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12.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342" r:id="rId2"/>
    <p:sldId id="343" r:id="rId3"/>
    <p:sldId id="344" r:id="rId4"/>
    <p:sldId id="345" r:id="rId5"/>
    <p:sldId id="346" r:id="rId6"/>
    <p:sldId id="347" r:id="rId7"/>
    <p:sldId id="348" r:id="rId8"/>
    <p:sldId id="349" r:id="rId9"/>
    <p:sldId id="350" r:id="rId10"/>
    <p:sldId id="351" r:id="rId11"/>
    <p:sldId id="352" r:id="rId12"/>
    <p:sldId id="353" r:id="rId13"/>
    <p:sldId id="354" r:id="rId14"/>
    <p:sldId id="355" r:id="rId15"/>
    <p:sldId id="356" r:id="rId16"/>
    <p:sldId id="357" r:id="rId17"/>
    <p:sldId id="358" r:id="rId18"/>
    <p:sldId id="359" r:id="rId19"/>
    <p:sldId id="360" r:id="rId20"/>
    <p:sldId id="361" r:id="rId21"/>
    <p:sldId id="362" r:id="rId22"/>
    <p:sldId id="363"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29"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2" d="100"/>
          <a:sy n="112" d="100"/>
        </p:scale>
        <p:origin x="-1548"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A00667-00D4-446C-A9B8-C74CCC033B71}" type="doc">
      <dgm:prSet loTypeId="urn:microsoft.com/office/officeart/2005/8/layout/gear1" loCatId="process" qsTypeId="urn:microsoft.com/office/officeart/2005/8/quickstyle/3d5" qsCatId="3D" csTypeId="urn:microsoft.com/office/officeart/2005/8/colors/accent1_2" csCatId="accent1" phldr="1"/>
      <dgm:spPr/>
    </dgm:pt>
    <dgm:pt modelId="{FDEF4E74-0F1F-4339-98F0-1ADF98AAF94E}">
      <dgm:prSet phldrT="[Text]"/>
      <dgm:spPr/>
      <dgm:t>
        <a:bodyPr/>
        <a:lstStyle/>
        <a:p>
          <a:r>
            <a:rPr lang="en-IN" dirty="0" smtClean="0"/>
            <a:t>You</a:t>
          </a:r>
          <a:endParaRPr lang="en-GB" dirty="0"/>
        </a:p>
      </dgm:t>
    </dgm:pt>
    <dgm:pt modelId="{6724D9CB-F504-4044-BF73-0E65526729C3}" type="parTrans" cxnId="{7A1EB970-FBFA-44DC-9035-EC6B060ACD00}">
      <dgm:prSet/>
      <dgm:spPr/>
      <dgm:t>
        <a:bodyPr/>
        <a:lstStyle/>
        <a:p>
          <a:endParaRPr lang="en-GB"/>
        </a:p>
      </dgm:t>
    </dgm:pt>
    <dgm:pt modelId="{F7117DA6-2A74-4782-A688-AF5D50129250}" type="sibTrans" cxnId="{7A1EB970-FBFA-44DC-9035-EC6B060ACD00}">
      <dgm:prSet/>
      <dgm:spPr/>
      <dgm:t>
        <a:bodyPr/>
        <a:lstStyle/>
        <a:p>
          <a:endParaRPr lang="en-GB"/>
        </a:p>
      </dgm:t>
    </dgm:pt>
    <dgm:pt modelId="{AA1121E1-8C69-446E-B5E3-8164F572B40D}">
      <dgm:prSet phldrT="[Text]"/>
      <dgm:spPr/>
      <dgm:t>
        <a:bodyPr/>
        <a:lstStyle/>
        <a:p>
          <a:r>
            <a:rPr lang="en-IN" dirty="0" smtClean="0"/>
            <a:t>Thank</a:t>
          </a:r>
          <a:endParaRPr lang="en-GB" dirty="0"/>
        </a:p>
      </dgm:t>
    </dgm:pt>
    <dgm:pt modelId="{8F8172E1-A532-4011-92FB-4FF5FF70D95D}" type="parTrans" cxnId="{8BAE8DD3-33E5-4DBB-8FC2-87769E25C29B}">
      <dgm:prSet/>
      <dgm:spPr/>
      <dgm:t>
        <a:bodyPr/>
        <a:lstStyle/>
        <a:p>
          <a:endParaRPr lang="en-GB"/>
        </a:p>
      </dgm:t>
    </dgm:pt>
    <dgm:pt modelId="{D20765BE-38FB-4431-B70C-DF0F89AD273D}" type="sibTrans" cxnId="{8BAE8DD3-33E5-4DBB-8FC2-87769E25C29B}">
      <dgm:prSet/>
      <dgm:spPr/>
      <dgm:t>
        <a:bodyPr/>
        <a:lstStyle/>
        <a:p>
          <a:endParaRPr lang="en-GB"/>
        </a:p>
      </dgm:t>
    </dgm:pt>
    <dgm:pt modelId="{FB04647D-7E7D-4AB8-8524-59112A327E98}" type="pres">
      <dgm:prSet presAssocID="{E3A00667-00D4-446C-A9B8-C74CCC033B71}" presName="composite" presStyleCnt="0">
        <dgm:presLayoutVars>
          <dgm:chMax val="3"/>
          <dgm:animLvl val="lvl"/>
          <dgm:resizeHandles val="exact"/>
        </dgm:presLayoutVars>
      </dgm:prSet>
      <dgm:spPr/>
    </dgm:pt>
    <dgm:pt modelId="{791F7495-2919-49CF-8FA2-8297B70FE198}" type="pres">
      <dgm:prSet presAssocID="{FDEF4E74-0F1F-4339-98F0-1ADF98AAF94E}" presName="gear1" presStyleLbl="node1" presStyleIdx="0" presStyleCnt="2">
        <dgm:presLayoutVars>
          <dgm:chMax val="1"/>
          <dgm:bulletEnabled val="1"/>
        </dgm:presLayoutVars>
      </dgm:prSet>
      <dgm:spPr/>
      <dgm:t>
        <a:bodyPr/>
        <a:lstStyle/>
        <a:p>
          <a:endParaRPr lang="en-GB"/>
        </a:p>
      </dgm:t>
    </dgm:pt>
    <dgm:pt modelId="{28376C16-94BA-41EE-ACBD-66064F5E4CDA}" type="pres">
      <dgm:prSet presAssocID="{FDEF4E74-0F1F-4339-98F0-1ADF98AAF94E}" presName="gear1srcNode" presStyleLbl="node1" presStyleIdx="0" presStyleCnt="2"/>
      <dgm:spPr/>
      <dgm:t>
        <a:bodyPr/>
        <a:lstStyle/>
        <a:p>
          <a:endParaRPr lang="en-GB"/>
        </a:p>
      </dgm:t>
    </dgm:pt>
    <dgm:pt modelId="{2165411F-29C8-4DDF-B465-8316404688F6}" type="pres">
      <dgm:prSet presAssocID="{FDEF4E74-0F1F-4339-98F0-1ADF98AAF94E}" presName="gear1dstNode" presStyleLbl="node1" presStyleIdx="0" presStyleCnt="2"/>
      <dgm:spPr/>
      <dgm:t>
        <a:bodyPr/>
        <a:lstStyle/>
        <a:p>
          <a:endParaRPr lang="en-GB"/>
        </a:p>
      </dgm:t>
    </dgm:pt>
    <dgm:pt modelId="{205272DF-BFAC-40E8-B41B-DD3AC26EAC63}" type="pres">
      <dgm:prSet presAssocID="{AA1121E1-8C69-446E-B5E3-8164F572B40D}" presName="gear2" presStyleLbl="node1" presStyleIdx="1" presStyleCnt="2" custScaleX="136033" custScaleY="120525" custLinFactNeighborX="-12926" custLinFactNeighborY="-8819">
        <dgm:presLayoutVars>
          <dgm:chMax val="1"/>
          <dgm:bulletEnabled val="1"/>
        </dgm:presLayoutVars>
      </dgm:prSet>
      <dgm:spPr/>
      <dgm:t>
        <a:bodyPr/>
        <a:lstStyle/>
        <a:p>
          <a:endParaRPr lang="en-GB"/>
        </a:p>
      </dgm:t>
    </dgm:pt>
    <dgm:pt modelId="{A1DB9473-D9E2-48FD-91CA-DF78CA4CD35F}" type="pres">
      <dgm:prSet presAssocID="{AA1121E1-8C69-446E-B5E3-8164F572B40D}" presName="gear2srcNode" presStyleLbl="node1" presStyleIdx="1" presStyleCnt="2"/>
      <dgm:spPr/>
      <dgm:t>
        <a:bodyPr/>
        <a:lstStyle/>
        <a:p>
          <a:endParaRPr lang="en-GB"/>
        </a:p>
      </dgm:t>
    </dgm:pt>
    <dgm:pt modelId="{2F112098-A5FC-4E77-A394-AF515CB324DD}" type="pres">
      <dgm:prSet presAssocID="{AA1121E1-8C69-446E-B5E3-8164F572B40D}" presName="gear2dstNode" presStyleLbl="node1" presStyleIdx="1" presStyleCnt="2"/>
      <dgm:spPr/>
      <dgm:t>
        <a:bodyPr/>
        <a:lstStyle/>
        <a:p>
          <a:endParaRPr lang="en-GB"/>
        </a:p>
      </dgm:t>
    </dgm:pt>
    <dgm:pt modelId="{9E260435-3DF5-446F-8EE9-C752E7CB8930}" type="pres">
      <dgm:prSet presAssocID="{F7117DA6-2A74-4782-A688-AF5D50129250}" presName="connector1" presStyleLbl="sibTrans2D1" presStyleIdx="0" presStyleCnt="2"/>
      <dgm:spPr/>
      <dgm:t>
        <a:bodyPr/>
        <a:lstStyle/>
        <a:p>
          <a:endParaRPr lang="en-GB"/>
        </a:p>
      </dgm:t>
    </dgm:pt>
    <dgm:pt modelId="{AAFC9756-AE84-4427-B8E0-00BDA5087259}" type="pres">
      <dgm:prSet presAssocID="{D20765BE-38FB-4431-B70C-DF0F89AD273D}" presName="connector2" presStyleLbl="sibTrans2D1" presStyleIdx="1" presStyleCnt="2" custLinFactNeighborX="-26399" custLinFactNeighborY="-17846"/>
      <dgm:spPr/>
      <dgm:t>
        <a:bodyPr/>
        <a:lstStyle/>
        <a:p>
          <a:endParaRPr lang="en-GB"/>
        </a:p>
      </dgm:t>
    </dgm:pt>
  </dgm:ptLst>
  <dgm:cxnLst>
    <dgm:cxn modelId="{7A1EB970-FBFA-44DC-9035-EC6B060ACD00}" srcId="{E3A00667-00D4-446C-A9B8-C74CCC033B71}" destId="{FDEF4E74-0F1F-4339-98F0-1ADF98AAF94E}" srcOrd="0" destOrd="0" parTransId="{6724D9CB-F504-4044-BF73-0E65526729C3}" sibTransId="{F7117DA6-2A74-4782-A688-AF5D50129250}"/>
    <dgm:cxn modelId="{095FA6F5-E194-4E8B-A2D6-A59283B4D368}" type="presOf" srcId="{FDEF4E74-0F1F-4339-98F0-1ADF98AAF94E}" destId="{28376C16-94BA-41EE-ACBD-66064F5E4CDA}" srcOrd="1" destOrd="0" presId="urn:microsoft.com/office/officeart/2005/8/layout/gear1"/>
    <dgm:cxn modelId="{3D50EDB4-F188-479D-9D67-33B4D1DB6027}" type="presOf" srcId="{E3A00667-00D4-446C-A9B8-C74CCC033B71}" destId="{FB04647D-7E7D-4AB8-8524-59112A327E98}" srcOrd="0" destOrd="0" presId="urn:microsoft.com/office/officeart/2005/8/layout/gear1"/>
    <dgm:cxn modelId="{1883CDB6-146D-428D-901B-037375F550C0}" type="presOf" srcId="{FDEF4E74-0F1F-4339-98F0-1ADF98AAF94E}" destId="{791F7495-2919-49CF-8FA2-8297B70FE198}" srcOrd="0" destOrd="0" presId="urn:microsoft.com/office/officeart/2005/8/layout/gear1"/>
    <dgm:cxn modelId="{564116E8-DB65-4D8D-A78D-8089545ED4A9}" type="presOf" srcId="{AA1121E1-8C69-446E-B5E3-8164F572B40D}" destId="{205272DF-BFAC-40E8-B41B-DD3AC26EAC63}" srcOrd="0" destOrd="0" presId="urn:microsoft.com/office/officeart/2005/8/layout/gear1"/>
    <dgm:cxn modelId="{AD142E53-CF19-4842-AF4B-94FD52EF45FC}" type="presOf" srcId="{AA1121E1-8C69-446E-B5E3-8164F572B40D}" destId="{A1DB9473-D9E2-48FD-91CA-DF78CA4CD35F}" srcOrd="1" destOrd="0" presId="urn:microsoft.com/office/officeart/2005/8/layout/gear1"/>
    <dgm:cxn modelId="{95AB3478-72D0-4EA9-B1FD-9D30125E30B0}" type="presOf" srcId="{F7117DA6-2A74-4782-A688-AF5D50129250}" destId="{9E260435-3DF5-446F-8EE9-C752E7CB8930}" srcOrd="0" destOrd="0" presId="urn:microsoft.com/office/officeart/2005/8/layout/gear1"/>
    <dgm:cxn modelId="{8BAE8DD3-33E5-4DBB-8FC2-87769E25C29B}" srcId="{E3A00667-00D4-446C-A9B8-C74CCC033B71}" destId="{AA1121E1-8C69-446E-B5E3-8164F572B40D}" srcOrd="1" destOrd="0" parTransId="{8F8172E1-A532-4011-92FB-4FF5FF70D95D}" sibTransId="{D20765BE-38FB-4431-B70C-DF0F89AD273D}"/>
    <dgm:cxn modelId="{9A8EA043-5404-4622-B907-02C28F1B8A0C}" type="presOf" srcId="{FDEF4E74-0F1F-4339-98F0-1ADF98AAF94E}" destId="{2165411F-29C8-4DDF-B465-8316404688F6}" srcOrd="2" destOrd="0" presId="urn:microsoft.com/office/officeart/2005/8/layout/gear1"/>
    <dgm:cxn modelId="{36E8B2C1-81FE-47D0-9540-26D5BA2AD00A}" type="presOf" srcId="{D20765BE-38FB-4431-B70C-DF0F89AD273D}" destId="{AAFC9756-AE84-4427-B8E0-00BDA5087259}" srcOrd="0" destOrd="0" presId="urn:microsoft.com/office/officeart/2005/8/layout/gear1"/>
    <dgm:cxn modelId="{29DCCFC7-0F65-4720-BCD4-DA53ABC200E8}" type="presOf" srcId="{AA1121E1-8C69-446E-B5E3-8164F572B40D}" destId="{2F112098-A5FC-4E77-A394-AF515CB324DD}" srcOrd="2" destOrd="0" presId="urn:microsoft.com/office/officeart/2005/8/layout/gear1"/>
    <dgm:cxn modelId="{528B7705-2735-465F-9BE4-C17EAEEBEBC9}" type="presParOf" srcId="{FB04647D-7E7D-4AB8-8524-59112A327E98}" destId="{791F7495-2919-49CF-8FA2-8297B70FE198}" srcOrd="0" destOrd="0" presId="urn:microsoft.com/office/officeart/2005/8/layout/gear1"/>
    <dgm:cxn modelId="{DC01C6C9-D879-4D1D-8BEE-3001BD5C73B7}" type="presParOf" srcId="{FB04647D-7E7D-4AB8-8524-59112A327E98}" destId="{28376C16-94BA-41EE-ACBD-66064F5E4CDA}" srcOrd="1" destOrd="0" presId="urn:microsoft.com/office/officeart/2005/8/layout/gear1"/>
    <dgm:cxn modelId="{0A5C9802-21D9-42D6-9F06-DCBE69725288}" type="presParOf" srcId="{FB04647D-7E7D-4AB8-8524-59112A327E98}" destId="{2165411F-29C8-4DDF-B465-8316404688F6}" srcOrd="2" destOrd="0" presId="urn:microsoft.com/office/officeart/2005/8/layout/gear1"/>
    <dgm:cxn modelId="{DB9989D3-D6FD-4330-8FCA-C8A671F44035}" type="presParOf" srcId="{FB04647D-7E7D-4AB8-8524-59112A327E98}" destId="{205272DF-BFAC-40E8-B41B-DD3AC26EAC63}" srcOrd="3" destOrd="0" presId="urn:microsoft.com/office/officeart/2005/8/layout/gear1"/>
    <dgm:cxn modelId="{8C0DCD4E-3A28-4A45-80B7-C18C0B122AB1}" type="presParOf" srcId="{FB04647D-7E7D-4AB8-8524-59112A327E98}" destId="{A1DB9473-D9E2-48FD-91CA-DF78CA4CD35F}" srcOrd="4" destOrd="0" presId="urn:microsoft.com/office/officeart/2005/8/layout/gear1"/>
    <dgm:cxn modelId="{349B8908-DD48-4358-AE2E-FEE294AF8071}" type="presParOf" srcId="{FB04647D-7E7D-4AB8-8524-59112A327E98}" destId="{2F112098-A5FC-4E77-A394-AF515CB324DD}" srcOrd="5" destOrd="0" presId="urn:microsoft.com/office/officeart/2005/8/layout/gear1"/>
    <dgm:cxn modelId="{C4680E52-217F-4DAD-9C99-7F670D977095}" type="presParOf" srcId="{FB04647D-7E7D-4AB8-8524-59112A327E98}" destId="{9E260435-3DF5-446F-8EE9-C752E7CB8930}" srcOrd="6" destOrd="0" presId="urn:microsoft.com/office/officeart/2005/8/layout/gear1"/>
    <dgm:cxn modelId="{DB350D2F-F013-40F2-B989-FACA365AE3F0}" type="presParOf" srcId="{FB04647D-7E7D-4AB8-8524-59112A327E98}" destId="{AAFC9756-AE84-4427-B8E0-00BDA5087259}" srcOrd="7"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3E464E-CD04-4994-AD0A-A751D6C44A25}" type="datetimeFigureOut">
              <a:rPr lang="en-IN" smtClean="0"/>
              <a:t>19-06-2019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5B6752-03FE-4023-BB99-D61E4481192E}" type="slidenum">
              <a:rPr lang="en-IN" smtClean="0"/>
              <a:t>‹#›</a:t>
            </a:fld>
            <a:endParaRPr lang="en-IN"/>
          </a:p>
        </p:txBody>
      </p:sp>
    </p:spTree>
    <p:extLst>
      <p:ext uri="{BB962C8B-B14F-4D97-AF65-F5344CB8AC3E}">
        <p14:creationId xmlns:p14="http://schemas.microsoft.com/office/powerpoint/2010/main" val="292934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922B5BD-7D55-4897-9BF7-DD775C95A4BE}" type="slidenum">
              <a:rPr lang="en-GB" smtClean="0"/>
              <a:t>3</a:t>
            </a:fld>
            <a:endParaRPr lang="en-GB"/>
          </a:p>
        </p:txBody>
      </p:sp>
    </p:spTree>
    <p:extLst>
      <p:ext uri="{BB962C8B-B14F-4D97-AF65-F5344CB8AC3E}">
        <p14:creationId xmlns:p14="http://schemas.microsoft.com/office/powerpoint/2010/main" val="1211363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923B6E5-4245-416F-BC20-C554424B5C65}" type="slidenum">
              <a:rPr lang="en-US" smtClean="0"/>
              <a:pPr>
                <a:defRPr/>
              </a:pPr>
              <a:t>8</a:t>
            </a:fld>
            <a:endParaRPr lang="en-US" smtClean="0"/>
          </a:p>
        </p:txBody>
      </p:sp>
      <p:sp>
        <p:nvSpPr>
          <p:cNvPr id="1269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0A5E6F0-85B0-4B21-B1EA-B0212E066EE5}" type="slidenum">
              <a:rPr lang="en-US" smtClean="0"/>
              <a:pPr>
                <a:defRPr/>
              </a:pPr>
              <a:t>11</a:t>
            </a:fld>
            <a:endParaRPr lang="en-US" smtClean="0"/>
          </a:p>
        </p:txBody>
      </p:sp>
      <p:sp>
        <p:nvSpPr>
          <p:cNvPr id="1341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2BB89A3-9769-4997-B7B3-9EE030E2C08C}" type="slidenum">
              <a:rPr lang="en-US" smtClean="0"/>
              <a:pPr>
                <a:defRPr/>
              </a:pPr>
              <a:t>14</a:t>
            </a:fld>
            <a:endParaRPr lang="en-US" smtClean="0"/>
          </a:p>
        </p:txBody>
      </p:sp>
      <p:sp>
        <p:nvSpPr>
          <p:cNvPr id="1351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lstom" pitchFamily="2" charset="0"/>
              </a:defRPr>
            </a:lvl1pPr>
            <a:lvl2pPr marL="742950" indent="-285750" eaLnBrk="0" hangingPunct="0">
              <a:defRPr sz="1400">
                <a:solidFill>
                  <a:schemeClr val="tx1"/>
                </a:solidFill>
                <a:latin typeface="Alstom" pitchFamily="2" charset="0"/>
              </a:defRPr>
            </a:lvl2pPr>
            <a:lvl3pPr marL="1143000" indent="-228600" eaLnBrk="0" hangingPunct="0">
              <a:defRPr sz="1400">
                <a:solidFill>
                  <a:schemeClr val="tx1"/>
                </a:solidFill>
                <a:latin typeface="Alstom" pitchFamily="2" charset="0"/>
              </a:defRPr>
            </a:lvl3pPr>
            <a:lvl4pPr marL="1600200" indent="-228600" eaLnBrk="0" hangingPunct="0">
              <a:defRPr sz="1400">
                <a:solidFill>
                  <a:schemeClr val="tx1"/>
                </a:solidFill>
                <a:latin typeface="Alstom" pitchFamily="2" charset="0"/>
              </a:defRPr>
            </a:lvl4pPr>
            <a:lvl5pPr marL="2057400" indent="-228600" eaLnBrk="0" hangingPunct="0">
              <a:defRPr sz="1400">
                <a:solidFill>
                  <a:schemeClr val="tx1"/>
                </a:solidFill>
                <a:latin typeface="Alstom" pitchFamily="2" charset="0"/>
              </a:defRPr>
            </a:lvl5pPr>
            <a:lvl6pPr marL="2514600" indent="-228600" eaLnBrk="0" fontAlgn="base" hangingPunct="0">
              <a:spcBef>
                <a:spcPct val="0"/>
              </a:spcBef>
              <a:spcAft>
                <a:spcPct val="0"/>
              </a:spcAft>
              <a:defRPr sz="1400">
                <a:solidFill>
                  <a:schemeClr val="tx1"/>
                </a:solidFill>
                <a:latin typeface="Alstom" pitchFamily="2" charset="0"/>
              </a:defRPr>
            </a:lvl6pPr>
            <a:lvl7pPr marL="2971800" indent="-228600" eaLnBrk="0" fontAlgn="base" hangingPunct="0">
              <a:spcBef>
                <a:spcPct val="0"/>
              </a:spcBef>
              <a:spcAft>
                <a:spcPct val="0"/>
              </a:spcAft>
              <a:defRPr sz="1400">
                <a:solidFill>
                  <a:schemeClr val="tx1"/>
                </a:solidFill>
                <a:latin typeface="Alstom" pitchFamily="2" charset="0"/>
              </a:defRPr>
            </a:lvl7pPr>
            <a:lvl8pPr marL="3429000" indent="-228600" eaLnBrk="0" fontAlgn="base" hangingPunct="0">
              <a:spcBef>
                <a:spcPct val="0"/>
              </a:spcBef>
              <a:spcAft>
                <a:spcPct val="0"/>
              </a:spcAft>
              <a:defRPr sz="1400">
                <a:solidFill>
                  <a:schemeClr val="tx1"/>
                </a:solidFill>
                <a:latin typeface="Alstom" pitchFamily="2" charset="0"/>
              </a:defRPr>
            </a:lvl8pPr>
            <a:lvl9pPr marL="3886200" indent="-228600" eaLnBrk="0" fontAlgn="base" hangingPunct="0">
              <a:spcBef>
                <a:spcPct val="0"/>
              </a:spcBef>
              <a:spcAft>
                <a:spcPct val="0"/>
              </a:spcAft>
              <a:defRPr sz="1400">
                <a:solidFill>
                  <a:schemeClr val="tx1"/>
                </a:solidFill>
                <a:latin typeface="Alstom" pitchFamily="2" charset="0"/>
              </a:defRPr>
            </a:lvl9pPr>
          </a:lstStyle>
          <a:p>
            <a:pPr eaLnBrk="1" hangingPunct="1"/>
            <a:fld id="{80EF7974-CDCE-49B7-8728-F495A39BE762}" type="slidenum">
              <a:rPr lang="en-US" altLang="en-US" sz="1200" smtClean="0">
                <a:latin typeface="Arial" pitchFamily="34" charset="0"/>
              </a:rPr>
              <a:pPr eaLnBrk="1" hangingPunct="1"/>
              <a:t>18</a:t>
            </a:fld>
            <a:endParaRPr lang="en-US" altLang="en-US" sz="1200" smtClean="0">
              <a:latin typeface="Arial"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lstom" pitchFamily="2" charset="0"/>
              </a:defRPr>
            </a:lvl1pPr>
            <a:lvl2pPr marL="742950" indent="-285750" eaLnBrk="0" hangingPunct="0">
              <a:defRPr sz="1400">
                <a:solidFill>
                  <a:schemeClr val="tx1"/>
                </a:solidFill>
                <a:latin typeface="Alstom" pitchFamily="2" charset="0"/>
              </a:defRPr>
            </a:lvl2pPr>
            <a:lvl3pPr marL="1143000" indent="-228600" eaLnBrk="0" hangingPunct="0">
              <a:defRPr sz="1400">
                <a:solidFill>
                  <a:schemeClr val="tx1"/>
                </a:solidFill>
                <a:latin typeface="Alstom" pitchFamily="2" charset="0"/>
              </a:defRPr>
            </a:lvl3pPr>
            <a:lvl4pPr marL="1600200" indent="-228600" eaLnBrk="0" hangingPunct="0">
              <a:defRPr sz="1400">
                <a:solidFill>
                  <a:schemeClr val="tx1"/>
                </a:solidFill>
                <a:latin typeface="Alstom" pitchFamily="2" charset="0"/>
              </a:defRPr>
            </a:lvl4pPr>
            <a:lvl5pPr marL="2057400" indent="-228600" eaLnBrk="0" hangingPunct="0">
              <a:defRPr sz="1400">
                <a:solidFill>
                  <a:schemeClr val="tx1"/>
                </a:solidFill>
                <a:latin typeface="Alstom" pitchFamily="2" charset="0"/>
              </a:defRPr>
            </a:lvl5pPr>
            <a:lvl6pPr marL="2514600" indent="-228600" eaLnBrk="0" fontAlgn="base" hangingPunct="0">
              <a:spcBef>
                <a:spcPct val="0"/>
              </a:spcBef>
              <a:spcAft>
                <a:spcPct val="0"/>
              </a:spcAft>
              <a:defRPr sz="1400">
                <a:solidFill>
                  <a:schemeClr val="tx1"/>
                </a:solidFill>
                <a:latin typeface="Alstom" pitchFamily="2" charset="0"/>
              </a:defRPr>
            </a:lvl6pPr>
            <a:lvl7pPr marL="2971800" indent="-228600" eaLnBrk="0" fontAlgn="base" hangingPunct="0">
              <a:spcBef>
                <a:spcPct val="0"/>
              </a:spcBef>
              <a:spcAft>
                <a:spcPct val="0"/>
              </a:spcAft>
              <a:defRPr sz="1400">
                <a:solidFill>
                  <a:schemeClr val="tx1"/>
                </a:solidFill>
                <a:latin typeface="Alstom" pitchFamily="2" charset="0"/>
              </a:defRPr>
            </a:lvl7pPr>
            <a:lvl8pPr marL="3429000" indent="-228600" eaLnBrk="0" fontAlgn="base" hangingPunct="0">
              <a:spcBef>
                <a:spcPct val="0"/>
              </a:spcBef>
              <a:spcAft>
                <a:spcPct val="0"/>
              </a:spcAft>
              <a:defRPr sz="1400">
                <a:solidFill>
                  <a:schemeClr val="tx1"/>
                </a:solidFill>
                <a:latin typeface="Alstom" pitchFamily="2" charset="0"/>
              </a:defRPr>
            </a:lvl8pPr>
            <a:lvl9pPr marL="3886200" indent="-228600" eaLnBrk="0" fontAlgn="base" hangingPunct="0">
              <a:spcBef>
                <a:spcPct val="0"/>
              </a:spcBef>
              <a:spcAft>
                <a:spcPct val="0"/>
              </a:spcAft>
              <a:defRPr sz="1400">
                <a:solidFill>
                  <a:schemeClr val="tx1"/>
                </a:solidFill>
                <a:latin typeface="Alstom" pitchFamily="2" charset="0"/>
              </a:defRPr>
            </a:lvl9pPr>
          </a:lstStyle>
          <a:p>
            <a:pPr eaLnBrk="1" hangingPunct="1"/>
            <a:fld id="{8780CF39-C45A-4B58-B24F-9977FD7CF496}" type="slidenum">
              <a:rPr lang="en-US" altLang="en-US" sz="1200" smtClean="0">
                <a:latin typeface="Arial" pitchFamily="34" charset="0"/>
              </a:rPr>
              <a:pPr eaLnBrk="1" hangingPunct="1"/>
              <a:t>19</a:t>
            </a:fld>
            <a:endParaRPr lang="en-US" altLang="en-US" sz="1200" smtClean="0">
              <a:latin typeface="Arial"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lstom" pitchFamily="2" charset="0"/>
              </a:defRPr>
            </a:lvl1pPr>
            <a:lvl2pPr marL="742950" indent="-285750" eaLnBrk="0" hangingPunct="0">
              <a:defRPr sz="1400">
                <a:solidFill>
                  <a:schemeClr val="tx1"/>
                </a:solidFill>
                <a:latin typeface="Alstom" pitchFamily="2" charset="0"/>
              </a:defRPr>
            </a:lvl2pPr>
            <a:lvl3pPr marL="1143000" indent="-228600" eaLnBrk="0" hangingPunct="0">
              <a:defRPr sz="1400">
                <a:solidFill>
                  <a:schemeClr val="tx1"/>
                </a:solidFill>
                <a:latin typeface="Alstom" pitchFamily="2" charset="0"/>
              </a:defRPr>
            </a:lvl3pPr>
            <a:lvl4pPr marL="1600200" indent="-228600" eaLnBrk="0" hangingPunct="0">
              <a:defRPr sz="1400">
                <a:solidFill>
                  <a:schemeClr val="tx1"/>
                </a:solidFill>
                <a:latin typeface="Alstom" pitchFamily="2" charset="0"/>
              </a:defRPr>
            </a:lvl4pPr>
            <a:lvl5pPr marL="2057400" indent="-228600" eaLnBrk="0" hangingPunct="0">
              <a:defRPr sz="1400">
                <a:solidFill>
                  <a:schemeClr val="tx1"/>
                </a:solidFill>
                <a:latin typeface="Alstom" pitchFamily="2" charset="0"/>
              </a:defRPr>
            </a:lvl5pPr>
            <a:lvl6pPr marL="2514600" indent="-228600" eaLnBrk="0" fontAlgn="base" hangingPunct="0">
              <a:spcBef>
                <a:spcPct val="0"/>
              </a:spcBef>
              <a:spcAft>
                <a:spcPct val="0"/>
              </a:spcAft>
              <a:defRPr sz="1400">
                <a:solidFill>
                  <a:schemeClr val="tx1"/>
                </a:solidFill>
                <a:latin typeface="Alstom" pitchFamily="2" charset="0"/>
              </a:defRPr>
            </a:lvl6pPr>
            <a:lvl7pPr marL="2971800" indent="-228600" eaLnBrk="0" fontAlgn="base" hangingPunct="0">
              <a:spcBef>
                <a:spcPct val="0"/>
              </a:spcBef>
              <a:spcAft>
                <a:spcPct val="0"/>
              </a:spcAft>
              <a:defRPr sz="1400">
                <a:solidFill>
                  <a:schemeClr val="tx1"/>
                </a:solidFill>
                <a:latin typeface="Alstom" pitchFamily="2" charset="0"/>
              </a:defRPr>
            </a:lvl7pPr>
            <a:lvl8pPr marL="3429000" indent="-228600" eaLnBrk="0" fontAlgn="base" hangingPunct="0">
              <a:spcBef>
                <a:spcPct val="0"/>
              </a:spcBef>
              <a:spcAft>
                <a:spcPct val="0"/>
              </a:spcAft>
              <a:defRPr sz="1400">
                <a:solidFill>
                  <a:schemeClr val="tx1"/>
                </a:solidFill>
                <a:latin typeface="Alstom" pitchFamily="2" charset="0"/>
              </a:defRPr>
            </a:lvl8pPr>
            <a:lvl9pPr marL="3886200" indent="-228600" eaLnBrk="0" fontAlgn="base" hangingPunct="0">
              <a:spcBef>
                <a:spcPct val="0"/>
              </a:spcBef>
              <a:spcAft>
                <a:spcPct val="0"/>
              </a:spcAft>
              <a:defRPr sz="1400">
                <a:solidFill>
                  <a:schemeClr val="tx1"/>
                </a:solidFill>
                <a:latin typeface="Alstom" pitchFamily="2" charset="0"/>
              </a:defRPr>
            </a:lvl9pPr>
          </a:lstStyle>
          <a:p>
            <a:pPr eaLnBrk="1" hangingPunct="1"/>
            <a:fld id="{3FBA71F2-2496-4FFE-BE9E-9C20A567914B}" type="slidenum">
              <a:rPr lang="en-US" altLang="en-US" sz="1200" smtClean="0">
                <a:latin typeface="Arial" pitchFamily="34" charset="0"/>
              </a:rPr>
              <a:pPr eaLnBrk="1" hangingPunct="1"/>
              <a:t>21</a:t>
            </a:fld>
            <a:endParaRPr lang="en-US" altLang="en-US" sz="1200" smtClean="0">
              <a:latin typeface="Arial"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lstom" pitchFamily="2" charset="0"/>
              </a:defRPr>
            </a:lvl1pPr>
            <a:lvl2pPr marL="742950" indent="-285750" eaLnBrk="0" hangingPunct="0">
              <a:defRPr sz="1400">
                <a:solidFill>
                  <a:schemeClr val="tx1"/>
                </a:solidFill>
                <a:latin typeface="Alstom" pitchFamily="2" charset="0"/>
              </a:defRPr>
            </a:lvl2pPr>
            <a:lvl3pPr marL="1143000" indent="-228600" eaLnBrk="0" hangingPunct="0">
              <a:defRPr sz="1400">
                <a:solidFill>
                  <a:schemeClr val="tx1"/>
                </a:solidFill>
                <a:latin typeface="Alstom" pitchFamily="2" charset="0"/>
              </a:defRPr>
            </a:lvl3pPr>
            <a:lvl4pPr marL="1600200" indent="-228600" eaLnBrk="0" hangingPunct="0">
              <a:defRPr sz="1400">
                <a:solidFill>
                  <a:schemeClr val="tx1"/>
                </a:solidFill>
                <a:latin typeface="Alstom" pitchFamily="2" charset="0"/>
              </a:defRPr>
            </a:lvl4pPr>
            <a:lvl5pPr marL="2057400" indent="-228600" eaLnBrk="0" hangingPunct="0">
              <a:defRPr sz="1400">
                <a:solidFill>
                  <a:schemeClr val="tx1"/>
                </a:solidFill>
                <a:latin typeface="Alstom" pitchFamily="2" charset="0"/>
              </a:defRPr>
            </a:lvl5pPr>
            <a:lvl6pPr marL="2514600" indent="-228600" eaLnBrk="0" fontAlgn="base" hangingPunct="0">
              <a:spcBef>
                <a:spcPct val="0"/>
              </a:spcBef>
              <a:spcAft>
                <a:spcPct val="0"/>
              </a:spcAft>
              <a:defRPr sz="1400">
                <a:solidFill>
                  <a:schemeClr val="tx1"/>
                </a:solidFill>
                <a:latin typeface="Alstom" pitchFamily="2" charset="0"/>
              </a:defRPr>
            </a:lvl6pPr>
            <a:lvl7pPr marL="2971800" indent="-228600" eaLnBrk="0" fontAlgn="base" hangingPunct="0">
              <a:spcBef>
                <a:spcPct val="0"/>
              </a:spcBef>
              <a:spcAft>
                <a:spcPct val="0"/>
              </a:spcAft>
              <a:defRPr sz="1400">
                <a:solidFill>
                  <a:schemeClr val="tx1"/>
                </a:solidFill>
                <a:latin typeface="Alstom" pitchFamily="2" charset="0"/>
              </a:defRPr>
            </a:lvl7pPr>
            <a:lvl8pPr marL="3429000" indent="-228600" eaLnBrk="0" fontAlgn="base" hangingPunct="0">
              <a:spcBef>
                <a:spcPct val="0"/>
              </a:spcBef>
              <a:spcAft>
                <a:spcPct val="0"/>
              </a:spcAft>
              <a:defRPr sz="1400">
                <a:solidFill>
                  <a:schemeClr val="tx1"/>
                </a:solidFill>
                <a:latin typeface="Alstom" pitchFamily="2" charset="0"/>
              </a:defRPr>
            </a:lvl8pPr>
            <a:lvl9pPr marL="3886200" indent="-228600" eaLnBrk="0" fontAlgn="base" hangingPunct="0">
              <a:spcBef>
                <a:spcPct val="0"/>
              </a:spcBef>
              <a:spcAft>
                <a:spcPct val="0"/>
              </a:spcAft>
              <a:defRPr sz="1400">
                <a:solidFill>
                  <a:schemeClr val="tx1"/>
                </a:solidFill>
                <a:latin typeface="Alstom" pitchFamily="2" charset="0"/>
              </a:defRPr>
            </a:lvl9pPr>
          </a:lstStyle>
          <a:p>
            <a:pPr eaLnBrk="1" hangingPunct="1"/>
            <a:fld id="{3FBA71F2-2496-4FFE-BE9E-9C20A567914B}" type="slidenum">
              <a:rPr lang="en-US" altLang="en-US" sz="1200" smtClean="0">
                <a:latin typeface="Arial" pitchFamily="34" charset="0"/>
              </a:rPr>
              <a:pPr eaLnBrk="1" hangingPunct="1"/>
              <a:t>27</a:t>
            </a:fld>
            <a:endParaRPr lang="en-US" altLang="en-US" sz="1200" smtClean="0">
              <a:latin typeface="Arial"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7C06589F-27E7-4917-AD19-6D373DBC0E6A}" type="datetimeFigureOut">
              <a:rPr lang="en-GB" smtClean="0"/>
              <a:pPr/>
              <a:t>19/06/2019</a:t>
            </a:fld>
            <a:endParaRPr lang="en-GB"/>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GB">
              <a:solidFill>
                <a:srgbClr val="6076B4"/>
              </a:solidFill>
            </a:endParaRP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FE4D9FD-0209-44F9-971A-917E4C58F285}" type="slidenum">
              <a:rPr lang="en-GB" smtClean="0">
                <a:solidFill>
                  <a:srgbClr val="6076B4"/>
                </a:solidFill>
              </a:rPr>
              <a:pPr/>
              <a:t>‹#›</a:t>
            </a:fld>
            <a:endParaRPr lang="en-GB">
              <a:solidFill>
                <a:srgbClr val="6076B4"/>
              </a:solidFill>
            </a:endParaRP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482588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06589F-27E7-4917-AD19-6D373DBC0E6A}" type="datetimeFigureOut">
              <a:rPr lang="en-GB" smtClean="0"/>
              <a:pPr/>
              <a:t>19/06/2019</a:t>
            </a:fld>
            <a:endParaRPr lang="en-GB"/>
          </a:p>
        </p:txBody>
      </p:sp>
      <p:sp>
        <p:nvSpPr>
          <p:cNvPr id="5" name="Footer Placeholder 4"/>
          <p:cNvSpPr>
            <a:spLocks noGrp="1"/>
          </p:cNvSpPr>
          <p:nvPr>
            <p:ph type="ftr" sz="quarter" idx="11"/>
          </p:nvPr>
        </p:nvSpPr>
        <p:spPr/>
        <p:txBody>
          <a:bodyPr/>
          <a:lstStyle/>
          <a:p>
            <a:endParaRPr lang="en-GB">
              <a:solidFill>
                <a:srgbClr val="6076B4"/>
              </a:solidFill>
            </a:endParaRPr>
          </a:p>
        </p:txBody>
      </p:sp>
      <p:sp>
        <p:nvSpPr>
          <p:cNvPr id="6" name="Slide Number Placeholder 5"/>
          <p:cNvSpPr>
            <a:spLocks noGrp="1"/>
          </p:cNvSpPr>
          <p:nvPr>
            <p:ph type="sldNum" sz="quarter" idx="12"/>
          </p:nvPr>
        </p:nvSpPr>
        <p:spPr/>
        <p:txBody>
          <a:bodyPr/>
          <a:lstStyle/>
          <a:p>
            <a:fld id="{8FE4D9FD-0209-44F9-971A-917E4C58F285}" type="slidenum">
              <a:rPr lang="en-GB" smtClean="0"/>
              <a:pPr/>
              <a:t>‹#›</a:t>
            </a:fld>
            <a:endParaRPr lang="en-GB"/>
          </a:p>
        </p:txBody>
      </p:sp>
    </p:spTree>
    <p:extLst>
      <p:ext uri="{BB962C8B-B14F-4D97-AF65-F5344CB8AC3E}">
        <p14:creationId xmlns:p14="http://schemas.microsoft.com/office/powerpoint/2010/main" val="537597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06589F-27E7-4917-AD19-6D373DBC0E6A}" type="datetimeFigureOut">
              <a:rPr lang="en-GB" smtClean="0"/>
              <a:pPr/>
              <a:t>19/06/2019</a:t>
            </a:fld>
            <a:endParaRPr lang="en-GB"/>
          </a:p>
        </p:txBody>
      </p:sp>
      <p:sp>
        <p:nvSpPr>
          <p:cNvPr id="5" name="Footer Placeholder 4"/>
          <p:cNvSpPr>
            <a:spLocks noGrp="1"/>
          </p:cNvSpPr>
          <p:nvPr>
            <p:ph type="ftr" sz="quarter" idx="11"/>
          </p:nvPr>
        </p:nvSpPr>
        <p:spPr/>
        <p:txBody>
          <a:bodyPr/>
          <a:lstStyle/>
          <a:p>
            <a:endParaRPr lang="en-GB">
              <a:solidFill>
                <a:srgbClr val="6076B4"/>
              </a:solidFill>
            </a:endParaRPr>
          </a:p>
        </p:txBody>
      </p:sp>
      <p:sp>
        <p:nvSpPr>
          <p:cNvPr id="6" name="Slide Number Placeholder 5"/>
          <p:cNvSpPr>
            <a:spLocks noGrp="1"/>
          </p:cNvSpPr>
          <p:nvPr>
            <p:ph type="sldNum" sz="quarter" idx="12"/>
          </p:nvPr>
        </p:nvSpPr>
        <p:spPr/>
        <p:txBody>
          <a:bodyPr/>
          <a:lstStyle/>
          <a:p>
            <a:fld id="{8FE4D9FD-0209-44F9-971A-917E4C58F285}" type="slidenum">
              <a:rPr lang="en-GB" smtClean="0"/>
              <a:pPr/>
              <a:t>‹#›</a:t>
            </a:fld>
            <a:endParaRPr lang="en-GB"/>
          </a:p>
        </p:txBody>
      </p:sp>
    </p:spTree>
    <p:extLst>
      <p:ext uri="{BB962C8B-B14F-4D97-AF65-F5344CB8AC3E}">
        <p14:creationId xmlns:p14="http://schemas.microsoft.com/office/powerpoint/2010/main" val="556036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pPr>
              <a:defRPr/>
            </a:pPr>
            <a:fld id="{2D0691CF-57A5-4AE9-8FE4-A1891CD9A80F}" type="slidenum">
              <a:rPr lang="en-US"/>
              <a:pPr>
                <a:defRPr/>
              </a:pPr>
              <a:t>‹#›</a:t>
            </a:fld>
            <a:endParaRPr lang="en-US"/>
          </a:p>
        </p:txBody>
      </p:sp>
    </p:spTree>
    <p:extLst>
      <p:ext uri="{BB962C8B-B14F-4D97-AF65-F5344CB8AC3E}">
        <p14:creationId xmlns:p14="http://schemas.microsoft.com/office/powerpoint/2010/main" val="319750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06589F-27E7-4917-AD19-6D373DBC0E6A}" type="datetimeFigureOut">
              <a:rPr lang="en-GB" smtClean="0"/>
              <a:pPr/>
              <a:t>19/06/2019</a:t>
            </a:fld>
            <a:endParaRPr lang="en-GB"/>
          </a:p>
        </p:txBody>
      </p:sp>
      <p:sp>
        <p:nvSpPr>
          <p:cNvPr id="5" name="Footer Placeholder 4"/>
          <p:cNvSpPr>
            <a:spLocks noGrp="1"/>
          </p:cNvSpPr>
          <p:nvPr>
            <p:ph type="ftr" sz="quarter" idx="11"/>
          </p:nvPr>
        </p:nvSpPr>
        <p:spPr/>
        <p:txBody>
          <a:bodyPr/>
          <a:lstStyle/>
          <a:p>
            <a:endParaRPr lang="en-GB">
              <a:solidFill>
                <a:srgbClr val="6076B4"/>
              </a:solidFill>
            </a:endParaRPr>
          </a:p>
        </p:txBody>
      </p:sp>
      <p:sp>
        <p:nvSpPr>
          <p:cNvPr id="6" name="Slide Number Placeholder 5"/>
          <p:cNvSpPr>
            <a:spLocks noGrp="1"/>
          </p:cNvSpPr>
          <p:nvPr>
            <p:ph type="sldNum" sz="quarter" idx="12"/>
          </p:nvPr>
        </p:nvSpPr>
        <p:spPr/>
        <p:txBody>
          <a:bodyPr/>
          <a:lstStyle/>
          <a:p>
            <a:fld id="{8FE4D9FD-0209-44F9-971A-917E4C58F285}" type="slidenum">
              <a:rPr lang="en-GB" smtClean="0"/>
              <a:pPr/>
              <a:t>‹#›</a:t>
            </a:fld>
            <a:endParaRPr lang="en-GB"/>
          </a:p>
        </p:txBody>
      </p:sp>
    </p:spTree>
    <p:extLst>
      <p:ext uri="{BB962C8B-B14F-4D97-AF65-F5344CB8AC3E}">
        <p14:creationId xmlns:p14="http://schemas.microsoft.com/office/powerpoint/2010/main" val="1773438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06589F-27E7-4917-AD19-6D373DBC0E6A}" type="datetimeFigureOut">
              <a:rPr lang="en-GB" smtClean="0"/>
              <a:pPr/>
              <a:t>19/06/2019</a:t>
            </a:fld>
            <a:endParaRPr lang="en-GB"/>
          </a:p>
        </p:txBody>
      </p:sp>
      <p:sp>
        <p:nvSpPr>
          <p:cNvPr id="5" name="Footer Placeholder 4"/>
          <p:cNvSpPr>
            <a:spLocks noGrp="1"/>
          </p:cNvSpPr>
          <p:nvPr>
            <p:ph type="ftr" sz="quarter" idx="11"/>
          </p:nvPr>
        </p:nvSpPr>
        <p:spPr/>
        <p:txBody>
          <a:bodyPr/>
          <a:lstStyle/>
          <a:p>
            <a:endParaRPr lang="en-GB">
              <a:solidFill>
                <a:srgbClr val="6076B4"/>
              </a:solidFill>
            </a:endParaRPr>
          </a:p>
        </p:txBody>
      </p:sp>
      <p:sp>
        <p:nvSpPr>
          <p:cNvPr id="6" name="Slide Number Placeholder 5"/>
          <p:cNvSpPr>
            <a:spLocks noGrp="1"/>
          </p:cNvSpPr>
          <p:nvPr>
            <p:ph type="sldNum" sz="quarter" idx="12"/>
          </p:nvPr>
        </p:nvSpPr>
        <p:spPr/>
        <p:txBody>
          <a:bodyPr/>
          <a:lstStyle/>
          <a:p>
            <a:fld id="{8FE4D9FD-0209-44F9-971A-917E4C58F285}" type="slidenum">
              <a:rPr lang="en-GB" smtClean="0"/>
              <a:pPr/>
              <a:t>‹#›</a:t>
            </a:fld>
            <a:endParaRPr lang="en-GB"/>
          </a:p>
        </p:txBody>
      </p:sp>
    </p:spTree>
    <p:extLst>
      <p:ext uri="{BB962C8B-B14F-4D97-AF65-F5344CB8AC3E}">
        <p14:creationId xmlns:p14="http://schemas.microsoft.com/office/powerpoint/2010/main" val="386218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7C06589F-27E7-4917-AD19-6D373DBC0E6A}" type="datetimeFigureOut">
              <a:rPr lang="en-GB" smtClean="0"/>
              <a:pPr/>
              <a:t>19/06/2019</a:t>
            </a:fld>
            <a:endParaRPr lang="en-GB"/>
          </a:p>
        </p:txBody>
      </p:sp>
      <p:sp>
        <p:nvSpPr>
          <p:cNvPr id="6" name="Footer Placeholder 5"/>
          <p:cNvSpPr>
            <a:spLocks noGrp="1"/>
          </p:cNvSpPr>
          <p:nvPr>
            <p:ph type="ftr" sz="quarter" idx="11"/>
          </p:nvPr>
        </p:nvSpPr>
        <p:spPr/>
        <p:txBody>
          <a:bodyPr/>
          <a:lstStyle/>
          <a:p>
            <a:endParaRPr lang="en-GB">
              <a:solidFill>
                <a:srgbClr val="6076B4"/>
              </a:solidFill>
            </a:endParaRPr>
          </a:p>
        </p:txBody>
      </p:sp>
      <p:sp>
        <p:nvSpPr>
          <p:cNvPr id="7" name="Slide Number Placeholder 6"/>
          <p:cNvSpPr>
            <a:spLocks noGrp="1"/>
          </p:cNvSpPr>
          <p:nvPr>
            <p:ph type="sldNum" sz="quarter" idx="12"/>
          </p:nvPr>
        </p:nvSpPr>
        <p:spPr/>
        <p:txBody>
          <a:bodyPr/>
          <a:lstStyle/>
          <a:p>
            <a:fld id="{8FE4D9FD-0209-44F9-971A-917E4C58F285}" type="slidenum">
              <a:rPr lang="en-GB" smtClean="0"/>
              <a:pPr/>
              <a:t>‹#›</a:t>
            </a:fld>
            <a:endParaRPr lang="en-GB"/>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51819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C06589F-27E7-4917-AD19-6D373DBC0E6A}" type="datetimeFigureOut">
              <a:rPr lang="en-GB" smtClean="0"/>
              <a:pPr/>
              <a:t>19/06/2019</a:t>
            </a:fld>
            <a:endParaRPr lang="en-GB"/>
          </a:p>
        </p:txBody>
      </p:sp>
      <p:sp>
        <p:nvSpPr>
          <p:cNvPr id="8" name="Footer Placeholder 7"/>
          <p:cNvSpPr>
            <a:spLocks noGrp="1"/>
          </p:cNvSpPr>
          <p:nvPr>
            <p:ph type="ftr" sz="quarter" idx="11"/>
          </p:nvPr>
        </p:nvSpPr>
        <p:spPr/>
        <p:txBody>
          <a:bodyPr/>
          <a:lstStyle/>
          <a:p>
            <a:endParaRPr lang="en-GB">
              <a:solidFill>
                <a:srgbClr val="6076B4"/>
              </a:solidFill>
            </a:endParaRPr>
          </a:p>
        </p:txBody>
      </p:sp>
      <p:sp>
        <p:nvSpPr>
          <p:cNvPr id="9" name="Slide Number Placeholder 8"/>
          <p:cNvSpPr>
            <a:spLocks noGrp="1"/>
          </p:cNvSpPr>
          <p:nvPr>
            <p:ph type="sldNum" sz="quarter" idx="12"/>
          </p:nvPr>
        </p:nvSpPr>
        <p:spPr/>
        <p:txBody>
          <a:bodyPr/>
          <a:lstStyle/>
          <a:p>
            <a:fld id="{8FE4D9FD-0209-44F9-971A-917E4C58F285}" type="slidenum">
              <a:rPr lang="en-GB" smtClean="0"/>
              <a:pPr/>
              <a:t>‹#›</a:t>
            </a:fld>
            <a:endParaRPr lang="en-GB"/>
          </a:p>
        </p:txBody>
      </p:sp>
    </p:spTree>
    <p:extLst>
      <p:ext uri="{BB962C8B-B14F-4D97-AF65-F5344CB8AC3E}">
        <p14:creationId xmlns:p14="http://schemas.microsoft.com/office/powerpoint/2010/main" val="123972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06589F-27E7-4917-AD19-6D373DBC0E6A}" type="datetimeFigureOut">
              <a:rPr lang="en-GB" smtClean="0"/>
              <a:pPr/>
              <a:t>19/06/2019</a:t>
            </a:fld>
            <a:endParaRPr lang="en-GB"/>
          </a:p>
        </p:txBody>
      </p:sp>
      <p:sp>
        <p:nvSpPr>
          <p:cNvPr id="4" name="Footer Placeholder 3"/>
          <p:cNvSpPr>
            <a:spLocks noGrp="1"/>
          </p:cNvSpPr>
          <p:nvPr>
            <p:ph type="ftr" sz="quarter" idx="11"/>
          </p:nvPr>
        </p:nvSpPr>
        <p:spPr/>
        <p:txBody>
          <a:bodyPr/>
          <a:lstStyle/>
          <a:p>
            <a:endParaRPr lang="en-GB">
              <a:solidFill>
                <a:srgbClr val="6076B4"/>
              </a:solidFill>
            </a:endParaRPr>
          </a:p>
        </p:txBody>
      </p:sp>
      <p:sp>
        <p:nvSpPr>
          <p:cNvPr id="5" name="Slide Number Placeholder 4"/>
          <p:cNvSpPr>
            <a:spLocks noGrp="1"/>
          </p:cNvSpPr>
          <p:nvPr>
            <p:ph type="sldNum" sz="quarter" idx="12"/>
          </p:nvPr>
        </p:nvSpPr>
        <p:spPr/>
        <p:txBody>
          <a:bodyPr/>
          <a:lstStyle/>
          <a:p>
            <a:fld id="{8FE4D9FD-0209-44F9-971A-917E4C58F285}" type="slidenum">
              <a:rPr lang="en-GB" smtClean="0"/>
              <a:pPr/>
              <a:t>‹#›</a:t>
            </a:fld>
            <a:endParaRPr lang="en-GB"/>
          </a:p>
        </p:txBody>
      </p:sp>
    </p:spTree>
    <p:extLst>
      <p:ext uri="{BB962C8B-B14F-4D97-AF65-F5344CB8AC3E}">
        <p14:creationId xmlns:p14="http://schemas.microsoft.com/office/powerpoint/2010/main" val="52400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06589F-27E7-4917-AD19-6D373DBC0E6A}" type="datetimeFigureOut">
              <a:rPr lang="en-GB" smtClean="0"/>
              <a:pPr/>
              <a:t>19/06/2019</a:t>
            </a:fld>
            <a:endParaRPr lang="en-GB"/>
          </a:p>
        </p:txBody>
      </p:sp>
      <p:sp>
        <p:nvSpPr>
          <p:cNvPr id="3" name="Footer Placeholder 2"/>
          <p:cNvSpPr>
            <a:spLocks noGrp="1"/>
          </p:cNvSpPr>
          <p:nvPr>
            <p:ph type="ftr" sz="quarter" idx="11"/>
          </p:nvPr>
        </p:nvSpPr>
        <p:spPr/>
        <p:txBody>
          <a:bodyPr/>
          <a:lstStyle/>
          <a:p>
            <a:endParaRPr lang="en-GB">
              <a:solidFill>
                <a:srgbClr val="6076B4"/>
              </a:solidFill>
            </a:endParaRPr>
          </a:p>
        </p:txBody>
      </p:sp>
      <p:sp>
        <p:nvSpPr>
          <p:cNvPr id="4" name="Slide Number Placeholder 3"/>
          <p:cNvSpPr>
            <a:spLocks noGrp="1"/>
          </p:cNvSpPr>
          <p:nvPr>
            <p:ph type="sldNum" sz="quarter" idx="12"/>
          </p:nvPr>
        </p:nvSpPr>
        <p:spPr/>
        <p:txBody>
          <a:bodyPr/>
          <a:lstStyle/>
          <a:p>
            <a:fld id="{8FE4D9FD-0209-44F9-971A-917E4C58F285}" type="slidenum">
              <a:rPr lang="en-GB" smtClean="0"/>
              <a:pPr/>
              <a:t>‹#›</a:t>
            </a:fld>
            <a:endParaRPr lang="en-GB"/>
          </a:p>
        </p:txBody>
      </p:sp>
    </p:spTree>
    <p:extLst>
      <p:ext uri="{BB962C8B-B14F-4D97-AF65-F5344CB8AC3E}">
        <p14:creationId xmlns:p14="http://schemas.microsoft.com/office/powerpoint/2010/main" val="208746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Date Placeholder 4"/>
          <p:cNvSpPr>
            <a:spLocks noGrp="1"/>
          </p:cNvSpPr>
          <p:nvPr>
            <p:ph type="dt" sz="half" idx="10"/>
          </p:nvPr>
        </p:nvSpPr>
        <p:spPr/>
        <p:txBody>
          <a:bodyPr/>
          <a:lstStyle/>
          <a:p>
            <a:fld id="{7C06589F-27E7-4917-AD19-6D373DBC0E6A}" type="datetimeFigureOut">
              <a:rPr lang="en-GB" smtClean="0"/>
              <a:pPr/>
              <a:t>19/06/2019</a:t>
            </a:fld>
            <a:endParaRPr lang="en-GB"/>
          </a:p>
        </p:txBody>
      </p:sp>
      <p:sp>
        <p:nvSpPr>
          <p:cNvPr id="7" name="Slide Number Placeholder 6"/>
          <p:cNvSpPr>
            <a:spLocks noGrp="1"/>
          </p:cNvSpPr>
          <p:nvPr>
            <p:ph type="sldNum" sz="quarter" idx="12"/>
          </p:nvPr>
        </p:nvSpPr>
        <p:spPr/>
        <p:txBody>
          <a:bodyPr/>
          <a:lstStyle/>
          <a:p>
            <a:fld id="{8FE4D9FD-0209-44F9-971A-917E4C58F285}" type="slidenum">
              <a:rPr lang="en-GB" smtClean="0"/>
              <a:pPr/>
              <a:t>‹#›</a:t>
            </a:fld>
            <a:endParaRPr lang="en-GB"/>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GB">
              <a:solidFill>
                <a:srgbClr val="6076B4"/>
              </a:solidFill>
            </a:endParaRP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6866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06589F-27E7-4917-AD19-6D373DBC0E6A}" type="datetimeFigureOut">
              <a:rPr lang="en-GB" smtClean="0"/>
              <a:pPr/>
              <a:t>19/06/2019</a:t>
            </a:fld>
            <a:endParaRPr lang="en-GB"/>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GB">
              <a:solidFill>
                <a:srgbClr val="6076B4"/>
              </a:solidFill>
            </a:endParaRPr>
          </a:p>
        </p:txBody>
      </p:sp>
      <p:sp>
        <p:nvSpPr>
          <p:cNvPr id="7" name="Slide Number Placeholder 6"/>
          <p:cNvSpPr>
            <a:spLocks noGrp="1"/>
          </p:cNvSpPr>
          <p:nvPr>
            <p:ph type="sldNum" sz="quarter" idx="12"/>
          </p:nvPr>
        </p:nvSpPr>
        <p:spPr/>
        <p:txBody>
          <a:bodyPr/>
          <a:lstStyle/>
          <a:p>
            <a:fld id="{8FE4D9FD-0209-44F9-971A-917E4C58F285}" type="slidenum">
              <a:rPr lang="en-GB" smtClean="0"/>
              <a:pPr/>
              <a:t>‹#›</a:t>
            </a:fld>
            <a:endParaRPr lang="en-GB"/>
          </a:p>
        </p:txBody>
      </p:sp>
    </p:spTree>
    <p:extLst>
      <p:ext uri="{BB962C8B-B14F-4D97-AF65-F5344CB8AC3E}">
        <p14:creationId xmlns:p14="http://schemas.microsoft.com/office/powerpoint/2010/main" val="1969034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7C06589F-27E7-4917-AD19-6D373DBC0E6A}" type="datetimeFigureOut">
              <a:rPr lang="en-GB" smtClean="0"/>
              <a:pPr/>
              <a:t>19/06/2019</a:t>
            </a:fld>
            <a:endParaRPr lang="en-GB"/>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GB">
              <a:solidFill>
                <a:srgbClr val="6076B4"/>
              </a:solidFill>
            </a:endParaRP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FE4D9FD-0209-44F9-971A-917E4C58F285}" type="slidenum">
              <a:rPr lang="en-GB" smtClean="0"/>
              <a:pPr/>
              <a:t>‹#›</a:t>
            </a:fld>
            <a:endParaRPr lang="en-GB"/>
          </a:p>
        </p:txBody>
      </p:sp>
    </p:spTree>
    <p:extLst>
      <p:ext uri="{BB962C8B-B14F-4D97-AF65-F5344CB8AC3E}">
        <p14:creationId xmlns:p14="http://schemas.microsoft.com/office/powerpoint/2010/main" val="545634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4.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png"/><Relationship Id="rId5" Type="http://schemas.openxmlformats.org/officeDocument/2006/relationships/oleObject" Target="../embeddings/oleObject2.bin"/><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57.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6.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67.png"/><Relationship Id="rId9" Type="http://schemas.openxmlformats.org/officeDocument/2006/relationships/image" Target="../media/image101.png"/><Relationship Id="rId14" Type="http://schemas.openxmlformats.org/officeDocument/2006/relationships/image" Target="../media/image106.png"/></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6016" y="1916832"/>
            <a:ext cx="3313355" cy="2376264"/>
          </a:xfrm>
        </p:spPr>
        <p:txBody>
          <a:bodyPr>
            <a:normAutofit/>
          </a:bodyPr>
          <a:lstStyle/>
          <a:p>
            <a:r>
              <a:rPr lang="en-IN" sz="4400" dirty="0" smtClean="0"/>
              <a:t>SCADA</a:t>
            </a:r>
            <a:r>
              <a:rPr lang="en-IN" dirty="0" smtClean="0"/>
              <a:t> </a:t>
            </a:r>
            <a:r>
              <a:rPr lang="en-IN" sz="2800" dirty="0" smtClean="0"/>
              <a:t>IN INDIAN POWER SYSTEM</a:t>
            </a:r>
            <a:endParaRPr lang="en-GB" sz="2800" dirty="0"/>
          </a:p>
        </p:txBody>
      </p:sp>
      <p:sp>
        <p:nvSpPr>
          <p:cNvPr id="3" name="Subtitle 2"/>
          <p:cNvSpPr>
            <a:spLocks noGrp="1"/>
          </p:cNvSpPr>
          <p:nvPr>
            <p:ph type="subTitle" idx="1"/>
          </p:nvPr>
        </p:nvSpPr>
        <p:spPr>
          <a:xfrm>
            <a:off x="4860032" y="4797152"/>
            <a:ext cx="3309803" cy="1260629"/>
          </a:xfrm>
        </p:spPr>
        <p:txBody>
          <a:bodyPr>
            <a:normAutofit/>
          </a:bodyPr>
          <a:lstStyle/>
          <a:p>
            <a:r>
              <a:rPr lang="en-IN" sz="1600" dirty="0" smtClean="0"/>
              <a:t>By Tapobrata Paul</a:t>
            </a:r>
          </a:p>
          <a:p>
            <a:r>
              <a:rPr lang="en-IN" sz="1600" dirty="0" err="1" smtClean="0"/>
              <a:t>Dy</a:t>
            </a:r>
            <a:r>
              <a:rPr lang="en-IN" sz="1600" dirty="0"/>
              <a:t> </a:t>
            </a:r>
            <a:r>
              <a:rPr lang="en-IN" sz="1600" dirty="0" smtClean="0"/>
              <a:t>Manager</a:t>
            </a:r>
            <a:r>
              <a:rPr lang="en-IN" sz="1600" dirty="0" smtClean="0"/>
              <a:t> </a:t>
            </a:r>
            <a:r>
              <a:rPr lang="en-IN" sz="1600" dirty="0" smtClean="0"/>
              <a:t>(System Logistics)</a:t>
            </a:r>
          </a:p>
          <a:p>
            <a:r>
              <a:rPr lang="en-IN" sz="1600" dirty="0" smtClean="0"/>
              <a:t>NERLDC, POSOCO</a:t>
            </a:r>
            <a:endParaRPr lang="en-GB" sz="1600" dirty="0"/>
          </a:p>
        </p:txBody>
      </p:sp>
    </p:spTree>
    <p:extLst>
      <p:ext uri="{BB962C8B-B14F-4D97-AF65-F5344CB8AC3E}">
        <p14:creationId xmlns:p14="http://schemas.microsoft.com/office/powerpoint/2010/main" val="3533868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332656"/>
            <a:ext cx="4536504"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3" y="332656"/>
            <a:ext cx="4248472"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71600" y="6454363"/>
            <a:ext cx="2880917" cy="369332"/>
          </a:xfrm>
          <a:prstGeom prst="rect">
            <a:avLst/>
          </a:prstGeom>
          <a:noFill/>
        </p:spPr>
        <p:txBody>
          <a:bodyPr wrap="none" rtlCol="0">
            <a:spAutoFit/>
          </a:bodyPr>
          <a:lstStyle/>
          <a:p>
            <a:r>
              <a:rPr lang="en-IN" b="1" dirty="0" smtClean="0"/>
              <a:t>CURRENT TRANSFORMER</a:t>
            </a:r>
            <a:endParaRPr lang="en-GB" b="1" dirty="0"/>
          </a:p>
        </p:txBody>
      </p:sp>
      <p:sp>
        <p:nvSpPr>
          <p:cNvPr id="9" name="TextBox 8"/>
          <p:cNvSpPr txBox="1"/>
          <p:nvPr/>
        </p:nvSpPr>
        <p:spPr>
          <a:xfrm>
            <a:off x="5436096" y="6454363"/>
            <a:ext cx="3029997" cy="369332"/>
          </a:xfrm>
          <a:prstGeom prst="rect">
            <a:avLst/>
          </a:prstGeom>
          <a:noFill/>
        </p:spPr>
        <p:txBody>
          <a:bodyPr wrap="none" rtlCol="0">
            <a:spAutoFit/>
          </a:bodyPr>
          <a:lstStyle/>
          <a:p>
            <a:r>
              <a:rPr lang="en-IN" b="1" dirty="0" smtClean="0"/>
              <a:t>POTENTIAL TRANSFORMER</a:t>
            </a:r>
            <a:endParaRPr lang="en-GB" b="1" dirty="0"/>
          </a:p>
        </p:txBody>
      </p:sp>
    </p:spTree>
    <p:extLst>
      <p:ext uri="{BB962C8B-B14F-4D97-AF65-F5344CB8AC3E}">
        <p14:creationId xmlns:p14="http://schemas.microsoft.com/office/powerpoint/2010/main" val="15557511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225" y="4002151"/>
            <a:ext cx="1812925" cy="2164080"/>
          </a:xfrm>
          <a:custGeom>
            <a:avLst/>
            <a:gdLst/>
            <a:ahLst/>
            <a:cxnLst/>
            <a:rect l="l" t="t" r="r" b="b"/>
            <a:pathLst>
              <a:path w="1812925" h="2164079">
                <a:moveTo>
                  <a:pt x="0" y="2163699"/>
                </a:moveTo>
                <a:lnTo>
                  <a:pt x="1812925" y="2163699"/>
                </a:lnTo>
                <a:lnTo>
                  <a:pt x="1812925" y="0"/>
                </a:lnTo>
                <a:lnTo>
                  <a:pt x="0" y="0"/>
                </a:lnTo>
                <a:lnTo>
                  <a:pt x="0" y="2163699"/>
                </a:lnTo>
                <a:close/>
              </a:path>
            </a:pathLst>
          </a:custGeom>
          <a:solidFill>
            <a:srgbClr val="FFFF00"/>
          </a:solidFill>
        </p:spPr>
        <p:txBody>
          <a:bodyPr wrap="square" lIns="0" tIns="0" rIns="0" bIns="0" rtlCol="0"/>
          <a:lstStyle/>
          <a:p>
            <a:endParaRPr/>
          </a:p>
        </p:txBody>
      </p:sp>
      <p:sp>
        <p:nvSpPr>
          <p:cNvPr id="3" name="object 3"/>
          <p:cNvSpPr txBox="1">
            <a:spLocks noGrp="1"/>
          </p:cNvSpPr>
          <p:nvPr>
            <p:ph type="title"/>
          </p:nvPr>
        </p:nvSpPr>
        <p:spPr>
          <a:xfrm>
            <a:off x="539552" y="548680"/>
            <a:ext cx="6921867" cy="627736"/>
          </a:xfrm>
          <a:prstGeom prst="rect">
            <a:avLst/>
          </a:prstGeom>
        </p:spPr>
        <p:txBody>
          <a:bodyPr vert="horz" wrap="square" lIns="0" tIns="12065" rIns="0" bIns="0" rtlCol="0">
            <a:spAutoFit/>
          </a:bodyPr>
          <a:lstStyle/>
          <a:p>
            <a:pPr marL="12700">
              <a:lnSpc>
                <a:spcPct val="100000"/>
              </a:lnSpc>
              <a:spcBef>
                <a:spcPts val="95"/>
              </a:spcBef>
            </a:pPr>
            <a:r>
              <a:rPr spc="-260" dirty="0"/>
              <a:t>Load </a:t>
            </a:r>
            <a:r>
              <a:rPr spc="-285" dirty="0"/>
              <a:t>Shape</a:t>
            </a:r>
            <a:r>
              <a:rPr spc="5" dirty="0"/>
              <a:t> </a:t>
            </a:r>
            <a:r>
              <a:rPr spc="-160" dirty="0"/>
              <a:t>forecasting</a:t>
            </a:r>
          </a:p>
        </p:txBody>
      </p:sp>
      <p:sp>
        <p:nvSpPr>
          <p:cNvPr id="4" name="object 4"/>
          <p:cNvSpPr/>
          <p:nvPr/>
        </p:nvSpPr>
        <p:spPr>
          <a:xfrm>
            <a:off x="1952625" y="4367148"/>
            <a:ext cx="897255" cy="484505"/>
          </a:xfrm>
          <a:custGeom>
            <a:avLst/>
            <a:gdLst/>
            <a:ahLst/>
            <a:cxnLst/>
            <a:rect l="l" t="t" r="r" b="b"/>
            <a:pathLst>
              <a:path w="897255" h="484504">
                <a:moveTo>
                  <a:pt x="0" y="394462"/>
                </a:moveTo>
                <a:lnTo>
                  <a:pt x="17704" y="426761"/>
                </a:lnTo>
                <a:lnTo>
                  <a:pt x="39719" y="452834"/>
                </a:lnTo>
                <a:lnTo>
                  <a:pt x="65115" y="472168"/>
                </a:lnTo>
                <a:lnTo>
                  <a:pt x="92963" y="484250"/>
                </a:lnTo>
                <a:lnTo>
                  <a:pt x="107070" y="483197"/>
                </a:lnTo>
                <a:lnTo>
                  <a:pt x="119141" y="482393"/>
                </a:lnTo>
                <a:lnTo>
                  <a:pt x="171057" y="455888"/>
                </a:lnTo>
                <a:lnTo>
                  <a:pt x="189103" y="421941"/>
                </a:lnTo>
                <a:lnTo>
                  <a:pt x="202672" y="382541"/>
                </a:lnTo>
                <a:lnTo>
                  <a:pt x="217169" y="344677"/>
                </a:lnTo>
                <a:lnTo>
                  <a:pt x="220479" y="331954"/>
                </a:lnTo>
                <a:lnTo>
                  <a:pt x="224789" y="319563"/>
                </a:lnTo>
                <a:lnTo>
                  <a:pt x="229385" y="307316"/>
                </a:lnTo>
                <a:lnTo>
                  <a:pt x="233552" y="295020"/>
                </a:lnTo>
                <a:lnTo>
                  <a:pt x="256873" y="231600"/>
                </a:lnTo>
                <a:lnTo>
                  <a:pt x="288670" y="175513"/>
                </a:lnTo>
                <a:lnTo>
                  <a:pt x="295792" y="165683"/>
                </a:lnTo>
                <a:lnTo>
                  <a:pt x="302879" y="155828"/>
                </a:lnTo>
                <a:lnTo>
                  <a:pt x="331469" y="123062"/>
                </a:lnTo>
                <a:lnTo>
                  <a:pt x="336423" y="120903"/>
                </a:lnTo>
                <a:lnTo>
                  <a:pt x="345820" y="116077"/>
                </a:lnTo>
                <a:lnTo>
                  <a:pt x="360304" y="120838"/>
                </a:lnTo>
                <a:lnTo>
                  <a:pt x="374634" y="126539"/>
                </a:lnTo>
                <a:lnTo>
                  <a:pt x="388844" y="132883"/>
                </a:lnTo>
                <a:lnTo>
                  <a:pt x="402970" y="139573"/>
                </a:lnTo>
                <a:lnTo>
                  <a:pt x="412392" y="143458"/>
                </a:lnTo>
                <a:lnTo>
                  <a:pt x="451030" y="164395"/>
                </a:lnTo>
                <a:lnTo>
                  <a:pt x="460009" y="174355"/>
                </a:lnTo>
                <a:lnTo>
                  <a:pt x="469203" y="184195"/>
                </a:lnTo>
                <a:lnTo>
                  <a:pt x="512323" y="198471"/>
                </a:lnTo>
                <a:lnTo>
                  <a:pt x="519811" y="199008"/>
                </a:lnTo>
                <a:lnTo>
                  <a:pt x="526940" y="196536"/>
                </a:lnTo>
                <a:lnTo>
                  <a:pt x="534177" y="194182"/>
                </a:lnTo>
                <a:lnTo>
                  <a:pt x="569767" y="166407"/>
                </a:lnTo>
                <a:lnTo>
                  <a:pt x="576961" y="158876"/>
                </a:lnTo>
                <a:lnTo>
                  <a:pt x="581227" y="148726"/>
                </a:lnTo>
                <a:lnTo>
                  <a:pt x="587375" y="139684"/>
                </a:lnTo>
                <a:lnTo>
                  <a:pt x="594284" y="131284"/>
                </a:lnTo>
                <a:lnTo>
                  <a:pt x="600837" y="123062"/>
                </a:lnTo>
                <a:lnTo>
                  <a:pt x="622061" y="89423"/>
                </a:lnTo>
                <a:lnTo>
                  <a:pt x="641476" y="53212"/>
                </a:lnTo>
                <a:lnTo>
                  <a:pt x="643661" y="43471"/>
                </a:lnTo>
                <a:lnTo>
                  <a:pt x="644001" y="43195"/>
                </a:lnTo>
                <a:lnTo>
                  <a:pt x="645459" y="42943"/>
                </a:lnTo>
                <a:lnTo>
                  <a:pt x="651001" y="33274"/>
                </a:lnTo>
                <a:lnTo>
                  <a:pt x="655161" y="22699"/>
                </a:lnTo>
                <a:lnTo>
                  <a:pt x="658558" y="13255"/>
                </a:lnTo>
                <a:lnTo>
                  <a:pt x="663003" y="5502"/>
                </a:lnTo>
                <a:lnTo>
                  <a:pt x="670306" y="0"/>
                </a:lnTo>
                <a:lnTo>
                  <a:pt x="686542" y="5572"/>
                </a:lnTo>
                <a:lnTo>
                  <a:pt x="702563" y="12382"/>
                </a:lnTo>
                <a:lnTo>
                  <a:pt x="718490" y="19573"/>
                </a:lnTo>
                <a:lnTo>
                  <a:pt x="734441" y="26288"/>
                </a:lnTo>
                <a:lnTo>
                  <a:pt x="740816" y="35988"/>
                </a:lnTo>
                <a:lnTo>
                  <a:pt x="747252" y="46640"/>
                </a:lnTo>
                <a:lnTo>
                  <a:pt x="753854" y="57150"/>
                </a:lnTo>
                <a:lnTo>
                  <a:pt x="760730" y="66420"/>
                </a:lnTo>
                <a:lnTo>
                  <a:pt x="769826" y="76198"/>
                </a:lnTo>
                <a:lnTo>
                  <a:pt x="779780" y="86248"/>
                </a:lnTo>
                <a:lnTo>
                  <a:pt x="789162" y="97085"/>
                </a:lnTo>
                <a:lnTo>
                  <a:pt x="796544" y="109219"/>
                </a:lnTo>
                <a:lnTo>
                  <a:pt x="807829" y="130008"/>
                </a:lnTo>
                <a:lnTo>
                  <a:pt x="820340" y="149320"/>
                </a:lnTo>
                <a:lnTo>
                  <a:pt x="833495" y="167727"/>
                </a:lnTo>
                <a:lnTo>
                  <a:pt x="846708" y="185800"/>
                </a:lnTo>
                <a:lnTo>
                  <a:pt x="849489" y="194248"/>
                </a:lnTo>
                <a:lnTo>
                  <a:pt x="853043" y="201469"/>
                </a:lnTo>
                <a:lnTo>
                  <a:pt x="857049" y="208285"/>
                </a:lnTo>
                <a:lnTo>
                  <a:pt x="861187" y="215519"/>
                </a:lnTo>
                <a:lnTo>
                  <a:pt x="864802" y="226933"/>
                </a:lnTo>
                <a:lnTo>
                  <a:pt x="869823" y="236347"/>
                </a:lnTo>
                <a:lnTo>
                  <a:pt x="875224" y="245379"/>
                </a:lnTo>
                <a:lnTo>
                  <a:pt x="879982" y="255650"/>
                </a:lnTo>
                <a:lnTo>
                  <a:pt x="883660" y="265320"/>
                </a:lnTo>
                <a:lnTo>
                  <a:pt x="887396" y="274621"/>
                </a:lnTo>
                <a:lnTo>
                  <a:pt x="891680" y="283422"/>
                </a:lnTo>
                <a:lnTo>
                  <a:pt x="897001" y="291592"/>
                </a:lnTo>
              </a:path>
            </a:pathLst>
          </a:custGeom>
          <a:ln w="12700">
            <a:solidFill>
              <a:srgbClr val="003399"/>
            </a:solidFill>
          </a:ln>
        </p:spPr>
        <p:txBody>
          <a:bodyPr wrap="square" lIns="0" tIns="0" rIns="0" bIns="0" rtlCol="0"/>
          <a:lstStyle/>
          <a:p>
            <a:endParaRPr/>
          </a:p>
        </p:txBody>
      </p:sp>
      <p:sp>
        <p:nvSpPr>
          <p:cNvPr id="5" name="object 5"/>
          <p:cNvSpPr/>
          <p:nvPr/>
        </p:nvSpPr>
        <p:spPr>
          <a:xfrm>
            <a:off x="2006600" y="4711700"/>
            <a:ext cx="784225" cy="400050"/>
          </a:xfrm>
          <a:custGeom>
            <a:avLst/>
            <a:gdLst/>
            <a:ahLst/>
            <a:cxnLst/>
            <a:rect l="l" t="t" r="r" b="b"/>
            <a:pathLst>
              <a:path w="784225" h="400050">
                <a:moveTo>
                  <a:pt x="0" y="325881"/>
                </a:moveTo>
                <a:lnTo>
                  <a:pt x="15486" y="352526"/>
                </a:lnTo>
                <a:lnTo>
                  <a:pt x="34734" y="374062"/>
                </a:lnTo>
                <a:lnTo>
                  <a:pt x="56935" y="390050"/>
                </a:lnTo>
                <a:lnTo>
                  <a:pt x="81280" y="400050"/>
                </a:lnTo>
                <a:lnTo>
                  <a:pt x="93591" y="399192"/>
                </a:lnTo>
                <a:lnTo>
                  <a:pt x="104140" y="398525"/>
                </a:lnTo>
                <a:lnTo>
                  <a:pt x="149502" y="376584"/>
                </a:lnTo>
                <a:lnTo>
                  <a:pt x="177172" y="315985"/>
                </a:lnTo>
                <a:lnTo>
                  <a:pt x="189864" y="284733"/>
                </a:lnTo>
                <a:lnTo>
                  <a:pt x="192786" y="274252"/>
                </a:lnTo>
                <a:lnTo>
                  <a:pt x="196564" y="264032"/>
                </a:lnTo>
                <a:lnTo>
                  <a:pt x="200580" y="253908"/>
                </a:lnTo>
                <a:lnTo>
                  <a:pt x="204216" y="243712"/>
                </a:lnTo>
                <a:lnTo>
                  <a:pt x="224583" y="191357"/>
                </a:lnTo>
                <a:lnTo>
                  <a:pt x="252475" y="144906"/>
                </a:lnTo>
                <a:lnTo>
                  <a:pt x="258667" y="136808"/>
                </a:lnTo>
                <a:lnTo>
                  <a:pt x="264858" y="128698"/>
                </a:lnTo>
                <a:lnTo>
                  <a:pt x="271049" y="120564"/>
                </a:lnTo>
                <a:lnTo>
                  <a:pt x="277241" y="112394"/>
                </a:lnTo>
                <a:lnTo>
                  <a:pt x="280669" y="107823"/>
                </a:lnTo>
                <a:lnTo>
                  <a:pt x="284988" y="103886"/>
                </a:lnTo>
                <a:lnTo>
                  <a:pt x="289813" y="101600"/>
                </a:lnTo>
                <a:lnTo>
                  <a:pt x="294131" y="99822"/>
                </a:lnTo>
                <a:lnTo>
                  <a:pt x="302387" y="95885"/>
                </a:lnTo>
                <a:lnTo>
                  <a:pt x="314989" y="99796"/>
                </a:lnTo>
                <a:lnTo>
                  <a:pt x="327485" y="104505"/>
                </a:lnTo>
                <a:lnTo>
                  <a:pt x="339909" y="109761"/>
                </a:lnTo>
                <a:lnTo>
                  <a:pt x="352298" y="115316"/>
                </a:lnTo>
                <a:lnTo>
                  <a:pt x="360572" y="118494"/>
                </a:lnTo>
                <a:lnTo>
                  <a:pt x="402240" y="144018"/>
                </a:lnTo>
                <a:lnTo>
                  <a:pt x="410257" y="152142"/>
                </a:lnTo>
                <a:lnTo>
                  <a:pt x="447909" y="163962"/>
                </a:lnTo>
                <a:lnTo>
                  <a:pt x="454406" y="164337"/>
                </a:lnTo>
                <a:lnTo>
                  <a:pt x="460676" y="162319"/>
                </a:lnTo>
                <a:lnTo>
                  <a:pt x="467042" y="160385"/>
                </a:lnTo>
                <a:lnTo>
                  <a:pt x="498163" y="137423"/>
                </a:lnTo>
                <a:lnTo>
                  <a:pt x="504444" y="131318"/>
                </a:lnTo>
                <a:lnTo>
                  <a:pt x="508162" y="122870"/>
                </a:lnTo>
                <a:lnTo>
                  <a:pt x="513524" y="115363"/>
                </a:lnTo>
                <a:lnTo>
                  <a:pt x="519553" y="108404"/>
                </a:lnTo>
                <a:lnTo>
                  <a:pt x="525272" y="101600"/>
                </a:lnTo>
                <a:lnTo>
                  <a:pt x="552703" y="58826"/>
                </a:lnTo>
                <a:lnTo>
                  <a:pt x="562820" y="35879"/>
                </a:lnTo>
                <a:lnTo>
                  <a:pt x="563086" y="35639"/>
                </a:lnTo>
                <a:lnTo>
                  <a:pt x="564352" y="35423"/>
                </a:lnTo>
                <a:lnTo>
                  <a:pt x="569213" y="27431"/>
                </a:lnTo>
                <a:lnTo>
                  <a:pt x="572835" y="18698"/>
                </a:lnTo>
                <a:lnTo>
                  <a:pt x="575802" y="10906"/>
                </a:lnTo>
                <a:lnTo>
                  <a:pt x="579697" y="4518"/>
                </a:lnTo>
                <a:lnTo>
                  <a:pt x="586105" y="0"/>
                </a:lnTo>
                <a:lnTo>
                  <a:pt x="600321" y="4572"/>
                </a:lnTo>
                <a:lnTo>
                  <a:pt x="614299" y="10191"/>
                </a:lnTo>
                <a:lnTo>
                  <a:pt x="628181" y="16144"/>
                </a:lnTo>
                <a:lnTo>
                  <a:pt x="642112" y="21717"/>
                </a:lnTo>
                <a:lnTo>
                  <a:pt x="647670" y="29662"/>
                </a:lnTo>
                <a:lnTo>
                  <a:pt x="653335" y="38417"/>
                </a:lnTo>
                <a:lnTo>
                  <a:pt x="659167" y="47077"/>
                </a:lnTo>
                <a:lnTo>
                  <a:pt x="665226" y="54737"/>
                </a:lnTo>
                <a:lnTo>
                  <a:pt x="673143" y="62880"/>
                </a:lnTo>
                <a:lnTo>
                  <a:pt x="681799" y="71215"/>
                </a:lnTo>
                <a:lnTo>
                  <a:pt x="689979" y="80168"/>
                </a:lnTo>
                <a:lnTo>
                  <a:pt x="696468" y="90169"/>
                </a:lnTo>
                <a:lnTo>
                  <a:pt x="706332" y="107376"/>
                </a:lnTo>
                <a:lnTo>
                  <a:pt x="717280" y="123332"/>
                </a:lnTo>
                <a:lnTo>
                  <a:pt x="728775" y="138551"/>
                </a:lnTo>
                <a:lnTo>
                  <a:pt x="740282" y="153543"/>
                </a:lnTo>
                <a:lnTo>
                  <a:pt x="742713" y="160516"/>
                </a:lnTo>
                <a:lnTo>
                  <a:pt x="745823" y="166465"/>
                </a:lnTo>
                <a:lnTo>
                  <a:pt x="749337" y="172081"/>
                </a:lnTo>
                <a:lnTo>
                  <a:pt x="752982" y="178054"/>
                </a:lnTo>
                <a:lnTo>
                  <a:pt x="756169" y="187465"/>
                </a:lnTo>
                <a:lnTo>
                  <a:pt x="760571" y="195246"/>
                </a:lnTo>
                <a:lnTo>
                  <a:pt x="765305" y="202717"/>
                </a:lnTo>
                <a:lnTo>
                  <a:pt x="769493" y="211200"/>
                </a:lnTo>
                <a:lnTo>
                  <a:pt x="772634" y="219182"/>
                </a:lnTo>
                <a:lnTo>
                  <a:pt x="775858" y="226853"/>
                </a:lnTo>
                <a:lnTo>
                  <a:pt x="779583" y="234096"/>
                </a:lnTo>
                <a:lnTo>
                  <a:pt x="784225" y="240792"/>
                </a:lnTo>
              </a:path>
            </a:pathLst>
          </a:custGeom>
          <a:ln w="12700">
            <a:solidFill>
              <a:srgbClr val="003399"/>
            </a:solidFill>
          </a:ln>
        </p:spPr>
        <p:txBody>
          <a:bodyPr wrap="square" lIns="0" tIns="0" rIns="0" bIns="0" rtlCol="0"/>
          <a:lstStyle/>
          <a:p>
            <a:endParaRPr/>
          </a:p>
        </p:txBody>
      </p:sp>
      <p:sp>
        <p:nvSpPr>
          <p:cNvPr id="6" name="object 6"/>
          <p:cNvSpPr/>
          <p:nvPr/>
        </p:nvSpPr>
        <p:spPr>
          <a:xfrm>
            <a:off x="1963801" y="5033898"/>
            <a:ext cx="836930" cy="716280"/>
          </a:xfrm>
          <a:custGeom>
            <a:avLst/>
            <a:gdLst/>
            <a:ahLst/>
            <a:cxnLst/>
            <a:rect l="l" t="t" r="r" b="b"/>
            <a:pathLst>
              <a:path w="836930" h="716279">
                <a:moveTo>
                  <a:pt x="0" y="583247"/>
                </a:moveTo>
                <a:lnTo>
                  <a:pt x="16498" y="630997"/>
                </a:lnTo>
                <a:lnTo>
                  <a:pt x="37020" y="669553"/>
                </a:lnTo>
                <a:lnTo>
                  <a:pt x="60686" y="698151"/>
                </a:lnTo>
                <a:lnTo>
                  <a:pt x="86613" y="716026"/>
                </a:lnTo>
                <a:lnTo>
                  <a:pt x="99776" y="714432"/>
                </a:lnTo>
                <a:lnTo>
                  <a:pt x="111045" y="713220"/>
                </a:lnTo>
                <a:lnTo>
                  <a:pt x="159486" y="674021"/>
                </a:lnTo>
                <a:lnTo>
                  <a:pt x="176291" y="623839"/>
                </a:lnTo>
                <a:lnTo>
                  <a:pt x="188930" y="565604"/>
                </a:lnTo>
                <a:lnTo>
                  <a:pt x="202437" y="509650"/>
                </a:lnTo>
                <a:lnTo>
                  <a:pt x="205571" y="490839"/>
                </a:lnTo>
                <a:lnTo>
                  <a:pt x="209597" y="472503"/>
                </a:lnTo>
                <a:lnTo>
                  <a:pt x="213885" y="454358"/>
                </a:lnTo>
                <a:lnTo>
                  <a:pt x="217805" y="436117"/>
                </a:lnTo>
                <a:lnTo>
                  <a:pt x="227984" y="387869"/>
                </a:lnTo>
                <a:lnTo>
                  <a:pt x="239522" y="342455"/>
                </a:lnTo>
                <a:lnTo>
                  <a:pt x="253059" y="299708"/>
                </a:lnTo>
                <a:lnTo>
                  <a:pt x="269240" y="259460"/>
                </a:lnTo>
                <a:lnTo>
                  <a:pt x="282448" y="230377"/>
                </a:lnTo>
                <a:lnTo>
                  <a:pt x="289063" y="215848"/>
                </a:lnTo>
                <a:lnTo>
                  <a:pt x="295656" y="201294"/>
                </a:lnTo>
                <a:lnTo>
                  <a:pt x="299338" y="193039"/>
                </a:lnTo>
                <a:lnTo>
                  <a:pt x="304038" y="185927"/>
                </a:lnTo>
                <a:lnTo>
                  <a:pt x="309118" y="181863"/>
                </a:lnTo>
                <a:lnTo>
                  <a:pt x="313690" y="178815"/>
                </a:lnTo>
                <a:lnTo>
                  <a:pt x="322580" y="171703"/>
                </a:lnTo>
                <a:lnTo>
                  <a:pt x="336038" y="178675"/>
                </a:lnTo>
                <a:lnTo>
                  <a:pt x="349376" y="187086"/>
                </a:lnTo>
                <a:lnTo>
                  <a:pt x="362620" y="196474"/>
                </a:lnTo>
                <a:lnTo>
                  <a:pt x="375793" y="206375"/>
                </a:lnTo>
                <a:lnTo>
                  <a:pt x="384583" y="212062"/>
                </a:lnTo>
                <a:lnTo>
                  <a:pt x="420627" y="243091"/>
                </a:lnTo>
                <a:lnTo>
                  <a:pt x="429037" y="257857"/>
                </a:lnTo>
                <a:lnTo>
                  <a:pt x="437590" y="272409"/>
                </a:lnTo>
                <a:lnTo>
                  <a:pt x="477813" y="293526"/>
                </a:lnTo>
                <a:lnTo>
                  <a:pt x="484759" y="294259"/>
                </a:lnTo>
                <a:lnTo>
                  <a:pt x="491412" y="290534"/>
                </a:lnTo>
                <a:lnTo>
                  <a:pt x="498173" y="287035"/>
                </a:lnTo>
                <a:lnTo>
                  <a:pt x="525033" y="257428"/>
                </a:lnTo>
                <a:lnTo>
                  <a:pt x="531417" y="246010"/>
                </a:lnTo>
                <a:lnTo>
                  <a:pt x="538099" y="234950"/>
                </a:lnTo>
                <a:lnTo>
                  <a:pt x="542071" y="219904"/>
                </a:lnTo>
                <a:lnTo>
                  <a:pt x="547782" y="206502"/>
                </a:lnTo>
                <a:lnTo>
                  <a:pt x="554208" y="194052"/>
                </a:lnTo>
                <a:lnTo>
                  <a:pt x="560324" y="181863"/>
                </a:lnTo>
                <a:lnTo>
                  <a:pt x="580215" y="132206"/>
                </a:lnTo>
                <a:lnTo>
                  <a:pt x="598297" y="78739"/>
                </a:lnTo>
                <a:lnTo>
                  <a:pt x="600327" y="64311"/>
                </a:lnTo>
                <a:lnTo>
                  <a:pt x="600630" y="63896"/>
                </a:lnTo>
                <a:lnTo>
                  <a:pt x="601958" y="63505"/>
                </a:lnTo>
                <a:lnTo>
                  <a:pt x="607060" y="49149"/>
                </a:lnTo>
                <a:lnTo>
                  <a:pt x="611058" y="33575"/>
                </a:lnTo>
                <a:lnTo>
                  <a:pt x="614283" y="19621"/>
                </a:lnTo>
                <a:lnTo>
                  <a:pt x="618436" y="8143"/>
                </a:lnTo>
                <a:lnTo>
                  <a:pt x="625221" y="0"/>
                </a:lnTo>
                <a:lnTo>
                  <a:pt x="640335" y="8268"/>
                </a:lnTo>
                <a:lnTo>
                  <a:pt x="655272" y="18335"/>
                </a:lnTo>
                <a:lnTo>
                  <a:pt x="670137" y="28950"/>
                </a:lnTo>
                <a:lnTo>
                  <a:pt x="685038" y="38862"/>
                </a:lnTo>
                <a:lnTo>
                  <a:pt x="690957" y="53165"/>
                </a:lnTo>
                <a:lnTo>
                  <a:pt x="696960" y="68897"/>
                </a:lnTo>
                <a:lnTo>
                  <a:pt x="703129" y="84439"/>
                </a:lnTo>
                <a:lnTo>
                  <a:pt x="709549" y="98170"/>
                </a:lnTo>
                <a:lnTo>
                  <a:pt x="718000" y="112607"/>
                </a:lnTo>
                <a:lnTo>
                  <a:pt x="727249" y="127460"/>
                </a:lnTo>
                <a:lnTo>
                  <a:pt x="735998" y="143480"/>
                </a:lnTo>
                <a:lnTo>
                  <a:pt x="742950" y="161417"/>
                </a:lnTo>
                <a:lnTo>
                  <a:pt x="753449" y="192210"/>
                </a:lnTo>
                <a:lnTo>
                  <a:pt x="765127" y="220789"/>
                </a:lnTo>
                <a:lnTo>
                  <a:pt x="777400" y="248034"/>
                </a:lnTo>
                <a:lnTo>
                  <a:pt x="789686" y="274828"/>
                </a:lnTo>
                <a:lnTo>
                  <a:pt x="792253" y="287301"/>
                </a:lnTo>
                <a:lnTo>
                  <a:pt x="795559" y="297941"/>
                </a:lnTo>
                <a:lnTo>
                  <a:pt x="799294" y="308010"/>
                </a:lnTo>
                <a:lnTo>
                  <a:pt x="803148" y="318769"/>
                </a:lnTo>
                <a:lnTo>
                  <a:pt x="806584" y="335625"/>
                </a:lnTo>
                <a:lnTo>
                  <a:pt x="811307" y="349503"/>
                </a:lnTo>
                <a:lnTo>
                  <a:pt x="816363" y="362811"/>
                </a:lnTo>
                <a:lnTo>
                  <a:pt x="820801" y="377951"/>
                </a:lnTo>
                <a:lnTo>
                  <a:pt x="824154" y="392301"/>
                </a:lnTo>
                <a:lnTo>
                  <a:pt x="827627" y="406066"/>
                </a:lnTo>
                <a:lnTo>
                  <a:pt x="831623" y="419046"/>
                </a:lnTo>
                <a:lnTo>
                  <a:pt x="836549" y="431038"/>
                </a:lnTo>
              </a:path>
            </a:pathLst>
          </a:custGeom>
          <a:ln w="12700">
            <a:solidFill>
              <a:srgbClr val="003399"/>
            </a:solidFill>
          </a:ln>
        </p:spPr>
        <p:txBody>
          <a:bodyPr wrap="square" lIns="0" tIns="0" rIns="0" bIns="0" rtlCol="0"/>
          <a:lstStyle/>
          <a:p>
            <a:endParaRPr/>
          </a:p>
        </p:txBody>
      </p:sp>
      <p:sp>
        <p:nvSpPr>
          <p:cNvPr id="7" name="object 7"/>
          <p:cNvSpPr txBox="1"/>
          <p:nvPr/>
        </p:nvSpPr>
        <p:spPr>
          <a:xfrm>
            <a:off x="1546225" y="4002151"/>
            <a:ext cx="1812925" cy="2164080"/>
          </a:xfrm>
          <a:prstGeom prst="rect">
            <a:avLst/>
          </a:prstGeom>
          <a:ln w="12700">
            <a:solidFill>
              <a:srgbClr val="000000"/>
            </a:solidFill>
          </a:ln>
        </p:spPr>
        <p:txBody>
          <a:bodyPr vert="horz" wrap="square" lIns="0" tIns="81915" rIns="0" bIns="0" rtlCol="0">
            <a:spAutoFit/>
          </a:bodyPr>
          <a:lstStyle/>
          <a:p>
            <a:pPr marL="343535">
              <a:lnSpc>
                <a:spcPct val="100000"/>
              </a:lnSpc>
              <a:spcBef>
                <a:spcPts val="645"/>
              </a:spcBef>
            </a:pPr>
            <a:r>
              <a:rPr sz="1600" b="1" spc="-200" dirty="0">
                <a:solidFill>
                  <a:srgbClr val="003399"/>
                </a:solidFill>
                <a:latin typeface="Arial"/>
                <a:cs typeface="Arial"/>
              </a:rPr>
              <a:t>Load</a:t>
            </a:r>
            <a:r>
              <a:rPr sz="1600" b="1" spc="-70" dirty="0">
                <a:solidFill>
                  <a:srgbClr val="003399"/>
                </a:solidFill>
                <a:latin typeface="Arial"/>
                <a:cs typeface="Arial"/>
              </a:rPr>
              <a:t> </a:t>
            </a:r>
            <a:r>
              <a:rPr sz="1600" b="1" spc="-120" dirty="0">
                <a:solidFill>
                  <a:srgbClr val="003399"/>
                </a:solidFill>
                <a:latin typeface="Arial"/>
                <a:cs typeface="Arial"/>
              </a:rPr>
              <a:t>History</a:t>
            </a:r>
            <a:endParaRPr sz="1600">
              <a:latin typeface="Arial"/>
              <a:cs typeface="Arial"/>
            </a:endParaRPr>
          </a:p>
        </p:txBody>
      </p:sp>
      <p:sp>
        <p:nvSpPr>
          <p:cNvPr id="8" name="object 8"/>
          <p:cNvSpPr/>
          <p:nvPr/>
        </p:nvSpPr>
        <p:spPr>
          <a:xfrm>
            <a:off x="3838575" y="1284350"/>
            <a:ext cx="1812925" cy="2164080"/>
          </a:xfrm>
          <a:custGeom>
            <a:avLst/>
            <a:gdLst/>
            <a:ahLst/>
            <a:cxnLst/>
            <a:rect l="l" t="t" r="r" b="b"/>
            <a:pathLst>
              <a:path w="1812925" h="2164079">
                <a:moveTo>
                  <a:pt x="0" y="2163699"/>
                </a:moveTo>
                <a:lnTo>
                  <a:pt x="1812925" y="2163699"/>
                </a:lnTo>
                <a:lnTo>
                  <a:pt x="1812925" y="0"/>
                </a:lnTo>
                <a:lnTo>
                  <a:pt x="0" y="0"/>
                </a:lnTo>
                <a:lnTo>
                  <a:pt x="0" y="2163699"/>
                </a:lnTo>
                <a:close/>
              </a:path>
            </a:pathLst>
          </a:custGeom>
          <a:solidFill>
            <a:srgbClr val="FFFF00"/>
          </a:solidFill>
        </p:spPr>
        <p:txBody>
          <a:bodyPr wrap="square" lIns="0" tIns="0" rIns="0" bIns="0" rtlCol="0"/>
          <a:lstStyle/>
          <a:p>
            <a:endParaRPr/>
          </a:p>
        </p:txBody>
      </p:sp>
      <p:sp>
        <p:nvSpPr>
          <p:cNvPr id="9" name="object 9"/>
          <p:cNvSpPr/>
          <p:nvPr/>
        </p:nvSpPr>
        <p:spPr>
          <a:xfrm>
            <a:off x="3838575" y="1284350"/>
            <a:ext cx="1812925" cy="2164080"/>
          </a:xfrm>
          <a:custGeom>
            <a:avLst/>
            <a:gdLst/>
            <a:ahLst/>
            <a:cxnLst/>
            <a:rect l="l" t="t" r="r" b="b"/>
            <a:pathLst>
              <a:path w="1812925" h="2164079">
                <a:moveTo>
                  <a:pt x="0" y="2163699"/>
                </a:moveTo>
                <a:lnTo>
                  <a:pt x="1812925" y="2163699"/>
                </a:lnTo>
                <a:lnTo>
                  <a:pt x="1812925" y="0"/>
                </a:lnTo>
                <a:lnTo>
                  <a:pt x="0" y="0"/>
                </a:lnTo>
                <a:lnTo>
                  <a:pt x="0" y="2163699"/>
                </a:lnTo>
                <a:close/>
              </a:path>
            </a:pathLst>
          </a:custGeom>
          <a:ln w="12700">
            <a:solidFill>
              <a:srgbClr val="000000"/>
            </a:solidFill>
          </a:ln>
        </p:spPr>
        <p:txBody>
          <a:bodyPr wrap="square" lIns="0" tIns="0" rIns="0" bIns="0" rtlCol="0"/>
          <a:lstStyle/>
          <a:p>
            <a:endParaRPr/>
          </a:p>
        </p:txBody>
      </p:sp>
      <p:sp>
        <p:nvSpPr>
          <p:cNvPr id="10" name="object 10"/>
          <p:cNvSpPr/>
          <p:nvPr/>
        </p:nvSpPr>
        <p:spPr>
          <a:xfrm>
            <a:off x="4275201" y="1663700"/>
            <a:ext cx="897255" cy="484505"/>
          </a:xfrm>
          <a:custGeom>
            <a:avLst/>
            <a:gdLst/>
            <a:ahLst/>
            <a:cxnLst/>
            <a:rect l="l" t="t" r="r" b="b"/>
            <a:pathLst>
              <a:path w="897254" h="484505">
                <a:moveTo>
                  <a:pt x="0" y="394335"/>
                </a:moveTo>
                <a:lnTo>
                  <a:pt x="17702" y="426634"/>
                </a:lnTo>
                <a:lnTo>
                  <a:pt x="39703" y="452707"/>
                </a:lnTo>
                <a:lnTo>
                  <a:pt x="65061" y="472041"/>
                </a:lnTo>
                <a:lnTo>
                  <a:pt x="92837" y="484124"/>
                </a:lnTo>
                <a:lnTo>
                  <a:pt x="107015" y="483070"/>
                </a:lnTo>
                <a:lnTo>
                  <a:pt x="119110" y="482266"/>
                </a:lnTo>
                <a:lnTo>
                  <a:pt x="170930" y="455763"/>
                </a:lnTo>
                <a:lnTo>
                  <a:pt x="188975" y="421830"/>
                </a:lnTo>
                <a:lnTo>
                  <a:pt x="202545" y="382468"/>
                </a:lnTo>
                <a:lnTo>
                  <a:pt x="217043" y="344677"/>
                </a:lnTo>
                <a:lnTo>
                  <a:pt x="220406" y="331952"/>
                </a:lnTo>
                <a:lnTo>
                  <a:pt x="224710" y="319547"/>
                </a:lnTo>
                <a:lnTo>
                  <a:pt x="229276" y="307262"/>
                </a:lnTo>
                <a:lnTo>
                  <a:pt x="233425" y="294894"/>
                </a:lnTo>
                <a:lnTo>
                  <a:pt x="256762" y="231568"/>
                </a:lnTo>
                <a:lnTo>
                  <a:pt x="288671" y="175387"/>
                </a:lnTo>
                <a:lnTo>
                  <a:pt x="316991" y="136016"/>
                </a:lnTo>
                <a:lnTo>
                  <a:pt x="336296" y="120903"/>
                </a:lnTo>
                <a:lnTo>
                  <a:pt x="345821" y="116077"/>
                </a:lnTo>
                <a:lnTo>
                  <a:pt x="360233" y="120784"/>
                </a:lnTo>
                <a:lnTo>
                  <a:pt x="374538" y="126491"/>
                </a:lnTo>
                <a:lnTo>
                  <a:pt x="388772" y="132865"/>
                </a:lnTo>
                <a:lnTo>
                  <a:pt x="402971" y="139573"/>
                </a:lnTo>
                <a:lnTo>
                  <a:pt x="412372" y="143384"/>
                </a:lnTo>
                <a:lnTo>
                  <a:pt x="450975" y="164341"/>
                </a:lnTo>
                <a:lnTo>
                  <a:pt x="459978" y="174339"/>
                </a:lnTo>
                <a:lnTo>
                  <a:pt x="469147" y="184193"/>
                </a:lnTo>
                <a:lnTo>
                  <a:pt x="512196" y="198417"/>
                </a:lnTo>
                <a:lnTo>
                  <a:pt x="519684" y="198882"/>
                </a:lnTo>
                <a:lnTo>
                  <a:pt x="526885" y="196409"/>
                </a:lnTo>
                <a:lnTo>
                  <a:pt x="534146" y="194055"/>
                </a:lnTo>
                <a:lnTo>
                  <a:pt x="569694" y="166334"/>
                </a:lnTo>
                <a:lnTo>
                  <a:pt x="576834" y="158876"/>
                </a:lnTo>
                <a:lnTo>
                  <a:pt x="581100" y="148707"/>
                </a:lnTo>
                <a:lnTo>
                  <a:pt x="587248" y="139620"/>
                </a:lnTo>
                <a:lnTo>
                  <a:pt x="594157" y="131177"/>
                </a:lnTo>
                <a:lnTo>
                  <a:pt x="600710" y="122936"/>
                </a:lnTo>
                <a:lnTo>
                  <a:pt x="621998" y="89360"/>
                </a:lnTo>
                <a:lnTo>
                  <a:pt x="641476" y="53212"/>
                </a:lnTo>
                <a:lnTo>
                  <a:pt x="643641" y="43469"/>
                </a:lnTo>
                <a:lnTo>
                  <a:pt x="643937" y="43179"/>
                </a:lnTo>
                <a:lnTo>
                  <a:pt x="645352" y="42890"/>
                </a:lnTo>
                <a:lnTo>
                  <a:pt x="650875" y="33147"/>
                </a:lnTo>
                <a:lnTo>
                  <a:pt x="655107" y="22645"/>
                </a:lnTo>
                <a:lnTo>
                  <a:pt x="658542" y="13239"/>
                </a:lnTo>
                <a:lnTo>
                  <a:pt x="663001" y="5500"/>
                </a:lnTo>
                <a:lnTo>
                  <a:pt x="670306" y="0"/>
                </a:lnTo>
                <a:lnTo>
                  <a:pt x="686524" y="5554"/>
                </a:lnTo>
                <a:lnTo>
                  <a:pt x="702516" y="12334"/>
                </a:lnTo>
                <a:lnTo>
                  <a:pt x="718437" y="19520"/>
                </a:lnTo>
                <a:lnTo>
                  <a:pt x="734440" y="26288"/>
                </a:lnTo>
                <a:lnTo>
                  <a:pt x="740763" y="35915"/>
                </a:lnTo>
                <a:lnTo>
                  <a:pt x="747204" y="46529"/>
                </a:lnTo>
                <a:lnTo>
                  <a:pt x="753836" y="57024"/>
                </a:lnTo>
                <a:lnTo>
                  <a:pt x="760729" y="66294"/>
                </a:lnTo>
                <a:lnTo>
                  <a:pt x="769808" y="76071"/>
                </a:lnTo>
                <a:lnTo>
                  <a:pt x="779732" y="86121"/>
                </a:lnTo>
                <a:lnTo>
                  <a:pt x="789108" y="96958"/>
                </a:lnTo>
                <a:lnTo>
                  <a:pt x="796544" y="109092"/>
                </a:lnTo>
                <a:lnTo>
                  <a:pt x="807775" y="129954"/>
                </a:lnTo>
                <a:lnTo>
                  <a:pt x="820292" y="149304"/>
                </a:lnTo>
                <a:lnTo>
                  <a:pt x="833477" y="167725"/>
                </a:lnTo>
                <a:lnTo>
                  <a:pt x="846709" y="185800"/>
                </a:lnTo>
                <a:lnTo>
                  <a:pt x="849415" y="194230"/>
                </a:lnTo>
                <a:lnTo>
                  <a:pt x="852932" y="201422"/>
                </a:lnTo>
                <a:lnTo>
                  <a:pt x="856924" y="208232"/>
                </a:lnTo>
                <a:lnTo>
                  <a:pt x="861060" y="215519"/>
                </a:lnTo>
                <a:lnTo>
                  <a:pt x="864748" y="226931"/>
                </a:lnTo>
                <a:lnTo>
                  <a:pt x="869807" y="236331"/>
                </a:lnTo>
                <a:lnTo>
                  <a:pt x="875222" y="245326"/>
                </a:lnTo>
                <a:lnTo>
                  <a:pt x="879983" y="255524"/>
                </a:lnTo>
                <a:lnTo>
                  <a:pt x="883586" y="265265"/>
                </a:lnTo>
                <a:lnTo>
                  <a:pt x="887285" y="274589"/>
                </a:lnTo>
                <a:lnTo>
                  <a:pt x="891555" y="283366"/>
                </a:lnTo>
                <a:lnTo>
                  <a:pt x="896874" y="291464"/>
                </a:lnTo>
              </a:path>
            </a:pathLst>
          </a:custGeom>
          <a:ln w="12700">
            <a:solidFill>
              <a:srgbClr val="003399"/>
            </a:solidFill>
          </a:ln>
        </p:spPr>
        <p:txBody>
          <a:bodyPr wrap="square" lIns="0" tIns="0" rIns="0" bIns="0" rtlCol="0"/>
          <a:lstStyle/>
          <a:p>
            <a:endParaRPr/>
          </a:p>
        </p:txBody>
      </p:sp>
      <p:sp>
        <p:nvSpPr>
          <p:cNvPr id="11" name="object 11"/>
          <p:cNvSpPr/>
          <p:nvPr/>
        </p:nvSpPr>
        <p:spPr>
          <a:xfrm>
            <a:off x="4286250" y="2330450"/>
            <a:ext cx="836930" cy="716280"/>
          </a:xfrm>
          <a:custGeom>
            <a:avLst/>
            <a:gdLst/>
            <a:ahLst/>
            <a:cxnLst/>
            <a:rect l="l" t="t" r="r" b="b"/>
            <a:pathLst>
              <a:path w="836929" h="716280">
                <a:moveTo>
                  <a:pt x="0" y="583184"/>
                </a:moveTo>
                <a:lnTo>
                  <a:pt x="16551" y="630941"/>
                </a:lnTo>
                <a:lnTo>
                  <a:pt x="37068" y="669496"/>
                </a:lnTo>
                <a:lnTo>
                  <a:pt x="60704" y="698073"/>
                </a:lnTo>
                <a:lnTo>
                  <a:pt x="86613" y="715899"/>
                </a:lnTo>
                <a:lnTo>
                  <a:pt x="99847" y="714311"/>
                </a:lnTo>
                <a:lnTo>
                  <a:pt x="111140" y="713105"/>
                </a:lnTo>
                <a:lnTo>
                  <a:pt x="159506" y="673957"/>
                </a:lnTo>
                <a:lnTo>
                  <a:pt x="176355" y="623792"/>
                </a:lnTo>
                <a:lnTo>
                  <a:pt x="189037" y="565578"/>
                </a:lnTo>
                <a:lnTo>
                  <a:pt x="202564" y="509650"/>
                </a:lnTo>
                <a:lnTo>
                  <a:pt x="205642" y="490839"/>
                </a:lnTo>
                <a:lnTo>
                  <a:pt x="209661" y="472503"/>
                </a:lnTo>
                <a:lnTo>
                  <a:pt x="213941" y="454358"/>
                </a:lnTo>
                <a:lnTo>
                  <a:pt x="217804" y="436117"/>
                </a:lnTo>
                <a:lnTo>
                  <a:pt x="227984" y="387816"/>
                </a:lnTo>
                <a:lnTo>
                  <a:pt x="239521" y="342407"/>
                </a:lnTo>
                <a:lnTo>
                  <a:pt x="253059" y="299690"/>
                </a:lnTo>
                <a:lnTo>
                  <a:pt x="269239" y="259461"/>
                </a:lnTo>
                <a:lnTo>
                  <a:pt x="275885" y="244887"/>
                </a:lnTo>
                <a:lnTo>
                  <a:pt x="282495" y="230314"/>
                </a:lnTo>
                <a:lnTo>
                  <a:pt x="289081" y="215741"/>
                </a:lnTo>
                <a:lnTo>
                  <a:pt x="295655" y="201167"/>
                </a:lnTo>
                <a:lnTo>
                  <a:pt x="299465" y="193039"/>
                </a:lnTo>
                <a:lnTo>
                  <a:pt x="304038" y="185927"/>
                </a:lnTo>
                <a:lnTo>
                  <a:pt x="309117" y="181737"/>
                </a:lnTo>
                <a:lnTo>
                  <a:pt x="313816" y="178688"/>
                </a:lnTo>
                <a:lnTo>
                  <a:pt x="322579" y="171576"/>
                </a:lnTo>
                <a:lnTo>
                  <a:pt x="336040" y="178565"/>
                </a:lnTo>
                <a:lnTo>
                  <a:pt x="349392" y="187007"/>
                </a:lnTo>
                <a:lnTo>
                  <a:pt x="362674" y="196401"/>
                </a:lnTo>
                <a:lnTo>
                  <a:pt x="375920" y="206248"/>
                </a:lnTo>
                <a:lnTo>
                  <a:pt x="384657" y="211990"/>
                </a:lnTo>
                <a:lnTo>
                  <a:pt x="420683" y="243020"/>
                </a:lnTo>
                <a:lnTo>
                  <a:pt x="429069" y="257762"/>
                </a:lnTo>
                <a:lnTo>
                  <a:pt x="437645" y="272337"/>
                </a:lnTo>
                <a:lnTo>
                  <a:pt x="477815" y="293401"/>
                </a:lnTo>
                <a:lnTo>
                  <a:pt x="484759" y="294132"/>
                </a:lnTo>
                <a:lnTo>
                  <a:pt x="491484" y="290480"/>
                </a:lnTo>
                <a:lnTo>
                  <a:pt x="498268" y="287020"/>
                </a:lnTo>
                <a:lnTo>
                  <a:pt x="525081" y="257381"/>
                </a:lnTo>
                <a:lnTo>
                  <a:pt x="531435" y="245957"/>
                </a:lnTo>
                <a:lnTo>
                  <a:pt x="538099" y="234950"/>
                </a:lnTo>
                <a:lnTo>
                  <a:pt x="542089" y="219884"/>
                </a:lnTo>
                <a:lnTo>
                  <a:pt x="547830" y="206438"/>
                </a:lnTo>
                <a:lnTo>
                  <a:pt x="554261" y="193944"/>
                </a:lnTo>
                <a:lnTo>
                  <a:pt x="560324" y="181737"/>
                </a:lnTo>
                <a:lnTo>
                  <a:pt x="580231" y="132127"/>
                </a:lnTo>
                <a:lnTo>
                  <a:pt x="598424" y="78612"/>
                </a:lnTo>
                <a:lnTo>
                  <a:pt x="600436" y="64238"/>
                </a:lnTo>
                <a:lnTo>
                  <a:pt x="600710" y="63817"/>
                </a:lnTo>
                <a:lnTo>
                  <a:pt x="602031" y="63396"/>
                </a:lnTo>
                <a:lnTo>
                  <a:pt x="607187" y="49022"/>
                </a:lnTo>
                <a:lnTo>
                  <a:pt x="611112" y="33450"/>
                </a:lnTo>
                <a:lnTo>
                  <a:pt x="614299" y="19510"/>
                </a:lnTo>
                <a:lnTo>
                  <a:pt x="618438" y="8070"/>
                </a:lnTo>
                <a:lnTo>
                  <a:pt x="625221" y="0"/>
                </a:lnTo>
                <a:lnTo>
                  <a:pt x="640389" y="8197"/>
                </a:lnTo>
                <a:lnTo>
                  <a:pt x="655320" y="18240"/>
                </a:lnTo>
                <a:lnTo>
                  <a:pt x="670155" y="28878"/>
                </a:lnTo>
                <a:lnTo>
                  <a:pt x="685038" y="38862"/>
                </a:lnTo>
                <a:lnTo>
                  <a:pt x="690959" y="53091"/>
                </a:lnTo>
                <a:lnTo>
                  <a:pt x="696976" y="68786"/>
                </a:lnTo>
                <a:lnTo>
                  <a:pt x="703183" y="84314"/>
                </a:lnTo>
                <a:lnTo>
                  <a:pt x="709676" y="98044"/>
                </a:lnTo>
                <a:lnTo>
                  <a:pt x="718125" y="112553"/>
                </a:lnTo>
                <a:lnTo>
                  <a:pt x="727360" y="127444"/>
                </a:lnTo>
                <a:lnTo>
                  <a:pt x="736072" y="143478"/>
                </a:lnTo>
                <a:lnTo>
                  <a:pt x="742950" y="161416"/>
                </a:lnTo>
                <a:lnTo>
                  <a:pt x="753451" y="192154"/>
                </a:lnTo>
                <a:lnTo>
                  <a:pt x="765143" y="220725"/>
                </a:lnTo>
                <a:lnTo>
                  <a:pt x="777454" y="247963"/>
                </a:lnTo>
                <a:lnTo>
                  <a:pt x="789813" y="274700"/>
                </a:lnTo>
                <a:lnTo>
                  <a:pt x="792380" y="287174"/>
                </a:lnTo>
                <a:lnTo>
                  <a:pt x="795686" y="297814"/>
                </a:lnTo>
                <a:lnTo>
                  <a:pt x="799421" y="307883"/>
                </a:lnTo>
                <a:lnTo>
                  <a:pt x="803275" y="318642"/>
                </a:lnTo>
                <a:lnTo>
                  <a:pt x="806638" y="335518"/>
                </a:lnTo>
                <a:lnTo>
                  <a:pt x="811323" y="349440"/>
                </a:lnTo>
                <a:lnTo>
                  <a:pt x="816365" y="362791"/>
                </a:lnTo>
                <a:lnTo>
                  <a:pt x="820801" y="377951"/>
                </a:lnTo>
                <a:lnTo>
                  <a:pt x="824210" y="392229"/>
                </a:lnTo>
                <a:lnTo>
                  <a:pt x="827690" y="405971"/>
                </a:lnTo>
                <a:lnTo>
                  <a:pt x="831695" y="418974"/>
                </a:lnTo>
                <a:lnTo>
                  <a:pt x="836676" y="431038"/>
                </a:lnTo>
              </a:path>
            </a:pathLst>
          </a:custGeom>
          <a:ln w="12700">
            <a:solidFill>
              <a:srgbClr val="003399"/>
            </a:solidFill>
          </a:ln>
        </p:spPr>
        <p:txBody>
          <a:bodyPr wrap="square" lIns="0" tIns="0" rIns="0" bIns="0" rtlCol="0"/>
          <a:lstStyle/>
          <a:p>
            <a:endParaRPr/>
          </a:p>
        </p:txBody>
      </p:sp>
      <p:sp>
        <p:nvSpPr>
          <p:cNvPr id="12" name="object 12"/>
          <p:cNvSpPr txBox="1"/>
          <p:nvPr/>
        </p:nvSpPr>
        <p:spPr>
          <a:xfrm>
            <a:off x="4114927" y="1367739"/>
            <a:ext cx="1231265" cy="269240"/>
          </a:xfrm>
          <a:prstGeom prst="rect">
            <a:avLst/>
          </a:prstGeom>
        </p:spPr>
        <p:txBody>
          <a:bodyPr vert="horz" wrap="square" lIns="0" tIns="12065" rIns="0" bIns="0" rtlCol="0">
            <a:spAutoFit/>
          </a:bodyPr>
          <a:lstStyle/>
          <a:p>
            <a:pPr marL="12700">
              <a:lnSpc>
                <a:spcPct val="100000"/>
              </a:lnSpc>
              <a:spcBef>
                <a:spcPts val="95"/>
              </a:spcBef>
            </a:pPr>
            <a:r>
              <a:rPr sz="1600" b="1" spc="-190" dirty="0">
                <a:solidFill>
                  <a:srgbClr val="003399"/>
                </a:solidFill>
                <a:latin typeface="Arial"/>
                <a:cs typeface="Arial"/>
              </a:rPr>
              <a:t>Shapes</a:t>
            </a:r>
            <a:r>
              <a:rPr sz="1600" b="1" spc="-120" dirty="0">
                <a:solidFill>
                  <a:srgbClr val="003399"/>
                </a:solidFill>
                <a:latin typeface="Arial"/>
                <a:cs typeface="Arial"/>
              </a:rPr>
              <a:t> </a:t>
            </a:r>
            <a:r>
              <a:rPr sz="1600" b="1" spc="-130" dirty="0">
                <a:solidFill>
                  <a:srgbClr val="003399"/>
                </a:solidFill>
                <a:latin typeface="Arial"/>
                <a:cs typeface="Arial"/>
              </a:rPr>
              <a:t>Library</a:t>
            </a:r>
            <a:endParaRPr sz="1600">
              <a:latin typeface="Arial"/>
              <a:cs typeface="Arial"/>
            </a:endParaRPr>
          </a:p>
        </p:txBody>
      </p:sp>
      <p:sp>
        <p:nvSpPr>
          <p:cNvPr id="13" name="object 13"/>
          <p:cNvSpPr/>
          <p:nvPr/>
        </p:nvSpPr>
        <p:spPr>
          <a:xfrm>
            <a:off x="1981200" y="5646737"/>
            <a:ext cx="836930" cy="411480"/>
          </a:xfrm>
          <a:custGeom>
            <a:avLst/>
            <a:gdLst/>
            <a:ahLst/>
            <a:cxnLst/>
            <a:rect l="l" t="t" r="r" b="b"/>
            <a:pathLst>
              <a:path w="836930" h="411479">
                <a:moveTo>
                  <a:pt x="0" y="334911"/>
                </a:moveTo>
                <a:lnTo>
                  <a:pt x="16551" y="362334"/>
                </a:lnTo>
                <a:lnTo>
                  <a:pt x="37068" y="384476"/>
                </a:lnTo>
                <a:lnTo>
                  <a:pt x="60704" y="400898"/>
                </a:lnTo>
                <a:lnTo>
                  <a:pt x="86613" y="411162"/>
                </a:lnTo>
                <a:lnTo>
                  <a:pt x="99847" y="410243"/>
                </a:lnTo>
                <a:lnTo>
                  <a:pt x="111140" y="409548"/>
                </a:lnTo>
                <a:lnTo>
                  <a:pt x="159506" y="387042"/>
                </a:lnTo>
                <a:lnTo>
                  <a:pt x="189037" y="324795"/>
                </a:lnTo>
                <a:lnTo>
                  <a:pt x="202564" y="292684"/>
                </a:lnTo>
                <a:lnTo>
                  <a:pt x="205642" y="281876"/>
                </a:lnTo>
                <a:lnTo>
                  <a:pt x="209661" y="271346"/>
                </a:lnTo>
                <a:lnTo>
                  <a:pt x="213941" y="260928"/>
                </a:lnTo>
                <a:lnTo>
                  <a:pt x="217805" y="250456"/>
                </a:lnTo>
                <a:lnTo>
                  <a:pt x="239521" y="196638"/>
                </a:lnTo>
                <a:lnTo>
                  <a:pt x="269239" y="148983"/>
                </a:lnTo>
                <a:lnTo>
                  <a:pt x="275885" y="140622"/>
                </a:lnTo>
                <a:lnTo>
                  <a:pt x="282495" y="132264"/>
                </a:lnTo>
                <a:lnTo>
                  <a:pt x="289081" y="123905"/>
                </a:lnTo>
                <a:lnTo>
                  <a:pt x="295656" y="115544"/>
                </a:lnTo>
                <a:lnTo>
                  <a:pt x="299466" y="110858"/>
                </a:lnTo>
                <a:lnTo>
                  <a:pt x="304038" y="106756"/>
                </a:lnTo>
                <a:lnTo>
                  <a:pt x="309118" y="104406"/>
                </a:lnTo>
                <a:lnTo>
                  <a:pt x="313817" y="102641"/>
                </a:lnTo>
                <a:lnTo>
                  <a:pt x="322580" y="98539"/>
                </a:lnTo>
                <a:lnTo>
                  <a:pt x="336040" y="102560"/>
                </a:lnTo>
                <a:lnTo>
                  <a:pt x="349392" y="107408"/>
                </a:lnTo>
                <a:lnTo>
                  <a:pt x="362674" y="112807"/>
                </a:lnTo>
                <a:lnTo>
                  <a:pt x="375919" y="118478"/>
                </a:lnTo>
                <a:lnTo>
                  <a:pt x="384657" y="121754"/>
                </a:lnTo>
                <a:lnTo>
                  <a:pt x="420683" y="139552"/>
                </a:lnTo>
                <a:lnTo>
                  <a:pt x="429069" y="148028"/>
                </a:lnTo>
                <a:lnTo>
                  <a:pt x="437645" y="156394"/>
                </a:lnTo>
                <a:lnTo>
                  <a:pt x="477815" y="168502"/>
                </a:lnTo>
                <a:lnTo>
                  <a:pt x="484758" y="168922"/>
                </a:lnTo>
                <a:lnTo>
                  <a:pt x="491484" y="166813"/>
                </a:lnTo>
                <a:lnTo>
                  <a:pt x="498268" y="164814"/>
                </a:lnTo>
                <a:lnTo>
                  <a:pt x="531435" y="141244"/>
                </a:lnTo>
                <a:lnTo>
                  <a:pt x="538099" y="134899"/>
                </a:lnTo>
                <a:lnTo>
                  <a:pt x="542089" y="126257"/>
                </a:lnTo>
                <a:lnTo>
                  <a:pt x="547830" y="118552"/>
                </a:lnTo>
                <a:lnTo>
                  <a:pt x="554261" y="111398"/>
                </a:lnTo>
                <a:lnTo>
                  <a:pt x="560324" y="104406"/>
                </a:lnTo>
                <a:lnTo>
                  <a:pt x="589649" y="60436"/>
                </a:lnTo>
                <a:lnTo>
                  <a:pt x="600436" y="36896"/>
                </a:lnTo>
                <a:lnTo>
                  <a:pt x="600709" y="36658"/>
                </a:lnTo>
                <a:lnTo>
                  <a:pt x="602031" y="36420"/>
                </a:lnTo>
                <a:lnTo>
                  <a:pt x="607187" y="28155"/>
                </a:lnTo>
                <a:lnTo>
                  <a:pt x="611112" y="19220"/>
                </a:lnTo>
                <a:lnTo>
                  <a:pt x="614298" y="11220"/>
                </a:lnTo>
                <a:lnTo>
                  <a:pt x="618438" y="4649"/>
                </a:lnTo>
                <a:lnTo>
                  <a:pt x="625220" y="0"/>
                </a:lnTo>
                <a:lnTo>
                  <a:pt x="640389" y="4722"/>
                </a:lnTo>
                <a:lnTo>
                  <a:pt x="655319" y="10487"/>
                </a:lnTo>
                <a:lnTo>
                  <a:pt x="670155" y="16580"/>
                </a:lnTo>
                <a:lnTo>
                  <a:pt x="685038" y="22288"/>
                </a:lnTo>
                <a:lnTo>
                  <a:pt x="690959" y="30490"/>
                </a:lnTo>
                <a:lnTo>
                  <a:pt x="696976" y="39519"/>
                </a:lnTo>
                <a:lnTo>
                  <a:pt x="703183" y="48438"/>
                </a:lnTo>
                <a:lnTo>
                  <a:pt x="709676" y="56311"/>
                </a:lnTo>
                <a:lnTo>
                  <a:pt x="718125" y="64629"/>
                </a:lnTo>
                <a:lnTo>
                  <a:pt x="727360" y="73167"/>
                </a:lnTo>
                <a:lnTo>
                  <a:pt x="736072" y="82368"/>
                </a:lnTo>
                <a:lnTo>
                  <a:pt x="742950" y="92671"/>
                </a:lnTo>
                <a:lnTo>
                  <a:pt x="753451" y="110352"/>
                </a:lnTo>
                <a:lnTo>
                  <a:pt x="765143" y="126766"/>
                </a:lnTo>
                <a:lnTo>
                  <a:pt x="777454" y="142412"/>
                </a:lnTo>
                <a:lnTo>
                  <a:pt x="789813" y="157784"/>
                </a:lnTo>
                <a:lnTo>
                  <a:pt x="792380" y="164940"/>
                </a:lnTo>
                <a:lnTo>
                  <a:pt x="795686" y="171051"/>
                </a:lnTo>
                <a:lnTo>
                  <a:pt x="799421" y="176831"/>
                </a:lnTo>
                <a:lnTo>
                  <a:pt x="803275" y="182994"/>
                </a:lnTo>
                <a:lnTo>
                  <a:pt x="806638" y="192684"/>
                </a:lnTo>
                <a:lnTo>
                  <a:pt x="811323" y="200667"/>
                </a:lnTo>
                <a:lnTo>
                  <a:pt x="816365" y="208320"/>
                </a:lnTo>
                <a:lnTo>
                  <a:pt x="820801" y="217017"/>
                </a:lnTo>
                <a:lnTo>
                  <a:pt x="824210" y="225250"/>
                </a:lnTo>
                <a:lnTo>
                  <a:pt x="827690" y="233151"/>
                </a:lnTo>
                <a:lnTo>
                  <a:pt x="831695" y="240611"/>
                </a:lnTo>
                <a:lnTo>
                  <a:pt x="836676" y="247522"/>
                </a:lnTo>
              </a:path>
            </a:pathLst>
          </a:custGeom>
          <a:ln w="12700">
            <a:solidFill>
              <a:srgbClr val="003399"/>
            </a:solidFill>
          </a:ln>
        </p:spPr>
        <p:txBody>
          <a:bodyPr wrap="square" lIns="0" tIns="0" rIns="0" bIns="0" rtlCol="0"/>
          <a:lstStyle/>
          <a:p>
            <a:endParaRPr/>
          </a:p>
        </p:txBody>
      </p:sp>
      <p:sp>
        <p:nvSpPr>
          <p:cNvPr id="14" name="object 14"/>
          <p:cNvSpPr/>
          <p:nvPr/>
        </p:nvSpPr>
        <p:spPr>
          <a:xfrm>
            <a:off x="2286000" y="2440051"/>
            <a:ext cx="1532255" cy="1554480"/>
          </a:xfrm>
          <a:custGeom>
            <a:avLst/>
            <a:gdLst/>
            <a:ahLst/>
            <a:cxnLst/>
            <a:rect l="l" t="t" r="r" b="b"/>
            <a:pathLst>
              <a:path w="1532254" h="1554479">
                <a:moveTo>
                  <a:pt x="1072769" y="0"/>
                </a:moveTo>
                <a:lnTo>
                  <a:pt x="1072769" y="209423"/>
                </a:lnTo>
                <a:lnTo>
                  <a:pt x="881380" y="209423"/>
                </a:lnTo>
                <a:lnTo>
                  <a:pt x="827686" y="210637"/>
                </a:lnTo>
                <a:lnTo>
                  <a:pt x="774844" y="214234"/>
                </a:lnTo>
                <a:lnTo>
                  <a:pt x="722946" y="220144"/>
                </a:lnTo>
                <a:lnTo>
                  <a:pt x="672082" y="228297"/>
                </a:lnTo>
                <a:lnTo>
                  <a:pt x="622346" y="238624"/>
                </a:lnTo>
                <a:lnTo>
                  <a:pt x="573830" y="251055"/>
                </a:lnTo>
                <a:lnTo>
                  <a:pt x="526626" y="265520"/>
                </a:lnTo>
                <a:lnTo>
                  <a:pt x="480826" y="281950"/>
                </a:lnTo>
                <a:lnTo>
                  <a:pt x="436522" y="300275"/>
                </a:lnTo>
                <a:lnTo>
                  <a:pt x="393807" y="320425"/>
                </a:lnTo>
                <a:lnTo>
                  <a:pt x="352772" y="342331"/>
                </a:lnTo>
                <a:lnTo>
                  <a:pt x="313510" y="365923"/>
                </a:lnTo>
                <a:lnTo>
                  <a:pt x="276113" y="391131"/>
                </a:lnTo>
                <a:lnTo>
                  <a:pt x="240673" y="417887"/>
                </a:lnTo>
                <a:lnTo>
                  <a:pt x="207283" y="446119"/>
                </a:lnTo>
                <a:lnTo>
                  <a:pt x="176034" y="475759"/>
                </a:lnTo>
                <a:lnTo>
                  <a:pt x="147019" y="506737"/>
                </a:lnTo>
                <a:lnTo>
                  <a:pt x="120330" y="538983"/>
                </a:lnTo>
                <a:lnTo>
                  <a:pt x="96058" y="572427"/>
                </a:lnTo>
                <a:lnTo>
                  <a:pt x="74297" y="607001"/>
                </a:lnTo>
                <a:lnTo>
                  <a:pt x="55139" y="642634"/>
                </a:lnTo>
                <a:lnTo>
                  <a:pt x="38675" y="679256"/>
                </a:lnTo>
                <a:lnTo>
                  <a:pt x="24997" y="716799"/>
                </a:lnTo>
                <a:lnTo>
                  <a:pt x="14199" y="755191"/>
                </a:lnTo>
                <a:lnTo>
                  <a:pt x="6372" y="794365"/>
                </a:lnTo>
                <a:lnTo>
                  <a:pt x="1608" y="834250"/>
                </a:lnTo>
                <a:lnTo>
                  <a:pt x="0" y="874776"/>
                </a:lnTo>
                <a:lnTo>
                  <a:pt x="0" y="1554099"/>
                </a:lnTo>
                <a:lnTo>
                  <a:pt x="459105" y="1554099"/>
                </a:lnTo>
                <a:lnTo>
                  <a:pt x="459105" y="874776"/>
                </a:lnTo>
                <a:lnTo>
                  <a:pt x="463684" y="843817"/>
                </a:lnTo>
                <a:lnTo>
                  <a:pt x="498359" y="786449"/>
                </a:lnTo>
                <a:lnTo>
                  <a:pt x="527147" y="760688"/>
                </a:lnTo>
                <a:lnTo>
                  <a:pt x="562696" y="737309"/>
                </a:lnTo>
                <a:lnTo>
                  <a:pt x="604354" y="716636"/>
                </a:lnTo>
                <a:lnTo>
                  <a:pt x="651466" y="698994"/>
                </a:lnTo>
                <a:lnTo>
                  <a:pt x="703378" y="684707"/>
                </a:lnTo>
                <a:lnTo>
                  <a:pt x="759437" y="674100"/>
                </a:lnTo>
                <a:lnTo>
                  <a:pt x="818989" y="667498"/>
                </a:lnTo>
                <a:lnTo>
                  <a:pt x="881380" y="665226"/>
                </a:lnTo>
                <a:lnTo>
                  <a:pt x="1292784" y="665226"/>
                </a:lnTo>
                <a:lnTo>
                  <a:pt x="1532001" y="437388"/>
                </a:lnTo>
                <a:lnTo>
                  <a:pt x="1072769" y="0"/>
                </a:lnTo>
                <a:close/>
              </a:path>
              <a:path w="1532254" h="1554479">
                <a:moveTo>
                  <a:pt x="1292784" y="665226"/>
                </a:moveTo>
                <a:lnTo>
                  <a:pt x="1072769" y="665226"/>
                </a:lnTo>
                <a:lnTo>
                  <a:pt x="1072769" y="874776"/>
                </a:lnTo>
                <a:lnTo>
                  <a:pt x="1292784" y="665226"/>
                </a:lnTo>
                <a:close/>
              </a:path>
            </a:pathLst>
          </a:custGeom>
          <a:solidFill>
            <a:srgbClr val="FFFFFF"/>
          </a:solidFill>
        </p:spPr>
        <p:txBody>
          <a:bodyPr wrap="square" lIns="0" tIns="0" rIns="0" bIns="0" rtlCol="0"/>
          <a:lstStyle/>
          <a:p>
            <a:endParaRPr/>
          </a:p>
        </p:txBody>
      </p:sp>
      <p:sp>
        <p:nvSpPr>
          <p:cNvPr id="15" name="object 15"/>
          <p:cNvSpPr/>
          <p:nvPr/>
        </p:nvSpPr>
        <p:spPr>
          <a:xfrm>
            <a:off x="2286000" y="2440051"/>
            <a:ext cx="1532255" cy="1554480"/>
          </a:xfrm>
          <a:custGeom>
            <a:avLst/>
            <a:gdLst/>
            <a:ahLst/>
            <a:cxnLst/>
            <a:rect l="l" t="t" r="r" b="b"/>
            <a:pathLst>
              <a:path w="1532254" h="1554479">
                <a:moveTo>
                  <a:pt x="1532001" y="437388"/>
                </a:moveTo>
                <a:lnTo>
                  <a:pt x="1072769" y="0"/>
                </a:lnTo>
                <a:lnTo>
                  <a:pt x="1072769" y="209423"/>
                </a:lnTo>
                <a:lnTo>
                  <a:pt x="881380" y="209423"/>
                </a:lnTo>
                <a:lnTo>
                  <a:pt x="827686" y="210637"/>
                </a:lnTo>
                <a:lnTo>
                  <a:pt x="774844" y="214234"/>
                </a:lnTo>
                <a:lnTo>
                  <a:pt x="722946" y="220144"/>
                </a:lnTo>
                <a:lnTo>
                  <a:pt x="672082" y="228297"/>
                </a:lnTo>
                <a:lnTo>
                  <a:pt x="622346" y="238624"/>
                </a:lnTo>
                <a:lnTo>
                  <a:pt x="573830" y="251055"/>
                </a:lnTo>
                <a:lnTo>
                  <a:pt x="526626" y="265520"/>
                </a:lnTo>
                <a:lnTo>
                  <a:pt x="480826" y="281950"/>
                </a:lnTo>
                <a:lnTo>
                  <a:pt x="436522" y="300275"/>
                </a:lnTo>
                <a:lnTo>
                  <a:pt x="393807" y="320425"/>
                </a:lnTo>
                <a:lnTo>
                  <a:pt x="352772" y="342331"/>
                </a:lnTo>
                <a:lnTo>
                  <a:pt x="313510" y="365923"/>
                </a:lnTo>
                <a:lnTo>
                  <a:pt x="276113" y="391131"/>
                </a:lnTo>
                <a:lnTo>
                  <a:pt x="240673" y="417887"/>
                </a:lnTo>
                <a:lnTo>
                  <a:pt x="207283" y="446119"/>
                </a:lnTo>
                <a:lnTo>
                  <a:pt x="176034" y="475759"/>
                </a:lnTo>
                <a:lnTo>
                  <a:pt x="147019" y="506737"/>
                </a:lnTo>
                <a:lnTo>
                  <a:pt x="120330" y="538983"/>
                </a:lnTo>
                <a:lnTo>
                  <a:pt x="96058" y="572427"/>
                </a:lnTo>
                <a:lnTo>
                  <a:pt x="74297" y="607001"/>
                </a:lnTo>
                <a:lnTo>
                  <a:pt x="55139" y="642634"/>
                </a:lnTo>
                <a:lnTo>
                  <a:pt x="38675" y="679256"/>
                </a:lnTo>
                <a:lnTo>
                  <a:pt x="24997" y="716799"/>
                </a:lnTo>
                <a:lnTo>
                  <a:pt x="14199" y="755191"/>
                </a:lnTo>
                <a:lnTo>
                  <a:pt x="6372" y="794365"/>
                </a:lnTo>
                <a:lnTo>
                  <a:pt x="1608" y="834250"/>
                </a:lnTo>
                <a:lnTo>
                  <a:pt x="0" y="874776"/>
                </a:lnTo>
                <a:lnTo>
                  <a:pt x="0" y="1554099"/>
                </a:lnTo>
                <a:lnTo>
                  <a:pt x="459105" y="1554099"/>
                </a:lnTo>
                <a:lnTo>
                  <a:pt x="459105" y="874776"/>
                </a:lnTo>
                <a:lnTo>
                  <a:pt x="463684" y="843817"/>
                </a:lnTo>
                <a:lnTo>
                  <a:pt x="498359" y="786449"/>
                </a:lnTo>
                <a:lnTo>
                  <a:pt x="527147" y="760688"/>
                </a:lnTo>
                <a:lnTo>
                  <a:pt x="562696" y="737309"/>
                </a:lnTo>
                <a:lnTo>
                  <a:pt x="604354" y="716636"/>
                </a:lnTo>
                <a:lnTo>
                  <a:pt x="651466" y="698994"/>
                </a:lnTo>
                <a:lnTo>
                  <a:pt x="703378" y="684707"/>
                </a:lnTo>
                <a:lnTo>
                  <a:pt x="759437" y="674100"/>
                </a:lnTo>
                <a:lnTo>
                  <a:pt x="818989" y="667498"/>
                </a:lnTo>
                <a:lnTo>
                  <a:pt x="881380" y="665226"/>
                </a:lnTo>
                <a:lnTo>
                  <a:pt x="1072769" y="665226"/>
                </a:lnTo>
                <a:lnTo>
                  <a:pt x="1072769" y="874776"/>
                </a:lnTo>
                <a:lnTo>
                  <a:pt x="1532001" y="437388"/>
                </a:lnTo>
                <a:close/>
              </a:path>
            </a:pathLst>
          </a:custGeom>
          <a:ln w="12700">
            <a:solidFill>
              <a:srgbClr val="000000"/>
            </a:solidFill>
          </a:ln>
        </p:spPr>
        <p:txBody>
          <a:bodyPr wrap="square" lIns="0" tIns="0" rIns="0" bIns="0" rtlCol="0"/>
          <a:lstStyle/>
          <a:p>
            <a:endParaRPr/>
          </a:p>
        </p:txBody>
      </p:sp>
      <p:sp>
        <p:nvSpPr>
          <p:cNvPr id="16" name="object 16"/>
          <p:cNvSpPr/>
          <p:nvPr/>
        </p:nvSpPr>
        <p:spPr>
          <a:xfrm>
            <a:off x="5703951" y="4216336"/>
            <a:ext cx="3116580" cy="1881505"/>
          </a:xfrm>
          <a:custGeom>
            <a:avLst/>
            <a:gdLst/>
            <a:ahLst/>
            <a:cxnLst/>
            <a:rect l="l" t="t" r="r" b="b"/>
            <a:pathLst>
              <a:path w="3116579" h="1881504">
                <a:moveTo>
                  <a:pt x="0" y="1881251"/>
                </a:moveTo>
                <a:lnTo>
                  <a:pt x="3116199" y="1881251"/>
                </a:lnTo>
                <a:lnTo>
                  <a:pt x="3116199" y="0"/>
                </a:lnTo>
                <a:lnTo>
                  <a:pt x="0" y="0"/>
                </a:lnTo>
                <a:lnTo>
                  <a:pt x="0" y="1881251"/>
                </a:lnTo>
                <a:close/>
              </a:path>
            </a:pathLst>
          </a:custGeom>
          <a:solidFill>
            <a:srgbClr val="FFFF00"/>
          </a:solidFill>
        </p:spPr>
        <p:txBody>
          <a:bodyPr wrap="square" lIns="0" tIns="0" rIns="0" bIns="0" rtlCol="0"/>
          <a:lstStyle/>
          <a:p>
            <a:endParaRPr/>
          </a:p>
        </p:txBody>
      </p:sp>
      <p:sp>
        <p:nvSpPr>
          <p:cNvPr id="17" name="object 17"/>
          <p:cNvSpPr/>
          <p:nvPr/>
        </p:nvSpPr>
        <p:spPr>
          <a:xfrm>
            <a:off x="5703951" y="4216336"/>
            <a:ext cx="3116580" cy="1881505"/>
          </a:xfrm>
          <a:custGeom>
            <a:avLst/>
            <a:gdLst/>
            <a:ahLst/>
            <a:cxnLst/>
            <a:rect l="l" t="t" r="r" b="b"/>
            <a:pathLst>
              <a:path w="3116579" h="1881504">
                <a:moveTo>
                  <a:pt x="0" y="1881251"/>
                </a:moveTo>
                <a:lnTo>
                  <a:pt x="3116199" y="1881251"/>
                </a:lnTo>
                <a:lnTo>
                  <a:pt x="3116199" y="0"/>
                </a:lnTo>
                <a:lnTo>
                  <a:pt x="0" y="0"/>
                </a:lnTo>
                <a:lnTo>
                  <a:pt x="0" y="1881251"/>
                </a:lnTo>
                <a:close/>
              </a:path>
            </a:pathLst>
          </a:custGeom>
          <a:ln w="12700">
            <a:solidFill>
              <a:srgbClr val="000000"/>
            </a:solidFill>
          </a:ln>
        </p:spPr>
        <p:txBody>
          <a:bodyPr wrap="square" lIns="0" tIns="0" rIns="0" bIns="0" rtlCol="0"/>
          <a:lstStyle/>
          <a:p>
            <a:endParaRPr/>
          </a:p>
        </p:txBody>
      </p:sp>
      <p:sp>
        <p:nvSpPr>
          <p:cNvPr id="18" name="object 18"/>
          <p:cNvSpPr/>
          <p:nvPr/>
        </p:nvSpPr>
        <p:spPr>
          <a:xfrm>
            <a:off x="6304026" y="4956175"/>
            <a:ext cx="836930" cy="716280"/>
          </a:xfrm>
          <a:custGeom>
            <a:avLst/>
            <a:gdLst/>
            <a:ahLst/>
            <a:cxnLst/>
            <a:rect l="l" t="t" r="r" b="b"/>
            <a:pathLst>
              <a:path w="836929" h="716279">
                <a:moveTo>
                  <a:pt x="0" y="583184"/>
                </a:moveTo>
                <a:lnTo>
                  <a:pt x="16498" y="630934"/>
                </a:lnTo>
                <a:lnTo>
                  <a:pt x="37020" y="669490"/>
                </a:lnTo>
                <a:lnTo>
                  <a:pt x="60686" y="698087"/>
                </a:lnTo>
                <a:lnTo>
                  <a:pt x="86613" y="715962"/>
                </a:lnTo>
                <a:lnTo>
                  <a:pt x="99776" y="714368"/>
                </a:lnTo>
                <a:lnTo>
                  <a:pt x="111045" y="713157"/>
                </a:lnTo>
                <a:lnTo>
                  <a:pt x="159486" y="673962"/>
                </a:lnTo>
                <a:lnTo>
                  <a:pt x="176291" y="623793"/>
                </a:lnTo>
                <a:lnTo>
                  <a:pt x="188930" y="565578"/>
                </a:lnTo>
                <a:lnTo>
                  <a:pt x="202438" y="509650"/>
                </a:lnTo>
                <a:lnTo>
                  <a:pt x="205571" y="490839"/>
                </a:lnTo>
                <a:lnTo>
                  <a:pt x="209597" y="472503"/>
                </a:lnTo>
                <a:lnTo>
                  <a:pt x="213885" y="454358"/>
                </a:lnTo>
                <a:lnTo>
                  <a:pt x="217804" y="436118"/>
                </a:lnTo>
                <a:lnTo>
                  <a:pt x="227984" y="387816"/>
                </a:lnTo>
                <a:lnTo>
                  <a:pt x="239522" y="342407"/>
                </a:lnTo>
                <a:lnTo>
                  <a:pt x="253059" y="299690"/>
                </a:lnTo>
                <a:lnTo>
                  <a:pt x="269240" y="259461"/>
                </a:lnTo>
                <a:lnTo>
                  <a:pt x="282448" y="230314"/>
                </a:lnTo>
                <a:lnTo>
                  <a:pt x="289063" y="215741"/>
                </a:lnTo>
                <a:lnTo>
                  <a:pt x="309118" y="181737"/>
                </a:lnTo>
                <a:lnTo>
                  <a:pt x="313690" y="178688"/>
                </a:lnTo>
                <a:lnTo>
                  <a:pt x="322579" y="171576"/>
                </a:lnTo>
                <a:lnTo>
                  <a:pt x="336038" y="178565"/>
                </a:lnTo>
                <a:lnTo>
                  <a:pt x="349376" y="187007"/>
                </a:lnTo>
                <a:lnTo>
                  <a:pt x="362620" y="196401"/>
                </a:lnTo>
                <a:lnTo>
                  <a:pt x="375793" y="206248"/>
                </a:lnTo>
                <a:lnTo>
                  <a:pt x="384583" y="211990"/>
                </a:lnTo>
                <a:lnTo>
                  <a:pt x="420627" y="243020"/>
                </a:lnTo>
                <a:lnTo>
                  <a:pt x="429037" y="257762"/>
                </a:lnTo>
                <a:lnTo>
                  <a:pt x="437590" y="272337"/>
                </a:lnTo>
                <a:lnTo>
                  <a:pt x="477813" y="293401"/>
                </a:lnTo>
                <a:lnTo>
                  <a:pt x="484758" y="294131"/>
                </a:lnTo>
                <a:lnTo>
                  <a:pt x="491412" y="290480"/>
                </a:lnTo>
                <a:lnTo>
                  <a:pt x="498173" y="287020"/>
                </a:lnTo>
                <a:lnTo>
                  <a:pt x="525033" y="257381"/>
                </a:lnTo>
                <a:lnTo>
                  <a:pt x="531417" y="245957"/>
                </a:lnTo>
                <a:lnTo>
                  <a:pt x="538099" y="234950"/>
                </a:lnTo>
                <a:lnTo>
                  <a:pt x="542071" y="219884"/>
                </a:lnTo>
                <a:lnTo>
                  <a:pt x="547782" y="206438"/>
                </a:lnTo>
                <a:lnTo>
                  <a:pt x="554208" y="193944"/>
                </a:lnTo>
                <a:lnTo>
                  <a:pt x="560324" y="181737"/>
                </a:lnTo>
                <a:lnTo>
                  <a:pt x="580215" y="132127"/>
                </a:lnTo>
                <a:lnTo>
                  <a:pt x="598297" y="78612"/>
                </a:lnTo>
                <a:lnTo>
                  <a:pt x="600327" y="64238"/>
                </a:lnTo>
                <a:lnTo>
                  <a:pt x="600630" y="63817"/>
                </a:lnTo>
                <a:lnTo>
                  <a:pt x="601958" y="63396"/>
                </a:lnTo>
                <a:lnTo>
                  <a:pt x="607059" y="49022"/>
                </a:lnTo>
                <a:lnTo>
                  <a:pt x="611058" y="33450"/>
                </a:lnTo>
                <a:lnTo>
                  <a:pt x="614283" y="19510"/>
                </a:lnTo>
                <a:lnTo>
                  <a:pt x="618436" y="8070"/>
                </a:lnTo>
                <a:lnTo>
                  <a:pt x="625221" y="0"/>
                </a:lnTo>
                <a:lnTo>
                  <a:pt x="640335" y="8197"/>
                </a:lnTo>
                <a:lnTo>
                  <a:pt x="655272" y="18240"/>
                </a:lnTo>
                <a:lnTo>
                  <a:pt x="670137" y="28878"/>
                </a:lnTo>
                <a:lnTo>
                  <a:pt x="685038" y="38862"/>
                </a:lnTo>
                <a:lnTo>
                  <a:pt x="690957" y="53091"/>
                </a:lnTo>
                <a:lnTo>
                  <a:pt x="696960" y="68786"/>
                </a:lnTo>
                <a:lnTo>
                  <a:pt x="703129" y="84314"/>
                </a:lnTo>
                <a:lnTo>
                  <a:pt x="709549" y="98043"/>
                </a:lnTo>
                <a:lnTo>
                  <a:pt x="718000" y="112553"/>
                </a:lnTo>
                <a:lnTo>
                  <a:pt x="727249" y="127444"/>
                </a:lnTo>
                <a:lnTo>
                  <a:pt x="735998" y="143478"/>
                </a:lnTo>
                <a:lnTo>
                  <a:pt x="742950" y="161417"/>
                </a:lnTo>
                <a:lnTo>
                  <a:pt x="753449" y="192154"/>
                </a:lnTo>
                <a:lnTo>
                  <a:pt x="765127" y="220725"/>
                </a:lnTo>
                <a:lnTo>
                  <a:pt x="777400" y="247963"/>
                </a:lnTo>
                <a:lnTo>
                  <a:pt x="789685" y="274700"/>
                </a:lnTo>
                <a:lnTo>
                  <a:pt x="792253" y="287174"/>
                </a:lnTo>
                <a:lnTo>
                  <a:pt x="795559" y="297814"/>
                </a:lnTo>
                <a:lnTo>
                  <a:pt x="799294" y="307883"/>
                </a:lnTo>
                <a:lnTo>
                  <a:pt x="803148" y="318643"/>
                </a:lnTo>
                <a:lnTo>
                  <a:pt x="806584" y="335518"/>
                </a:lnTo>
                <a:lnTo>
                  <a:pt x="811307" y="349440"/>
                </a:lnTo>
                <a:lnTo>
                  <a:pt x="816363" y="362791"/>
                </a:lnTo>
                <a:lnTo>
                  <a:pt x="820801" y="377952"/>
                </a:lnTo>
                <a:lnTo>
                  <a:pt x="824154" y="392229"/>
                </a:lnTo>
                <a:lnTo>
                  <a:pt x="827627" y="405971"/>
                </a:lnTo>
                <a:lnTo>
                  <a:pt x="831623" y="418974"/>
                </a:lnTo>
                <a:lnTo>
                  <a:pt x="836549" y="431038"/>
                </a:lnTo>
              </a:path>
            </a:pathLst>
          </a:custGeom>
          <a:ln w="12700">
            <a:solidFill>
              <a:srgbClr val="003399"/>
            </a:solidFill>
          </a:ln>
        </p:spPr>
        <p:txBody>
          <a:bodyPr wrap="square" lIns="0" tIns="0" rIns="0" bIns="0" rtlCol="0"/>
          <a:lstStyle/>
          <a:p>
            <a:endParaRPr/>
          </a:p>
        </p:txBody>
      </p:sp>
      <p:sp>
        <p:nvSpPr>
          <p:cNvPr id="19" name="object 19"/>
          <p:cNvSpPr txBox="1"/>
          <p:nvPr/>
        </p:nvSpPr>
        <p:spPr>
          <a:xfrm>
            <a:off x="6358254" y="4329176"/>
            <a:ext cx="1815464" cy="269240"/>
          </a:xfrm>
          <a:prstGeom prst="rect">
            <a:avLst/>
          </a:prstGeom>
        </p:spPr>
        <p:txBody>
          <a:bodyPr vert="horz" wrap="square" lIns="0" tIns="12065" rIns="0" bIns="0" rtlCol="0">
            <a:spAutoFit/>
          </a:bodyPr>
          <a:lstStyle/>
          <a:p>
            <a:pPr marL="12700">
              <a:lnSpc>
                <a:spcPct val="100000"/>
              </a:lnSpc>
              <a:spcBef>
                <a:spcPts val="95"/>
              </a:spcBef>
            </a:pPr>
            <a:r>
              <a:rPr sz="1600" b="1" spc="-155" dirty="0">
                <a:solidFill>
                  <a:srgbClr val="003399"/>
                </a:solidFill>
                <a:latin typeface="Arial"/>
                <a:cs typeface="Arial"/>
              </a:rPr>
              <a:t>Day </a:t>
            </a:r>
            <a:r>
              <a:rPr sz="1600" b="1" spc="-114" dirty="0">
                <a:solidFill>
                  <a:srgbClr val="003399"/>
                </a:solidFill>
                <a:latin typeface="Arial"/>
                <a:cs typeface="Arial"/>
              </a:rPr>
              <a:t>in </a:t>
            </a:r>
            <a:r>
              <a:rPr sz="1600" b="1" spc="-135" dirty="0">
                <a:solidFill>
                  <a:srgbClr val="003399"/>
                </a:solidFill>
                <a:latin typeface="Arial"/>
                <a:cs typeface="Arial"/>
              </a:rPr>
              <a:t>forecast</a:t>
            </a:r>
            <a:r>
              <a:rPr sz="1600" b="1" spc="50" dirty="0">
                <a:solidFill>
                  <a:srgbClr val="003399"/>
                </a:solidFill>
                <a:latin typeface="Arial"/>
                <a:cs typeface="Arial"/>
              </a:rPr>
              <a:t> </a:t>
            </a:r>
            <a:r>
              <a:rPr sz="1600" b="1" spc="-140" dirty="0">
                <a:solidFill>
                  <a:srgbClr val="003399"/>
                </a:solidFill>
                <a:latin typeface="Arial"/>
                <a:cs typeface="Arial"/>
              </a:rPr>
              <a:t>period</a:t>
            </a:r>
            <a:endParaRPr sz="1600">
              <a:latin typeface="Arial"/>
              <a:cs typeface="Arial"/>
            </a:endParaRPr>
          </a:p>
        </p:txBody>
      </p:sp>
      <p:sp>
        <p:nvSpPr>
          <p:cNvPr id="20" name="object 20"/>
          <p:cNvSpPr/>
          <p:nvPr/>
        </p:nvSpPr>
        <p:spPr>
          <a:xfrm>
            <a:off x="4642998" y="2654173"/>
            <a:ext cx="1440815" cy="2686685"/>
          </a:xfrm>
          <a:custGeom>
            <a:avLst/>
            <a:gdLst/>
            <a:ahLst/>
            <a:cxnLst/>
            <a:rect l="l" t="t" r="r" b="b"/>
            <a:pathLst>
              <a:path w="1440814" h="2686685">
                <a:moveTo>
                  <a:pt x="1353482" y="2658244"/>
                </a:moveTo>
                <a:lnTo>
                  <a:pt x="1347972" y="2686304"/>
                </a:lnTo>
                <a:lnTo>
                  <a:pt x="1439382" y="2661030"/>
                </a:lnTo>
                <a:lnTo>
                  <a:pt x="1367530" y="2661030"/>
                </a:lnTo>
                <a:lnTo>
                  <a:pt x="1353482" y="2658244"/>
                </a:lnTo>
                <a:close/>
              </a:path>
              <a:path w="1440814" h="2686685">
                <a:moveTo>
                  <a:pt x="1358985" y="2630221"/>
                </a:moveTo>
                <a:lnTo>
                  <a:pt x="1353482" y="2658244"/>
                </a:lnTo>
                <a:lnTo>
                  <a:pt x="1367530" y="2661030"/>
                </a:lnTo>
                <a:lnTo>
                  <a:pt x="1372991" y="2632964"/>
                </a:lnTo>
                <a:lnTo>
                  <a:pt x="1358985" y="2630221"/>
                </a:lnTo>
                <a:close/>
              </a:path>
              <a:path w="1440814" h="2686685">
                <a:moveTo>
                  <a:pt x="1364482" y="2602229"/>
                </a:moveTo>
                <a:lnTo>
                  <a:pt x="1358985" y="2630221"/>
                </a:lnTo>
                <a:lnTo>
                  <a:pt x="1372991" y="2632964"/>
                </a:lnTo>
                <a:lnTo>
                  <a:pt x="1367530" y="2661030"/>
                </a:lnTo>
                <a:lnTo>
                  <a:pt x="1439382" y="2661030"/>
                </a:lnTo>
                <a:lnTo>
                  <a:pt x="1440301" y="2660777"/>
                </a:lnTo>
                <a:lnTo>
                  <a:pt x="1364482" y="2602229"/>
                </a:lnTo>
                <a:close/>
              </a:path>
              <a:path w="1440814" h="2686685">
                <a:moveTo>
                  <a:pt x="108960" y="0"/>
                </a:moveTo>
                <a:lnTo>
                  <a:pt x="72765" y="292100"/>
                </a:lnTo>
                <a:lnTo>
                  <a:pt x="55874" y="436879"/>
                </a:lnTo>
                <a:lnTo>
                  <a:pt x="40380" y="580389"/>
                </a:lnTo>
                <a:lnTo>
                  <a:pt x="26664" y="721867"/>
                </a:lnTo>
                <a:lnTo>
                  <a:pt x="15361" y="861060"/>
                </a:lnTo>
                <a:lnTo>
                  <a:pt x="6852" y="997203"/>
                </a:lnTo>
                <a:lnTo>
                  <a:pt x="1645" y="1130045"/>
                </a:lnTo>
                <a:lnTo>
                  <a:pt x="0" y="1259204"/>
                </a:lnTo>
                <a:lnTo>
                  <a:pt x="2788" y="1383538"/>
                </a:lnTo>
                <a:lnTo>
                  <a:pt x="10027" y="1503171"/>
                </a:lnTo>
                <a:lnTo>
                  <a:pt x="22473" y="1617471"/>
                </a:lnTo>
                <a:lnTo>
                  <a:pt x="30855" y="1672844"/>
                </a:lnTo>
                <a:lnTo>
                  <a:pt x="40634" y="1726310"/>
                </a:lnTo>
                <a:lnTo>
                  <a:pt x="52064" y="1778381"/>
                </a:lnTo>
                <a:lnTo>
                  <a:pt x="64891" y="1828672"/>
                </a:lnTo>
                <a:lnTo>
                  <a:pt x="79496" y="1877440"/>
                </a:lnTo>
                <a:lnTo>
                  <a:pt x="95752" y="1924303"/>
                </a:lnTo>
                <a:lnTo>
                  <a:pt x="113913" y="1969389"/>
                </a:lnTo>
                <a:lnTo>
                  <a:pt x="133725" y="2012695"/>
                </a:lnTo>
                <a:lnTo>
                  <a:pt x="155569" y="2053970"/>
                </a:lnTo>
                <a:lnTo>
                  <a:pt x="179318" y="2093468"/>
                </a:lnTo>
                <a:lnTo>
                  <a:pt x="204718" y="2130933"/>
                </a:lnTo>
                <a:lnTo>
                  <a:pt x="231896" y="2166493"/>
                </a:lnTo>
                <a:lnTo>
                  <a:pt x="260598" y="2200402"/>
                </a:lnTo>
                <a:lnTo>
                  <a:pt x="291078" y="2232660"/>
                </a:lnTo>
                <a:lnTo>
                  <a:pt x="322955" y="2263140"/>
                </a:lnTo>
                <a:lnTo>
                  <a:pt x="356356" y="2292096"/>
                </a:lnTo>
                <a:lnTo>
                  <a:pt x="391154" y="2319528"/>
                </a:lnTo>
                <a:lnTo>
                  <a:pt x="427349" y="2345435"/>
                </a:lnTo>
                <a:lnTo>
                  <a:pt x="464687" y="2370074"/>
                </a:lnTo>
                <a:lnTo>
                  <a:pt x="503295" y="2393188"/>
                </a:lnTo>
                <a:lnTo>
                  <a:pt x="543046" y="2415032"/>
                </a:lnTo>
                <a:lnTo>
                  <a:pt x="583813" y="2435733"/>
                </a:lnTo>
                <a:lnTo>
                  <a:pt x="625723" y="2455291"/>
                </a:lnTo>
                <a:lnTo>
                  <a:pt x="668395" y="2473833"/>
                </a:lnTo>
                <a:lnTo>
                  <a:pt x="712210" y="2491232"/>
                </a:lnTo>
                <a:lnTo>
                  <a:pt x="756787" y="2507741"/>
                </a:lnTo>
                <a:lnTo>
                  <a:pt x="802126" y="2523363"/>
                </a:lnTo>
                <a:lnTo>
                  <a:pt x="848227" y="2538222"/>
                </a:lnTo>
                <a:lnTo>
                  <a:pt x="894963" y="2552191"/>
                </a:lnTo>
                <a:lnTo>
                  <a:pt x="942461" y="2565527"/>
                </a:lnTo>
                <a:lnTo>
                  <a:pt x="990340" y="2578227"/>
                </a:lnTo>
                <a:lnTo>
                  <a:pt x="1038854" y="2590418"/>
                </a:lnTo>
                <a:lnTo>
                  <a:pt x="1136898" y="2613279"/>
                </a:lnTo>
                <a:lnTo>
                  <a:pt x="1236339" y="2634615"/>
                </a:lnTo>
                <a:lnTo>
                  <a:pt x="1353482" y="2658244"/>
                </a:lnTo>
                <a:lnTo>
                  <a:pt x="1358985" y="2630221"/>
                </a:lnTo>
                <a:lnTo>
                  <a:pt x="1242308" y="2606675"/>
                </a:lnTo>
                <a:lnTo>
                  <a:pt x="1143375" y="2585466"/>
                </a:lnTo>
                <a:lnTo>
                  <a:pt x="1045712" y="2562733"/>
                </a:lnTo>
                <a:lnTo>
                  <a:pt x="997706" y="2550668"/>
                </a:lnTo>
                <a:lnTo>
                  <a:pt x="950081" y="2538095"/>
                </a:lnTo>
                <a:lnTo>
                  <a:pt x="903218" y="2524887"/>
                </a:lnTo>
                <a:lnTo>
                  <a:pt x="856990" y="2510916"/>
                </a:lnTo>
                <a:lnTo>
                  <a:pt x="811524" y="2496439"/>
                </a:lnTo>
                <a:lnTo>
                  <a:pt x="766693" y="2480945"/>
                </a:lnTo>
                <a:lnTo>
                  <a:pt x="722751" y="2464689"/>
                </a:lnTo>
                <a:lnTo>
                  <a:pt x="679825" y="2447671"/>
                </a:lnTo>
                <a:lnTo>
                  <a:pt x="637788" y="2429383"/>
                </a:lnTo>
                <a:lnTo>
                  <a:pt x="596767" y="2410333"/>
                </a:lnTo>
                <a:lnTo>
                  <a:pt x="556889" y="2390013"/>
                </a:lnTo>
                <a:lnTo>
                  <a:pt x="518027" y="2368677"/>
                </a:lnTo>
                <a:lnTo>
                  <a:pt x="480308" y="2346071"/>
                </a:lnTo>
                <a:lnTo>
                  <a:pt x="443986" y="2322322"/>
                </a:lnTo>
                <a:lnTo>
                  <a:pt x="408807" y="2297049"/>
                </a:lnTo>
                <a:lnTo>
                  <a:pt x="375025" y="2270506"/>
                </a:lnTo>
                <a:lnTo>
                  <a:pt x="342767" y="2242439"/>
                </a:lnTo>
                <a:lnTo>
                  <a:pt x="311779" y="2212975"/>
                </a:lnTo>
                <a:lnTo>
                  <a:pt x="282442" y="2181987"/>
                </a:lnTo>
                <a:lnTo>
                  <a:pt x="254629" y="2149221"/>
                </a:lnTo>
                <a:lnTo>
                  <a:pt x="228340" y="2114931"/>
                </a:lnTo>
                <a:lnTo>
                  <a:pt x="203702" y="2078608"/>
                </a:lnTo>
                <a:lnTo>
                  <a:pt x="180842" y="2040635"/>
                </a:lnTo>
                <a:lnTo>
                  <a:pt x="159760" y="2000758"/>
                </a:lnTo>
                <a:lnTo>
                  <a:pt x="140329" y="1958847"/>
                </a:lnTo>
                <a:lnTo>
                  <a:pt x="122803" y="1914906"/>
                </a:lnTo>
                <a:lnTo>
                  <a:pt x="106928" y="1869185"/>
                </a:lnTo>
                <a:lnTo>
                  <a:pt x="92577" y="1821560"/>
                </a:lnTo>
                <a:lnTo>
                  <a:pt x="79877" y="1772284"/>
                </a:lnTo>
                <a:lnTo>
                  <a:pt x="68828" y="1721231"/>
                </a:lnTo>
                <a:lnTo>
                  <a:pt x="59176" y="1668526"/>
                </a:lnTo>
                <a:lnTo>
                  <a:pt x="50921" y="1614424"/>
                </a:lnTo>
                <a:lnTo>
                  <a:pt x="38602" y="1501520"/>
                </a:lnTo>
                <a:lnTo>
                  <a:pt x="31236" y="1382902"/>
                </a:lnTo>
                <a:lnTo>
                  <a:pt x="28572" y="1258951"/>
                </a:lnTo>
                <a:lnTo>
                  <a:pt x="30093" y="1131189"/>
                </a:lnTo>
                <a:lnTo>
                  <a:pt x="35427" y="998982"/>
                </a:lnTo>
                <a:lnTo>
                  <a:pt x="43809" y="863346"/>
                </a:lnTo>
                <a:lnTo>
                  <a:pt x="55112" y="724662"/>
                </a:lnTo>
                <a:lnTo>
                  <a:pt x="68701" y="583438"/>
                </a:lnTo>
                <a:lnTo>
                  <a:pt x="84195" y="440309"/>
                </a:lnTo>
                <a:lnTo>
                  <a:pt x="101086" y="295528"/>
                </a:lnTo>
                <a:lnTo>
                  <a:pt x="137281" y="3555"/>
                </a:lnTo>
                <a:lnTo>
                  <a:pt x="108960" y="0"/>
                </a:lnTo>
                <a:close/>
              </a:path>
            </a:pathLst>
          </a:custGeom>
          <a:solidFill>
            <a:srgbClr val="CC3300"/>
          </a:solidFill>
        </p:spPr>
        <p:txBody>
          <a:bodyPr wrap="square" lIns="0" tIns="0" rIns="0" bIns="0" rtlCol="0"/>
          <a:lstStyle/>
          <a:p>
            <a:endParaRPr/>
          </a:p>
        </p:txBody>
      </p:sp>
      <p:sp>
        <p:nvSpPr>
          <p:cNvPr id="21" name="object 21"/>
          <p:cNvSpPr txBox="1"/>
          <p:nvPr/>
        </p:nvSpPr>
        <p:spPr>
          <a:xfrm>
            <a:off x="4210050" y="4456112"/>
            <a:ext cx="1009650" cy="379730"/>
          </a:xfrm>
          <a:prstGeom prst="rect">
            <a:avLst/>
          </a:prstGeom>
          <a:solidFill>
            <a:srgbClr val="C0C0C0"/>
          </a:solidFill>
          <a:ln w="12700">
            <a:solidFill>
              <a:srgbClr val="FF0000"/>
            </a:solidFill>
          </a:ln>
        </p:spPr>
        <p:txBody>
          <a:bodyPr vert="horz" wrap="square" lIns="0" tIns="19050" rIns="0" bIns="0" rtlCol="0">
            <a:spAutoFit/>
          </a:bodyPr>
          <a:lstStyle/>
          <a:p>
            <a:pPr marL="176530">
              <a:lnSpc>
                <a:spcPct val="100000"/>
              </a:lnSpc>
              <a:spcBef>
                <a:spcPts val="150"/>
              </a:spcBef>
            </a:pPr>
            <a:r>
              <a:rPr sz="1800" b="1" spc="-180" dirty="0">
                <a:solidFill>
                  <a:srgbClr val="333333"/>
                </a:solidFill>
                <a:latin typeface="Arial"/>
                <a:cs typeface="Arial"/>
              </a:rPr>
              <a:t>Scaling</a:t>
            </a:r>
            <a:endParaRPr sz="1800">
              <a:latin typeface="Arial"/>
              <a:cs typeface="Arial"/>
            </a:endParaRPr>
          </a:p>
        </p:txBody>
      </p:sp>
      <p:sp>
        <p:nvSpPr>
          <p:cNvPr id="22" name="TextBox 21"/>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1435529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12700">
              <a:lnSpc>
                <a:spcPts val="2735"/>
              </a:lnSpc>
              <a:spcBef>
                <a:spcPts val="1320"/>
              </a:spcBef>
            </a:pPr>
            <a:r>
              <a:rPr lang="en-IN" b="1" spc="-195" dirty="0" smtClean="0">
                <a:solidFill>
                  <a:srgbClr val="5F5F5F"/>
                </a:solidFill>
                <a:latin typeface="Arial"/>
                <a:cs typeface="Arial"/>
              </a:rPr>
              <a:t>OPF, SENH, VVD</a:t>
            </a:r>
            <a:endParaRPr lang="en-IN" dirty="0">
              <a:latin typeface="Arial"/>
              <a:cs typeface="Arial"/>
            </a:endParaRPr>
          </a:p>
        </p:txBody>
      </p:sp>
      <p:sp>
        <p:nvSpPr>
          <p:cNvPr id="6" name="Text Placeholder 5"/>
          <p:cNvSpPr>
            <a:spLocks noGrp="1"/>
          </p:cNvSpPr>
          <p:nvPr>
            <p:ph type="body" sz="half" idx="2"/>
          </p:nvPr>
        </p:nvSpPr>
        <p:spPr/>
        <p:txBody>
          <a:bodyPr/>
          <a:lstStyle/>
          <a:p>
            <a:endParaRPr lang="en-GB" dirty="0"/>
          </a:p>
        </p:txBody>
      </p:sp>
      <p:sp>
        <p:nvSpPr>
          <p:cNvPr id="8" name="TextBox 7"/>
          <p:cNvSpPr txBox="1"/>
          <p:nvPr/>
        </p:nvSpPr>
        <p:spPr>
          <a:xfrm>
            <a:off x="5580112" y="-16933"/>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717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6175" y="1988840"/>
            <a:ext cx="3090863" cy="2474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64379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1018" y="836712"/>
            <a:ext cx="5840374" cy="627736"/>
          </a:xfrm>
          <a:prstGeom prst="rect">
            <a:avLst/>
          </a:prstGeom>
        </p:spPr>
        <p:txBody>
          <a:bodyPr vert="horz" wrap="square" lIns="0" tIns="12065" rIns="0" bIns="0" rtlCol="0">
            <a:spAutoFit/>
          </a:bodyPr>
          <a:lstStyle/>
          <a:p>
            <a:pPr marL="12700">
              <a:lnSpc>
                <a:spcPct val="100000"/>
              </a:lnSpc>
              <a:spcBef>
                <a:spcPts val="95"/>
              </a:spcBef>
            </a:pPr>
            <a:r>
              <a:rPr spc="-355" dirty="0" smtClean="0"/>
              <a:t>OPF</a:t>
            </a:r>
            <a:r>
              <a:rPr lang="en-IN" spc="-355" dirty="0" smtClean="0"/>
              <a:t> (optimal power flow)</a:t>
            </a:r>
            <a:endParaRPr spc="-355" dirty="0"/>
          </a:p>
        </p:txBody>
      </p:sp>
      <p:sp>
        <p:nvSpPr>
          <p:cNvPr id="3" name="object 3"/>
          <p:cNvSpPr txBox="1"/>
          <p:nvPr/>
        </p:nvSpPr>
        <p:spPr>
          <a:xfrm>
            <a:off x="703275" y="1772816"/>
            <a:ext cx="7761605" cy="4341495"/>
          </a:xfrm>
          <a:prstGeom prst="rect">
            <a:avLst/>
          </a:prstGeom>
        </p:spPr>
        <p:txBody>
          <a:bodyPr vert="horz" wrap="square" lIns="0" tIns="61594" rIns="0" bIns="0" rtlCol="0">
            <a:spAutoFit/>
          </a:bodyPr>
          <a:lstStyle/>
          <a:p>
            <a:pPr marL="355600" marR="181610" indent="-343535">
              <a:lnSpc>
                <a:spcPts val="2160"/>
              </a:lnSpc>
              <a:spcBef>
                <a:spcPts val="484"/>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275" dirty="0">
                <a:solidFill>
                  <a:srgbClr val="5F5F5F"/>
                </a:solidFill>
                <a:latin typeface="Arial"/>
                <a:cs typeface="Arial"/>
              </a:rPr>
              <a:t>OPF </a:t>
            </a:r>
            <a:r>
              <a:rPr sz="2000" b="1" spc="-240" dirty="0">
                <a:solidFill>
                  <a:srgbClr val="5F5F5F"/>
                </a:solidFill>
                <a:latin typeface="Arial"/>
                <a:cs typeface="Arial"/>
              </a:rPr>
              <a:t>scope: </a:t>
            </a:r>
            <a:r>
              <a:rPr sz="2000" b="1" spc="-185" dirty="0">
                <a:solidFill>
                  <a:srgbClr val="5F5F5F"/>
                </a:solidFill>
                <a:latin typeface="Arial"/>
                <a:cs typeface="Arial"/>
              </a:rPr>
              <a:t>any problem </a:t>
            </a:r>
            <a:r>
              <a:rPr sz="2000" b="1" spc="-85" dirty="0">
                <a:solidFill>
                  <a:srgbClr val="5F5F5F"/>
                </a:solidFill>
                <a:latin typeface="Arial"/>
                <a:cs typeface="Arial"/>
              </a:rPr>
              <a:t>that </a:t>
            </a:r>
            <a:r>
              <a:rPr sz="2000" b="1" spc="-185" dirty="0">
                <a:solidFill>
                  <a:srgbClr val="5F5F5F"/>
                </a:solidFill>
                <a:latin typeface="Arial"/>
                <a:cs typeface="Arial"/>
              </a:rPr>
              <a:t>involves </a:t>
            </a:r>
            <a:r>
              <a:rPr sz="2000" b="1" spc="-130" dirty="0">
                <a:solidFill>
                  <a:srgbClr val="5F5F5F"/>
                </a:solidFill>
                <a:latin typeface="Arial"/>
                <a:cs typeface="Arial"/>
              </a:rPr>
              <a:t>the </a:t>
            </a:r>
            <a:r>
              <a:rPr sz="2000" b="1" spc="-145" dirty="0">
                <a:solidFill>
                  <a:srgbClr val="5F5F5F"/>
                </a:solidFill>
                <a:latin typeface="Arial"/>
                <a:cs typeface="Arial"/>
              </a:rPr>
              <a:t>determination of </a:t>
            </a:r>
            <a:r>
              <a:rPr sz="2000" b="1" spc="-130" dirty="0">
                <a:solidFill>
                  <a:srgbClr val="5F5F5F"/>
                </a:solidFill>
                <a:latin typeface="Arial"/>
                <a:cs typeface="Arial"/>
              </a:rPr>
              <a:t>the </a:t>
            </a:r>
            <a:r>
              <a:rPr sz="2100" b="1" i="1" spc="-200" dirty="0">
                <a:solidFill>
                  <a:srgbClr val="5F5F5F"/>
                </a:solidFill>
                <a:latin typeface="Arial"/>
                <a:cs typeface="Arial"/>
              </a:rPr>
              <a:t>optimal  </a:t>
            </a:r>
            <a:r>
              <a:rPr sz="2000" b="1" spc="-145" dirty="0">
                <a:solidFill>
                  <a:srgbClr val="5F5F5F"/>
                </a:solidFill>
                <a:latin typeface="Arial"/>
                <a:cs typeface="Arial"/>
              </a:rPr>
              <a:t>steady-state </a:t>
            </a:r>
            <a:r>
              <a:rPr sz="2000" b="1" spc="-160" dirty="0">
                <a:solidFill>
                  <a:srgbClr val="5F5F5F"/>
                </a:solidFill>
                <a:latin typeface="Arial"/>
                <a:cs typeface="Arial"/>
              </a:rPr>
              <a:t>operation </a:t>
            </a:r>
            <a:r>
              <a:rPr sz="2000" b="1" spc="-150" dirty="0">
                <a:solidFill>
                  <a:srgbClr val="5F5F5F"/>
                </a:solidFill>
                <a:latin typeface="Arial"/>
                <a:cs typeface="Arial"/>
              </a:rPr>
              <a:t>of </a:t>
            </a:r>
            <a:r>
              <a:rPr sz="2000" b="1" spc="-180" dirty="0">
                <a:solidFill>
                  <a:srgbClr val="5F5F5F"/>
                </a:solidFill>
                <a:latin typeface="Arial"/>
                <a:cs typeface="Arial"/>
              </a:rPr>
              <a:t>an </a:t>
            </a:r>
            <a:r>
              <a:rPr sz="2000" b="1" spc="-165" dirty="0">
                <a:solidFill>
                  <a:srgbClr val="5F5F5F"/>
                </a:solidFill>
                <a:latin typeface="Arial"/>
                <a:cs typeface="Arial"/>
              </a:rPr>
              <a:t>Electric </a:t>
            </a:r>
            <a:r>
              <a:rPr sz="2000" b="1" spc="-155" dirty="0">
                <a:solidFill>
                  <a:srgbClr val="5F5F5F"/>
                </a:solidFill>
                <a:latin typeface="Arial"/>
                <a:cs typeface="Arial"/>
              </a:rPr>
              <a:t>Power </a:t>
            </a:r>
            <a:r>
              <a:rPr sz="2000" b="1" spc="-185" dirty="0">
                <a:solidFill>
                  <a:srgbClr val="5F5F5F"/>
                </a:solidFill>
                <a:latin typeface="Arial"/>
                <a:cs typeface="Arial"/>
              </a:rPr>
              <a:t>Generation-Transmission  </a:t>
            </a:r>
            <a:r>
              <a:rPr sz="2000" b="1" spc="-200" dirty="0">
                <a:solidFill>
                  <a:srgbClr val="5F5F5F"/>
                </a:solidFill>
                <a:latin typeface="Arial"/>
                <a:cs typeface="Arial"/>
              </a:rPr>
              <a:t>system</a:t>
            </a:r>
            <a:endParaRPr sz="2000" dirty="0">
              <a:latin typeface="Arial"/>
              <a:cs typeface="Arial"/>
            </a:endParaRPr>
          </a:p>
          <a:p>
            <a:pPr marL="12700">
              <a:lnSpc>
                <a:spcPct val="100000"/>
              </a:lnSpc>
              <a:spcBef>
                <a:spcPts val="133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60" dirty="0">
                <a:solidFill>
                  <a:srgbClr val="5F5F5F"/>
                </a:solidFill>
                <a:latin typeface="Arial"/>
                <a:cs typeface="Arial"/>
              </a:rPr>
              <a:t>Optimal </a:t>
            </a:r>
            <a:r>
              <a:rPr sz="2000" b="1" spc="-150" dirty="0">
                <a:solidFill>
                  <a:srgbClr val="5F5F5F"/>
                </a:solidFill>
                <a:latin typeface="Arial"/>
                <a:cs typeface="Arial"/>
              </a:rPr>
              <a:t>Power Flow (OPF) </a:t>
            </a:r>
            <a:r>
              <a:rPr sz="2000" b="1" spc="-170" dirty="0">
                <a:solidFill>
                  <a:srgbClr val="5F5F5F"/>
                </a:solidFill>
                <a:latin typeface="Arial"/>
                <a:cs typeface="Arial"/>
              </a:rPr>
              <a:t>=</a:t>
            </a:r>
            <a:r>
              <a:rPr sz="2000" b="1" spc="210" dirty="0">
                <a:solidFill>
                  <a:srgbClr val="5F5F5F"/>
                </a:solidFill>
                <a:latin typeface="Arial"/>
                <a:cs typeface="Arial"/>
              </a:rPr>
              <a:t> </a:t>
            </a:r>
            <a:r>
              <a:rPr sz="2000" b="1" spc="-155" dirty="0">
                <a:solidFill>
                  <a:srgbClr val="5F5F5F"/>
                </a:solidFill>
                <a:latin typeface="Arial"/>
                <a:cs typeface="Arial"/>
              </a:rPr>
              <a:t>Power </a:t>
            </a:r>
            <a:r>
              <a:rPr sz="2000" b="1" spc="-150" dirty="0">
                <a:solidFill>
                  <a:srgbClr val="5F5F5F"/>
                </a:solidFill>
                <a:latin typeface="Arial"/>
                <a:cs typeface="Arial"/>
              </a:rPr>
              <a:t>Flow</a:t>
            </a:r>
            <a:r>
              <a:rPr sz="2000" b="1" spc="-310" dirty="0">
                <a:solidFill>
                  <a:srgbClr val="5F5F5F"/>
                </a:solidFill>
                <a:latin typeface="Arial"/>
                <a:cs typeface="Arial"/>
              </a:rPr>
              <a:t> </a:t>
            </a:r>
            <a:r>
              <a:rPr sz="2000" b="1" spc="-170" dirty="0">
                <a:solidFill>
                  <a:srgbClr val="5F5F5F"/>
                </a:solidFill>
                <a:latin typeface="Arial"/>
                <a:cs typeface="Arial"/>
              </a:rPr>
              <a:t>+</a:t>
            </a:r>
            <a:endParaRPr sz="2000" dirty="0">
              <a:latin typeface="Arial"/>
              <a:cs typeface="Arial"/>
            </a:endParaRPr>
          </a:p>
          <a:p>
            <a:pPr marR="1268730" algn="r">
              <a:lnSpc>
                <a:spcPts val="2055"/>
              </a:lnSpc>
              <a:spcBef>
                <a:spcPts val="390"/>
              </a:spcBef>
            </a:pPr>
            <a:r>
              <a:rPr sz="1800" spc="-155" dirty="0">
                <a:solidFill>
                  <a:srgbClr val="5F5F5F"/>
                </a:solidFill>
                <a:latin typeface="Arial"/>
                <a:cs typeface="Arial"/>
              </a:rPr>
              <a:t>+</a:t>
            </a:r>
            <a:r>
              <a:rPr sz="1800" spc="-135" dirty="0">
                <a:solidFill>
                  <a:srgbClr val="5F5F5F"/>
                </a:solidFill>
                <a:latin typeface="Arial"/>
                <a:cs typeface="Arial"/>
              </a:rPr>
              <a:t> </a:t>
            </a:r>
            <a:r>
              <a:rPr sz="1800" spc="-125" dirty="0">
                <a:solidFill>
                  <a:srgbClr val="5F5F5F"/>
                </a:solidFill>
                <a:latin typeface="Arial"/>
                <a:cs typeface="Arial"/>
              </a:rPr>
              <a:t>Objective</a:t>
            </a:r>
            <a:endParaRPr sz="1800" dirty="0">
              <a:latin typeface="Arial"/>
              <a:cs typeface="Arial"/>
            </a:endParaRPr>
          </a:p>
          <a:p>
            <a:pPr marR="1351915" algn="r">
              <a:lnSpc>
                <a:spcPts val="1945"/>
              </a:lnSpc>
            </a:pPr>
            <a:r>
              <a:rPr sz="1800" spc="-150" dirty="0">
                <a:solidFill>
                  <a:srgbClr val="5F5F5F"/>
                </a:solidFill>
                <a:latin typeface="Arial"/>
                <a:cs typeface="Arial"/>
              </a:rPr>
              <a:t>+</a:t>
            </a:r>
            <a:r>
              <a:rPr sz="1800" spc="-155" dirty="0">
                <a:solidFill>
                  <a:srgbClr val="5F5F5F"/>
                </a:solidFill>
                <a:latin typeface="Arial"/>
                <a:cs typeface="Arial"/>
              </a:rPr>
              <a:t> </a:t>
            </a:r>
            <a:r>
              <a:rPr sz="1800" spc="-120" dirty="0">
                <a:solidFill>
                  <a:srgbClr val="5F5F5F"/>
                </a:solidFill>
                <a:latin typeface="Arial"/>
                <a:cs typeface="Arial"/>
              </a:rPr>
              <a:t>Controls</a:t>
            </a:r>
            <a:endParaRPr sz="1800" dirty="0">
              <a:latin typeface="Arial"/>
              <a:cs typeface="Arial"/>
            </a:endParaRPr>
          </a:p>
          <a:p>
            <a:pPr marR="1079500" algn="r">
              <a:lnSpc>
                <a:spcPts val="2050"/>
              </a:lnSpc>
            </a:pPr>
            <a:r>
              <a:rPr sz="1800" spc="-155" dirty="0">
                <a:solidFill>
                  <a:srgbClr val="5F5F5F"/>
                </a:solidFill>
                <a:latin typeface="Arial"/>
                <a:cs typeface="Arial"/>
              </a:rPr>
              <a:t>+</a:t>
            </a:r>
            <a:r>
              <a:rPr sz="1800" spc="-110" dirty="0">
                <a:solidFill>
                  <a:srgbClr val="5F5F5F"/>
                </a:solidFill>
                <a:latin typeface="Arial"/>
                <a:cs typeface="Arial"/>
              </a:rPr>
              <a:t> </a:t>
            </a:r>
            <a:r>
              <a:rPr sz="1800" spc="-114" dirty="0">
                <a:solidFill>
                  <a:srgbClr val="5F5F5F"/>
                </a:solidFill>
                <a:latin typeface="Arial"/>
                <a:cs typeface="Arial"/>
              </a:rPr>
              <a:t>Constraints</a:t>
            </a:r>
            <a:endParaRPr sz="1800" dirty="0">
              <a:latin typeface="Arial"/>
              <a:cs typeface="Arial"/>
            </a:endParaRPr>
          </a:p>
          <a:p>
            <a:pPr>
              <a:lnSpc>
                <a:spcPct val="100000"/>
              </a:lnSpc>
            </a:pPr>
            <a:endParaRPr sz="2250" dirty="0">
              <a:latin typeface="Times New Roman"/>
              <a:cs typeface="Times New Roman"/>
            </a:endParaRPr>
          </a:p>
          <a:p>
            <a:pPr marL="12700">
              <a:lnSpc>
                <a:spcPct val="100000"/>
              </a:lnSpc>
              <a:spcBef>
                <a:spcPts val="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100" b="1" i="1" spc="-229" dirty="0">
                <a:solidFill>
                  <a:srgbClr val="CC3300"/>
                </a:solidFill>
                <a:latin typeface="Arial"/>
                <a:cs typeface="Arial"/>
              </a:rPr>
              <a:t>Objective </a:t>
            </a:r>
            <a:r>
              <a:rPr sz="2000" b="1" spc="-125" dirty="0">
                <a:solidFill>
                  <a:srgbClr val="5F5F5F"/>
                </a:solidFill>
                <a:latin typeface="Arial"/>
                <a:cs typeface="Arial"/>
              </a:rPr>
              <a:t>: </a:t>
            </a:r>
            <a:r>
              <a:rPr sz="2000" b="1" spc="-165" dirty="0">
                <a:solidFill>
                  <a:srgbClr val="5F5F5F"/>
                </a:solidFill>
                <a:latin typeface="Arial"/>
                <a:cs typeface="Arial"/>
              </a:rPr>
              <a:t>value </a:t>
            </a:r>
            <a:r>
              <a:rPr sz="2000" b="1" spc="-125" dirty="0">
                <a:solidFill>
                  <a:srgbClr val="5F5F5F"/>
                </a:solidFill>
                <a:latin typeface="Arial"/>
                <a:cs typeface="Arial"/>
              </a:rPr>
              <a:t>to </a:t>
            </a:r>
            <a:r>
              <a:rPr sz="2000" b="1" spc="-210" dirty="0">
                <a:solidFill>
                  <a:srgbClr val="5F5F5F"/>
                </a:solidFill>
                <a:latin typeface="Arial"/>
                <a:cs typeface="Arial"/>
              </a:rPr>
              <a:t>be </a:t>
            </a:r>
            <a:r>
              <a:rPr sz="2000" b="1" spc="-155" dirty="0">
                <a:solidFill>
                  <a:srgbClr val="5F5F5F"/>
                </a:solidFill>
                <a:latin typeface="Arial"/>
                <a:cs typeface="Arial"/>
              </a:rPr>
              <a:t>minimized, </a:t>
            </a:r>
            <a:r>
              <a:rPr sz="2000" b="1" spc="-260" dirty="0">
                <a:solidFill>
                  <a:srgbClr val="5F5F5F"/>
                </a:solidFill>
                <a:latin typeface="Arial"/>
                <a:cs typeface="Arial"/>
              </a:rPr>
              <a:t>such </a:t>
            </a:r>
            <a:r>
              <a:rPr sz="2000" b="1" spc="-225" dirty="0">
                <a:solidFill>
                  <a:srgbClr val="5F5F5F"/>
                </a:solidFill>
                <a:latin typeface="Arial"/>
                <a:cs typeface="Arial"/>
              </a:rPr>
              <a:t>as </a:t>
            </a:r>
            <a:r>
              <a:rPr sz="2000" b="1" spc="-220" dirty="0">
                <a:solidFill>
                  <a:srgbClr val="5F5F5F"/>
                </a:solidFill>
                <a:latin typeface="Arial"/>
                <a:cs typeface="Arial"/>
              </a:rPr>
              <a:t>cost </a:t>
            </a:r>
            <a:r>
              <a:rPr sz="2000" b="1" spc="-160" dirty="0">
                <a:solidFill>
                  <a:srgbClr val="5F5F5F"/>
                </a:solidFill>
                <a:latin typeface="Arial"/>
                <a:cs typeface="Arial"/>
              </a:rPr>
              <a:t>or </a:t>
            </a:r>
            <a:r>
              <a:rPr sz="2000" b="1" spc="-65" dirty="0">
                <a:solidFill>
                  <a:srgbClr val="5F5F5F"/>
                </a:solidFill>
                <a:latin typeface="Arial"/>
                <a:cs typeface="Arial"/>
              </a:rPr>
              <a:t>MW</a:t>
            </a:r>
            <a:r>
              <a:rPr sz="2000" b="1" spc="285" dirty="0">
                <a:solidFill>
                  <a:srgbClr val="5F5F5F"/>
                </a:solidFill>
                <a:latin typeface="Arial"/>
                <a:cs typeface="Arial"/>
              </a:rPr>
              <a:t> </a:t>
            </a:r>
            <a:r>
              <a:rPr sz="2000" b="1" spc="-240" dirty="0">
                <a:solidFill>
                  <a:srgbClr val="5F5F5F"/>
                </a:solidFill>
                <a:latin typeface="Arial"/>
                <a:cs typeface="Arial"/>
              </a:rPr>
              <a:t>losses</a:t>
            </a:r>
            <a:endParaRPr sz="2000" dirty="0">
              <a:latin typeface="Arial"/>
              <a:cs typeface="Arial"/>
            </a:endParaRPr>
          </a:p>
          <a:p>
            <a:pPr marL="12700">
              <a:lnSpc>
                <a:spcPts val="2390"/>
              </a:lnSpc>
              <a:spcBef>
                <a:spcPts val="1235"/>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100" b="1" i="1" spc="-250" dirty="0">
                <a:solidFill>
                  <a:srgbClr val="CC3300"/>
                </a:solidFill>
                <a:latin typeface="Arial"/>
                <a:cs typeface="Arial"/>
              </a:rPr>
              <a:t>Controls </a:t>
            </a:r>
            <a:r>
              <a:rPr sz="2000" b="1" spc="-125" dirty="0">
                <a:solidFill>
                  <a:srgbClr val="5F5F5F"/>
                </a:solidFill>
                <a:latin typeface="Arial"/>
                <a:cs typeface="Arial"/>
              </a:rPr>
              <a:t>: </a:t>
            </a:r>
            <a:r>
              <a:rPr sz="2000" b="1" spc="-120" dirty="0">
                <a:solidFill>
                  <a:srgbClr val="5F5F5F"/>
                </a:solidFill>
                <a:latin typeface="Arial"/>
                <a:cs typeface="Arial"/>
              </a:rPr>
              <a:t>unit </a:t>
            </a:r>
            <a:r>
              <a:rPr sz="2000" b="1" spc="-50" dirty="0">
                <a:solidFill>
                  <a:srgbClr val="5F5F5F"/>
                </a:solidFill>
                <a:latin typeface="Arial"/>
                <a:cs typeface="Arial"/>
              </a:rPr>
              <a:t>MW, </a:t>
            </a:r>
            <a:r>
              <a:rPr sz="2000" b="1" spc="-120" dirty="0">
                <a:solidFill>
                  <a:srgbClr val="5F5F5F"/>
                </a:solidFill>
                <a:latin typeface="Arial"/>
                <a:cs typeface="Arial"/>
              </a:rPr>
              <a:t>unit </a:t>
            </a:r>
            <a:r>
              <a:rPr sz="2000" b="1" spc="-190" dirty="0">
                <a:solidFill>
                  <a:srgbClr val="5F5F5F"/>
                </a:solidFill>
                <a:latin typeface="Arial"/>
                <a:cs typeface="Arial"/>
              </a:rPr>
              <a:t>MVAR, </a:t>
            </a:r>
            <a:r>
              <a:rPr sz="2000" b="1" spc="-185" dirty="0">
                <a:solidFill>
                  <a:srgbClr val="5F5F5F"/>
                </a:solidFill>
                <a:latin typeface="Arial"/>
                <a:cs typeface="Arial"/>
              </a:rPr>
              <a:t>capacitors </a:t>
            </a:r>
            <a:r>
              <a:rPr sz="2000" b="1" spc="-200" dirty="0">
                <a:solidFill>
                  <a:srgbClr val="5F5F5F"/>
                </a:solidFill>
                <a:latin typeface="Arial"/>
                <a:cs typeface="Arial"/>
              </a:rPr>
              <a:t>and </a:t>
            </a:r>
            <a:r>
              <a:rPr sz="2000" b="1" spc="-150" dirty="0">
                <a:solidFill>
                  <a:srgbClr val="5F5F5F"/>
                </a:solidFill>
                <a:latin typeface="Arial"/>
                <a:cs typeface="Arial"/>
              </a:rPr>
              <a:t>reactors, </a:t>
            </a:r>
            <a:r>
              <a:rPr sz="2000" b="1" spc="-325" dirty="0">
                <a:solidFill>
                  <a:srgbClr val="5F5F5F"/>
                </a:solidFill>
                <a:latin typeface="Arial"/>
                <a:cs typeface="Arial"/>
              </a:rPr>
              <a:t>ULTC </a:t>
            </a:r>
            <a:r>
              <a:rPr sz="2000" b="1" spc="-200" dirty="0">
                <a:solidFill>
                  <a:srgbClr val="5F5F5F"/>
                </a:solidFill>
                <a:latin typeface="Arial"/>
                <a:cs typeface="Arial"/>
              </a:rPr>
              <a:t>and</a:t>
            </a:r>
            <a:r>
              <a:rPr sz="2000" b="1" spc="-300" dirty="0">
                <a:solidFill>
                  <a:srgbClr val="5F5F5F"/>
                </a:solidFill>
                <a:latin typeface="Arial"/>
                <a:cs typeface="Arial"/>
              </a:rPr>
              <a:t> </a:t>
            </a:r>
            <a:r>
              <a:rPr sz="2000" b="1" spc="-215" dirty="0">
                <a:solidFill>
                  <a:srgbClr val="5F5F5F"/>
                </a:solidFill>
                <a:latin typeface="Arial"/>
                <a:cs typeface="Arial"/>
              </a:rPr>
              <a:t>phase</a:t>
            </a:r>
            <a:endParaRPr sz="2000" dirty="0">
              <a:latin typeface="Arial"/>
              <a:cs typeface="Arial"/>
            </a:endParaRPr>
          </a:p>
          <a:p>
            <a:pPr marL="355600">
              <a:lnSpc>
                <a:spcPts val="2270"/>
              </a:lnSpc>
            </a:pPr>
            <a:r>
              <a:rPr sz="2000" b="1" spc="-125" dirty="0">
                <a:solidFill>
                  <a:srgbClr val="5F5F5F"/>
                </a:solidFill>
                <a:latin typeface="Arial"/>
                <a:cs typeface="Arial"/>
              </a:rPr>
              <a:t>shifter </a:t>
            </a:r>
            <a:r>
              <a:rPr sz="2000" b="1" spc="-140" dirty="0">
                <a:solidFill>
                  <a:srgbClr val="5F5F5F"/>
                </a:solidFill>
                <a:latin typeface="Arial"/>
                <a:cs typeface="Arial"/>
              </a:rPr>
              <a:t>taps, </a:t>
            </a:r>
            <a:r>
              <a:rPr sz="2000" b="1" spc="-200" dirty="0">
                <a:solidFill>
                  <a:srgbClr val="5F5F5F"/>
                </a:solidFill>
                <a:latin typeface="Arial"/>
                <a:cs typeface="Arial"/>
              </a:rPr>
              <a:t>and </a:t>
            </a:r>
            <a:r>
              <a:rPr sz="2000" b="1" spc="-140" dirty="0">
                <a:solidFill>
                  <a:srgbClr val="5F5F5F"/>
                </a:solidFill>
                <a:latin typeface="Arial"/>
                <a:cs typeface="Arial"/>
              </a:rPr>
              <a:t>area</a:t>
            </a:r>
            <a:r>
              <a:rPr sz="2000" b="1" spc="-254" dirty="0">
                <a:solidFill>
                  <a:srgbClr val="5F5F5F"/>
                </a:solidFill>
                <a:latin typeface="Arial"/>
                <a:cs typeface="Arial"/>
              </a:rPr>
              <a:t> </a:t>
            </a:r>
            <a:r>
              <a:rPr sz="2000" b="1" spc="-180" dirty="0">
                <a:solidFill>
                  <a:srgbClr val="5F5F5F"/>
                </a:solidFill>
                <a:latin typeface="Arial"/>
                <a:cs typeface="Arial"/>
              </a:rPr>
              <a:t>interchanges</a:t>
            </a:r>
            <a:endParaRPr sz="2000" dirty="0">
              <a:latin typeface="Arial"/>
              <a:cs typeface="Arial"/>
            </a:endParaRPr>
          </a:p>
          <a:p>
            <a:pPr marL="355600" marR="269875" indent="-343535">
              <a:lnSpc>
                <a:spcPts val="2160"/>
              </a:lnSpc>
              <a:spcBef>
                <a:spcPts val="1639"/>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100" b="1" i="1" spc="-229" dirty="0">
                <a:solidFill>
                  <a:srgbClr val="CC3300"/>
                </a:solidFill>
                <a:latin typeface="Arial"/>
                <a:cs typeface="Arial"/>
              </a:rPr>
              <a:t>Constraints </a:t>
            </a:r>
            <a:r>
              <a:rPr sz="2000" b="1" spc="-125" dirty="0">
                <a:solidFill>
                  <a:srgbClr val="5F5F5F"/>
                </a:solidFill>
                <a:latin typeface="Arial"/>
                <a:cs typeface="Arial"/>
              </a:rPr>
              <a:t>: </a:t>
            </a:r>
            <a:r>
              <a:rPr sz="2000" b="1" spc="-185" dirty="0">
                <a:solidFill>
                  <a:srgbClr val="5F5F5F"/>
                </a:solidFill>
                <a:latin typeface="Arial"/>
                <a:cs typeface="Arial"/>
              </a:rPr>
              <a:t>high </a:t>
            </a:r>
            <a:r>
              <a:rPr sz="2000" b="1" spc="-200" dirty="0">
                <a:solidFill>
                  <a:srgbClr val="5F5F5F"/>
                </a:solidFill>
                <a:latin typeface="Arial"/>
                <a:cs typeface="Arial"/>
              </a:rPr>
              <a:t>and </a:t>
            </a:r>
            <a:r>
              <a:rPr sz="2000" b="1" spc="-125" dirty="0">
                <a:solidFill>
                  <a:srgbClr val="5F5F5F"/>
                </a:solidFill>
                <a:latin typeface="Arial"/>
                <a:cs typeface="Arial"/>
              </a:rPr>
              <a:t>low </a:t>
            </a:r>
            <a:r>
              <a:rPr sz="2000" b="1" spc="-155" dirty="0">
                <a:solidFill>
                  <a:srgbClr val="5F5F5F"/>
                </a:solidFill>
                <a:latin typeface="Arial"/>
                <a:cs typeface="Arial"/>
              </a:rPr>
              <a:t>voltage </a:t>
            </a:r>
            <a:r>
              <a:rPr sz="2000" b="1" spc="-110" dirty="0">
                <a:solidFill>
                  <a:srgbClr val="5F5F5F"/>
                </a:solidFill>
                <a:latin typeface="Arial"/>
                <a:cs typeface="Arial"/>
              </a:rPr>
              <a:t>limits, </a:t>
            </a:r>
            <a:r>
              <a:rPr sz="2000" b="1" spc="-200" dirty="0">
                <a:solidFill>
                  <a:srgbClr val="5F5F5F"/>
                </a:solidFill>
                <a:latin typeface="Arial"/>
                <a:cs typeface="Arial"/>
              </a:rPr>
              <a:t>branch </a:t>
            </a:r>
            <a:r>
              <a:rPr sz="2000" b="1" spc="-120" dirty="0">
                <a:solidFill>
                  <a:srgbClr val="5F5F5F"/>
                </a:solidFill>
                <a:latin typeface="Arial"/>
                <a:cs typeface="Arial"/>
              </a:rPr>
              <a:t>flows, </a:t>
            </a:r>
            <a:r>
              <a:rPr sz="2000" b="1" spc="-135" dirty="0">
                <a:solidFill>
                  <a:srgbClr val="5F5F5F"/>
                </a:solidFill>
                <a:latin typeface="Arial"/>
                <a:cs typeface="Arial"/>
              </a:rPr>
              <a:t>interface </a:t>
            </a:r>
            <a:r>
              <a:rPr sz="2000" b="1" spc="-100" dirty="0">
                <a:solidFill>
                  <a:srgbClr val="5F5F5F"/>
                </a:solidFill>
                <a:latin typeface="Arial"/>
                <a:cs typeface="Arial"/>
              </a:rPr>
              <a:t>flow  </a:t>
            </a:r>
            <a:r>
              <a:rPr sz="2000" b="1" spc="-110" dirty="0">
                <a:solidFill>
                  <a:srgbClr val="5F5F5F"/>
                </a:solidFill>
                <a:latin typeface="Arial"/>
                <a:cs typeface="Arial"/>
              </a:rPr>
              <a:t>limits, </a:t>
            </a:r>
            <a:r>
              <a:rPr sz="2000" b="1" spc="-200" dirty="0">
                <a:solidFill>
                  <a:srgbClr val="5F5F5F"/>
                </a:solidFill>
                <a:latin typeface="Arial"/>
                <a:cs typeface="Arial"/>
              </a:rPr>
              <a:t>and </a:t>
            </a:r>
            <a:r>
              <a:rPr sz="2000" b="1" spc="-220" dirty="0">
                <a:solidFill>
                  <a:srgbClr val="5F5F5F"/>
                </a:solidFill>
                <a:latin typeface="Arial"/>
                <a:cs typeface="Arial"/>
              </a:rPr>
              <a:t>node </a:t>
            </a:r>
            <a:r>
              <a:rPr sz="2000" b="1" spc="-130" dirty="0">
                <a:solidFill>
                  <a:srgbClr val="5F5F5F"/>
                </a:solidFill>
                <a:latin typeface="Arial"/>
                <a:cs typeface="Arial"/>
              </a:rPr>
              <a:t>pair</a:t>
            </a:r>
            <a:r>
              <a:rPr sz="2000" b="1" spc="-140" dirty="0">
                <a:solidFill>
                  <a:srgbClr val="5F5F5F"/>
                </a:solidFill>
                <a:latin typeface="Arial"/>
                <a:cs typeface="Arial"/>
              </a:rPr>
              <a:t> </a:t>
            </a:r>
            <a:r>
              <a:rPr sz="2000" b="1" spc="-130" dirty="0">
                <a:solidFill>
                  <a:srgbClr val="5F5F5F"/>
                </a:solidFill>
                <a:latin typeface="Arial"/>
                <a:cs typeface="Arial"/>
              </a:rPr>
              <a:t>limits</a:t>
            </a:r>
            <a:endParaRPr sz="2000" dirty="0">
              <a:latin typeface="Arial"/>
              <a:cs typeface="Arial"/>
            </a:endParaRPr>
          </a:p>
        </p:txBody>
      </p:sp>
      <p:sp>
        <p:nvSpPr>
          <p:cNvPr id="4" name="object 4"/>
          <p:cNvSpPr/>
          <p:nvPr/>
        </p:nvSpPr>
        <p:spPr>
          <a:xfrm>
            <a:off x="6453123" y="2201926"/>
            <a:ext cx="1028700" cy="371475"/>
          </a:xfrm>
          <a:custGeom>
            <a:avLst/>
            <a:gdLst/>
            <a:ahLst/>
            <a:cxnLst/>
            <a:rect l="l" t="t" r="r" b="b"/>
            <a:pathLst>
              <a:path w="1028700" h="371475">
                <a:moveTo>
                  <a:pt x="1028700" y="260096"/>
                </a:moveTo>
                <a:lnTo>
                  <a:pt x="449706" y="260096"/>
                </a:lnTo>
                <a:lnTo>
                  <a:pt x="739267" y="371475"/>
                </a:lnTo>
                <a:lnTo>
                  <a:pt x="1028700" y="260096"/>
                </a:lnTo>
                <a:close/>
              </a:path>
              <a:path w="1028700" h="371475">
                <a:moveTo>
                  <a:pt x="449706" y="0"/>
                </a:moveTo>
                <a:lnTo>
                  <a:pt x="0" y="0"/>
                </a:lnTo>
                <a:lnTo>
                  <a:pt x="0" y="111251"/>
                </a:lnTo>
                <a:lnTo>
                  <a:pt x="449706" y="111251"/>
                </a:lnTo>
                <a:lnTo>
                  <a:pt x="503683" y="119298"/>
                </a:lnTo>
                <a:lnTo>
                  <a:pt x="547766" y="141239"/>
                </a:lnTo>
                <a:lnTo>
                  <a:pt x="577490" y="173777"/>
                </a:lnTo>
                <a:lnTo>
                  <a:pt x="588391" y="213613"/>
                </a:lnTo>
                <a:lnTo>
                  <a:pt x="588391" y="260096"/>
                </a:lnTo>
                <a:lnTo>
                  <a:pt x="890016" y="260096"/>
                </a:lnTo>
                <a:lnTo>
                  <a:pt x="890016" y="213613"/>
                </a:lnTo>
                <a:lnTo>
                  <a:pt x="885242" y="182046"/>
                </a:lnTo>
                <a:lnTo>
                  <a:pt x="849097" y="123556"/>
                </a:lnTo>
                <a:lnTo>
                  <a:pt x="819086" y="97295"/>
                </a:lnTo>
                <a:lnTo>
                  <a:pt x="782025" y="73464"/>
                </a:lnTo>
                <a:lnTo>
                  <a:pt x="738593" y="52393"/>
                </a:lnTo>
                <a:lnTo>
                  <a:pt x="689472" y="34412"/>
                </a:lnTo>
                <a:lnTo>
                  <a:pt x="635342" y="19852"/>
                </a:lnTo>
                <a:lnTo>
                  <a:pt x="576884" y="9043"/>
                </a:lnTo>
                <a:lnTo>
                  <a:pt x="514779" y="2315"/>
                </a:lnTo>
                <a:lnTo>
                  <a:pt x="449706" y="0"/>
                </a:lnTo>
                <a:close/>
              </a:path>
            </a:pathLst>
          </a:custGeom>
          <a:solidFill>
            <a:srgbClr val="FFFFFF"/>
          </a:solidFill>
        </p:spPr>
        <p:txBody>
          <a:bodyPr wrap="square" lIns="0" tIns="0" rIns="0" bIns="0" rtlCol="0"/>
          <a:lstStyle/>
          <a:p>
            <a:endParaRPr/>
          </a:p>
        </p:txBody>
      </p:sp>
      <p:sp>
        <p:nvSpPr>
          <p:cNvPr id="5" name="object 5"/>
          <p:cNvSpPr/>
          <p:nvPr/>
        </p:nvSpPr>
        <p:spPr>
          <a:xfrm>
            <a:off x="6453123" y="2201926"/>
            <a:ext cx="1028700" cy="371475"/>
          </a:xfrm>
          <a:custGeom>
            <a:avLst/>
            <a:gdLst/>
            <a:ahLst/>
            <a:cxnLst/>
            <a:rect l="l" t="t" r="r" b="b"/>
            <a:pathLst>
              <a:path w="1028700" h="371475">
                <a:moveTo>
                  <a:pt x="739267" y="371475"/>
                </a:moveTo>
                <a:lnTo>
                  <a:pt x="1028700" y="260096"/>
                </a:lnTo>
                <a:lnTo>
                  <a:pt x="890016" y="260096"/>
                </a:lnTo>
                <a:lnTo>
                  <a:pt x="890016" y="213613"/>
                </a:lnTo>
                <a:lnTo>
                  <a:pt x="871376" y="151916"/>
                </a:lnTo>
                <a:lnTo>
                  <a:pt x="819086" y="97295"/>
                </a:lnTo>
                <a:lnTo>
                  <a:pt x="782025" y="73464"/>
                </a:lnTo>
                <a:lnTo>
                  <a:pt x="738593" y="52393"/>
                </a:lnTo>
                <a:lnTo>
                  <a:pt x="689472" y="34412"/>
                </a:lnTo>
                <a:lnTo>
                  <a:pt x="635342" y="19852"/>
                </a:lnTo>
                <a:lnTo>
                  <a:pt x="576884" y="9043"/>
                </a:lnTo>
                <a:lnTo>
                  <a:pt x="514779" y="2315"/>
                </a:lnTo>
                <a:lnTo>
                  <a:pt x="449706" y="0"/>
                </a:lnTo>
                <a:lnTo>
                  <a:pt x="0" y="0"/>
                </a:lnTo>
                <a:lnTo>
                  <a:pt x="0" y="111251"/>
                </a:lnTo>
                <a:lnTo>
                  <a:pt x="449706" y="111251"/>
                </a:lnTo>
                <a:lnTo>
                  <a:pt x="503683" y="119298"/>
                </a:lnTo>
                <a:lnTo>
                  <a:pt x="547766" y="141239"/>
                </a:lnTo>
                <a:lnTo>
                  <a:pt x="577490" y="173777"/>
                </a:lnTo>
                <a:lnTo>
                  <a:pt x="588391" y="213613"/>
                </a:lnTo>
                <a:lnTo>
                  <a:pt x="588391" y="260096"/>
                </a:lnTo>
                <a:lnTo>
                  <a:pt x="449706" y="260096"/>
                </a:lnTo>
                <a:lnTo>
                  <a:pt x="739267" y="371475"/>
                </a:lnTo>
                <a:close/>
              </a:path>
            </a:pathLst>
          </a:custGeom>
          <a:ln w="9525">
            <a:solidFill>
              <a:srgbClr val="000000"/>
            </a:solidFill>
          </a:ln>
        </p:spPr>
        <p:txBody>
          <a:bodyPr wrap="square" lIns="0" tIns="0" rIns="0" bIns="0" rtlCol="0"/>
          <a:lstStyle/>
          <a:p>
            <a:endParaRPr/>
          </a:p>
        </p:txBody>
      </p:sp>
      <p:sp>
        <p:nvSpPr>
          <p:cNvPr id="6" name="TextBox 5"/>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5096360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901" y="662323"/>
            <a:ext cx="7635139" cy="627736"/>
          </a:xfrm>
          <a:prstGeom prst="rect">
            <a:avLst/>
          </a:prstGeom>
        </p:spPr>
        <p:txBody>
          <a:bodyPr vert="horz" wrap="square" lIns="0" tIns="12065" rIns="0" bIns="0" rtlCol="0">
            <a:spAutoFit/>
          </a:bodyPr>
          <a:lstStyle/>
          <a:p>
            <a:pPr marL="12700">
              <a:lnSpc>
                <a:spcPct val="100000"/>
              </a:lnSpc>
              <a:spcBef>
                <a:spcPts val="95"/>
              </a:spcBef>
            </a:pPr>
            <a:r>
              <a:rPr spc="-180" dirty="0"/>
              <a:t>Security </a:t>
            </a:r>
            <a:r>
              <a:rPr spc="-215" dirty="0" smtClean="0"/>
              <a:t>Enhancement</a:t>
            </a:r>
            <a:r>
              <a:rPr lang="en-IN" spc="-215" dirty="0" smtClean="0"/>
              <a:t>(SENH)</a:t>
            </a:r>
            <a:r>
              <a:rPr spc="-35" dirty="0" smtClean="0"/>
              <a:t> </a:t>
            </a:r>
            <a:endParaRPr spc="-170" dirty="0"/>
          </a:p>
        </p:txBody>
      </p:sp>
      <p:sp>
        <p:nvSpPr>
          <p:cNvPr id="4" name="object 4"/>
          <p:cNvSpPr/>
          <p:nvPr/>
        </p:nvSpPr>
        <p:spPr>
          <a:xfrm>
            <a:off x="6042659" y="2322824"/>
            <a:ext cx="359663" cy="51053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781800" y="2322824"/>
            <a:ext cx="359664" cy="51053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016240" y="2322824"/>
            <a:ext cx="359664" cy="510539"/>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4803647" y="2597143"/>
            <a:ext cx="359663" cy="510539"/>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6153911" y="2871464"/>
            <a:ext cx="358139" cy="510539"/>
          </a:xfrm>
          <a:prstGeom prst="rect">
            <a:avLst/>
          </a:prstGeom>
          <a:blipFill>
            <a:blip r:embed="rId3" cstate="print"/>
            <a:stretch>
              <a:fillRect/>
            </a:stretch>
          </a:blipFill>
        </p:spPr>
        <p:txBody>
          <a:bodyPr wrap="square" lIns="0" tIns="0" rIns="0" bIns="0" rtlCol="0"/>
          <a:lstStyle/>
          <a:p>
            <a:endParaRPr/>
          </a:p>
        </p:txBody>
      </p:sp>
      <p:sp>
        <p:nvSpPr>
          <p:cNvPr id="17" name="object 17"/>
          <p:cNvSpPr txBox="1"/>
          <p:nvPr/>
        </p:nvSpPr>
        <p:spPr>
          <a:xfrm>
            <a:off x="4895086" y="1616576"/>
            <a:ext cx="3352800" cy="314960"/>
          </a:xfrm>
          <a:prstGeom prst="rect">
            <a:avLst/>
          </a:prstGeom>
        </p:spPr>
        <p:txBody>
          <a:bodyPr vert="horz" wrap="square" lIns="0" tIns="12700" rIns="0" bIns="0" rtlCol="0">
            <a:spAutoFit/>
          </a:bodyPr>
          <a:lstStyle/>
          <a:p>
            <a:pPr marL="238125" indent="-225425">
              <a:lnSpc>
                <a:spcPct val="100000"/>
              </a:lnSpc>
              <a:spcBef>
                <a:spcPts val="100"/>
              </a:spcBef>
              <a:buClr>
                <a:srgbClr val="BB3700"/>
              </a:buClr>
              <a:buFont typeface="Wingdings"/>
              <a:buChar char=""/>
              <a:tabLst>
                <a:tab pos="238760" algn="l"/>
              </a:tabLst>
            </a:pPr>
            <a:r>
              <a:rPr sz="1800" spc="-204" dirty="0">
                <a:solidFill>
                  <a:schemeClr val="accent1">
                    <a:lumMod val="75000"/>
                  </a:schemeClr>
                </a:solidFill>
                <a:latin typeface="Arial"/>
                <a:cs typeface="Arial"/>
              </a:rPr>
              <a:t>Can </a:t>
            </a:r>
            <a:r>
              <a:rPr sz="1800" spc="-80" dirty="0">
                <a:solidFill>
                  <a:schemeClr val="accent1">
                    <a:lumMod val="75000"/>
                  </a:schemeClr>
                </a:solidFill>
                <a:latin typeface="Arial"/>
                <a:cs typeface="Arial"/>
              </a:rPr>
              <a:t>network </a:t>
            </a:r>
            <a:r>
              <a:rPr sz="1900" i="1" spc="-150" dirty="0">
                <a:solidFill>
                  <a:schemeClr val="accent1">
                    <a:lumMod val="75000"/>
                  </a:schemeClr>
                </a:solidFill>
                <a:latin typeface="Arial"/>
                <a:cs typeface="Arial"/>
              </a:rPr>
              <a:t>security </a:t>
            </a:r>
            <a:r>
              <a:rPr sz="1800" spc="-180" dirty="0">
                <a:solidFill>
                  <a:schemeClr val="accent1">
                    <a:lumMod val="75000"/>
                  </a:schemeClr>
                </a:solidFill>
                <a:latin typeface="Arial"/>
                <a:cs typeface="Arial"/>
              </a:rPr>
              <a:t>be</a:t>
            </a:r>
            <a:r>
              <a:rPr sz="1800" spc="-150" dirty="0">
                <a:solidFill>
                  <a:schemeClr val="accent1">
                    <a:lumMod val="75000"/>
                  </a:schemeClr>
                </a:solidFill>
                <a:latin typeface="Arial"/>
                <a:cs typeface="Arial"/>
              </a:rPr>
              <a:t> </a:t>
            </a:r>
            <a:r>
              <a:rPr sz="1800" spc="-140" dirty="0">
                <a:solidFill>
                  <a:schemeClr val="accent1">
                    <a:lumMod val="75000"/>
                  </a:schemeClr>
                </a:solidFill>
                <a:latin typeface="Arial"/>
                <a:cs typeface="Arial"/>
              </a:rPr>
              <a:t>improved?</a:t>
            </a:r>
            <a:endParaRPr sz="1800" dirty="0">
              <a:solidFill>
                <a:schemeClr val="accent1">
                  <a:lumMod val="75000"/>
                </a:schemeClr>
              </a:solidFill>
              <a:latin typeface="Arial"/>
              <a:cs typeface="Arial"/>
            </a:endParaRPr>
          </a:p>
        </p:txBody>
      </p:sp>
      <p:sp>
        <p:nvSpPr>
          <p:cNvPr id="18" name="object 18"/>
          <p:cNvSpPr txBox="1"/>
          <p:nvPr/>
        </p:nvSpPr>
        <p:spPr>
          <a:xfrm>
            <a:off x="4847345" y="2548122"/>
            <a:ext cx="3154045" cy="314960"/>
          </a:xfrm>
          <a:prstGeom prst="rect">
            <a:avLst/>
          </a:prstGeom>
        </p:spPr>
        <p:txBody>
          <a:bodyPr vert="horz" wrap="square" lIns="0" tIns="12065" rIns="0" bIns="0" rtlCol="0">
            <a:spAutoFit/>
          </a:bodyPr>
          <a:lstStyle/>
          <a:p>
            <a:pPr marL="238125" indent="-225425">
              <a:lnSpc>
                <a:spcPct val="100000"/>
              </a:lnSpc>
              <a:spcBef>
                <a:spcPts val="95"/>
              </a:spcBef>
              <a:buClr>
                <a:srgbClr val="BB3700"/>
              </a:buClr>
              <a:buFont typeface="Wingdings"/>
              <a:buChar char=""/>
              <a:tabLst>
                <a:tab pos="238760" algn="l"/>
              </a:tabLst>
            </a:pPr>
            <a:r>
              <a:rPr sz="1800" spc="-210" dirty="0">
                <a:solidFill>
                  <a:schemeClr val="accent1">
                    <a:lumMod val="75000"/>
                  </a:schemeClr>
                </a:solidFill>
                <a:latin typeface="Arial"/>
                <a:cs typeface="Arial"/>
              </a:rPr>
              <a:t>Can </a:t>
            </a:r>
            <a:r>
              <a:rPr sz="1800" spc="-100" dirty="0">
                <a:solidFill>
                  <a:schemeClr val="accent1">
                    <a:lumMod val="75000"/>
                  </a:schemeClr>
                </a:solidFill>
                <a:latin typeface="Arial"/>
                <a:cs typeface="Arial"/>
              </a:rPr>
              <a:t>operating </a:t>
            </a:r>
            <a:r>
              <a:rPr sz="1900" i="1" spc="-185" dirty="0">
                <a:solidFill>
                  <a:schemeClr val="accent1">
                    <a:lumMod val="75000"/>
                  </a:schemeClr>
                </a:solidFill>
                <a:latin typeface="Arial"/>
                <a:cs typeface="Arial"/>
              </a:rPr>
              <a:t>costs </a:t>
            </a:r>
            <a:r>
              <a:rPr sz="1800" spc="-180" dirty="0">
                <a:solidFill>
                  <a:schemeClr val="accent1">
                    <a:lumMod val="75000"/>
                  </a:schemeClr>
                </a:solidFill>
                <a:latin typeface="Arial"/>
                <a:cs typeface="Arial"/>
              </a:rPr>
              <a:t>be</a:t>
            </a:r>
            <a:r>
              <a:rPr sz="1800" spc="-30" dirty="0">
                <a:solidFill>
                  <a:schemeClr val="accent1">
                    <a:lumMod val="75000"/>
                  </a:schemeClr>
                </a:solidFill>
                <a:latin typeface="Arial"/>
                <a:cs typeface="Arial"/>
              </a:rPr>
              <a:t> </a:t>
            </a:r>
            <a:r>
              <a:rPr sz="1800" spc="-165" dirty="0">
                <a:solidFill>
                  <a:schemeClr val="accent1">
                    <a:lumMod val="75000"/>
                  </a:schemeClr>
                </a:solidFill>
                <a:latin typeface="Arial"/>
                <a:cs typeface="Arial"/>
              </a:rPr>
              <a:t>reduced?</a:t>
            </a:r>
            <a:endParaRPr sz="1800" dirty="0">
              <a:solidFill>
                <a:schemeClr val="accent1">
                  <a:lumMod val="75000"/>
                </a:schemeClr>
              </a:solidFill>
              <a:latin typeface="Arial"/>
              <a:cs typeface="Arial"/>
            </a:endParaRPr>
          </a:p>
        </p:txBody>
      </p:sp>
      <p:sp>
        <p:nvSpPr>
          <p:cNvPr id="19" name="object 19"/>
          <p:cNvSpPr/>
          <p:nvPr/>
        </p:nvSpPr>
        <p:spPr>
          <a:xfrm>
            <a:off x="733425" y="1616576"/>
            <a:ext cx="3917950" cy="2316480"/>
          </a:xfrm>
          <a:custGeom>
            <a:avLst/>
            <a:gdLst/>
            <a:ahLst/>
            <a:cxnLst/>
            <a:rect l="l" t="t" r="r" b="b"/>
            <a:pathLst>
              <a:path w="3917950" h="2316479">
                <a:moveTo>
                  <a:pt x="0" y="2316099"/>
                </a:moveTo>
                <a:lnTo>
                  <a:pt x="3917950" y="2316099"/>
                </a:lnTo>
                <a:lnTo>
                  <a:pt x="3917950" y="0"/>
                </a:lnTo>
                <a:lnTo>
                  <a:pt x="0" y="0"/>
                </a:lnTo>
                <a:lnTo>
                  <a:pt x="0" y="2316099"/>
                </a:lnTo>
                <a:close/>
              </a:path>
            </a:pathLst>
          </a:custGeom>
          <a:solidFill>
            <a:srgbClr val="FDEBFA"/>
          </a:solidFill>
        </p:spPr>
        <p:txBody>
          <a:bodyPr wrap="square" lIns="0" tIns="0" rIns="0" bIns="0" rtlCol="0"/>
          <a:lstStyle/>
          <a:p>
            <a:endParaRPr/>
          </a:p>
        </p:txBody>
      </p:sp>
      <p:sp>
        <p:nvSpPr>
          <p:cNvPr id="20" name="object 20"/>
          <p:cNvSpPr/>
          <p:nvPr/>
        </p:nvSpPr>
        <p:spPr>
          <a:xfrm>
            <a:off x="733425" y="1616576"/>
            <a:ext cx="3917950" cy="2316480"/>
          </a:xfrm>
          <a:custGeom>
            <a:avLst/>
            <a:gdLst/>
            <a:ahLst/>
            <a:cxnLst/>
            <a:rect l="l" t="t" r="r" b="b"/>
            <a:pathLst>
              <a:path w="3917950" h="2316479">
                <a:moveTo>
                  <a:pt x="0" y="2316099"/>
                </a:moveTo>
                <a:lnTo>
                  <a:pt x="3917950" y="2316099"/>
                </a:lnTo>
                <a:lnTo>
                  <a:pt x="3917950" y="0"/>
                </a:lnTo>
                <a:lnTo>
                  <a:pt x="0" y="0"/>
                </a:lnTo>
                <a:lnTo>
                  <a:pt x="0" y="2316099"/>
                </a:lnTo>
                <a:close/>
              </a:path>
            </a:pathLst>
          </a:custGeom>
          <a:ln w="12700">
            <a:solidFill>
              <a:srgbClr val="000000"/>
            </a:solidFill>
          </a:ln>
        </p:spPr>
        <p:txBody>
          <a:bodyPr wrap="square" lIns="0" tIns="0" rIns="0" bIns="0" rtlCol="0"/>
          <a:lstStyle/>
          <a:p>
            <a:endParaRPr/>
          </a:p>
        </p:txBody>
      </p:sp>
      <p:sp>
        <p:nvSpPr>
          <p:cNvPr id="21" name="object 21"/>
          <p:cNvSpPr txBox="1"/>
          <p:nvPr/>
        </p:nvSpPr>
        <p:spPr>
          <a:xfrm>
            <a:off x="1992757" y="3166865"/>
            <a:ext cx="444500" cy="440690"/>
          </a:xfrm>
          <a:prstGeom prst="rect">
            <a:avLst/>
          </a:prstGeom>
        </p:spPr>
        <p:txBody>
          <a:bodyPr vert="horz" wrap="square" lIns="0" tIns="30480" rIns="0" bIns="0" rtlCol="0">
            <a:spAutoFit/>
          </a:bodyPr>
          <a:lstStyle/>
          <a:p>
            <a:pPr marR="5080">
              <a:lnSpc>
                <a:spcPts val="1580"/>
              </a:lnSpc>
              <a:spcBef>
                <a:spcPts val="240"/>
              </a:spcBef>
            </a:pPr>
            <a:r>
              <a:rPr sz="1400" spc="-10" dirty="0">
                <a:solidFill>
                  <a:srgbClr val="333333"/>
                </a:solidFill>
                <a:latin typeface="Arial"/>
                <a:cs typeface="Arial"/>
              </a:rPr>
              <a:t>MW  M</a:t>
            </a:r>
            <a:r>
              <a:rPr sz="1400" spc="-110" dirty="0">
                <a:solidFill>
                  <a:srgbClr val="333333"/>
                </a:solidFill>
                <a:latin typeface="Arial"/>
                <a:cs typeface="Arial"/>
              </a:rPr>
              <a:t>V</a:t>
            </a:r>
            <a:r>
              <a:rPr sz="1400" dirty="0">
                <a:solidFill>
                  <a:srgbClr val="333333"/>
                </a:solidFill>
                <a:latin typeface="Arial"/>
                <a:cs typeface="Arial"/>
              </a:rPr>
              <a:t>Ar</a:t>
            </a:r>
            <a:endParaRPr sz="1400">
              <a:latin typeface="Arial"/>
              <a:cs typeface="Arial"/>
            </a:endParaRPr>
          </a:p>
        </p:txBody>
      </p:sp>
      <p:sp>
        <p:nvSpPr>
          <p:cNvPr id="22" name="object 22"/>
          <p:cNvSpPr/>
          <p:nvPr/>
        </p:nvSpPr>
        <p:spPr>
          <a:xfrm>
            <a:off x="1149350" y="3358001"/>
            <a:ext cx="287655" cy="290830"/>
          </a:xfrm>
          <a:custGeom>
            <a:avLst/>
            <a:gdLst/>
            <a:ahLst/>
            <a:cxnLst/>
            <a:rect l="l" t="t" r="r" b="b"/>
            <a:pathLst>
              <a:path w="287655" h="290830">
                <a:moveTo>
                  <a:pt x="143637" y="0"/>
                </a:moveTo>
                <a:lnTo>
                  <a:pt x="98243" y="7404"/>
                </a:lnTo>
                <a:lnTo>
                  <a:pt x="58814" y="28025"/>
                </a:lnTo>
                <a:lnTo>
                  <a:pt x="27718" y="59472"/>
                </a:lnTo>
                <a:lnTo>
                  <a:pt x="7324" y="99356"/>
                </a:lnTo>
                <a:lnTo>
                  <a:pt x="0" y="145287"/>
                </a:lnTo>
                <a:lnTo>
                  <a:pt x="7324" y="191170"/>
                </a:lnTo>
                <a:lnTo>
                  <a:pt x="27718" y="231048"/>
                </a:lnTo>
                <a:lnTo>
                  <a:pt x="58814" y="262514"/>
                </a:lnTo>
                <a:lnTo>
                  <a:pt x="98243" y="283159"/>
                </a:lnTo>
                <a:lnTo>
                  <a:pt x="143637" y="290575"/>
                </a:lnTo>
                <a:lnTo>
                  <a:pt x="189068" y="283159"/>
                </a:lnTo>
                <a:lnTo>
                  <a:pt x="228531" y="262514"/>
                </a:lnTo>
                <a:lnTo>
                  <a:pt x="259656" y="231048"/>
                </a:lnTo>
                <a:lnTo>
                  <a:pt x="280069" y="191170"/>
                </a:lnTo>
                <a:lnTo>
                  <a:pt x="287400" y="145287"/>
                </a:lnTo>
                <a:lnTo>
                  <a:pt x="280069" y="99356"/>
                </a:lnTo>
                <a:lnTo>
                  <a:pt x="259656" y="59472"/>
                </a:lnTo>
                <a:lnTo>
                  <a:pt x="228531" y="28025"/>
                </a:lnTo>
                <a:lnTo>
                  <a:pt x="189068" y="7404"/>
                </a:lnTo>
                <a:lnTo>
                  <a:pt x="143637" y="0"/>
                </a:lnTo>
                <a:close/>
              </a:path>
            </a:pathLst>
          </a:custGeom>
          <a:solidFill>
            <a:srgbClr val="FFFFFF"/>
          </a:solidFill>
        </p:spPr>
        <p:txBody>
          <a:bodyPr wrap="square" lIns="0" tIns="0" rIns="0" bIns="0" rtlCol="0"/>
          <a:lstStyle/>
          <a:p>
            <a:endParaRPr/>
          </a:p>
        </p:txBody>
      </p:sp>
      <p:sp>
        <p:nvSpPr>
          <p:cNvPr id="23" name="object 23"/>
          <p:cNvSpPr/>
          <p:nvPr/>
        </p:nvSpPr>
        <p:spPr>
          <a:xfrm>
            <a:off x="1149350" y="3358001"/>
            <a:ext cx="287655" cy="290830"/>
          </a:xfrm>
          <a:custGeom>
            <a:avLst/>
            <a:gdLst/>
            <a:ahLst/>
            <a:cxnLst/>
            <a:rect l="l" t="t" r="r" b="b"/>
            <a:pathLst>
              <a:path w="287655" h="290830">
                <a:moveTo>
                  <a:pt x="0" y="145287"/>
                </a:moveTo>
                <a:lnTo>
                  <a:pt x="7324" y="99356"/>
                </a:lnTo>
                <a:lnTo>
                  <a:pt x="27718" y="59472"/>
                </a:lnTo>
                <a:lnTo>
                  <a:pt x="58814" y="28025"/>
                </a:lnTo>
                <a:lnTo>
                  <a:pt x="98243" y="7404"/>
                </a:lnTo>
                <a:lnTo>
                  <a:pt x="143637" y="0"/>
                </a:lnTo>
                <a:lnTo>
                  <a:pt x="189068" y="7404"/>
                </a:lnTo>
                <a:lnTo>
                  <a:pt x="228531" y="28025"/>
                </a:lnTo>
                <a:lnTo>
                  <a:pt x="259656" y="59472"/>
                </a:lnTo>
                <a:lnTo>
                  <a:pt x="280069" y="99356"/>
                </a:lnTo>
                <a:lnTo>
                  <a:pt x="287400" y="145287"/>
                </a:lnTo>
                <a:lnTo>
                  <a:pt x="280069" y="191170"/>
                </a:lnTo>
                <a:lnTo>
                  <a:pt x="259656" y="231048"/>
                </a:lnTo>
                <a:lnTo>
                  <a:pt x="228531" y="262514"/>
                </a:lnTo>
                <a:lnTo>
                  <a:pt x="189068" y="283159"/>
                </a:lnTo>
                <a:lnTo>
                  <a:pt x="143637" y="290575"/>
                </a:lnTo>
                <a:lnTo>
                  <a:pt x="98243" y="283159"/>
                </a:lnTo>
                <a:lnTo>
                  <a:pt x="58814" y="262514"/>
                </a:lnTo>
                <a:lnTo>
                  <a:pt x="27718" y="231048"/>
                </a:lnTo>
                <a:lnTo>
                  <a:pt x="7324" y="191170"/>
                </a:lnTo>
                <a:lnTo>
                  <a:pt x="0" y="145287"/>
                </a:lnTo>
                <a:close/>
              </a:path>
            </a:pathLst>
          </a:custGeom>
          <a:ln w="12700">
            <a:solidFill>
              <a:srgbClr val="000000"/>
            </a:solidFill>
          </a:ln>
        </p:spPr>
        <p:txBody>
          <a:bodyPr wrap="square" lIns="0" tIns="0" rIns="0" bIns="0" rtlCol="0"/>
          <a:lstStyle/>
          <a:p>
            <a:endParaRPr/>
          </a:p>
        </p:txBody>
      </p:sp>
      <p:sp>
        <p:nvSpPr>
          <p:cNvPr id="24" name="object 24"/>
          <p:cNvSpPr/>
          <p:nvPr/>
        </p:nvSpPr>
        <p:spPr>
          <a:xfrm>
            <a:off x="1120775" y="2981827"/>
            <a:ext cx="989330" cy="1905"/>
          </a:xfrm>
          <a:custGeom>
            <a:avLst/>
            <a:gdLst/>
            <a:ahLst/>
            <a:cxnLst/>
            <a:rect l="l" t="t" r="r" b="b"/>
            <a:pathLst>
              <a:path w="989330" h="1905">
                <a:moveTo>
                  <a:pt x="0" y="0"/>
                </a:moveTo>
                <a:lnTo>
                  <a:pt x="989076" y="1524"/>
                </a:lnTo>
              </a:path>
            </a:pathLst>
          </a:custGeom>
          <a:ln w="76200">
            <a:solidFill>
              <a:srgbClr val="000000"/>
            </a:solidFill>
          </a:ln>
        </p:spPr>
        <p:txBody>
          <a:bodyPr wrap="square" lIns="0" tIns="0" rIns="0" bIns="0" rtlCol="0"/>
          <a:lstStyle/>
          <a:p>
            <a:endParaRPr/>
          </a:p>
        </p:txBody>
      </p:sp>
      <p:sp>
        <p:nvSpPr>
          <p:cNvPr id="25" name="object 25"/>
          <p:cNvSpPr/>
          <p:nvPr/>
        </p:nvSpPr>
        <p:spPr>
          <a:xfrm>
            <a:off x="3262376" y="1954651"/>
            <a:ext cx="278130" cy="290830"/>
          </a:xfrm>
          <a:custGeom>
            <a:avLst/>
            <a:gdLst/>
            <a:ahLst/>
            <a:cxnLst/>
            <a:rect l="l" t="t" r="r" b="b"/>
            <a:pathLst>
              <a:path w="278129" h="290830">
                <a:moveTo>
                  <a:pt x="138811" y="0"/>
                </a:moveTo>
                <a:lnTo>
                  <a:pt x="94918" y="7404"/>
                </a:lnTo>
                <a:lnTo>
                  <a:pt x="56811" y="28025"/>
                </a:lnTo>
                <a:lnTo>
                  <a:pt x="26769" y="59472"/>
                </a:lnTo>
                <a:lnTo>
                  <a:pt x="7072" y="99356"/>
                </a:lnTo>
                <a:lnTo>
                  <a:pt x="0" y="145287"/>
                </a:lnTo>
                <a:lnTo>
                  <a:pt x="7072" y="191170"/>
                </a:lnTo>
                <a:lnTo>
                  <a:pt x="26769" y="231048"/>
                </a:lnTo>
                <a:lnTo>
                  <a:pt x="56811" y="262514"/>
                </a:lnTo>
                <a:lnTo>
                  <a:pt x="94918" y="283159"/>
                </a:lnTo>
                <a:lnTo>
                  <a:pt x="138811" y="290575"/>
                </a:lnTo>
                <a:lnTo>
                  <a:pt x="182716" y="283159"/>
                </a:lnTo>
                <a:lnTo>
                  <a:pt x="220855" y="262514"/>
                </a:lnTo>
                <a:lnTo>
                  <a:pt x="250934" y="231048"/>
                </a:lnTo>
                <a:lnTo>
                  <a:pt x="270663" y="191170"/>
                </a:lnTo>
                <a:lnTo>
                  <a:pt x="277749" y="145287"/>
                </a:lnTo>
                <a:lnTo>
                  <a:pt x="270663" y="99356"/>
                </a:lnTo>
                <a:lnTo>
                  <a:pt x="250934" y="59472"/>
                </a:lnTo>
                <a:lnTo>
                  <a:pt x="220855" y="28025"/>
                </a:lnTo>
                <a:lnTo>
                  <a:pt x="182716" y="7404"/>
                </a:lnTo>
                <a:lnTo>
                  <a:pt x="138811" y="0"/>
                </a:lnTo>
                <a:close/>
              </a:path>
            </a:pathLst>
          </a:custGeom>
          <a:solidFill>
            <a:srgbClr val="FFFFFF"/>
          </a:solidFill>
        </p:spPr>
        <p:txBody>
          <a:bodyPr wrap="square" lIns="0" tIns="0" rIns="0" bIns="0" rtlCol="0"/>
          <a:lstStyle/>
          <a:p>
            <a:endParaRPr/>
          </a:p>
        </p:txBody>
      </p:sp>
      <p:sp>
        <p:nvSpPr>
          <p:cNvPr id="26" name="object 26"/>
          <p:cNvSpPr/>
          <p:nvPr/>
        </p:nvSpPr>
        <p:spPr>
          <a:xfrm>
            <a:off x="3262376" y="1954651"/>
            <a:ext cx="278130" cy="290830"/>
          </a:xfrm>
          <a:custGeom>
            <a:avLst/>
            <a:gdLst/>
            <a:ahLst/>
            <a:cxnLst/>
            <a:rect l="l" t="t" r="r" b="b"/>
            <a:pathLst>
              <a:path w="278129" h="290830">
                <a:moveTo>
                  <a:pt x="0" y="145287"/>
                </a:moveTo>
                <a:lnTo>
                  <a:pt x="7072" y="99356"/>
                </a:lnTo>
                <a:lnTo>
                  <a:pt x="26769" y="59472"/>
                </a:lnTo>
                <a:lnTo>
                  <a:pt x="56811" y="28025"/>
                </a:lnTo>
                <a:lnTo>
                  <a:pt x="94918" y="7404"/>
                </a:lnTo>
                <a:lnTo>
                  <a:pt x="138811" y="0"/>
                </a:lnTo>
                <a:lnTo>
                  <a:pt x="182716" y="7404"/>
                </a:lnTo>
                <a:lnTo>
                  <a:pt x="220855" y="28025"/>
                </a:lnTo>
                <a:lnTo>
                  <a:pt x="250934" y="59472"/>
                </a:lnTo>
                <a:lnTo>
                  <a:pt x="270663" y="99356"/>
                </a:lnTo>
                <a:lnTo>
                  <a:pt x="277749" y="145287"/>
                </a:lnTo>
                <a:lnTo>
                  <a:pt x="270663" y="191170"/>
                </a:lnTo>
                <a:lnTo>
                  <a:pt x="250934" y="231048"/>
                </a:lnTo>
                <a:lnTo>
                  <a:pt x="220855" y="262514"/>
                </a:lnTo>
                <a:lnTo>
                  <a:pt x="182716" y="283159"/>
                </a:lnTo>
                <a:lnTo>
                  <a:pt x="138811" y="290575"/>
                </a:lnTo>
                <a:lnTo>
                  <a:pt x="94918" y="283159"/>
                </a:lnTo>
                <a:lnTo>
                  <a:pt x="56811" y="262514"/>
                </a:lnTo>
                <a:lnTo>
                  <a:pt x="26769" y="231048"/>
                </a:lnTo>
                <a:lnTo>
                  <a:pt x="7072" y="191170"/>
                </a:lnTo>
                <a:lnTo>
                  <a:pt x="0" y="145287"/>
                </a:lnTo>
                <a:close/>
              </a:path>
            </a:pathLst>
          </a:custGeom>
          <a:ln w="12699">
            <a:solidFill>
              <a:srgbClr val="000000"/>
            </a:solidFill>
          </a:ln>
        </p:spPr>
        <p:txBody>
          <a:bodyPr wrap="square" lIns="0" tIns="0" rIns="0" bIns="0" rtlCol="0"/>
          <a:lstStyle/>
          <a:p>
            <a:endParaRPr/>
          </a:p>
        </p:txBody>
      </p:sp>
      <p:sp>
        <p:nvSpPr>
          <p:cNvPr id="27" name="object 27"/>
          <p:cNvSpPr/>
          <p:nvPr/>
        </p:nvSpPr>
        <p:spPr>
          <a:xfrm>
            <a:off x="2897251" y="2529326"/>
            <a:ext cx="827405" cy="1905"/>
          </a:xfrm>
          <a:custGeom>
            <a:avLst/>
            <a:gdLst/>
            <a:ahLst/>
            <a:cxnLst/>
            <a:rect l="l" t="t" r="r" b="b"/>
            <a:pathLst>
              <a:path w="827404" h="1905">
                <a:moveTo>
                  <a:pt x="0" y="0"/>
                </a:moveTo>
                <a:lnTo>
                  <a:pt x="827024" y="1650"/>
                </a:lnTo>
              </a:path>
            </a:pathLst>
          </a:custGeom>
          <a:ln w="76200">
            <a:solidFill>
              <a:srgbClr val="000000"/>
            </a:solidFill>
          </a:ln>
        </p:spPr>
        <p:txBody>
          <a:bodyPr wrap="square" lIns="0" tIns="0" rIns="0" bIns="0" rtlCol="0"/>
          <a:lstStyle/>
          <a:p>
            <a:endParaRPr/>
          </a:p>
        </p:txBody>
      </p:sp>
      <p:sp>
        <p:nvSpPr>
          <p:cNvPr id="28" name="object 28"/>
          <p:cNvSpPr/>
          <p:nvPr/>
        </p:nvSpPr>
        <p:spPr>
          <a:xfrm>
            <a:off x="3407600" y="2245227"/>
            <a:ext cx="0" cy="81280"/>
          </a:xfrm>
          <a:custGeom>
            <a:avLst/>
            <a:gdLst/>
            <a:ahLst/>
            <a:cxnLst/>
            <a:rect l="l" t="t" r="r" b="b"/>
            <a:pathLst>
              <a:path h="81280">
                <a:moveTo>
                  <a:pt x="0" y="0"/>
                </a:moveTo>
                <a:lnTo>
                  <a:pt x="0" y="80899"/>
                </a:lnTo>
              </a:path>
            </a:pathLst>
          </a:custGeom>
          <a:ln w="14350">
            <a:solidFill>
              <a:srgbClr val="000000"/>
            </a:solidFill>
          </a:ln>
        </p:spPr>
        <p:txBody>
          <a:bodyPr wrap="square" lIns="0" tIns="0" rIns="0" bIns="0" rtlCol="0"/>
          <a:lstStyle/>
          <a:p>
            <a:endParaRPr/>
          </a:p>
        </p:txBody>
      </p:sp>
      <p:sp>
        <p:nvSpPr>
          <p:cNvPr id="29" name="object 29"/>
          <p:cNvSpPr/>
          <p:nvPr/>
        </p:nvSpPr>
        <p:spPr>
          <a:xfrm>
            <a:off x="3407600" y="2427726"/>
            <a:ext cx="0" cy="107950"/>
          </a:xfrm>
          <a:custGeom>
            <a:avLst/>
            <a:gdLst/>
            <a:ahLst/>
            <a:cxnLst/>
            <a:rect l="l" t="t" r="r" b="b"/>
            <a:pathLst>
              <a:path h="107950">
                <a:moveTo>
                  <a:pt x="0" y="0"/>
                </a:moveTo>
                <a:lnTo>
                  <a:pt x="0" y="107950"/>
                </a:lnTo>
              </a:path>
            </a:pathLst>
          </a:custGeom>
          <a:ln w="14350">
            <a:solidFill>
              <a:srgbClr val="000000"/>
            </a:solidFill>
          </a:ln>
        </p:spPr>
        <p:txBody>
          <a:bodyPr wrap="square" lIns="0" tIns="0" rIns="0" bIns="0" rtlCol="0"/>
          <a:lstStyle/>
          <a:p>
            <a:endParaRPr/>
          </a:p>
        </p:txBody>
      </p:sp>
      <p:sp>
        <p:nvSpPr>
          <p:cNvPr id="30" name="object 30"/>
          <p:cNvSpPr txBox="1"/>
          <p:nvPr/>
        </p:nvSpPr>
        <p:spPr>
          <a:xfrm>
            <a:off x="2851657" y="2275071"/>
            <a:ext cx="222885" cy="239395"/>
          </a:xfrm>
          <a:prstGeom prst="rect">
            <a:avLst/>
          </a:prstGeom>
        </p:spPr>
        <p:txBody>
          <a:bodyPr vert="horz" wrap="square" lIns="0" tIns="12700" rIns="0" bIns="0" rtlCol="0">
            <a:spAutoFit/>
          </a:bodyPr>
          <a:lstStyle/>
          <a:p>
            <a:pPr>
              <a:lnSpc>
                <a:spcPct val="100000"/>
              </a:lnSpc>
              <a:spcBef>
                <a:spcPts val="100"/>
              </a:spcBef>
            </a:pPr>
            <a:r>
              <a:rPr sz="1400" spc="0" dirty="0">
                <a:solidFill>
                  <a:srgbClr val="333333"/>
                </a:solidFill>
                <a:latin typeface="Arial"/>
                <a:cs typeface="Arial"/>
              </a:rPr>
              <a:t>kV</a:t>
            </a:r>
            <a:endParaRPr sz="1400">
              <a:latin typeface="Arial"/>
              <a:cs typeface="Arial"/>
            </a:endParaRPr>
          </a:p>
        </p:txBody>
      </p:sp>
      <p:sp>
        <p:nvSpPr>
          <p:cNvPr id="31" name="object 31"/>
          <p:cNvSpPr/>
          <p:nvPr/>
        </p:nvSpPr>
        <p:spPr>
          <a:xfrm>
            <a:off x="1584325" y="2562727"/>
            <a:ext cx="1449705" cy="380365"/>
          </a:xfrm>
          <a:custGeom>
            <a:avLst/>
            <a:gdLst/>
            <a:ahLst/>
            <a:cxnLst/>
            <a:rect l="l" t="t" r="r" b="b"/>
            <a:pathLst>
              <a:path w="1449705" h="380364">
                <a:moveTo>
                  <a:pt x="0" y="379857"/>
                </a:moveTo>
                <a:lnTo>
                  <a:pt x="0" y="253237"/>
                </a:lnTo>
                <a:lnTo>
                  <a:pt x="1449324" y="253237"/>
                </a:lnTo>
                <a:lnTo>
                  <a:pt x="1449324" y="0"/>
                </a:lnTo>
              </a:path>
            </a:pathLst>
          </a:custGeom>
          <a:ln w="12700">
            <a:solidFill>
              <a:srgbClr val="333333"/>
            </a:solidFill>
          </a:ln>
        </p:spPr>
        <p:txBody>
          <a:bodyPr wrap="square" lIns="0" tIns="0" rIns="0" bIns="0" rtlCol="0"/>
          <a:lstStyle/>
          <a:p>
            <a:endParaRPr/>
          </a:p>
        </p:txBody>
      </p:sp>
      <p:sp>
        <p:nvSpPr>
          <p:cNvPr id="32" name="object 32"/>
          <p:cNvSpPr/>
          <p:nvPr/>
        </p:nvSpPr>
        <p:spPr>
          <a:xfrm>
            <a:off x="1263650" y="2972302"/>
            <a:ext cx="76200" cy="395605"/>
          </a:xfrm>
          <a:custGeom>
            <a:avLst/>
            <a:gdLst/>
            <a:ahLst/>
            <a:cxnLst/>
            <a:rect l="l" t="t" r="r" b="b"/>
            <a:pathLst>
              <a:path w="76200" h="395605">
                <a:moveTo>
                  <a:pt x="44450" y="76125"/>
                </a:moveTo>
                <a:lnTo>
                  <a:pt x="31750" y="76147"/>
                </a:lnTo>
                <a:lnTo>
                  <a:pt x="31750" y="395224"/>
                </a:lnTo>
                <a:lnTo>
                  <a:pt x="44450" y="395224"/>
                </a:lnTo>
                <a:lnTo>
                  <a:pt x="44450" y="76125"/>
                </a:lnTo>
                <a:close/>
              </a:path>
              <a:path w="76200" h="395605">
                <a:moveTo>
                  <a:pt x="38100" y="0"/>
                </a:moveTo>
                <a:lnTo>
                  <a:pt x="0" y="76200"/>
                </a:lnTo>
                <a:lnTo>
                  <a:pt x="31750" y="76147"/>
                </a:lnTo>
                <a:lnTo>
                  <a:pt x="31750" y="63373"/>
                </a:lnTo>
                <a:lnTo>
                  <a:pt x="69839" y="63373"/>
                </a:lnTo>
                <a:lnTo>
                  <a:pt x="38100" y="0"/>
                </a:lnTo>
                <a:close/>
              </a:path>
              <a:path w="76200" h="395605">
                <a:moveTo>
                  <a:pt x="44450" y="63373"/>
                </a:moveTo>
                <a:lnTo>
                  <a:pt x="31750" y="63373"/>
                </a:lnTo>
                <a:lnTo>
                  <a:pt x="31750" y="76147"/>
                </a:lnTo>
                <a:lnTo>
                  <a:pt x="44450" y="76125"/>
                </a:lnTo>
                <a:lnTo>
                  <a:pt x="44450" y="63373"/>
                </a:lnTo>
                <a:close/>
              </a:path>
              <a:path w="76200" h="395605">
                <a:moveTo>
                  <a:pt x="69839" y="63373"/>
                </a:moveTo>
                <a:lnTo>
                  <a:pt x="44450" y="63373"/>
                </a:lnTo>
                <a:lnTo>
                  <a:pt x="44450" y="76125"/>
                </a:lnTo>
                <a:lnTo>
                  <a:pt x="76200" y="76073"/>
                </a:lnTo>
                <a:lnTo>
                  <a:pt x="69839" y="63373"/>
                </a:lnTo>
                <a:close/>
              </a:path>
            </a:pathLst>
          </a:custGeom>
          <a:solidFill>
            <a:srgbClr val="333333"/>
          </a:solidFill>
        </p:spPr>
        <p:txBody>
          <a:bodyPr wrap="square" lIns="0" tIns="0" rIns="0" bIns="0" rtlCol="0"/>
          <a:lstStyle/>
          <a:p>
            <a:endParaRPr/>
          </a:p>
        </p:txBody>
      </p:sp>
      <p:sp>
        <p:nvSpPr>
          <p:cNvPr id="33" name="object 33"/>
          <p:cNvSpPr/>
          <p:nvPr/>
        </p:nvSpPr>
        <p:spPr>
          <a:xfrm>
            <a:off x="3589401" y="2565902"/>
            <a:ext cx="0" cy="386080"/>
          </a:xfrm>
          <a:custGeom>
            <a:avLst/>
            <a:gdLst/>
            <a:ahLst/>
            <a:cxnLst/>
            <a:rect l="l" t="t" r="r" b="b"/>
            <a:pathLst>
              <a:path h="386080">
                <a:moveTo>
                  <a:pt x="0" y="0"/>
                </a:moveTo>
                <a:lnTo>
                  <a:pt x="0" y="385699"/>
                </a:lnTo>
              </a:path>
            </a:pathLst>
          </a:custGeom>
          <a:ln w="12700">
            <a:solidFill>
              <a:srgbClr val="333333"/>
            </a:solidFill>
          </a:ln>
        </p:spPr>
        <p:txBody>
          <a:bodyPr wrap="square" lIns="0" tIns="0" rIns="0" bIns="0" rtlCol="0"/>
          <a:lstStyle/>
          <a:p>
            <a:endParaRPr/>
          </a:p>
        </p:txBody>
      </p:sp>
      <p:sp>
        <p:nvSpPr>
          <p:cNvPr id="34" name="object 34"/>
          <p:cNvSpPr/>
          <p:nvPr/>
        </p:nvSpPr>
        <p:spPr>
          <a:xfrm>
            <a:off x="3589401" y="3053201"/>
            <a:ext cx="0" cy="200025"/>
          </a:xfrm>
          <a:custGeom>
            <a:avLst/>
            <a:gdLst/>
            <a:ahLst/>
            <a:cxnLst/>
            <a:rect l="l" t="t" r="r" b="b"/>
            <a:pathLst>
              <a:path h="200025">
                <a:moveTo>
                  <a:pt x="0" y="0"/>
                </a:moveTo>
                <a:lnTo>
                  <a:pt x="0" y="200025"/>
                </a:lnTo>
              </a:path>
            </a:pathLst>
          </a:custGeom>
          <a:ln w="12700">
            <a:solidFill>
              <a:srgbClr val="333333"/>
            </a:solidFill>
          </a:ln>
        </p:spPr>
        <p:txBody>
          <a:bodyPr wrap="square" lIns="0" tIns="0" rIns="0" bIns="0" rtlCol="0"/>
          <a:lstStyle/>
          <a:p>
            <a:endParaRPr/>
          </a:p>
        </p:txBody>
      </p:sp>
      <p:sp>
        <p:nvSpPr>
          <p:cNvPr id="35" name="object 35"/>
          <p:cNvSpPr/>
          <p:nvPr/>
        </p:nvSpPr>
        <p:spPr>
          <a:xfrm>
            <a:off x="3132201" y="2553074"/>
            <a:ext cx="76200" cy="516255"/>
          </a:xfrm>
          <a:custGeom>
            <a:avLst/>
            <a:gdLst/>
            <a:ahLst/>
            <a:cxnLst/>
            <a:rect l="l" t="t" r="r" b="b"/>
            <a:pathLst>
              <a:path w="76200" h="516255">
                <a:moveTo>
                  <a:pt x="31746" y="439800"/>
                </a:moveTo>
                <a:lnTo>
                  <a:pt x="0" y="439800"/>
                </a:lnTo>
                <a:lnTo>
                  <a:pt x="38100" y="516000"/>
                </a:lnTo>
                <a:lnTo>
                  <a:pt x="69850" y="452500"/>
                </a:lnTo>
                <a:lnTo>
                  <a:pt x="31750" y="452500"/>
                </a:lnTo>
                <a:lnTo>
                  <a:pt x="31746" y="439800"/>
                </a:lnTo>
                <a:close/>
              </a:path>
              <a:path w="76200" h="516255">
                <a:moveTo>
                  <a:pt x="44323" y="0"/>
                </a:moveTo>
                <a:lnTo>
                  <a:pt x="31623" y="0"/>
                </a:lnTo>
                <a:lnTo>
                  <a:pt x="31750" y="452500"/>
                </a:lnTo>
                <a:lnTo>
                  <a:pt x="44450" y="452500"/>
                </a:lnTo>
                <a:lnTo>
                  <a:pt x="44323" y="0"/>
                </a:lnTo>
                <a:close/>
              </a:path>
              <a:path w="76200" h="516255">
                <a:moveTo>
                  <a:pt x="76200" y="439800"/>
                </a:moveTo>
                <a:lnTo>
                  <a:pt x="44446" y="439800"/>
                </a:lnTo>
                <a:lnTo>
                  <a:pt x="44450" y="452500"/>
                </a:lnTo>
                <a:lnTo>
                  <a:pt x="69850" y="452500"/>
                </a:lnTo>
                <a:lnTo>
                  <a:pt x="76200" y="439800"/>
                </a:lnTo>
                <a:close/>
              </a:path>
            </a:pathLst>
          </a:custGeom>
          <a:solidFill>
            <a:srgbClr val="333333"/>
          </a:solidFill>
        </p:spPr>
        <p:txBody>
          <a:bodyPr wrap="square" lIns="0" tIns="0" rIns="0" bIns="0" rtlCol="0"/>
          <a:lstStyle/>
          <a:p>
            <a:endParaRPr/>
          </a:p>
        </p:txBody>
      </p:sp>
      <p:sp>
        <p:nvSpPr>
          <p:cNvPr id="36" name="object 36"/>
          <p:cNvSpPr/>
          <p:nvPr/>
        </p:nvSpPr>
        <p:spPr>
          <a:xfrm>
            <a:off x="3541776" y="2951601"/>
            <a:ext cx="90805" cy="101600"/>
          </a:xfrm>
          <a:custGeom>
            <a:avLst/>
            <a:gdLst/>
            <a:ahLst/>
            <a:cxnLst/>
            <a:rect l="l" t="t" r="r" b="b"/>
            <a:pathLst>
              <a:path w="90804" h="101600">
                <a:moveTo>
                  <a:pt x="0" y="101600"/>
                </a:moveTo>
                <a:lnTo>
                  <a:pt x="90487" y="101600"/>
                </a:lnTo>
                <a:lnTo>
                  <a:pt x="90487" y="0"/>
                </a:lnTo>
                <a:lnTo>
                  <a:pt x="0" y="0"/>
                </a:lnTo>
                <a:lnTo>
                  <a:pt x="0" y="101600"/>
                </a:lnTo>
                <a:close/>
              </a:path>
            </a:pathLst>
          </a:custGeom>
          <a:solidFill>
            <a:srgbClr val="333333"/>
          </a:solidFill>
        </p:spPr>
        <p:txBody>
          <a:bodyPr wrap="square" lIns="0" tIns="0" rIns="0" bIns="0" rtlCol="0"/>
          <a:lstStyle/>
          <a:p>
            <a:endParaRPr/>
          </a:p>
        </p:txBody>
      </p:sp>
      <p:sp>
        <p:nvSpPr>
          <p:cNvPr id="37" name="object 37"/>
          <p:cNvSpPr/>
          <p:nvPr/>
        </p:nvSpPr>
        <p:spPr>
          <a:xfrm>
            <a:off x="3541776" y="2951601"/>
            <a:ext cx="90805" cy="101600"/>
          </a:xfrm>
          <a:custGeom>
            <a:avLst/>
            <a:gdLst/>
            <a:ahLst/>
            <a:cxnLst/>
            <a:rect l="l" t="t" r="r" b="b"/>
            <a:pathLst>
              <a:path w="90804" h="101600">
                <a:moveTo>
                  <a:pt x="0" y="101600"/>
                </a:moveTo>
                <a:lnTo>
                  <a:pt x="90487" y="101600"/>
                </a:lnTo>
                <a:lnTo>
                  <a:pt x="90487" y="0"/>
                </a:lnTo>
                <a:lnTo>
                  <a:pt x="0" y="0"/>
                </a:lnTo>
                <a:lnTo>
                  <a:pt x="0" y="101600"/>
                </a:lnTo>
                <a:close/>
              </a:path>
            </a:pathLst>
          </a:custGeom>
          <a:ln w="9525">
            <a:solidFill>
              <a:srgbClr val="000000"/>
            </a:solidFill>
          </a:ln>
        </p:spPr>
        <p:txBody>
          <a:bodyPr wrap="square" lIns="0" tIns="0" rIns="0" bIns="0" rtlCol="0"/>
          <a:lstStyle/>
          <a:p>
            <a:endParaRPr/>
          </a:p>
        </p:txBody>
      </p:sp>
      <p:sp>
        <p:nvSpPr>
          <p:cNvPr id="38" name="object 38"/>
          <p:cNvSpPr/>
          <p:nvPr/>
        </p:nvSpPr>
        <p:spPr>
          <a:xfrm>
            <a:off x="1889379" y="3030976"/>
            <a:ext cx="76200" cy="581025"/>
          </a:xfrm>
          <a:custGeom>
            <a:avLst/>
            <a:gdLst/>
            <a:ahLst/>
            <a:cxnLst/>
            <a:rect l="l" t="t" r="r" b="b"/>
            <a:pathLst>
              <a:path w="76200" h="581025">
                <a:moveTo>
                  <a:pt x="0" y="504698"/>
                </a:moveTo>
                <a:lnTo>
                  <a:pt x="37845" y="581025"/>
                </a:lnTo>
                <a:lnTo>
                  <a:pt x="69861" y="517525"/>
                </a:lnTo>
                <a:lnTo>
                  <a:pt x="31622" y="517525"/>
                </a:lnTo>
                <a:lnTo>
                  <a:pt x="31660" y="504803"/>
                </a:lnTo>
                <a:lnTo>
                  <a:pt x="0" y="504698"/>
                </a:lnTo>
                <a:close/>
              </a:path>
              <a:path w="76200" h="581025">
                <a:moveTo>
                  <a:pt x="31660" y="504803"/>
                </a:moveTo>
                <a:lnTo>
                  <a:pt x="31622" y="517525"/>
                </a:lnTo>
                <a:lnTo>
                  <a:pt x="44322" y="517525"/>
                </a:lnTo>
                <a:lnTo>
                  <a:pt x="44360" y="504845"/>
                </a:lnTo>
                <a:lnTo>
                  <a:pt x="31660" y="504803"/>
                </a:lnTo>
                <a:close/>
              </a:path>
              <a:path w="76200" h="581025">
                <a:moveTo>
                  <a:pt x="44360" y="504845"/>
                </a:moveTo>
                <a:lnTo>
                  <a:pt x="44322" y="517525"/>
                </a:lnTo>
                <a:lnTo>
                  <a:pt x="69861" y="517525"/>
                </a:lnTo>
                <a:lnTo>
                  <a:pt x="76200" y="504951"/>
                </a:lnTo>
                <a:lnTo>
                  <a:pt x="44360" y="504845"/>
                </a:lnTo>
                <a:close/>
              </a:path>
              <a:path w="76200" h="581025">
                <a:moveTo>
                  <a:pt x="45846" y="0"/>
                </a:moveTo>
                <a:lnTo>
                  <a:pt x="33146" y="0"/>
                </a:lnTo>
                <a:lnTo>
                  <a:pt x="31660" y="504803"/>
                </a:lnTo>
                <a:lnTo>
                  <a:pt x="44360" y="504845"/>
                </a:lnTo>
                <a:lnTo>
                  <a:pt x="45846" y="0"/>
                </a:lnTo>
                <a:close/>
              </a:path>
            </a:pathLst>
          </a:custGeom>
          <a:solidFill>
            <a:srgbClr val="333333"/>
          </a:solidFill>
        </p:spPr>
        <p:txBody>
          <a:bodyPr wrap="square" lIns="0" tIns="0" rIns="0" bIns="0" rtlCol="0"/>
          <a:lstStyle/>
          <a:p>
            <a:endParaRPr/>
          </a:p>
        </p:txBody>
      </p:sp>
      <p:sp>
        <p:nvSpPr>
          <p:cNvPr id="39" name="object 39"/>
          <p:cNvSpPr txBox="1"/>
          <p:nvPr/>
        </p:nvSpPr>
        <p:spPr>
          <a:xfrm>
            <a:off x="3651758" y="2646521"/>
            <a:ext cx="444500" cy="689610"/>
          </a:xfrm>
          <a:prstGeom prst="rect">
            <a:avLst/>
          </a:prstGeom>
        </p:spPr>
        <p:txBody>
          <a:bodyPr vert="horz" wrap="square" lIns="0" tIns="27305" rIns="0" bIns="0" rtlCol="0">
            <a:spAutoFit/>
          </a:bodyPr>
          <a:lstStyle/>
          <a:p>
            <a:pPr marR="5080" indent="40640">
              <a:lnSpc>
                <a:spcPct val="101400"/>
              </a:lnSpc>
              <a:spcBef>
                <a:spcPts val="215"/>
              </a:spcBef>
            </a:pPr>
            <a:r>
              <a:rPr sz="1400" spc="-40" dirty="0">
                <a:solidFill>
                  <a:srgbClr val="333333"/>
                </a:solidFill>
                <a:latin typeface="Arial"/>
                <a:cs typeface="Arial"/>
              </a:rPr>
              <a:t>TAP  </a:t>
            </a:r>
            <a:r>
              <a:rPr sz="1400" spc="-10" dirty="0">
                <a:solidFill>
                  <a:srgbClr val="333333"/>
                </a:solidFill>
                <a:latin typeface="Arial"/>
                <a:cs typeface="Arial"/>
              </a:rPr>
              <a:t>MW  M</a:t>
            </a:r>
            <a:r>
              <a:rPr sz="1400" spc="-110" dirty="0">
                <a:solidFill>
                  <a:srgbClr val="333333"/>
                </a:solidFill>
                <a:latin typeface="Arial"/>
                <a:cs typeface="Arial"/>
              </a:rPr>
              <a:t>V</a:t>
            </a:r>
            <a:r>
              <a:rPr sz="1400" dirty="0">
                <a:solidFill>
                  <a:srgbClr val="333333"/>
                </a:solidFill>
                <a:latin typeface="Arial"/>
                <a:cs typeface="Arial"/>
              </a:rPr>
              <a:t>Ar</a:t>
            </a:r>
            <a:endParaRPr sz="1400">
              <a:latin typeface="Arial"/>
              <a:cs typeface="Arial"/>
            </a:endParaRPr>
          </a:p>
        </p:txBody>
      </p:sp>
      <p:sp>
        <p:nvSpPr>
          <p:cNvPr id="40" name="object 40"/>
          <p:cNvSpPr txBox="1"/>
          <p:nvPr/>
        </p:nvSpPr>
        <p:spPr>
          <a:xfrm>
            <a:off x="2186304" y="2533262"/>
            <a:ext cx="444500" cy="440690"/>
          </a:xfrm>
          <a:prstGeom prst="rect">
            <a:avLst/>
          </a:prstGeom>
        </p:spPr>
        <p:txBody>
          <a:bodyPr vert="horz" wrap="square" lIns="0" tIns="30480" rIns="0" bIns="0" rtlCol="0">
            <a:spAutoFit/>
          </a:bodyPr>
          <a:lstStyle/>
          <a:p>
            <a:pPr marR="5080">
              <a:lnSpc>
                <a:spcPts val="1580"/>
              </a:lnSpc>
              <a:spcBef>
                <a:spcPts val="240"/>
              </a:spcBef>
            </a:pPr>
            <a:r>
              <a:rPr sz="1400" spc="-10" dirty="0">
                <a:solidFill>
                  <a:srgbClr val="333333"/>
                </a:solidFill>
                <a:latin typeface="Arial"/>
                <a:cs typeface="Arial"/>
              </a:rPr>
              <a:t>MW  M</a:t>
            </a:r>
            <a:r>
              <a:rPr sz="1400" spc="-110" dirty="0">
                <a:solidFill>
                  <a:srgbClr val="333333"/>
                </a:solidFill>
                <a:latin typeface="Arial"/>
                <a:cs typeface="Arial"/>
              </a:rPr>
              <a:t>V</a:t>
            </a:r>
            <a:r>
              <a:rPr sz="1400" dirty="0">
                <a:solidFill>
                  <a:srgbClr val="333333"/>
                </a:solidFill>
                <a:latin typeface="Arial"/>
                <a:cs typeface="Arial"/>
              </a:rPr>
              <a:t>Ar</a:t>
            </a:r>
            <a:endParaRPr sz="1400">
              <a:latin typeface="Arial"/>
              <a:cs typeface="Arial"/>
            </a:endParaRPr>
          </a:p>
        </p:txBody>
      </p:sp>
      <p:sp>
        <p:nvSpPr>
          <p:cNvPr id="41" name="object 41"/>
          <p:cNvSpPr/>
          <p:nvPr/>
        </p:nvSpPr>
        <p:spPr>
          <a:xfrm>
            <a:off x="3465576" y="3291326"/>
            <a:ext cx="827405" cy="1905"/>
          </a:xfrm>
          <a:custGeom>
            <a:avLst/>
            <a:gdLst/>
            <a:ahLst/>
            <a:cxnLst/>
            <a:rect l="l" t="t" r="r" b="b"/>
            <a:pathLst>
              <a:path w="827404" h="1905">
                <a:moveTo>
                  <a:pt x="0" y="0"/>
                </a:moveTo>
                <a:lnTo>
                  <a:pt x="827024" y="1650"/>
                </a:lnTo>
              </a:path>
            </a:pathLst>
          </a:custGeom>
          <a:ln w="76200">
            <a:solidFill>
              <a:srgbClr val="000000"/>
            </a:solidFill>
          </a:ln>
        </p:spPr>
        <p:txBody>
          <a:bodyPr wrap="square" lIns="0" tIns="0" rIns="0" bIns="0" rtlCol="0"/>
          <a:lstStyle/>
          <a:p>
            <a:endParaRPr/>
          </a:p>
        </p:txBody>
      </p:sp>
      <p:sp>
        <p:nvSpPr>
          <p:cNvPr id="42" name="object 42"/>
          <p:cNvSpPr/>
          <p:nvPr/>
        </p:nvSpPr>
        <p:spPr>
          <a:xfrm>
            <a:off x="3127375" y="2654802"/>
            <a:ext cx="90805" cy="101600"/>
          </a:xfrm>
          <a:custGeom>
            <a:avLst/>
            <a:gdLst/>
            <a:ahLst/>
            <a:cxnLst/>
            <a:rect l="l" t="t" r="r" b="b"/>
            <a:pathLst>
              <a:path w="90805" h="101600">
                <a:moveTo>
                  <a:pt x="0" y="101600"/>
                </a:moveTo>
                <a:lnTo>
                  <a:pt x="90487" y="101600"/>
                </a:lnTo>
                <a:lnTo>
                  <a:pt x="90487" y="0"/>
                </a:lnTo>
                <a:lnTo>
                  <a:pt x="0" y="0"/>
                </a:lnTo>
                <a:lnTo>
                  <a:pt x="0" y="101600"/>
                </a:lnTo>
                <a:close/>
              </a:path>
            </a:pathLst>
          </a:custGeom>
          <a:solidFill>
            <a:srgbClr val="333333"/>
          </a:solidFill>
        </p:spPr>
        <p:txBody>
          <a:bodyPr wrap="square" lIns="0" tIns="0" rIns="0" bIns="0" rtlCol="0"/>
          <a:lstStyle/>
          <a:p>
            <a:endParaRPr/>
          </a:p>
        </p:txBody>
      </p:sp>
      <p:sp>
        <p:nvSpPr>
          <p:cNvPr id="43" name="object 43"/>
          <p:cNvSpPr/>
          <p:nvPr/>
        </p:nvSpPr>
        <p:spPr>
          <a:xfrm>
            <a:off x="3127375" y="2654802"/>
            <a:ext cx="90805" cy="101600"/>
          </a:xfrm>
          <a:custGeom>
            <a:avLst/>
            <a:gdLst/>
            <a:ahLst/>
            <a:cxnLst/>
            <a:rect l="l" t="t" r="r" b="b"/>
            <a:pathLst>
              <a:path w="90805" h="101600">
                <a:moveTo>
                  <a:pt x="0" y="101600"/>
                </a:moveTo>
                <a:lnTo>
                  <a:pt x="90487" y="101600"/>
                </a:lnTo>
                <a:lnTo>
                  <a:pt x="90487" y="0"/>
                </a:lnTo>
                <a:lnTo>
                  <a:pt x="0" y="0"/>
                </a:lnTo>
                <a:lnTo>
                  <a:pt x="0" y="101600"/>
                </a:lnTo>
                <a:close/>
              </a:path>
            </a:pathLst>
          </a:custGeom>
          <a:ln w="9525">
            <a:solidFill>
              <a:srgbClr val="000000"/>
            </a:solidFill>
          </a:ln>
        </p:spPr>
        <p:txBody>
          <a:bodyPr wrap="square" lIns="0" tIns="0" rIns="0" bIns="0" rtlCol="0"/>
          <a:lstStyle/>
          <a:p>
            <a:endParaRPr/>
          </a:p>
        </p:txBody>
      </p:sp>
      <p:sp>
        <p:nvSpPr>
          <p:cNvPr id="44" name="object 44"/>
          <p:cNvSpPr/>
          <p:nvPr/>
        </p:nvSpPr>
        <p:spPr>
          <a:xfrm>
            <a:off x="3371850" y="2326126"/>
            <a:ext cx="90805" cy="101600"/>
          </a:xfrm>
          <a:custGeom>
            <a:avLst/>
            <a:gdLst/>
            <a:ahLst/>
            <a:cxnLst/>
            <a:rect l="l" t="t" r="r" b="b"/>
            <a:pathLst>
              <a:path w="90804" h="101600">
                <a:moveTo>
                  <a:pt x="0" y="101600"/>
                </a:moveTo>
                <a:lnTo>
                  <a:pt x="90487" y="101600"/>
                </a:lnTo>
                <a:lnTo>
                  <a:pt x="90487" y="0"/>
                </a:lnTo>
                <a:lnTo>
                  <a:pt x="0" y="0"/>
                </a:lnTo>
                <a:lnTo>
                  <a:pt x="0" y="101600"/>
                </a:lnTo>
                <a:close/>
              </a:path>
            </a:pathLst>
          </a:custGeom>
          <a:solidFill>
            <a:srgbClr val="333333"/>
          </a:solidFill>
        </p:spPr>
        <p:txBody>
          <a:bodyPr wrap="square" lIns="0" tIns="0" rIns="0" bIns="0" rtlCol="0"/>
          <a:lstStyle/>
          <a:p>
            <a:endParaRPr/>
          </a:p>
        </p:txBody>
      </p:sp>
      <p:sp>
        <p:nvSpPr>
          <p:cNvPr id="45" name="object 45"/>
          <p:cNvSpPr/>
          <p:nvPr/>
        </p:nvSpPr>
        <p:spPr>
          <a:xfrm>
            <a:off x="3371850" y="2326126"/>
            <a:ext cx="90805" cy="101600"/>
          </a:xfrm>
          <a:custGeom>
            <a:avLst/>
            <a:gdLst/>
            <a:ahLst/>
            <a:cxnLst/>
            <a:rect l="l" t="t" r="r" b="b"/>
            <a:pathLst>
              <a:path w="90804" h="101600">
                <a:moveTo>
                  <a:pt x="0" y="101600"/>
                </a:moveTo>
                <a:lnTo>
                  <a:pt x="90487" y="101600"/>
                </a:lnTo>
                <a:lnTo>
                  <a:pt x="90487" y="0"/>
                </a:lnTo>
                <a:lnTo>
                  <a:pt x="0" y="0"/>
                </a:lnTo>
                <a:lnTo>
                  <a:pt x="0" y="101600"/>
                </a:lnTo>
                <a:close/>
              </a:path>
            </a:pathLst>
          </a:custGeom>
          <a:ln w="9525">
            <a:solidFill>
              <a:srgbClr val="000000"/>
            </a:solidFill>
          </a:ln>
        </p:spPr>
        <p:txBody>
          <a:bodyPr wrap="square" lIns="0" tIns="0" rIns="0" bIns="0" rtlCol="0"/>
          <a:lstStyle/>
          <a:p>
            <a:endParaRPr/>
          </a:p>
        </p:txBody>
      </p:sp>
      <p:sp>
        <p:nvSpPr>
          <p:cNvPr id="46" name="object 46"/>
          <p:cNvSpPr/>
          <p:nvPr/>
        </p:nvSpPr>
        <p:spPr>
          <a:xfrm>
            <a:off x="2974975" y="2646801"/>
            <a:ext cx="90805" cy="101600"/>
          </a:xfrm>
          <a:custGeom>
            <a:avLst/>
            <a:gdLst/>
            <a:ahLst/>
            <a:cxnLst/>
            <a:rect l="l" t="t" r="r" b="b"/>
            <a:pathLst>
              <a:path w="90805" h="101600">
                <a:moveTo>
                  <a:pt x="0" y="101600"/>
                </a:moveTo>
                <a:lnTo>
                  <a:pt x="90487" y="101600"/>
                </a:lnTo>
                <a:lnTo>
                  <a:pt x="90487" y="0"/>
                </a:lnTo>
                <a:lnTo>
                  <a:pt x="0" y="0"/>
                </a:lnTo>
                <a:lnTo>
                  <a:pt x="0" y="101600"/>
                </a:lnTo>
                <a:close/>
              </a:path>
            </a:pathLst>
          </a:custGeom>
          <a:solidFill>
            <a:srgbClr val="333333"/>
          </a:solidFill>
        </p:spPr>
        <p:txBody>
          <a:bodyPr wrap="square" lIns="0" tIns="0" rIns="0" bIns="0" rtlCol="0"/>
          <a:lstStyle/>
          <a:p>
            <a:endParaRPr/>
          </a:p>
        </p:txBody>
      </p:sp>
      <p:sp>
        <p:nvSpPr>
          <p:cNvPr id="47" name="object 47"/>
          <p:cNvSpPr/>
          <p:nvPr/>
        </p:nvSpPr>
        <p:spPr>
          <a:xfrm>
            <a:off x="2974975" y="2646801"/>
            <a:ext cx="90805" cy="101600"/>
          </a:xfrm>
          <a:custGeom>
            <a:avLst/>
            <a:gdLst/>
            <a:ahLst/>
            <a:cxnLst/>
            <a:rect l="l" t="t" r="r" b="b"/>
            <a:pathLst>
              <a:path w="90805" h="101600">
                <a:moveTo>
                  <a:pt x="0" y="101600"/>
                </a:moveTo>
                <a:lnTo>
                  <a:pt x="90487" y="101600"/>
                </a:lnTo>
                <a:lnTo>
                  <a:pt x="90487" y="0"/>
                </a:lnTo>
                <a:lnTo>
                  <a:pt x="0" y="0"/>
                </a:lnTo>
                <a:lnTo>
                  <a:pt x="0" y="101600"/>
                </a:lnTo>
                <a:close/>
              </a:path>
            </a:pathLst>
          </a:custGeom>
          <a:ln w="9525">
            <a:solidFill>
              <a:srgbClr val="000000"/>
            </a:solidFill>
          </a:ln>
        </p:spPr>
        <p:txBody>
          <a:bodyPr wrap="square" lIns="0" tIns="0" rIns="0" bIns="0" rtlCol="0"/>
          <a:lstStyle/>
          <a:p>
            <a:endParaRPr/>
          </a:p>
        </p:txBody>
      </p:sp>
      <p:sp>
        <p:nvSpPr>
          <p:cNvPr id="48" name="object 48"/>
          <p:cNvSpPr/>
          <p:nvPr/>
        </p:nvSpPr>
        <p:spPr>
          <a:xfrm>
            <a:off x="1662176" y="2773801"/>
            <a:ext cx="90805" cy="101600"/>
          </a:xfrm>
          <a:custGeom>
            <a:avLst/>
            <a:gdLst/>
            <a:ahLst/>
            <a:cxnLst/>
            <a:rect l="l" t="t" r="r" b="b"/>
            <a:pathLst>
              <a:path w="90805" h="101600">
                <a:moveTo>
                  <a:pt x="0" y="101600"/>
                </a:moveTo>
                <a:lnTo>
                  <a:pt x="90487" y="101600"/>
                </a:lnTo>
                <a:lnTo>
                  <a:pt x="90487" y="0"/>
                </a:lnTo>
                <a:lnTo>
                  <a:pt x="0" y="0"/>
                </a:lnTo>
                <a:lnTo>
                  <a:pt x="0" y="101600"/>
                </a:lnTo>
                <a:close/>
              </a:path>
            </a:pathLst>
          </a:custGeom>
          <a:solidFill>
            <a:srgbClr val="333333"/>
          </a:solidFill>
        </p:spPr>
        <p:txBody>
          <a:bodyPr wrap="square" lIns="0" tIns="0" rIns="0" bIns="0" rtlCol="0"/>
          <a:lstStyle/>
          <a:p>
            <a:endParaRPr/>
          </a:p>
        </p:txBody>
      </p:sp>
      <p:sp>
        <p:nvSpPr>
          <p:cNvPr id="49" name="object 49"/>
          <p:cNvSpPr/>
          <p:nvPr/>
        </p:nvSpPr>
        <p:spPr>
          <a:xfrm>
            <a:off x="1662176" y="2773801"/>
            <a:ext cx="90805" cy="101600"/>
          </a:xfrm>
          <a:custGeom>
            <a:avLst/>
            <a:gdLst/>
            <a:ahLst/>
            <a:cxnLst/>
            <a:rect l="l" t="t" r="r" b="b"/>
            <a:pathLst>
              <a:path w="90805" h="101600">
                <a:moveTo>
                  <a:pt x="0" y="101600"/>
                </a:moveTo>
                <a:lnTo>
                  <a:pt x="90487" y="101600"/>
                </a:lnTo>
                <a:lnTo>
                  <a:pt x="90487" y="0"/>
                </a:lnTo>
                <a:lnTo>
                  <a:pt x="0" y="0"/>
                </a:lnTo>
                <a:lnTo>
                  <a:pt x="0" y="101600"/>
                </a:lnTo>
                <a:close/>
              </a:path>
            </a:pathLst>
          </a:custGeom>
          <a:ln w="9525">
            <a:solidFill>
              <a:srgbClr val="000000"/>
            </a:solidFill>
          </a:ln>
        </p:spPr>
        <p:txBody>
          <a:bodyPr wrap="square" lIns="0" tIns="0" rIns="0" bIns="0" rtlCol="0"/>
          <a:lstStyle/>
          <a:p>
            <a:endParaRPr/>
          </a:p>
        </p:txBody>
      </p:sp>
      <p:sp>
        <p:nvSpPr>
          <p:cNvPr id="50" name="object 50"/>
          <p:cNvSpPr/>
          <p:nvPr/>
        </p:nvSpPr>
        <p:spPr>
          <a:xfrm>
            <a:off x="1874901" y="3121527"/>
            <a:ext cx="90805" cy="101600"/>
          </a:xfrm>
          <a:custGeom>
            <a:avLst/>
            <a:gdLst/>
            <a:ahLst/>
            <a:cxnLst/>
            <a:rect l="l" t="t" r="r" b="b"/>
            <a:pathLst>
              <a:path w="90805" h="101600">
                <a:moveTo>
                  <a:pt x="0" y="101600"/>
                </a:moveTo>
                <a:lnTo>
                  <a:pt x="90487" y="101600"/>
                </a:lnTo>
                <a:lnTo>
                  <a:pt x="90487" y="0"/>
                </a:lnTo>
                <a:lnTo>
                  <a:pt x="0" y="0"/>
                </a:lnTo>
                <a:lnTo>
                  <a:pt x="0" y="101600"/>
                </a:lnTo>
                <a:close/>
              </a:path>
            </a:pathLst>
          </a:custGeom>
          <a:solidFill>
            <a:srgbClr val="333333"/>
          </a:solidFill>
        </p:spPr>
        <p:txBody>
          <a:bodyPr wrap="square" lIns="0" tIns="0" rIns="0" bIns="0" rtlCol="0"/>
          <a:lstStyle/>
          <a:p>
            <a:endParaRPr/>
          </a:p>
        </p:txBody>
      </p:sp>
      <p:sp>
        <p:nvSpPr>
          <p:cNvPr id="51" name="object 51"/>
          <p:cNvSpPr/>
          <p:nvPr/>
        </p:nvSpPr>
        <p:spPr>
          <a:xfrm>
            <a:off x="1874901" y="3121527"/>
            <a:ext cx="90805" cy="101600"/>
          </a:xfrm>
          <a:custGeom>
            <a:avLst/>
            <a:gdLst/>
            <a:ahLst/>
            <a:cxnLst/>
            <a:rect l="l" t="t" r="r" b="b"/>
            <a:pathLst>
              <a:path w="90805" h="101600">
                <a:moveTo>
                  <a:pt x="0" y="101600"/>
                </a:moveTo>
                <a:lnTo>
                  <a:pt x="90487" y="101600"/>
                </a:lnTo>
                <a:lnTo>
                  <a:pt x="90487" y="0"/>
                </a:lnTo>
                <a:lnTo>
                  <a:pt x="0" y="0"/>
                </a:lnTo>
                <a:lnTo>
                  <a:pt x="0" y="101600"/>
                </a:lnTo>
                <a:close/>
              </a:path>
            </a:pathLst>
          </a:custGeom>
          <a:ln w="9525">
            <a:solidFill>
              <a:srgbClr val="000000"/>
            </a:solidFill>
          </a:ln>
        </p:spPr>
        <p:txBody>
          <a:bodyPr wrap="square" lIns="0" tIns="0" rIns="0" bIns="0" rtlCol="0"/>
          <a:lstStyle/>
          <a:p>
            <a:endParaRPr/>
          </a:p>
        </p:txBody>
      </p:sp>
      <p:sp>
        <p:nvSpPr>
          <p:cNvPr id="52" name="object 52"/>
          <p:cNvSpPr/>
          <p:nvPr/>
        </p:nvSpPr>
        <p:spPr>
          <a:xfrm>
            <a:off x="1247775" y="3162802"/>
            <a:ext cx="90805" cy="101600"/>
          </a:xfrm>
          <a:custGeom>
            <a:avLst/>
            <a:gdLst/>
            <a:ahLst/>
            <a:cxnLst/>
            <a:rect l="l" t="t" r="r" b="b"/>
            <a:pathLst>
              <a:path w="90805" h="101600">
                <a:moveTo>
                  <a:pt x="0" y="101600"/>
                </a:moveTo>
                <a:lnTo>
                  <a:pt x="90487" y="101600"/>
                </a:lnTo>
                <a:lnTo>
                  <a:pt x="90487" y="0"/>
                </a:lnTo>
                <a:lnTo>
                  <a:pt x="0" y="0"/>
                </a:lnTo>
                <a:lnTo>
                  <a:pt x="0" y="101600"/>
                </a:lnTo>
                <a:close/>
              </a:path>
            </a:pathLst>
          </a:custGeom>
          <a:solidFill>
            <a:srgbClr val="333333"/>
          </a:solidFill>
        </p:spPr>
        <p:txBody>
          <a:bodyPr wrap="square" lIns="0" tIns="0" rIns="0" bIns="0" rtlCol="0"/>
          <a:lstStyle/>
          <a:p>
            <a:endParaRPr/>
          </a:p>
        </p:txBody>
      </p:sp>
      <p:sp>
        <p:nvSpPr>
          <p:cNvPr id="53" name="object 53"/>
          <p:cNvSpPr/>
          <p:nvPr/>
        </p:nvSpPr>
        <p:spPr>
          <a:xfrm>
            <a:off x="1247775" y="3162802"/>
            <a:ext cx="90805" cy="101600"/>
          </a:xfrm>
          <a:custGeom>
            <a:avLst/>
            <a:gdLst/>
            <a:ahLst/>
            <a:cxnLst/>
            <a:rect l="l" t="t" r="r" b="b"/>
            <a:pathLst>
              <a:path w="90805" h="101600">
                <a:moveTo>
                  <a:pt x="0" y="101600"/>
                </a:moveTo>
                <a:lnTo>
                  <a:pt x="90487" y="101600"/>
                </a:lnTo>
                <a:lnTo>
                  <a:pt x="90487" y="0"/>
                </a:lnTo>
                <a:lnTo>
                  <a:pt x="0" y="0"/>
                </a:lnTo>
                <a:lnTo>
                  <a:pt x="0" y="101600"/>
                </a:lnTo>
                <a:close/>
              </a:path>
            </a:pathLst>
          </a:custGeom>
          <a:ln w="9525">
            <a:solidFill>
              <a:srgbClr val="000000"/>
            </a:solidFill>
          </a:ln>
        </p:spPr>
        <p:txBody>
          <a:bodyPr wrap="square" lIns="0" tIns="0" rIns="0" bIns="0" rtlCol="0"/>
          <a:lstStyle/>
          <a:p>
            <a:endParaRPr/>
          </a:p>
        </p:txBody>
      </p:sp>
      <p:sp>
        <p:nvSpPr>
          <p:cNvPr id="54" name="object 54"/>
          <p:cNvSpPr/>
          <p:nvPr/>
        </p:nvSpPr>
        <p:spPr>
          <a:xfrm>
            <a:off x="3465448" y="2651627"/>
            <a:ext cx="265175" cy="166624"/>
          </a:xfrm>
          <a:prstGeom prst="rect">
            <a:avLst/>
          </a:prstGeom>
          <a:blipFill>
            <a:blip r:embed="rId4" cstate="print"/>
            <a:stretch>
              <a:fillRect/>
            </a:stretch>
          </a:blipFill>
        </p:spPr>
        <p:txBody>
          <a:bodyPr wrap="square" lIns="0" tIns="0" rIns="0" bIns="0" rtlCol="0"/>
          <a:lstStyle/>
          <a:p>
            <a:endParaRPr/>
          </a:p>
        </p:txBody>
      </p:sp>
      <p:sp>
        <p:nvSpPr>
          <p:cNvPr id="55" name="object 55"/>
          <p:cNvSpPr/>
          <p:nvPr/>
        </p:nvSpPr>
        <p:spPr>
          <a:xfrm>
            <a:off x="3512820" y="3327774"/>
            <a:ext cx="76200" cy="431800"/>
          </a:xfrm>
          <a:custGeom>
            <a:avLst/>
            <a:gdLst/>
            <a:ahLst/>
            <a:cxnLst/>
            <a:rect l="l" t="t" r="r" b="b"/>
            <a:pathLst>
              <a:path w="76200" h="431800">
                <a:moveTo>
                  <a:pt x="31828" y="355694"/>
                </a:moveTo>
                <a:lnTo>
                  <a:pt x="0" y="355853"/>
                </a:lnTo>
                <a:lnTo>
                  <a:pt x="38353" y="431800"/>
                </a:lnTo>
                <a:lnTo>
                  <a:pt x="69776" y="368426"/>
                </a:lnTo>
                <a:lnTo>
                  <a:pt x="31876" y="368426"/>
                </a:lnTo>
                <a:lnTo>
                  <a:pt x="31828" y="355694"/>
                </a:lnTo>
                <a:close/>
              </a:path>
              <a:path w="76200" h="431800">
                <a:moveTo>
                  <a:pt x="44528" y="355631"/>
                </a:moveTo>
                <a:lnTo>
                  <a:pt x="31828" y="355694"/>
                </a:lnTo>
                <a:lnTo>
                  <a:pt x="31876" y="368426"/>
                </a:lnTo>
                <a:lnTo>
                  <a:pt x="44576" y="368300"/>
                </a:lnTo>
                <a:lnTo>
                  <a:pt x="44528" y="355631"/>
                </a:lnTo>
                <a:close/>
              </a:path>
              <a:path w="76200" h="431800">
                <a:moveTo>
                  <a:pt x="76200" y="355473"/>
                </a:moveTo>
                <a:lnTo>
                  <a:pt x="44528" y="355631"/>
                </a:lnTo>
                <a:lnTo>
                  <a:pt x="44576" y="368300"/>
                </a:lnTo>
                <a:lnTo>
                  <a:pt x="31876" y="368426"/>
                </a:lnTo>
                <a:lnTo>
                  <a:pt x="69776" y="368426"/>
                </a:lnTo>
                <a:lnTo>
                  <a:pt x="76200" y="355473"/>
                </a:lnTo>
                <a:close/>
              </a:path>
              <a:path w="76200" h="431800">
                <a:moveTo>
                  <a:pt x="43179" y="0"/>
                </a:moveTo>
                <a:lnTo>
                  <a:pt x="30479" y="126"/>
                </a:lnTo>
                <a:lnTo>
                  <a:pt x="31828" y="355694"/>
                </a:lnTo>
                <a:lnTo>
                  <a:pt x="44528" y="355631"/>
                </a:lnTo>
                <a:lnTo>
                  <a:pt x="43179" y="0"/>
                </a:lnTo>
                <a:close/>
              </a:path>
            </a:pathLst>
          </a:custGeom>
          <a:solidFill>
            <a:srgbClr val="333333"/>
          </a:solidFill>
        </p:spPr>
        <p:txBody>
          <a:bodyPr wrap="square" lIns="0" tIns="0" rIns="0" bIns="0" rtlCol="0"/>
          <a:lstStyle/>
          <a:p>
            <a:endParaRPr/>
          </a:p>
        </p:txBody>
      </p:sp>
      <p:sp>
        <p:nvSpPr>
          <p:cNvPr id="56" name="object 56"/>
          <p:cNvSpPr/>
          <p:nvPr/>
        </p:nvSpPr>
        <p:spPr>
          <a:xfrm>
            <a:off x="3502025" y="3415151"/>
            <a:ext cx="90805" cy="101600"/>
          </a:xfrm>
          <a:custGeom>
            <a:avLst/>
            <a:gdLst/>
            <a:ahLst/>
            <a:cxnLst/>
            <a:rect l="l" t="t" r="r" b="b"/>
            <a:pathLst>
              <a:path w="90804" h="101600">
                <a:moveTo>
                  <a:pt x="0" y="101600"/>
                </a:moveTo>
                <a:lnTo>
                  <a:pt x="90487" y="101600"/>
                </a:lnTo>
                <a:lnTo>
                  <a:pt x="90487" y="0"/>
                </a:lnTo>
                <a:lnTo>
                  <a:pt x="0" y="0"/>
                </a:lnTo>
                <a:lnTo>
                  <a:pt x="0" y="101600"/>
                </a:lnTo>
                <a:close/>
              </a:path>
            </a:pathLst>
          </a:custGeom>
          <a:solidFill>
            <a:srgbClr val="333333"/>
          </a:solidFill>
        </p:spPr>
        <p:txBody>
          <a:bodyPr wrap="square" lIns="0" tIns="0" rIns="0" bIns="0" rtlCol="0"/>
          <a:lstStyle/>
          <a:p>
            <a:endParaRPr/>
          </a:p>
        </p:txBody>
      </p:sp>
      <p:sp>
        <p:nvSpPr>
          <p:cNvPr id="57" name="object 57"/>
          <p:cNvSpPr/>
          <p:nvPr/>
        </p:nvSpPr>
        <p:spPr>
          <a:xfrm>
            <a:off x="3502025" y="3415151"/>
            <a:ext cx="90805" cy="101600"/>
          </a:xfrm>
          <a:custGeom>
            <a:avLst/>
            <a:gdLst/>
            <a:ahLst/>
            <a:cxnLst/>
            <a:rect l="l" t="t" r="r" b="b"/>
            <a:pathLst>
              <a:path w="90804" h="101600">
                <a:moveTo>
                  <a:pt x="0" y="101600"/>
                </a:moveTo>
                <a:lnTo>
                  <a:pt x="90487" y="101600"/>
                </a:lnTo>
                <a:lnTo>
                  <a:pt x="90487" y="0"/>
                </a:lnTo>
                <a:lnTo>
                  <a:pt x="0" y="0"/>
                </a:lnTo>
                <a:lnTo>
                  <a:pt x="0" y="101600"/>
                </a:lnTo>
                <a:close/>
              </a:path>
            </a:pathLst>
          </a:custGeom>
          <a:ln w="9525">
            <a:solidFill>
              <a:srgbClr val="000000"/>
            </a:solidFill>
          </a:ln>
        </p:spPr>
        <p:txBody>
          <a:bodyPr wrap="square" lIns="0" tIns="0" rIns="0" bIns="0" rtlCol="0"/>
          <a:lstStyle/>
          <a:p>
            <a:endParaRPr/>
          </a:p>
        </p:txBody>
      </p:sp>
      <p:sp>
        <p:nvSpPr>
          <p:cNvPr id="58" name="object 58"/>
          <p:cNvSpPr/>
          <p:nvPr/>
        </p:nvSpPr>
        <p:spPr>
          <a:xfrm>
            <a:off x="4008501" y="3331077"/>
            <a:ext cx="1905" cy="233679"/>
          </a:xfrm>
          <a:custGeom>
            <a:avLst/>
            <a:gdLst/>
            <a:ahLst/>
            <a:cxnLst/>
            <a:rect l="l" t="t" r="r" b="b"/>
            <a:pathLst>
              <a:path w="1904" h="233680">
                <a:moveTo>
                  <a:pt x="1650" y="0"/>
                </a:moveTo>
                <a:lnTo>
                  <a:pt x="0" y="233299"/>
                </a:lnTo>
              </a:path>
            </a:pathLst>
          </a:custGeom>
          <a:ln w="9525">
            <a:solidFill>
              <a:srgbClr val="000000"/>
            </a:solidFill>
          </a:ln>
        </p:spPr>
        <p:txBody>
          <a:bodyPr wrap="square" lIns="0" tIns="0" rIns="0" bIns="0" rtlCol="0"/>
          <a:lstStyle/>
          <a:p>
            <a:endParaRPr/>
          </a:p>
        </p:txBody>
      </p:sp>
      <p:sp>
        <p:nvSpPr>
          <p:cNvPr id="59" name="object 59"/>
          <p:cNvSpPr/>
          <p:nvPr/>
        </p:nvSpPr>
        <p:spPr>
          <a:xfrm>
            <a:off x="4008501" y="3565899"/>
            <a:ext cx="302895" cy="635"/>
          </a:xfrm>
          <a:custGeom>
            <a:avLst/>
            <a:gdLst/>
            <a:ahLst/>
            <a:cxnLst/>
            <a:rect l="l" t="t" r="r" b="b"/>
            <a:pathLst>
              <a:path w="302895" h="635">
                <a:moveTo>
                  <a:pt x="0" y="0"/>
                </a:moveTo>
                <a:lnTo>
                  <a:pt x="302387" y="126"/>
                </a:lnTo>
              </a:path>
            </a:pathLst>
          </a:custGeom>
          <a:ln w="9525">
            <a:solidFill>
              <a:srgbClr val="000000"/>
            </a:solidFill>
          </a:ln>
        </p:spPr>
        <p:txBody>
          <a:bodyPr wrap="square" lIns="0" tIns="0" rIns="0" bIns="0" rtlCol="0"/>
          <a:lstStyle/>
          <a:p>
            <a:endParaRPr/>
          </a:p>
        </p:txBody>
      </p:sp>
      <p:sp>
        <p:nvSpPr>
          <p:cNvPr id="60" name="object 60"/>
          <p:cNvSpPr/>
          <p:nvPr/>
        </p:nvSpPr>
        <p:spPr>
          <a:xfrm>
            <a:off x="4344415" y="3565899"/>
            <a:ext cx="50800" cy="0"/>
          </a:xfrm>
          <a:custGeom>
            <a:avLst/>
            <a:gdLst/>
            <a:ahLst/>
            <a:cxnLst/>
            <a:rect l="l" t="t" r="r" b="b"/>
            <a:pathLst>
              <a:path w="50800">
                <a:moveTo>
                  <a:pt x="0" y="0"/>
                </a:moveTo>
                <a:lnTo>
                  <a:pt x="50419" y="0"/>
                </a:lnTo>
              </a:path>
            </a:pathLst>
          </a:custGeom>
          <a:ln w="9525">
            <a:solidFill>
              <a:srgbClr val="000000"/>
            </a:solidFill>
          </a:ln>
        </p:spPr>
        <p:txBody>
          <a:bodyPr wrap="square" lIns="0" tIns="0" rIns="0" bIns="0" rtlCol="0"/>
          <a:lstStyle/>
          <a:p>
            <a:endParaRPr/>
          </a:p>
        </p:txBody>
      </p:sp>
      <p:sp>
        <p:nvSpPr>
          <p:cNvPr id="61" name="object 61"/>
          <p:cNvSpPr/>
          <p:nvPr/>
        </p:nvSpPr>
        <p:spPr>
          <a:xfrm>
            <a:off x="4418457" y="3565899"/>
            <a:ext cx="50800" cy="0"/>
          </a:xfrm>
          <a:custGeom>
            <a:avLst/>
            <a:gdLst/>
            <a:ahLst/>
            <a:cxnLst/>
            <a:rect l="l" t="t" r="r" b="b"/>
            <a:pathLst>
              <a:path w="50800">
                <a:moveTo>
                  <a:pt x="0" y="0"/>
                </a:moveTo>
                <a:lnTo>
                  <a:pt x="50418" y="0"/>
                </a:lnTo>
              </a:path>
            </a:pathLst>
          </a:custGeom>
          <a:ln w="9525">
            <a:solidFill>
              <a:srgbClr val="000000"/>
            </a:solidFill>
          </a:ln>
        </p:spPr>
        <p:txBody>
          <a:bodyPr wrap="square" lIns="0" tIns="0" rIns="0" bIns="0" rtlCol="0"/>
          <a:lstStyle/>
          <a:p>
            <a:endParaRPr/>
          </a:p>
        </p:txBody>
      </p:sp>
      <p:sp>
        <p:nvSpPr>
          <p:cNvPr id="62" name="object 62"/>
          <p:cNvSpPr/>
          <p:nvPr/>
        </p:nvSpPr>
        <p:spPr>
          <a:xfrm>
            <a:off x="1334897" y="2711824"/>
            <a:ext cx="1905" cy="225425"/>
          </a:xfrm>
          <a:custGeom>
            <a:avLst/>
            <a:gdLst/>
            <a:ahLst/>
            <a:cxnLst/>
            <a:rect l="l" t="t" r="r" b="b"/>
            <a:pathLst>
              <a:path w="1905" h="225425">
                <a:moveTo>
                  <a:pt x="0" y="225425"/>
                </a:moveTo>
                <a:lnTo>
                  <a:pt x="1778" y="0"/>
                </a:lnTo>
              </a:path>
            </a:pathLst>
          </a:custGeom>
          <a:ln w="9524">
            <a:solidFill>
              <a:srgbClr val="000000"/>
            </a:solidFill>
          </a:ln>
        </p:spPr>
        <p:txBody>
          <a:bodyPr wrap="square" lIns="0" tIns="0" rIns="0" bIns="0" rtlCol="0"/>
          <a:lstStyle/>
          <a:p>
            <a:endParaRPr/>
          </a:p>
        </p:txBody>
      </p:sp>
      <p:sp>
        <p:nvSpPr>
          <p:cNvPr id="63" name="object 63"/>
          <p:cNvSpPr/>
          <p:nvPr/>
        </p:nvSpPr>
        <p:spPr>
          <a:xfrm>
            <a:off x="1022769" y="2710301"/>
            <a:ext cx="314325" cy="0"/>
          </a:xfrm>
          <a:custGeom>
            <a:avLst/>
            <a:gdLst/>
            <a:ahLst/>
            <a:cxnLst/>
            <a:rect l="l" t="t" r="r" b="b"/>
            <a:pathLst>
              <a:path w="314325">
                <a:moveTo>
                  <a:pt x="313905" y="0"/>
                </a:moveTo>
                <a:lnTo>
                  <a:pt x="0" y="0"/>
                </a:lnTo>
              </a:path>
            </a:pathLst>
          </a:custGeom>
          <a:ln w="9525">
            <a:solidFill>
              <a:srgbClr val="000000"/>
            </a:solidFill>
          </a:ln>
        </p:spPr>
        <p:txBody>
          <a:bodyPr wrap="square" lIns="0" tIns="0" rIns="0" bIns="0" rtlCol="0"/>
          <a:lstStyle/>
          <a:p>
            <a:endParaRPr/>
          </a:p>
        </p:txBody>
      </p:sp>
      <p:sp>
        <p:nvSpPr>
          <p:cNvPr id="64" name="object 64"/>
          <p:cNvSpPr/>
          <p:nvPr/>
        </p:nvSpPr>
        <p:spPr>
          <a:xfrm>
            <a:off x="935570" y="2710301"/>
            <a:ext cx="52705" cy="0"/>
          </a:xfrm>
          <a:custGeom>
            <a:avLst/>
            <a:gdLst/>
            <a:ahLst/>
            <a:cxnLst/>
            <a:rect l="l" t="t" r="r" b="b"/>
            <a:pathLst>
              <a:path w="52705">
                <a:moveTo>
                  <a:pt x="52324" y="0"/>
                </a:moveTo>
                <a:lnTo>
                  <a:pt x="0" y="0"/>
                </a:lnTo>
              </a:path>
            </a:pathLst>
          </a:custGeom>
          <a:ln w="9525">
            <a:solidFill>
              <a:srgbClr val="000000"/>
            </a:solidFill>
          </a:ln>
        </p:spPr>
        <p:txBody>
          <a:bodyPr wrap="square" lIns="0" tIns="0" rIns="0" bIns="0" rtlCol="0"/>
          <a:lstStyle/>
          <a:p>
            <a:endParaRPr/>
          </a:p>
        </p:txBody>
      </p:sp>
      <p:sp>
        <p:nvSpPr>
          <p:cNvPr id="65" name="object 65"/>
          <p:cNvSpPr/>
          <p:nvPr/>
        </p:nvSpPr>
        <p:spPr>
          <a:xfrm>
            <a:off x="858837" y="2710301"/>
            <a:ext cx="52705" cy="0"/>
          </a:xfrm>
          <a:custGeom>
            <a:avLst/>
            <a:gdLst/>
            <a:ahLst/>
            <a:cxnLst/>
            <a:rect l="l" t="t" r="r" b="b"/>
            <a:pathLst>
              <a:path w="52705">
                <a:moveTo>
                  <a:pt x="52324" y="0"/>
                </a:moveTo>
                <a:lnTo>
                  <a:pt x="0" y="0"/>
                </a:lnTo>
              </a:path>
            </a:pathLst>
          </a:custGeom>
          <a:ln w="9525">
            <a:solidFill>
              <a:srgbClr val="000000"/>
            </a:solidFill>
          </a:ln>
        </p:spPr>
        <p:txBody>
          <a:bodyPr wrap="square" lIns="0" tIns="0" rIns="0" bIns="0" rtlCol="0"/>
          <a:lstStyle/>
          <a:p>
            <a:endParaRPr/>
          </a:p>
        </p:txBody>
      </p:sp>
      <p:sp>
        <p:nvSpPr>
          <p:cNvPr id="66" name="object 66"/>
          <p:cNvSpPr txBox="1"/>
          <p:nvPr/>
        </p:nvSpPr>
        <p:spPr>
          <a:xfrm>
            <a:off x="1218895" y="3399149"/>
            <a:ext cx="151765" cy="239395"/>
          </a:xfrm>
          <a:prstGeom prst="rect">
            <a:avLst/>
          </a:prstGeom>
        </p:spPr>
        <p:txBody>
          <a:bodyPr vert="horz" wrap="square" lIns="0" tIns="12700" rIns="0" bIns="0" rtlCol="0">
            <a:spAutoFit/>
          </a:bodyPr>
          <a:lstStyle/>
          <a:p>
            <a:pPr>
              <a:lnSpc>
                <a:spcPct val="100000"/>
              </a:lnSpc>
              <a:spcBef>
                <a:spcPts val="100"/>
              </a:spcBef>
            </a:pPr>
            <a:r>
              <a:rPr sz="1400" dirty="0">
                <a:solidFill>
                  <a:srgbClr val="333333"/>
                </a:solidFill>
                <a:latin typeface="Arial"/>
                <a:cs typeface="Arial"/>
              </a:rPr>
              <a:t>G</a:t>
            </a:r>
            <a:endParaRPr sz="1400">
              <a:latin typeface="Arial"/>
              <a:cs typeface="Arial"/>
            </a:endParaRPr>
          </a:p>
        </p:txBody>
      </p:sp>
      <p:sp>
        <p:nvSpPr>
          <p:cNvPr id="67" name="object 67"/>
          <p:cNvSpPr txBox="1"/>
          <p:nvPr/>
        </p:nvSpPr>
        <p:spPr>
          <a:xfrm>
            <a:off x="3330575" y="1839157"/>
            <a:ext cx="740410" cy="441325"/>
          </a:xfrm>
          <a:prstGeom prst="rect">
            <a:avLst/>
          </a:prstGeom>
        </p:spPr>
        <p:txBody>
          <a:bodyPr vert="horz" wrap="square" lIns="0" tIns="13335" rIns="0" bIns="0" rtlCol="0">
            <a:spAutoFit/>
          </a:bodyPr>
          <a:lstStyle/>
          <a:p>
            <a:pPr marL="295910">
              <a:lnSpc>
                <a:spcPts val="1630"/>
              </a:lnSpc>
              <a:spcBef>
                <a:spcPts val="105"/>
              </a:spcBef>
            </a:pPr>
            <a:r>
              <a:rPr sz="1400" spc="-5" dirty="0">
                <a:solidFill>
                  <a:srgbClr val="333333"/>
                </a:solidFill>
                <a:latin typeface="Arial"/>
                <a:cs typeface="Arial"/>
              </a:rPr>
              <a:t>MW</a:t>
            </a:r>
            <a:endParaRPr sz="1400">
              <a:latin typeface="Arial"/>
              <a:cs typeface="Arial"/>
            </a:endParaRPr>
          </a:p>
          <a:p>
            <a:pPr>
              <a:lnSpc>
                <a:spcPts val="1630"/>
              </a:lnSpc>
              <a:tabLst>
                <a:tab pos="295275" algn="l"/>
              </a:tabLst>
            </a:pPr>
            <a:r>
              <a:rPr sz="2100" baseline="13888" dirty="0">
                <a:solidFill>
                  <a:srgbClr val="333333"/>
                </a:solidFill>
                <a:latin typeface="Arial"/>
                <a:cs typeface="Arial"/>
              </a:rPr>
              <a:t>G	</a:t>
            </a:r>
            <a:r>
              <a:rPr sz="1400" spc="-10" dirty="0">
                <a:solidFill>
                  <a:srgbClr val="333333"/>
                </a:solidFill>
                <a:latin typeface="Arial"/>
                <a:cs typeface="Arial"/>
              </a:rPr>
              <a:t>M</a:t>
            </a:r>
            <a:r>
              <a:rPr sz="1400" spc="-110" dirty="0">
                <a:solidFill>
                  <a:srgbClr val="333333"/>
                </a:solidFill>
                <a:latin typeface="Arial"/>
                <a:cs typeface="Arial"/>
              </a:rPr>
              <a:t>V</a:t>
            </a:r>
            <a:r>
              <a:rPr sz="1400" dirty="0">
                <a:solidFill>
                  <a:srgbClr val="333333"/>
                </a:solidFill>
                <a:latin typeface="Arial"/>
                <a:cs typeface="Arial"/>
              </a:rPr>
              <a:t>Ar</a:t>
            </a:r>
            <a:endParaRPr sz="1400">
              <a:latin typeface="Arial"/>
              <a:cs typeface="Arial"/>
            </a:endParaRPr>
          </a:p>
        </p:txBody>
      </p:sp>
      <p:sp>
        <p:nvSpPr>
          <p:cNvPr id="68" name="object 68"/>
          <p:cNvSpPr txBox="1"/>
          <p:nvPr/>
        </p:nvSpPr>
        <p:spPr>
          <a:xfrm>
            <a:off x="961922" y="3207715"/>
            <a:ext cx="7424420" cy="3347711"/>
          </a:xfrm>
          <a:prstGeom prst="rect">
            <a:avLst/>
          </a:prstGeom>
        </p:spPr>
        <p:txBody>
          <a:bodyPr vert="horz" wrap="square" lIns="0" tIns="13335" rIns="0" bIns="0" rtlCol="0">
            <a:spAutoFit/>
          </a:bodyPr>
          <a:lstStyle/>
          <a:p>
            <a:pPr marL="1711325">
              <a:lnSpc>
                <a:spcPct val="100000"/>
              </a:lnSpc>
              <a:spcBef>
                <a:spcPts val="105"/>
              </a:spcBef>
            </a:pPr>
            <a:endParaRPr lang="en-IN" sz="1400" spc="-5" dirty="0" smtClean="0">
              <a:solidFill>
                <a:srgbClr val="333333"/>
              </a:solidFill>
              <a:latin typeface="Arial"/>
              <a:cs typeface="Arial"/>
            </a:endParaRPr>
          </a:p>
          <a:p>
            <a:pPr marL="1711325">
              <a:lnSpc>
                <a:spcPct val="100000"/>
              </a:lnSpc>
              <a:spcBef>
                <a:spcPts val="105"/>
              </a:spcBef>
            </a:pPr>
            <a:r>
              <a:rPr sz="1400" spc="-5" dirty="0" smtClean="0">
                <a:solidFill>
                  <a:srgbClr val="333333"/>
                </a:solidFill>
                <a:latin typeface="Arial"/>
                <a:cs typeface="Arial"/>
              </a:rPr>
              <a:t>Load</a:t>
            </a:r>
            <a:endParaRPr sz="1400" dirty="0">
              <a:latin typeface="Arial"/>
              <a:cs typeface="Arial"/>
            </a:endParaRPr>
          </a:p>
          <a:p>
            <a:pPr>
              <a:lnSpc>
                <a:spcPct val="100000"/>
              </a:lnSpc>
            </a:pPr>
            <a:endParaRPr sz="1500" dirty="0">
              <a:latin typeface="Times New Roman"/>
              <a:cs typeface="Times New Roman"/>
            </a:endParaRPr>
          </a:p>
          <a:p>
            <a:pPr>
              <a:lnSpc>
                <a:spcPct val="100000"/>
              </a:lnSpc>
              <a:spcBef>
                <a:spcPts val="45"/>
              </a:spcBef>
            </a:pPr>
            <a:endParaRPr sz="1900" dirty="0">
              <a:latin typeface="Times New Roman"/>
              <a:cs typeface="Times New Roman"/>
            </a:endParaRPr>
          </a:p>
          <a:p>
            <a:pPr marL="12700">
              <a:lnSpc>
                <a:spcPts val="2230"/>
              </a:lnSpc>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b="1" spc="-165" dirty="0">
                <a:solidFill>
                  <a:srgbClr val="5F5F5F"/>
                </a:solidFill>
                <a:latin typeface="Arial"/>
                <a:cs typeface="Arial"/>
              </a:rPr>
              <a:t>Security </a:t>
            </a:r>
            <a:r>
              <a:rPr sz="2000" b="1" spc="-200" dirty="0">
                <a:solidFill>
                  <a:srgbClr val="5F5F5F"/>
                </a:solidFill>
                <a:latin typeface="Arial"/>
                <a:cs typeface="Arial"/>
              </a:rPr>
              <a:t>Enhancement </a:t>
            </a:r>
            <a:r>
              <a:rPr sz="2000" b="1" spc="-204" dirty="0">
                <a:solidFill>
                  <a:srgbClr val="5F5F5F"/>
                </a:solidFill>
                <a:latin typeface="Arial"/>
                <a:cs typeface="Arial"/>
              </a:rPr>
              <a:t>looks </a:t>
            </a:r>
            <a:r>
              <a:rPr sz="2000" b="1" spc="-114" dirty="0">
                <a:solidFill>
                  <a:srgbClr val="5F5F5F"/>
                </a:solidFill>
                <a:latin typeface="Arial"/>
                <a:cs typeface="Arial"/>
              </a:rPr>
              <a:t>for </a:t>
            </a:r>
            <a:r>
              <a:rPr sz="2000" b="1" spc="-165" dirty="0">
                <a:solidFill>
                  <a:srgbClr val="5F5F5F"/>
                </a:solidFill>
                <a:latin typeface="Arial"/>
                <a:cs typeface="Arial"/>
              </a:rPr>
              <a:t>control </a:t>
            </a:r>
            <a:r>
              <a:rPr sz="2000" b="1" spc="-229" dirty="0">
                <a:solidFill>
                  <a:srgbClr val="5F5F5F"/>
                </a:solidFill>
                <a:latin typeface="Arial"/>
                <a:cs typeface="Arial"/>
              </a:rPr>
              <a:t>changes </a:t>
            </a:r>
            <a:r>
              <a:rPr sz="2000" b="1" spc="-140" dirty="0">
                <a:solidFill>
                  <a:srgbClr val="5F5F5F"/>
                </a:solidFill>
                <a:latin typeface="Arial"/>
                <a:cs typeface="Arial"/>
              </a:rPr>
              <a:t>in </a:t>
            </a:r>
            <a:r>
              <a:rPr sz="2000" b="1" spc="-155" dirty="0">
                <a:solidFill>
                  <a:srgbClr val="5F5F5F"/>
                </a:solidFill>
                <a:latin typeface="Arial"/>
                <a:cs typeface="Arial"/>
              </a:rPr>
              <a:t>order </a:t>
            </a:r>
            <a:r>
              <a:rPr sz="2000" b="1" spc="-120" dirty="0">
                <a:solidFill>
                  <a:srgbClr val="5F5F5F"/>
                </a:solidFill>
                <a:latin typeface="Arial"/>
                <a:cs typeface="Arial"/>
              </a:rPr>
              <a:t>to</a:t>
            </a:r>
            <a:r>
              <a:rPr sz="2000" b="1" spc="75" dirty="0">
                <a:solidFill>
                  <a:srgbClr val="5F5F5F"/>
                </a:solidFill>
                <a:latin typeface="Arial"/>
                <a:cs typeface="Arial"/>
              </a:rPr>
              <a:t> </a:t>
            </a:r>
            <a:r>
              <a:rPr sz="2000" b="1" spc="-175" dirty="0">
                <a:solidFill>
                  <a:srgbClr val="5F5F5F"/>
                </a:solidFill>
                <a:latin typeface="Arial"/>
                <a:cs typeface="Arial"/>
              </a:rPr>
              <a:t>improve</a:t>
            </a:r>
            <a:endParaRPr sz="2000" dirty="0">
              <a:latin typeface="Arial"/>
              <a:cs typeface="Arial"/>
            </a:endParaRPr>
          </a:p>
          <a:p>
            <a:pPr marL="355600">
              <a:lnSpc>
                <a:spcPts val="2350"/>
              </a:lnSpc>
            </a:pPr>
            <a:r>
              <a:rPr sz="2000" b="1" spc="-130" dirty="0">
                <a:solidFill>
                  <a:srgbClr val="5F5F5F"/>
                </a:solidFill>
                <a:latin typeface="Arial"/>
                <a:cs typeface="Arial"/>
              </a:rPr>
              <a:t>the </a:t>
            </a:r>
            <a:r>
              <a:rPr sz="2100" b="1" i="1" spc="-215" dirty="0">
                <a:solidFill>
                  <a:srgbClr val="00CC66"/>
                </a:solidFill>
                <a:latin typeface="Arial"/>
                <a:cs typeface="Arial"/>
              </a:rPr>
              <a:t>security </a:t>
            </a:r>
            <a:r>
              <a:rPr sz="2000" b="1" spc="-200" dirty="0">
                <a:solidFill>
                  <a:srgbClr val="5F5F5F"/>
                </a:solidFill>
                <a:latin typeface="Arial"/>
                <a:cs typeface="Arial"/>
              </a:rPr>
              <a:t>and </a:t>
            </a:r>
            <a:r>
              <a:rPr sz="2000" b="1" spc="-130" dirty="0">
                <a:solidFill>
                  <a:srgbClr val="5F5F5F"/>
                </a:solidFill>
                <a:latin typeface="Arial"/>
                <a:cs typeface="Arial"/>
              </a:rPr>
              <a:t>the </a:t>
            </a:r>
            <a:r>
              <a:rPr sz="2100" b="1" i="1" spc="-300" dirty="0">
                <a:solidFill>
                  <a:srgbClr val="FF3399"/>
                </a:solidFill>
                <a:latin typeface="Arial"/>
                <a:cs typeface="Arial"/>
              </a:rPr>
              <a:t>economics </a:t>
            </a:r>
            <a:r>
              <a:rPr sz="2000" b="1" spc="-145" dirty="0">
                <a:solidFill>
                  <a:srgbClr val="5F5F5F"/>
                </a:solidFill>
                <a:latin typeface="Arial"/>
                <a:cs typeface="Arial"/>
              </a:rPr>
              <a:t>of </a:t>
            </a:r>
            <a:r>
              <a:rPr sz="2000" b="1" spc="-130" dirty="0">
                <a:solidFill>
                  <a:srgbClr val="5F5F5F"/>
                </a:solidFill>
                <a:latin typeface="Arial"/>
                <a:cs typeface="Arial"/>
              </a:rPr>
              <a:t>the </a:t>
            </a:r>
            <a:r>
              <a:rPr sz="2000" b="1" spc="-150" dirty="0">
                <a:solidFill>
                  <a:srgbClr val="5F5F5F"/>
                </a:solidFill>
                <a:latin typeface="Arial"/>
                <a:cs typeface="Arial"/>
              </a:rPr>
              <a:t>power</a:t>
            </a:r>
            <a:r>
              <a:rPr sz="2000" b="1" spc="-65" dirty="0">
                <a:solidFill>
                  <a:srgbClr val="5F5F5F"/>
                </a:solidFill>
                <a:latin typeface="Arial"/>
                <a:cs typeface="Arial"/>
              </a:rPr>
              <a:t> </a:t>
            </a:r>
            <a:r>
              <a:rPr sz="2000" b="1" spc="-190" dirty="0">
                <a:solidFill>
                  <a:srgbClr val="5F5F5F"/>
                </a:solidFill>
                <a:latin typeface="Arial"/>
                <a:cs typeface="Arial"/>
              </a:rPr>
              <a:t>system:</a:t>
            </a:r>
            <a:endParaRPr sz="2000" dirty="0">
              <a:latin typeface="Arial"/>
              <a:cs typeface="Arial"/>
            </a:endParaRPr>
          </a:p>
          <a:p>
            <a:pPr marL="756285" indent="-286385">
              <a:lnSpc>
                <a:spcPct val="100000"/>
              </a:lnSpc>
              <a:spcBef>
                <a:spcPts val="385"/>
              </a:spcBef>
              <a:buClr>
                <a:srgbClr val="1B5CA4"/>
              </a:buClr>
              <a:buFont typeface="Wingdings"/>
              <a:buChar char=""/>
              <a:tabLst>
                <a:tab pos="756285" algn="l"/>
                <a:tab pos="756920" algn="l"/>
              </a:tabLst>
            </a:pPr>
            <a:r>
              <a:rPr sz="1800" spc="-120" dirty="0">
                <a:solidFill>
                  <a:srgbClr val="5F5F5F"/>
                </a:solidFill>
                <a:latin typeface="Arial"/>
                <a:cs typeface="Arial"/>
              </a:rPr>
              <a:t>For</a:t>
            </a:r>
            <a:r>
              <a:rPr sz="1800" spc="254" dirty="0">
                <a:solidFill>
                  <a:srgbClr val="5F5F5F"/>
                </a:solidFill>
                <a:latin typeface="Arial"/>
                <a:cs typeface="Arial"/>
              </a:rPr>
              <a:t> </a:t>
            </a:r>
            <a:r>
              <a:rPr sz="1800" spc="-90" dirty="0">
                <a:solidFill>
                  <a:srgbClr val="5F5F5F"/>
                </a:solidFill>
                <a:latin typeface="Arial"/>
                <a:cs typeface="Arial"/>
              </a:rPr>
              <a:t>the </a:t>
            </a:r>
            <a:r>
              <a:rPr sz="1800" spc="-185" dirty="0">
                <a:solidFill>
                  <a:srgbClr val="5F5F5F"/>
                </a:solidFill>
                <a:latin typeface="Arial"/>
                <a:cs typeface="Arial"/>
              </a:rPr>
              <a:t>basecase </a:t>
            </a:r>
            <a:r>
              <a:rPr sz="1800" spc="-80" dirty="0">
                <a:solidFill>
                  <a:srgbClr val="5F5F5F"/>
                </a:solidFill>
                <a:latin typeface="Arial"/>
                <a:cs typeface="Arial"/>
              </a:rPr>
              <a:t>network </a:t>
            </a:r>
            <a:r>
              <a:rPr sz="1800" spc="-100" dirty="0">
                <a:solidFill>
                  <a:srgbClr val="5F5F5F"/>
                </a:solidFill>
                <a:latin typeface="Arial"/>
                <a:cs typeface="Arial"/>
              </a:rPr>
              <a:t>state </a:t>
            </a:r>
            <a:r>
              <a:rPr sz="1800" spc="-75" dirty="0">
                <a:solidFill>
                  <a:srgbClr val="5F5F5F"/>
                </a:solidFill>
                <a:latin typeface="Arial"/>
                <a:cs typeface="Arial"/>
              </a:rPr>
              <a:t>(current </a:t>
            </a:r>
            <a:r>
              <a:rPr sz="1800" spc="-90" dirty="0">
                <a:solidFill>
                  <a:srgbClr val="5F5F5F"/>
                </a:solidFill>
                <a:latin typeface="Arial"/>
                <a:cs typeface="Arial"/>
              </a:rPr>
              <a:t>or</a:t>
            </a:r>
            <a:r>
              <a:rPr sz="1800" spc="130" dirty="0">
                <a:solidFill>
                  <a:srgbClr val="5F5F5F"/>
                </a:solidFill>
                <a:latin typeface="Arial"/>
                <a:cs typeface="Arial"/>
              </a:rPr>
              <a:t> </a:t>
            </a:r>
            <a:r>
              <a:rPr sz="1800" spc="-95" dirty="0">
                <a:solidFill>
                  <a:srgbClr val="5F5F5F"/>
                </a:solidFill>
                <a:latin typeface="Arial"/>
                <a:cs typeface="Arial"/>
              </a:rPr>
              <a:t>postulated)</a:t>
            </a:r>
            <a:endParaRPr sz="1800" dirty="0">
              <a:latin typeface="Arial"/>
              <a:cs typeface="Arial"/>
            </a:endParaRPr>
          </a:p>
          <a:p>
            <a:pPr marL="12700">
              <a:lnSpc>
                <a:spcPts val="2390"/>
              </a:lnSpc>
              <a:spcBef>
                <a:spcPts val="64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395" dirty="0">
                <a:solidFill>
                  <a:srgbClr val="5F5F5F"/>
                </a:solidFill>
                <a:latin typeface="Arial"/>
                <a:cs typeface="Arial"/>
              </a:rPr>
              <a:t>A </a:t>
            </a:r>
            <a:r>
              <a:rPr sz="2100" b="1" i="1" spc="-204" dirty="0">
                <a:solidFill>
                  <a:srgbClr val="00CC66"/>
                </a:solidFill>
                <a:latin typeface="Arial"/>
                <a:cs typeface="Arial"/>
              </a:rPr>
              <a:t>feasible </a:t>
            </a:r>
            <a:r>
              <a:rPr sz="2000" b="1" spc="-125" dirty="0">
                <a:solidFill>
                  <a:srgbClr val="5F5F5F"/>
                </a:solidFill>
                <a:latin typeface="Arial"/>
                <a:cs typeface="Arial"/>
              </a:rPr>
              <a:t>state </a:t>
            </a:r>
            <a:r>
              <a:rPr sz="2000" b="1" spc="-185" dirty="0">
                <a:solidFill>
                  <a:srgbClr val="5F5F5F"/>
                </a:solidFill>
                <a:latin typeface="Arial"/>
                <a:cs typeface="Arial"/>
              </a:rPr>
              <a:t>is </a:t>
            </a:r>
            <a:r>
              <a:rPr sz="2000" b="1" spc="-155" dirty="0">
                <a:solidFill>
                  <a:srgbClr val="5F5F5F"/>
                </a:solidFill>
                <a:latin typeface="Arial"/>
                <a:cs typeface="Arial"/>
              </a:rPr>
              <a:t>a </a:t>
            </a:r>
            <a:r>
              <a:rPr sz="2000" b="1" spc="-120" dirty="0">
                <a:solidFill>
                  <a:srgbClr val="5F5F5F"/>
                </a:solidFill>
                <a:latin typeface="Arial"/>
                <a:cs typeface="Arial"/>
              </a:rPr>
              <a:t>network </a:t>
            </a:r>
            <a:r>
              <a:rPr sz="2000" b="1" spc="-175" dirty="0">
                <a:solidFill>
                  <a:srgbClr val="5F5F5F"/>
                </a:solidFill>
                <a:latin typeface="Arial"/>
                <a:cs typeface="Arial"/>
              </a:rPr>
              <a:t>solution </a:t>
            </a:r>
            <a:r>
              <a:rPr sz="2000" b="1" spc="-145" dirty="0">
                <a:solidFill>
                  <a:srgbClr val="5F5F5F"/>
                </a:solidFill>
                <a:latin typeface="Arial"/>
                <a:cs typeface="Arial"/>
              </a:rPr>
              <a:t>in </a:t>
            </a:r>
            <a:r>
              <a:rPr sz="2000" b="1" spc="-170" dirty="0">
                <a:solidFill>
                  <a:srgbClr val="5F5F5F"/>
                </a:solidFill>
                <a:latin typeface="Arial"/>
                <a:cs typeface="Arial"/>
              </a:rPr>
              <a:t>which </a:t>
            </a:r>
            <a:r>
              <a:rPr sz="2000" b="1" spc="-100" dirty="0">
                <a:solidFill>
                  <a:srgbClr val="5F5F5F"/>
                </a:solidFill>
                <a:latin typeface="Arial"/>
                <a:cs typeface="Arial"/>
              </a:rPr>
              <a:t>all</a:t>
            </a:r>
            <a:r>
              <a:rPr sz="2000" b="1" spc="250" dirty="0">
                <a:solidFill>
                  <a:srgbClr val="5F5F5F"/>
                </a:solidFill>
                <a:latin typeface="Arial"/>
                <a:cs typeface="Arial"/>
              </a:rPr>
              <a:t> </a:t>
            </a:r>
            <a:r>
              <a:rPr sz="2000" b="1" spc="-220" dirty="0">
                <a:solidFill>
                  <a:srgbClr val="5F5F5F"/>
                </a:solidFill>
                <a:latin typeface="Arial"/>
                <a:cs typeface="Arial"/>
              </a:rPr>
              <a:t>components</a:t>
            </a:r>
            <a:endParaRPr sz="2000" dirty="0">
              <a:latin typeface="Arial"/>
              <a:cs typeface="Arial"/>
            </a:endParaRPr>
          </a:p>
          <a:p>
            <a:pPr marL="355600">
              <a:lnSpc>
                <a:spcPts val="2270"/>
              </a:lnSpc>
            </a:pPr>
            <a:r>
              <a:rPr sz="2000" b="1" spc="-150" dirty="0">
                <a:solidFill>
                  <a:srgbClr val="5F5F5F"/>
                </a:solidFill>
                <a:latin typeface="Arial"/>
                <a:cs typeface="Arial"/>
              </a:rPr>
              <a:t>operate </a:t>
            </a:r>
            <a:r>
              <a:rPr sz="2000" b="1" spc="-100" dirty="0">
                <a:solidFill>
                  <a:srgbClr val="5F5F5F"/>
                </a:solidFill>
                <a:latin typeface="Arial"/>
                <a:cs typeface="Arial"/>
              </a:rPr>
              <a:t>within </a:t>
            </a:r>
            <a:r>
              <a:rPr sz="2000" b="1" spc="-105" dirty="0">
                <a:solidFill>
                  <a:srgbClr val="5F5F5F"/>
                </a:solidFill>
                <a:latin typeface="Arial"/>
                <a:cs typeface="Arial"/>
              </a:rPr>
              <a:t>their</a:t>
            </a:r>
            <a:r>
              <a:rPr sz="2000" b="1" spc="5" dirty="0">
                <a:solidFill>
                  <a:srgbClr val="5F5F5F"/>
                </a:solidFill>
                <a:latin typeface="Arial"/>
                <a:cs typeface="Arial"/>
              </a:rPr>
              <a:t> </a:t>
            </a:r>
            <a:r>
              <a:rPr sz="2000" b="1" spc="-125" dirty="0">
                <a:solidFill>
                  <a:srgbClr val="5F5F5F"/>
                </a:solidFill>
                <a:latin typeface="Arial"/>
                <a:cs typeface="Arial"/>
              </a:rPr>
              <a:t>limits</a:t>
            </a:r>
            <a:endParaRPr sz="2000" dirty="0">
              <a:latin typeface="Arial"/>
              <a:cs typeface="Arial"/>
            </a:endParaRPr>
          </a:p>
          <a:p>
            <a:pPr marL="355600" marR="128270" indent="-343535">
              <a:lnSpc>
                <a:spcPts val="2160"/>
              </a:lnSpc>
              <a:spcBef>
                <a:spcPts val="163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300" dirty="0">
                <a:solidFill>
                  <a:srgbClr val="5F5F5F"/>
                </a:solidFill>
                <a:latin typeface="Arial"/>
                <a:cs typeface="Arial"/>
              </a:rPr>
              <a:t>An </a:t>
            </a:r>
            <a:r>
              <a:rPr sz="2100" b="1" i="1" spc="-200" dirty="0">
                <a:solidFill>
                  <a:srgbClr val="FF3399"/>
                </a:solidFill>
                <a:latin typeface="Arial"/>
                <a:cs typeface="Arial"/>
              </a:rPr>
              <a:t>optimal </a:t>
            </a:r>
            <a:r>
              <a:rPr sz="2000" b="1" spc="-125" dirty="0">
                <a:solidFill>
                  <a:srgbClr val="5F5F5F"/>
                </a:solidFill>
                <a:latin typeface="Arial"/>
                <a:cs typeface="Arial"/>
              </a:rPr>
              <a:t>state </a:t>
            </a:r>
            <a:r>
              <a:rPr sz="2000" b="1" spc="-185" dirty="0">
                <a:solidFill>
                  <a:srgbClr val="5F5F5F"/>
                </a:solidFill>
                <a:latin typeface="Arial"/>
                <a:cs typeface="Arial"/>
              </a:rPr>
              <a:t>is </a:t>
            </a:r>
            <a:r>
              <a:rPr sz="2000" b="1" spc="-155" dirty="0">
                <a:solidFill>
                  <a:srgbClr val="5F5F5F"/>
                </a:solidFill>
                <a:latin typeface="Arial"/>
                <a:cs typeface="Arial"/>
              </a:rPr>
              <a:t>a </a:t>
            </a:r>
            <a:r>
              <a:rPr sz="2100" b="1" i="1" spc="-204" dirty="0">
                <a:solidFill>
                  <a:srgbClr val="5F5F5F"/>
                </a:solidFill>
                <a:latin typeface="Arial"/>
                <a:cs typeface="Arial"/>
              </a:rPr>
              <a:t>feasible </a:t>
            </a:r>
            <a:r>
              <a:rPr sz="2000" b="1" spc="-125" dirty="0">
                <a:solidFill>
                  <a:srgbClr val="5F5F5F"/>
                </a:solidFill>
                <a:latin typeface="Arial"/>
                <a:cs typeface="Arial"/>
              </a:rPr>
              <a:t>state </a:t>
            </a:r>
            <a:r>
              <a:rPr sz="2000" b="1" spc="-114" dirty="0">
                <a:solidFill>
                  <a:srgbClr val="5F5F5F"/>
                </a:solidFill>
                <a:latin typeface="Arial"/>
                <a:cs typeface="Arial"/>
              </a:rPr>
              <a:t>for </a:t>
            </a:r>
            <a:r>
              <a:rPr sz="2000" b="1" spc="-170" dirty="0">
                <a:solidFill>
                  <a:srgbClr val="5F5F5F"/>
                </a:solidFill>
                <a:latin typeface="Arial"/>
                <a:cs typeface="Arial"/>
              </a:rPr>
              <a:t>which </a:t>
            </a:r>
            <a:r>
              <a:rPr sz="2000" b="1" spc="-130" dirty="0">
                <a:solidFill>
                  <a:srgbClr val="5F5F5F"/>
                </a:solidFill>
                <a:latin typeface="Arial"/>
                <a:cs typeface="Arial"/>
              </a:rPr>
              <a:t>the </a:t>
            </a:r>
            <a:r>
              <a:rPr sz="2000" b="1" spc="-155" dirty="0">
                <a:solidFill>
                  <a:srgbClr val="5F5F5F"/>
                </a:solidFill>
                <a:latin typeface="Arial"/>
                <a:cs typeface="Arial"/>
              </a:rPr>
              <a:t>operating </a:t>
            </a:r>
            <a:r>
              <a:rPr sz="2000" b="1" spc="-220" dirty="0">
                <a:solidFill>
                  <a:srgbClr val="5F5F5F"/>
                </a:solidFill>
                <a:latin typeface="Arial"/>
                <a:cs typeface="Arial"/>
              </a:rPr>
              <a:t>cost</a:t>
            </a:r>
            <a:r>
              <a:rPr sz="2000" b="1" spc="110" dirty="0">
                <a:solidFill>
                  <a:srgbClr val="5F5F5F"/>
                </a:solidFill>
                <a:latin typeface="Arial"/>
                <a:cs typeface="Arial"/>
              </a:rPr>
              <a:t> </a:t>
            </a:r>
            <a:r>
              <a:rPr sz="2000" b="1" spc="-220" dirty="0">
                <a:solidFill>
                  <a:srgbClr val="5F5F5F"/>
                </a:solidFill>
                <a:latin typeface="Arial"/>
                <a:cs typeface="Arial"/>
              </a:rPr>
              <a:t>has  </a:t>
            </a:r>
            <a:r>
              <a:rPr sz="2000" b="1" spc="-204" dirty="0">
                <a:solidFill>
                  <a:srgbClr val="5F5F5F"/>
                </a:solidFill>
                <a:latin typeface="Arial"/>
                <a:cs typeface="Arial"/>
              </a:rPr>
              <a:t>been reduced </a:t>
            </a:r>
            <a:r>
              <a:rPr sz="2000" b="1" spc="-125" dirty="0">
                <a:solidFill>
                  <a:srgbClr val="5F5F5F"/>
                </a:solidFill>
                <a:latin typeface="Arial"/>
                <a:cs typeface="Arial"/>
              </a:rPr>
              <a:t>to </a:t>
            </a:r>
            <a:r>
              <a:rPr sz="2000" b="1" spc="-155" dirty="0">
                <a:solidFill>
                  <a:srgbClr val="5F5F5F"/>
                </a:solidFill>
                <a:latin typeface="Arial"/>
                <a:cs typeface="Arial"/>
              </a:rPr>
              <a:t>a</a:t>
            </a:r>
            <a:r>
              <a:rPr sz="2000" b="1" spc="10" dirty="0">
                <a:solidFill>
                  <a:srgbClr val="5F5F5F"/>
                </a:solidFill>
                <a:latin typeface="Arial"/>
                <a:cs typeface="Arial"/>
              </a:rPr>
              <a:t> </a:t>
            </a:r>
            <a:r>
              <a:rPr sz="2000" b="1" spc="-190" dirty="0">
                <a:solidFill>
                  <a:srgbClr val="5F5F5F"/>
                </a:solidFill>
                <a:latin typeface="Arial"/>
                <a:cs typeface="Arial"/>
              </a:rPr>
              <a:t>minimum</a:t>
            </a:r>
            <a:endParaRPr sz="2000" dirty="0">
              <a:latin typeface="Arial"/>
              <a:cs typeface="Arial"/>
            </a:endParaRPr>
          </a:p>
        </p:txBody>
      </p:sp>
      <p:sp>
        <p:nvSpPr>
          <p:cNvPr id="69" name="TextBox 68"/>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223921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560" y="836712"/>
            <a:ext cx="7213632" cy="627736"/>
          </a:xfrm>
          <a:prstGeom prst="rect">
            <a:avLst/>
          </a:prstGeom>
        </p:spPr>
        <p:txBody>
          <a:bodyPr vert="horz" wrap="square" lIns="0" tIns="12065" rIns="0" bIns="0" rtlCol="0">
            <a:spAutoFit/>
          </a:bodyPr>
          <a:lstStyle/>
          <a:p>
            <a:pPr marL="12700">
              <a:lnSpc>
                <a:spcPct val="100000"/>
              </a:lnSpc>
              <a:spcBef>
                <a:spcPts val="95"/>
              </a:spcBef>
              <a:tabLst>
                <a:tab pos="805180" algn="l"/>
                <a:tab pos="1064260" algn="l"/>
              </a:tabLst>
            </a:pPr>
            <a:r>
              <a:rPr spc="-190" dirty="0" smtClean="0"/>
              <a:t>Voltage </a:t>
            </a:r>
            <a:r>
              <a:rPr lang="en-GB" spc="40" dirty="0" smtClean="0"/>
              <a:t>–</a:t>
            </a:r>
            <a:r>
              <a:rPr spc="-70" dirty="0" smtClean="0"/>
              <a:t> </a:t>
            </a:r>
            <a:r>
              <a:rPr spc="-245" dirty="0" smtClean="0"/>
              <a:t>V</a:t>
            </a:r>
            <a:r>
              <a:rPr lang="en-GB" spc="-245" dirty="0" smtClean="0"/>
              <a:t>a</a:t>
            </a:r>
            <a:r>
              <a:rPr spc="-245" dirty="0" smtClean="0"/>
              <a:t>r</a:t>
            </a:r>
            <a:r>
              <a:rPr lang="en-IN" spc="-245" dirty="0" smtClean="0"/>
              <a:t> Dispatch (VVD)</a:t>
            </a:r>
            <a:endParaRPr spc="-245" dirty="0"/>
          </a:p>
        </p:txBody>
      </p:sp>
      <p:sp>
        <p:nvSpPr>
          <p:cNvPr id="4" name="object 4"/>
          <p:cNvSpPr txBox="1"/>
          <p:nvPr/>
        </p:nvSpPr>
        <p:spPr>
          <a:xfrm>
            <a:off x="490240" y="1844824"/>
            <a:ext cx="8347709" cy="4559300"/>
          </a:xfrm>
          <a:prstGeom prst="rect">
            <a:avLst/>
          </a:prstGeom>
        </p:spPr>
        <p:txBody>
          <a:bodyPr vert="horz" wrap="square" lIns="0" tIns="69850" rIns="0" bIns="0" rtlCol="0">
            <a:spAutoFit/>
          </a:bodyPr>
          <a:lstStyle/>
          <a:p>
            <a:pPr marL="12700">
              <a:lnSpc>
                <a:spcPct val="100000"/>
              </a:lnSpc>
              <a:spcBef>
                <a:spcPts val="550"/>
              </a:spcBef>
            </a:pPr>
            <a:r>
              <a:rPr sz="2000" dirty="0">
                <a:solidFill>
                  <a:srgbClr val="1B5CA4"/>
                </a:solidFill>
                <a:latin typeface="Wingdings"/>
                <a:cs typeface="Wingdings"/>
              </a:rPr>
              <a:t></a:t>
            </a:r>
            <a:r>
              <a:rPr sz="2000" spc="405" dirty="0">
                <a:solidFill>
                  <a:srgbClr val="1B5CA4"/>
                </a:solidFill>
                <a:latin typeface="Times New Roman"/>
                <a:cs typeface="Times New Roman"/>
              </a:rPr>
              <a:t> </a:t>
            </a:r>
            <a:r>
              <a:rPr sz="2000" b="1" spc="-210" dirty="0">
                <a:solidFill>
                  <a:srgbClr val="5F5F5F"/>
                </a:solidFill>
                <a:latin typeface="Arial"/>
                <a:cs typeface="Arial"/>
              </a:rPr>
              <a:t>Purpose</a:t>
            </a:r>
            <a:endParaRPr sz="2000" dirty="0">
              <a:latin typeface="Arial"/>
              <a:cs typeface="Arial"/>
            </a:endParaRPr>
          </a:p>
          <a:p>
            <a:pPr marL="756285" indent="-286385">
              <a:lnSpc>
                <a:spcPct val="100000"/>
              </a:lnSpc>
              <a:spcBef>
                <a:spcPts val="400"/>
              </a:spcBef>
              <a:buClr>
                <a:srgbClr val="1B5CA4"/>
              </a:buClr>
              <a:buFont typeface="Wingdings"/>
              <a:buChar char=""/>
              <a:tabLst>
                <a:tab pos="756285" algn="l"/>
                <a:tab pos="756920" algn="l"/>
              </a:tabLst>
            </a:pPr>
            <a:r>
              <a:rPr sz="1800" spc="-125" dirty="0">
                <a:solidFill>
                  <a:srgbClr val="5F5F5F"/>
                </a:solidFill>
                <a:latin typeface="Arial"/>
                <a:cs typeface="Arial"/>
              </a:rPr>
              <a:t>Provide </a:t>
            </a:r>
            <a:r>
              <a:rPr sz="1800" spc="-75" dirty="0">
                <a:solidFill>
                  <a:srgbClr val="5F5F5F"/>
                </a:solidFill>
                <a:latin typeface="Arial"/>
                <a:cs typeface="Arial"/>
              </a:rPr>
              <a:t>real-time </a:t>
            </a:r>
            <a:r>
              <a:rPr sz="1800" spc="-125" dirty="0">
                <a:solidFill>
                  <a:srgbClr val="5F5F5F"/>
                </a:solidFill>
                <a:latin typeface="Arial"/>
                <a:cs typeface="Arial"/>
              </a:rPr>
              <a:t>recommendations </a:t>
            </a:r>
            <a:r>
              <a:rPr sz="1800" spc="-105" dirty="0">
                <a:solidFill>
                  <a:srgbClr val="5F5F5F"/>
                </a:solidFill>
                <a:latin typeface="Arial"/>
                <a:cs typeface="Arial"/>
              </a:rPr>
              <a:t>regarding </a:t>
            </a:r>
            <a:r>
              <a:rPr sz="1800" spc="-110" dirty="0">
                <a:solidFill>
                  <a:srgbClr val="5F5F5F"/>
                </a:solidFill>
                <a:latin typeface="Arial"/>
                <a:cs typeface="Arial"/>
              </a:rPr>
              <a:t>voltage </a:t>
            </a:r>
            <a:r>
              <a:rPr sz="1800" spc="-100" dirty="0">
                <a:solidFill>
                  <a:srgbClr val="5F5F5F"/>
                </a:solidFill>
                <a:latin typeface="Arial"/>
                <a:cs typeface="Arial"/>
              </a:rPr>
              <a:t>related controls</a:t>
            </a:r>
            <a:r>
              <a:rPr sz="1800" spc="200" dirty="0">
                <a:solidFill>
                  <a:srgbClr val="5F5F5F"/>
                </a:solidFill>
                <a:latin typeface="Arial"/>
                <a:cs typeface="Arial"/>
              </a:rPr>
              <a:t> </a:t>
            </a:r>
            <a:r>
              <a:rPr sz="1800" spc="-55" dirty="0">
                <a:solidFill>
                  <a:srgbClr val="5F5F5F"/>
                </a:solidFill>
                <a:latin typeface="Arial"/>
                <a:cs typeface="Arial"/>
              </a:rPr>
              <a:t>:</a:t>
            </a:r>
            <a:endParaRPr sz="1800" dirty="0">
              <a:latin typeface="Arial"/>
              <a:cs typeface="Arial"/>
            </a:endParaRPr>
          </a:p>
          <a:p>
            <a:pPr marL="1155700" lvl="1" indent="-228600">
              <a:lnSpc>
                <a:spcPct val="100000"/>
              </a:lnSpc>
              <a:spcBef>
                <a:spcPts val="380"/>
              </a:spcBef>
              <a:buClr>
                <a:srgbClr val="1B5CA4"/>
              </a:buClr>
              <a:buChar char="•"/>
              <a:tabLst>
                <a:tab pos="1155700" algn="l"/>
                <a:tab pos="1156335" algn="l"/>
              </a:tabLst>
            </a:pPr>
            <a:r>
              <a:rPr sz="1800" spc="-110" dirty="0">
                <a:solidFill>
                  <a:srgbClr val="5F5F5F"/>
                </a:solidFill>
                <a:latin typeface="Arial"/>
                <a:cs typeface="Arial"/>
              </a:rPr>
              <a:t>voltage </a:t>
            </a:r>
            <a:r>
              <a:rPr sz="1800" spc="-90" dirty="0">
                <a:solidFill>
                  <a:srgbClr val="5F5F5F"/>
                </a:solidFill>
                <a:latin typeface="Arial"/>
                <a:cs typeface="Arial"/>
              </a:rPr>
              <a:t>regulator</a:t>
            </a:r>
            <a:r>
              <a:rPr sz="1800" spc="-65" dirty="0">
                <a:solidFill>
                  <a:srgbClr val="5F5F5F"/>
                </a:solidFill>
                <a:latin typeface="Arial"/>
                <a:cs typeface="Arial"/>
              </a:rPr>
              <a:t> </a:t>
            </a:r>
            <a:r>
              <a:rPr sz="1800" spc="-90" dirty="0">
                <a:solidFill>
                  <a:srgbClr val="5F5F5F"/>
                </a:solidFill>
                <a:latin typeface="Arial"/>
                <a:cs typeface="Arial"/>
              </a:rPr>
              <a:t>set-points</a:t>
            </a:r>
            <a:endParaRPr sz="1800" dirty="0">
              <a:latin typeface="Arial"/>
              <a:cs typeface="Arial"/>
            </a:endParaRPr>
          </a:p>
          <a:p>
            <a:pPr marL="1155700" lvl="1" indent="-228600">
              <a:lnSpc>
                <a:spcPct val="100000"/>
              </a:lnSpc>
              <a:spcBef>
                <a:spcPts val="430"/>
              </a:spcBef>
              <a:buClr>
                <a:srgbClr val="1B5CA4"/>
              </a:buClr>
              <a:buChar char="•"/>
              <a:tabLst>
                <a:tab pos="1155700" algn="l"/>
                <a:tab pos="1156335" algn="l"/>
              </a:tabLst>
            </a:pPr>
            <a:r>
              <a:rPr sz="1800" spc="-85" dirty="0">
                <a:solidFill>
                  <a:srgbClr val="5F5F5F"/>
                </a:solidFill>
                <a:latin typeface="Arial"/>
                <a:cs typeface="Arial"/>
              </a:rPr>
              <a:t>tap </a:t>
            </a:r>
            <a:r>
              <a:rPr sz="1800" spc="-105" dirty="0">
                <a:solidFill>
                  <a:srgbClr val="5F5F5F"/>
                </a:solidFill>
                <a:latin typeface="Arial"/>
                <a:cs typeface="Arial"/>
              </a:rPr>
              <a:t>positions </a:t>
            </a:r>
            <a:r>
              <a:rPr sz="1800" spc="-60" dirty="0">
                <a:solidFill>
                  <a:srgbClr val="5F5F5F"/>
                </a:solidFill>
                <a:latin typeface="Arial"/>
                <a:cs typeface="Arial"/>
              </a:rPr>
              <a:t>for </a:t>
            </a:r>
            <a:r>
              <a:rPr sz="1800" spc="-90" dirty="0">
                <a:solidFill>
                  <a:srgbClr val="5F5F5F"/>
                </a:solidFill>
                <a:latin typeface="Arial"/>
                <a:cs typeface="Arial"/>
              </a:rPr>
              <a:t>non-regulating</a:t>
            </a:r>
            <a:r>
              <a:rPr sz="1800" spc="-60" dirty="0">
                <a:solidFill>
                  <a:srgbClr val="5F5F5F"/>
                </a:solidFill>
                <a:latin typeface="Arial"/>
                <a:cs typeface="Arial"/>
              </a:rPr>
              <a:t> </a:t>
            </a:r>
            <a:r>
              <a:rPr sz="1800" spc="-90" dirty="0">
                <a:solidFill>
                  <a:srgbClr val="5F5F5F"/>
                </a:solidFill>
                <a:latin typeface="Arial"/>
                <a:cs typeface="Arial"/>
              </a:rPr>
              <a:t>transformer</a:t>
            </a:r>
            <a:endParaRPr sz="1800" dirty="0">
              <a:latin typeface="Arial"/>
              <a:cs typeface="Arial"/>
            </a:endParaRPr>
          </a:p>
          <a:p>
            <a:pPr marL="1155700" lvl="1" indent="-228600">
              <a:lnSpc>
                <a:spcPts val="2075"/>
              </a:lnSpc>
              <a:spcBef>
                <a:spcPts val="434"/>
              </a:spcBef>
              <a:buClr>
                <a:srgbClr val="1B5CA4"/>
              </a:buClr>
              <a:buChar char="•"/>
              <a:tabLst>
                <a:tab pos="1155700" algn="l"/>
                <a:tab pos="1156335" algn="l"/>
              </a:tabLst>
            </a:pPr>
            <a:r>
              <a:rPr sz="1800" spc="-114" dirty="0">
                <a:solidFill>
                  <a:srgbClr val="5F5F5F"/>
                </a:solidFill>
                <a:latin typeface="Arial"/>
                <a:cs typeface="Arial"/>
              </a:rPr>
              <a:t>connection </a:t>
            </a:r>
            <a:r>
              <a:rPr sz="1800" spc="-100" dirty="0">
                <a:solidFill>
                  <a:srgbClr val="5F5F5F"/>
                </a:solidFill>
                <a:latin typeface="Arial"/>
                <a:cs typeface="Arial"/>
              </a:rPr>
              <a:t>status </a:t>
            </a:r>
            <a:r>
              <a:rPr sz="1800" spc="-60" dirty="0">
                <a:solidFill>
                  <a:srgbClr val="5F5F5F"/>
                </a:solidFill>
                <a:latin typeface="Arial"/>
                <a:cs typeface="Arial"/>
              </a:rPr>
              <a:t>for </a:t>
            </a:r>
            <a:r>
              <a:rPr sz="1800" spc="-90" dirty="0">
                <a:solidFill>
                  <a:srgbClr val="5F5F5F"/>
                </a:solidFill>
                <a:latin typeface="Arial"/>
                <a:cs typeface="Arial"/>
              </a:rPr>
              <a:t>non-regulating </a:t>
            </a:r>
            <a:r>
              <a:rPr sz="1800" spc="-100" dirty="0">
                <a:solidFill>
                  <a:srgbClr val="5F5F5F"/>
                </a:solidFill>
                <a:latin typeface="Arial"/>
                <a:cs typeface="Arial"/>
              </a:rPr>
              <a:t>shunt</a:t>
            </a:r>
            <a:r>
              <a:rPr sz="1800" spc="25" dirty="0">
                <a:solidFill>
                  <a:srgbClr val="5F5F5F"/>
                </a:solidFill>
                <a:latin typeface="Arial"/>
                <a:cs typeface="Arial"/>
              </a:rPr>
              <a:t> </a:t>
            </a:r>
            <a:r>
              <a:rPr sz="1800" spc="-130" dirty="0">
                <a:solidFill>
                  <a:srgbClr val="5F5F5F"/>
                </a:solidFill>
                <a:latin typeface="Arial"/>
                <a:cs typeface="Arial"/>
              </a:rPr>
              <a:t>reactance</a:t>
            </a:r>
            <a:endParaRPr sz="1800" dirty="0">
              <a:latin typeface="Arial"/>
              <a:cs typeface="Arial"/>
            </a:endParaRPr>
          </a:p>
          <a:p>
            <a:pPr marL="756285" marR="5080" indent="-286385">
              <a:lnSpc>
                <a:spcPts val="1939"/>
              </a:lnSpc>
              <a:spcBef>
                <a:spcPts val="165"/>
              </a:spcBef>
              <a:buClr>
                <a:srgbClr val="1B5CA4"/>
              </a:buClr>
              <a:buFont typeface="Wingdings"/>
              <a:buChar char=""/>
              <a:tabLst>
                <a:tab pos="756285" algn="l"/>
                <a:tab pos="756920" algn="l"/>
              </a:tabLst>
            </a:pPr>
            <a:r>
              <a:rPr sz="1800" spc="-55" dirty="0">
                <a:solidFill>
                  <a:srgbClr val="5F5F5F"/>
                </a:solidFill>
                <a:latin typeface="Arial"/>
                <a:cs typeface="Arial"/>
              </a:rPr>
              <a:t>In </a:t>
            </a:r>
            <a:r>
              <a:rPr sz="1800" spc="-110" dirty="0">
                <a:solidFill>
                  <a:srgbClr val="5F5F5F"/>
                </a:solidFill>
                <a:latin typeface="Arial"/>
                <a:cs typeface="Arial"/>
              </a:rPr>
              <a:t>order </a:t>
            </a:r>
            <a:r>
              <a:rPr sz="1800" spc="-60" dirty="0">
                <a:solidFill>
                  <a:srgbClr val="5F5F5F"/>
                </a:solidFill>
                <a:latin typeface="Arial"/>
                <a:cs typeface="Arial"/>
              </a:rPr>
              <a:t>to </a:t>
            </a:r>
            <a:r>
              <a:rPr sz="1800" spc="-90" dirty="0">
                <a:solidFill>
                  <a:srgbClr val="5F5F5F"/>
                </a:solidFill>
                <a:latin typeface="Arial"/>
                <a:cs typeface="Arial"/>
              </a:rPr>
              <a:t>eliminate </a:t>
            </a:r>
            <a:r>
              <a:rPr sz="1800" spc="-110" dirty="0">
                <a:solidFill>
                  <a:srgbClr val="5F5F5F"/>
                </a:solidFill>
                <a:latin typeface="Arial"/>
                <a:cs typeface="Arial"/>
              </a:rPr>
              <a:t>voltage </a:t>
            </a:r>
            <a:r>
              <a:rPr sz="1800" spc="-90" dirty="0">
                <a:solidFill>
                  <a:srgbClr val="5F5F5F"/>
                </a:solidFill>
                <a:latin typeface="Arial"/>
                <a:cs typeface="Arial"/>
              </a:rPr>
              <a:t>violations </a:t>
            </a:r>
            <a:r>
              <a:rPr sz="1800" spc="-135" dirty="0">
                <a:solidFill>
                  <a:srgbClr val="5F5F5F"/>
                </a:solidFill>
                <a:latin typeface="Arial"/>
                <a:cs typeface="Arial"/>
              </a:rPr>
              <a:t>and </a:t>
            </a:r>
            <a:r>
              <a:rPr sz="1800" spc="-100" dirty="0">
                <a:solidFill>
                  <a:srgbClr val="5F5F5F"/>
                </a:solidFill>
                <a:latin typeface="Arial"/>
                <a:cs typeface="Arial"/>
              </a:rPr>
              <a:t>minimize </a:t>
            </a:r>
            <a:r>
              <a:rPr sz="1800" spc="-105" dirty="0">
                <a:solidFill>
                  <a:srgbClr val="5F5F5F"/>
                </a:solidFill>
                <a:latin typeface="Arial"/>
                <a:cs typeface="Arial"/>
              </a:rPr>
              <a:t>transmission </a:t>
            </a:r>
            <a:r>
              <a:rPr sz="1800" spc="-170" dirty="0">
                <a:solidFill>
                  <a:srgbClr val="5F5F5F"/>
                </a:solidFill>
                <a:latin typeface="Arial"/>
                <a:cs typeface="Arial"/>
              </a:rPr>
              <a:t>losses </a:t>
            </a:r>
            <a:r>
              <a:rPr sz="1800" spc="-5" dirty="0">
                <a:solidFill>
                  <a:srgbClr val="5F5F5F"/>
                </a:solidFill>
                <a:latin typeface="Arial"/>
                <a:cs typeface="Arial"/>
              </a:rPr>
              <a:t>(if </a:t>
            </a:r>
            <a:r>
              <a:rPr sz="1800" spc="-165" dirty="0">
                <a:solidFill>
                  <a:srgbClr val="5F5F5F"/>
                </a:solidFill>
                <a:latin typeface="Arial"/>
                <a:cs typeface="Arial"/>
              </a:rPr>
              <a:t>a </a:t>
            </a:r>
            <a:r>
              <a:rPr sz="1800" spc="-120" dirty="0">
                <a:solidFill>
                  <a:srgbClr val="5F5F5F"/>
                </a:solidFill>
                <a:latin typeface="Arial"/>
                <a:cs typeface="Arial"/>
              </a:rPr>
              <a:t>feasible  </a:t>
            </a:r>
            <a:r>
              <a:rPr sz="1800" spc="-90" dirty="0">
                <a:solidFill>
                  <a:srgbClr val="5F5F5F"/>
                </a:solidFill>
                <a:latin typeface="Arial"/>
                <a:cs typeface="Arial"/>
              </a:rPr>
              <a:t>solution </a:t>
            </a:r>
            <a:r>
              <a:rPr sz="1800" spc="-145" dirty="0">
                <a:solidFill>
                  <a:srgbClr val="5F5F5F"/>
                </a:solidFill>
                <a:latin typeface="Arial"/>
                <a:cs typeface="Arial"/>
              </a:rPr>
              <a:t>can </a:t>
            </a:r>
            <a:r>
              <a:rPr sz="1800" spc="-180" dirty="0">
                <a:solidFill>
                  <a:srgbClr val="5F5F5F"/>
                </a:solidFill>
                <a:latin typeface="Arial"/>
                <a:cs typeface="Arial"/>
              </a:rPr>
              <a:t>be</a:t>
            </a:r>
            <a:r>
              <a:rPr sz="1800" spc="15" dirty="0">
                <a:solidFill>
                  <a:srgbClr val="5F5F5F"/>
                </a:solidFill>
                <a:latin typeface="Arial"/>
                <a:cs typeface="Arial"/>
              </a:rPr>
              <a:t> </a:t>
            </a:r>
            <a:r>
              <a:rPr sz="1800" spc="-85" dirty="0">
                <a:solidFill>
                  <a:srgbClr val="5F5F5F"/>
                </a:solidFill>
                <a:latin typeface="Arial"/>
                <a:cs typeface="Arial"/>
              </a:rPr>
              <a:t>found)</a:t>
            </a:r>
            <a:endParaRPr sz="1800" dirty="0">
              <a:latin typeface="Arial"/>
              <a:cs typeface="Arial"/>
            </a:endParaRPr>
          </a:p>
          <a:p>
            <a:pPr marL="12700">
              <a:lnSpc>
                <a:spcPct val="100000"/>
              </a:lnSpc>
              <a:spcBef>
                <a:spcPts val="720"/>
              </a:spcBef>
            </a:pPr>
            <a:r>
              <a:rPr sz="2000" dirty="0">
                <a:solidFill>
                  <a:srgbClr val="1B5CA4"/>
                </a:solidFill>
                <a:latin typeface="Wingdings"/>
                <a:cs typeface="Wingdings"/>
              </a:rPr>
              <a:t></a:t>
            </a:r>
            <a:r>
              <a:rPr sz="2000" spc="405" dirty="0">
                <a:solidFill>
                  <a:srgbClr val="1B5CA4"/>
                </a:solidFill>
                <a:latin typeface="Times New Roman"/>
                <a:cs typeface="Times New Roman"/>
              </a:rPr>
              <a:t> </a:t>
            </a:r>
            <a:r>
              <a:rPr sz="2000" b="1" spc="-165" dirty="0">
                <a:solidFill>
                  <a:srgbClr val="5F5F5F"/>
                </a:solidFill>
                <a:latin typeface="Arial"/>
                <a:cs typeface="Arial"/>
              </a:rPr>
              <a:t>Features</a:t>
            </a:r>
            <a:endParaRPr sz="2000" dirty="0">
              <a:latin typeface="Arial"/>
              <a:cs typeface="Arial"/>
            </a:endParaRPr>
          </a:p>
          <a:p>
            <a:pPr marL="756285" indent="-286385">
              <a:lnSpc>
                <a:spcPts val="2050"/>
              </a:lnSpc>
              <a:spcBef>
                <a:spcPts val="395"/>
              </a:spcBef>
              <a:buClr>
                <a:srgbClr val="1B5CA4"/>
              </a:buClr>
              <a:buFont typeface="Wingdings"/>
              <a:buChar char=""/>
              <a:tabLst>
                <a:tab pos="756285" algn="l"/>
                <a:tab pos="756920" algn="l"/>
                <a:tab pos="4455795" algn="l"/>
              </a:tabLst>
            </a:pPr>
            <a:r>
              <a:rPr sz="1800" spc="-229" dirty="0">
                <a:solidFill>
                  <a:srgbClr val="5F5F5F"/>
                </a:solidFill>
                <a:latin typeface="Arial"/>
                <a:cs typeface="Arial"/>
              </a:rPr>
              <a:t>OPF  </a:t>
            </a:r>
            <a:r>
              <a:rPr sz="1800" spc="-75" dirty="0">
                <a:solidFill>
                  <a:srgbClr val="5F5F5F"/>
                </a:solidFill>
                <a:latin typeface="Arial"/>
                <a:cs typeface="Arial"/>
              </a:rPr>
              <a:t>algorithm  </a:t>
            </a:r>
            <a:r>
              <a:rPr sz="1800" spc="-20" dirty="0">
                <a:solidFill>
                  <a:srgbClr val="5F5F5F"/>
                </a:solidFill>
                <a:latin typeface="Arial"/>
                <a:cs typeface="Arial"/>
              </a:rPr>
              <a:t>with </a:t>
            </a:r>
            <a:r>
              <a:rPr sz="1800" spc="-105" dirty="0">
                <a:solidFill>
                  <a:srgbClr val="5F5F5F"/>
                </a:solidFill>
                <a:latin typeface="Arial"/>
                <a:cs typeface="Arial"/>
              </a:rPr>
              <a:t>fixed</a:t>
            </a:r>
            <a:r>
              <a:rPr sz="1800" spc="-160" dirty="0">
                <a:solidFill>
                  <a:srgbClr val="5F5F5F"/>
                </a:solidFill>
                <a:latin typeface="Arial"/>
                <a:cs typeface="Arial"/>
              </a:rPr>
              <a:t> </a:t>
            </a:r>
            <a:r>
              <a:rPr sz="1800" spc="-65" dirty="0">
                <a:solidFill>
                  <a:srgbClr val="5F5F5F"/>
                </a:solidFill>
                <a:latin typeface="Arial"/>
                <a:cs typeface="Arial"/>
              </a:rPr>
              <a:t>MW</a:t>
            </a:r>
            <a:r>
              <a:rPr sz="1800" spc="-50" dirty="0">
                <a:solidFill>
                  <a:srgbClr val="5F5F5F"/>
                </a:solidFill>
                <a:latin typeface="Arial"/>
                <a:cs typeface="Arial"/>
              </a:rPr>
              <a:t> </a:t>
            </a:r>
            <a:r>
              <a:rPr sz="1800" spc="-95" dirty="0">
                <a:solidFill>
                  <a:srgbClr val="5F5F5F"/>
                </a:solidFill>
                <a:latin typeface="Arial"/>
                <a:cs typeface="Arial"/>
              </a:rPr>
              <a:t>controls,	</a:t>
            </a:r>
            <a:r>
              <a:rPr sz="1800" spc="-120" dirty="0">
                <a:solidFill>
                  <a:srgbClr val="5F5F5F"/>
                </a:solidFill>
                <a:latin typeface="Arial"/>
                <a:cs typeface="Arial"/>
              </a:rPr>
              <a:t>applied </a:t>
            </a:r>
            <a:r>
              <a:rPr sz="1800" spc="-60" dirty="0">
                <a:solidFill>
                  <a:srgbClr val="5F5F5F"/>
                </a:solidFill>
                <a:latin typeface="Arial"/>
                <a:cs typeface="Arial"/>
              </a:rPr>
              <a:t>to </a:t>
            </a:r>
            <a:r>
              <a:rPr sz="1800" spc="-275" dirty="0">
                <a:solidFill>
                  <a:srgbClr val="5F5F5F"/>
                </a:solidFill>
                <a:latin typeface="Arial"/>
                <a:cs typeface="Arial"/>
              </a:rPr>
              <a:t>SE</a:t>
            </a:r>
            <a:r>
              <a:rPr sz="1800" spc="-229" dirty="0">
                <a:solidFill>
                  <a:srgbClr val="5F5F5F"/>
                </a:solidFill>
                <a:latin typeface="Arial"/>
                <a:cs typeface="Arial"/>
              </a:rPr>
              <a:t> </a:t>
            </a:r>
            <a:r>
              <a:rPr sz="1800" spc="-100" dirty="0">
                <a:solidFill>
                  <a:srgbClr val="5F5F5F"/>
                </a:solidFill>
                <a:latin typeface="Arial"/>
                <a:cs typeface="Arial"/>
              </a:rPr>
              <a:t>results</a:t>
            </a:r>
            <a:endParaRPr sz="1800" dirty="0">
              <a:latin typeface="Arial"/>
              <a:cs typeface="Arial"/>
            </a:endParaRPr>
          </a:p>
          <a:p>
            <a:pPr marL="756285" indent="-286385">
              <a:lnSpc>
                <a:spcPts val="1945"/>
              </a:lnSpc>
              <a:buClr>
                <a:srgbClr val="1B5CA4"/>
              </a:buClr>
              <a:buFont typeface="Wingdings"/>
              <a:buChar char=""/>
              <a:tabLst>
                <a:tab pos="756285" algn="l"/>
                <a:tab pos="756920" algn="l"/>
              </a:tabLst>
            </a:pPr>
            <a:r>
              <a:rPr sz="1800" spc="-120" dirty="0">
                <a:solidFill>
                  <a:srgbClr val="5F5F5F"/>
                </a:solidFill>
                <a:latin typeface="Arial"/>
                <a:cs typeface="Arial"/>
              </a:rPr>
              <a:t>Flexible </a:t>
            </a:r>
            <a:r>
              <a:rPr sz="1800" spc="-70" dirty="0">
                <a:solidFill>
                  <a:srgbClr val="5F5F5F"/>
                </a:solidFill>
                <a:latin typeface="Arial"/>
                <a:cs typeface="Arial"/>
              </a:rPr>
              <a:t>definition </a:t>
            </a:r>
            <a:r>
              <a:rPr sz="1800" spc="-80" dirty="0">
                <a:solidFill>
                  <a:srgbClr val="5F5F5F"/>
                </a:solidFill>
                <a:latin typeface="Arial"/>
                <a:cs typeface="Arial"/>
              </a:rPr>
              <a:t>of</a:t>
            </a:r>
            <a:r>
              <a:rPr sz="1800" spc="-85" dirty="0">
                <a:solidFill>
                  <a:srgbClr val="5F5F5F"/>
                </a:solidFill>
                <a:latin typeface="Arial"/>
                <a:cs typeface="Arial"/>
              </a:rPr>
              <a:t> </a:t>
            </a:r>
            <a:r>
              <a:rPr sz="1800" spc="-100" dirty="0">
                <a:solidFill>
                  <a:srgbClr val="5F5F5F"/>
                </a:solidFill>
                <a:latin typeface="Arial"/>
                <a:cs typeface="Arial"/>
              </a:rPr>
              <a:t>controls</a:t>
            </a:r>
            <a:endParaRPr sz="1800" dirty="0">
              <a:latin typeface="Arial"/>
              <a:cs typeface="Arial"/>
            </a:endParaRPr>
          </a:p>
          <a:p>
            <a:pPr marL="756285" indent="-286385">
              <a:lnSpc>
                <a:spcPts val="1945"/>
              </a:lnSpc>
              <a:buClr>
                <a:srgbClr val="1B5CA4"/>
              </a:buClr>
              <a:buFont typeface="Wingdings"/>
              <a:buChar char=""/>
              <a:tabLst>
                <a:tab pos="756285" algn="l"/>
                <a:tab pos="756920" algn="l"/>
              </a:tabLst>
            </a:pPr>
            <a:r>
              <a:rPr sz="1800" spc="-120" dirty="0">
                <a:solidFill>
                  <a:srgbClr val="5F5F5F"/>
                </a:solidFill>
                <a:latin typeface="Arial"/>
                <a:cs typeface="Arial"/>
              </a:rPr>
              <a:t>Flexible </a:t>
            </a:r>
            <a:r>
              <a:rPr sz="1800" spc="-70" dirty="0">
                <a:solidFill>
                  <a:srgbClr val="5F5F5F"/>
                </a:solidFill>
                <a:latin typeface="Arial"/>
                <a:cs typeface="Arial"/>
              </a:rPr>
              <a:t>definition </a:t>
            </a:r>
            <a:r>
              <a:rPr sz="1800" spc="-80" dirty="0">
                <a:solidFill>
                  <a:srgbClr val="5F5F5F"/>
                </a:solidFill>
                <a:latin typeface="Arial"/>
                <a:cs typeface="Arial"/>
              </a:rPr>
              <a:t>of </a:t>
            </a:r>
            <a:r>
              <a:rPr sz="1800" spc="-95" dirty="0">
                <a:solidFill>
                  <a:srgbClr val="5F5F5F"/>
                </a:solidFill>
                <a:latin typeface="Arial"/>
                <a:cs typeface="Arial"/>
              </a:rPr>
              <a:t>constraints </a:t>
            </a:r>
            <a:r>
              <a:rPr sz="1800" spc="-60" dirty="0">
                <a:solidFill>
                  <a:srgbClr val="5F5F5F"/>
                </a:solidFill>
                <a:latin typeface="Arial"/>
                <a:cs typeface="Arial"/>
              </a:rPr>
              <a:t>to </a:t>
            </a:r>
            <a:r>
              <a:rPr sz="1800" spc="-180" dirty="0">
                <a:solidFill>
                  <a:srgbClr val="5F5F5F"/>
                </a:solidFill>
                <a:latin typeface="Arial"/>
                <a:cs typeface="Arial"/>
              </a:rPr>
              <a:t>be</a:t>
            </a:r>
            <a:r>
              <a:rPr sz="1800" spc="-45" dirty="0">
                <a:solidFill>
                  <a:srgbClr val="5F5F5F"/>
                </a:solidFill>
                <a:latin typeface="Arial"/>
                <a:cs typeface="Arial"/>
              </a:rPr>
              <a:t> </a:t>
            </a:r>
            <a:r>
              <a:rPr sz="1800" spc="-130" dirty="0">
                <a:solidFill>
                  <a:srgbClr val="5F5F5F"/>
                </a:solidFill>
                <a:latin typeface="Arial"/>
                <a:cs typeface="Arial"/>
              </a:rPr>
              <a:t>enforced</a:t>
            </a:r>
            <a:endParaRPr sz="1800" dirty="0">
              <a:latin typeface="Arial"/>
              <a:cs typeface="Arial"/>
            </a:endParaRPr>
          </a:p>
          <a:p>
            <a:pPr marL="756285" indent="-286385">
              <a:lnSpc>
                <a:spcPts val="1945"/>
              </a:lnSpc>
              <a:buClr>
                <a:srgbClr val="1B5CA4"/>
              </a:buClr>
              <a:buFont typeface="Wingdings"/>
              <a:buChar char=""/>
              <a:tabLst>
                <a:tab pos="756285" algn="l"/>
                <a:tab pos="756920" algn="l"/>
                <a:tab pos="1429385" algn="l"/>
                <a:tab pos="3154045" algn="l"/>
                <a:tab pos="4854575" algn="l"/>
              </a:tabLst>
            </a:pPr>
            <a:r>
              <a:rPr sz="1800" spc="-130" dirty="0">
                <a:solidFill>
                  <a:srgbClr val="5F5F5F"/>
                </a:solidFill>
                <a:latin typeface="Arial"/>
                <a:cs typeface="Arial"/>
              </a:rPr>
              <a:t>MVAr	gen. </a:t>
            </a:r>
            <a:r>
              <a:rPr sz="1800" spc="10" dirty="0">
                <a:solidFill>
                  <a:srgbClr val="5F5F5F"/>
                </a:solidFill>
                <a:latin typeface="Arial"/>
                <a:cs typeface="Arial"/>
              </a:rPr>
              <a:t> </a:t>
            </a:r>
            <a:r>
              <a:rPr sz="1800" spc="-50" dirty="0">
                <a:solidFill>
                  <a:srgbClr val="5F5F5F"/>
                </a:solidFill>
                <a:latin typeface="Arial"/>
                <a:cs typeface="Arial"/>
              </a:rPr>
              <a:t>limits</a:t>
            </a:r>
            <a:r>
              <a:rPr sz="1800" spc="360" dirty="0">
                <a:solidFill>
                  <a:srgbClr val="5F5F5F"/>
                </a:solidFill>
                <a:latin typeface="Arial"/>
                <a:cs typeface="Arial"/>
              </a:rPr>
              <a:t> </a:t>
            </a:r>
            <a:r>
              <a:rPr sz="1800" spc="-120" dirty="0">
                <a:solidFill>
                  <a:srgbClr val="5F5F5F"/>
                </a:solidFill>
                <a:latin typeface="Arial"/>
                <a:cs typeface="Arial"/>
              </a:rPr>
              <a:t>given	</a:t>
            </a:r>
            <a:r>
              <a:rPr sz="1800" spc="-90" dirty="0">
                <a:solidFill>
                  <a:srgbClr val="5F5F5F"/>
                </a:solidFill>
                <a:latin typeface="Arial"/>
                <a:cs typeface="Arial"/>
              </a:rPr>
              <a:t>the </a:t>
            </a:r>
            <a:r>
              <a:rPr sz="1800" spc="-35" dirty="0">
                <a:solidFill>
                  <a:srgbClr val="5F5F5F"/>
                </a:solidFill>
                <a:latin typeface="Arial"/>
                <a:cs typeface="Arial"/>
              </a:rPr>
              <a:t> </a:t>
            </a:r>
            <a:r>
              <a:rPr sz="1800" spc="-85" dirty="0">
                <a:solidFill>
                  <a:srgbClr val="5F5F5F"/>
                </a:solidFill>
                <a:latin typeface="Arial"/>
                <a:cs typeface="Arial"/>
              </a:rPr>
              <a:t>current </a:t>
            </a:r>
            <a:r>
              <a:rPr sz="1800" spc="-30" dirty="0">
                <a:solidFill>
                  <a:srgbClr val="5F5F5F"/>
                </a:solidFill>
                <a:latin typeface="Arial"/>
                <a:cs typeface="Arial"/>
              </a:rPr>
              <a:t> </a:t>
            </a:r>
            <a:r>
              <a:rPr sz="1800" spc="-70" dirty="0">
                <a:solidFill>
                  <a:srgbClr val="5F5F5F"/>
                </a:solidFill>
                <a:latin typeface="Arial"/>
                <a:cs typeface="Arial"/>
              </a:rPr>
              <a:t>MW	</a:t>
            </a:r>
            <a:r>
              <a:rPr sz="1800" spc="-75" dirty="0">
                <a:solidFill>
                  <a:srgbClr val="5F5F5F"/>
                </a:solidFill>
                <a:latin typeface="Arial"/>
                <a:cs typeface="Arial"/>
              </a:rPr>
              <a:t>output</a:t>
            </a:r>
            <a:endParaRPr sz="1800" dirty="0">
              <a:latin typeface="Arial"/>
              <a:cs typeface="Arial"/>
            </a:endParaRPr>
          </a:p>
          <a:p>
            <a:pPr marL="756285" indent="-286385">
              <a:lnSpc>
                <a:spcPts val="2050"/>
              </a:lnSpc>
              <a:buClr>
                <a:srgbClr val="1B5CA4"/>
              </a:buClr>
              <a:buFont typeface="Wingdings"/>
              <a:buChar char=""/>
              <a:tabLst>
                <a:tab pos="756285" algn="l"/>
                <a:tab pos="756920" algn="l"/>
              </a:tabLst>
            </a:pPr>
            <a:r>
              <a:rPr sz="1800" spc="-275" dirty="0">
                <a:solidFill>
                  <a:srgbClr val="5F5F5F"/>
                </a:solidFill>
                <a:latin typeface="Arial"/>
                <a:cs typeface="Arial"/>
              </a:rPr>
              <a:t>SVC </a:t>
            </a:r>
            <a:r>
              <a:rPr sz="1800" spc="-65" dirty="0">
                <a:solidFill>
                  <a:srgbClr val="5F5F5F"/>
                </a:solidFill>
                <a:latin typeface="Arial"/>
                <a:cs typeface="Arial"/>
              </a:rPr>
              <a:t>(static </a:t>
            </a:r>
            <a:r>
              <a:rPr sz="1800" spc="-155" dirty="0">
                <a:solidFill>
                  <a:srgbClr val="5F5F5F"/>
                </a:solidFill>
                <a:latin typeface="Arial"/>
                <a:cs typeface="Arial"/>
              </a:rPr>
              <a:t>VAr</a:t>
            </a:r>
            <a:r>
              <a:rPr sz="1800" spc="-80" dirty="0">
                <a:solidFill>
                  <a:srgbClr val="5F5F5F"/>
                </a:solidFill>
                <a:latin typeface="Arial"/>
                <a:cs typeface="Arial"/>
              </a:rPr>
              <a:t> </a:t>
            </a:r>
            <a:r>
              <a:rPr sz="1800" spc="-125" dirty="0">
                <a:solidFill>
                  <a:srgbClr val="5F5F5F"/>
                </a:solidFill>
                <a:latin typeface="Arial"/>
                <a:cs typeface="Arial"/>
              </a:rPr>
              <a:t>compensators)</a:t>
            </a:r>
            <a:endParaRPr sz="1800" dirty="0">
              <a:latin typeface="Arial"/>
              <a:cs typeface="Arial"/>
            </a:endParaRPr>
          </a:p>
          <a:p>
            <a:pPr marL="1155700" lvl="1" indent="-228600">
              <a:lnSpc>
                <a:spcPct val="100000"/>
              </a:lnSpc>
              <a:spcBef>
                <a:spcPts val="385"/>
              </a:spcBef>
              <a:buClr>
                <a:srgbClr val="1B5CA4"/>
              </a:buClr>
              <a:buChar char="•"/>
              <a:tabLst>
                <a:tab pos="1155700" algn="l"/>
                <a:tab pos="1156335" algn="l"/>
              </a:tabLst>
            </a:pPr>
            <a:r>
              <a:rPr sz="1800" spc="-85" dirty="0">
                <a:solidFill>
                  <a:srgbClr val="5F5F5F"/>
                </a:solidFill>
                <a:latin typeface="Arial"/>
                <a:cs typeface="Arial"/>
              </a:rPr>
              <a:t>either </a:t>
            </a:r>
            <a:r>
              <a:rPr sz="1800" spc="-185" dirty="0">
                <a:solidFill>
                  <a:srgbClr val="5F5F5F"/>
                </a:solidFill>
                <a:latin typeface="Arial"/>
                <a:cs typeface="Arial"/>
              </a:rPr>
              <a:t>as </a:t>
            </a:r>
            <a:r>
              <a:rPr sz="1800" spc="-165" dirty="0">
                <a:solidFill>
                  <a:srgbClr val="5F5F5F"/>
                </a:solidFill>
                <a:latin typeface="Arial"/>
                <a:cs typeface="Arial"/>
              </a:rPr>
              <a:t>a </a:t>
            </a:r>
            <a:r>
              <a:rPr sz="1800" spc="-105" dirty="0">
                <a:solidFill>
                  <a:srgbClr val="5F5F5F"/>
                </a:solidFill>
                <a:latin typeface="Arial"/>
                <a:cs typeface="Arial"/>
              </a:rPr>
              <a:t>fixed </a:t>
            </a:r>
            <a:r>
              <a:rPr sz="1800" spc="-95" dirty="0">
                <a:solidFill>
                  <a:srgbClr val="5F5F5F"/>
                </a:solidFill>
                <a:latin typeface="Arial"/>
                <a:cs typeface="Arial"/>
              </a:rPr>
              <a:t>shunt</a:t>
            </a:r>
            <a:r>
              <a:rPr sz="1800" spc="165" dirty="0">
                <a:solidFill>
                  <a:srgbClr val="5F5F5F"/>
                </a:solidFill>
                <a:latin typeface="Arial"/>
                <a:cs typeface="Arial"/>
              </a:rPr>
              <a:t> </a:t>
            </a:r>
            <a:r>
              <a:rPr sz="1800" spc="-130" dirty="0">
                <a:solidFill>
                  <a:srgbClr val="5F5F5F"/>
                </a:solidFill>
                <a:latin typeface="Arial"/>
                <a:cs typeface="Arial"/>
              </a:rPr>
              <a:t>reactance</a:t>
            </a:r>
            <a:endParaRPr sz="1800" dirty="0">
              <a:latin typeface="Arial"/>
              <a:cs typeface="Arial"/>
            </a:endParaRPr>
          </a:p>
          <a:p>
            <a:pPr marL="1155700" lvl="1" indent="-228600">
              <a:lnSpc>
                <a:spcPct val="100000"/>
              </a:lnSpc>
              <a:spcBef>
                <a:spcPts val="430"/>
              </a:spcBef>
              <a:buClr>
                <a:srgbClr val="1B5CA4"/>
              </a:buClr>
              <a:buChar char="•"/>
              <a:tabLst>
                <a:tab pos="1155700" algn="l"/>
                <a:tab pos="1156335" algn="l"/>
              </a:tabLst>
            </a:pPr>
            <a:r>
              <a:rPr sz="1800" spc="-90" dirty="0">
                <a:solidFill>
                  <a:srgbClr val="5F5F5F"/>
                </a:solidFill>
                <a:latin typeface="Arial"/>
                <a:cs typeface="Arial"/>
              </a:rPr>
              <a:t>or </a:t>
            </a:r>
            <a:r>
              <a:rPr sz="1800" spc="-185" dirty="0">
                <a:solidFill>
                  <a:srgbClr val="5F5F5F"/>
                </a:solidFill>
                <a:latin typeface="Arial"/>
                <a:cs typeface="Arial"/>
              </a:rPr>
              <a:t>as </a:t>
            </a:r>
            <a:r>
              <a:rPr sz="1800" spc="-90" dirty="0">
                <a:solidFill>
                  <a:srgbClr val="5F5F5F"/>
                </a:solidFill>
                <a:latin typeface="Arial"/>
                <a:cs typeface="Arial"/>
              </a:rPr>
              <a:t>regulating </a:t>
            </a:r>
            <a:r>
              <a:rPr sz="1800" spc="-165" dirty="0">
                <a:solidFill>
                  <a:srgbClr val="5F5F5F"/>
                </a:solidFill>
                <a:latin typeface="Arial"/>
                <a:cs typeface="Arial"/>
              </a:rPr>
              <a:t>a </a:t>
            </a:r>
            <a:r>
              <a:rPr sz="1800" spc="-105" dirty="0">
                <a:solidFill>
                  <a:srgbClr val="5F5F5F"/>
                </a:solidFill>
                <a:latin typeface="Arial"/>
                <a:cs typeface="Arial"/>
              </a:rPr>
              <a:t>fixed </a:t>
            </a:r>
            <a:r>
              <a:rPr sz="1800" spc="-110" dirty="0">
                <a:solidFill>
                  <a:srgbClr val="5F5F5F"/>
                </a:solidFill>
                <a:latin typeface="Arial"/>
                <a:cs typeface="Arial"/>
              </a:rPr>
              <a:t>voltage</a:t>
            </a:r>
            <a:r>
              <a:rPr sz="1800" spc="-135" dirty="0">
                <a:solidFill>
                  <a:srgbClr val="5F5F5F"/>
                </a:solidFill>
                <a:latin typeface="Arial"/>
                <a:cs typeface="Arial"/>
              </a:rPr>
              <a:t> </a:t>
            </a:r>
            <a:r>
              <a:rPr sz="1800" spc="-80" dirty="0">
                <a:solidFill>
                  <a:srgbClr val="5F5F5F"/>
                </a:solidFill>
                <a:latin typeface="Arial"/>
                <a:cs typeface="Arial"/>
              </a:rPr>
              <a:t>set-point</a:t>
            </a:r>
            <a:endParaRPr sz="1800" dirty="0">
              <a:latin typeface="Arial"/>
              <a:cs typeface="Arial"/>
            </a:endParaRPr>
          </a:p>
        </p:txBody>
      </p:sp>
      <p:sp>
        <p:nvSpPr>
          <p:cNvPr id="5" name="TextBox 4"/>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5674546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564904"/>
            <a:ext cx="7024744" cy="1143000"/>
          </a:xfrm>
        </p:spPr>
        <p:txBody>
          <a:bodyPr>
            <a:normAutofit/>
          </a:bodyPr>
          <a:lstStyle/>
          <a:p>
            <a:pPr algn="ctr"/>
            <a:r>
              <a:rPr lang="en-IN" sz="6000" dirty="0" smtClean="0"/>
              <a:t>QUESTIONS?</a:t>
            </a:r>
            <a:endParaRPr lang="en-GB" sz="6000" dirty="0"/>
          </a:p>
        </p:txBody>
      </p:sp>
      <p:sp>
        <p:nvSpPr>
          <p:cNvPr id="3" name="Content Placeholder 2"/>
          <p:cNvSpPr>
            <a:spLocks noGrp="1"/>
          </p:cNvSpPr>
          <p:nvPr>
            <p:ph idx="1"/>
          </p:nvPr>
        </p:nvSpPr>
        <p:spPr>
          <a:xfrm>
            <a:off x="1187624" y="3789040"/>
            <a:ext cx="6777317" cy="3508977"/>
          </a:xfrm>
        </p:spPr>
        <p:txBody>
          <a:bodyPr>
            <a:normAutofit/>
          </a:bodyPr>
          <a:lstStyle/>
          <a:p>
            <a:pPr algn="ctr"/>
            <a:r>
              <a:rPr lang="en-IN" sz="2800" dirty="0" smtClean="0"/>
              <a:t>LIMITATIONS!</a:t>
            </a:r>
            <a:endParaRPr lang="en-GB" sz="2800" dirty="0"/>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636299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1" y="692696"/>
            <a:ext cx="3456384"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Content Placeholder 3"/>
          <p:cNvGraphicFramePr>
            <a:graphicFrameLocks noGrp="1"/>
          </p:cNvGraphicFramePr>
          <p:nvPr>
            <p:ph idx="1"/>
            <p:extLst>
              <p:ext uri="{D42A27DB-BD31-4B8C-83A1-F6EECF244321}">
                <p14:modId xmlns:p14="http://schemas.microsoft.com/office/powerpoint/2010/main" val="4034028875"/>
              </p:ext>
            </p:extLst>
          </p:nvPr>
        </p:nvGraphicFramePr>
        <p:xfrm>
          <a:off x="4723788" y="1412776"/>
          <a:ext cx="3304596" cy="4176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14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04788" y="260648"/>
            <a:ext cx="8229600" cy="1143000"/>
          </a:xfrm>
        </p:spPr>
        <p:txBody>
          <a:bodyPr/>
          <a:lstStyle/>
          <a:p>
            <a:pPr algn="ctr" eaLnBrk="1" hangingPunct="1"/>
            <a:r>
              <a:rPr lang="en-US" altLang="en-US" sz="2000" u="sng" dirty="0" smtClean="0"/>
              <a:t>SCADA HARDWARE CONNECTIVITY WITH COMMUNICATION SYSTEM AT SUB-STN/GEN ST</a:t>
            </a:r>
          </a:p>
        </p:txBody>
      </p:sp>
      <p:sp>
        <p:nvSpPr>
          <p:cNvPr id="21507" name="Rectangle 3"/>
          <p:cNvSpPr>
            <a:spLocks noChangeArrowheads="1"/>
          </p:cNvSpPr>
          <p:nvPr/>
        </p:nvSpPr>
        <p:spPr bwMode="auto">
          <a:xfrm>
            <a:off x="7237040" y="1672952"/>
            <a:ext cx="1295400" cy="2514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RTU</a:t>
            </a:r>
          </a:p>
        </p:txBody>
      </p:sp>
      <p:sp>
        <p:nvSpPr>
          <p:cNvPr id="21508" name="Rectangle 4"/>
          <p:cNvSpPr>
            <a:spLocks noChangeArrowheads="1"/>
          </p:cNvSpPr>
          <p:nvPr/>
        </p:nvSpPr>
        <p:spPr bwMode="auto">
          <a:xfrm>
            <a:off x="1995115" y="1672952"/>
            <a:ext cx="3581400" cy="2514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endParaRPr lang="en-IN" altLang="en-US"/>
          </a:p>
        </p:txBody>
      </p:sp>
      <p:sp>
        <p:nvSpPr>
          <p:cNvPr id="21509" name="Rectangle 5"/>
          <p:cNvSpPr>
            <a:spLocks noChangeArrowheads="1"/>
          </p:cNvSpPr>
          <p:nvPr/>
        </p:nvSpPr>
        <p:spPr bwMode="auto">
          <a:xfrm>
            <a:off x="4738315" y="1825352"/>
            <a:ext cx="685800" cy="213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N</a:t>
            </a:r>
          </a:p>
          <a:p>
            <a:pPr algn="ctr" eaLnBrk="1" hangingPunct="1"/>
            <a:r>
              <a:rPr lang="en-US" altLang="en-US"/>
              <a:t>S</a:t>
            </a:r>
          </a:p>
          <a:p>
            <a:pPr algn="ctr" eaLnBrk="1" hangingPunct="1"/>
            <a:r>
              <a:rPr lang="en-US" altLang="en-US"/>
              <a:t>K</a:t>
            </a:r>
          </a:p>
          <a:p>
            <a:pPr algn="ctr" eaLnBrk="1" hangingPunct="1"/>
            <a:r>
              <a:rPr lang="en-US" altLang="en-US"/>
              <a:t>5</a:t>
            </a:r>
          </a:p>
          <a:p>
            <a:pPr algn="ctr" eaLnBrk="1" hangingPunct="1"/>
            <a:endParaRPr lang="en-US" altLang="en-US"/>
          </a:p>
        </p:txBody>
      </p:sp>
      <p:sp>
        <p:nvSpPr>
          <p:cNvPr id="21510" name="Rectangle 6"/>
          <p:cNvSpPr>
            <a:spLocks noChangeArrowheads="1"/>
          </p:cNvSpPr>
          <p:nvPr/>
        </p:nvSpPr>
        <p:spPr bwMode="auto">
          <a:xfrm>
            <a:off x="2223715" y="1901552"/>
            <a:ext cx="19812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dirty="0"/>
              <a:t>PLCC T x / R x</a:t>
            </a:r>
          </a:p>
          <a:p>
            <a:pPr algn="ctr" eaLnBrk="1" hangingPunct="1"/>
            <a:r>
              <a:rPr lang="en-US" altLang="en-US" dirty="0"/>
              <a:t>SPEECH / DATA</a:t>
            </a:r>
          </a:p>
          <a:p>
            <a:pPr algn="ctr" eaLnBrk="1" hangingPunct="1"/>
            <a:r>
              <a:rPr lang="en-US" altLang="en-US" dirty="0"/>
              <a:t>PANEL</a:t>
            </a:r>
          </a:p>
        </p:txBody>
      </p:sp>
      <p:sp>
        <p:nvSpPr>
          <p:cNvPr id="21511" name="Line 7"/>
          <p:cNvSpPr>
            <a:spLocks noChangeShapeType="1"/>
          </p:cNvSpPr>
          <p:nvPr/>
        </p:nvSpPr>
        <p:spPr bwMode="auto">
          <a:xfrm flipH="1">
            <a:off x="5424115" y="2206352"/>
            <a:ext cx="1828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12" name="Text Box 8"/>
          <p:cNvSpPr txBox="1">
            <a:spLocks noChangeArrowheads="1"/>
          </p:cNvSpPr>
          <p:nvPr/>
        </p:nvSpPr>
        <p:spPr bwMode="auto">
          <a:xfrm>
            <a:off x="5652715" y="1825352"/>
            <a:ext cx="15843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sz="1000" dirty="0"/>
              <a:t>RS 232 CONNECTIVITY</a:t>
            </a:r>
          </a:p>
        </p:txBody>
      </p:sp>
      <p:sp>
        <p:nvSpPr>
          <p:cNvPr id="21513" name="Line 9"/>
          <p:cNvSpPr>
            <a:spLocks noChangeShapeType="1"/>
          </p:cNvSpPr>
          <p:nvPr/>
        </p:nvSpPr>
        <p:spPr bwMode="auto">
          <a:xfrm flipH="1">
            <a:off x="4204915" y="2282552"/>
            <a:ext cx="533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14" name="Line 10"/>
          <p:cNvSpPr>
            <a:spLocks noChangeShapeType="1"/>
          </p:cNvSpPr>
          <p:nvPr/>
        </p:nvSpPr>
        <p:spPr bwMode="auto">
          <a:xfrm>
            <a:off x="4204915" y="2587352"/>
            <a:ext cx="533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15" name="Line 11"/>
          <p:cNvSpPr>
            <a:spLocks noChangeShapeType="1"/>
          </p:cNvSpPr>
          <p:nvPr/>
        </p:nvSpPr>
        <p:spPr bwMode="auto">
          <a:xfrm>
            <a:off x="1995115" y="4416152"/>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16" name="Line 12"/>
          <p:cNvSpPr>
            <a:spLocks noChangeShapeType="1"/>
          </p:cNvSpPr>
          <p:nvPr/>
        </p:nvSpPr>
        <p:spPr bwMode="auto">
          <a:xfrm>
            <a:off x="5576515" y="4492352"/>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17" name="Line 13"/>
          <p:cNvSpPr>
            <a:spLocks noChangeShapeType="1"/>
          </p:cNvSpPr>
          <p:nvPr/>
        </p:nvSpPr>
        <p:spPr bwMode="auto">
          <a:xfrm>
            <a:off x="1995115" y="4568552"/>
            <a:ext cx="9144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18" name="Line 14"/>
          <p:cNvSpPr>
            <a:spLocks noChangeShapeType="1"/>
          </p:cNvSpPr>
          <p:nvPr/>
        </p:nvSpPr>
        <p:spPr bwMode="auto">
          <a:xfrm>
            <a:off x="4814515" y="4568552"/>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519" name="Text Box 15"/>
          <p:cNvSpPr txBox="1">
            <a:spLocks noChangeArrowheads="1"/>
          </p:cNvSpPr>
          <p:nvPr/>
        </p:nvSpPr>
        <p:spPr bwMode="auto">
          <a:xfrm>
            <a:off x="2873214" y="4293096"/>
            <a:ext cx="2566987"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sz="1600" dirty="0"/>
              <a:t>	PLCC</a:t>
            </a:r>
          </a:p>
          <a:p>
            <a:pPr eaLnBrk="1" hangingPunct="1"/>
            <a:r>
              <a:rPr lang="en-US" altLang="en-US" sz="1600" dirty="0"/>
              <a:t>INDOOR EQUIMENT</a:t>
            </a:r>
          </a:p>
          <a:p>
            <a:pPr eaLnBrk="1" hangingPunct="1"/>
            <a:endParaRPr lang="en-US" altLang="en-US" sz="1600" dirty="0"/>
          </a:p>
        </p:txBody>
      </p:sp>
      <p:sp>
        <p:nvSpPr>
          <p:cNvPr id="18" name="Line 7"/>
          <p:cNvSpPr>
            <a:spLocks noChangeShapeType="1"/>
          </p:cNvSpPr>
          <p:nvPr/>
        </p:nvSpPr>
        <p:spPr bwMode="auto">
          <a:xfrm flipH="1">
            <a:off x="539552" y="2492896"/>
            <a:ext cx="16841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 name="Text Box 8"/>
          <p:cNvSpPr txBox="1">
            <a:spLocks noChangeArrowheads="1"/>
          </p:cNvSpPr>
          <p:nvPr/>
        </p:nvSpPr>
        <p:spPr bwMode="auto">
          <a:xfrm>
            <a:off x="683568" y="2616787"/>
            <a:ext cx="103746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sz="1000" dirty="0" smtClean="0"/>
              <a:t>TO POWERLINE</a:t>
            </a:r>
            <a:endParaRPr lang="en-US" altLang="en-US" sz="1000" dirty="0"/>
          </a:p>
        </p:txBody>
      </p:sp>
      <p:sp>
        <p:nvSpPr>
          <p:cNvPr id="20" name="TextBox 19"/>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5611102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nerldcsl\Pictures\power-line-carrier-communication-plcc-3-6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7" y="620688"/>
            <a:ext cx="4527600" cy="59766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nerldcsl\Pictures\power-line-carrier-communication-plcc-4-6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678798"/>
            <a:ext cx="4926335" cy="59185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2822" y="5829643"/>
            <a:ext cx="572593" cy="369332"/>
          </a:xfrm>
          <a:prstGeom prst="rect">
            <a:avLst/>
          </a:prstGeom>
          <a:noFill/>
        </p:spPr>
        <p:txBody>
          <a:bodyPr wrap="none" rtlCol="0">
            <a:spAutoFit/>
          </a:bodyPr>
          <a:lstStyle/>
          <a:p>
            <a:r>
              <a:rPr lang="en-IN" dirty="0" smtClean="0"/>
              <a:t>RTU</a:t>
            </a:r>
            <a:endParaRPr lang="en-GB" dirty="0"/>
          </a:p>
        </p:txBody>
      </p:sp>
      <p:sp>
        <p:nvSpPr>
          <p:cNvPr id="7" name="TextBox 6"/>
          <p:cNvSpPr txBox="1"/>
          <p:nvPr/>
        </p:nvSpPr>
        <p:spPr>
          <a:xfrm>
            <a:off x="-65874" y="3144582"/>
            <a:ext cx="889987" cy="369332"/>
          </a:xfrm>
          <a:prstGeom prst="rect">
            <a:avLst/>
          </a:prstGeom>
          <a:noFill/>
        </p:spPr>
        <p:txBody>
          <a:bodyPr wrap="none" rtlCol="0">
            <a:spAutoFit/>
          </a:bodyPr>
          <a:lstStyle/>
          <a:p>
            <a:r>
              <a:rPr lang="en-IN" dirty="0" smtClean="0"/>
              <a:t>EPBAX</a:t>
            </a:r>
            <a:endParaRPr lang="en-GB" dirty="0"/>
          </a:p>
        </p:txBody>
      </p:sp>
      <p:cxnSp>
        <p:nvCxnSpPr>
          <p:cNvPr id="11" name="Straight Connector 10"/>
          <p:cNvCxnSpPr/>
          <p:nvPr/>
        </p:nvCxnSpPr>
        <p:spPr>
          <a:xfrm>
            <a:off x="4427984" y="980728"/>
            <a:ext cx="72009" cy="540060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79118" y="295781"/>
            <a:ext cx="4725974" cy="400110"/>
          </a:xfrm>
          <a:prstGeom prst="rect">
            <a:avLst/>
          </a:prstGeom>
        </p:spPr>
        <p:txBody>
          <a:bodyPr wrap="none">
            <a:spAutoFit/>
          </a:bodyPr>
          <a:lstStyle/>
          <a:p>
            <a:r>
              <a:rPr lang="en-US" altLang="en-US" sz="2000" u="sng" dirty="0">
                <a:solidFill>
                  <a:schemeClr val="tx2"/>
                </a:solidFill>
              </a:rPr>
              <a:t>COMMUNICATION </a:t>
            </a:r>
            <a:r>
              <a:rPr lang="en-US" altLang="en-US" sz="2000" u="sng" dirty="0" smtClean="0">
                <a:solidFill>
                  <a:schemeClr val="tx2"/>
                </a:solidFill>
              </a:rPr>
              <a:t>SYSTEM (CONT.)  </a:t>
            </a:r>
            <a:endParaRPr lang="en-GB" sz="2000" dirty="0">
              <a:solidFill>
                <a:schemeClr val="tx2"/>
              </a:solidFill>
            </a:endParaRPr>
          </a:p>
        </p:txBody>
      </p:sp>
      <p:sp>
        <p:nvSpPr>
          <p:cNvPr id="15" name="TextBox 14"/>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68369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582"/>
          <a:stretch/>
        </p:blipFill>
        <p:spPr bwMode="auto">
          <a:xfrm>
            <a:off x="457200" y="260648"/>
            <a:ext cx="3898776"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942" r="29682"/>
          <a:stretch/>
        </p:blipFill>
        <p:spPr bwMode="auto">
          <a:xfrm>
            <a:off x="4499992" y="260648"/>
            <a:ext cx="4179516"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63688" y="6525344"/>
            <a:ext cx="1471878" cy="369332"/>
          </a:xfrm>
          <a:prstGeom prst="rect">
            <a:avLst/>
          </a:prstGeom>
          <a:noFill/>
        </p:spPr>
        <p:txBody>
          <a:bodyPr wrap="none" rtlCol="0">
            <a:spAutoFit/>
          </a:bodyPr>
          <a:lstStyle/>
          <a:p>
            <a:r>
              <a:rPr lang="en-IN" b="1" dirty="0" smtClean="0"/>
              <a:t>WAVE TRAP</a:t>
            </a:r>
            <a:endParaRPr lang="en-GB" b="1" dirty="0"/>
          </a:p>
        </p:txBody>
      </p:sp>
      <p:sp>
        <p:nvSpPr>
          <p:cNvPr id="4" name="TextBox 3"/>
          <p:cNvSpPr txBox="1"/>
          <p:nvPr/>
        </p:nvSpPr>
        <p:spPr>
          <a:xfrm>
            <a:off x="4509947" y="6488668"/>
            <a:ext cx="4344459" cy="369332"/>
          </a:xfrm>
          <a:prstGeom prst="rect">
            <a:avLst/>
          </a:prstGeom>
          <a:noFill/>
        </p:spPr>
        <p:txBody>
          <a:bodyPr wrap="none" rtlCol="0">
            <a:spAutoFit/>
          </a:bodyPr>
          <a:lstStyle/>
          <a:p>
            <a:r>
              <a:rPr lang="en-IN" b="1" dirty="0" smtClean="0"/>
              <a:t>CAPACITOR VOLTAGE TRANSFORMER</a:t>
            </a:r>
            <a:endParaRPr lang="en-GB" b="1" dirty="0"/>
          </a:p>
        </p:txBody>
      </p:sp>
      <p:sp>
        <p:nvSpPr>
          <p:cNvPr id="7" name="TextBox 6"/>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280800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67544" y="628584"/>
            <a:ext cx="8229600" cy="868363"/>
          </a:xfrm>
        </p:spPr>
        <p:txBody>
          <a:bodyPr>
            <a:normAutofit fontScale="90000"/>
          </a:bodyPr>
          <a:lstStyle/>
          <a:p>
            <a:pPr algn="ctr" eaLnBrk="1" hangingPunct="1"/>
            <a:r>
              <a:rPr lang="en-US" altLang="en-US" sz="2000" b="1" u="sng" dirty="0" smtClean="0">
                <a:solidFill>
                  <a:schemeClr val="tx2"/>
                </a:solidFill>
              </a:rPr>
              <a:t>SCADA HARDWARE CONNECTIVITY WITH COMMUNICATION SYSTEM   (WIDE BAND) </a:t>
            </a:r>
            <a:br>
              <a:rPr lang="en-US" altLang="en-US" sz="2000" b="1" u="sng" dirty="0" smtClean="0">
                <a:solidFill>
                  <a:schemeClr val="tx2"/>
                </a:solidFill>
              </a:rPr>
            </a:br>
            <a:endParaRPr lang="en-US" altLang="en-US" sz="2000" b="1" u="sng" dirty="0" smtClean="0">
              <a:solidFill>
                <a:schemeClr val="tx2"/>
              </a:solidFill>
            </a:endParaRPr>
          </a:p>
        </p:txBody>
      </p:sp>
      <p:sp>
        <p:nvSpPr>
          <p:cNvPr id="22531" name="Rectangle 3"/>
          <p:cNvSpPr>
            <a:spLocks noChangeArrowheads="1"/>
          </p:cNvSpPr>
          <p:nvPr/>
        </p:nvSpPr>
        <p:spPr bwMode="auto">
          <a:xfrm>
            <a:off x="8001000" y="4521696"/>
            <a:ext cx="9906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RTU</a:t>
            </a:r>
          </a:p>
        </p:txBody>
      </p:sp>
      <p:sp>
        <p:nvSpPr>
          <p:cNvPr id="22532" name="Rectangle 4"/>
          <p:cNvSpPr>
            <a:spLocks noChangeArrowheads="1"/>
          </p:cNvSpPr>
          <p:nvPr/>
        </p:nvSpPr>
        <p:spPr bwMode="auto">
          <a:xfrm>
            <a:off x="990600" y="4293096"/>
            <a:ext cx="7620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MUX</a:t>
            </a:r>
          </a:p>
        </p:txBody>
      </p:sp>
      <p:sp>
        <p:nvSpPr>
          <p:cNvPr id="22533" name="Rectangle 5"/>
          <p:cNvSpPr>
            <a:spLocks noChangeArrowheads="1"/>
          </p:cNvSpPr>
          <p:nvPr/>
        </p:nvSpPr>
        <p:spPr bwMode="auto">
          <a:xfrm>
            <a:off x="2133600" y="1727448"/>
            <a:ext cx="9144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RADIO</a:t>
            </a:r>
          </a:p>
          <a:p>
            <a:pPr algn="ctr" eaLnBrk="1" hangingPunct="1"/>
            <a:r>
              <a:rPr lang="en-US" altLang="en-US"/>
              <a:t>TX / RX</a:t>
            </a:r>
          </a:p>
          <a:p>
            <a:pPr algn="ctr" eaLnBrk="1" hangingPunct="1"/>
            <a:endParaRPr lang="en-US" altLang="en-US"/>
          </a:p>
        </p:txBody>
      </p:sp>
      <p:sp>
        <p:nvSpPr>
          <p:cNvPr id="22534" name="Line 6"/>
          <p:cNvSpPr>
            <a:spLocks noChangeShapeType="1"/>
          </p:cNvSpPr>
          <p:nvPr/>
        </p:nvSpPr>
        <p:spPr bwMode="auto">
          <a:xfrm>
            <a:off x="266700" y="3963988"/>
            <a:ext cx="8915400" cy="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35" name="Rectangle 7"/>
          <p:cNvSpPr>
            <a:spLocks noChangeArrowheads="1"/>
          </p:cNvSpPr>
          <p:nvPr/>
        </p:nvSpPr>
        <p:spPr bwMode="auto">
          <a:xfrm>
            <a:off x="5638800" y="4293096"/>
            <a:ext cx="9144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OLTE</a:t>
            </a:r>
          </a:p>
        </p:txBody>
      </p:sp>
      <p:sp>
        <p:nvSpPr>
          <p:cNvPr id="22536" name="Rectangle 8"/>
          <p:cNvSpPr>
            <a:spLocks noChangeArrowheads="1"/>
          </p:cNvSpPr>
          <p:nvPr/>
        </p:nvSpPr>
        <p:spPr bwMode="auto">
          <a:xfrm>
            <a:off x="2133600" y="4293096"/>
            <a:ext cx="9144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OLTE</a:t>
            </a:r>
          </a:p>
        </p:txBody>
      </p:sp>
      <p:sp>
        <p:nvSpPr>
          <p:cNvPr id="22537" name="Rectangle 9"/>
          <p:cNvSpPr>
            <a:spLocks noChangeArrowheads="1"/>
          </p:cNvSpPr>
          <p:nvPr/>
        </p:nvSpPr>
        <p:spPr bwMode="auto">
          <a:xfrm>
            <a:off x="5638800" y="1803648"/>
            <a:ext cx="9144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RADIO</a:t>
            </a:r>
          </a:p>
          <a:p>
            <a:pPr algn="ctr" eaLnBrk="1" hangingPunct="1"/>
            <a:r>
              <a:rPr lang="en-US" altLang="en-US"/>
              <a:t>TX / RX</a:t>
            </a:r>
          </a:p>
        </p:txBody>
      </p:sp>
      <p:sp>
        <p:nvSpPr>
          <p:cNvPr id="22538" name="Rectangle 10"/>
          <p:cNvSpPr>
            <a:spLocks noChangeArrowheads="1"/>
          </p:cNvSpPr>
          <p:nvPr/>
        </p:nvSpPr>
        <p:spPr bwMode="auto">
          <a:xfrm>
            <a:off x="6781800" y="4293096"/>
            <a:ext cx="9144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MUX</a:t>
            </a:r>
          </a:p>
        </p:txBody>
      </p:sp>
      <p:sp>
        <p:nvSpPr>
          <p:cNvPr id="22539" name="Rectangle 11"/>
          <p:cNvSpPr>
            <a:spLocks noChangeArrowheads="1"/>
          </p:cNvSpPr>
          <p:nvPr/>
        </p:nvSpPr>
        <p:spPr bwMode="auto">
          <a:xfrm>
            <a:off x="6781800" y="1803648"/>
            <a:ext cx="9144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MUX</a:t>
            </a:r>
          </a:p>
        </p:txBody>
      </p:sp>
      <p:sp>
        <p:nvSpPr>
          <p:cNvPr id="22540" name="Rectangle 12"/>
          <p:cNvSpPr>
            <a:spLocks noChangeArrowheads="1"/>
          </p:cNvSpPr>
          <p:nvPr/>
        </p:nvSpPr>
        <p:spPr bwMode="auto">
          <a:xfrm>
            <a:off x="990600" y="1727448"/>
            <a:ext cx="9144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MUX</a:t>
            </a:r>
          </a:p>
        </p:txBody>
      </p:sp>
      <p:sp>
        <p:nvSpPr>
          <p:cNvPr id="22541" name="Rectangle 13"/>
          <p:cNvSpPr>
            <a:spLocks noChangeArrowheads="1"/>
          </p:cNvSpPr>
          <p:nvPr/>
        </p:nvSpPr>
        <p:spPr bwMode="auto">
          <a:xfrm>
            <a:off x="0" y="4293096"/>
            <a:ext cx="6096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FEP</a:t>
            </a:r>
          </a:p>
        </p:txBody>
      </p:sp>
      <p:sp>
        <p:nvSpPr>
          <p:cNvPr id="22542" name="Rectangle 14"/>
          <p:cNvSpPr>
            <a:spLocks noChangeArrowheads="1"/>
          </p:cNvSpPr>
          <p:nvPr/>
        </p:nvSpPr>
        <p:spPr bwMode="auto">
          <a:xfrm>
            <a:off x="0" y="1727448"/>
            <a:ext cx="6096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dirty="0"/>
              <a:t>FEP</a:t>
            </a:r>
          </a:p>
        </p:txBody>
      </p:sp>
      <p:sp>
        <p:nvSpPr>
          <p:cNvPr id="22543" name="Rectangle 15"/>
          <p:cNvSpPr>
            <a:spLocks noChangeArrowheads="1"/>
          </p:cNvSpPr>
          <p:nvPr/>
        </p:nvSpPr>
        <p:spPr bwMode="auto">
          <a:xfrm>
            <a:off x="7924800" y="1803648"/>
            <a:ext cx="9906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RTU</a:t>
            </a:r>
          </a:p>
        </p:txBody>
      </p:sp>
      <p:sp>
        <p:nvSpPr>
          <p:cNvPr id="22544" name="Line 16"/>
          <p:cNvSpPr>
            <a:spLocks noChangeShapeType="1"/>
          </p:cNvSpPr>
          <p:nvPr/>
        </p:nvSpPr>
        <p:spPr bwMode="auto">
          <a:xfrm flipH="1">
            <a:off x="3505200" y="1803648"/>
            <a:ext cx="22860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45" name="Line 17"/>
          <p:cNvSpPr>
            <a:spLocks noChangeShapeType="1"/>
          </p:cNvSpPr>
          <p:nvPr/>
        </p:nvSpPr>
        <p:spPr bwMode="auto">
          <a:xfrm>
            <a:off x="3733800" y="1803648"/>
            <a:ext cx="2286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46" name="Line 18"/>
          <p:cNvSpPr>
            <a:spLocks noChangeShapeType="1"/>
          </p:cNvSpPr>
          <p:nvPr/>
        </p:nvSpPr>
        <p:spPr bwMode="auto">
          <a:xfrm flipV="1">
            <a:off x="3581400" y="2794248"/>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47" name="Line 19"/>
          <p:cNvSpPr>
            <a:spLocks noChangeShapeType="1"/>
          </p:cNvSpPr>
          <p:nvPr/>
        </p:nvSpPr>
        <p:spPr bwMode="auto">
          <a:xfrm flipH="1" flipV="1">
            <a:off x="3581400" y="2641848"/>
            <a:ext cx="304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48" name="Line 20"/>
          <p:cNvSpPr>
            <a:spLocks noChangeShapeType="1"/>
          </p:cNvSpPr>
          <p:nvPr/>
        </p:nvSpPr>
        <p:spPr bwMode="auto">
          <a:xfrm flipV="1">
            <a:off x="3581400" y="2337048"/>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49" name="Line 21"/>
          <p:cNvSpPr>
            <a:spLocks noChangeShapeType="1"/>
          </p:cNvSpPr>
          <p:nvPr/>
        </p:nvSpPr>
        <p:spPr bwMode="auto">
          <a:xfrm flipH="1" flipV="1">
            <a:off x="3733800" y="2108448"/>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0" name="Line 22"/>
          <p:cNvSpPr>
            <a:spLocks noChangeShapeType="1"/>
          </p:cNvSpPr>
          <p:nvPr/>
        </p:nvSpPr>
        <p:spPr bwMode="auto">
          <a:xfrm flipH="1">
            <a:off x="3657600" y="2184648"/>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1" name="Line 23"/>
          <p:cNvSpPr>
            <a:spLocks noChangeShapeType="1"/>
          </p:cNvSpPr>
          <p:nvPr/>
        </p:nvSpPr>
        <p:spPr bwMode="auto">
          <a:xfrm>
            <a:off x="3657600" y="2337048"/>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2" name="Line 24"/>
          <p:cNvSpPr>
            <a:spLocks noChangeShapeType="1"/>
          </p:cNvSpPr>
          <p:nvPr/>
        </p:nvSpPr>
        <p:spPr bwMode="auto">
          <a:xfrm flipH="1">
            <a:off x="3581400" y="2565648"/>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3" name="Line 25"/>
          <p:cNvSpPr>
            <a:spLocks noChangeShapeType="1"/>
          </p:cNvSpPr>
          <p:nvPr/>
        </p:nvSpPr>
        <p:spPr bwMode="auto">
          <a:xfrm>
            <a:off x="3581400" y="2870448"/>
            <a:ext cx="381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4" name="Rectangle 26"/>
          <p:cNvSpPr>
            <a:spLocks noChangeArrowheads="1"/>
          </p:cNvSpPr>
          <p:nvPr/>
        </p:nvSpPr>
        <p:spPr bwMode="auto">
          <a:xfrm>
            <a:off x="3429000" y="3251448"/>
            <a:ext cx="609600"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endParaRPr lang="en-IN" altLang="en-US"/>
          </a:p>
        </p:txBody>
      </p:sp>
      <p:sp>
        <p:nvSpPr>
          <p:cNvPr id="22555" name="Line 27"/>
          <p:cNvSpPr>
            <a:spLocks noChangeShapeType="1"/>
          </p:cNvSpPr>
          <p:nvPr/>
        </p:nvSpPr>
        <p:spPr bwMode="auto">
          <a:xfrm flipH="1">
            <a:off x="4800600" y="4445496"/>
            <a:ext cx="22860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6" name="Line 28"/>
          <p:cNvSpPr>
            <a:spLocks noChangeShapeType="1"/>
          </p:cNvSpPr>
          <p:nvPr/>
        </p:nvSpPr>
        <p:spPr bwMode="auto">
          <a:xfrm>
            <a:off x="5029200" y="4445496"/>
            <a:ext cx="2286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7" name="Line 29"/>
          <p:cNvSpPr>
            <a:spLocks noChangeShapeType="1"/>
          </p:cNvSpPr>
          <p:nvPr/>
        </p:nvSpPr>
        <p:spPr bwMode="auto">
          <a:xfrm flipV="1">
            <a:off x="4876800" y="5436096"/>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8" name="Line 30"/>
          <p:cNvSpPr>
            <a:spLocks noChangeShapeType="1"/>
          </p:cNvSpPr>
          <p:nvPr/>
        </p:nvSpPr>
        <p:spPr bwMode="auto">
          <a:xfrm flipH="1" flipV="1">
            <a:off x="4876800" y="5283696"/>
            <a:ext cx="304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9" name="Line 31"/>
          <p:cNvSpPr>
            <a:spLocks noChangeShapeType="1"/>
          </p:cNvSpPr>
          <p:nvPr/>
        </p:nvSpPr>
        <p:spPr bwMode="auto">
          <a:xfrm flipV="1">
            <a:off x="4876800" y="4978896"/>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60" name="Line 32"/>
          <p:cNvSpPr>
            <a:spLocks noChangeShapeType="1"/>
          </p:cNvSpPr>
          <p:nvPr/>
        </p:nvSpPr>
        <p:spPr bwMode="auto">
          <a:xfrm flipH="1" flipV="1">
            <a:off x="5029200" y="4750296"/>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61" name="Line 33"/>
          <p:cNvSpPr>
            <a:spLocks noChangeShapeType="1"/>
          </p:cNvSpPr>
          <p:nvPr/>
        </p:nvSpPr>
        <p:spPr bwMode="auto">
          <a:xfrm flipH="1">
            <a:off x="4953000" y="4826496"/>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62" name="Line 34"/>
          <p:cNvSpPr>
            <a:spLocks noChangeShapeType="1"/>
          </p:cNvSpPr>
          <p:nvPr/>
        </p:nvSpPr>
        <p:spPr bwMode="auto">
          <a:xfrm>
            <a:off x="4953000" y="4978896"/>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63" name="Line 35"/>
          <p:cNvSpPr>
            <a:spLocks noChangeShapeType="1"/>
          </p:cNvSpPr>
          <p:nvPr/>
        </p:nvSpPr>
        <p:spPr bwMode="auto">
          <a:xfrm flipH="1">
            <a:off x="4876800" y="5207496"/>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64" name="Line 36"/>
          <p:cNvSpPr>
            <a:spLocks noChangeShapeType="1"/>
          </p:cNvSpPr>
          <p:nvPr/>
        </p:nvSpPr>
        <p:spPr bwMode="auto">
          <a:xfrm>
            <a:off x="4876800" y="5512296"/>
            <a:ext cx="381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65" name="Rectangle 37"/>
          <p:cNvSpPr>
            <a:spLocks noChangeArrowheads="1"/>
          </p:cNvSpPr>
          <p:nvPr/>
        </p:nvSpPr>
        <p:spPr bwMode="auto">
          <a:xfrm>
            <a:off x="4724400" y="5893296"/>
            <a:ext cx="609600"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endParaRPr lang="en-IN" altLang="en-US"/>
          </a:p>
        </p:txBody>
      </p:sp>
      <p:sp>
        <p:nvSpPr>
          <p:cNvPr id="22566" name="Line 38"/>
          <p:cNvSpPr>
            <a:spLocks noChangeShapeType="1"/>
          </p:cNvSpPr>
          <p:nvPr/>
        </p:nvSpPr>
        <p:spPr bwMode="auto">
          <a:xfrm flipH="1">
            <a:off x="3505200" y="4445496"/>
            <a:ext cx="22860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67" name="Line 39"/>
          <p:cNvSpPr>
            <a:spLocks noChangeShapeType="1"/>
          </p:cNvSpPr>
          <p:nvPr/>
        </p:nvSpPr>
        <p:spPr bwMode="auto">
          <a:xfrm>
            <a:off x="3733800" y="4445496"/>
            <a:ext cx="2286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68" name="Line 40"/>
          <p:cNvSpPr>
            <a:spLocks noChangeShapeType="1"/>
          </p:cNvSpPr>
          <p:nvPr/>
        </p:nvSpPr>
        <p:spPr bwMode="auto">
          <a:xfrm flipV="1">
            <a:off x="3581400" y="5436096"/>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69" name="Line 41"/>
          <p:cNvSpPr>
            <a:spLocks noChangeShapeType="1"/>
          </p:cNvSpPr>
          <p:nvPr/>
        </p:nvSpPr>
        <p:spPr bwMode="auto">
          <a:xfrm flipH="1" flipV="1">
            <a:off x="3581400" y="5283696"/>
            <a:ext cx="304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0" name="Line 42"/>
          <p:cNvSpPr>
            <a:spLocks noChangeShapeType="1"/>
          </p:cNvSpPr>
          <p:nvPr/>
        </p:nvSpPr>
        <p:spPr bwMode="auto">
          <a:xfrm flipV="1">
            <a:off x="3581400" y="4978896"/>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1" name="Line 43"/>
          <p:cNvSpPr>
            <a:spLocks noChangeShapeType="1"/>
          </p:cNvSpPr>
          <p:nvPr/>
        </p:nvSpPr>
        <p:spPr bwMode="auto">
          <a:xfrm flipH="1" flipV="1">
            <a:off x="3733800" y="4750296"/>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2" name="Line 44"/>
          <p:cNvSpPr>
            <a:spLocks noChangeShapeType="1"/>
          </p:cNvSpPr>
          <p:nvPr/>
        </p:nvSpPr>
        <p:spPr bwMode="auto">
          <a:xfrm flipH="1">
            <a:off x="3657600" y="4826496"/>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3" name="Line 45"/>
          <p:cNvSpPr>
            <a:spLocks noChangeShapeType="1"/>
          </p:cNvSpPr>
          <p:nvPr/>
        </p:nvSpPr>
        <p:spPr bwMode="auto">
          <a:xfrm>
            <a:off x="3657600" y="4978896"/>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4" name="Line 46"/>
          <p:cNvSpPr>
            <a:spLocks noChangeShapeType="1"/>
          </p:cNvSpPr>
          <p:nvPr/>
        </p:nvSpPr>
        <p:spPr bwMode="auto">
          <a:xfrm flipH="1">
            <a:off x="3581400" y="5207496"/>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5" name="Line 47"/>
          <p:cNvSpPr>
            <a:spLocks noChangeShapeType="1"/>
          </p:cNvSpPr>
          <p:nvPr/>
        </p:nvSpPr>
        <p:spPr bwMode="auto">
          <a:xfrm>
            <a:off x="3581400" y="5512296"/>
            <a:ext cx="381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6" name="Rectangle 48"/>
          <p:cNvSpPr>
            <a:spLocks noChangeArrowheads="1"/>
          </p:cNvSpPr>
          <p:nvPr/>
        </p:nvSpPr>
        <p:spPr bwMode="auto">
          <a:xfrm>
            <a:off x="3429000" y="5893296"/>
            <a:ext cx="609600"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endParaRPr lang="en-IN" altLang="en-US"/>
          </a:p>
        </p:txBody>
      </p:sp>
      <p:sp>
        <p:nvSpPr>
          <p:cNvPr id="22577" name="Line 49"/>
          <p:cNvSpPr>
            <a:spLocks noChangeShapeType="1"/>
          </p:cNvSpPr>
          <p:nvPr/>
        </p:nvSpPr>
        <p:spPr bwMode="auto">
          <a:xfrm flipH="1">
            <a:off x="4800600" y="1803648"/>
            <a:ext cx="22860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8" name="Line 50"/>
          <p:cNvSpPr>
            <a:spLocks noChangeShapeType="1"/>
          </p:cNvSpPr>
          <p:nvPr/>
        </p:nvSpPr>
        <p:spPr bwMode="auto">
          <a:xfrm>
            <a:off x="5029200" y="1803648"/>
            <a:ext cx="2286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9" name="Line 51"/>
          <p:cNvSpPr>
            <a:spLocks noChangeShapeType="1"/>
          </p:cNvSpPr>
          <p:nvPr/>
        </p:nvSpPr>
        <p:spPr bwMode="auto">
          <a:xfrm flipV="1">
            <a:off x="4876800" y="2794248"/>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80" name="Line 52"/>
          <p:cNvSpPr>
            <a:spLocks noChangeShapeType="1"/>
          </p:cNvSpPr>
          <p:nvPr/>
        </p:nvSpPr>
        <p:spPr bwMode="auto">
          <a:xfrm flipH="1" flipV="1">
            <a:off x="4876800" y="2641848"/>
            <a:ext cx="304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81" name="Line 53"/>
          <p:cNvSpPr>
            <a:spLocks noChangeShapeType="1"/>
          </p:cNvSpPr>
          <p:nvPr/>
        </p:nvSpPr>
        <p:spPr bwMode="auto">
          <a:xfrm flipV="1">
            <a:off x="4876800" y="2337048"/>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82" name="Line 54"/>
          <p:cNvSpPr>
            <a:spLocks noChangeShapeType="1"/>
          </p:cNvSpPr>
          <p:nvPr/>
        </p:nvSpPr>
        <p:spPr bwMode="auto">
          <a:xfrm flipH="1" flipV="1">
            <a:off x="5029200" y="2108448"/>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83" name="Line 55"/>
          <p:cNvSpPr>
            <a:spLocks noChangeShapeType="1"/>
          </p:cNvSpPr>
          <p:nvPr/>
        </p:nvSpPr>
        <p:spPr bwMode="auto">
          <a:xfrm flipH="1">
            <a:off x="4953000" y="2184648"/>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84" name="Line 56"/>
          <p:cNvSpPr>
            <a:spLocks noChangeShapeType="1"/>
          </p:cNvSpPr>
          <p:nvPr/>
        </p:nvSpPr>
        <p:spPr bwMode="auto">
          <a:xfrm>
            <a:off x="4953000" y="2337048"/>
            <a:ext cx="2286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85" name="Line 57"/>
          <p:cNvSpPr>
            <a:spLocks noChangeShapeType="1"/>
          </p:cNvSpPr>
          <p:nvPr/>
        </p:nvSpPr>
        <p:spPr bwMode="auto">
          <a:xfrm flipH="1">
            <a:off x="4876800" y="2565648"/>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86" name="Line 58"/>
          <p:cNvSpPr>
            <a:spLocks noChangeShapeType="1"/>
          </p:cNvSpPr>
          <p:nvPr/>
        </p:nvSpPr>
        <p:spPr bwMode="auto">
          <a:xfrm>
            <a:off x="4876800" y="2870448"/>
            <a:ext cx="381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87" name="Rectangle 59"/>
          <p:cNvSpPr>
            <a:spLocks noChangeArrowheads="1"/>
          </p:cNvSpPr>
          <p:nvPr/>
        </p:nvSpPr>
        <p:spPr bwMode="auto">
          <a:xfrm>
            <a:off x="4724400" y="3251448"/>
            <a:ext cx="609600"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endParaRPr lang="en-IN" altLang="en-US"/>
          </a:p>
        </p:txBody>
      </p:sp>
      <p:sp>
        <p:nvSpPr>
          <p:cNvPr id="22588" name="Oval 60"/>
          <p:cNvSpPr>
            <a:spLocks noChangeArrowheads="1"/>
          </p:cNvSpPr>
          <p:nvPr/>
        </p:nvSpPr>
        <p:spPr bwMode="auto">
          <a:xfrm>
            <a:off x="3810000" y="1727448"/>
            <a:ext cx="1524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endParaRPr lang="en-IN" altLang="en-US"/>
          </a:p>
        </p:txBody>
      </p:sp>
      <p:sp>
        <p:nvSpPr>
          <p:cNvPr id="22589" name="Oval 61"/>
          <p:cNvSpPr>
            <a:spLocks noChangeArrowheads="1"/>
          </p:cNvSpPr>
          <p:nvPr/>
        </p:nvSpPr>
        <p:spPr bwMode="auto">
          <a:xfrm>
            <a:off x="4800600" y="1727448"/>
            <a:ext cx="1524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endParaRPr lang="en-IN" altLang="en-US"/>
          </a:p>
        </p:txBody>
      </p:sp>
      <p:sp>
        <p:nvSpPr>
          <p:cNvPr id="22590" name="Line 62"/>
          <p:cNvSpPr>
            <a:spLocks noChangeShapeType="1"/>
          </p:cNvSpPr>
          <p:nvPr/>
        </p:nvSpPr>
        <p:spPr bwMode="auto">
          <a:xfrm flipH="1">
            <a:off x="3733800" y="1727448"/>
            <a:ext cx="152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91" name="Line 63"/>
          <p:cNvSpPr>
            <a:spLocks noChangeShapeType="1"/>
          </p:cNvSpPr>
          <p:nvPr/>
        </p:nvSpPr>
        <p:spPr bwMode="auto">
          <a:xfrm>
            <a:off x="3733800" y="1803648"/>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92" name="Line 64"/>
          <p:cNvSpPr>
            <a:spLocks noChangeShapeType="1"/>
          </p:cNvSpPr>
          <p:nvPr/>
        </p:nvSpPr>
        <p:spPr bwMode="auto">
          <a:xfrm>
            <a:off x="4876800" y="1727448"/>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93" name="Line 65"/>
          <p:cNvSpPr>
            <a:spLocks noChangeShapeType="1"/>
          </p:cNvSpPr>
          <p:nvPr/>
        </p:nvSpPr>
        <p:spPr bwMode="auto">
          <a:xfrm flipH="1">
            <a:off x="4876800" y="1879848"/>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94" name="Line 66"/>
          <p:cNvSpPr>
            <a:spLocks noChangeShapeType="1"/>
          </p:cNvSpPr>
          <p:nvPr/>
        </p:nvSpPr>
        <p:spPr bwMode="auto">
          <a:xfrm>
            <a:off x="4038600" y="1879848"/>
            <a:ext cx="762000" cy="0"/>
          </a:xfrm>
          <a:prstGeom prst="line">
            <a:avLst/>
          </a:prstGeom>
          <a:noFill/>
          <a:ln w="571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95" name="Line 67"/>
          <p:cNvSpPr>
            <a:spLocks noChangeShapeType="1"/>
          </p:cNvSpPr>
          <p:nvPr/>
        </p:nvSpPr>
        <p:spPr bwMode="auto">
          <a:xfrm>
            <a:off x="3429000" y="4597896"/>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96" name="Line 68"/>
          <p:cNvSpPr>
            <a:spLocks noChangeShapeType="1"/>
          </p:cNvSpPr>
          <p:nvPr/>
        </p:nvSpPr>
        <p:spPr bwMode="auto">
          <a:xfrm flipH="1">
            <a:off x="3352800" y="4597896"/>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97" name="Line 69"/>
          <p:cNvSpPr>
            <a:spLocks noChangeShapeType="1"/>
          </p:cNvSpPr>
          <p:nvPr/>
        </p:nvSpPr>
        <p:spPr bwMode="auto">
          <a:xfrm>
            <a:off x="3962400" y="4597896"/>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98" name="Line 70"/>
          <p:cNvSpPr>
            <a:spLocks noChangeShapeType="1"/>
          </p:cNvSpPr>
          <p:nvPr/>
        </p:nvSpPr>
        <p:spPr bwMode="auto">
          <a:xfrm flipV="1">
            <a:off x="3352800" y="4597896"/>
            <a:ext cx="381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99" name="Line 71"/>
          <p:cNvSpPr>
            <a:spLocks noChangeShapeType="1"/>
          </p:cNvSpPr>
          <p:nvPr/>
        </p:nvSpPr>
        <p:spPr bwMode="auto">
          <a:xfrm>
            <a:off x="3733800" y="4597896"/>
            <a:ext cx="304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00" name="Line 72"/>
          <p:cNvSpPr>
            <a:spLocks noChangeShapeType="1"/>
          </p:cNvSpPr>
          <p:nvPr/>
        </p:nvSpPr>
        <p:spPr bwMode="auto">
          <a:xfrm>
            <a:off x="4800600" y="4597896"/>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01" name="Line 73"/>
          <p:cNvSpPr>
            <a:spLocks noChangeShapeType="1"/>
          </p:cNvSpPr>
          <p:nvPr/>
        </p:nvSpPr>
        <p:spPr bwMode="auto">
          <a:xfrm flipH="1">
            <a:off x="4724400" y="4597896"/>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02" name="Line 74"/>
          <p:cNvSpPr>
            <a:spLocks noChangeShapeType="1"/>
          </p:cNvSpPr>
          <p:nvPr/>
        </p:nvSpPr>
        <p:spPr bwMode="auto">
          <a:xfrm flipV="1">
            <a:off x="4724400" y="4597896"/>
            <a:ext cx="304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03" name="Line 75"/>
          <p:cNvSpPr>
            <a:spLocks noChangeShapeType="1"/>
          </p:cNvSpPr>
          <p:nvPr/>
        </p:nvSpPr>
        <p:spPr bwMode="auto">
          <a:xfrm>
            <a:off x="5257800" y="459789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04" name="Line 76"/>
          <p:cNvSpPr>
            <a:spLocks noChangeShapeType="1"/>
          </p:cNvSpPr>
          <p:nvPr/>
        </p:nvSpPr>
        <p:spPr bwMode="auto">
          <a:xfrm>
            <a:off x="5029200" y="4597896"/>
            <a:ext cx="381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05" name="Line 77"/>
          <p:cNvSpPr>
            <a:spLocks noChangeShapeType="1"/>
          </p:cNvSpPr>
          <p:nvPr/>
        </p:nvSpPr>
        <p:spPr bwMode="auto">
          <a:xfrm>
            <a:off x="3048000" y="5055096"/>
            <a:ext cx="685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06" name="Line 78"/>
          <p:cNvSpPr>
            <a:spLocks noChangeShapeType="1"/>
          </p:cNvSpPr>
          <p:nvPr/>
        </p:nvSpPr>
        <p:spPr bwMode="auto">
          <a:xfrm flipV="1">
            <a:off x="3733800" y="4445496"/>
            <a:ext cx="0" cy="6096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07" name="Freeform 79"/>
          <p:cNvSpPr>
            <a:spLocks/>
          </p:cNvSpPr>
          <p:nvPr/>
        </p:nvSpPr>
        <p:spPr bwMode="auto">
          <a:xfrm>
            <a:off x="3713163" y="4312146"/>
            <a:ext cx="1309687" cy="166688"/>
          </a:xfrm>
          <a:custGeom>
            <a:avLst/>
            <a:gdLst>
              <a:gd name="T0" fmla="*/ 0 w 825"/>
              <a:gd name="T1" fmla="*/ 2147483647 h 105"/>
              <a:gd name="T2" fmla="*/ 2147483647 w 825"/>
              <a:gd name="T3" fmla="*/ 2147483647 h 105"/>
              <a:gd name="T4" fmla="*/ 2147483647 w 825"/>
              <a:gd name="T5" fmla="*/ 2147483647 h 105"/>
              <a:gd name="T6" fmla="*/ 2147483647 w 825"/>
              <a:gd name="T7" fmla="*/ 2147483647 h 105"/>
              <a:gd name="T8" fmla="*/ 2147483647 w 825"/>
              <a:gd name="T9" fmla="*/ 2147483647 h 105"/>
              <a:gd name="T10" fmla="*/ 2147483647 w 825"/>
              <a:gd name="T11" fmla="*/ 2147483647 h 105"/>
              <a:gd name="T12" fmla="*/ 2147483647 w 825"/>
              <a:gd name="T13" fmla="*/ 2147483647 h 105"/>
              <a:gd name="T14" fmla="*/ 2147483647 w 825"/>
              <a:gd name="T15" fmla="*/ 2147483647 h 105"/>
              <a:gd name="T16" fmla="*/ 2147483647 w 825"/>
              <a:gd name="T17" fmla="*/ 2147483647 h 105"/>
              <a:gd name="T18" fmla="*/ 2147483647 w 825"/>
              <a:gd name="T19" fmla="*/ 2147483647 h 105"/>
              <a:gd name="T20" fmla="*/ 2147483647 w 825"/>
              <a:gd name="T21" fmla="*/ 2147483647 h 105"/>
              <a:gd name="T22" fmla="*/ 2147483647 w 825"/>
              <a:gd name="T23" fmla="*/ 2147483647 h 105"/>
              <a:gd name="T24" fmla="*/ 2147483647 w 825"/>
              <a:gd name="T25" fmla="*/ 2147483647 h 105"/>
              <a:gd name="T26" fmla="*/ 2147483647 w 825"/>
              <a:gd name="T27" fmla="*/ 2147483647 h 105"/>
              <a:gd name="T28" fmla="*/ 2147483647 w 825"/>
              <a:gd name="T29" fmla="*/ 2147483647 h 105"/>
              <a:gd name="T30" fmla="*/ 2147483647 w 825"/>
              <a:gd name="T31" fmla="*/ 2147483647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25" h="105">
                <a:moveTo>
                  <a:pt x="0" y="67"/>
                </a:moveTo>
                <a:cubicBezTo>
                  <a:pt x="36" y="55"/>
                  <a:pt x="71" y="43"/>
                  <a:pt x="107" y="32"/>
                </a:cubicBezTo>
                <a:cubicBezTo>
                  <a:pt x="192" y="40"/>
                  <a:pt x="215" y="25"/>
                  <a:pt x="195" y="102"/>
                </a:cubicBezTo>
                <a:cubicBezTo>
                  <a:pt x="182" y="61"/>
                  <a:pt x="180" y="54"/>
                  <a:pt x="222" y="40"/>
                </a:cubicBezTo>
                <a:cubicBezTo>
                  <a:pt x="249" y="43"/>
                  <a:pt x="277" y="39"/>
                  <a:pt x="302" y="49"/>
                </a:cubicBezTo>
                <a:cubicBezTo>
                  <a:pt x="311" y="53"/>
                  <a:pt x="315" y="67"/>
                  <a:pt x="311" y="76"/>
                </a:cubicBezTo>
                <a:cubicBezTo>
                  <a:pt x="307" y="86"/>
                  <a:pt x="284" y="105"/>
                  <a:pt x="284" y="94"/>
                </a:cubicBezTo>
                <a:cubicBezTo>
                  <a:pt x="284" y="68"/>
                  <a:pt x="332" y="62"/>
                  <a:pt x="346" y="58"/>
                </a:cubicBezTo>
                <a:cubicBezTo>
                  <a:pt x="387" y="61"/>
                  <a:pt x="431" y="53"/>
                  <a:pt x="470" y="67"/>
                </a:cubicBezTo>
                <a:cubicBezTo>
                  <a:pt x="482" y="71"/>
                  <a:pt x="444" y="82"/>
                  <a:pt x="444" y="94"/>
                </a:cubicBezTo>
                <a:cubicBezTo>
                  <a:pt x="444" y="105"/>
                  <a:pt x="461" y="81"/>
                  <a:pt x="470" y="76"/>
                </a:cubicBezTo>
                <a:cubicBezTo>
                  <a:pt x="478" y="72"/>
                  <a:pt x="488" y="70"/>
                  <a:pt x="497" y="67"/>
                </a:cubicBezTo>
                <a:cubicBezTo>
                  <a:pt x="538" y="70"/>
                  <a:pt x="581" y="64"/>
                  <a:pt x="621" y="76"/>
                </a:cubicBezTo>
                <a:cubicBezTo>
                  <a:pt x="630" y="79"/>
                  <a:pt x="621" y="102"/>
                  <a:pt x="612" y="102"/>
                </a:cubicBezTo>
                <a:cubicBezTo>
                  <a:pt x="601" y="102"/>
                  <a:pt x="600" y="85"/>
                  <a:pt x="594" y="76"/>
                </a:cubicBezTo>
                <a:cubicBezTo>
                  <a:pt x="645" y="0"/>
                  <a:pt x="825" y="2"/>
                  <a:pt x="825" y="10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08" name="Line 80"/>
          <p:cNvSpPr>
            <a:spLocks noChangeShapeType="1"/>
          </p:cNvSpPr>
          <p:nvPr/>
        </p:nvSpPr>
        <p:spPr bwMode="auto">
          <a:xfrm>
            <a:off x="3733800" y="4445496"/>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09" name="Line 81"/>
          <p:cNvSpPr>
            <a:spLocks noChangeShapeType="1"/>
          </p:cNvSpPr>
          <p:nvPr/>
        </p:nvSpPr>
        <p:spPr bwMode="auto">
          <a:xfrm>
            <a:off x="5029200" y="4445496"/>
            <a:ext cx="0" cy="6096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10" name="Line 82"/>
          <p:cNvSpPr>
            <a:spLocks noChangeShapeType="1"/>
          </p:cNvSpPr>
          <p:nvPr/>
        </p:nvSpPr>
        <p:spPr bwMode="auto">
          <a:xfrm>
            <a:off x="5029200" y="5055096"/>
            <a:ext cx="6096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11" name="Line 83"/>
          <p:cNvSpPr>
            <a:spLocks noChangeShapeType="1"/>
          </p:cNvSpPr>
          <p:nvPr/>
        </p:nvSpPr>
        <p:spPr bwMode="auto">
          <a:xfrm>
            <a:off x="3048000" y="3022848"/>
            <a:ext cx="685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12" name="Line 84"/>
          <p:cNvSpPr>
            <a:spLocks noChangeShapeType="1"/>
          </p:cNvSpPr>
          <p:nvPr/>
        </p:nvSpPr>
        <p:spPr bwMode="auto">
          <a:xfrm>
            <a:off x="3733800" y="1803648"/>
            <a:ext cx="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13" name="Line 85"/>
          <p:cNvSpPr>
            <a:spLocks noChangeShapeType="1"/>
          </p:cNvSpPr>
          <p:nvPr/>
        </p:nvSpPr>
        <p:spPr bwMode="auto">
          <a:xfrm>
            <a:off x="5029200" y="1803648"/>
            <a:ext cx="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14" name="Line 86"/>
          <p:cNvSpPr>
            <a:spLocks noChangeShapeType="1"/>
          </p:cNvSpPr>
          <p:nvPr/>
        </p:nvSpPr>
        <p:spPr bwMode="auto">
          <a:xfrm>
            <a:off x="5029200" y="3022848"/>
            <a:ext cx="609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15" name="Line 87"/>
          <p:cNvSpPr>
            <a:spLocks noChangeShapeType="1"/>
          </p:cNvSpPr>
          <p:nvPr/>
        </p:nvSpPr>
        <p:spPr bwMode="auto">
          <a:xfrm flipH="1">
            <a:off x="6553200" y="2946648"/>
            <a:ext cx="228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16" name="Line 88"/>
          <p:cNvSpPr>
            <a:spLocks noChangeShapeType="1"/>
          </p:cNvSpPr>
          <p:nvPr/>
        </p:nvSpPr>
        <p:spPr bwMode="auto">
          <a:xfrm flipH="1">
            <a:off x="7696200" y="2337048"/>
            <a:ext cx="228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17" name="Line 89"/>
          <p:cNvSpPr>
            <a:spLocks noChangeShapeType="1"/>
          </p:cNvSpPr>
          <p:nvPr/>
        </p:nvSpPr>
        <p:spPr bwMode="auto">
          <a:xfrm flipH="1">
            <a:off x="6553200" y="5283696"/>
            <a:ext cx="228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18" name="Line 90"/>
          <p:cNvSpPr>
            <a:spLocks noChangeShapeType="1"/>
          </p:cNvSpPr>
          <p:nvPr/>
        </p:nvSpPr>
        <p:spPr bwMode="auto">
          <a:xfrm flipH="1">
            <a:off x="7696200" y="5055096"/>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19" name="Line 91"/>
          <p:cNvSpPr>
            <a:spLocks noChangeShapeType="1"/>
          </p:cNvSpPr>
          <p:nvPr/>
        </p:nvSpPr>
        <p:spPr bwMode="auto">
          <a:xfrm>
            <a:off x="1752600" y="5131296"/>
            <a:ext cx="3810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20" name="Line 92"/>
          <p:cNvSpPr>
            <a:spLocks noChangeShapeType="1"/>
          </p:cNvSpPr>
          <p:nvPr/>
        </p:nvSpPr>
        <p:spPr bwMode="auto">
          <a:xfrm>
            <a:off x="609600" y="5207496"/>
            <a:ext cx="3810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21" name="Line 93"/>
          <p:cNvSpPr>
            <a:spLocks noChangeShapeType="1"/>
          </p:cNvSpPr>
          <p:nvPr/>
        </p:nvSpPr>
        <p:spPr bwMode="auto">
          <a:xfrm>
            <a:off x="609600" y="2718048"/>
            <a:ext cx="4572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22" name="Line 94"/>
          <p:cNvSpPr>
            <a:spLocks noChangeShapeType="1"/>
          </p:cNvSpPr>
          <p:nvPr/>
        </p:nvSpPr>
        <p:spPr bwMode="auto">
          <a:xfrm>
            <a:off x="1828800" y="2718048"/>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23" name="Text Box 95"/>
          <p:cNvSpPr txBox="1">
            <a:spLocks noChangeArrowheads="1"/>
          </p:cNvSpPr>
          <p:nvPr/>
        </p:nvSpPr>
        <p:spPr bwMode="auto">
          <a:xfrm>
            <a:off x="3399367" y="1271588"/>
            <a:ext cx="2571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dirty="0">
                <a:solidFill>
                  <a:schemeClr val="hlink"/>
                </a:solidFill>
              </a:rPr>
              <a:t>DIGITAL MICROWAVE</a:t>
            </a:r>
          </a:p>
          <a:p>
            <a:pPr eaLnBrk="1" hangingPunct="1"/>
            <a:endParaRPr lang="en-US" altLang="en-US" dirty="0">
              <a:solidFill>
                <a:schemeClr val="hlink"/>
              </a:solidFill>
            </a:endParaRPr>
          </a:p>
        </p:txBody>
      </p:sp>
      <p:sp>
        <p:nvSpPr>
          <p:cNvPr id="22624" name="Text Box 96"/>
          <p:cNvSpPr txBox="1">
            <a:spLocks noChangeArrowheads="1"/>
          </p:cNvSpPr>
          <p:nvPr/>
        </p:nvSpPr>
        <p:spPr bwMode="auto">
          <a:xfrm>
            <a:off x="3276600" y="3963988"/>
            <a:ext cx="42068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dirty="0">
                <a:solidFill>
                  <a:schemeClr val="hlink"/>
                </a:solidFill>
              </a:rPr>
              <a:t>FIBER OPTIC SYSTEM</a:t>
            </a:r>
          </a:p>
          <a:p>
            <a:pPr eaLnBrk="1" hangingPunct="1"/>
            <a:endParaRPr lang="en-US" altLang="en-US" dirty="0"/>
          </a:p>
        </p:txBody>
      </p:sp>
      <p:sp>
        <p:nvSpPr>
          <p:cNvPr id="22625" name="Line 97"/>
          <p:cNvSpPr>
            <a:spLocks noChangeShapeType="1"/>
          </p:cNvSpPr>
          <p:nvPr/>
        </p:nvSpPr>
        <p:spPr bwMode="auto">
          <a:xfrm>
            <a:off x="60325" y="65532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26" name="Line 98"/>
          <p:cNvSpPr>
            <a:spLocks noChangeShapeType="1"/>
          </p:cNvSpPr>
          <p:nvPr/>
        </p:nvSpPr>
        <p:spPr bwMode="auto">
          <a:xfrm>
            <a:off x="3124200" y="6629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27" name="Line 99"/>
          <p:cNvSpPr>
            <a:spLocks noChangeShapeType="1"/>
          </p:cNvSpPr>
          <p:nvPr/>
        </p:nvSpPr>
        <p:spPr bwMode="auto">
          <a:xfrm flipV="1">
            <a:off x="3124200" y="6400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28" name="Line 100"/>
          <p:cNvSpPr>
            <a:spLocks noChangeShapeType="1"/>
          </p:cNvSpPr>
          <p:nvPr/>
        </p:nvSpPr>
        <p:spPr bwMode="auto">
          <a:xfrm flipH="1">
            <a:off x="2514600" y="6502896"/>
            <a:ext cx="6096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29" name="Line 101"/>
          <p:cNvSpPr>
            <a:spLocks noChangeShapeType="1"/>
          </p:cNvSpPr>
          <p:nvPr/>
        </p:nvSpPr>
        <p:spPr bwMode="auto">
          <a:xfrm>
            <a:off x="5562600" y="65532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30" name="Line 102"/>
          <p:cNvSpPr>
            <a:spLocks noChangeShapeType="1"/>
          </p:cNvSpPr>
          <p:nvPr/>
        </p:nvSpPr>
        <p:spPr bwMode="auto">
          <a:xfrm>
            <a:off x="8839200" y="64770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31" name="Line 103"/>
          <p:cNvSpPr>
            <a:spLocks noChangeShapeType="1"/>
          </p:cNvSpPr>
          <p:nvPr/>
        </p:nvSpPr>
        <p:spPr bwMode="auto">
          <a:xfrm flipH="1">
            <a:off x="5562600" y="6705600"/>
            <a:ext cx="3276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632" name="Text Box 104"/>
          <p:cNvSpPr txBox="1">
            <a:spLocks noChangeArrowheads="1"/>
          </p:cNvSpPr>
          <p:nvPr/>
        </p:nvSpPr>
        <p:spPr bwMode="auto">
          <a:xfrm>
            <a:off x="6477000" y="6477000"/>
            <a:ext cx="19573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sz="1000"/>
              <a:t>SUBSTATION/ GEN STN SIDE</a:t>
            </a:r>
          </a:p>
        </p:txBody>
      </p:sp>
      <p:sp>
        <p:nvSpPr>
          <p:cNvPr id="22633" name="Text Box 105"/>
          <p:cNvSpPr txBox="1">
            <a:spLocks noChangeArrowheads="1"/>
          </p:cNvSpPr>
          <p:nvPr/>
        </p:nvSpPr>
        <p:spPr bwMode="auto">
          <a:xfrm>
            <a:off x="512762" y="6502896"/>
            <a:ext cx="26828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sz="1200" dirty="0"/>
              <a:t>CONTROL CENTRE </a:t>
            </a:r>
          </a:p>
        </p:txBody>
      </p:sp>
      <p:sp>
        <p:nvSpPr>
          <p:cNvPr id="106" name="Text Box 96"/>
          <p:cNvSpPr txBox="1">
            <a:spLocks noChangeArrowheads="1"/>
          </p:cNvSpPr>
          <p:nvPr/>
        </p:nvSpPr>
        <p:spPr bwMode="auto">
          <a:xfrm>
            <a:off x="3962929" y="4750296"/>
            <a:ext cx="862906"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dirty="0" smtClean="0">
                <a:solidFill>
                  <a:schemeClr val="hlink"/>
                </a:solidFill>
              </a:rPr>
              <a:t>OPGW</a:t>
            </a:r>
            <a:endParaRPr lang="en-US" altLang="en-US" dirty="0">
              <a:solidFill>
                <a:schemeClr val="hlink"/>
              </a:solidFill>
            </a:endParaRPr>
          </a:p>
          <a:p>
            <a:pPr eaLnBrk="1" hangingPunct="1"/>
            <a:endParaRPr lang="en-US" altLang="en-US" dirty="0"/>
          </a:p>
        </p:txBody>
      </p:sp>
      <p:sp>
        <p:nvSpPr>
          <p:cNvPr id="107" name="TextBox 106"/>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9937749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3501008"/>
            <a:ext cx="7024744" cy="1143000"/>
          </a:xfrm>
        </p:spPr>
        <p:txBody>
          <a:bodyPr>
            <a:normAutofit fontScale="90000"/>
          </a:bodyPr>
          <a:lstStyle/>
          <a:p>
            <a:r>
              <a:rPr lang="en-IN" dirty="0" smtClean="0"/>
              <a:t>&lt;photos of RTU&gt;</a:t>
            </a:r>
            <a:br>
              <a:rPr lang="en-IN" dirty="0" smtClean="0"/>
            </a:br>
            <a:r>
              <a:rPr lang="en-IN" dirty="0" smtClean="0"/>
              <a:t>&lt;photos of PLCC Panel&gt;</a:t>
            </a:r>
            <a:br>
              <a:rPr lang="en-IN" dirty="0" smtClean="0"/>
            </a:br>
            <a:r>
              <a:rPr lang="en-IN" dirty="0" smtClean="0"/>
              <a:t>&lt;photos of communication panels&gt;</a:t>
            </a:r>
            <a:endParaRPr lang="en-GB" dirty="0"/>
          </a:p>
        </p:txBody>
      </p:sp>
      <p:pic>
        <p:nvPicPr>
          <p:cNvPr id="7170" name="Picture 2" descr="D:\tapo presentation materials\IMG-20170601-WA0005.jpg"/>
          <p:cNvPicPr>
            <a:picLocks noChangeAspect="1" noChangeArrowheads="1"/>
          </p:cNvPicPr>
          <p:nvPr/>
        </p:nvPicPr>
        <p:blipFill rotWithShape="1">
          <a:blip r:embed="rId2">
            <a:extLst>
              <a:ext uri="{28A0092B-C50C-407E-A947-70E740481C1C}">
                <a14:useLocalDpi xmlns:a14="http://schemas.microsoft.com/office/drawing/2010/main" val="0"/>
              </a:ext>
            </a:extLst>
          </a:blip>
          <a:srcRect r="17366"/>
          <a:stretch/>
        </p:blipFill>
        <p:spPr bwMode="auto">
          <a:xfrm>
            <a:off x="5941723" y="332657"/>
            <a:ext cx="3059832" cy="6350932"/>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D:\tapo presentation materials\IMG-20170601-WA0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32656"/>
            <a:ext cx="2592288" cy="633670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tapo presentation materials\IMG-20170601-WA00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01" y="325759"/>
            <a:ext cx="3168352" cy="63367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876256" y="6300027"/>
            <a:ext cx="1850900" cy="369332"/>
          </a:xfrm>
          <a:prstGeom prst="rect">
            <a:avLst/>
          </a:prstGeom>
          <a:noFill/>
        </p:spPr>
        <p:txBody>
          <a:bodyPr wrap="square" rtlCol="0">
            <a:spAutoFit/>
          </a:bodyPr>
          <a:lstStyle/>
          <a:p>
            <a:r>
              <a:rPr lang="en-IN" b="1" dirty="0" smtClean="0">
                <a:solidFill>
                  <a:srgbClr val="FFFF00"/>
                </a:solidFill>
              </a:rPr>
              <a:t>RTU PANEL</a:t>
            </a:r>
            <a:endParaRPr lang="en-GB" b="1" dirty="0">
              <a:solidFill>
                <a:srgbClr val="FFFF00"/>
              </a:solidFill>
            </a:endParaRPr>
          </a:p>
        </p:txBody>
      </p:sp>
      <p:sp>
        <p:nvSpPr>
          <p:cNvPr id="9" name="TextBox 8"/>
          <p:cNvSpPr txBox="1"/>
          <p:nvPr/>
        </p:nvSpPr>
        <p:spPr>
          <a:xfrm>
            <a:off x="832227" y="6237312"/>
            <a:ext cx="1850900" cy="369332"/>
          </a:xfrm>
          <a:prstGeom prst="rect">
            <a:avLst/>
          </a:prstGeom>
          <a:noFill/>
        </p:spPr>
        <p:txBody>
          <a:bodyPr wrap="square" rtlCol="0">
            <a:spAutoFit/>
          </a:bodyPr>
          <a:lstStyle/>
          <a:p>
            <a:r>
              <a:rPr lang="en-IN" b="1" dirty="0" smtClean="0">
                <a:solidFill>
                  <a:srgbClr val="FFFF00"/>
                </a:solidFill>
              </a:rPr>
              <a:t>RTU </a:t>
            </a:r>
            <a:endParaRPr lang="en-GB" b="1" dirty="0">
              <a:solidFill>
                <a:srgbClr val="FFFF00"/>
              </a:solidFill>
            </a:endParaRPr>
          </a:p>
        </p:txBody>
      </p:sp>
      <p:sp>
        <p:nvSpPr>
          <p:cNvPr id="5" name="TextBox 4"/>
          <p:cNvSpPr txBox="1"/>
          <p:nvPr/>
        </p:nvSpPr>
        <p:spPr>
          <a:xfrm>
            <a:off x="3923928" y="6516052"/>
            <a:ext cx="1577676" cy="369332"/>
          </a:xfrm>
          <a:prstGeom prst="rect">
            <a:avLst/>
          </a:prstGeom>
          <a:noFill/>
        </p:spPr>
        <p:txBody>
          <a:bodyPr wrap="none" rtlCol="0">
            <a:spAutoFit/>
          </a:bodyPr>
          <a:lstStyle/>
          <a:p>
            <a:r>
              <a:rPr lang="en-IN" b="1" dirty="0">
                <a:solidFill>
                  <a:srgbClr val="FFFF00"/>
                </a:solidFill>
              </a:rPr>
              <a:t>PLCC PANEL</a:t>
            </a:r>
            <a:endParaRPr lang="en-GB" b="1" dirty="0">
              <a:solidFill>
                <a:srgbClr val="FFFF00"/>
              </a:solidFill>
            </a:endParaRPr>
          </a:p>
        </p:txBody>
      </p:sp>
    </p:spTree>
    <p:extLst>
      <p:ext uri="{BB962C8B-B14F-4D97-AF65-F5344CB8AC3E}">
        <p14:creationId xmlns:p14="http://schemas.microsoft.com/office/powerpoint/2010/main" val="545699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71600" y="548680"/>
            <a:ext cx="7024744" cy="1143000"/>
          </a:xfrm>
        </p:spPr>
        <p:txBody>
          <a:bodyPr/>
          <a:lstStyle/>
          <a:p>
            <a:pPr algn="ctr" eaLnBrk="1" hangingPunct="1"/>
            <a:r>
              <a:rPr lang="en-US" altLang="en-US" sz="3200" u="sng" dirty="0" smtClean="0">
                <a:solidFill>
                  <a:schemeClr val="tx2"/>
                </a:solidFill>
              </a:rPr>
              <a:t>DATA FLOW COMMUNICATION PROTOCOL</a:t>
            </a:r>
          </a:p>
        </p:txBody>
      </p:sp>
      <p:sp>
        <p:nvSpPr>
          <p:cNvPr id="45059" name="Rectangle 4"/>
          <p:cNvSpPr>
            <a:spLocks noChangeArrowheads="1"/>
          </p:cNvSpPr>
          <p:nvPr/>
        </p:nvSpPr>
        <p:spPr bwMode="auto">
          <a:xfrm>
            <a:off x="457200" y="3810000"/>
            <a:ext cx="1219200" cy="762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dirty="0"/>
              <a:t>RTU</a:t>
            </a:r>
          </a:p>
        </p:txBody>
      </p:sp>
      <p:sp>
        <p:nvSpPr>
          <p:cNvPr id="45060" name="Rectangle 5"/>
          <p:cNvSpPr>
            <a:spLocks noChangeArrowheads="1"/>
          </p:cNvSpPr>
          <p:nvPr/>
        </p:nvSpPr>
        <p:spPr bwMode="auto">
          <a:xfrm>
            <a:off x="6948264" y="2162175"/>
            <a:ext cx="1447800" cy="762000"/>
          </a:xfrm>
          <a:prstGeom prst="rect">
            <a:avLst/>
          </a:prstGeom>
          <a:solidFill>
            <a:srgbClr val="FF9900"/>
          </a:solidFill>
          <a:ln w="9525">
            <a:solidFill>
              <a:schemeClr val="tx1"/>
            </a:solidFill>
            <a:miter lim="800000"/>
            <a:headEnd/>
            <a:tailEnd/>
          </a:ln>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dirty="0" smtClean="0"/>
              <a:t>RLDC</a:t>
            </a:r>
            <a:endParaRPr lang="en-US" altLang="en-US" dirty="0"/>
          </a:p>
          <a:p>
            <a:pPr algn="ctr" eaLnBrk="1" hangingPunct="1"/>
            <a:r>
              <a:rPr lang="en-US" altLang="en-US" dirty="0" smtClean="0"/>
              <a:t>FEP </a:t>
            </a:r>
            <a:endParaRPr lang="en-US" altLang="en-US" dirty="0"/>
          </a:p>
        </p:txBody>
      </p:sp>
      <p:sp>
        <p:nvSpPr>
          <p:cNvPr id="45061" name="Rectangle 6"/>
          <p:cNvSpPr>
            <a:spLocks noChangeArrowheads="1"/>
          </p:cNvSpPr>
          <p:nvPr/>
        </p:nvSpPr>
        <p:spPr bwMode="auto">
          <a:xfrm>
            <a:off x="3962400" y="3733800"/>
            <a:ext cx="1371600" cy="7620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dirty="0"/>
              <a:t>SLDC ICCP</a:t>
            </a:r>
          </a:p>
          <a:p>
            <a:pPr algn="ctr" eaLnBrk="1" hangingPunct="1"/>
            <a:r>
              <a:rPr lang="en-US" altLang="en-US" dirty="0"/>
              <a:t>SERVER</a:t>
            </a:r>
          </a:p>
        </p:txBody>
      </p:sp>
      <p:sp>
        <p:nvSpPr>
          <p:cNvPr id="45062" name="Rectangle 7"/>
          <p:cNvSpPr>
            <a:spLocks noChangeArrowheads="1"/>
          </p:cNvSpPr>
          <p:nvPr/>
        </p:nvSpPr>
        <p:spPr bwMode="auto">
          <a:xfrm>
            <a:off x="5943600" y="3732742"/>
            <a:ext cx="1600200" cy="8382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dirty="0" smtClean="0"/>
              <a:t>RLDC </a:t>
            </a:r>
            <a:r>
              <a:rPr lang="en-US" altLang="en-US" dirty="0"/>
              <a:t>ICCP</a:t>
            </a:r>
            <a:br>
              <a:rPr lang="en-US" altLang="en-US" dirty="0"/>
            </a:br>
            <a:r>
              <a:rPr lang="en-US" altLang="en-US" dirty="0"/>
              <a:t>SERVER</a:t>
            </a:r>
          </a:p>
        </p:txBody>
      </p:sp>
      <p:sp>
        <p:nvSpPr>
          <p:cNvPr id="45063" name="Line 8"/>
          <p:cNvSpPr>
            <a:spLocks noChangeShapeType="1"/>
          </p:cNvSpPr>
          <p:nvPr/>
        </p:nvSpPr>
        <p:spPr bwMode="auto">
          <a:xfrm>
            <a:off x="1676400" y="4114800"/>
            <a:ext cx="4953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64" name="Line 9"/>
          <p:cNvSpPr>
            <a:spLocks noChangeShapeType="1"/>
          </p:cNvSpPr>
          <p:nvPr/>
        </p:nvSpPr>
        <p:spPr bwMode="auto">
          <a:xfrm>
            <a:off x="3619500" y="4143374"/>
            <a:ext cx="342900" cy="84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65" name="Line 10"/>
          <p:cNvSpPr>
            <a:spLocks noChangeShapeType="1"/>
          </p:cNvSpPr>
          <p:nvPr/>
        </p:nvSpPr>
        <p:spPr bwMode="auto">
          <a:xfrm>
            <a:off x="5334000" y="41148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66" name="Line 11"/>
          <p:cNvSpPr>
            <a:spLocks noChangeShapeType="1"/>
          </p:cNvSpPr>
          <p:nvPr/>
        </p:nvSpPr>
        <p:spPr bwMode="auto">
          <a:xfrm>
            <a:off x="4648200" y="4495800"/>
            <a:ext cx="0" cy="76200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67" name="Rectangle 12"/>
          <p:cNvSpPr>
            <a:spLocks noChangeArrowheads="1"/>
          </p:cNvSpPr>
          <p:nvPr/>
        </p:nvSpPr>
        <p:spPr bwMode="auto">
          <a:xfrm>
            <a:off x="3790950" y="5249862"/>
            <a:ext cx="1981200" cy="533400"/>
          </a:xfrm>
          <a:prstGeom prst="rect">
            <a:avLst/>
          </a:prstGeom>
          <a:solidFill>
            <a:srgbClr val="99CC00"/>
          </a:solidFill>
          <a:ln w="9525">
            <a:solidFill>
              <a:schemeClr val="tx1"/>
            </a:solidFill>
            <a:miter lim="800000"/>
            <a:headEnd/>
            <a:tailEnd/>
          </a:ln>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dirty="0" smtClean="0"/>
              <a:t>BROADCASTS </a:t>
            </a:r>
            <a:r>
              <a:rPr lang="en-US" altLang="en-US" dirty="0"/>
              <a:t>IN</a:t>
            </a:r>
          </a:p>
          <a:p>
            <a:pPr algn="ctr" eaLnBrk="1" hangingPunct="1"/>
            <a:r>
              <a:rPr lang="en-US" altLang="en-US" dirty="0"/>
              <a:t> SLDC LAN</a:t>
            </a:r>
          </a:p>
        </p:txBody>
      </p:sp>
      <p:sp>
        <p:nvSpPr>
          <p:cNvPr id="45068" name="Text Box 13"/>
          <p:cNvSpPr txBox="1">
            <a:spLocks noChangeArrowheads="1"/>
          </p:cNvSpPr>
          <p:nvPr/>
        </p:nvSpPr>
        <p:spPr bwMode="auto">
          <a:xfrm>
            <a:off x="854075" y="4670954"/>
            <a:ext cx="167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spcBef>
                <a:spcPct val="50000"/>
              </a:spcBef>
            </a:pPr>
            <a:r>
              <a:rPr lang="en-US" altLang="en-US" sz="1000" b="1" dirty="0">
                <a:latin typeface="Verdana" pitchFamily="34" charset="0"/>
              </a:rPr>
              <a:t>PLCC/BROADBAND</a:t>
            </a:r>
          </a:p>
        </p:txBody>
      </p:sp>
      <p:sp>
        <p:nvSpPr>
          <p:cNvPr id="45070" name="Text Box 15"/>
          <p:cNvSpPr txBox="1">
            <a:spLocks noChangeArrowheads="1"/>
          </p:cNvSpPr>
          <p:nvPr/>
        </p:nvSpPr>
        <p:spPr bwMode="auto">
          <a:xfrm>
            <a:off x="6071592" y="5549900"/>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spcBef>
                <a:spcPct val="50000"/>
              </a:spcBef>
            </a:pPr>
            <a:r>
              <a:rPr lang="en-US" altLang="en-US" sz="1200" b="1" dirty="0">
                <a:latin typeface="Verdana" pitchFamily="34" charset="0"/>
              </a:rPr>
              <a:t>ICCP</a:t>
            </a:r>
          </a:p>
        </p:txBody>
      </p:sp>
      <p:sp>
        <p:nvSpPr>
          <p:cNvPr id="45071" name="Text Box 16"/>
          <p:cNvSpPr txBox="1">
            <a:spLocks noChangeArrowheads="1"/>
          </p:cNvSpPr>
          <p:nvPr/>
        </p:nvSpPr>
        <p:spPr bwMode="auto">
          <a:xfrm>
            <a:off x="5257800" y="3794919"/>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spcBef>
                <a:spcPct val="50000"/>
              </a:spcBef>
            </a:pPr>
            <a:r>
              <a:rPr lang="en-US" altLang="en-US" sz="1200" b="1" dirty="0">
                <a:latin typeface="Verdana" pitchFamily="34" charset="0"/>
              </a:rPr>
              <a:t>ICCP</a:t>
            </a:r>
          </a:p>
        </p:txBody>
      </p:sp>
      <p:sp>
        <p:nvSpPr>
          <p:cNvPr id="45072" name="Rectangle 17"/>
          <p:cNvSpPr>
            <a:spLocks noChangeArrowheads="1"/>
          </p:cNvSpPr>
          <p:nvPr/>
        </p:nvSpPr>
        <p:spPr bwMode="auto">
          <a:xfrm>
            <a:off x="6715431" y="5257800"/>
            <a:ext cx="1981200" cy="533400"/>
          </a:xfrm>
          <a:prstGeom prst="rect">
            <a:avLst/>
          </a:prstGeom>
          <a:solidFill>
            <a:srgbClr val="99CC00"/>
          </a:solidFill>
          <a:ln w="9525">
            <a:solidFill>
              <a:schemeClr val="tx1"/>
            </a:solidFill>
            <a:miter lim="800000"/>
            <a:headEnd/>
            <a:tailEnd/>
          </a:ln>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dirty="0"/>
              <a:t>BROADCASTS IN</a:t>
            </a:r>
          </a:p>
          <a:p>
            <a:pPr algn="ctr" eaLnBrk="1" hangingPunct="1"/>
            <a:r>
              <a:rPr lang="en-US" altLang="en-US" dirty="0" smtClean="0"/>
              <a:t>RLDC </a:t>
            </a:r>
            <a:r>
              <a:rPr lang="en-US" altLang="en-US" dirty="0"/>
              <a:t>LAN</a:t>
            </a:r>
          </a:p>
        </p:txBody>
      </p:sp>
      <p:sp>
        <p:nvSpPr>
          <p:cNvPr id="45073" name="Line 18"/>
          <p:cNvSpPr>
            <a:spLocks noChangeShapeType="1"/>
          </p:cNvSpPr>
          <p:nvPr/>
        </p:nvSpPr>
        <p:spPr bwMode="auto">
          <a:xfrm>
            <a:off x="7164288" y="4572529"/>
            <a:ext cx="0" cy="68580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74" name="Rectangle 4"/>
          <p:cNvSpPr>
            <a:spLocks noChangeArrowheads="1"/>
          </p:cNvSpPr>
          <p:nvPr/>
        </p:nvSpPr>
        <p:spPr bwMode="auto">
          <a:xfrm>
            <a:off x="457200" y="5062538"/>
            <a:ext cx="1219200" cy="762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dirty="0"/>
              <a:t>RTU</a:t>
            </a:r>
          </a:p>
        </p:txBody>
      </p:sp>
      <p:sp>
        <p:nvSpPr>
          <p:cNvPr id="45075" name="Rectangle 4"/>
          <p:cNvSpPr>
            <a:spLocks noChangeArrowheads="1"/>
          </p:cNvSpPr>
          <p:nvPr/>
        </p:nvSpPr>
        <p:spPr bwMode="auto">
          <a:xfrm>
            <a:off x="473075" y="2060575"/>
            <a:ext cx="1219200" cy="762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dirty="0"/>
              <a:t>RTU</a:t>
            </a:r>
          </a:p>
        </p:txBody>
      </p:sp>
      <p:cxnSp>
        <p:nvCxnSpPr>
          <p:cNvPr id="3" name="Straight Connector 2"/>
          <p:cNvCxnSpPr/>
          <p:nvPr/>
        </p:nvCxnSpPr>
        <p:spPr>
          <a:xfrm>
            <a:off x="1066800" y="2924175"/>
            <a:ext cx="0" cy="733425"/>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45075" idx="3"/>
            <a:endCxn id="45060" idx="1"/>
          </p:cNvCxnSpPr>
          <p:nvPr/>
        </p:nvCxnSpPr>
        <p:spPr>
          <a:xfrm>
            <a:off x="1692275" y="2441575"/>
            <a:ext cx="5255989" cy="101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5074" idx="3"/>
          </p:cNvCxnSpPr>
          <p:nvPr/>
        </p:nvCxnSpPr>
        <p:spPr>
          <a:xfrm flipV="1">
            <a:off x="1676400" y="4572000"/>
            <a:ext cx="1219200" cy="8715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5"/>
          <p:cNvSpPr>
            <a:spLocks noChangeArrowheads="1"/>
          </p:cNvSpPr>
          <p:nvPr/>
        </p:nvSpPr>
        <p:spPr bwMode="auto">
          <a:xfrm>
            <a:off x="2171700" y="3781161"/>
            <a:ext cx="1447800" cy="762000"/>
          </a:xfrm>
          <a:prstGeom prst="rect">
            <a:avLst/>
          </a:prstGeom>
          <a:solidFill>
            <a:srgbClr val="FF9900"/>
          </a:solidFill>
          <a:ln w="9525">
            <a:solidFill>
              <a:schemeClr val="tx1"/>
            </a:solidFill>
            <a:miter lim="800000"/>
            <a:headEnd/>
            <a:tailEnd/>
          </a:ln>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dirty="0" smtClean="0"/>
              <a:t>SLDC/ Sub LDC</a:t>
            </a:r>
            <a:endParaRPr lang="en-US" altLang="en-US" dirty="0"/>
          </a:p>
          <a:p>
            <a:pPr algn="ctr" eaLnBrk="1" hangingPunct="1"/>
            <a:r>
              <a:rPr lang="en-US" altLang="en-US" dirty="0"/>
              <a:t>FEP</a:t>
            </a:r>
          </a:p>
        </p:txBody>
      </p:sp>
      <p:sp>
        <p:nvSpPr>
          <p:cNvPr id="27" name="Line 18"/>
          <p:cNvSpPr>
            <a:spLocks noChangeShapeType="1"/>
          </p:cNvSpPr>
          <p:nvPr/>
        </p:nvSpPr>
        <p:spPr bwMode="auto">
          <a:xfrm>
            <a:off x="7884368" y="2924175"/>
            <a:ext cx="0" cy="2334154"/>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8" name="Line 10"/>
          <p:cNvSpPr>
            <a:spLocks noChangeShapeType="1"/>
          </p:cNvSpPr>
          <p:nvPr/>
        </p:nvSpPr>
        <p:spPr bwMode="auto">
          <a:xfrm>
            <a:off x="6096000" y="4572529"/>
            <a:ext cx="0" cy="16380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0" name="Text Box 15"/>
          <p:cNvSpPr txBox="1">
            <a:spLocks noChangeArrowheads="1"/>
          </p:cNvSpPr>
          <p:nvPr/>
        </p:nvSpPr>
        <p:spPr bwMode="auto">
          <a:xfrm>
            <a:off x="5733421" y="6210596"/>
            <a:ext cx="947771" cy="276999"/>
          </a:xfrm>
          <a:prstGeom prst="rect">
            <a:avLst/>
          </a:prstGeom>
          <a:ln/>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spcBef>
                <a:spcPct val="50000"/>
              </a:spcBef>
            </a:pPr>
            <a:r>
              <a:rPr lang="en-US" altLang="en-US" sz="1200" b="1" dirty="0" smtClean="0">
                <a:latin typeface="Verdana" pitchFamily="34" charset="0"/>
              </a:rPr>
              <a:t>NLDC</a:t>
            </a:r>
            <a:endParaRPr lang="en-US" altLang="en-US" sz="1200" b="1" dirty="0">
              <a:latin typeface="Verdana" pitchFamily="34" charset="0"/>
            </a:endParaRPr>
          </a:p>
        </p:txBody>
      </p:sp>
      <p:sp>
        <p:nvSpPr>
          <p:cNvPr id="31" name="Rectangle 30"/>
          <p:cNvSpPr/>
          <p:nvPr/>
        </p:nvSpPr>
        <p:spPr>
          <a:xfrm>
            <a:off x="1112756" y="3288268"/>
            <a:ext cx="1829347" cy="246221"/>
          </a:xfrm>
          <a:prstGeom prst="rect">
            <a:avLst/>
          </a:prstGeom>
        </p:spPr>
        <p:txBody>
          <a:bodyPr wrap="none">
            <a:spAutoFit/>
          </a:bodyPr>
          <a:lstStyle/>
          <a:p>
            <a:r>
              <a:rPr lang="en-US" altLang="en-US" sz="1000" b="1" dirty="0">
                <a:latin typeface="Verdana" pitchFamily="34" charset="0"/>
                <a:cs typeface="Arial" pitchFamily="34" charset="0"/>
              </a:rPr>
              <a:t>IEC 60870-5-101/104 </a:t>
            </a:r>
            <a:endParaRPr lang="en-GB" sz="1000" b="1" dirty="0">
              <a:latin typeface="Verdana" pitchFamily="34" charset="0"/>
              <a:cs typeface="Arial" pitchFamily="34" charset="0"/>
            </a:endParaRPr>
          </a:p>
        </p:txBody>
      </p:sp>
      <p:sp>
        <p:nvSpPr>
          <p:cNvPr id="32" name="TextBox 31"/>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58581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wipe(down)">
                                      <p:cBhvr>
                                        <p:cTn id="7" dur="580">
                                          <p:stCondLst>
                                            <p:cond delay="0"/>
                                          </p:stCondLst>
                                        </p:cTn>
                                        <p:tgtEl>
                                          <p:spTgt spid="45059"/>
                                        </p:tgtEl>
                                      </p:cBhvr>
                                    </p:animEffect>
                                    <p:anim calcmode="lin" valueType="num">
                                      <p:cBhvr>
                                        <p:cTn id="8" dur="1822" tmFilter="0,0; 0.14,0.36; 0.43,0.73; 0.71,0.91; 1.0,1.0">
                                          <p:stCondLst>
                                            <p:cond delay="0"/>
                                          </p:stCondLst>
                                        </p:cTn>
                                        <p:tgtEl>
                                          <p:spTgt spid="4505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505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505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505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5059"/>
                                        </p:tgtEl>
                                        <p:attrNameLst>
                                          <p:attrName>ppt_y</p:attrName>
                                        </p:attrNameLst>
                                      </p:cBhvr>
                                      <p:tavLst>
                                        <p:tav tm="0" fmla="#ppt_y-sin(pi*$)/81">
                                          <p:val>
                                            <p:fltVal val="0"/>
                                          </p:val>
                                        </p:tav>
                                        <p:tav tm="100000">
                                          <p:val>
                                            <p:fltVal val="1"/>
                                          </p:val>
                                        </p:tav>
                                      </p:tavLst>
                                    </p:anim>
                                    <p:animScale>
                                      <p:cBhvr>
                                        <p:cTn id="13" dur="26">
                                          <p:stCondLst>
                                            <p:cond delay="650"/>
                                          </p:stCondLst>
                                        </p:cTn>
                                        <p:tgtEl>
                                          <p:spTgt spid="45059"/>
                                        </p:tgtEl>
                                      </p:cBhvr>
                                      <p:to x="100000" y="60000"/>
                                    </p:animScale>
                                    <p:animScale>
                                      <p:cBhvr>
                                        <p:cTn id="14" dur="166" decel="50000">
                                          <p:stCondLst>
                                            <p:cond delay="676"/>
                                          </p:stCondLst>
                                        </p:cTn>
                                        <p:tgtEl>
                                          <p:spTgt spid="45059"/>
                                        </p:tgtEl>
                                      </p:cBhvr>
                                      <p:to x="100000" y="100000"/>
                                    </p:animScale>
                                    <p:animScale>
                                      <p:cBhvr>
                                        <p:cTn id="15" dur="26">
                                          <p:stCondLst>
                                            <p:cond delay="1312"/>
                                          </p:stCondLst>
                                        </p:cTn>
                                        <p:tgtEl>
                                          <p:spTgt spid="45059"/>
                                        </p:tgtEl>
                                      </p:cBhvr>
                                      <p:to x="100000" y="80000"/>
                                    </p:animScale>
                                    <p:animScale>
                                      <p:cBhvr>
                                        <p:cTn id="16" dur="166" decel="50000">
                                          <p:stCondLst>
                                            <p:cond delay="1338"/>
                                          </p:stCondLst>
                                        </p:cTn>
                                        <p:tgtEl>
                                          <p:spTgt spid="45059"/>
                                        </p:tgtEl>
                                      </p:cBhvr>
                                      <p:to x="100000" y="100000"/>
                                    </p:animScale>
                                    <p:animScale>
                                      <p:cBhvr>
                                        <p:cTn id="17" dur="26">
                                          <p:stCondLst>
                                            <p:cond delay="1642"/>
                                          </p:stCondLst>
                                        </p:cTn>
                                        <p:tgtEl>
                                          <p:spTgt spid="45059"/>
                                        </p:tgtEl>
                                      </p:cBhvr>
                                      <p:to x="100000" y="90000"/>
                                    </p:animScale>
                                    <p:animScale>
                                      <p:cBhvr>
                                        <p:cTn id="18" dur="166" decel="50000">
                                          <p:stCondLst>
                                            <p:cond delay="1668"/>
                                          </p:stCondLst>
                                        </p:cTn>
                                        <p:tgtEl>
                                          <p:spTgt spid="45059"/>
                                        </p:tgtEl>
                                      </p:cBhvr>
                                      <p:to x="100000" y="100000"/>
                                    </p:animScale>
                                    <p:animScale>
                                      <p:cBhvr>
                                        <p:cTn id="19" dur="26">
                                          <p:stCondLst>
                                            <p:cond delay="1808"/>
                                          </p:stCondLst>
                                        </p:cTn>
                                        <p:tgtEl>
                                          <p:spTgt spid="45059"/>
                                        </p:tgtEl>
                                      </p:cBhvr>
                                      <p:to x="100000" y="95000"/>
                                    </p:animScale>
                                    <p:animScale>
                                      <p:cBhvr>
                                        <p:cTn id="20" dur="166" decel="50000">
                                          <p:stCondLst>
                                            <p:cond delay="1834"/>
                                          </p:stCondLst>
                                        </p:cTn>
                                        <p:tgtEl>
                                          <p:spTgt spid="45059"/>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5075"/>
                                        </p:tgtEl>
                                        <p:attrNameLst>
                                          <p:attrName>style.visibility</p:attrName>
                                        </p:attrNameLst>
                                      </p:cBhvr>
                                      <p:to>
                                        <p:strVal val="visible"/>
                                      </p:to>
                                    </p:set>
                                    <p:animEffect transition="in" filter="wipe(down)">
                                      <p:cBhvr>
                                        <p:cTn id="23" dur="580">
                                          <p:stCondLst>
                                            <p:cond delay="0"/>
                                          </p:stCondLst>
                                        </p:cTn>
                                        <p:tgtEl>
                                          <p:spTgt spid="45075"/>
                                        </p:tgtEl>
                                      </p:cBhvr>
                                    </p:animEffect>
                                    <p:anim calcmode="lin" valueType="num">
                                      <p:cBhvr>
                                        <p:cTn id="24" dur="1822" tmFilter="0,0; 0.14,0.36; 0.43,0.73; 0.71,0.91; 1.0,1.0">
                                          <p:stCondLst>
                                            <p:cond delay="0"/>
                                          </p:stCondLst>
                                        </p:cTn>
                                        <p:tgtEl>
                                          <p:spTgt spid="4507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507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507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507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5075"/>
                                        </p:tgtEl>
                                        <p:attrNameLst>
                                          <p:attrName>ppt_y</p:attrName>
                                        </p:attrNameLst>
                                      </p:cBhvr>
                                      <p:tavLst>
                                        <p:tav tm="0" fmla="#ppt_y-sin(pi*$)/81">
                                          <p:val>
                                            <p:fltVal val="0"/>
                                          </p:val>
                                        </p:tav>
                                        <p:tav tm="100000">
                                          <p:val>
                                            <p:fltVal val="1"/>
                                          </p:val>
                                        </p:tav>
                                      </p:tavLst>
                                    </p:anim>
                                    <p:animScale>
                                      <p:cBhvr>
                                        <p:cTn id="29" dur="26">
                                          <p:stCondLst>
                                            <p:cond delay="650"/>
                                          </p:stCondLst>
                                        </p:cTn>
                                        <p:tgtEl>
                                          <p:spTgt spid="45075"/>
                                        </p:tgtEl>
                                      </p:cBhvr>
                                      <p:to x="100000" y="60000"/>
                                    </p:animScale>
                                    <p:animScale>
                                      <p:cBhvr>
                                        <p:cTn id="30" dur="166" decel="50000">
                                          <p:stCondLst>
                                            <p:cond delay="676"/>
                                          </p:stCondLst>
                                        </p:cTn>
                                        <p:tgtEl>
                                          <p:spTgt spid="45075"/>
                                        </p:tgtEl>
                                      </p:cBhvr>
                                      <p:to x="100000" y="100000"/>
                                    </p:animScale>
                                    <p:animScale>
                                      <p:cBhvr>
                                        <p:cTn id="31" dur="26">
                                          <p:stCondLst>
                                            <p:cond delay="1312"/>
                                          </p:stCondLst>
                                        </p:cTn>
                                        <p:tgtEl>
                                          <p:spTgt spid="45075"/>
                                        </p:tgtEl>
                                      </p:cBhvr>
                                      <p:to x="100000" y="80000"/>
                                    </p:animScale>
                                    <p:animScale>
                                      <p:cBhvr>
                                        <p:cTn id="32" dur="166" decel="50000">
                                          <p:stCondLst>
                                            <p:cond delay="1338"/>
                                          </p:stCondLst>
                                        </p:cTn>
                                        <p:tgtEl>
                                          <p:spTgt spid="45075"/>
                                        </p:tgtEl>
                                      </p:cBhvr>
                                      <p:to x="100000" y="100000"/>
                                    </p:animScale>
                                    <p:animScale>
                                      <p:cBhvr>
                                        <p:cTn id="33" dur="26">
                                          <p:stCondLst>
                                            <p:cond delay="1642"/>
                                          </p:stCondLst>
                                        </p:cTn>
                                        <p:tgtEl>
                                          <p:spTgt spid="45075"/>
                                        </p:tgtEl>
                                      </p:cBhvr>
                                      <p:to x="100000" y="90000"/>
                                    </p:animScale>
                                    <p:animScale>
                                      <p:cBhvr>
                                        <p:cTn id="34" dur="166" decel="50000">
                                          <p:stCondLst>
                                            <p:cond delay="1668"/>
                                          </p:stCondLst>
                                        </p:cTn>
                                        <p:tgtEl>
                                          <p:spTgt spid="45075"/>
                                        </p:tgtEl>
                                      </p:cBhvr>
                                      <p:to x="100000" y="100000"/>
                                    </p:animScale>
                                    <p:animScale>
                                      <p:cBhvr>
                                        <p:cTn id="35" dur="26">
                                          <p:stCondLst>
                                            <p:cond delay="1808"/>
                                          </p:stCondLst>
                                        </p:cTn>
                                        <p:tgtEl>
                                          <p:spTgt spid="45075"/>
                                        </p:tgtEl>
                                      </p:cBhvr>
                                      <p:to x="100000" y="95000"/>
                                    </p:animScale>
                                    <p:animScale>
                                      <p:cBhvr>
                                        <p:cTn id="36" dur="166" decel="50000">
                                          <p:stCondLst>
                                            <p:cond delay="1834"/>
                                          </p:stCondLst>
                                        </p:cTn>
                                        <p:tgtEl>
                                          <p:spTgt spid="4507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45074"/>
                                        </p:tgtEl>
                                        <p:attrNameLst>
                                          <p:attrName>style.visibility</p:attrName>
                                        </p:attrNameLst>
                                      </p:cBhvr>
                                      <p:to>
                                        <p:strVal val="visible"/>
                                      </p:to>
                                    </p:set>
                                    <p:animEffect transition="in" filter="wipe(down)">
                                      <p:cBhvr>
                                        <p:cTn id="39" dur="580">
                                          <p:stCondLst>
                                            <p:cond delay="0"/>
                                          </p:stCondLst>
                                        </p:cTn>
                                        <p:tgtEl>
                                          <p:spTgt spid="45074"/>
                                        </p:tgtEl>
                                      </p:cBhvr>
                                    </p:animEffect>
                                    <p:anim calcmode="lin" valueType="num">
                                      <p:cBhvr>
                                        <p:cTn id="40" dur="1822" tmFilter="0,0; 0.14,0.36; 0.43,0.73; 0.71,0.91; 1.0,1.0">
                                          <p:stCondLst>
                                            <p:cond delay="0"/>
                                          </p:stCondLst>
                                        </p:cTn>
                                        <p:tgtEl>
                                          <p:spTgt spid="4507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507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507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507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5074"/>
                                        </p:tgtEl>
                                        <p:attrNameLst>
                                          <p:attrName>ppt_y</p:attrName>
                                        </p:attrNameLst>
                                      </p:cBhvr>
                                      <p:tavLst>
                                        <p:tav tm="0" fmla="#ppt_y-sin(pi*$)/81">
                                          <p:val>
                                            <p:fltVal val="0"/>
                                          </p:val>
                                        </p:tav>
                                        <p:tav tm="100000">
                                          <p:val>
                                            <p:fltVal val="1"/>
                                          </p:val>
                                        </p:tav>
                                      </p:tavLst>
                                    </p:anim>
                                    <p:animScale>
                                      <p:cBhvr>
                                        <p:cTn id="45" dur="26">
                                          <p:stCondLst>
                                            <p:cond delay="650"/>
                                          </p:stCondLst>
                                        </p:cTn>
                                        <p:tgtEl>
                                          <p:spTgt spid="45074"/>
                                        </p:tgtEl>
                                      </p:cBhvr>
                                      <p:to x="100000" y="60000"/>
                                    </p:animScale>
                                    <p:animScale>
                                      <p:cBhvr>
                                        <p:cTn id="46" dur="166" decel="50000">
                                          <p:stCondLst>
                                            <p:cond delay="676"/>
                                          </p:stCondLst>
                                        </p:cTn>
                                        <p:tgtEl>
                                          <p:spTgt spid="45074"/>
                                        </p:tgtEl>
                                      </p:cBhvr>
                                      <p:to x="100000" y="100000"/>
                                    </p:animScale>
                                    <p:animScale>
                                      <p:cBhvr>
                                        <p:cTn id="47" dur="26">
                                          <p:stCondLst>
                                            <p:cond delay="1312"/>
                                          </p:stCondLst>
                                        </p:cTn>
                                        <p:tgtEl>
                                          <p:spTgt spid="45074"/>
                                        </p:tgtEl>
                                      </p:cBhvr>
                                      <p:to x="100000" y="80000"/>
                                    </p:animScale>
                                    <p:animScale>
                                      <p:cBhvr>
                                        <p:cTn id="48" dur="166" decel="50000">
                                          <p:stCondLst>
                                            <p:cond delay="1338"/>
                                          </p:stCondLst>
                                        </p:cTn>
                                        <p:tgtEl>
                                          <p:spTgt spid="45074"/>
                                        </p:tgtEl>
                                      </p:cBhvr>
                                      <p:to x="100000" y="100000"/>
                                    </p:animScale>
                                    <p:animScale>
                                      <p:cBhvr>
                                        <p:cTn id="49" dur="26">
                                          <p:stCondLst>
                                            <p:cond delay="1642"/>
                                          </p:stCondLst>
                                        </p:cTn>
                                        <p:tgtEl>
                                          <p:spTgt spid="45074"/>
                                        </p:tgtEl>
                                      </p:cBhvr>
                                      <p:to x="100000" y="90000"/>
                                    </p:animScale>
                                    <p:animScale>
                                      <p:cBhvr>
                                        <p:cTn id="50" dur="166" decel="50000">
                                          <p:stCondLst>
                                            <p:cond delay="1668"/>
                                          </p:stCondLst>
                                        </p:cTn>
                                        <p:tgtEl>
                                          <p:spTgt spid="45074"/>
                                        </p:tgtEl>
                                      </p:cBhvr>
                                      <p:to x="100000" y="100000"/>
                                    </p:animScale>
                                    <p:animScale>
                                      <p:cBhvr>
                                        <p:cTn id="51" dur="26">
                                          <p:stCondLst>
                                            <p:cond delay="1808"/>
                                          </p:stCondLst>
                                        </p:cTn>
                                        <p:tgtEl>
                                          <p:spTgt spid="45074"/>
                                        </p:tgtEl>
                                      </p:cBhvr>
                                      <p:to x="100000" y="95000"/>
                                    </p:animScale>
                                    <p:animScale>
                                      <p:cBhvr>
                                        <p:cTn id="52" dur="166" decel="50000">
                                          <p:stCondLst>
                                            <p:cond delay="1834"/>
                                          </p:stCondLst>
                                        </p:cTn>
                                        <p:tgtEl>
                                          <p:spTgt spid="45074"/>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500"/>
                                  </p:stCondLst>
                                  <p:childTnLst>
                                    <p:set>
                                      <p:cBhvr>
                                        <p:cTn id="56" dur="1" fill="hold">
                                          <p:stCondLst>
                                            <p:cond delay="0"/>
                                          </p:stCondLst>
                                        </p:cTn>
                                        <p:tgtEl>
                                          <p:spTgt spid="45063"/>
                                        </p:tgtEl>
                                        <p:attrNameLst>
                                          <p:attrName>style.visibility</p:attrName>
                                        </p:attrNameLst>
                                      </p:cBhvr>
                                      <p:to>
                                        <p:strVal val="visible"/>
                                      </p:to>
                                    </p:set>
                                    <p:anim calcmode="lin" valueType="num">
                                      <p:cBhvr>
                                        <p:cTn id="57" dur="500" fill="hold"/>
                                        <p:tgtEl>
                                          <p:spTgt spid="45063"/>
                                        </p:tgtEl>
                                        <p:attrNameLst>
                                          <p:attrName>ppt_w</p:attrName>
                                        </p:attrNameLst>
                                      </p:cBhvr>
                                      <p:tavLst>
                                        <p:tav tm="0">
                                          <p:val>
                                            <p:fltVal val="0"/>
                                          </p:val>
                                        </p:tav>
                                        <p:tav tm="100000">
                                          <p:val>
                                            <p:strVal val="#ppt_w"/>
                                          </p:val>
                                        </p:tav>
                                      </p:tavLst>
                                    </p:anim>
                                    <p:anim calcmode="lin" valueType="num">
                                      <p:cBhvr>
                                        <p:cTn id="58" dur="500" fill="hold"/>
                                        <p:tgtEl>
                                          <p:spTgt spid="45063"/>
                                        </p:tgtEl>
                                        <p:attrNameLst>
                                          <p:attrName>ppt_h</p:attrName>
                                        </p:attrNameLst>
                                      </p:cBhvr>
                                      <p:tavLst>
                                        <p:tav tm="0">
                                          <p:val>
                                            <p:fltVal val="0"/>
                                          </p:val>
                                        </p:tav>
                                        <p:tav tm="100000">
                                          <p:val>
                                            <p:strVal val="#ppt_h"/>
                                          </p:val>
                                        </p:tav>
                                      </p:tavLst>
                                    </p:anim>
                                    <p:animEffect transition="in" filter="fade">
                                      <p:cBhvr>
                                        <p:cTn id="59" dur="500"/>
                                        <p:tgtEl>
                                          <p:spTgt spid="45063"/>
                                        </p:tgtEl>
                                      </p:cBhvr>
                                    </p:animEffect>
                                  </p:childTnLst>
                                </p:cTn>
                              </p:par>
                              <p:par>
                                <p:cTn id="60" presetID="53" presetClass="entr" presetSubtype="16" fill="hold" nodeType="withEffect">
                                  <p:stCondLst>
                                    <p:cond delay="500"/>
                                  </p:stCondLst>
                                  <p:childTnLst>
                                    <p:set>
                                      <p:cBhvr>
                                        <p:cTn id="61" dur="1" fill="hold">
                                          <p:stCondLst>
                                            <p:cond delay="0"/>
                                          </p:stCondLst>
                                        </p:cTn>
                                        <p:tgtEl>
                                          <p:spTgt spid="7"/>
                                        </p:tgtEl>
                                        <p:attrNameLst>
                                          <p:attrName>style.visibility</p:attrName>
                                        </p:attrNameLst>
                                      </p:cBhvr>
                                      <p:to>
                                        <p:strVal val="visible"/>
                                      </p:to>
                                    </p:set>
                                    <p:anim calcmode="lin" valueType="num">
                                      <p:cBhvr>
                                        <p:cTn id="62" dur="500" fill="hold"/>
                                        <p:tgtEl>
                                          <p:spTgt spid="7"/>
                                        </p:tgtEl>
                                        <p:attrNameLst>
                                          <p:attrName>ppt_w</p:attrName>
                                        </p:attrNameLst>
                                      </p:cBhvr>
                                      <p:tavLst>
                                        <p:tav tm="0">
                                          <p:val>
                                            <p:fltVal val="0"/>
                                          </p:val>
                                        </p:tav>
                                        <p:tav tm="100000">
                                          <p:val>
                                            <p:strVal val="#ppt_w"/>
                                          </p:val>
                                        </p:tav>
                                      </p:tavLst>
                                    </p:anim>
                                    <p:anim calcmode="lin" valueType="num">
                                      <p:cBhvr>
                                        <p:cTn id="63" dur="500" fill="hold"/>
                                        <p:tgtEl>
                                          <p:spTgt spid="7"/>
                                        </p:tgtEl>
                                        <p:attrNameLst>
                                          <p:attrName>ppt_h</p:attrName>
                                        </p:attrNameLst>
                                      </p:cBhvr>
                                      <p:tavLst>
                                        <p:tav tm="0">
                                          <p:val>
                                            <p:fltVal val="0"/>
                                          </p:val>
                                        </p:tav>
                                        <p:tav tm="100000">
                                          <p:val>
                                            <p:strVal val="#ppt_h"/>
                                          </p:val>
                                        </p:tav>
                                      </p:tavLst>
                                    </p:anim>
                                    <p:animEffect transition="in" filter="fade">
                                      <p:cBhvr>
                                        <p:cTn id="64" dur="500"/>
                                        <p:tgtEl>
                                          <p:spTgt spid="7"/>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45064"/>
                                        </p:tgtEl>
                                        <p:attrNameLst>
                                          <p:attrName>style.visibility</p:attrName>
                                        </p:attrNameLst>
                                      </p:cBhvr>
                                      <p:to>
                                        <p:strVal val="visible"/>
                                      </p:to>
                                    </p:set>
                                    <p:anim calcmode="lin" valueType="num">
                                      <p:cBhvr>
                                        <p:cTn id="74" dur="500" fill="hold"/>
                                        <p:tgtEl>
                                          <p:spTgt spid="45064"/>
                                        </p:tgtEl>
                                        <p:attrNameLst>
                                          <p:attrName>ppt_w</p:attrName>
                                        </p:attrNameLst>
                                      </p:cBhvr>
                                      <p:tavLst>
                                        <p:tav tm="0">
                                          <p:val>
                                            <p:fltVal val="0"/>
                                          </p:val>
                                        </p:tav>
                                        <p:tav tm="100000">
                                          <p:val>
                                            <p:strVal val="#ppt_w"/>
                                          </p:val>
                                        </p:tav>
                                      </p:tavLst>
                                    </p:anim>
                                    <p:anim calcmode="lin" valueType="num">
                                      <p:cBhvr>
                                        <p:cTn id="75" dur="500" fill="hold"/>
                                        <p:tgtEl>
                                          <p:spTgt spid="45064"/>
                                        </p:tgtEl>
                                        <p:attrNameLst>
                                          <p:attrName>ppt_h</p:attrName>
                                        </p:attrNameLst>
                                      </p:cBhvr>
                                      <p:tavLst>
                                        <p:tav tm="0">
                                          <p:val>
                                            <p:fltVal val="0"/>
                                          </p:val>
                                        </p:tav>
                                        <p:tav tm="100000">
                                          <p:val>
                                            <p:strVal val="#ppt_h"/>
                                          </p:val>
                                        </p:tav>
                                      </p:tavLst>
                                    </p:anim>
                                    <p:animEffect transition="in" filter="fade">
                                      <p:cBhvr>
                                        <p:cTn id="76" dur="500"/>
                                        <p:tgtEl>
                                          <p:spTgt spid="45064"/>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45061"/>
                                        </p:tgtEl>
                                        <p:attrNameLst>
                                          <p:attrName>style.visibility</p:attrName>
                                        </p:attrNameLst>
                                      </p:cBhvr>
                                      <p:to>
                                        <p:strVal val="visible"/>
                                      </p:to>
                                    </p:set>
                                    <p:anim calcmode="lin" valueType="num">
                                      <p:cBhvr>
                                        <p:cTn id="79" dur="500" fill="hold"/>
                                        <p:tgtEl>
                                          <p:spTgt spid="45061"/>
                                        </p:tgtEl>
                                        <p:attrNameLst>
                                          <p:attrName>ppt_w</p:attrName>
                                        </p:attrNameLst>
                                      </p:cBhvr>
                                      <p:tavLst>
                                        <p:tav tm="0">
                                          <p:val>
                                            <p:fltVal val="0"/>
                                          </p:val>
                                        </p:tav>
                                        <p:tav tm="100000">
                                          <p:val>
                                            <p:strVal val="#ppt_w"/>
                                          </p:val>
                                        </p:tav>
                                      </p:tavLst>
                                    </p:anim>
                                    <p:anim calcmode="lin" valueType="num">
                                      <p:cBhvr>
                                        <p:cTn id="80" dur="500" fill="hold"/>
                                        <p:tgtEl>
                                          <p:spTgt spid="45061"/>
                                        </p:tgtEl>
                                        <p:attrNameLst>
                                          <p:attrName>ppt_h</p:attrName>
                                        </p:attrNameLst>
                                      </p:cBhvr>
                                      <p:tavLst>
                                        <p:tav tm="0">
                                          <p:val>
                                            <p:fltVal val="0"/>
                                          </p:val>
                                        </p:tav>
                                        <p:tav tm="100000">
                                          <p:val>
                                            <p:strVal val="#ppt_h"/>
                                          </p:val>
                                        </p:tav>
                                      </p:tavLst>
                                    </p:anim>
                                    <p:animEffect transition="in" filter="fade">
                                      <p:cBhvr>
                                        <p:cTn id="81" dur="500"/>
                                        <p:tgtEl>
                                          <p:spTgt spid="45061"/>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5066"/>
                                        </p:tgtEl>
                                        <p:attrNameLst>
                                          <p:attrName>style.visibility</p:attrName>
                                        </p:attrNameLst>
                                      </p:cBhvr>
                                      <p:to>
                                        <p:strVal val="visible"/>
                                      </p:to>
                                    </p:set>
                                    <p:anim calcmode="lin" valueType="num">
                                      <p:cBhvr>
                                        <p:cTn id="84" dur="500" fill="hold"/>
                                        <p:tgtEl>
                                          <p:spTgt spid="45066"/>
                                        </p:tgtEl>
                                        <p:attrNameLst>
                                          <p:attrName>ppt_w</p:attrName>
                                        </p:attrNameLst>
                                      </p:cBhvr>
                                      <p:tavLst>
                                        <p:tav tm="0">
                                          <p:val>
                                            <p:fltVal val="0"/>
                                          </p:val>
                                        </p:tav>
                                        <p:tav tm="100000">
                                          <p:val>
                                            <p:strVal val="#ppt_w"/>
                                          </p:val>
                                        </p:tav>
                                      </p:tavLst>
                                    </p:anim>
                                    <p:anim calcmode="lin" valueType="num">
                                      <p:cBhvr>
                                        <p:cTn id="85" dur="500" fill="hold"/>
                                        <p:tgtEl>
                                          <p:spTgt spid="45066"/>
                                        </p:tgtEl>
                                        <p:attrNameLst>
                                          <p:attrName>ppt_h</p:attrName>
                                        </p:attrNameLst>
                                      </p:cBhvr>
                                      <p:tavLst>
                                        <p:tav tm="0">
                                          <p:val>
                                            <p:fltVal val="0"/>
                                          </p:val>
                                        </p:tav>
                                        <p:tav tm="100000">
                                          <p:val>
                                            <p:strVal val="#ppt_h"/>
                                          </p:val>
                                        </p:tav>
                                      </p:tavLst>
                                    </p:anim>
                                    <p:animEffect transition="in" filter="fade">
                                      <p:cBhvr>
                                        <p:cTn id="86" dur="500"/>
                                        <p:tgtEl>
                                          <p:spTgt spid="45066"/>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45067"/>
                                        </p:tgtEl>
                                        <p:attrNameLst>
                                          <p:attrName>style.visibility</p:attrName>
                                        </p:attrNameLst>
                                      </p:cBhvr>
                                      <p:to>
                                        <p:strVal val="visible"/>
                                      </p:to>
                                    </p:set>
                                    <p:anim calcmode="lin" valueType="num">
                                      <p:cBhvr>
                                        <p:cTn id="89" dur="500" fill="hold"/>
                                        <p:tgtEl>
                                          <p:spTgt spid="45067"/>
                                        </p:tgtEl>
                                        <p:attrNameLst>
                                          <p:attrName>ppt_w</p:attrName>
                                        </p:attrNameLst>
                                      </p:cBhvr>
                                      <p:tavLst>
                                        <p:tav tm="0">
                                          <p:val>
                                            <p:fltVal val="0"/>
                                          </p:val>
                                        </p:tav>
                                        <p:tav tm="100000">
                                          <p:val>
                                            <p:strVal val="#ppt_w"/>
                                          </p:val>
                                        </p:tav>
                                      </p:tavLst>
                                    </p:anim>
                                    <p:anim calcmode="lin" valueType="num">
                                      <p:cBhvr>
                                        <p:cTn id="90" dur="500" fill="hold"/>
                                        <p:tgtEl>
                                          <p:spTgt spid="45067"/>
                                        </p:tgtEl>
                                        <p:attrNameLst>
                                          <p:attrName>ppt_h</p:attrName>
                                        </p:attrNameLst>
                                      </p:cBhvr>
                                      <p:tavLst>
                                        <p:tav tm="0">
                                          <p:val>
                                            <p:fltVal val="0"/>
                                          </p:val>
                                        </p:tav>
                                        <p:tav tm="100000">
                                          <p:val>
                                            <p:strVal val="#ppt_h"/>
                                          </p:val>
                                        </p:tav>
                                      </p:tavLst>
                                    </p:anim>
                                    <p:animEffect transition="in" filter="fade">
                                      <p:cBhvr>
                                        <p:cTn id="91" dur="500"/>
                                        <p:tgtEl>
                                          <p:spTgt spid="45067"/>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5"/>
                                        </p:tgtEl>
                                        <p:attrNameLst>
                                          <p:attrName>style.visibility</p:attrName>
                                        </p:attrNameLst>
                                      </p:cBhvr>
                                      <p:to>
                                        <p:strVal val="visible"/>
                                      </p:to>
                                    </p:set>
                                    <p:anim calcmode="lin" valueType="num">
                                      <p:cBhvr>
                                        <p:cTn id="96" dur="500" fill="hold"/>
                                        <p:tgtEl>
                                          <p:spTgt spid="5"/>
                                        </p:tgtEl>
                                        <p:attrNameLst>
                                          <p:attrName>ppt_w</p:attrName>
                                        </p:attrNameLst>
                                      </p:cBhvr>
                                      <p:tavLst>
                                        <p:tav tm="0">
                                          <p:val>
                                            <p:fltVal val="0"/>
                                          </p:val>
                                        </p:tav>
                                        <p:tav tm="100000">
                                          <p:val>
                                            <p:strVal val="#ppt_w"/>
                                          </p:val>
                                        </p:tav>
                                      </p:tavLst>
                                    </p:anim>
                                    <p:anim calcmode="lin" valueType="num">
                                      <p:cBhvr>
                                        <p:cTn id="97" dur="500" fill="hold"/>
                                        <p:tgtEl>
                                          <p:spTgt spid="5"/>
                                        </p:tgtEl>
                                        <p:attrNameLst>
                                          <p:attrName>ppt_h</p:attrName>
                                        </p:attrNameLst>
                                      </p:cBhvr>
                                      <p:tavLst>
                                        <p:tav tm="0">
                                          <p:val>
                                            <p:fltVal val="0"/>
                                          </p:val>
                                        </p:tav>
                                        <p:tav tm="100000">
                                          <p:val>
                                            <p:strVal val="#ppt_h"/>
                                          </p:val>
                                        </p:tav>
                                      </p:tavLst>
                                    </p:anim>
                                    <p:animEffect transition="in" filter="fade">
                                      <p:cBhvr>
                                        <p:cTn id="98" dur="500"/>
                                        <p:tgtEl>
                                          <p:spTgt spid="5"/>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45060"/>
                                        </p:tgtEl>
                                        <p:attrNameLst>
                                          <p:attrName>style.visibility</p:attrName>
                                        </p:attrNameLst>
                                      </p:cBhvr>
                                      <p:to>
                                        <p:strVal val="visible"/>
                                      </p:to>
                                    </p:set>
                                    <p:anim calcmode="lin" valueType="num">
                                      <p:cBhvr>
                                        <p:cTn id="101" dur="500" fill="hold"/>
                                        <p:tgtEl>
                                          <p:spTgt spid="45060"/>
                                        </p:tgtEl>
                                        <p:attrNameLst>
                                          <p:attrName>ppt_w</p:attrName>
                                        </p:attrNameLst>
                                      </p:cBhvr>
                                      <p:tavLst>
                                        <p:tav tm="0">
                                          <p:val>
                                            <p:fltVal val="0"/>
                                          </p:val>
                                        </p:tav>
                                        <p:tav tm="100000">
                                          <p:val>
                                            <p:strVal val="#ppt_w"/>
                                          </p:val>
                                        </p:tav>
                                      </p:tavLst>
                                    </p:anim>
                                    <p:anim calcmode="lin" valueType="num">
                                      <p:cBhvr>
                                        <p:cTn id="102" dur="500" fill="hold"/>
                                        <p:tgtEl>
                                          <p:spTgt spid="45060"/>
                                        </p:tgtEl>
                                        <p:attrNameLst>
                                          <p:attrName>ppt_h</p:attrName>
                                        </p:attrNameLst>
                                      </p:cBhvr>
                                      <p:tavLst>
                                        <p:tav tm="0">
                                          <p:val>
                                            <p:fltVal val="0"/>
                                          </p:val>
                                        </p:tav>
                                        <p:tav tm="100000">
                                          <p:val>
                                            <p:strVal val="#ppt_h"/>
                                          </p:val>
                                        </p:tav>
                                      </p:tavLst>
                                    </p:anim>
                                    <p:animEffect transition="in" filter="fade">
                                      <p:cBhvr>
                                        <p:cTn id="103" dur="500"/>
                                        <p:tgtEl>
                                          <p:spTgt spid="45060"/>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45065"/>
                                        </p:tgtEl>
                                        <p:attrNameLst>
                                          <p:attrName>style.visibility</p:attrName>
                                        </p:attrNameLst>
                                      </p:cBhvr>
                                      <p:to>
                                        <p:strVal val="visible"/>
                                      </p:to>
                                    </p:set>
                                    <p:anim calcmode="lin" valueType="num">
                                      <p:cBhvr>
                                        <p:cTn id="108" dur="500" fill="hold"/>
                                        <p:tgtEl>
                                          <p:spTgt spid="45065"/>
                                        </p:tgtEl>
                                        <p:attrNameLst>
                                          <p:attrName>ppt_w</p:attrName>
                                        </p:attrNameLst>
                                      </p:cBhvr>
                                      <p:tavLst>
                                        <p:tav tm="0">
                                          <p:val>
                                            <p:fltVal val="0"/>
                                          </p:val>
                                        </p:tav>
                                        <p:tav tm="100000">
                                          <p:val>
                                            <p:strVal val="#ppt_w"/>
                                          </p:val>
                                        </p:tav>
                                      </p:tavLst>
                                    </p:anim>
                                    <p:anim calcmode="lin" valueType="num">
                                      <p:cBhvr>
                                        <p:cTn id="109" dur="500" fill="hold"/>
                                        <p:tgtEl>
                                          <p:spTgt spid="45065"/>
                                        </p:tgtEl>
                                        <p:attrNameLst>
                                          <p:attrName>ppt_h</p:attrName>
                                        </p:attrNameLst>
                                      </p:cBhvr>
                                      <p:tavLst>
                                        <p:tav tm="0">
                                          <p:val>
                                            <p:fltVal val="0"/>
                                          </p:val>
                                        </p:tav>
                                        <p:tav tm="100000">
                                          <p:val>
                                            <p:strVal val="#ppt_h"/>
                                          </p:val>
                                        </p:tav>
                                      </p:tavLst>
                                    </p:anim>
                                    <p:animEffect transition="in" filter="fade">
                                      <p:cBhvr>
                                        <p:cTn id="110" dur="500"/>
                                        <p:tgtEl>
                                          <p:spTgt spid="45065"/>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45062"/>
                                        </p:tgtEl>
                                        <p:attrNameLst>
                                          <p:attrName>style.visibility</p:attrName>
                                        </p:attrNameLst>
                                      </p:cBhvr>
                                      <p:to>
                                        <p:strVal val="visible"/>
                                      </p:to>
                                    </p:set>
                                    <p:anim calcmode="lin" valueType="num">
                                      <p:cBhvr>
                                        <p:cTn id="113" dur="500" fill="hold"/>
                                        <p:tgtEl>
                                          <p:spTgt spid="45062"/>
                                        </p:tgtEl>
                                        <p:attrNameLst>
                                          <p:attrName>ppt_w</p:attrName>
                                        </p:attrNameLst>
                                      </p:cBhvr>
                                      <p:tavLst>
                                        <p:tav tm="0">
                                          <p:val>
                                            <p:fltVal val="0"/>
                                          </p:val>
                                        </p:tav>
                                        <p:tav tm="100000">
                                          <p:val>
                                            <p:strVal val="#ppt_w"/>
                                          </p:val>
                                        </p:tav>
                                      </p:tavLst>
                                    </p:anim>
                                    <p:anim calcmode="lin" valueType="num">
                                      <p:cBhvr>
                                        <p:cTn id="114" dur="500" fill="hold"/>
                                        <p:tgtEl>
                                          <p:spTgt spid="45062"/>
                                        </p:tgtEl>
                                        <p:attrNameLst>
                                          <p:attrName>ppt_h</p:attrName>
                                        </p:attrNameLst>
                                      </p:cBhvr>
                                      <p:tavLst>
                                        <p:tav tm="0">
                                          <p:val>
                                            <p:fltVal val="0"/>
                                          </p:val>
                                        </p:tav>
                                        <p:tav tm="100000">
                                          <p:val>
                                            <p:strVal val="#ppt_h"/>
                                          </p:val>
                                        </p:tav>
                                      </p:tavLst>
                                    </p:anim>
                                    <p:animEffect transition="in" filter="fade">
                                      <p:cBhvr>
                                        <p:cTn id="115" dur="500"/>
                                        <p:tgtEl>
                                          <p:spTgt spid="45062"/>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grpId="0" nodeType="clickEffect">
                                  <p:stCondLst>
                                    <p:cond delay="0"/>
                                  </p:stCondLst>
                                  <p:childTnLst>
                                    <p:set>
                                      <p:cBhvr>
                                        <p:cTn id="119" dur="1" fill="hold">
                                          <p:stCondLst>
                                            <p:cond delay="0"/>
                                          </p:stCondLst>
                                        </p:cTn>
                                        <p:tgtEl>
                                          <p:spTgt spid="45073"/>
                                        </p:tgtEl>
                                        <p:attrNameLst>
                                          <p:attrName>style.visibility</p:attrName>
                                        </p:attrNameLst>
                                      </p:cBhvr>
                                      <p:to>
                                        <p:strVal val="visible"/>
                                      </p:to>
                                    </p:set>
                                    <p:anim calcmode="lin" valueType="num">
                                      <p:cBhvr>
                                        <p:cTn id="120" dur="500" fill="hold"/>
                                        <p:tgtEl>
                                          <p:spTgt spid="45073"/>
                                        </p:tgtEl>
                                        <p:attrNameLst>
                                          <p:attrName>ppt_w</p:attrName>
                                        </p:attrNameLst>
                                      </p:cBhvr>
                                      <p:tavLst>
                                        <p:tav tm="0">
                                          <p:val>
                                            <p:fltVal val="0"/>
                                          </p:val>
                                        </p:tav>
                                        <p:tav tm="100000">
                                          <p:val>
                                            <p:strVal val="#ppt_w"/>
                                          </p:val>
                                        </p:tav>
                                      </p:tavLst>
                                    </p:anim>
                                    <p:anim calcmode="lin" valueType="num">
                                      <p:cBhvr>
                                        <p:cTn id="121" dur="500" fill="hold"/>
                                        <p:tgtEl>
                                          <p:spTgt spid="45073"/>
                                        </p:tgtEl>
                                        <p:attrNameLst>
                                          <p:attrName>ppt_h</p:attrName>
                                        </p:attrNameLst>
                                      </p:cBhvr>
                                      <p:tavLst>
                                        <p:tav tm="0">
                                          <p:val>
                                            <p:fltVal val="0"/>
                                          </p:val>
                                        </p:tav>
                                        <p:tav tm="100000">
                                          <p:val>
                                            <p:strVal val="#ppt_h"/>
                                          </p:val>
                                        </p:tav>
                                      </p:tavLst>
                                    </p:anim>
                                    <p:animEffect transition="in" filter="fade">
                                      <p:cBhvr>
                                        <p:cTn id="122" dur="500"/>
                                        <p:tgtEl>
                                          <p:spTgt spid="45073"/>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 calcmode="lin" valueType="num">
                                      <p:cBhvr>
                                        <p:cTn id="125" dur="500" fill="hold"/>
                                        <p:tgtEl>
                                          <p:spTgt spid="27"/>
                                        </p:tgtEl>
                                        <p:attrNameLst>
                                          <p:attrName>ppt_w</p:attrName>
                                        </p:attrNameLst>
                                      </p:cBhvr>
                                      <p:tavLst>
                                        <p:tav tm="0">
                                          <p:val>
                                            <p:fltVal val="0"/>
                                          </p:val>
                                        </p:tav>
                                        <p:tav tm="100000">
                                          <p:val>
                                            <p:strVal val="#ppt_w"/>
                                          </p:val>
                                        </p:tav>
                                      </p:tavLst>
                                    </p:anim>
                                    <p:anim calcmode="lin" valueType="num">
                                      <p:cBhvr>
                                        <p:cTn id="126" dur="500" fill="hold"/>
                                        <p:tgtEl>
                                          <p:spTgt spid="27"/>
                                        </p:tgtEl>
                                        <p:attrNameLst>
                                          <p:attrName>ppt_h</p:attrName>
                                        </p:attrNameLst>
                                      </p:cBhvr>
                                      <p:tavLst>
                                        <p:tav tm="0">
                                          <p:val>
                                            <p:fltVal val="0"/>
                                          </p:val>
                                        </p:tav>
                                        <p:tav tm="100000">
                                          <p:val>
                                            <p:strVal val="#ppt_h"/>
                                          </p:val>
                                        </p:tav>
                                      </p:tavLst>
                                    </p:anim>
                                    <p:animEffect transition="in" filter="fade">
                                      <p:cBhvr>
                                        <p:cTn id="127" dur="500"/>
                                        <p:tgtEl>
                                          <p:spTgt spid="27"/>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45072"/>
                                        </p:tgtEl>
                                        <p:attrNameLst>
                                          <p:attrName>style.visibility</p:attrName>
                                        </p:attrNameLst>
                                      </p:cBhvr>
                                      <p:to>
                                        <p:strVal val="visible"/>
                                      </p:to>
                                    </p:set>
                                    <p:anim calcmode="lin" valueType="num">
                                      <p:cBhvr>
                                        <p:cTn id="130" dur="500" fill="hold"/>
                                        <p:tgtEl>
                                          <p:spTgt spid="45072"/>
                                        </p:tgtEl>
                                        <p:attrNameLst>
                                          <p:attrName>ppt_w</p:attrName>
                                        </p:attrNameLst>
                                      </p:cBhvr>
                                      <p:tavLst>
                                        <p:tav tm="0">
                                          <p:val>
                                            <p:fltVal val="0"/>
                                          </p:val>
                                        </p:tav>
                                        <p:tav tm="100000">
                                          <p:val>
                                            <p:strVal val="#ppt_w"/>
                                          </p:val>
                                        </p:tav>
                                      </p:tavLst>
                                    </p:anim>
                                    <p:anim calcmode="lin" valueType="num">
                                      <p:cBhvr>
                                        <p:cTn id="131" dur="500" fill="hold"/>
                                        <p:tgtEl>
                                          <p:spTgt spid="45072"/>
                                        </p:tgtEl>
                                        <p:attrNameLst>
                                          <p:attrName>ppt_h</p:attrName>
                                        </p:attrNameLst>
                                      </p:cBhvr>
                                      <p:tavLst>
                                        <p:tav tm="0">
                                          <p:val>
                                            <p:fltVal val="0"/>
                                          </p:val>
                                        </p:tav>
                                        <p:tav tm="100000">
                                          <p:val>
                                            <p:strVal val="#ppt_h"/>
                                          </p:val>
                                        </p:tav>
                                      </p:tavLst>
                                    </p:anim>
                                    <p:animEffect transition="in" filter="fade">
                                      <p:cBhvr>
                                        <p:cTn id="132" dur="500"/>
                                        <p:tgtEl>
                                          <p:spTgt spid="45072"/>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28"/>
                                        </p:tgtEl>
                                        <p:attrNameLst>
                                          <p:attrName>style.visibility</p:attrName>
                                        </p:attrNameLst>
                                      </p:cBhvr>
                                      <p:to>
                                        <p:strVal val="visible"/>
                                      </p:to>
                                    </p:set>
                                    <p:anim calcmode="lin" valueType="num">
                                      <p:cBhvr>
                                        <p:cTn id="135" dur="500" fill="hold"/>
                                        <p:tgtEl>
                                          <p:spTgt spid="28"/>
                                        </p:tgtEl>
                                        <p:attrNameLst>
                                          <p:attrName>ppt_w</p:attrName>
                                        </p:attrNameLst>
                                      </p:cBhvr>
                                      <p:tavLst>
                                        <p:tav tm="0">
                                          <p:val>
                                            <p:fltVal val="0"/>
                                          </p:val>
                                        </p:tav>
                                        <p:tav tm="100000">
                                          <p:val>
                                            <p:strVal val="#ppt_w"/>
                                          </p:val>
                                        </p:tav>
                                      </p:tavLst>
                                    </p:anim>
                                    <p:anim calcmode="lin" valueType="num">
                                      <p:cBhvr>
                                        <p:cTn id="136" dur="500" fill="hold"/>
                                        <p:tgtEl>
                                          <p:spTgt spid="28"/>
                                        </p:tgtEl>
                                        <p:attrNameLst>
                                          <p:attrName>ppt_h</p:attrName>
                                        </p:attrNameLst>
                                      </p:cBhvr>
                                      <p:tavLst>
                                        <p:tav tm="0">
                                          <p:val>
                                            <p:fltVal val="0"/>
                                          </p:val>
                                        </p:tav>
                                        <p:tav tm="100000">
                                          <p:val>
                                            <p:strVal val="#ppt_h"/>
                                          </p:val>
                                        </p:tav>
                                      </p:tavLst>
                                    </p:anim>
                                    <p:animEffect transition="in" filter="fade">
                                      <p:cBhvr>
                                        <p:cTn id="137" dur="500"/>
                                        <p:tgtEl>
                                          <p:spTgt spid="28"/>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30"/>
                                        </p:tgtEl>
                                        <p:attrNameLst>
                                          <p:attrName>style.visibility</p:attrName>
                                        </p:attrNameLst>
                                      </p:cBhvr>
                                      <p:to>
                                        <p:strVal val="visible"/>
                                      </p:to>
                                    </p:set>
                                    <p:anim calcmode="lin" valueType="num">
                                      <p:cBhvr>
                                        <p:cTn id="140" dur="500" fill="hold"/>
                                        <p:tgtEl>
                                          <p:spTgt spid="30"/>
                                        </p:tgtEl>
                                        <p:attrNameLst>
                                          <p:attrName>ppt_w</p:attrName>
                                        </p:attrNameLst>
                                      </p:cBhvr>
                                      <p:tavLst>
                                        <p:tav tm="0">
                                          <p:val>
                                            <p:fltVal val="0"/>
                                          </p:val>
                                        </p:tav>
                                        <p:tav tm="100000">
                                          <p:val>
                                            <p:strVal val="#ppt_w"/>
                                          </p:val>
                                        </p:tav>
                                      </p:tavLst>
                                    </p:anim>
                                    <p:anim calcmode="lin" valueType="num">
                                      <p:cBhvr>
                                        <p:cTn id="141" dur="500" fill="hold"/>
                                        <p:tgtEl>
                                          <p:spTgt spid="30"/>
                                        </p:tgtEl>
                                        <p:attrNameLst>
                                          <p:attrName>ppt_h</p:attrName>
                                        </p:attrNameLst>
                                      </p:cBhvr>
                                      <p:tavLst>
                                        <p:tav tm="0">
                                          <p:val>
                                            <p:fltVal val="0"/>
                                          </p:val>
                                        </p:tav>
                                        <p:tav tm="100000">
                                          <p:val>
                                            <p:strVal val="#ppt_h"/>
                                          </p:val>
                                        </p:tav>
                                      </p:tavLst>
                                    </p:anim>
                                    <p:animEffect transition="in" filter="fade">
                                      <p:cBhvr>
                                        <p:cTn id="142" dur="500"/>
                                        <p:tgtEl>
                                          <p:spTgt spid="30"/>
                                        </p:tgtEl>
                                      </p:cBhvr>
                                    </p:animEffect>
                                  </p:childTnLst>
                                </p:cTn>
                              </p:par>
                            </p:childTnLst>
                          </p:cTn>
                        </p:par>
                      </p:childTnLst>
                    </p:cTn>
                  </p:par>
                  <p:par>
                    <p:cTn id="143" fill="hold">
                      <p:stCondLst>
                        <p:cond delay="indefinite"/>
                      </p:stCondLst>
                      <p:childTnLst>
                        <p:par>
                          <p:cTn id="144" fill="hold">
                            <p:stCondLst>
                              <p:cond delay="0"/>
                            </p:stCondLst>
                            <p:childTnLst>
                              <p:par>
                                <p:cTn id="145" presetID="31" presetClass="entr" presetSubtype="0" fill="hold" grpId="0" nodeType="clickEffect">
                                  <p:stCondLst>
                                    <p:cond delay="0"/>
                                  </p:stCondLst>
                                  <p:childTnLst>
                                    <p:set>
                                      <p:cBhvr>
                                        <p:cTn id="146" dur="1" fill="hold">
                                          <p:stCondLst>
                                            <p:cond delay="0"/>
                                          </p:stCondLst>
                                        </p:cTn>
                                        <p:tgtEl>
                                          <p:spTgt spid="31"/>
                                        </p:tgtEl>
                                        <p:attrNameLst>
                                          <p:attrName>style.visibility</p:attrName>
                                        </p:attrNameLst>
                                      </p:cBhvr>
                                      <p:to>
                                        <p:strVal val="visible"/>
                                      </p:to>
                                    </p:set>
                                    <p:anim calcmode="lin" valueType="num">
                                      <p:cBhvr>
                                        <p:cTn id="147" dur="1000" fill="hold"/>
                                        <p:tgtEl>
                                          <p:spTgt spid="31"/>
                                        </p:tgtEl>
                                        <p:attrNameLst>
                                          <p:attrName>ppt_w</p:attrName>
                                        </p:attrNameLst>
                                      </p:cBhvr>
                                      <p:tavLst>
                                        <p:tav tm="0">
                                          <p:val>
                                            <p:fltVal val="0"/>
                                          </p:val>
                                        </p:tav>
                                        <p:tav tm="100000">
                                          <p:val>
                                            <p:strVal val="#ppt_w"/>
                                          </p:val>
                                        </p:tav>
                                      </p:tavLst>
                                    </p:anim>
                                    <p:anim calcmode="lin" valueType="num">
                                      <p:cBhvr>
                                        <p:cTn id="148" dur="1000" fill="hold"/>
                                        <p:tgtEl>
                                          <p:spTgt spid="31"/>
                                        </p:tgtEl>
                                        <p:attrNameLst>
                                          <p:attrName>ppt_h</p:attrName>
                                        </p:attrNameLst>
                                      </p:cBhvr>
                                      <p:tavLst>
                                        <p:tav tm="0">
                                          <p:val>
                                            <p:fltVal val="0"/>
                                          </p:val>
                                        </p:tav>
                                        <p:tav tm="100000">
                                          <p:val>
                                            <p:strVal val="#ppt_h"/>
                                          </p:val>
                                        </p:tav>
                                      </p:tavLst>
                                    </p:anim>
                                    <p:anim calcmode="lin" valueType="num">
                                      <p:cBhvr>
                                        <p:cTn id="149" dur="1000" fill="hold"/>
                                        <p:tgtEl>
                                          <p:spTgt spid="31"/>
                                        </p:tgtEl>
                                        <p:attrNameLst>
                                          <p:attrName>style.rotation</p:attrName>
                                        </p:attrNameLst>
                                      </p:cBhvr>
                                      <p:tavLst>
                                        <p:tav tm="0">
                                          <p:val>
                                            <p:fltVal val="90"/>
                                          </p:val>
                                        </p:tav>
                                        <p:tav tm="100000">
                                          <p:val>
                                            <p:fltVal val="0"/>
                                          </p:val>
                                        </p:tav>
                                      </p:tavLst>
                                    </p:anim>
                                    <p:animEffect transition="in" filter="fade">
                                      <p:cBhvr>
                                        <p:cTn id="150" dur="1000"/>
                                        <p:tgtEl>
                                          <p:spTgt spid="31"/>
                                        </p:tgtEl>
                                      </p:cBhvr>
                                    </p:animEffect>
                                  </p:childTnLst>
                                </p:cTn>
                              </p:par>
                              <p:par>
                                <p:cTn id="151" presetID="31" presetClass="entr" presetSubtype="0" fill="hold" grpId="0" nodeType="withEffect">
                                  <p:stCondLst>
                                    <p:cond delay="0"/>
                                  </p:stCondLst>
                                  <p:childTnLst>
                                    <p:set>
                                      <p:cBhvr>
                                        <p:cTn id="152" dur="1" fill="hold">
                                          <p:stCondLst>
                                            <p:cond delay="0"/>
                                          </p:stCondLst>
                                        </p:cTn>
                                        <p:tgtEl>
                                          <p:spTgt spid="45068"/>
                                        </p:tgtEl>
                                        <p:attrNameLst>
                                          <p:attrName>style.visibility</p:attrName>
                                        </p:attrNameLst>
                                      </p:cBhvr>
                                      <p:to>
                                        <p:strVal val="visible"/>
                                      </p:to>
                                    </p:set>
                                    <p:anim calcmode="lin" valueType="num">
                                      <p:cBhvr>
                                        <p:cTn id="153" dur="1000" fill="hold"/>
                                        <p:tgtEl>
                                          <p:spTgt spid="45068"/>
                                        </p:tgtEl>
                                        <p:attrNameLst>
                                          <p:attrName>ppt_w</p:attrName>
                                        </p:attrNameLst>
                                      </p:cBhvr>
                                      <p:tavLst>
                                        <p:tav tm="0">
                                          <p:val>
                                            <p:fltVal val="0"/>
                                          </p:val>
                                        </p:tav>
                                        <p:tav tm="100000">
                                          <p:val>
                                            <p:strVal val="#ppt_w"/>
                                          </p:val>
                                        </p:tav>
                                      </p:tavLst>
                                    </p:anim>
                                    <p:anim calcmode="lin" valueType="num">
                                      <p:cBhvr>
                                        <p:cTn id="154" dur="1000" fill="hold"/>
                                        <p:tgtEl>
                                          <p:spTgt spid="45068"/>
                                        </p:tgtEl>
                                        <p:attrNameLst>
                                          <p:attrName>ppt_h</p:attrName>
                                        </p:attrNameLst>
                                      </p:cBhvr>
                                      <p:tavLst>
                                        <p:tav tm="0">
                                          <p:val>
                                            <p:fltVal val="0"/>
                                          </p:val>
                                        </p:tav>
                                        <p:tav tm="100000">
                                          <p:val>
                                            <p:strVal val="#ppt_h"/>
                                          </p:val>
                                        </p:tav>
                                      </p:tavLst>
                                    </p:anim>
                                    <p:anim calcmode="lin" valueType="num">
                                      <p:cBhvr>
                                        <p:cTn id="155" dur="1000" fill="hold"/>
                                        <p:tgtEl>
                                          <p:spTgt spid="45068"/>
                                        </p:tgtEl>
                                        <p:attrNameLst>
                                          <p:attrName>style.rotation</p:attrName>
                                        </p:attrNameLst>
                                      </p:cBhvr>
                                      <p:tavLst>
                                        <p:tav tm="0">
                                          <p:val>
                                            <p:fltVal val="90"/>
                                          </p:val>
                                        </p:tav>
                                        <p:tav tm="100000">
                                          <p:val>
                                            <p:fltVal val="0"/>
                                          </p:val>
                                        </p:tav>
                                      </p:tavLst>
                                    </p:anim>
                                    <p:animEffect transition="in" filter="fade">
                                      <p:cBhvr>
                                        <p:cTn id="156" dur="1000"/>
                                        <p:tgtEl>
                                          <p:spTgt spid="45068"/>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grpId="0" nodeType="clickEffect">
                                  <p:stCondLst>
                                    <p:cond delay="0"/>
                                  </p:stCondLst>
                                  <p:childTnLst>
                                    <p:set>
                                      <p:cBhvr>
                                        <p:cTn id="160" dur="1" fill="hold">
                                          <p:stCondLst>
                                            <p:cond delay="0"/>
                                          </p:stCondLst>
                                        </p:cTn>
                                        <p:tgtEl>
                                          <p:spTgt spid="45071"/>
                                        </p:tgtEl>
                                        <p:attrNameLst>
                                          <p:attrName>style.visibility</p:attrName>
                                        </p:attrNameLst>
                                      </p:cBhvr>
                                      <p:to>
                                        <p:strVal val="visible"/>
                                      </p:to>
                                    </p:set>
                                    <p:anim calcmode="lin" valueType="num">
                                      <p:cBhvr>
                                        <p:cTn id="161" dur="500" fill="hold"/>
                                        <p:tgtEl>
                                          <p:spTgt spid="45071"/>
                                        </p:tgtEl>
                                        <p:attrNameLst>
                                          <p:attrName>ppt_w</p:attrName>
                                        </p:attrNameLst>
                                      </p:cBhvr>
                                      <p:tavLst>
                                        <p:tav tm="0">
                                          <p:val>
                                            <p:fltVal val="0"/>
                                          </p:val>
                                        </p:tav>
                                        <p:tav tm="100000">
                                          <p:val>
                                            <p:strVal val="#ppt_w"/>
                                          </p:val>
                                        </p:tav>
                                      </p:tavLst>
                                    </p:anim>
                                    <p:anim calcmode="lin" valueType="num">
                                      <p:cBhvr>
                                        <p:cTn id="162" dur="500" fill="hold"/>
                                        <p:tgtEl>
                                          <p:spTgt spid="45071"/>
                                        </p:tgtEl>
                                        <p:attrNameLst>
                                          <p:attrName>ppt_h</p:attrName>
                                        </p:attrNameLst>
                                      </p:cBhvr>
                                      <p:tavLst>
                                        <p:tav tm="0">
                                          <p:val>
                                            <p:fltVal val="0"/>
                                          </p:val>
                                        </p:tav>
                                        <p:tav tm="100000">
                                          <p:val>
                                            <p:strVal val="#ppt_h"/>
                                          </p:val>
                                        </p:tav>
                                      </p:tavLst>
                                    </p:anim>
                                    <p:animEffect transition="in" filter="fade">
                                      <p:cBhvr>
                                        <p:cTn id="163" dur="500"/>
                                        <p:tgtEl>
                                          <p:spTgt spid="45071"/>
                                        </p:tgtEl>
                                      </p:cBhvr>
                                    </p:animEffect>
                                  </p:childTnLst>
                                </p:cTn>
                              </p:par>
                              <p:par>
                                <p:cTn id="164" presetID="53" presetClass="entr" presetSubtype="16" fill="hold" grpId="0" nodeType="withEffect">
                                  <p:stCondLst>
                                    <p:cond delay="0"/>
                                  </p:stCondLst>
                                  <p:childTnLst>
                                    <p:set>
                                      <p:cBhvr>
                                        <p:cTn id="165" dur="1" fill="hold">
                                          <p:stCondLst>
                                            <p:cond delay="0"/>
                                          </p:stCondLst>
                                        </p:cTn>
                                        <p:tgtEl>
                                          <p:spTgt spid="45070"/>
                                        </p:tgtEl>
                                        <p:attrNameLst>
                                          <p:attrName>style.visibility</p:attrName>
                                        </p:attrNameLst>
                                      </p:cBhvr>
                                      <p:to>
                                        <p:strVal val="visible"/>
                                      </p:to>
                                    </p:set>
                                    <p:anim calcmode="lin" valueType="num">
                                      <p:cBhvr>
                                        <p:cTn id="166" dur="500" fill="hold"/>
                                        <p:tgtEl>
                                          <p:spTgt spid="45070"/>
                                        </p:tgtEl>
                                        <p:attrNameLst>
                                          <p:attrName>ppt_w</p:attrName>
                                        </p:attrNameLst>
                                      </p:cBhvr>
                                      <p:tavLst>
                                        <p:tav tm="0">
                                          <p:val>
                                            <p:fltVal val="0"/>
                                          </p:val>
                                        </p:tav>
                                        <p:tav tm="100000">
                                          <p:val>
                                            <p:strVal val="#ppt_w"/>
                                          </p:val>
                                        </p:tav>
                                      </p:tavLst>
                                    </p:anim>
                                    <p:anim calcmode="lin" valueType="num">
                                      <p:cBhvr>
                                        <p:cTn id="167" dur="500" fill="hold"/>
                                        <p:tgtEl>
                                          <p:spTgt spid="45070"/>
                                        </p:tgtEl>
                                        <p:attrNameLst>
                                          <p:attrName>ppt_h</p:attrName>
                                        </p:attrNameLst>
                                      </p:cBhvr>
                                      <p:tavLst>
                                        <p:tav tm="0">
                                          <p:val>
                                            <p:fltVal val="0"/>
                                          </p:val>
                                        </p:tav>
                                        <p:tav tm="100000">
                                          <p:val>
                                            <p:strVal val="#ppt_h"/>
                                          </p:val>
                                        </p:tav>
                                      </p:tavLst>
                                    </p:anim>
                                    <p:animEffect transition="in" filter="fade">
                                      <p:cBhvr>
                                        <p:cTn id="168" dur="500"/>
                                        <p:tgtEl>
                                          <p:spTgt spid="45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nimBg="1"/>
      <p:bldP spid="45060" grpId="0" animBg="1"/>
      <p:bldP spid="45061" grpId="0" animBg="1"/>
      <p:bldP spid="45062" grpId="0" animBg="1"/>
      <p:bldP spid="45063" grpId="0" animBg="1"/>
      <p:bldP spid="45064" grpId="0" animBg="1"/>
      <p:bldP spid="45065" grpId="0" animBg="1"/>
      <p:bldP spid="45066" grpId="0" animBg="1"/>
      <p:bldP spid="45067" grpId="0" animBg="1"/>
      <p:bldP spid="45068" grpId="0"/>
      <p:bldP spid="45070" grpId="0"/>
      <p:bldP spid="45071" grpId="0"/>
      <p:bldP spid="45072" grpId="0" animBg="1"/>
      <p:bldP spid="45073" grpId="0" animBg="1"/>
      <p:bldP spid="45074" grpId="0" animBg="1"/>
      <p:bldP spid="45075" grpId="0" animBg="1"/>
      <p:bldP spid="24" grpId="0" animBg="1"/>
      <p:bldP spid="27" grpId="0" animBg="1"/>
      <p:bldP spid="28" grpId="0" animBg="1"/>
      <p:bldP spid="30" grpId="0" animBg="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73818" y="-4763"/>
            <a:ext cx="4767263" cy="822325"/>
          </a:xfrm>
        </p:spPr>
        <p:txBody>
          <a:bodyPr>
            <a:normAutofit/>
          </a:bodyPr>
          <a:lstStyle/>
          <a:p>
            <a:pPr algn="ctr"/>
            <a:r>
              <a:rPr lang="en-IN" altLang="en-US" sz="2800" u="sng" dirty="0" smtClean="0">
                <a:solidFill>
                  <a:schemeClr val="tx2"/>
                </a:solidFill>
                <a:latin typeface="Times New Roman" panose="02020603050405020304" pitchFamily="18" charset="0"/>
                <a:cs typeface="Times New Roman" panose="02020603050405020304" pitchFamily="18" charset="0"/>
              </a:rPr>
              <a:t>SCADA ARCHITECTURE</a:t>
            </a:r>
            <a:endParaRPr lang="en-IN" altLang="en-US" sz="2800" u="sng" dirty="0">
              <a:solidFill>
                <a:schemeClr val="tx2"/>
              </a:solidFill>
              <a:latin typeface="Times New Roman" panose="02020603050405020304" pitchFamily="18" charset="0"/>
              <a:cs typeface="Times New Roman" panose="02020603050405020304" pitchFamily="18" charset="0"/>
            </a:endParaRPr>
          </a:p>
        </p:txBody>
      </p:sp>
      <p:sp>
        <p:nvSpPr>
          <p:cNvPr id="598020" name="Line 4"/>
          <p:cNvSpPr>
            <a:spLocks noChangeShapeType="1"/>
          </p:cNvSpPr>
          <p:nvPr/>
        </p:nvSpPr>
        <p:spPr bwMode="auto">
          <a:xfrm>
            <a:off x="5957888" y="754063"/>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21" name="Line 5"/>
          <p:cNvSpPr>
            <a:spLocks noChangeShapeType="1"/>
          </p:cNvSpPr>
          <p:nvPr/>
        </p:nvSpPr>
        <p:spPr bwMode="auto">
          <a:xfrm>
            <a:off x="6129338" y="754063"/>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59802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2319" y="1349515"/>
            <a:ext cx="1204912" cy="90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8023" name="Line 7"/>
          <p:cNvSpPr>
            <a:spLocks noChangeShapeType="1"/>
          </p:cNvSpPr>
          <p:nvPr/>
        </p:nvSpPr>
        <p:spPr bwMode="auto">
          <a:xfrm flipV="1">
            <a:off x="5167313" y="5140325"/>
            <a:ext cx="0" cy="269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24" name="Line 8"/>
          <p:cNvSpPr>
            <a:spLocks noChangeShapeType="1"/>
          </p:cNvSpPr>
          <p:nvPr/>
        </p:nvSpPr>
        <p:spPr bwMode="auto">
          <a:xfrm>
            <a:off x="7310438" y="2900363"/>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25" name="Line 9"/>
          <p:cNvSpPr>
            <a:spLocks noChangeShapeType="1"/>
          </p:cNvSpPr>
          <p:nvPr/>
        </p:nvSpPr>
        <p:spPr bwMode="auto">
          <a:xfrm>
            <a:off x="5638800" y="3228975"/>
            <a:ext cx="3125788" cy="0"/>
          </a:xfrm>
          <a:prstGeom prst="line">
            <a:avLst/>
          </a:prstGeom>
          <a:noFill/>
          <a:ln w="38100">
            <a:solidFill>
              <a:srgbClr val="FFCC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26" name="Line 10"/>
          <p:cNvSpPr>
            <a:spLocks noChangeShapeType="1"/>
          </p:cNvSpPr>
          <p:nvPr/>
        </p:nvSpPr>
        <p:spPr bwMode="auto">
          <a:xfrm>
            <a:off x="7848600" y="3705225"/>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27" name="Line 11"/>
          <p:cNvSpPr>
            <a:spLocks noChangeShapeType="1"/>
          </p:cNvSpPr>
          <p:nvPr/>
        </p:nvSpPr>
        <p:spPr bwMode="auto">
          <a:xfrm>
            <a:off x="7396163" y="5969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28" name="Line 12"/>
          <p:cNvSpPr>
            <a:spLocks noChangeShapeType="1"/>
          </p:cNvSpPr>
          <p:nvPr/>
        </p:nvSpPr>
        <p:spPr bwMode="auto">
          <a:xfrm>
            <a:off x="7243763" y="5969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29" name="Line 13"/>
          <p:cNvSpPr>
            <a:spLocks noChangeShapeType="1"/>
          </p:cNvSpPr>
          <p:nvPr/>
        </p:nvSpPr>
        <p:spPr bwMode="auto">
          <a:xfrm>
            <a:off x="2357438" y="2438400"/>
            <a:ext cx="4132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30" name="Line 14"/>
          <p:cNvSpPr>
            <a:spLocks noChangeShapeType="1"/>
          </p:cNvSpPr>
          <p:nvPr/>
        </p:nvSpPr>
        <p:spPr bwMode="auto">
          <a:xfrm>
            <a:off x="5634038" y="3705225"/>
            <a:ext cx="33528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31" name="Line 15"/>
          <p:cNvSpPr>
            <a:spLocks noChangeShapeType="1"/>
          </p:cNvSpPr>
          <p:nvPr/>
        </p:nvSpPr>
        <p:spPr bwMode="auto">
          <a:xfrm>
            <a:off x="5610225" y="3471863"/>
            <a:ext cx="33528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32" name="Text Box 16"/>
          <p:cNvSpPr txBox="1">
            <a:spLocks noChangeArrowheads="1"/>
          </p:cNvSpPr>
          <p:nvPr/>
        </p:nvSpPr>
        <p:spPr bwMode="auto">
          <a:xfrm>
            <a:off x="4629150" y="1571625"/>
            <a:ext cx="914400"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700" dirty="0">
                <a:solidFill>
                  <a:schemeClr val="tx1"/>
                </a:solidFill>
                <a:latin typeface="Times New Roman" pitchFamily="18" charset="0"/>
                <a:cs typeface="Times New Roman" pitchFamily="18" charset="0"/>
              </a:rPr>
              <a:t>WORK </a:t>
            </a:r>
            <a:r>
              <a:rPr lang="en-US" altLang="en-US" sz="700" dirty="0" smtClean="0">
                <a:solidFill>
                  <a:schemeClr val="tx1"/>
                </a:solidFill>
                <a:latin typeface="Times New Roman" pitchFamily="18" charset="0"/>
                <a:cs typeface="Times New Roman" pitchFamily="18" charset="0"/>
              </a:rPr>
              <a:t>STATION</a:t>
            </a:r>
            <a:endParaRPr lang="en-US" altLang="en-US" sz="700" dirty="0">
              <a:solidFill>
                <a:schemeClr val="tx1"/>
              </a:solidFill>
              <a:latin typeface="Times New Roman" pitchFamily="18" charset="0"/>
              <a:cs typeface="Times New Roman" pitchFamily="18" charset="0"/>
            </a:endParaRPr>
          </a:p>
        </p:txBody>
      </p:sp>
      <p:sp>
        <p:nvSpPr>
          <p:cNvPr id="598033" name="Text Box 17"/>
          <p:cNvSpPr txBox="1">
            <a:spLocks noChangeArrowheads="1"/>
          </p:cNvSpPr>
          <p:nvPr/>
        </p:nvSpPr>
        <p:spPr bwMode="auto">
          <a:xfrm>
            <a:off x="6219271" y="1954297"/>
            <a:ext cx="10366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dirty="0">
                <a:solidFill>
                  <a:schemeClr val="tx1"/>
                </a:solidFill>
                <a:latin typeface="Times New Roman" pitchFamily="18" charset="0"/>
                <a:cs typeface="Times New Roman" pitchFamily="18" charset="0"/>
              </a:rPr>
              <a:t>SCADA/EMS</a:t>
            </a:r>
          </a:p>
        </p:txBody>
      </p:sp>
      <p:pic>
        <p:nvPicPr>
          <p:cNvPr id="598034" name="Picture 18" descr="Blade workst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2188" y="1911350"/>
            <a:ext cx="520700" cy="365125"/>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pic>
      <p:sp>
        <p:nvSpPr>
          <p:cNvPr id="598035" name="Text Box 19"/>
          <p:cNvSpPr txBox="1">
            <a:spLocks noChangeArrowheads="1"/>
          </p:cNvSpPr>
          <p:nvPr/>
        </p:nvSpPr>
        <p:spPr bwMode="auto">
          <a:xfrm>
            <a:off x="7170208" y="5757863"/>
            <a:ext cx="2272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solidFill>
                  <a:srgbClr val="3333FF"/>
                </a:solidFill>
                <a:latin typeface="Times New Roman" pitchFamily="18" charset="0"/>
                <a:cs typeface="Times New Roman" pitchFamily="18" charset="0"/>
              </a:rPr>
              <a:t>EXTERNAL DMZ </a:t>
            </a:r>
            <a:r>
              <a:rPr lang="en-US" altLang="en-US" dirty="0" smtClean="0">
                <a:solidFill>
                  <a:srgbClr val="3333FF"/>
                </a:solidFill>
                <a:latin typeface="Times New Roman" pitchFamily="18" charset="0"/>
                <a:cs typeface="Times New Roman" pitchFamily="18" charset="0"/>
              </a:rPr>
              <a:t> </a:t>
            </a:r>
            <a:endParaRPr lang="en-US" altLang="en-US" dirty="0">
              <a:solidFill>
                <a:srgbClr val="3333FF"/>
              </a:solidFill>
              <a:latin typeface="Times New Roman" pitchFamily="18" charset="0"/>
              <a:cs typeface="Times New Roman" pitchFamily="18" charset="0"/>
            </a:endParaRPr>
          </a:p>
        </p:txBody>
      </p:sp>
      <p:sp>
        <p:nvSpPr>
          <p:cNvPr id="598036" name="Line 20"/>
          <p:cNvSpPr>
            <a:spLocks noChangeShapeType="1"/>
          </p:cNvSpPr>
          <p:nvPr/>
        </p:nvSpPr>
        <p:spPr bwMode="auto">
          <a:xfrm flipV="1">
            <a:off x="5932488" y="1417638"/>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37" name="Line 21"/>
          <p:cNvSpPr>
            <a:spLocks noChangeShapeType="1"/>
          </p:cNvSpPr>
          <p:nvPr/>
        </p:nvSpPr>
        <p:spPr bwMode="auto">
          <a:xfrm flipV="1">
            <a:off x="6161088" y="1404938"/>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38" name="Rectangle 22"/>
          <p:cNvSpPr>
            <a:spLocks noChangeArrowheads="1"/>
          </p:cNvSpPr>
          <p:nvPr/>
        </p:nvSpPr>
        <p:spPr bwMode="auto">
          <a:xfrm>
            <a:off x="2286000" y="2619375"/>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039" name="Rectangle 23"/>
          <p:cNvSpPr>
            <a:spLocks noChangeArrowheads="1"/>
          </p:cNvSpPr>
          <p:nvPr/>
        </p:nvSpPr>
        <p:spPr bwMode="auto">
          <a:xfrm>
            <a:off x="2286000" y="2405063"/>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040" name="Line 24"/>
          <p:cNvSpPr>
            <a:spLocks noChangeShapeType="1"/>
          </p:cNvSpPr>
          <p:nvPr/>
        </p:nvSpPr>
        <p:spPr bwMode="auto">
          <a:xfrm>
            <a:off x="2357438" y="2652713"/>
            <a:ext cx="4132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41" name="Line 25"/>
          <p:cNvSpPr>
            <a:spLocks noChangeShapeType="1"/>
          </p:cNvSpPr>
          <p:nvPr/>
        </p:nvSpPr>
        <p:spPr bwMode="auto">
          <a:xfrm>
            <a:off x="3048000" y="2103438"/>
            <a:ext cx="0" cy="5635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42" name="Line 26"/>
          <p:cNvSpPr>
            <a:spLocks noChangeShapeType="1"/>
          </p:cNvSpPr>
          <p:nvPr/>
        </p:nvSpPr>
        <p:spPr bwMode="auto">
          <a:xfrm>
            <a:off x="3908425" y="2284413"/>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43" name="Line 27"/>
          <p:cNvSpPr>
            <a:spLocks noChangeShapeType="1"/>
          </p:cNvSpPr>
          <p:nvPr/>
        </p:nvSpPr>
        <p:spPr bwMode="auto">
          <a:xfrm>
            <a:off x="4132263" y="2259013"/>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44" name="Text Box 28"/>
          <p:cNvSpPr txBox="1">
            <a:spLocks noChangeArrowheads="1"/>
          </p:cNvSpPr>
          <p:nvPr/>
        </p:nvSpPr>
        <p:spPr bwMode="auto">
          <a:xfrm>
            <a:off x="5305425" y="1052513"/>
            <a:ext cx="6858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dirty="0">
                <a:solidFill>
                  <a:schemeClr val="tx1"/>
                </a:solidFill>
                <a:latin typeface="Times New Roman" pitchFamily="18" charset="0"/>
                <a:cs typeface="Times New Roman" pitchFamily="18" charset="0"/>
              </a:rPr>
              <a:t>CFE</a:t>
            </a:r>
            <a:endParaRPr lang="en-US" altLang="en-US" sz="600" dirty="0">
              <a:solidFill>
                <a:schemeClr val="tx1"/>
              </a:solidFill>
              <a:latin typeface="Times New Roman" pitchFamily="18" charset="0"/>
              <a:cs typeface="Times New Roman" pitchFamily="18" charset="0"/>
            </a:endParaRPr>
          </a:p>
        </p:txBody>
      </p:sp>
      <p:pic>
        <p:nvPicPr>
          <p:cNvPr id="598045" name="Picture 29" descr="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6600" y="942975"/>
            <a:ext cx="457200" cy="457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598046" name="Picture 30" descr="gps_satellite_nasa_art-i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92538" y="1814513"/>
            <a:ext cx="457200" cy="468312"/>
          </a:xfrm>
          <a:prstGeom prst="rect">
            <a:avLst/>
          </a:prstGeom>
          <a:noFill/>
          <a:extLst>
            <a:ext uri="{909E8E84-426E-40DD-AFC4-6F175D3DCCD1}">
              <a14:hiddenFill xmlns:a14="http://schemas.microsoft.com/office/drawing/2010/main">
                <a:solidFill>
                  <a:srgbClr val="FFFFFF"/>
                </a:solidFill>
              </a14:hiddenFill>
            </a:ext>
          </a:extLst>
        </p:spPr>
      </p:pic>
      <p:sp>
        <p:nvSpPr>
          <p:cNvPr id="598047" name="Text Box 31"/>
          <p:cNvSpPr txBox="1">
            <a:spLocks noChangeArrowheads="1"/>
          </p:cNvSpPr>
          <p:nvPr/>
        </p:nvSpPr>
        <p:spPr bwMode="auto">
          <a:xfrm>
            <a:off x="3665538" y="1600200"/>
            <a:ext cx="6858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800">
                <a:solidFill>
                  <a:schemeClr val="tx1"/>
                </a:solidFill>
                <a:latin typeface="Times New Roman" pitchFamily="18" charset="0"/>
                <a:cs typeface="Times New Roman" pitchFamily="18" charset="0"/>
              </a:rPr>
              <a:t>GPS</a:t>
            </a:r>
            <a:endParaRPr lang="en-IN" altLang="en-US" sz="800">
              <a:solidFill>
                <a:schemeClr val="tx1"/>
              </a:solidFill>
              <a:latin typeface="Times New Roman" pitchFamily="18" charset="0"/>
              <a:cs typeface="Times New Roman" pitchFamily="18" charset="0"/>
            </a:endParaRPr>
          </a:p>
        </p:txBody>
      </p:sp>
      <p:sp>
        <p:nvSpPr>
          <p:cNvPr id="598048" name="Line 32"/>
          <p:cNvSpPr>
            <a:spLocks noChangeShapeType="1"/>
          </p:cNvSpPr>
          <p:nvPr/>
        </p:nvSpPr>
        <p:spPr bwMode="auto">
          <a:xfrm>
            <a:off x="5187950" y="227806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49" name="Line 33"/>
          <p:cNvSpPr>
            <a:spLocks noChangeShapeType="1"/>
          </p:cNvSpPr>
          <p:nvPr/>
        </p:nvSpPr>
        <p:spPr bwMode="auto">
          <a:xfrm>
            <a:off x="4953000" y="22860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50" name="Line 34"/>
          <p:cNvSpPr>
            <a:spLocks noChangeShapeType="1"/>
          </p:cNvSpPr>
          <p:nvPr/>
        </p:nvSpPr>
        <p:spPr bwMode="auto">
          <a:xfrm>
            <a:off x="4495800" y="59817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51" name="Line 35"/>
          <p:cNvSpPr>
            <a:spLocks noChangeShapeType="1"/>
          </p:cNvSpPr>
          <p:nvPr/>
        </p:nvSpPr>
        <p:spPr bwMode="auto">
          <a:xfrm>
            <a:off x="4495800" y="6184900"/>
            <a:ext cx="47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53" name="Line 37"/>
          <p:cNvSpPr>
            <a:spLocks noChangeShapeType="1"/>
          </p:cNvSpPr>
          <p:nvPr/>
        </p:nvSpPr>
        <p:spPr bwMode="auto">
          <a:xfrm>
            <a:off x="2743200" y="2155825"/>
            <a:ext cx="0" cy="282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54" name="Text Box 38"/>
          <p:cNvSpPr txBox="1">
            <a:spLocks noChangeArrowheads="1"/>
          </p:cNvSpPr>
          <p:nvPr/>
        </p:nvSpPr>
        <p:spPr bwMode="auto">
          <a:xfrm>
            <a:off x="1864782" y="993477"/>
            <a:ext cx="1663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solidFill>
                  <a:schemeClr val="tx1"/>
                </a:solidFill>
                <a:latin typeface="Times New Roman" pitchFamily="18" charset="0"/>
                <a:cs typeface="Times New Roman" pitchFamily="18" charset="0"/>
              </a:rPr>
              <a:t>VPS </a:t>
            </a:r>
            <a:r>
              <a:rPr lang="en-US" altLang="en-US" sz="1400" dirty="0" smtClean="0">
                <a:solidFill>
                  <a:schemeClr val="tx1"/>
                </a:solidFill>
                <a:latin typeface="Times New Roman" pitchFamily="18" charset="0"/>
                <a:cs typeface="Times New Roman" pitchFamily="18" charset="0"/>
              </a:rPr>
              <a:t> MODULE</a:t>
            </a:r>
            <a:endParaRPr lang="en-IN" altLang="en-US" sz="1400" dirty="0">
              <a:solidFill>
                <a:schemeClr val="tx1"/>
              </a:solidFill>
              <a:latin typeface="Times New Roman" pitchFamily="18" charset="0"/>
              <a:cs typeface="Times New Roman" pitchFamily="18" charset="0"/>
            </a:endParaRPr>
          </a:p>
        </p:txBody>
      </p:sp>
      <p:sp>
        <p:nvSpPr>
          <p:cNvPr id="598055" name="Text Box 39"/>
          <p:cNvSpPr txBox="1">
            <a:spLocks noChangeArrowheads="1"/>
          </p:cNvSpPr>
          <p:nvPr/>
        </p:nvSpPr>
        <p:spPr bwMode="auto">
          <a:xfrm>
            <a:off x="5867400" y="4298950"/>
            <a:ext cx="5334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00">
                <a:solidFill>
                  <a:schemeClr val="tx1"/>
                </a:solidFill>
                <a:latin typeface="Times New Roman" pitchFamily="18" charset="0"/>
                <a:cs typeface="Times New Roman" pitchFamily="18" charset="0"/>
              </a:rPr>
              <a:t>ISR</a:t>
            </a:r>
          </a:p>
        </p:txBody>
      </p:sp>
      <p:sp>
        <p:nvSpPr>
          <p:cNvPr id="598056" name="Line 40"/>
          <p:cNvSpPr>
            <a:spLocks noChangeShapeType="1"/>
          </p:cNvSpPr>
          <p:nvPr/>
        </p:nvSpPr>
        <p:spPr bwMode="auto">
          <a:xfrm flipV="1">
            <a:off x="5410200" y="4892675"/>
            <a:ext cx="0" cy="4683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57" name="Text Box 41"/>
          <p:cNvSpPr txBox="1">
            <a:spLocks noChangeArrowheads="1"/>
          </p:cNvSpPr>
          <p:nvPr/>
        </p:nvSpPr>
        <p:spPr bwMode="auto">
          <a:xfrm>
            <a:off x="6877050" y="181402"/>
            <a:ext cx="935038" cy="41549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50" dirty="0">
                <a:solidFill>
                  <a:schemeClr val="tx1"/>
                </a:solidFill>
                <a:latin typeface="Times New Roman" pitchFamily="18" charset="0"/>
                <a:cs typeface="Times New Roman" pitchFamily="18" charset="0"/>
              </a:rPr>
              <a:t>RTUs IEC 60870-5-104</a:t>
            </a:r>
          </a:p>
        </p:txBody>
      </p:sp>
      <p:sp>
        <p:nvSpPr>
          <p:cNvPr id="598058" name="Line 42"/>
          <p:cNvSpPr>
            <a:spLocks noChangeShapeType="1"/>
          </p:cNvSpPr>
          <p:nvPr/>
        </p:nvSpPr>
        <p:spPr bwMode="auto">
          <a:xfrm>
            <a:off x="7342188" y="1404938"/>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59" name="Line 43"/>
          <p:cNvSpPr>
            <a:spLocks noChangeShapeType="1"/>
          </p:cNvSpPr>
          <p:nvPr/>
        </p:nvSpPr>
        <p:spPr bwMode="auto">
          <a:xfrm>
            <a:off x="7342188" y="1412875"/>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60" name="Line 44"/>
          <p:cNvSpPr>
            <a:spLocks noChangeShapeType="1"/>
          </p:cNvSpPr>
          <p:nvPr/>
        </p:nvSpPr>
        <p:spPr bwMode="auto">
          <a:xfrm>
            <a:off x="7151688" y="1412875"/>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61" name="Text Box 45"/>
          <p:cNvSpPr txBox="1">
            <a:spLocks noChangeArrowheads="1"/>
          </p:cNvSpPr>
          <p:nvPr/>
        </p:nvSpPr>
        <p:spPr bwMode="auto">
          <a:xfrm>
            <a:off x="6588125" y="4338638"/>
            <a:ext cx="5334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00">
                <a:solidFill>
                  <a:schemeClr val="tx1"/>
                </a:solidFill>
                <a:latin typeface="Times New Roman" pitchFamily="18" charset="0"/>
                <a:cs typeface="Times New Roman" pitchFamily="18" charset="0"/>
              </a:rPr>
              <a:t>NMS</a:t>
            </a:r>
          </a:p>
        </p:txBody>
      </p:sp>
      <p:sp>
        <p:nvSpPr>
          <p:cNvPr id="598062" name="Text Box 46"/>
          <p:cNvSpPr txBox="1">
            <a:spLocks noChangeArrowheads="1"/>
          </p:cNvSpPr>
          <p:nvPr/>
        </p:nvSpPr>
        <p:spPr bwMode="auto">
          <a:xfrm>
            <a:off x="6537326" y="2681288"/>
            <a:ext cx="9144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dirty="0">
                <a:solidFill>
                  <a:schemeClr val="tx1"/>
                </a:solidFill>
                <a:latin typeface="Times New Roman" pitchFamily="18" charset="0"/>
                <a:cs typeface="Times New Roman" pitchFamily="18" charset="0"/>
              </a:rPr>
              <a:t>ICCP</a:t>
            </a:r>
            <a:endParaRPr lang="en-US" altLang="en-US" sz="600" dirty="0">
              <a:solidFill>
                <a:schemeClr val="tx1"/>
              </a:solidFill>
              <a:latin typeface="Times New Roman" pitchFamily="18" charset="0"/>
              <a:cs typeface="Times New Roman" pitchFamily="18" charset="0"/>
            </a:endParaRPr>
          </a:p>
        </p:txBody>
      </p:sp>
      <p:sp>
        <p:nvSpPr>
          <p:cNvPr id="598063" name="Text Box 47"/>
          <p:cNvSpPr txBox="1">
            <a:spLocks noChangeArrowheads="1"/>
          </p:cNvSpPr>
          <p:nvPr/>
        </p:nvSpPr>
        <p:spPr bwMode="auto">
          <a:xfrm>
            <a:off x="2819400" y="4133850"/>
            <a:ext cx="1193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00">
                <a:solidFill>
                  <a:schemeClr val="tx1"/>
                </a:solidFill>
                <a:latin typeface="Times New Roman" pitchFamily="18" charset="0"/>
                <a:cs typeface="Times New Roman" pitchFamily="18" charset="0"/>
              </a:rPr>
              <a:t>RD SERVER</a:t>
            </a:r>
          </a:p>
        </p:txBody>
      </p:sp>
      <p:sp>
        <p:nvSpPr>
          <p:cNvPr id="598064" name="Text Box 48"/>
          <p:cNvSpPr txBox="1">
            <a:spLocks noChangeArrowheads="1"/>
          </p:cNvSpPr>
          <p:nvPr/>
        </p:nvSpPr>
        <p:spPr bwMode="auto">
          <a:xfrm>
            <a:off x="3022600" y="2354554"/>
            <a:ext cx="2133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dirty="0">
                <a:solidFill>
                  <a:srgbClr val="3333FF"/>
                </a:solidFill>
                <a:latin typeface="Times New Roman" pitchFamily="18" charset="0"/>
                <a:cs typeface="Times New Roman" pitchFamily="18" charset="0"/>
              </a:rPr>
              <a:t>SCADA</a:t>
            </a:r>
            <a:r>
              <a:rPr lang="en-US" altLang="en-US" dirty="0">
                <a:solidFill>
                  <a:srgbClr val="3333FF"/>
                </a:solidFill>
                <a:latin typeface="Times New Roman" pitchFamily="18" charset="0"/>
                <a:cs typeface="Times New Roman" pitchFamily="18" charset="0"/>
              </a:rPr>
              <a:t> LAN </a:t>
            </a:r>
          </a:p>
        </p:txBody>
      </p:sp>
      <p:sp>
        <p:nvSpPr>
          <p:cNvPr id="598065" name="Line 49"/>
          <p:cNvSpPr>
            <a:spLocks noChangeShapeType="1"/>
          </p:cNvSpPr>
          <p:nvPr/>
        </p:nvSpPr>
        <p:spPr bwMode="auto">
          <a:xfrm flipH="1">
            <a:off x="8418513" y="2405063"/>
            <a:ext cx="128587" cy="185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66" name="Text Box 50"/>
          <p:cNvSpPr txBox="1">
            <a:spLocks noChangeArrowheads="1"/>
          </p:cNvSpPr>
          <p:nvPr/>
        </p:nvSpPr>
        <p:spPr bwMode="auto">
          <a:xfrm>
            <a:off x="723899" y="2790825"/>
            <a:ext cx="18827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solidFill>
                  <a:srgbClr val="3333FF"/>
                </a:solidFill>
                <a:latin typeface="Times New Roman" pitchFamily="18" charset="0"/>
                <a:cs typeface="Times New Roman" pitchFamily="18" charset="0"/>
              </a:rPr>
              <a:t>DTS LAN</a:t>
            </a:r>
          </a:p>
        </p:txBody>
      </p:sp>
      <p:sp>
        <p:nvSpPr>
          <p:cNvPr id="598067" name="Text Box 51"/>
          <p:cNvSpPr txBox="1">
            <a:spLocks noChangeArrowheads="1"/>
          </p:cNvSpPr>
          <p:nvPr/>
        </p:nvSpPr>
        <p:spPr bwMode="auto">
          <a:xfrm>
            <a:off x="971550" y="4365625"/>
            <a:ext cx="6477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00">
                <a:solidFill>
                  <a:schemeClr val="tx1"/>
                </a:solidFill>
                <a:latin typeface="Times New Roman" pitchFamily="18" charset="0"/>
                <a:cs typeface="Times New Roman" pitchFamily="18" charset="0"/>
              </a:rPr>
              <a:t>PDS SERVER</a:t>
            </a:r>
          </a:p>
        </p:txBody>
      </p:sp>
      <p:sp>
        <p:nvSpPr>
          <p:cNvPr id="598068" name="Text Box 52"/>
          <p:cNvSpPr txBox="1">
            <a:spLocks noChangeArrowheads="1"/>
          </p:cNvSpPr>
          <p:nvPr/>
        </p:nvSpPr>
        <p:spPr bwMode="auto">
          <a:xfrm>
            <a:off x="6161088" y="1386959"/>
            <a:ext cx="276401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600" dirty="0">
                <a:solidFill>
                  <a:srgbClr val="3333FF"/>
                </a:solidFill>
                <a:latin typeface="Times New Roman" pitchFamily="18" charset="0"/>
                <a:cs typeface="Times New Roman" pitchFamily="18" charset="0"/>
              </a:rPr>
              <a:t>DATA  ACQUISITION  LAN</a:t>
            </a:r>
          </a:p>
        </p:txBody>
      </p:sp>
      <p:sp>
        <p:nvSpPr>
          <p:cNvPr id="598069" name="Line 53"/>
          <p:cNvSpPr>
            <a:spLocks noChangeShapeType="1"/>
          </p:cNvSpPr>
          <p:nvPr/>
        </p:nvSpPr>
        <p:spPr bwMode="auto">
          <a:xfrm>
            <a:off x="2686050" y="5167313"/>
            <a:ext cx="2970213" cy="0"/>
          </a:xfrm>
          <a:prstGeom prst="line">
            <a:avLst/>
          </a:prstGeom>
          <a:noFill/>
          <a:ln w="38100">
            <a:solidFill>
              <a:srgbClr val="FFCC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70" name="Line 54"/>
          <p:cNvSpPr>
            <a:spLocks noChangeShapeType="1"/>
          </p:cNvSpPr>
          <p:nvPr/>
        </p:nvSpPr>
        <p:spPr bwMode="auto">
          <a:xfrm flipV="1">
            <a:off x="6253163" y="3700463"/>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71" name="Line 55"/>
          <p:cNvSpPr>
            <a:spLocks noChangeShapeType="1"/>
          </p:cNvSpPr>
          <p:nvPr/>
        </p:nvSpPr>
        <p:spPr bwMode="auto">
          <a:xfrm>
            <a:off x="2686050" y="4902200"/>
            <a:ext cx="2970213" cy="0"/>
          </a:xfrm>
          <a:prstGeom prst="line">
            <a:avLst/>
          </a:prstGeom>
          <a:noFill/>
          <a:ln w="38100">
            <a:solidFill>
              <a:srgbClr val="FFCC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72" name="Text Box 56"/>
          <p:cNvSpPr txBox="1">
            <a:spLocks noChangeArrowheads="1"/>
          </p:cNvSpPr>
          <p:nvPr/>
        </p:nvSpPr>
        <p:spPr bwMode="auto">
          <a:xfrm>
            <a:off x="361062" y="2022196"/>
            <a:ext cx="941388"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700" dirty="0">
                <a:solidFill>
                  <a:schemeClr val="tx1"/>
                </a:solidFill>
                <a:latin typeface="Times New Roman" pitchFamily="18" charset="0"/>
                <a:cs typeface="Times New Roman" pitchFamily="18" charset="0"/>
              </a:rPr>
              <a:t>WORK STATION </a:t>
            </a:r>
          </a:p>
        </p:txBody>
      </p:sp>
      <p:sp>
        <p:nvSpPr>
          <p:cNvPr id="598073" name="Line 57"/>
          <p:cNvSpPr>
            <a:spLocks noChangeShapeType="1"/>
          </p:cNvSpPr>
          <p:nvPr/>
        </p:nvSpPr>
        <p:spPr bwMode="auto">
          <a:xfrm>
            <a:off x="6781800" y="347345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74" name="Line 58"/>
          <p:cNvSpPr>
            <a:spLocks noChangeShapeType="1"/>
          </p:cNvSpPr>
          <p:nvPr/>
        </p:nvSpPr>
        <p:spPr bwMode="auto">
          <a:xfrm>
            <a:off x="7010400" y="37211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76" name="Text Box 60"/>
          <p:cNvSpPr txBox="1">
            <a:spLocks noChangeArrowheads="1"/>
          </p:cNvSpPr>
          <p:nvPr/>
        </p:nvSpPr>
        <p:spPr bwMode="auto">
          <a:xfrm>
            <a:off x="7010400" y="1928840"/>
            <a:ext cx="22421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1400" dirty="0">
                <a:solidFill>
                  <a:schemeClr val="tx1"/>
                </a:solidFill>
                <a:latin typeface="Times New Roman" pitchFamily="18" charset="0"/>
                <a:cs typeface="Times New Roman" pitchFamily="18" charset="0"/>
              </a:rPr>
              <a:t>SLDC/ OTHER </a:t>
            </a:r>
            <a:r>
              <a:rPr lang="en-US" altLang="en-US" sz="1400" dirty="0" smtClean="0">
                <a:solidFill>
                  <a:schemeClr val="tx1"/>
                </a:solidFill>
                <a:latin typeface="Times New Roman" pitchFamily="18" charset="0"/>
                <a:cs typeface="Times New Roman" pitchFamily="18" charset="0"/>
              </a:rPr>
              <a:t>UTILITIES/ OTHER RLDC</a:t>
            </a:r>
            <a:endParaRPr lang="en-US" altLang="en-US" sz="1400" dirty="0">
              <a:solidFill>
                <a:schemeClr val="tx1"/>
              </a:solidFill>
              <a:latin typeface="Times New Roman" pitchFamily="18" charset="0"/>
              <a:cs typeface="Times New Roman" pitchFamily="18" charset="0"/>
            </a:endParaRPr>
          </a:p>
        </p:txBody>
      </p:sp>
      <p:sp>
        <p:nvSpPr>
          <p:cNvPr id="598077" name="Line 61"/>
          <p:cNvSpPr>
            <a:spLocks noChangeShapeType="1"/>
          </p:cNvSpPr>
          <p:nvPr/>
        </p:nvSpPr>
        <p:spPr bwMode="auto">
          <a:xfrm>
            <a:off x="5716588" y="1412875"/>
            <a:ext cx="19843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78" name="Line 62"/>
          <p:cNvSpPr>
            <a:spLocks noChangeShapeType="1"/>
          </p:cNvSpPr>
          <p:nvPr/>
        </p:nvSpPr>
        <p:spPr bwMode="auto">
          <a:xfrm>
            <a:off x="5716588" y="1709738"/>
            <a:ext cx="19843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79" name="Line 63"/>
          <p:cNvSpPr>
            <a:spLocks noChangeShapeType="1"/>
          </p:cNvSpPr>
          <p:nvPr/>
        </p:nvSpPr>
        <p:spPr bwMode="auto">
          <a:xfrm flipV="1">
            <a:off x="5999163" y="170815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80" name="Line 64"/>
          <p:cNvSpPr>
            <a:spLocks noChangeShapeType="1"/>
          </p:cNvSpPr>
          <p:nvPr/>
        </p:nvSpPr>
        <p:spPr bwMode="auto">
          <a:xfrm flipV="1">
            <a:off x="6200775" y="1500188"/>
            <a:ext cx="0" cy="373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81" name="Line 65"/>
          <p:cNvSpPr>
            <a:spLocks noChangeShapeType="1"/>
          </p:cNvSpPr>
          <p:nvPr/>
        </p:nvSpPr>
        <p:spPr bwMode="auto">
          <a:xfrm>
            <a:off x="3429000" y="6003925"/>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82" name="Line 66"/>
          <p:cNvSpPr>
            <a:spLocks noChangeShapeType="1"/>
          </p:cNvSpPr>
          <p:nvPr/>
        </p:nvSpPr>
        <p:spPr bwMode="auto">
          <a:xfrm>
            <a:off x="3441700" y="6200775"/>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83" name="Text Box 67"/>
          <p:cNvSpPr txBox="1">
            <a:spLocks noChangeArrowheads="1"/>
          </p:cNvSpPr>
          <p:nvPr/>
        </p:nvSpPr>
        <p:spPr bwMode="auto">
          <a:xfrm>
            <a:off x="7308850" y="4292600"/>
            <a:ext cx="1150938" cy="1841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00">
                <a:solidFill>
                  <a:schemeClr val="tx1"/>
                </a:solidFill>
                <a:latin typeface="Times New Roman" pitchFamily="18" charset="0"/>
                <a:cs typeface="Times New Roman" pitchFamily="18" charset="0"/>
              </a:rPr>
              <a:t>ALL PRINTERS</a:t>
            </a:r>
          </a:p>
        </p:txBody>
      </p:sp>
      <p:sp>
        <p:nvSpPr>
          <p:cNvPr id="598084" name="Text Box 68"/>
          <p:cNvSpPr txBox="1">
            <a:spLocks noChangeArrowheads="1"/>
          </p:cNvSpPr>
          <p:nvPr/>
        </p:nvSpPr>
        <p:spPr bwMode="auto">
          <a:xfrm>
            <a:off x="3838575" y="5257040"/>
            <a:ext cx="10429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solidFill>
                  <a:schemeClr val="tx1"/>
                </a:solidFill>
                <a:latin typeface="Times New Roman" pitchFamily="18" charset="0"/>
                <a:cs typeface="Times New Roman" pitchFamily="18" charset="0"/>
              </a:rPr>
              <a:t>EXTERNAL FIREWALL</a:t>
            </a:r>
            <a:endParaRPr lang="en-IN" altLang="en-US" sz="1200" dirty="0">
              <a:solidFill>
                <a:schemeClr val="tx1"/>
              </a:solidFill>
              <a:latin typeface="Times New Roman" pitchFamily="18" charset="0"/>
              <a:cs typeface="Times New Roman" pitchFamily="18" charset="0"/>
            </a:endParaRPr>
          </a:p>
        </p:txBody>
      </p:sp>
      <p:sp>
        <p:nvSpPr>
          <p:cNvPr id="598088" name="Text Box 72"/>
          <p:cNvSpPr txBox="1">
            <a:spLocks noChangeArrowheads="1"/>
          </p:cNvSpPr>
          <p:nvPr/>
        </p:nvSpPr>
        <p:spPr bwMode="auto">
          <a:xfrm>
            <a:off x="5991225" y="6223371"/>
            <a:ext cx="277336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000" dirty="0">
                <a:solidFill>
                  <a:schemeClr val="tx1"/>
                </a:solidFill>
                <a:latin typeface="Times New Roman" pitchFamily="18" charset="0"/>
                <a:cs typeface="Times New Roman" pitchFamily="18" charset="0"/>
              </a:rPr>
              <a:t>WEB </a:t>
            </a:r>
            <a:r>
              <a:rPr lang="en-US" altLang="en-US" sz="1000" dirty="0" smtClean="0">
                <a:solidFill>
                  <a:schemeClr val="tx1"/>
                </a:solidFill>
                <a:latin typeface="Times New Roman" pitchFamily="18" charset="0"/>
                <a:cs typeface="Times New Roman" pitchFamily="18" charset="0"/>
              </a:rPr>
              <a:t>SERVER/</a:t>
            </a:r>
            <a:r>
              <a:rPr lang="en-US" altLang="en-US" sz="1000" dirty="0" smtClean="0">
                <a:latin typeface="Times New Roman" pitchFamily="18" charset="0"/>
                <a:cs typeface="Times New Roman" pitchFamily="18" charset="0"/>
              </a:rPr>
              <a:t>Patch management server</a:t>
            </a:r>
            <a:endParaRPr lang="en-US" altLang="en-US" sz="1000" dirty="0">
              <a:solidFill>
                <a:schemeClr val="tx1"/>
              </a:solidFill>
              <a:latin typeface="Times New Roman" pitchFamily="18" charset="0"/>
              <a:cs typeface="Times New Roman" pitchFamily="18" charset="0"/>
            </a:endParaRPr>
          </a:p>
        </p:txBody>
      </p:sp>
      <p:sp>
        <p:nvSpPr>
          <p:cNvPr id="598089" name="Rectangle 73"/>
          <p:cNvSpPr>
            <a:spLocks noChangeArrowheads="1"/>
          </p:cNvSpPr>
          <p:nvPr/>
        </p:nvSpPr>
        <p:spPr bwMode="auto">
          <a:xfrm>
            <a:off x="5672138" y="4848225"/>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090" name="Rectangle 74"/>
          <p:cNvSpPr>
            <a:spLocks noChangeArrowheads="1"/>
          </p:cNvSpPr>
          <p:nvPr/>
        </p:nvSpPr>
        <p:spPr bwMode="auto">
          <a:xfrm>
            <a:off x="5672138" y="512498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091" name="Line 75"/>
          <p:cNvSpPr>
            <a:spLocks noChangeShapeType="1"/>
          </p:cNvSpPr>
          <p:nvPr/>
        </p:nvSpPr>
        <p:spPr bwMode="auto">
          <a:xfrm flipV="1">
            <a:off x="6019800" y="3475038"/>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92" name="Line 76"/>
          <p:cNvSpPr>
            <a:spLocks noChangeShapeType="1"/>
          </p:cNvSpPr>
          <p:nvPr/>
        </p:nvSpPr>
        <p:spPr bwMode="auto">
          <a:xfrm>
            <a:off x="5943600" y="2362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93" name="Line 77"/>
          <p:cNvSpPr>
            <a:spLocks noChangeShapeType="1"/>
          </p:cNvSpPr>
          <p:nvPr/>
        </p:nvSpPr>
        <p:spPr bwMode="auto">
          <a:xfrm>
            <a:off x="6188075" y="2344738"/>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094" name="Text Box 78"/>
          <p:cNvSpPr txBox="1">
            <a:spLocks noChangeArrowheads="1"/>
          </p:cNvSpPr>
          <p:nvPr/>
        </p:nvSpPr>
        <p:spPr bwMode="auto">
          <a:xfrm>
            <a:off x="3698610" y="2813992"/>
            <a:ext cx="1600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solidFill>
                  <a:schemeClr val="tx1"/>
                </a:solidFill>
                <a:latin typeface="Times New Roman" pitchFamily="18" charset="0"/>
                <a:cs typeface="Times New Roman" pitchFamily="18" charset="0"/>
              </a:rPr>
              <a:t>INTERNAL FIREWALL</a:t>
            </a:r>
            <a:endParaRPr lang="en-IN" altLang="en-US" sz="1200" dirty="0">
              <a:solidFill>
                <a:schemeClr val="tx1"/>
              </a:solidFill>
              <a:latin typeface="Times New Roman" pitchFamily="18" charset="0"/>
              <a:cs typeface="Times New Roman" pitchFamily="18" charset="0"/>
            </a:endParaRPr>
          </a:p>
        </p:txBody>
      </p:sp>
      <p:sp>
        <p:nvSpPr>
          <p:cNvPr id="598095" name="Rectangle 79"/>
          <p:cNvSpPr>
            <a:spLocks noChangeArrowheads="1"/>
          </p:cNvSpPr>
          <p:nvPr/>
        </p:nvSpPr>
        <p:spPr bwMode="auto">
          <a:xfrm>
            <a:off x="6489700" y="239395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096" name="Rectangle 80"/>
          <p:cNvSpPr>
            <a:spLocks noChangeArrowheads="1"/>
          </p:cNvSpPr>
          <p:nvPr/>
        </p:nvSpPr>
        <p:spPr bwMode="auto">
          <a:xfrm>
            <a:off x="6502400" y="2613025"/>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097" name="Rectangle 81"/>
          <p:cNvSpPr>
            <a:spLocks noChangeArrowheads="1"/>
          </p:cNvSpPr>
          <p:nvPr/>
        </p:nvSpPr>
        <p:spPr bwMode="auto">
          <a:xfrm>
            <a:off x="8980488" y="34290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098" name="Rectangle 82"/>
          <p:cNvSpPr>
            <a:spLocks noChangeArrowheads="1"/>
          </p:cNvSpPr>
          <p:nvPr/>
        </p:nvSpPr>
        <p:spPr bwMode="auto">
          <a:xfrm>
            <a:off x="8991600" y="36576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099" name="Rectangle 83"/>
          <p:cNvSpPr>
            <a:spLocks noChangeArrowheads="1"/>
          </p:cNvSpPr>
          <p:nvPr/>
        </p:nvSpPr>
        <p:spPr bwMode="auto">
          <a:xfrm>
            <a:off x="7686675" y="1665288"/>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00" name="Rectangle 84"/>
          <p:cNvSpPr>
            <a:spLocks noChangeArrowheads="1"/>
          </p:cNvSpPr>
          <p:nvPr/>
        </p:nvSpPr>
        <p:spPr bwMode="auto">
          <a:xfrm>
            <a:off x="7695143" y="1362075"/>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01" name="Rectangle 85"/>
          <p:cNvSpPr>
            <a:spLocks noChangeArrowheads="1"/>
          </p:cNvSpPr>
          <p:nvPr/>
        </p:nvSpPr>
        <p:spPr bwMode="auto">
          <a:xfrm>
            <a:off x="2617788" y="5129213"/>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02" name="Rectangle 86"/>
          <p:cNvSpPr>
            <a:spLocks noChangeArrowheads="1"/>
          </p:cNvSpPr>
          <p:nvPr/>
        </p:nvSpPr>
        <p:spPr bwMode="auto">
          <a:xfrm>
            <a:off x="2606675" y="4859338"/>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03" name="Text Box 87"/>
          <p:cNvSpPr txBox="1">
            <a:spLocks noChangeArrowheads="1"/>
          </p:cNvSpPr>
          <p:nvPr/>
        </p:nvSpPr>
        <p:spPr bwMode="auto">
          <a:xfrm>
            <a:off x="1173956" y="1811322"/>
            <a:ext cx="762000"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700" dirty="0">
                <a:solidFill>
                  <a:schemeClr val="tx1"/>
                </a:solidFill>
                <a:latin typeface="Times New Roman" pitchFamily="18" charset="0"/>
                <a:cs typeface="Times New Roman" pitchFamily="18" charset="0"/>
              </a:rPr>
              <a:t>DTS SERVER</a:t>
            </a:r>
          </a:p>
        </p:txBody>
      </p:sp>
      <p:sp>
        <p:nvSpPr>
          <p:cNvPr id="598105" name="Line 89"/>
          <p:cNvSpPr>
            <a:spLocks noChangeShapeType="1"/>
          </p:cNvSpPr>
          <p:nvPr/>
        </p:nvSpPr>
        <p:spPr bwMode="auto">
          <a:xfrm flipH="1">
            <a:off x="228600" y="2819400"/>
            <a:ext cx="4648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06" name="Rectangle 90"/>
          <p:cNvSpPr>
            <a:spLocks noChangeArrowheads="1"/>
          </p:cNvSpPr>
          <p:nvPr/>
        </p:nvSpPr>
        <p:spPr bwMode="auto">
          <a:xfrm>
            <a:off x="157163" y="2790825"/>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07" name="Rectangle 91"/>
          <p:cNvSpPr>
            <a:spLocks noChangeArrowheads="1"/>
          </p:cNvSpPr>
          <p:nvPr/>
        </p:nvSpPr>
        <p:spPr bwMode="auto">
          <a:xfrm>
            <a:off x="5635626" y="1366838"/>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08" name="Rectangle 92"/>
          <p:cNvSpPr>
            <a:spLocks noChangeArrowheads="1"/>
          </p:cNvSpPr>
          <p:nvPr/>
        </p:nvSpPr>
        <p:spPr bwMode="auto">
          <a:xfrm>
            <a:off x="5627688" y="1681163"/>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09" name="Line 93"/>
          <p:cNvSpPr>
            <a:spLocks noChangeShapeType="1"/>
          </p:cNvSpPr>
          <p:nvPr/>
        </p:nvSpPr>
        <p:spPr bwMode="auto">
          <a:xfrm>
            <a:off x="7620000" y="347345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10" name="Line 94"/>
          <p:cNvSpPr>
            <a:spLocks noChangeShapeType="1"/>
          </p:cNvSpPr>
          <p:nvPr/>
        </p:nvSpPr>
        <p:spPr bwMode="auto">
          <a:xfrm>
            <a:off x="5638800" y="3048000"/>
            <a:ext cx="3125788" cy="0"/>
          </a:xfrm>
          <a:prstGeom prst="line">
            <a:avLst/>
          </a:prstGeom>
          <a:noFill/>
          <a:ln w="38100">
            <a:solidFill>
              <a:srgbClr val="FFCC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11" name="Line 95"/>
          <p:cNvSpPr>
            <a:spLocks noChangeShapeType="1"/>
          </p:cNvSpPr>
          <p:nvPr/>
        </p:nvSpPr>
        <p:spPr bwMode="auto">
          <a:xfrm>
            <a:off x="7086600" y="2971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15" name="Line 99"/>
          <p:cNvSpPr>
            <a:spLocks noChangeShapeType="1"/>
          </p:cNvSpPr>
          <p:nvPr/>
        </p:nvSpPr>
        <p:spPr bwMode="auto">
          <a:xfrm>
            <a:off x="762000" y="2590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16" name="Line 100"/>
          <p:cNvSpPr>
            <a:spLocks noChangeShapeType="1"/>
          </p:cNvSpPr>
          <p:nvPr/>
        </p:nvSpPr>
        <p:spPr bwMode="auto">
          <a:xfrm>
            <a:off x="1562100" y="2681288"/>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17" name="Line 101"/>
          <p:cNvSpPr>
            <a:spLocks noChangeShapeType="1"/>
          </p:cNvSpPr>
          <p:nvPr/>
        </p:nvSpPr>
        <p:spPr bwMode="auto">
          <a:xfrm>
            <a:off x="5738813" y="5453063"/>
            <a:ext cx="1828800"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18" name="Line 102"/>
          <p:cNvSpPr>
            <a:spLocks noChangeShapeType="1"/>
          </p:cNvSpPr>
          <p:nvPr/>
        </p:nvSpPr>
        <p:spPr bwMode="auto">
          <a:xfrm flipH="1" flipV="1">
            <a:off x="5229225" y="6272213"/>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19" name="Text Box 103"/>
          <p:cNvSpPr txBox="1">
            <a:spLocks noChangeArrowheads="1"/>
          </p:cNvSpPr>
          <p:nvPr/>
        </p:nvSpPr>
        <p:spPr bwMode="auto">
          <a:xfrm>
            <a:off x="4063967" y="6488668"/>
            <a:ext cx="3057558" cy="369332"/>
          </a:xfrm>
          <a:prstGeom prst="rect">
            <a:avLst/>
          </a:prstGeom>
          <a:solidFill>
            <a:srgbClr val="CC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smtClean="0">
                <a:solidFill>
                  <a:srgbClr val="3333FF"/>
                </a:solidFill>
                <a:latin typeface="Times New Roman" pitchFamily="18" charset="0"/>
                <a:cs typeface="Times New Roman" pitchFamily="18" charset="0"/>
              </a:rPr>
              <a:t>OFFICE </a:t>
            </a:r>
            <a:r>
              <a:rPr lang="en-US" altLang="en-US" dirty="0">
                <a:solidFill>
                  <a:srgbClr val="3333FF"/>
                </a:solidFill>
                <a:latin typeface="Times New Roman" pitchFamily="18" charset="0"/>
                <a:cs typeface="Times New Roman" pitchFamily="18" charset="0"/>
              </a:rPr>
              <a:t>NETWORK</a:t>
            </a:r>
          </a:p>
        </p:txBody>
      </p:sp>
      <p:sp>
        <p:nvSpPr>
          <p:cNvPr id="598120" name="Line 104"/>
          <p:cNvSpPr>
            <a:spLocks noChangeShapeType="1"/>
          </p:cNvSpPr>
          <p:nvPr/>
        </p:nvSpPr>
        <p:spPr bwMode="auto">
          <a:xfrm>
            <a:off x="5738813" y="5681663"/>
            <a:ext cx="1828800"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21" name="Line 105"/>
          <p:cNvSpPr>
            <a:spLocks noChangeShapeType="1"/>
          </p:cNvSpPr>
          <p:nvPr/>
        </p:nvSpPr>
        <p:spPr bwMode="auto">
          <a:xfrm>
            <a:off x="5105400" y="3902075"/>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22" name="Line 106"/>
          <p:cNvSpPr>
            <a:spLocks noChangeShapeType="1"/>
          </p:cNvSpPr>
          <p:nvPr/>
        </p:nvSpPr>
        <p:spPr bwMode="auto">
          <a:xfrm>
            <a:off x="5334000" y="3902075"/>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23" name="Line 107"/>
          <p:cNvSpPr>
            <a:spLocks noChangeShapeType="1"/>
          </p:cNvSpPr>
          <p:nvPr/>
        </p:nvSpPr>
        <p:spPr bwMode="auto">
          <a:xfrm>
            <a:off x="3262313" y="4816475"/>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24" name="Line 108"/>
          <p:cNvSpPr>
            <a:spLocks noChangeShapeType="1"/>
          </p:cNvSpPr>
          <p:nvPr/>
        </p:nvSpPr>
        <p:spPr bwMode="auto">
          <a:xfrm>
            <a:off x="3505200" y="4816475"/>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26" name="Line 110"/>
          <p:cNvSpPr>
            <a:spLocks noChangeShapeType="1"/>
          </p:cNvSpPr>
          <p:nvPr/>
        </p:nvSpPr>
        <p:spPr bwMode="auto">
          <a:xfrm>
            <a:off x="6653213" y="545306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27" name="Line 111"/>
          <p:cNvSpPr>
            <a:spLocks noChangeShapeType="1"/>
          </p:cNvSpPr>
          <p:nvPr/>
        </p:nvSpPr>
        <p:spPr bwMode="auto">
          <a:xfrm>
            <a:off x="6881813" y="5681663"/>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28" name="Rectangle 112"/>
          <p:cNvSpPr>
            <a:spLocks noChangeArrowheads="1"/>
          </p:cNvSpPr>
          <p:nvPr/>
        </p:nvSpPr>
        <p:spPr bwMode="auto">
          <a:xfrm>
            <a:off x="1819275" y="2778125"/>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29" name="Rectangle 113"/>
          <p:cNvSpPr>
            <a:spLocks noChangeArrowheads="1"/>
          </p:cNvSpPr>
          <p:nvPr/>
        </p:nvSpPr>
        <p:spPr bwMode="auto">
          <a:xfrm>
            <a:off x="7543800" y="56388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30" name="Rectangle 114"/>
          <p:cNvSpPr>
            <a:spLocks noChangeArrowheads="1"/>
          </p:cNvSpPr>
          <p:nvPr/>
        </p:nvSpPr>
        <p:spPr bwMode="auto">
          <a:xfrm>
            <a:off x="7543800" y="54102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31" name="Rectangle 115"/>
          <p:cNvSpPr>
            <a:spLocks noChangeArrowheads="1"/>
          </p:cNvSpPr>
          <p:nvPr/>
        </p:nvSpPr>
        <p:spPr bwMode="auto">
          <a:xfrm>
            <a:off x="152400" y="3546475"/>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32" name="Line 116"/>
          <p:cNvSpPr>
            <a:spLocks noChangeShapeType="1"/>
          </p:cNvSpPr>
          <p:nvPr/>
        </p:nvSpPr>
        <p:spPr bwMode="auto">
          <a:xfrm>
            <a:off x="2209800" y="35814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35" name="Line 119"/>
          <p:cNvSpPr>
            <a:spLocks noChangeShapeType="1"/>
          </p:cNvSpPr>
          <p:nvPr/>
        </p:nvSpPr>
        <p:spPr bwMode="auto">
          <a:xfrm>
            <a:off x="5124450" y="2438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36" name="Line 120"/>
          <p:cNvSpPr>
            <a:spLocks noChangeShapeType="1"/>
          </p:cNvSpPr>
          <p:nvPr/>
        </p:nvSpPr>
        <p:spPr bwMode="auto">
          <a:xfrm>
            <a:off x="5348288" y="26670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37" name="Text Box 121"/>
          <p:cNvSpPr txBox="1">
            <a:spLocks noChangeArrowheads="1"/>
          </p:cNvSpPr>
          <p:nvPr/>
        </p:nvSpPr>
        <p:spPr bwMode="auto">
          <a:xfrm>
            <a:off x="530225" y="4848225"/>
            <a:ext cx="2654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smtClean="0">
                <a:solidFill>
                  <a:srgbClr val="3333FF"/>
                </a:solidFill>
                <a:latin typeface="Times New Roman" pitchFamily="18" charset="0"/>
                <a:cs typeface="Times New Roman" pitchFamily="18" charset="0"/>
              </a:rPr>
              <a:t>DATA </a:t>
            </a:r>
            <a:r>
              <a:rPr lang="en-US" altLang="en-US" dirty="0">
                <a:solidFill>
                  <a:srgbClr val="3333FF"/>
                </a:solidFill>
                <a:latin typeface="Times New Roman" pitchFamily="18" charset="0"/>
                <a:cs typeface="Times New Roman" pitchFamily="18" charset="0"/>
              </a:rPr>
              <a:t>LAN </a:t>
            </a:r>
            <a:r>
              <a:rPr lang="en-US" altLang="en-US" dirty="0" smtClean="0">
                <a:solidFill>
                  <a:srgbClr val="3333FF"/>
                </a:solidFill>
                <a:latin typeface="Times New Roman" pitchFamily="18" charset="0"/>
                <a:cs typeface="Times New Roman" pitchFamily="18" charset="0"/>
              </a:rPr>
              <a:t> </a:t>
            </a:r>
            <a:endParaRPr lang="en-US" altLang="en-US" dirty="0">
              <a:solidFill>
                <a:srgbClr val="3333FF"/>
              </a:solidFill>
              <a:latin typeface="Times New Roman" pitchFamily="18" charset="0"/>
              <a:cs typeface="Times New Roman" pitchFamily="18" charset="0"/>
            </a:endParaRPr>
          </a:p>
        </p:txBody>
      </p:sp>
      <p:sp>
        <p:nvSpPr>
          <p:cNvPr id="598138" name="Rectangle 122"/>
          <p:cNvSpPr>
            <a:spLocks noChangeArrowheads="1"/>
          </p:cNvSpPr>
          <p:nvPr/>
        </p:nvSpPr>
        <p:spPr bwMode="auto">
          <a:xfrm>
            <a:off x="8770938" y="3182938"/>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39" name="Rectangle 123"/>
          <p:cNvSpPr>
            <a:spLocks noChangeArrowheads="1"/>
          </p:cNvSpPr>
          <p:nvPr/>
        </p:nvSpPr>
        <p:spPr bwMode="auto">
          <a:xfrm>
            <a:off x="8769350" y="3006725"/>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8140" name="Text Box 124"/>
          <p:cNvSpPr txBox="1">
            <a:spLocks noChangeArrowheads="1"/>
          </p:cNvSpPr>
          <p:nvPr/>
        </p:nvSpPr>
        <p:spPr bwMode="auto">
          <a:xfrm>
            <a:off x="6140450" y="2921556"/>
            <a:ext cx="2228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3333FF"/>
                </a:solidFill>
                <a:latin typeface="Times New Roman" pitchFamily="18" charset="0"/>
                <a:cs typeface="Times New Roman" pitchFamily="18" charset="0"/>
              </a:rPr>
              <a:t>ICCP LAN</a:t>
            </a:r>
          </a:p>
        </p:txBody>
      </p:sp>
      <p:sp>
        <p:nvSpPr>
          <p:cNvPr id="598141" name="Text Box 125"/>
          <p:cNvSpPr txBox="1">
            <a:spLocks noChangeArrowheads="1"/>
          </p:cNvSpPr>
          <p:nvPr/>
        </p:nvSpPr>
        <p:spPr bwMode="auto">
          <a:xfrm>
            <a:off x="6854825" y="3354478"/>
            <a:ext cx="2250553" cy="41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en-US" sz="1600" dirty="0">
                <a:solidFill>
                  <a:srgbClr val="3333FF"/>
                </a:solidFill>
                <a:latin typeface="Times New Roman" pitchFamily="18" charset="0"/>
                <a:cs typeface="Times New Roman" pitchFamily="18" charset="0"/>
              </a:rPr>
              <a:t>INTERNAL DMZ </a:t>
            </a:r>
            <a:r>
              <a:rPr lang="en-US" altLang="en-US" sz="1600" dirty="0" smtClean="0">
                <a:solidFill>
                  <a:srgbClr val="3333FF"/>
                </a:solidFill>
                <a:latin typeface="Times New Roman" pitchFamily="18" charset="0"/>
                <a:cs typeface="Times New Roman" pitchFamily="18" charset="0"/>
              </a:rPr>
              <a:t> </a:t>
            </a:r>
            <a:endParaRPr lang="en-US" altLang="en-US" sz="1600" dirty="0">
              <a:solidFill>
                <a:srgbClr val="3333FF"/>
              </a:solidFill>
              <a:latin typeface="Times New Roman" pitchFamily="18" charset="0"/>
              <a:cs typeface="Times New Roman" pitchFamily="18" charset="0"/>
            </a:endParaRPr>
          </a:p>
        </p:txBody>
      </p:sp>
      <p:sp>
        <p:nvSpPr>
          <p:cNvPr id="598142" name="Text Box 126"/>
          <p:cNvSpPr txBox="1">
            <a:spLocks noChangeArrowheads="1"/>
          </p:cNvSpPr>
          <p:nvPr/>
        </p:nvSpPr>
        <p:spPr bwMode="auto">
          <a:xfrm>
            <a:off x="2553758" y="3598862"/>
            <a:ext cx="1143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solidFill>
                  <a:srgbClr val="3333FF"/>
                </a:solidFill>
                <a:latin typeface="Times New Roman" pitchFamily="18" charset="0"/>
                <a:cs typeface="Times New Roman" pitchFamily="18" charset="0"/>
              </a:rPr>
              <a:t>PDS LAN</a:t>
            </a:r>
          </a:p>
        </p:txBody>
      </p:sp>
      <p:sp>
        <p:nvSpPr>
          <p:cNvPr id="598144" name="Line 128"/>
          <p:cNvSpPr>
            <a:spLocks noChangeShapeType="1"/>
          </p:cNvSpPr>
          <p:nvPr/>
        </p:nvSpPr>
        <p:spPr bwMode="auto">
          <a:xfrm>
            <a:off x="1981200" y="3224213"/>
            <a:ext cx="27432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45" name="Line 129"/>
          <p:cNvSpPr>
            <a:spLocks noChangeShapeType="1"/>
          </p:cNvSpPr>
          <p:nvPr/>
        </p:nvSpPr>
        <p:spPr bwMode="auto">
          <a:xfrm>
            <a:off x="1981200" y="3424238"/>
            <a:ext cx="27432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46" name="Rectangle 130"/>
          <p:cNvSpPr>
            <a:spLocks noChangeArrowheads="1"/>
          </p:cNvSpPr>
          <p:nvPr/>
        </p:nvSpPr>
        <p:spPr bwMode="auto">
          <a:xfrm>
            <a:off x="1919288" y="3367088"/>
            <a:ext cx="76200" cy="76200"/>
          </a:xfrm>
          <a:prstGeom prst="rect">
            <a:avLst/>
          </a:prstGeom>
          <a:solidFill>
            <a:schemeClr val="accent1"/>
          </a:solidFill>
          <a:ln w="38100" algn="ctr">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47" name="Rectangle 131"/>
          <p:cNvSpPr>
            <a:spLocks noChangeArrowheads="1"/>
          </p:cNvSpPr>
          <p:nvPr/>
        </p:nvSpPr>
        <p:spPr bwMode="auto">
          <a:xfrm>
            <a:off x="1919288" y="3200400"/>
            <a:ext cx="76200" cy="76200"/>
          </a:xfrm>
          <a:prstGeom prst="rect">
            <a:avLst/>
          </a:prstGeom>
          <a:solidFill>
            <a:schemeClr val="accent1"/>
          </a:solidFill>
          <a:ln w="38100" algn="ctr">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48" name="Text Box 132"/>
          <p:cNvSpPr txBox="1">
            <a:spLocks noChangeArrowheads="1"/>
          </p:cNvSpPr>
          <p:nvPr/>
        </p:nvSpPr>
        <p:spPr bwMode="auto">
          <a:xfrm>
            <a:off x="2667000" y="3214688"/>
            <a:ext cx="15240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50000"/>
              </a:spcBef>
            </a:pPr>
            <a:r>
              <a:rPr lang="en-US" altLang="en-US" sz="600" b="0">
                <a:solidFill>
                  <a:schemeClr val="tx1"/>
                </a:solidFill>
                <a:latin typeface="Times New Roman" pitchFamily="18" charset="0"/>
                <a:cs typeface="Times New Roman" pitchFamily="18" charset="0"/>
              </a:rPr>
              <a:t>OFFLINE LAN</a:t>
            </a:r>
          </a:p>
        </p:txBody>
      </p:sp>
      <p:sp>
        <p:nvSpPr>
          <p:cNvPr id="598150" name="Line 134"/>
          <p:cNvSpPr>
            <a:spLocks noChangeShapeType="1"/>
          </p:cNvSpPr>
          <p:nvPr/>
        </p:nvSpPr>
        <p:spPr bwMode="auto">
          <a:xfrm>
            <a:off x="228600" y="3581400"/>
            <a:ext cx="4495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51" name="Text Box 135"/>
          <p:cNvSpPr txBox="1">
            <a:spLocks noChangeArrowheads="1"/>
          </p:cNvSpPr>
          <p:nvPr/>
        </p:nvSpPr>
        <p:spPr bwMode="auto">
          <a:xfrm>
            <a:off x="1749425" y="4121150"/>
            <a:ext cx="9906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00" dirty="0">
                <a:solidFill>
                  <a:schemeClr val="tx1"/>
                </a:solidFill>
                <a:latin typeface="Times New Roman" pitchFamily="18" charset="0"/>
                <a:cs typeface="Times New Roman" pitchFamily="18" charset="0"/>
              </a:rPr>
              <a:t>WORK </a:t>
            </a:r>
            <a:r>
              <a:rPr lang="en-US" altLang="en-US" sz="600" dirty="0" smtClean="0">
                <a:solidFill>
                  <a:schemeClr val="tx1"/>
                </a:solidFill>
                <a:latin typeface="Times New Roman" pitchFamily="18" charset="0"/>
                <a:cs typeface="Times New Roman" pitchFamily="18" charset="0"/>
              </a:rPr>
              <a:t>STATION</a:t>
            </a:r>
            <a:endParaRPr lang="en-US" altLang="en-US" sz="600" dirty="0">
              <a:solidFill>
                <a:schemeClr val="tx1"/>
              </a:solidFill>
              <a:latin typeface="Times New Roman" pitchFamily="18" charset="0"/>
              <a:cs typeface="Times New Roman" pitchFamily="18" charset="0"/>
            </a:endParaRPr>
          </a:p>
        </p:txBody>
      </p:sp>
      <p:sp>
        <p:nvSpPr>
          <p:cNvPr id="598152" name="Line 136"/>
          <p:cNvSpPr>
            <a:spLocks noChangeShapeType="1"/>
          </p:cNvSpPr>
          <p:nvPr/>
        </p:nvSpPr>
        <p:spPr bwMode="auto">
          <a:xfrm>
            <a:off x="685800" y="35814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53" name="Line 137"/>
          <p:cNvSpPr>
            <a:spLocks noChangeShapeType="1"/>
          </p:cNvSpPr>
          <p:nvPr/>
        </p:nvSpPr>
        <p:spPr bwMode="auto">
          <a:xfrm>
            <a:off x="8077200" y="28956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54" name="Line 138"/>
          <p:cNvSpPr>
            <a:spLocks noChangeShapeType="1"/>
          </p:cNvSpPr>
          <p:nvPr/>
        </p:nvSpPr>
        <p:spPr bwMode="auto">
          <a:xfrm>
            <a:off x="8305800" y="28956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55" name="Line 139"/>
          <p:cNvSpPr>
            <a:spLocks noChangeShapeType="1"/>
          </p:cNvSpPr>
          <p:nvPr/>
        </p:nvSpPr>
        <p:spPr bwMode="auto">
          <a:xfrm>
            <a:off x="4876800" y="28194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598156" name="Picture 140" descr="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6425" y="4352925"/>
            <a:ext cx="457200" cy="457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598157" name="Picture 141" descr="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9563" y="3876675"/>
            <a:ext cx="457200" cy="457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598158" name="Picture 142" descr="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1850" y="3844925"/>
            <a:ext cx="457200" cy="457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598159" name="Picture 143" descr="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7063" y="2492375"/>
            <a:ext cx="457200" cy="457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598160" name="Picture 144" descr="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8825" y="1887538"/>
            <a:ext cx="457200" cy="457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598161" name="Picture 14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8875" y="3860800"/>
            <a:ext cx="457200" cy="4254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8162" name="Picture 146" descr="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5263" y="5805488"/>
            <a:ext cx="457200" cy="457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598164" name="Picture 148" descr="Blade workst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613" y="3789363"/>
            <a:ext cx="520700" cy="365125"/>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pic>
      <p:pic>
        <p:nvPicPr>
          <p:cNvPr id="598165" name="Picture 149" descr="Blade workst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175" y="2319338"/>
            <a:ext cx="520700" cy="365125"/>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pic>
      <p:grpSp>
        <p:nvGrpSpPr>
          <p:cNvPr id="598166" name="Group 150"/>
          <p:cNvGrpSpPr>
            <a:grpSpLocks/>
          </p:cNvGrpSpPr>
          <p:nvPr/>
        </p:nvGrpSpPr>
        <p:grpSpPr bwMode="auto">
          <a:xfrm>
            <a:off x="1374775" y="2103438"/>
            <a:ext cx="360363" cy="576262"/>
            <a:chOff x="624" y="3072"/>
            <a:chExt cx="288" cy="528"/>
          </a:xfrm>
        </p:grpSpPr>
        <p:sp>
          <p:nvSpPr>
            <p:cNvPr id="598167" name="Rectangle 151"/>
            <p:cNvSpPr>
              <a:spLocks noChangeArrowheads="1"/>
            </p:cNvSpPr>
            <p:nvPr/>
          </p:nvSpPr>
          <p:spPr bwMode="auto">
            <a:xfrm>
              <a:off x="624" y="3072"/>
              <a:ext cx="288" cy="5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598168" name="il_fi"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1" y="3120"/>
              <a:ext cx="24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8169" name="Group 153"/>
          <p:cNvGrpSpPr>
            <a:grpSpLocks/>
          </p:cNvGrpSpPr>
          <p:nvPr/>
        </p:nvGrpSpPr>
        <p:grpSpPr bwMode="auto">
          <a:xfrm>
            <a:off x="3708400" y="5805488"/>
            <a:ext cx="763588" cy="552450"/>
            <a:chOff x="6554" y="3218"/>
            <a:chExt cx="481" cy="348"/>
          </a:xfrm>
        </p:grpSpPr>
        <p:pic>
          <p:nvPicPr>
            <p:cNvPr id="598170" name="Picture 154" descr="ROUTE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690" y="3218"/>
              <a:ext cx="345" cy="29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598171" name="Picture 155" descr="ROUTE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636" y="3276"/>
              <a:ext cx="345" cy="29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598172" name="Text Box 156"/>
            <p:cNvSpPr txBox="1">
              <a:spLocks noChangeArrowheads="1"/>
            </p:cNvSpPr>
            <p:nvPr/>
          </p:nvSpPr>
          <p:spPr bwMode="auto">
            <a:xfrm>
              <a:off x="6554" y="3249"/>
              <a:ext cx="480" cy="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500">
                  <a:solidFill>
                    <a:schemeClr val="tx1"/>
                  </a:solidFill>
                  <a:latin typeface="Times New Roman" pitchFamily="18" charset="0"/>
                  <a:cs typeface="Times New Roman" pitchFamily="18" charset="0"/>
                </a:rPr>
                <a:t>F/W ROUTER</a:t>
              </a:r>
            </a:p>
          </p:txBody>
        </p:sp>
      </p:grpSp>
      <p:grpSp>
        <p:nvGrpSpPr>
          <p:cNvPr id="598181" name="Group 165"/>
          <p:cNvGrpSpPr>
            <a:grpSpLocks/>
          </p:cNvGrpSpPr>
          <p:nvPr/>
        </p:nvGrpSpPr>
        <p:grpSpPr bwMode="auto">
          <a:xfrm>
            <a:off x="1116013" y="3789363"/>
            <a:ext cx="360362" cy="576262"/>
            <a:chOff x="624" y="3072"/>
            <a:chExt cx="288" cy="528"/>
          </a:xfrm>
        </p:grpSpPr>
        <p:sp>
          <p:nvSpPr>
            <p:cNvPr id="598182" name="Rectangle 166"/>
            <p:cNvSpPr>
              <a:spLocks noChangeArrowheads="1"/>
            </p:cNvSpPr>
            <p:nvPr/>
          </p:nvSpPr>
          <p:spPr bwMode="auto">
            <a:xfrm>
              <a:off x="624" y="3072"/>
              <a:ext cx="288" cy="5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598183" name="il_fi"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1" y="3120"/>
              <a:ext cx="24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8184" name="Line 168"/>
          <p:cNvSpPr>
            <a:spLocks noChangeShapeType="1"/>
          </p:cNvSpPr>
          <p:nvPr/>
        </p:nvSpPr>
        <p:spPr bwMode="auto">
          <a:xfrm>
            <a:off x="1301750" y="3581400"/>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598185" name="Group 169"/>
          <p:cNvGrpSpPr>
            <a:grpSpLocks/>
          </p:cNvGrpSpPr>
          <p:nvPr/>
        </p:nvGrpSpPr>
        <p:grpSpPr bwMode="auto">
          <a:xfrm>
            <a:off x="6761163" y="811213"/>
            <a:ext cx="763587" cy="576262"/>
            <a:chOff x="6554" y="3218"/>
            <a:chExt cx="481" cy="348"/>
          </a:xfrm>
        </p:grpSpPr>
        <p:pic>
          <p:nvPicPr>
            <p:cNvPr id="598186" name="Picture 170" descr="ROUTE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690" y="3218"/>
              <a:ext cx="345" cy="29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598187" name="Picture 171" descr="ROUTE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636" y="3276"/>
              <a:ext cx="345" cy="29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598188" name="Text Box 172"/>
            <p:cNvSpPr txBox="1">
              <a:spLocks noChangeArrowheads="1"/>
            </p:cNvSpPr>
            <p:nvPr/>
          </p:nvSpPr>
          <p:spPr bwMode="auto">
            <a:xfrm>
              <a:off x="6554" y="3249"/>
              <a:ext cx="480" cy="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500">
                  <a:solidFill>
                    <a:schemeClr val="tx1"/>
                  </a:solidFill>
                  <a:latin typeface="Times New Roman" pitchFamily="18" charset="0"/>
                  <a:cs typeface="Times New Roman" pitchFamily="18" charset="0"/>
                </a:rPr>
                <a:t>F/W ROUTER</a:t>
              </a:r>
            </a:p>
          </p:txBody>
        </p:sp>
      </p:grpSp>
      <p:sp>
        <p:nvSpPr>
          <p:cNvPr id="598189" name="Text Box 173"/>
          <p:cNvSpPr txBox="1">
            <a:spLocks noChangeArrowheads="1"/>
          </p:cNvSpPr>
          <p:nvPr/>
        </p:nvSpPr>
        <p:spPr bwMode="auto">
          <a:xfrm>
            <a:off x="5659437" y="311090"/>
            <a:ext cx="906463" cy="40011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dirty="0">
                <a:solidFill>
                  <a:schemeClr val="tx1"/>
                </a:solidFill>
                <a:latin typeface="Times New Roman" pitchFamily="18" charset="0"/>
                <a:cs typeface="Times New Roman" pitchFamily="18" charset="0"/>
              </a:rPr>
              <a:t>RTUs IEC 60870-5-101</a:t>
            </a:r>
          </a:p>
        </p:txBody>
      </p:sp>
      <p:sp>
        <p:nvSpPr>
          <p:cNvPr id="598190" name="Firewall"/>
          <p:cNvSpPr>
            <a:spLocks noEditPoints="1" noChangeArrowheads="1"/>
          </p:cNvSpPr>
          <p:nvPr/>
        </p:nvSpPr>
        <p:spPr bwMode="auto">
          <a:xfrm>
            <a:off x="4768850" y="5303838"/>
            <a:ext cx="952500" cy="754062"/>
          </a:xfrm>
          <a:custGeom>
            <a:avLst/>
            <a:gdLst>
              <a:gd name="T0" fmla="*/ 0 w 21600"/>
              <a:gd name="T1" fmla="*/ 0 h 21600"/>
              <a:gd name="T2" fmla="*/ 10800 w 21600"/>
              <a:gd name="T3" fmla="*/ 0 h 21600"/>
              <a:gd name="T4" fmla="*/ 21600 w 21600"/>
              <a:gd name="T5" fmla="*/ 0 h 21600"/>
              <a:gd name="T6" fmla="*/ 21060 w 21600"/>
              <a:gd name="T7" fmla="*/ 10800 h 21600"/>
              <a:gd name="T8" fmla="*/ 21060 w 21600"/>
              <a:gd name="T9" fmla="*/ 21600 h 21600"/>
              <a:gd name="T10" fmla="*/ 10800 w 21600"/>
              <a:gd name="T11" fmla="*/ 21600 h 21600"/>
              <a:gd name="T12" fmla="*/ 540 w 21600"/>
              <a:gd name="T13" fmla="*/ 21600 h 21600"/>
              <a:gd name="T14" fmla="*/ 540 w 21600"/>
              <a:gd name="T15" fmla="*/ 10800 h 21600"/>
              <a:gd name="T16" fmla="*/ 761 w 21600"/>
              <a:gd name="T17" fmla="*/ 22454 h 21600"/>
              <a:gd name="T18" fmla="*/ 21069 w 21600"/>
              <a:gd name="T19" fmla="*/ 32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540" y="4628"/>
                </a:moveTo>
                <a:lnTo>
                  <a:pt x="0" y="4628"/>
                </a:lnTo>
                <a:lnTo>
                  <a:pt x="0" y="0"/>
                </a:lnTo>
                <a:lnTo>
                  <a:pt x="21600" y="0"/>
                </a:lnTo>
                <a:lnTo>
                  <a:pt x="21600" y="4628"/>
                </a:lnTo>
                <a:lnTo>
                  <a:pt x="21060" y="4628"/>
                </a:lnTo>
                <a:lnTo>
                  <a:pt x="21060" y="21600"/>
                </a:lnTo>
                <a:lnTo>
                  <a:pt x="540" y="21600"/>
                </a:lnTo>
                <a:lnTo>
                  <a:pt x="540" y="4628"/>
                </a:lnTo>
                <a:close/>
              </a:path>
              <a:path w="21600" h="21600" extrusionOk="0">
                <a:moveTo>
                  <a:pt x="540" y="4628"/>
                </a:moveTo>
                <a:lnTo>
                  <a:pt x="540" y="6171"/>
                </a:lnTo>
                <a:lnTo>
                  <a:pt x="2700" y="6171"/>
                </a:lnTo>
                <a:lnTo>
                  <a:pt x="2700" y="4628"/>
                </a:lnTo>
                <a:lnTo>
                  <a:pt x="540" y="4628"/>
                </a:lnTo>
                <a:close/>
              </a:path>
              <a:path w="21600" h="21600" extrusionOk="0">
                <a:moveTo>
                  <a:pt x="2700" y="4628"/>
                </a:moveTo>
                <a:lnTo>
                  <a:pt x="2700" y="6171"/>
                </a:lnTo>
                <a:lnTo>
                  <a:pt x="4860" y="6171"/>
                </a:lnTo>
                <a:lnTo>
                  <a:pt x="4860" y="4628"/>
                </a:lnTo>
                <a:lnTo>
                  <a:pt x="2700" y="4628"/>
                </a:lnTo>
                <a:close/>
              </a:path>
              <a:path w="21600" h="21600" extrusionOk="0">
                <a:moveTo>
                  <a:pt x="4860" y="4628"/>
                </a:moveTo>
                <a:lnTo>
                  <a:pt x="4860" y="6171"/>
                </a:lnTo>
                <a:lnTo>
                  <a:pt x="7020" y="6171"/>
                </a:lnTo>
                <a:lnTo>
                  <a:pt x="7020" y="4628"/>
                </a:lnTo>
                <a:lnTo>
                  <a:pt x="4860" y="4628"/>
                </a:lnTo>
                <a:close/>
              </a:path>
              <a:path w="21600" h="21600" extrusionOk="0">
                <a:moveTo>
                  <a:pt x="7020" y="4628"/>
                </a:moveTo>
                <a:lnTo>
                  <a:pt x="7020" y="6171"/>
                </a:lnTo>
                <a:lnTo>
                  <a:pt x="9180" y="6171"/>
                </a:lnTo>
                <a:lnTo>
                  <a:pt x="9180" y="4628"/>
                </a:lnTo>
                <a:lnTo>
                  <a:pt x="7020" y="4628"/>
                </a:lnTo>
                <a:close/>
              </a:path>
              <a:path w="21600" h="21600" extrusionOk="0">
                <a:moveTo>
                  <a:pt x="9180" y="4628"/>
                </a:moveTo>
                <a:lnTo>
                  <a:pt x="9180" y="6171"/>
                </a:lnTo>
                <a:lnTo>
                  <a:pt x="11340" y="6171"/>
                </a:lnTo>
                <a:lnTo>
                  <a:pt x="11340" y="4628"/>
                </a:lnTo>
                <a:lnTo>
                  <a:pt x="9180" y="4628"/>
                </a:lnTo>
                <a:close/>
              </a:path>
              <a:path w="21600" h="21600" extrusionOk="0">
                <a:moveTo>
                  <a:pt x="11340" y="4628"/>
                </a:moveTo>
                <a:lnTo>
                  <a:pt x="11340" y="6171"/>
                </a:lnTo>
                <a:lnTo>
                  <a:pt x="13500" y="6171"/>
                </a:lnTo>
                <a:lnTo>
                  <a:pt x="13500" y="4628"/>
                </a:lnTo>
                <a:lnTo>
                  <a:pt x="11340" y="4628"/>
                </a:lnTo>
                <a:close/>
              </a:path>
              <a:path w="21600" h="21600" extrusionOk="0">
                <a:moveTo>
                  <a:pt x="13500" y="4628"/>
                </a:moveTo>
                <a:lnTo>
                  <a:pt x="13500" y="6171"/>
                </a:lnTo>
                <a:lnTo>
                  <a:pt x="15660" y="6171"/>
                </a:lnTo>
                <a:lnTo>
                  <a:pt x="15660" y="4628"/>
                </a:lnTo>
                <a:lnTo>
                  <a:pt x="13500" y="4628"/>
                </a:lnTo>
                <a:close/>
              </a:path>
              <a:path w="21600" h="21600" extrusionOk="0">
                <a:moveTo>
                  <a:pt x="15660" y="4628"/>
                </a:moveTo>
                <a:lnTo>
                  <a:pt x="15660" y="6171"/>
                </a:lnTo>
                <a:lnTo>
                  <a:pt x="17820" y="6171"/>
                </a:lnTo>
                <a:lnTo>
                  <a:pt x="17820" y="4628"/>
                </a:lnTo>
                <a:lnTo>
                  <a:pt x="15660" y="4628"/>
                </a:lnTo>
                <a:close/>
              </a:path>
              <a:path w="21600" h="21600" extrusionOk="0">
                <a:moveTo>
                  <a:pt x="17820" y="4628"/>
                </a:moveTo>
                <a:lnTo>
                  <a:pt x="17820" y="6171"/>
                </a:lnTo>
                <a:lnTo>
                  <a:pt x="19980" y="6171"/>
                </a:lnTo>
                <a:lnTo>
                  <a:pt x="19980" y="4628"/>
                </a:lnTo>
                <a:lnTo>
                  <a:pt x="17820" y="4628"/>
                </a:lnTo>
                <a:close/>
              </a:path>
              <a:path w="21600" h="21600" extrusionOk="0">
                <a:moveTo>
                  <a:pt x="1620" y="6171"/>
                </a:moveTo>
                <a:lnTo>
                  <a:pt x="1620" y="7714"/>
                </a:lnTo>
                <a:lnTo>
                  <a:pt x="3779" y="7714"/>
                </a:lnTo>
                <a:lnTo>
                  <a:pt x="3779" y="6171"/>
                </a:lnTo>
                <a:lnTo>
                  <a:pt x="1620" y="6171"/>
                </a:lnTo>
                <a:close/>
              </a:path>
              <a:path w="21600" h="21600" extrusionOk="0">
                <a:moveTo>
                  <a:pt x="3779" y="6171"/>
                </a:moveTo>
                <a:lnTo>
                  <a:pt x="3779" y="7714"/>
                </a:lnTo>
                <a:lnTo>
                  <a:pt x="5940" y="7714"/>
                </a:lnTo>
                <a:lnTo>
                  <a:pt x="5940" y="6171"/>
                </a:lnTo>
                <a:lnTo>
                  <a:pt x="3779" y="6171"/>
                </a:lnTo>
                <a:close/>
              </a:path>
              <a:path w="21600" h="21600" extrusionOk="0">
                <a:moveTo>
                  <a:pt x="5940" y="6171"/>
                </a:moveTo>
                <a:lnTo>
                  <a:pt x="5940" y="7714"/>
                </a:lnTo>
                <a:lnTo>
                  <a:pt x="8100" y="7714"/>
                </a:lnTo>
                <a:lnTo>
                  <a:pt x="8100" y="6171"/>
                </a:lnTo>
                <a:lnTo>
                  <a:pt x="5940" y="6171"/>
                </a:lnTo>
                <a:close/>
              </a:path>
              <a:path w="21600" h="21600" extrusionOk="0">
                <a:moveTo>
                  <a:pt x="8100" y="6171"/>
                </a:moveTo>
                <a:lnTo>
                  <a:pt x="8100" y="7714"/>
                </a:lnTo>
                <a:lnTo>
                  <a:pt x="10260" y="7714"/>
                </a:lnTo>
                <a:lnTo>
                  <a:pt x="10260" y="6171"/>
                </a:lnTo>
                <a:lnTo>
                  <a:pt x="8100" y="6171"/>
                </a:lnTo>
                <a:close/>
              </a:path>
              <a:path w="21600" h="21600" extrusionOk="0">
                <a:moveTo>
                  <a:pt x="10260" y="6171"/>
                </a:moveTo>
                <a:lnTo>
                  <a:pt x="10260" y="7714"/>
                </a:lnTo>
                <a:lnTo>
                  <a:pt x="12419" y="7714"/>
                </a:lnTo>
                <a:lnTo>
                  <a:pt x="12419" y="6171"/>
                </a:lnTo>
                <a:lnTo>
                  <a:pt x="10260" y="6171"/>
                </a:lnTo>
                <a:close/>
              </a:path>
              <a:path w="21600" h="21600" extrusionOk="0">
                <a:moveTo>
                  <a:pt x="12419" y="6171"/>
                </a:moveTo>
                <a:lnTo>
                  <a:pt x="12419" y="7714"/>
                </a:lnTo>
                <a:lnTo>
                  <a:pt x="14580" y="7714"/>
                </a:lnTo>
                <a:lnTo>
                  <a:pt x="14580" y="6171"/>
                </a:lnTo>
                <a:lnTo>
                  <a:pt x="12419" y="6171"/>
                </a:lnTo>
                <a:close/>
              </a:path>
              <a:path w="21600" h="21600" extrusionOk="0">
                <a:moveTo>
                  <a:pt x="14580" y="6171"/>
                </a:moveTo>
                <a:lnTo>
                  <a:pt x="14580" y="7714"/>
                </a:lnTo>
                <a:lnTo>
                  <a:pt x="16740" y="7714"/>
                </a:lnTo>
                <a:lnTo>
                  <a:pt x="16740" y="6171"/>
                </a:lnTo>
                <a:lnTo>
                  <a:pt x="14580" y="6171"/>
                </a:lnTo>
                <a:close/>
              </a:path>
              <a:path w="21600" h="21600" extrusionOk="0">
                <a:moveTo>
                  <a:pt x="16740" y="6171"/>
                </a:moveTo>
                <a:lnTo>
                  <a:pt x="16740" y="7714"/>
                </a:lnTo>
                <a:lnTo>
                  <a:pt x="18900" y="7714"/>
                </a:lnTo>
                <a:lnTo>
                  <a:pt x="18900" y="6171"/>
                </a:lnTo>
                <a:lnTo>
                  <a:pt x="16740" y="6171"/>
                </a:lnTo>
                <a:close/>
              </a:path>
              <a:path w="21600" h="21600" extrusionOk="0">
                <a:moveTo>
                  <a:pt x="18900" y="6171"/>
                </a:moveTo>
                <a:lnTo>
                  <a:pt x="18900" y="7714"/>
                </a:lnTo>
                <a:lnTo>
                  <a:pt x="21060" y="7714"/>
                </a:lnTo>
                <a:lnTo>
                  <a:pt x="21060" y="6171"/>
                </a:lnTo>
                <a:lnTo>
                  <a:pt x="18900" y="6171"/>
                </a:lnTo>
                <a:close/>
              </a:path>
              <a:path w="21600" h="21600" extrusionOk="0">
                <a:moveTo>
                  <a:pt x="540" y="7714"/>
                </a:moveTo>
                <a:lnTo>
                  <a:pt x="540" y="9257"/>
                </a:lnTo>
                <a:lnTo>
                  <a:pt x="2700" y="9257"/>
                </a:lnTo>
                <a:lnTo>
                  <a:pt x="2700" y="7714"/>
                </a:lnTo>
                <a:lnTo>
                  <a:pt x="540" y="7714"/>
                </a:lnTo>
                <a:close/>
              </a:path>
              <a:path w="21600" h="21600" extrusionOk="0">
                <a:moveTo>
                  <a:pt x="2700" y="7714"/>
                </a:moveTo>
                <a:lnTo>
                  <a:pt x="2700" y="9257"/>
                </a:lnTo>
                <a:lnTo>
                  <a:pt x="4860" y="9257"/>
                </a:lnTo>
                <a:lnTo>
                  <a:pt x="4860" y="7714"/>
                </a:lnTo>
                <a:lnTo>
                  <a:pt x="2700" y="7714"/>
                </a:lnTo>
                <a:close/>
              </a:path>
              <a:path w="21600" h="21600" extrusionOk="0">
                <a:moveTo>
                  <a:pt x="4860" y="7714"/>
                </a:moveTo>
                <a:lnTo>
                  <a:pt x="4860" y="9257"/>
                </a:lnTo>
                <a:lnTo>
                  <a:pt x="7020" y="9257"/>
                </a:lnTo>
                <a:lnTo>
                  <a:pt x="7020" y="7714"/>
                </a:lnTo>
                <a:lnTo>
                  <a:pt x="4860" y="7714"/>
                </a:lnTo>
                <a:close/>
              </a:path>
              <a:path w="21600" h="21600" extrusionOk="0">
                <a:moveTo>
                  <a:pt x="7020" y="7714"/>
                </a:moveTo>
                <a:lnTo>
                  <a:pt x="7020" y="9257"/>
                </a:lnTo>
                <a:lnTo>
                  <a:pt x="9180" y="9257"/>
                </a:lnTo>
                <a:lnTo>
                  <a:pt x="9180" y="7714"/>
                </a:lnTo>
                <a:lnTo>
                  <a:pt x="7020" y="7714"/>
                </a:lnTo>
                <a:close/>
              </a:path>
              <a:path w="21600" h="21600" extrusionOk="0">
                <a:moveTo>
                  <a:pt x="9180" y="7714"/>
                </a:moveTo>
                <a:lnTo>
                  <a:pt x="9180" y="9257"/>
                </a:lnTo>
                <a:lnTo>
                  <a:pt x="11340" y="9257"/>
                </a:lnTo>
                <a:lnTo>
                  <a:pt x="11340" y="7714"/>
                </a:lnTo>
                <a:lnTo>
                  <a:pt x="9180" y="7714"/>
                </a:lnTo>
                <a:close/>
              </a:path>
              <a:path w="21600" h="21600" extrusionOk="0">
                <a:moveTo>
                  <a:pt x="11340" y="7714"/>
                </a:moveTo>
                <a:lnTo>
                  <a:pt x="11340" y="9257"/>
                </a:lnTo>
                <a:lnTo>
                  <a:pt x="13500" y="9257"/>
                </a:lnTo>
                <a:lnTo>
                  <a:pt x="13500" y="7714"/>
                </a:lnTo>
                <a:lnTo>
                  <a:pt x="11340" y="7714"/>
                </a:lnTo>
                <a:close/>
              </a:path>
              <a:path w="21600" h="21600" extrusionOk="0">
                <a:moveTo>
                  <a:pt x="13500" y="7714"/>
                </a:moveTo>
                <a:lnTo>
                  <a:pt x="13500" y="9257"/>
                </a:lnTo>
                <a:lnTo>
                  <a:pt x="15660" y="9257"/>
                </a:lnTo>
                <a:lnTo>
                  <a:pt x="15660" y="7714"/>
                </a:lnTo>
                <a:lnTo>
                  <a:pt x="13500" y="7714"/>
                </a:lnTo>
                <a:close/>
              </a:path>
              <a:path w="21600" h="21600" extrusionOk="0">
                <a:moveTo>
                  <a:pt x="15660" y="7714"/>
                </a:moveTo>
                <a:lnTo>
                  <a:pt x="15660" y="9257"/>
                </a:lnTo>
                <a:lnTo>
                  <a:pt x="17820" y="9257"/>
                </a:lnTo>
                <a:lnTo>
                  <a:pt x="17820" y="7714"/>
                </a:lnTo>
                <a:lnTo>
                  <a:pt x="15660" y="7714"/>
                </a:lnTo>
                <a:close/>
              </a:path>
              <a:path w="21600" h="21600" extrusionOk="0">
                <a:moveTo>
                  <a:pt x="17820" y="7714"/>
                </a:moveTo>
                <a:lnTo>
                  <a:pt x="17820" y="9257"/>
                </a:lnTo>
                <a:lnTo>
                  <a:pt x="19980" y="9257"/>
                </a:lnTo>
                <a:lnTo>
                  <a:pt x="19980" y="7714"/>
                </a:lnTo>
                <a:lnTo>
                  <a:pt x="17820" y="7714"/>
                </a:lnTo>
                <a:close/>
              </a:path>
              <a:path w="21600" h="21600" extrusionOk="0">
                <a:moveTo>
                  <a:pt x="1620" y="9257"/>
                </a:moveTo>
                <a:lnTo>
                  <a:pt x="1620" y="10800"/>
                </a:lnTo>
                <a:lnTo>
                  <a:pt x="3779" y="10800"/>
                </a:lnTo>
                <a:lnTo>
                  <a:pt x="3779" y="9257"/>
                </a:lnTo>
                <a:lnTo>
                  <a:pt x="1620" y="9257"/>
                </a:lnTo>
                <a:close/>
              </a:path>
              <a:path w="21600" h="21600" extrusionOk="0">
                <a:moveTo>
                  <a:pt x="3779" y="9257"/>
                </a:moveTo>
                <a:lnTo>
                  <a:pt x="3779" y="10800"/>
                </a:lnTo>
                <a:lnTo>
                  <a:pt x="5940" y="10800"/>
                </a:lnTo>
                <a:lnTo>
                  <a:pt x="5940" y="9257"/>
                </a:lnTo>
                <a:lnTo>
                  <a:pt x="3779" y="9257"/>
                </a:lnTo>
                <a:close/>
              </a:path>
              <a:path w="21600" h="21600" extrusionOk="0">
                <a:moveTo>
                  <a:pt x="5940" y="9257"/>
                </a:moveTo>
                <a:lnTo>
                  <a:pt x="5940" y="10800"/>
                </a:lnTo>
                <a:lnTo>
                  <a:pt x="8100" y="10800"/>
                </a:lnTo>
                <a:lnTo>
                  <a:pt x="8100" y="9257"/>
                </a:lnTo>
                <a:lnTo>
                  <a:pt x="5940" y="9257"/>
                </a:lnTo>
                <a:close/>
              </a:path>
              <a:path w="21600" h="21600" extrusionOk="0">
                <a:moveTo>
                  <a:pt x="8100" y="9257"/>
                </a:moveTo>
                <a:lnTo>
                  <a:pt x="8100" y="10800"/>
                </a:lnTo>
                <a:lnTo>
                  <a:pt x="10260" y="10800"/>
                </a:lnTo>
                <a:lnTo>
                  <a:pt x="10260" y="9257"/>
                </a:lnTo>
                <a:lnTo>
                  <a:pt x="8100" y="9257"/>
                </a:lnTo>
                <a:close/>
              </a:path>
              <a:path w="21600" h="21600" extrusionOk="0">
                <a:moveTo>
                  <a:pt x="10260" y="9257"/>
                </a:moveTo>
                <a:lnTo>
                  <a:pt x="10260" y="10800"/>
                </a:lnTo>
                <a:lnTo>
                  <a:pt x="12419" y="10800"/>
                </a:lnTo>
                <a:lnTo>
                  <a:pt x="12419" y="9257"/>
                </a:lnTo>
                <a:lnTo>
                  <a:pt x="10260" y="9257"/>
                </a:lnTo>
                <a:close/>
              </a:path>
              <a:path w="21600" h="21600" extrusionOk="0">
                <a:moveTo>
                  <a:pt x="12419" y="9257"/>
                </a:moveTo>
                <a:lnTo>
                  <a:pt x="12419" y="10800"/>
                </a:lnTo>
                <a:lnTo>
                  <a:pt x="14580" y="10800"/>
                </a:lnTo>
                <a:lnTo>
                  <a:pt x="14580" y="9257"/>
                </a:lnTo>
                <a:lnTo>
                  <a:pt x="12419" y="9257"/>
                </a:lnTo>
                <a:close/>
              </a:path>
              <a:path w="21600" h="21600" extrusionOk="0">
                <a:moveTo>
                  <a:pt x="14580" y="9257"/>
                </a:moveTo>
                <a:lnTo>
                  <a:pt x="14580" y="10800"/>
                </a:lnTo>
                <a:lnTo>
                  <a:pt x="16740" y="10800"/>
                </a:lnTo>
                <a:lnTo>
                  <a:pt x="16740" y="9257"/>
                </a:lnTo>
                <a:lnTo>
                  <a:pt x="14580" y="9257"/>
                </a:lnTo>
                <a:close/>
              </a:path>
              <a:path w="21600" h="21600" extrusionOk="0">
                <a:moveTo>
                  <a:pt x="16740" y="9257"/>
                </a:moveTo>
                <a:lnTo>
                  <a:pt x="16740" y="10800"/>
                </a:lnTo>
                <a:lnTo>
                  <a:pt x="18900" y="10800"/>
                </a:lnTo>
                <a:lnTo>
                  <a:pt x="18900" y="9257"/>
                </a:lnTo>
                <a:lnTo>
                  <a:pt x="16740" y="9257"/>
                </a:lnTo>
                <a:close/>
              </a:path>
              <a:path w="21600" h="21600" extrusionOk="0">
                <a:moveTo>
                  <a:pt x="18900" y="9257"/>
                </a:moveTo>
                <a:lnTo>
                  <a:pt x="18900" y="10800"/>
                </a:lnTo>
                <a:lnTo>
                  <a:pt x="21060" y="10800"/>
                </a:lnTo>
                <a:lnTo>
                  <a:pt x="21060" y="9257"/>
                </a:lnTo>
                <a:lnTo>
                  <a:pt x="18900" y="9257"/>
                </a:lnTo>
                <a:close/>
              </a:path>
              <a:path w="21600" h="21600" extrusionOk="0">
                <a:moveTo>
                  <a:pt x="540" y="10800"/>
                </a:moveTo>
                <a:lnTo>
                  <a:pt x="540" y="12342"/>
                </a:lnTo>
                <a:lnTo>
                  <a:pt x="2700" y="12342"/>
                </a:lnTo>
                <a:lnTo>
                  <a:pt x="2700" y="10800"/>
                </a:lnTo>
                <a:lnTo>
                  <a:pt x="540" y="10800"/>
                </a:lnTo>
                <a:close/>
              </a:path>
              <a:path w="21600" h="21600" extrusionOk="0">
                <a:moveTo>
                  <a:pt x="2700" y="10800"/>
                </a:moveTo>
                <a:lnTo>
                  <a:pt x="2700" y="12342"/>
                </a:lnTo>
                <a:lnTo>
                  <a:pt x="4860" y="12342"/>
                </a:lnTo>
                <a:lnTo>
                  <a:pt x="4860" y="10800"/>
                </a:lnTo>
                <a:lnTo>
                  <a:pt x="2700" y="10800"/>
                </a:lnTo>
                <a:close/>
              </a:path>
              <a:path w="21600" h="21600" extrusionOk="0">
                <a:moveTo>
                  <a:pt x="4860" y="10800"/>
                </a:moveTo>
                <a:lnTo>
                  <a:pt x="4860" y="12342"/>
                </a:lnTo>
                <a:lnTo>
                  <a:pt x="7020" y="12342"/>
                </a:lnTo>
                <a:lnTo>
                  <a:pt x="7020" y="10800"/>
                </a:lnTo>
                <a:lnTo>
                  <a:pt x="4860" y="10800"/>
                </a:lnTo>
                <a:close/>
              </a:path>
              <a:path w="21600" h="21600" extrusionOk="0">
                <a:moveTo>
                  <a:pt x="7020" y="10800"/>
                </a:moveTo>
                <a:lnTo>
                  <a:pt x="7020" y="12342"/>
                </a:lnTo>
                <a:lnTo>
                  <a:pt x="9180" y="12342"/>
                </a:lnTo>
                <a:lnTo>
                  <a:pt x="9180" y="10800"/>
                </a:lnTo>
                <a:lnTo>
                  <a:pt x="7020" y="10800"/>
                </a:lnTo>
                <a:close/>
              </a:path>
              <a:path w="21600" h="21600" extrusionOk="0">
                <a:moveTo>
                  <a:pt x="9180" y="10800"/>
                </a:moveTo>
                <a:lnTo>
                  <a:pt x="9180" y="12342"/>
                </a:lnTo>
                <a:lnTo>
                  <a:pt x="11340" y="12342"/>
                </a:lnTo>
                <a:lnTo>
                  <a:pt x="11340" y="10800"/>
                </a:lnTo>
                <a:lnTo>
                  <a:pt x="9180" y="10800"/>
                </a:lnTo>
                <a:close/>
              </a:path>
              <a:path w="21600" h="21600" extrusionOk="0">
                <a:moveTo>
                  <a:pt x="11340" y="10800"/>
                </a:moveTo>
                <a:lnTo>
                  <a:pt x="11340" y="12342"/>
                </a:lnTo>
                <a:lnTo>
                  <a:pt x="13500" y="12342"/>
                </a:lnTo>
                <a:lnTo>
                  <a:pt x="13500" y="10800"/>
                </a:lnTo>
                <a:lnTo>
                  <a:pt x="11340" y="10800"/>
                </a:lnTo>
                <a:close/>
              </a:path>
              <a:path w="21600" h="21600" extrusionOk="0">
                <a:moveTo>
                  <a:pt x="13500" y="10800"/>
                </a:moveTo>
                <a:lnTo>
                  <a:pt x="13500" y="12342"/>
                </a:lnTo>
                <a:lnTo>
                  <a:pt x="15660" y="12342"/>
                </a:lnTo>
                <a:lnTo>
                  <a:pt x="15660" y="10800"/>
                </a:lnTo>
                <a:lnTo>
                  <a:pt x="13500" y="10800"/>
                </a:lnTo>
                <a:close/>
              </a:path>
              <a:path w="21600" h="21600" extrusionOk="0">
                <a:moveTo>
                  <a:pt x="15660" y="10800"/>
                </a:moveTo>
                <a:lnTo>
                  <a:pt x="15660" y="12342"/>
                </a:lnTo>
                <a:lnTo>
                  <a:pt x="17820" y="12342"/>
                </a:lnTo>
                <a:lnTo>
                  <a:pt x="17820" y="10800"/>
                </a:lnTo>
                <a:lnTo>
                  <a:pt x="15660" y="10800"/>
                </a:lnTo>
                <a:close/>
              </a:path>
              <a:path w="21600" h="21600" extrusionOk="0">
                <a:moveTo>
                  <a:pt x="17820" y="10800"/>
                </a:moveTo>
                <a:lnTo>
                  <a:pt x="17820" y="12342"/>
                </a:lnTo>
                <a:lnTo>
                  <a:pt x="19980" y="12342"/>
                </a:lnTo>
                <a:lnTo>
                  <a:pt x="19980" y="10800"/>
                </a:lnTo>
                <a:lnTo>
                  <a:pt x="17820" y="10800"/>
                </a:lnTo>
                <a:close/>
              </a:path>
              <a:path w="21600" h="21600" extrusionOk="0">
                <a:moveTo>
                  <a:pt x="1620" y="12342"/>
                </a:moveTo>
                <a:lnTo>
                  <a:pt x="1620" y="13885"/>
                </a:lnTo>
                <a:lnTo>
                  <a:pt x="3779" y="13885"/>
                </a:lnTo>
                <a:lnTo>
                  <a:pt x="3779" y="12342"/>
                </a:lnTo>
                <a:lnTo>
                  <a:pt x="1620" y="12342"/>
                </a:lnTo>
                <a:close/>
              </a:path>
              <a:path w="21600" h="21600" extrusionOk="0">
                <a:moveTo>
                  <a:pt x="3779" y="12342"/>
                </a:moveTo>
                <a:lnTo>
                  <a:pt x="3779" y="13885"/>
                </a:lnTo>
                <a:lnTo>
                  <a:pt x="5940" y="13885"/>
                </a:lnTo>
                <a:lnTo>
                  <a:pt x="5940" y="12342"/>
                </a:lnTo>
                <a:lnTo>
                  <a:pt x="3779" y="12342"/>
                </a:lnTo>
                <a:close/>
              </a:path>
              <a:path w="21600" h="21600" extrusionOk="0">
                <a:moveTo>
                  <a:pt x="5940" y="12342"/>
                </a:moveTo>
                <a:lnTo>
                  <a:pt x="5940" y="13885"/>
                </a:lnTo>
                <a:lnTo>
                  <a:pt x="8100" y="13885"/>
                </a:lnTo>
                <a:lnTo>
                  <a:pt x="8100" y="12342"/>
                </a:lnTo>
                <a:lnTo>
                  <a:pt x="5940" y="12342"/>
                </a:lnTo>
                <a:close/>
              </a:path>
              <a:path w="21600" h="21600" extrusionOk="0">
                <a:moveTo>
                  <a:pt x="8100" y="12342"/>
                </a:moveTo>
                <a:lnTo>
                  <a:pt x="8100" y="13885"/>
                </a:lnTo>
                <a:lnTo>
                  <a:pt x="10260" y="13885"/>
                </a:lnTo>
                <a:lnTo>
                  <a:pt x="10260" y="12342"/>
                </a:lnTo>
                <a:lnTo>
                  <a:pt x="8100" y="12342"/>
                </a:lnTo>
                <a:close/>
              </a:path>
              <a:path w="21600" h="21600" extrusionOk="0">
                <a:moveTo>
                  <a:pt x="10260" y="12342"/>
                </a:moveTo>
                <a:lnTo>
                  <a:pt x="10260" y="13885"/>
                </a:lnTo>
                <a:lnTo>
                  <a:pt x="12419" y="13885"/>
                </a:lnTo>
                <a:lnTo>
                  <a:pt x="12419" y="12342"/>
                </a:lnTo>
                <a:lnTo>
                  <a:pt x="10260" y="12342"/>
                </a:lnTo>
                <a:close/>
              </a:path>
              <a:path w="21600" h="21600" extrusionOk="0">
                <a:moveTo>
                  <a:pt x="12419" y="12342"/>
                </a:moveTo>
                <a:lnTo>
                  <a:pt x="12419" y="13885"/>
                </a:lnTo>
                <a:lnTo>
                  <a:pt x="14580" y="13885"/>
                </a:lnTo>
                <a:lnTo>
                  <a:pt x="14580" y="12342"/>
                </a:lnTo>
                <a:lnTo>
                  <a:pt x="12419" y="12342"/>
                </a:lnTo>
                <a:close/>
              </a:path>
              <a:path w="21600" h="21600" extrusionOk="0">
                <a:moveTo>
                  <a:pt x="14580" y="12342"/>
                </a:moveTo>
                <a:lnTo>
                  <a:pt x="14580" y="13885"/>
                </a:lnTo>
                <a:lnTo>
                  <a:pt x="16740" y="13885"/>
                </a:lnTo>
                <a:lnTo>
                  <a:pt x="16740" y="12342"/>
                </a:lnTo>
                <a:lnTo>
                  <a:pt x="14580" y="12342"/>
                </a:lnTo>
                <a:close/>
              </a:path>
              <a:path w="21600" h="21600" extrusionOk="0">
                <a:moveTo>
                  <a:pt x="16740" y="12342"/>
                </a:moveTo>
                <a:lnTo>
                  <a:pt x="16740" y="13885"/>
                </a:lnTo>
                <a:lnTo>
                  <a:pt x="18900" y="13885"/>
                </a:lnTo>
                <a:lnTo>
                  <a:pt x="18900" y="12342"/>
                </a:lnTo>
                <a:lnTo>
                  <a:pt x="16740" y="12342"/>
                </a:lnTo>
                <a:close/>
              </a:path>
              <a:path w="21600" h="21600" extrusionOk="0">
                <a:moveTo>
                  <a:pt x="18900" y="12342"/>
                </a:moveTo>
                <a:lnTo>
                  <a:pt x="18900" y="13885"/>
                </a:lnTo>
                <a:lnTo>
                  <a:pt x="21060" y="13885"/>
                </a:lnTo>
                <a:lnTo>
                  <a:pt x="21060" y="12342"/>
                </a:lnTo>
                <a:lnTo>
                  <a:pt x="18900" y="12342"/>
                </a:lnTo>
                <a:close/>
              </a:path>
              <a:path w="21600" h="21600" extrusionOk="0">
                <a:moveTo>
                  <a:pt x="540" y="13885"/>
                </a:moveTo>
                <a:lnTo>
                  <a:pt x="540" y="15428"/>
                </a:lnTo>
                <a:lnTo>
                  <a:pt x="2700" y="15428"/>
                </a:lnTo>
                <a:lnTo>
                  <a:pt x="2700" y="13885"/>
                </a:lnTo>
                <a:lnTo>
                  <a:pt x="540" y="13885"/>
                </a:lnTo>
                <a:close/>
              </a:path>
              <a:path w="21600" h="21600" extrusionOk="0">
                <a:moveTo>
                  <a:pt x="2700" y="13885"/>
                </a:moveTo>
                <a:lnTo>
                  <a:pt x="2700" y="15428"/>
                </a:lnTo>
                <a:lnTo>
                  <a:pt x="4860" y="15428"/>
                </a:lnTo>
                <a:lnTo>
                  <a:pt x="4860" y="13885"/>
                </a:lnTo>
                <a:lnTo>
                  <a:pt x="2700" y="13885"/>
                </a:lnTo>
                <a:close/>
              </a:path>
              <a:path w="21600" h="21600" extrusionOk="0">
                <a:moveTo>
                  <a:pt x="4860" y="13885"/>
                </a:moveTo>
                <a:lnTo>
                  <a:pt x="4860" y="15428"/>
                </a:lnTo>
                <a:lnTo>
                  <a:pt x="7020" y="15428"/>
                </a:lnTo>
                <a:lnTo>
                  <a:pt x="7020" y="13885"/>
                </a:lnTo>
                <a:lnTo>
                  <a:pt x="4860" y="13885"/>
                </a:lnTo>
                <a:close/>
              </a:path>
              <a:path w="21600" h="21600" extrusionOk="0">
                <a:moveTo>
                  <a:pt x="7020" y="13885"/>
                </a:moveTo>
                <a:lnTo>
                  <a:pt x="7020" y="15428"/>
                </a:lnTo>
                <a:lnTo>
                  <a:pt x="9180" y="15428"/>
                </a:lnTo>
                <a:lnTo>
                  <a:pt x="9180" y="13885"/>
                </a:lnTo>
                <a:lnTo>
                  <a:pt x="7020" y="13885"/>
                </a:lnTo>
                <a:close/>
              </a:path>
              <a:path w="21600" h="21600" extrusionOk="0">
                <a:moveTo>
                  <a:pt x="9180" y="13885"/>
                </a:moveTo>
                <a:lnTo>
                  <a:pt x="9180" y="15428"/>
                </a:lnTo>
                <a:lnTo>
                  <a:pt x="11340" y="15428"/>
                </a:lnTo>
                <a:lnTo>
                  <a:pt x="11340" y="13885"/>
                </a:lnTo>
                <a:lnTo>
                  <a:pt x="9180" y="13885"/>
                </a:lnTo>
                <a:close/>
              </a:path>
              <a:path w="21600" h="21600" extrusionOk="0">
                <a:moveTo>
                  <a:pt x="11340" y="13885"/>
                </a:moveTo>
                <a:lnTo>
                  <a:pt x="11340" y="15428"/>
                </a:lnTo>
                <a:lnTo>
                  <a:pt x="13500" y="15428"/>
                </a:lnTo>
                <a:lnTo>
                  <a:pt x="13500" y="13885"/>
                </a:lnTo>
                <a:lnTo>
                  <a:pt x="11340" y="13885"/>
                </a:lnTo>
                <a:close/>
              </a:path>
              <a:path w="21600" h="21600" extrusionOk="0">
                <a:moveTo>
                  <a:pt x="13500" y="13885"/>
                </a:moveTo>
                <a:lnTo>
                  <a:pt x="13500" y="15428"/>
                </a:lnTo>
                <a:lnTo>
                  <a:pt x="15660" y="15428"/>
                </a:lnTo>
                <a:lnTo>
                  <a:pt x="15660" y="13885"/>
                </a:lnTo>
                <a:lnTo>
                  <a:pt x="13500" y="13885"/>
                </a:lnTo>
                <a:close/>
              </a:path>
              <a:path w="21600" h="21600" extrusionOk="0">
                <a:moveTo>
                  <a:pt x="15660" y="13885"/>
                </a:moveTo>
                <a:lnTo>
                  <a:pt x="15660" y="15428"/>
                </a:lnTo>
                <a:lnTo>
                  <a:pt x="17820" y="15428"/>
                </a:lnTo>
                <a:lnTo>
                  <a:pt x="17820" y="13885"/>
                </a:lnTo>
                <a:lnTo>
                  <a:pt x="15660" y="13885"/>
                </a:lnTo>
                <a:close/>
              </a:path>
              <a:path w="21600" h="21600" extrusionOk="0">
                <a:moveTo>
                  <a:pt x="17820" y="13885"/>
                </a:moveTo>
                <a:lnTo>
                  <a:pt x="17820" y="15428"/>
                </a:lnTo>
                <a:lnTo>
                  <a:pt x="19980" y="15428"/>
                </a:lnTo>
                <a:lnTo>
                  <a:pt x="19980" y="13885"/>
                </a:lnTo>
                <a:lnTo>
                  <a:pt x="17820" y="13885"/>
                </a:lnTo>
                <a:close/>
              </a:path>
              <a:path w="21600" h="21600" extrusionOk="0">
                <a:moveTo>
                  <a:pt x="1620" y="15428"/>
                </a:moveTo>
                <a:lnTo>
                  <a:pt x="1620" y="16971"/>
                </a:lnTo>
                <a:lnTo>
                  <a:pt x="3779" y="16971"/>
                </a:lnTo>
                <a:lnTo>
                  <a:pt x="3779" y="15428"/>
                </a:lnTo>
                <a:lnTo>
                  <a:pt x="1620" y="15428"/>
                </a:lnTo>
                <a:close/>
              </a:path>
              <a:path w="21600" h="21600" extrusionOk="0">
                <a:moveTo>
                  <a:pt x="3779" y="15428"/>
                </a:moveTo>
                <a:lnTo>
                  <a:pt x="3779" y="16971"/>
                </a:lnTo>
                <a:lnTo>
                  <a:pt x="5940" y="16971"/>
                </a:lnTo>
                <a:lnTo>
                  <a:pt x="5940" y="15428"/>
                </a:lnTo>
                <a:lnTo>
                  <a:pt x="3779" y="15428"/>
                </a:lnTo>
                <a:close/>
              </a:path>
              <a:path w="21600" h="21600" extrusionOk="0">
                <a:moveTo>
                  <a:pt x="5940" y="15428"/>
                </a:moveTo>
                <a:lnTo>
                  <a:pt x="5940" y="16971"/>
                </a:lnTo>
                <a:lnTo>
                  <a:pt x="8100" y="16971"/>
                </a:lnTo>
                <a:lnTo>
                  <a:pt x="8100" y="15428"/>
                </a:lnTo>
                <a:lnTo>
                  <a:pt x="5940" y="15428"/>
                </a:lnTo>
                <a:close/>
              </a:path>
              <a:path w="21600" h="21600" extrusionOk="0">
                <a:moveTo>
                  <a:pt x="8100" y="15428"/>
                </a:moveTo>
                <a:lnTo>
                  <a:pt x="8100" y="16971"/>
                </a:lnTo>
                <a:lnTo>
                  <a:pt x="10260" y="16971"/>
                </a:lnTo>
                <a:lnTo>
                  <a:pt x="10260" y="15428"/>
                </a:lnTo>
                <a:lnTo>
                  <a:pt x="8100" y="15428"/>
                </a:lnTo>
                <a:close/>
              </a:path>
              <a:path w="21600" h="21600" extrusionOk="0">
                <a:moveTo>
                  <a:pt x="10260" y="15428"/>
                </a:moveTo>
                <a:lnTo>
                  <a:pt x="10260" y="16971"/>
                </a:lnTo>
                <a:lnTo>
                  <a:pt x="12419" y="16971"/>
                </a:lnTo>
                <a:lnTo>
                  <a:pt x="12419" y="15428"/>
                </a:lnTo>
                <a:lnTo>
                  <a:pt x="10260" y="15428"/>
                </a:lnTo>
                <a:close/>
              </a:path>
              <a:path w="21600" h="21600" extrusionOk="0">
                <a:moveTo>
                  <a:pt x="12419" y="15428"/>
                </a:moveTo>
                <a:lnTo>
                  <a:pt x="12419" y="16971"/>
                </a:lnTo>
                <a:lnTo>
                  <a:pt x="14580" y="16971"/>
                </a:lnTo>
                <a:lnTo>
                  <a:pt x="14580" y="15428"/>
                </a:lnTo>
                <a:lnTo>
                  <a:pt x="12419" y="15428"/>
                </a:lnTo>
                <a:close/>
              </a:path>
              <a:path w="21600" h="21600" extrusionOk="0">
                <a:moveTo>
                  <a:pt x="14580" y="15428"/>
                </a:moveTo>
                <a:lnTo>
                  <a:pt x="14580" y="16971"/>
                </a:lnTo>
                <a:lnTo>
                  <a:pt x="16740" y="16971"/>
                </a:lnTo>
                <a:lnTo>
                  <a:pt x="16740" y="15428"/>
                </a:lnTo>
                <a:lnTo>
                  <a:pt x="14580" y="15428"/>
                </a:lnTo>
                <a:close/>
              </a:path>
              <a:path w="21600" h="21600" extrusionOk="0">
                <a:moveTo>
                  <a:pt x="16740" y="15428"/>
                </a:moveTo>
                <a:lnTo>
                  <a:pt x="16740" y="16971"/>
                </a:lnTo>
                <a:lnTo>
                  <a:pt x="18900" y="16971"/>
                </a:lnTo>
                <a:lnTo>
                  <a:pt x="18900" y="15428"/>
                </a:lnTo>
                <a:lnTo>
                  <a:pt x="16740" y="15428"/>
                </a:lnTo>
                <a:close/>
              </a:path>
              <a:path w="21600" h="21600" extrusionOk="0">
                <a:moveTo>
                  <a:pt x="18900" y="15428"/>
                </a:moveTo>
                <a:lnTo>
                  <a:pt x="18900" y="16971"/>
                </a:lnTo>
                <a:lnTo>
                  <a:pt x="21060" y="16971"/>
                </a:lnTo>
                <a:lnTo>
                  <a:pt x="21060" y="15428"/>
                </a:lnTo>
                <a:lnTo>
                  <a:pt x="18900" y="15428"/>
                </a:lnTo>
                <a:close/>
              </a:path>
              <a:path w="21600" h="21600" extrusionOk="0">
                <a:moveTo>
                  <a:pt x="540" y="16971"/>
                </a:moveTo>
                <a:lnTo>
                  <a:pt x="540" y="18514"/>
                </a:lnTo>
                <a:lnTo>
                  <a:pt x="2700" y="18514"/>
                </a:lnTo>
                <a:lnTo>
                  <a:pt x="2700" y="16971"/>
                </a:lnTo>
                <a:lnTo>
                  <a:pt x="540" y="16971"/>
                </a:lnTo>
                <a:close/>
              </a:path>
              <a:path w="21600" h="21600" extrusionOk="0">
                <a:moveTo>
                  <a:pt x="2700" y="16971"/>
                </a:moveTo>
                <a:lnTo>
                  <a:pt x="2700" y="18514"/>
                </a:lnTo>
                <a:lnTo>
                  <a:pt x="4860" y="18514"/>
                </a:lnTo>
                <a:lnTo>
                  <a:pt x="4860" y="16971"/>
                </a:lnTo>
                <a:lnTo>
                  <a:pt x="2700" y="16971"/>
                </a:lnTo>
                <a:close/>
              </a:path>
              <a:path w="21600" h="21600" extrusionOk="0">
                <a:moveTo>
                  <a:pt x="4860" y="16971"/>
                </a:moveTo>
                <a:lnTo>
                  <a:pt x="4860" y="18514"/>
                </a:lnTo>
                <a:lnTo>
                  <a:pt x="7020" y="18514"/>
                </a:lnTo>
                <a:lnTo>
                  <a:pt x="7020" y="16971"/>
                </a:lnTo>
                <a:lnTo>
                  <a:pt x="4860" y="16971"/>
                </a:lnTo>
                <a:close/>
              </a:path>
              <a:path w="21600" h="21600" extrusionOk="0">
                <a:moveTo>
                  <a:pt x="7020" y="16971"/>
                </a:moveTo>
                <a:lnTo>
                  <a:pt x="7020" y="18514"/>
                </a:lnTo>
                <a:lnTo>
                  <a:pt x="9180" y="18514"/>
                </a:lnTo>
                <a:lnTo>
                  <a:pt x="9180" y="16971"/>
                </a:lnTo>
                <a:lnTo>
                  <a:pt x="7020" y="16971"/>
                </a:lnTo>
                <a:close/>
              </a:path>
              <a:path w="21600" h="21600" extrusionOk="0">
                <a:moveTo>
                  <a:pt x="9180" y="16971"/>
                </a:moveTo>
                <a:lnTo>
                  <a:pt x="9180" y="18514"/>
                </a:lnTo>
                <a:lnTo>
                  <a:pt x="11340" y="18514"/>
                </a:lnTo>
                <a:lnTo>
                  <a:pt x="11340" y="16971"/>
                </a:lnTo>
                <a:lnTo>
                  <a:pt x="9180" y="16971"/>
                </a:lnTo>
                <a:close/>
              </a:path>
              <a:path w="21600" h="21600" extrusionOk="0">
                <a:moveTo>
                  <a:pt x="11340" y="16971"/>
                </a:moveTo>
                <a:lnTo>
                  <a:pt x="11340" y="18514"/>
                </a:lnTo>
                <a:lnTo>
                  <a:pt x="13500" y="18514"/>
                </a:lnTo>
                <a:lnTo>
                  <a:pt x="13500" y="16971"/>
                </a:lnTo>
                <a:lnTo>
                  <a:pt x="11340" y="16971"/>
                </a:lnTo>
                <a:close/>
              </a:path>
              <a:path w="21600" h="21600" extrusionOk="0">
                <a:moveTo>
                  <a:pt x="13500" y="16971"/>
                </a:moveTo>
                <a:lnTo>
                  <a:pt x="13500" y="18514"/>
                </a:lnTo>
                <a:lnTo>
                  <a:pt x="15660" y="18514"/>
                </a:lnTo>
                <a:lnTo>
                  <a:pt x="15660" y="16971"/>
                </a:lnTo>
                <a:lnTo>
                  <a:pt x="13500" y="16971"/>
                </a:lnTo>
                <a:close/>
              </a:path>
              <a:path w="21600" h="21600" extrusionOk="0">
                <a:moveTo>
                  <a:pt x="15660" y="16971"/>
                </a:moveTo>
                <a:lnTo>
                  <a:pt x="15660" y="18514"/>
                </a:lnTo>
                <a:lnTo>
                  <a:pt x="17820" y="18514"/>
                </a:lnTo>
                <a:lnTo>
                  <a:pt x="17820" y="16971"/>
                </a:lnTo>
                <a:lnTo>
                  <a:pt x="15660" y="16971"/>
                </a:lnTo>
                <a:close/>
              </a:path>
              <a:path w="21600" h="21600" extrusionOk="0">
                <a:moveTo>
                  <a:pt x="17820" y="16971"/>
                </a:moveTo>
                <a:lnTo>
                  <a:pt x="17820" y="18514"/>
                </a:lnTo>
                <a:lnTo>
                  <a:pt x="19980" y="18514"/>
                </a:lnTo>
                <a:lnTo>
                  <a:pt x="19980" y="16971"/>
                </a:lnTo>
                <a:lnTo>
                  <a:pt x="17820" y="16971"/>
                </a:lnTo>
                <a:close/>
              </a:path>
              <a:path w="21600" h="21600" extrusionOk="0">
                <a:moveTo>
                  <a:pt x="1620" y="18514"/>
                </a:moveTo>
                <a:lnTo>
                  <a:pt x="1620" y="20057"/>
                </a:lnTo>
                <a:lnTo>
                  <a:pt x="3779" y="20057"/>
                </a:lnTo>
                <a:lnTo>
                  <a:pt x="3779" y="18514"/>
                </a:lnTo>
                <a:lnTo>
                  <a:pt x="1620" y="18514"/>
                </a:lnTo>
                <a:close/>
              </a:path>
              <a:path w="21600" h="21600" extrusionOk="0">
                <a:moveTo>
                  <a:pt x="3779" y="18514"/>
                </a:moveTo>
                <a:lnTo>
                  <a:pt x="3779" y="20057"/>
                </a:lnTo>
                <a:lnTo>
                  <a:pt x="5940" y="20057"/>
                </a:lnTo>
                <a:lnTo>
                  <a:pt x="5940" y="18514"/>
                </a:lnTo>
                <a:lnTo>
                  <a:pt x="3779" y="18514"/>
                </a:lnTo>
                <a:close/>
              </a:path>
              <a:path w="21600" h="21600" extrusionOk="0">
                <a:moveTo>
                  <a:pt x="5940" y="18514"/>
                </a:moveTo>
                <a:lnTo>
                  <a:pt x="5940" y="20057"/>
                </a:lnTo>
                <a:lnTo>
                  <a:pt x="8100" y="20057"/>
                </a:lnTo>
                <a:lnTo>
                  <a:pt x="8100" y="18514"/>
                </a:lnTo>
                <a:lnTo>
                  <a:pt x="5940" y="18514"/>
                </a:lnTo>
                <a:close/>
              </a:path>
              <a:path w="21600" h="21600" extrusionOk="0">
                <a:moveTo>
                  <a:pt x="8100" y="18514"/>
                </a:moveTo>
                <a:lnTo>
                  <a:pt x="8100" y="20057"/>
                </a:lnTo>
                <a:lnTo>
                  <a:pt x="10260" y="20057"/>
                </a:lnTo>
                <a:lnTo>
                  <a:pt x="10260" y="18514"/>
                </a:lnTo>
                <a:lnTo>
                  <a:pt x="8100" y="18514"/>
                </a:lnTo>
                <a:close/>
              </a:path>
              <a:path w="21600" h="21600" extrusionOk="0">
                <a:moveTo>
                  <a:pt x="10260" y="18514"/>
                </a:moveTo>
                <a:lnTo>
                  <a:pt x="10260" y="20057"/>
                </a:lnTo>
                <a:lnTo>
                  <a:pt x="12419" y="20057"/>
                </a:lnTo>
                <a:lnTo>
                  <a:pt x="12419" y="18514"/>
                </a:lnTo>
                <a:lnTo>
                  <a:pt x="10260" y="18514"/>
                </a:lnTo>
                <a:close/>
              </a:path>
              <a:path w="21600" h="21600" extrusionOk="0">
                <a:moveTo>
                  <a:pt x="12419" y="18514"/>
                </a:moveTo>
                <a:lnTo>
                  <a:pt x="12419" y="20057"/>
                </a:lnTo>
                <a:lnTo>
                  <a:pt x="14580" y="20057"/>
                </a:lnTo>
                <a:lnTo>
                  <a:pt x="14580" y="18514"/>
                </a:lnTo>
                <a:lnTo>
                  <a:pt x="12419" y="18514"/>
                </a:lnTo>
                <a:close/>
              </a:path>
              <a:path w="21600" h="21600" extrusionOk="0">
                <a:moveTo>
                  <a:pt x="14580" y="18514"/>
                </a:moveTo>
                <a:lnTo>
                  <a:pt x="14580" y="20057"/>
                </a:lnTo>
                <a:lnTo>
                  <a:pt x="16740" y="20057"/>
                </a:lnTo>
                <a:lnTo>
                  <a:pt x="16740" y="18514"/>
                </a:lnTo>
                <a:lnTo>
                  <a:pt x="14580" y="18514"/>
                </a:lnTo>
                <a:close/>
              </a:path>
              <a:path w="21600" h="21600" extrusionOk="0">
                <a:moveTo>
                  <a:pt x="16740" y="18514"/>
                </a:moveTo>
                <a:lnTo>
                  <a:pt x="16740" y="20057"/>
                </a:lnTo>
                <a:lnTo>
                  <a:pt x="18900" y="20057"/>
                </a:lnTo>
                <a:lnTo>
                  <a:pt x="18900" y="18514"/>
                </a:lnTo>
                <a:lnTo>
                  <a:pt x="16740" y="18514"/>
                </a:lnTo>
                <a:close/>
              </a:path>
              <a:path w="21600" h="21600" extrusionOk="0">
                <a:moveTo>
                  <a:pt x="18900" y="18514"/>
                </a:moveTo>
                <a:lnTo>
                  <a:pt x="18900" y="20057"/>
                </a:lnTo>
                <a:lnTo>
                  <a:pt x="21060" y="20057"/>
                </a:lnTo>
                <a:lnTo>
                  <a:pt x="21060" y="18514"/>
                </a:lnTo>
                <a:lnTo>
                  <a:pt x="18900" y="18514"/>
                </a:lnTo>
                <a:close/>
              </a:path>
              <a:path w="21600" h="21600" extrusionOk="0">
                <a:moveTo>
                  <a:pt x="540" y="20057"/>
                </a:moveTo>
                <a:lnTo>
                  <a:pt x="540" y="21600"/>
                </a:lnTo>
                <a:lnTo>
                  <a:pt x="2700" y="21600"/>
                </a:lnTo>
                <a:lnTo>
                  <a:pt x="2700" y="20057"/>
                </a:lnTo>
                <a:lnTo>
                  <a:pt x="540" y="20057"/>
                </a:lnTo>
                <a:close/>
              </a:path>
              <a:path w="21600" h="21600" extrusionOk="0">
                <a:moveTo>
                  <a:pt x="2700" y="20057"/>
                </a:moveTo>
                <a:lnTo>
                  <a:pt x="2700" y="21600"/>
                </a:lnTo>
                <a:lnTo>
                  <a:pt x="4860" y="21600"/>
                </a:lnTo>
                <a:lnTo>
                  <a:pt x="4860" y="20057"/>
                </a:lnTo>
                <a:lnTo>
                  <a:pt x="2700" y="20057"/>
                </a:lnTo>
                <a:close/>
              </a:path>
              <a:path w="21600" h="21600" extrusionOk="0">
                <a:moveTo>
                  <a:pt x="4860" y="20057"/>
                </a:moveTo>
                <a:lnTo>
                  <a:pt x="4860" y="21600"/>
                </a:lnTo>
                <a:lnTo>
                  <a:pt x="7020" y="21600"/>
                </a:lnTo>
                <a:lnTo>
                  <a:pt x="7020" y="20057"/>
                </a:lnTo>
                <a:lnTo>
                  <a:pt x="4860" y="20057"/>
                </a:lnTo>
                <a:close/>
              </a:path>
              <a:path w="21600" h="21600" extrusionOk="0">
                <a:moveTo>
                  <a:pt x="7020" y="20057"/>
                </a:moveTo>
                <a:lnTo>
                  <a:pt x="7020" y="21600"/>
                </a:lnTo>
                <a:lnTo>
                  <a:pt x="9180" y="21600"/>
                </a:lnTo>
                <a:lnTo>
                  <a:pt x="9180" y="20057"/>
                </a:lnTo>
                <a:lnTo>
                  <a:pt x="7020" y="20057"/>
                </a:lnTo>
                <a:close/>
              </a:path>
              <a:path w="21600" h="21600" extrusionOk="0">
                <a:moveTo>
                  <a:pt x="9180" y="20057"/>
                </a:moveTo>
                <a:lnTo>
                  <a:pt x="9180" y="21600"/>
                </a:lnTo>
                <a:lnTo>
                  <a:pt x="11340" y="21600"/>
                </a:lnTo>
                <a:lnTo>
                  <a:pt x="11340" y="20057"/>
                </a:lnTo>
                <a:lnTo>
                  <a:pt x="9180" y="20057"/>
                </a:lnTo>
                <a:close/>
              </a:path>
              <a:path w="21600" h="21600" extrusionOk="0">
                <a:moveTo>
                  <a:pt x="11340" y="20057"/>
                </a:moveTo>
                <a:lnTo>
                  <a:pt x="11340" y="21600"/>
                </a:lnTo>
                <a:lnTo>
                  <a:pt x="13500" y="21600"/>
                </a:lnTo>
                <a:lnTo>
                  <a:pt x="13500" y="20057"/>
                </a:lnTo>
                <a:lnTo>
                  <a:pt x="11340" y="20057"/>
                </a:lnTo>
                <a:close/>
              </a:path>
              <a:path w="21600" h="21600" extrusionOk="0">
                <a:moveTo>
                  <a:pt x="13500" y="20057"/>
                </a:moveTo>
                <a:lnTo>
                  <a:pt x="13500" y="21600"/>
                </a:lnTo>
                <a:lnTo>
                  <a:pt x="15660" y="21600"/>
                </a:lnTo>
                <a:lnTo>
                  <a:pt x="15660" y="20057"/>
                </a:lnTo>
                <a:lnTo>
                  <a:pt x="13500" y="20057"/>
                </a:lnTo>
                <a:close/>
              </a:path>
              <a:path w="21600" h="21600" extrusionOk="0">
                <a:moveTo>
                  <a:pt x="15660" y="20057"/>
                </a:moveTo>
                <a:lnTo>
                  <a:pt x="15660" y="21600"/>
                </a:lnTo>
                <a:lnTo>
                  <a:pt x="17820" y="21600"/>
                </a:lnTo>
                <a:lnTo>
                  <a:pt x="17820" y="20057"/>
                </a:lnTo>
                <a:lnTo>
                  <a:pt x="15660" y="20057"/>
                </a:lnTo>
                <a:close/>
              </a:path>
              <a:path w="21600" h="21600" extrusionOk="0">
                <a:moveTo>
                  <a:pt x="17820" y="20057"/>
                </a:moveTo>
                <a:lnTo>
                  <a:pt x="17820" y="21600"/>
                </a:lnTo>
                <a:lnTo>
                  <a:pt x="19980" y="21600"/>
                </a:lnTo>
                <a:lnTo>
                  <a:pt x="19980" y="20057"/>
                </a:lnTo>
                <a:lnTo>
                  <a:pt x="17820" y="20057"/>
                </a:lnTo>
                <a:close/>
              </a:path>
              <a:path w="21600" h="21600" extrusionOk="0">
                <a:moveTo>
                  <a:pt x="19980" y="4628"/>
                </a:moveTo>
                <a:lnTo>
                  <a:pt x="21060" y="4628"/>
                </a:lnTo>
                <a:lnTo>
                  <a:pt x="21060" y="6171"/>
                </a:lnTo>
                <a:lnTo>
                  <a:pt x="19980" y="6171"/>
                </a:lnTo>
                <a:lnTo>
                  <a:pt x="19980" y="4628"/>
                </a:lnTo>
                <a:close/>
              </a:path>
            </a:pathLst>
          </a:custGeom>
          <a:solidFill>
            <a:srgbClr val="996633"/>
          </a:solidFill>
          <a:ln w="9525">
            <a:solidFill>
              <a:srgbClr val="000000"/>
            </a:solidFill>
            <a:miter lim="800000"/>
            <a:headEnd/>
            <a:tailEnd/>
          </a:ln>
          <a:effectLst>
            <a:outerShdw dist="107763" dir="18900000" algn="ctr" rotWithShape="0">
              <a:srgbClr val="808080">
                <a:alpha val="50000"/>
              </a:srgbClr>
            </a:outerShdw>
          </a:effectLst>
        </p:spPr>
        <p:txBody>
          <a:bodyPr lIns="91412" tIns="45705" rIns="91412" bIns="45705"/>
          <a:lstStyle>
            <a:lvl1pPr algn="l">
              <a:defRPr>
                <a:solidFill>
                  <a:schemeClr val="tx1"/>
                </a:solidFill>
                <a:latin typeface="Arial" pitchFamily="34" charset="0"/>
              </a:defRPr>
            </a:lvl1pPr>
            <a:lvl2pPr marL="455613" algn="l">
              <a:defRPr>
                <a:solidFill>
                  <a:schemeClr val="tx1"/>
                </a:solidFill>
                <a:latin typeface="Arial" pitchFamily="34" charset="0"/>
              </a:defRPr>
            </a:lvl2pPr>
            <a:lvl3pPr algn="l">
              <a:defRPr>
                <a:solidFill>
                  <a:schemeClr val="tx1"/>
                </a:solidFill>
                <a:latin typeface="Arial" pitchFamily="34" charset="0"/>
              </a:defRPr>
            </a:lvl3pPr>
            <a:lvl4pPr marL="1370013"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endParaRPr lang="en-IN" altLang="en-US" sz="1700" b="0" i="1">
              <a:cs typeface="Arial" pitchFamily="34" charset="0"/>
            </a:endParaRPr>
          </a:p>
        </p:txBody>
      </p:sp>
      <p:sp>
        <p:nvSpPr>
          <p:cNvPr id="598192" name="Firewall"/>
          <p:cNvSpPr>
            <a:spLocks noEditPoints="1" noChangeArrowheads="1"/>
          </p:cNvSpPr>
          <p:nvPr/>
        </p:nvSpPr>
        <p:spPr bwMode="auto">
          <a:xfrm>
            <a:off x="4933950" y="5599113"/>
            <a:ext cx="952500" cy="754062"/>
          </a:xfrm>
          <a:custGeom>
            <a:avLst/>
            <a:gdLst>
              <a:gd name="T0" fmla="*/ 0 w 21600"/>
              <a:gd name="T1" fmla="*/ 0 h 21600"/>
              <a:gd name="T2" fmla="*/ 10800 w 21600"/>
              <a:gd name="T3" fmla="*/ 0 h 21600"/>
              <a:gd name="T4" fmla="*/ 21600 w 21600"/>
              <a:gd name="T5" fmla="*/ 0 h 21600"/>
              <a:gd name="T6" fmla="*/ 21060 w 21600"/>
              <a:gd name="T7" fmla="*/ 10800 h 21600"/>
              <a:gd name="T8" fmla="*/ 21060 w 21600"/>
              <a:gd name="T9" fmla="*/ 21600 h 21600"/>
              <a:gd name="T10" fmla="*/ 10800 w 21600"/>
              <a:gd name="T11" fmla="*/ 21600 h 21600"/>
              <a:gd name="T12" fmla="*/ 540 w 21600"/>
              <a:gd name="T13" fmla="*/ 21600 h 21600"/>
              <a:gd name="T14" fmla="*/ 540 w 21600"/>
              <a:gd name="T15" fmla="*/ 10800 h 21600"/>
              <a:gd name="T16" fmla="*/ 761 w 21600"/>
              <a:gd name="T17" fmla="*/ 22454 h 21600"/>
              <a:gd name="T18" fmla="*/ 21069 w 21600"/>
              <a:gd name="T19" fmla="*/ 32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540" y="4628"/>
                </a:moveTo>
                <a:lnTo>
                  <a:pt x="0" y="4628"/>
                </a:lnTo>
                <a:lnTo>
                  <a:pt x="0" y="0"/>
                </a:lnTo>
                <a:lnTo>
                  <a:pt x="21600" y="0"/>
                </a:lnTo>
                <a:lnTo>
                  <a:pt x="21600" y="4628"/>
                </a:lnTo>
                <a:lnTo>
                  <a:pt x="21060" y="4628"/>
                </a:lnTo>
                <a:lnTo>
                  <a:pt x="21060" y="21600"/>
                </a:lnTo>
                <a:lnTo>
                  <a:pt x="540" y="21600"/>
                </a:lnTo>
                <a:lnTo>
                  <a:pt x="540" y="4628"/>
                </a:lnTo>
                <a:close/>
              </a:path>
              <a:path w="21600" h="21600" extrusionOk="0">
                <a:moveTo>
                  <a:pt x="540" y="4628"/>
                </a:moveTo>
                <a:lnTo>
                  <a:pt x="540" y="6171"/>
                </a:lnTo>
                <a:lnTo>
                  <a:pt x="2700" y="6171"/>
                </a:lnTo>
                <a:lnTo>
                  <a:pt x="2700" y="4628"/>
                </a:lnTo>
                <a:lnTo>
                  <a:pt x="540" y="4628"/>
                </a:lnTo>
                <a:close/>
              </a:path>
              <a:path w="21600" h="21600" extrusionOk="0">
                <a:moveTo>
                  <a:pt x="2700" y="4628"/>
                </a:moveTo>
                <a:lnTo>
                  <a:pt x="2700" y="6171"/>
                </a:lnTo>
                <a:lnTo>
                  <a:pt x="4860" y="6171"/>
                </a:lnTo>
                <a:lnTo>
                  <a:pt x="4860" y="4628"/>
                </a:lnTo>
                <a:lnTo>
                  <a:pt x="2700" y="4628"/>
                </a:lnTo>
                <a:close/>
              </a:path>
              <a:path w="21600" h="21600" extrusionOk="0">
                <a:moveTo>
                  <a:pt x="4860" y="4628"/>
                </a:moveTo>
                <a:lnTo>
                  <a:pt x="4860" y="6171"/>
                </a:lnTo>
                <a:lnTo>
                  <a:pt x="7020" y="6171"/>
                </a:lnTo>
                <a:lnTo>
                  <a:pt x="7020" y="4628"/>
                </a:lnTo>
                <a:lnTo>
                  <a:pt x="4860" y="4628"/>
                </a:lnTo>
                <a:close/>
              </a:path>
              <a:path w="21600" h="21600" extrusionOk="0">
                <a:moveTo>
                  <a:pt x="7020" y="4628"/>
                </a:moveTo>
                <a:lnTo>
                  <a:pt x="7020" y="6171"/>
                </a:lnTo>
                <a:lnTo>
                  <a:pt x="9180" y="6171"/>
                </a:lnTo>
                <a:lnTo>
                  <a:pt x="9180" y="4628"/>
                </a:lnTo>
                <a:lnTo>
                  <a:pt x="7020" y="4628"/>
                </a:lnTo>
                <a:close/>
              </a:path>
              <a:path w="21600" h="21600" extrusionOk="0">
                <a:moveTo>
                  <a:pt x="9180" y="4628"/>
                </a:moveTo>
                <a:lnTo>
                  <a:pt x="9180" y="6171"/>
                </a:lnTo>
                <a:lnTo>
                  <a:pt x="11340" y="6171"/>
                </a:lnTo>
                <a:lnTo>
                  <a:pt x="11340" y="4628"/>
                </a:lnTo>
                <a:lnTo>
                  <a:pt x="9180" y="4628"/>
                </a:lnTo>
                <a:close/>
              </a:path>
              <a:path w="21600" h="21600" extrusionOk="0">
                <a:moveTo>
                  <a:pt x="11340" y="4628"/>
                </a:moveTo>
                <a:lnTo>
                  <a:pt x="11340" y="6171"/>
                </a:lnTo>
                <a:lnTo>
                  <a:pt x="13500" y="6171"/>
                </a:lnTo>
                <a:lnTo>
                  <a:pt x="13500" y="4628"/>
                </a:lnTo>
                <a:lnTo>
                  <a:pt x="11340" y="4628"/>
                </a:lnTo>
                <a:close/>
              </a:path>
              <a:path w="21600" h="21600" extrusionOk="0">
                <a:moveTo>
                  <a:pt x="13500" y="4628"/>
                </a:moveTo>
                <a:lnTo>
                  <a:pt x="13500" y="6171"/>
                </a:lnTo>
                <a:lnTo>
                  <a:pt x="15660" y="6171"/>
                </a:lnTo>
                <a:lnTo>
                  <a:pt x="15660" y="4628"/>
                </a:lnTo>
                <a:lnTo>
                  <a:pt x="13500" y="4628"/>
                </a:lnTo>
                <a:close/>
              </a:path>
              <a:path w="21600" h="21600" extrusionOk="0">
                <a:moveTo>
                  <a:pt x="15660" y="4628"/>
                </a:moveTo>
                <a:lnTo>
                  <a:pt x="15660" y="6171"/>
                </a:lnTo>
                <a:lnTo>
                  <a:pt x="17820" y="6171"/>
                </a:lnTo>
                <a:lnTo>
                  <a:pt x="17820" y="4628"/>
                </a:lnTo>
                <a:lnTo>
                  <a:pt x="15660" y="4628"/>
                </a:lnTo>
                <a:close/>
              </a:path>
              <a:path w="21600" h="21600" extrusionOk="0">
                <a:moveTo>
                  <a:pt x="17820" y="4628"/>
                </a:moveTo>
                <a:lnTo>
                  <a:pt x="17820" y="6171"/>
                </a:lnTo>
                <a:lnTo>
                  <a:pt x="19980" y="6171"/>
                </a:lnTo>
                <a:lnTo>
                  <a:pt x="19980" y="4628"/>
                </a:lnTo>
                <a:lnTo>
                  <a:pt x="17820" y="4628"/>
                </a:lnTo>
                <a:close/>
              </a:path>
              <a:path w="21600" h="21600" extrusionOk="0">
                <a:moveTo>
                  <a:pt x="1620" y="6171"/>
                </a:moveTo>
                <a:lnTo>
                  <a:pt x="1620" y="7714"/>
                </a:lnTo>
                <a:lnTo>
                  <a:pt x="3779" y="7714"/>
                </a:lnTo>
                <a:lnTo>
                  <a:pt x="3779" y="6171"/>
                </a:lnTo>
                <a:lnTo>
                  <a:pt x="1620" y="6171"/>
                </a:lnTo>
                <a:close/>
              </a:path>
              <a:path w="21600" h="21600" extrusionOk="0">
                <a:moveTo>
                  <a:pt x="3779" y="6171"/>
                </a:moveTo>
                <a:lnTo>
                  <a:pt x="3779" y="7714"/>
                </a:lnTo>
                <a:lnTo>
                  <a:pt x="5940" y="7714"/>
                </a:lnTo>
                <a:lnTo>
                  <a:pt x="5940" y="6171"/>
                </a:lnTo>
                <a:lnTo>
                  <a:pt x="3779" y="6171"/>
                </a:lnTo>
                <a:close/>
              </a:path>
              <a:path w="21600" h="21600" extrusionOk="0">
                <a:moveTo>
                  <a:pt x="5940" y="6171"/>
                </a:moveTo>
                <a:lnTo>
                  <a:pt x="5940" y="7714"/>
                </a:lnTo>
                <a:lnTo>
                  <a:pt x="8100" y="7714"/>
                </a:lnTo>
                <a:lnTo>
                  <a:pt x="8100" y="6171"/>
                </a:lnTo>
                <a:lnTo>
                  <a:pt x="5940" y="6171"/>
                </a:lnTo>
                <a:close/>
              </a:path>
              <a:path w="21600" h="21600" extrusionOk="0">
                <a:moveTo>
                  <a:pt x="8100" y="6171"/>
                </a:moveTo>
                <a:lnTo>
                  <a:pt x="8100" y="7714"/>
                </a:lnTo>
                <a:lnTo>
                  <a:pt x="10260" y="7714"/>
                </a:lnTo>
                <a:lnTo>
                  <a:pt x="10260" y="6171"/>
                </a:lnTo>
                <a:lnTo>
                  <a:pt x="8100" y="6171"/>
                </a:lnTo>
                <a:close/>
              </a:path>
              <a:path w="21600" h="21600" extrusionOk="0">
                <a:moveTo>
                  <a:pt x="10260" y="6171"/>
                </a:moveTo>
                <a:lnTo>
                  <a:pt x="10260" y="7714"/>
                </a:lnTo>
                <a:lnTo>
                  <a:pt x="12419" y="7714"/>
                </a:lnTo>
                <a:lnTo>
                  <a:pt x="12419" y="6171"/>
                </a:lnTo>
                <a:lnTo>
                  <a:pt x="10260" y="6171"/>
                </a:lnTo>
                <a:close/>
              </a:path>
              <a:path w="21600" h="21600" extrusionOk="0">
                <a:moveTo>
                  <a:pt x="12419" y="6171"/>
                </a:moveTo>
                <a:lnTo>
                  <a:pt x="12419" y="7714"/>
                </a:lnTo>
                <a:lnTo>
                  <a:pt x="14580" y="7714"/>
                </a:lnTo>
                <a:lnTo>
                  <a:pt x="14580" y="6171"/>
                </a:lnTo>
                <a:lnTo>
                  <a:pt x="12419" y="6171"/>
                </a:lnTo>
                <a:close/>
              </a:path>
              <a:path w="21600" h="21600" extrusionOk="0">
                <a:moveTo>
                  <a:pt x="14580" y="6171"/>
                </a:moveTo>
                <a:lnTo>
                  <a:pt x="14580" y="7714"/>
                </a:lnTo>
                <a:lnTo>
                  <a:pt x="16740" y="7714"/>
                </a:lnTo>
                <a:lnTo>
                  <a:pt x="16740" y="6171"/>
                </a:lnTo>
                <a:lnTo>
                  <a:pt x="14580" y="6171"/>
                </a:lnTo>
                <a:close/>
              </a:path>
              <a:path w="21600" h="21600" extrusionOk="0">
                <a:moveTo>
                  <a:pt x="16740" y="6171"/>
                </a:moveTo>
                <a:lnTo>
                  <a:pt x="16740" y="7714"/>
                </a:lnTo>
                <a:lnTo>
                  <a:pt x="18900" y="7714"/>
                </a:lnTo>
                <a:lnTo>
                  <a:pt x="18900" y="6171"/>
                </a:lnTo>
                <a:lnTo>
                  <a:pt x="16740" y="6171"/>
                </a:lnTo>
                <a:close/>
              </a:path>
              <a:path w="21600" h="21600" extrusionOk="0">
                <a:moveTo>
                  <a:pt x="18900" y="6171"/>
                </a:moveTo>
                <a:lnTo>
                  <a:pt x="18900" y="7714"/>
                </a:lnTo>
                <a:lnTo>
                  <a:pt x="21060" y="7714"/>
                </a:lnTo>
                <a:lnTo>
                  <a:pt x="21060" y="6171"/>
                </a:lnTo>
                <a:lnTo>
                  <a:pt x="18900" y="6171"/>
                </a:lnTo>
                <a:close/>
              </a:path>
              <a:path w="21600" h="21600" extrusionOk="0">
                <a:moveTo>
                  <a:pt x="540" y="7714"/>
                </a:moveTo>
                <a:lnTo>
                  <a:pt x="540" y="9257"/>
                </a:lnTo>
                <a:lnTo>
                  <a:pt x="2700" y="9257"/>
                </a:lnTo>
                <a:lnTo>
                  <a:pt x="2700" y="7714"/>
                </a:lnTo>
                <a:lnTo>
                  <a:pt x="540" y="7714"/>
                </a:lnTo>
                <a:close/>
              </a:path>
              <a:path w="21600" h="21600" extrusionOk="0">
                <a:moveTo>
                  <a:pt x="2700" y="7714"/>
                </a:moveTo>
                <a:lnTo>
                  <a:pt x="2700" y="9257"/>
                </a:lnTo>
                <a:lnTo>
                  <a:pt x="4860" y="9257"/>
                </a:lnTo>
                <a:lnTo>
                  <a:pt x="4860" y="7714"/>
                </a:lnTo>
                <a:lnTo>
                  <a:pt x="2700" y="7714"/>
                </a:lnTo>
                <a:close/>
              </a:path>
              <a:path w="21600" h="21600" extrusionOk="0">
                <a:moveTo>
                  <a:pt x="4860" y="7714"/>
                </a:moveTo>
                <a:lnTo>
                  <a:pt x="4860" y="9257"/>
                </a:lnTo>
                <a:lnTo>
                  <a:pt x="7020" y="9257"/>
                </a:lnTo>
                <a:lnTo>
                  <a:pt x="7020" y="7714"/>
                </a:lnTo>
                <a:lnTo>
                  <a:pt x="4860" y="7714"/>
                </a:lnTo>
                <a:close/>
              </a:path>
              <a:path w="21600" h="21600" extrusionOk="0">
                <a:moveTo>
                  <a:pt x="7020" y="7714"/>
                </a:moveTo>
                <a:lnTo>
                  <a:pt x="7020" y="9257"/>
                </a:lnTo>
                <a:lnTo>
                  <a:pt x="9180" y="9257"/>
                </a:lnTo>
                <a:lnTo>
                  <a:pt x="9180" y="7714"/>
                </a:lnTo>
                <a:lnTo>
                  <a:pt x="7020" y="7714"/>
                </a:lnTo>
                <a:close/>
              </a:path>
              <a:path w="21600" h="21600" extrusionOk="0">
                <a:moveTo>
                  <a:pt x="9180" y="7714"/>
                </a:moveTo>
                <a:lnTo>
                  <a:pt x="9180" y="9257"/>
                </a:lnTo>
                <a:lnTo>
                  <a:pt x="11340" y="9257"/>
                </a:lnTo>
                <a:lnTo>
                  <a:pt x="11340" y="7714"/>
                </a:lnTo>
                <a:lnTo>
                  <a:pt x="9180" y="7714"/>
                </a:lnTo>
                <a:close/>
              </a:path>
              <a:path w="21600" h="21600" extrusionOk="0">
                <a:moveTo>
                  <a:pt x="11340" y="7714"/>
                </a:moveTo>
                <a:lnTo>
                  <a:pt x="11340" y="9257"/>
                </a:lnTo>
                <a:lnTo>
                  <a:pt x="13500" y="9257"/>
                </a:lnTo>
                <a:lnTo>
                  <a:pt x="13500" y="7714"/>
                </a:lnTo>
                <a:lnTo>
                  <a:pt x="11340" y="7714"/>
                </a:lnTo>
                <a:close/>
              </a:path>
              <a:path w="21600" h="21600" extrusionOk="0">
                <a:moveTo>
                  <a:pt x="13500" y="7714"/>
                </a:moveTo>
                <a:lnTo>
                  <a:pt x="13500" y="9257"/>
                </a:lnTo>
                <a:lnTo>
                  <a:pt x="15660" y="9257"/>
                </a:lnTo>
                <a:lnTo>
                  <a:pt x="15660" y="7714"/>
                </a:lnTo>
                <a:lnTo>
                  <a:pt x="13500" y="7714"/>
                </a:lnTo>
                <a:close/>
              </a:path>
              <a:path w="21600" h="21600" extrusionOk="0">
                <a:moveTo>
                  <a:pt x="15660" y="7714"/>
                </a:moveTo>
                <a:lnTo>
                  <a:pt x="15660" y="9257"/>
                </a:lnTo>
                <a:lnTo>
                  <a:pt x="17820" y="9257"/>
                </a:lnTo>
                <a:lnTo>
                  <a:pt x="17820" y="7714"/>
                </a:lnTo>
                <a:lnTo>
                  <a:pt x="15660" y="7714"/>
                </a:lnTo>
                <a:close/>
              </a:path>
              <a:path w="21600" h="21600" extrusionOk="0">
                <a:moveTo>
                  <a:pt x="17820" y="7714"/>
                </a:moveTo>
                <a:lnTo>
                  <a:pt x="17820" y="9257"/>
                </a:lnTo>
                <a:lnTo>
                  <a:pt x="19980" y="9257"/>
                </a:lnTo>
                <a:lnTo>
                  <a:pt x="19980" y="7714"/>
                </a:lnTo>
                <a:lnTo>
                  <a:pt x="17820" y="7714"/>
                </a:lnTo>
                <a:close/>
              </a:path>
              <a:path w="21600" h="21600" extrusionOk="0">
                <a:moveTo>
                  <a:pt x="1620" y="9257"/>
                </a:moveTo>
                <a:lnTo>
                  <a:pt x="1620" y="10800"/>
                </a:lnTo>
                <a:lnTo>
                  <a:pt x="3779" y="10800"/>
                </a:lnTo>
                <a:lnTo>
                  <a:pt x="3779" y="9257"/>
                </a:lnTo>
                <a:lnTo>
                  <a:pt x="1620" y="9257"/>
                </a:lnTo>
                <a:close/>
              </a:path>
              <a:path w="21600" h="21600" extrusionOk="0">
                <a:moveTo>
                  <a:pt x="3779" y="9257"/>
                </a:moveTo>
                <a:lnTo>
                  <a:pt x="3779" y="10800"/>
                </a:lnTo>
                <a:lnTo>
                  <a:pt x="5940" y="10800"/>
                </a:lnTo>
                <a:lnTo>
                  <a:pt x="5940" y="9257"/>
                </a:lnTo>
                <a:lnTo>
                  <a:pt x="3779" y="9257"/>
                </a:lnTo>
                <a:close/>
              </a:path>
              <a:path w="21600" h="21600" extrusionOk="0">
                <a:moveTo>
                  <a:pt x="5940" y="9257"/>
                </a:moveTo>
                <a:lnTo>
                  <a:pt x="5940" y="10800"/>
                </a:lnTo>
                <a:lnTo>
                  <a:pt x="8100" y="10800"/>
                </a:lnTo>
                <a:lnTo>
                  <a:pt x="8100" y="9257"/>
                </a:lnTo>
                <a:lnTo>
                  <a:pt x="5940" y="9257"/>
                </a:lnTo>
                <a:close/>
              </a:path>
              <a:path w="21600" h="21600" extrusionOk="0">
                <a:moveTo>
                  <a:pt x="8100" y="9257"/>
                </a:moveTo>
                <a:lnTo>
                  <a:pt x="8100" y="10800"/>
                </a:lnTo>
                <a:lnTo>
                  <a:pt x="10260" y="10800"/>
                </a:lnTo>
                <a:lnTo>
                  <a:pt x="10260" y="9257"/>
                </a:lnTo>
                <a:lnTo>
                  <a:pt x="8100" y="9257"/>
                </a:lnTo>
                <a:close/>
              </a:path>
              <a:path w="21600" h="21600" extrusionOk="0">
                <a:moveTo>
                  <a:pt x="10260" y="9257"/>
                </a:moveTo>
                <a:lnTo>
                  <a:pt x="10260" y="10800"/>
                </a:lnTo>
                <a:lnTo>
                  <a:pt x="12419" y="10800"/>
                </a:lnTo>
                <a:lnTo>
                  <a:pt x="12419" y="9257"/>
                </a:lnTo>
                <a:lnTo>
                  <a:pt x="10260" y="9257"/>
                </a:lnTo>
                <a:close/>
              </a:path>
              <a:path w="21600" h="21600" extrusionOk="0">
                <a:moveTo>
                  <a:pt x="12419" y="9257"/>
                </a:moveTo>
                <a:lnTo>
                  <a:pt x="12419" y="10800"/>
                </a:lnTo>
                <a:lnTo>
                  <a:pt x="14580" y="10800"/>
                </a:lnTo>
                <a:lnTo>
                  <a:pt x="14580" y="9257"/>
                </a:lnTo>
                <a:lnTo>
                  <a:pt x="12419" y="9257"/>
                </a:lnTo>
                <a:close/>
              </a:path>
              <a:path w="21600" h="21600" extrusionOk="0">
                <a:moveTo>
                  <a:pt x="14580" y="9257"/>
                </a:moveTo>
                <a:lnTo>
                  <a:pt x="14580" y="10800"/>
                </a:lnTo>
                <a:lnTo>
                  <a:pt x="16740" y="10800"/>
                </a:lnTo>
                <a:lnTo>
                  <a:pt x="16740" y="9257"/>
                </a:lnTo>
                <a:lnTo>
                  <a:pt x="14580" y="9257"/>
                </a:lnTo>
                <a:close/>
              </a:path>
              <a:path w="21600" h="21600" extrusionOk="0">
                <a:moveTo>
                  <a:pt x="16740" y="9257"/>
                </a:moveTo>
                <a:lnTo>
                  <a:pt x="16740" y="10800"/>
                </a:lnTo>
                <a:lnTo>
                  <a:pt x="18900" y="10800"/>
                </a:lnTo>
                <a:lnTo>
                  <a:pt x="18900" y="9257"/>
                </a:lnTo>
                <a:lnTo>
                  <a:pt x="16740" y="9257"/>
                </a:lnTo>
                <a:close/>
              </a:path>
              <a:path w="21600" h="21600" extrusionOk="0">
                <a:moveTo>
                  <a:pt x="18900" y="9257"/>
                </a:moveTo>
                <a:lnTo>
                  <a:pt x="18900" y="10800"/>
                </a:lnTo>
                <a:lnTo>
                  <a:pt x="21060" y="10800"/>
                </a:lnTo>
                <a:lnTo>
                  <a:pt x="21060" y="9257"/>
                </a:lnTo>
                <a:lnTo>
                  <a:pt x="18900" y="9257"/>
                </a:lnTo>
                <a:close/>
              </a:path>
              <a:path w="21600" h="21600" extrusionOk="0">
                <a:moveTo>
                  <a:pt x="540" y="10800"/>
                </a:moveTo>
                <a:lnTo>
                  <a:pt x="540" y="12342"/>
                </a:lnTo>
                <a:lnTo>
                  <a:pt x="2700" y="12342"/>
                </a:lnTo>
                <a:lnTo>
                  <a:pt x="2700" y="10800"/>
                </a:lnTo>
                <a:lnTo>
                  <a:pt x="540" y="10800"/>
                </a:lnTo>
                <a:close/>
              </a:path>
              <a:path w="21600" h="21600" extrusionOk="0">
                <a:moveTo>
                  <a:pt x="2700" y="10800"/>
                </a:moveTo>
                <a:lnTo>
                  <a:pt x="2700" y="12342"/>
                </a:lnTo>
                <a:lnTo>
                  <a:pt x="4860" y="12342"/>
                </a:lnTo>
                <a:lnTo>
                  <a:pt x="4860" y="10800"/>
                </a:lnTo>
                <a:lnTo>
                  <a:pt x="2700" y="10800"/>
                </a:lnTo>
                <a:close/>
              </a:path>
              <a:path w="21600" h="21600" extrusionOk="0">
                <a:moveTo>
                  <a:pt x="4860" y="10800"/>
                </a:moveTo>
                <a:lnTo>
                  <a:pt x="4860" y="12342"/>
                </a:lnTo>
                <a:lnTo>
                  <a:pt x="7020" y="12342"/>
                </a:lnTo>
                <a:lnTo>
                  <a:pt x="7020" y="10800"/>
                </a:lnTo>
                <a:lnTo>
                  <a:pt x="4860" y="10800"/>
                </a:lnTo>
                <a:close/>
              </a:path>
              <a:path w="21600" h="21600" extrusionOk="0">
                <a:moveTo>
                  <a:pt x="7020" y="10800"/>
                </a:moveTo>
                <a:lnTo>
                  <a:pt x="7020" y="12342"/>
                </a:lnTo>
                <a:lnTo>
                  <a:pt x="9180" y="12342"/>
                </a:lnTo>
                <a:lnTo>
                  <a:pt x="9180" y="10800"/>
                </a:lnTo>
                <a:lnTo>
                  <a:pt x="7020" y="10800"/>
                </a:lnTo>
                <a:close/>
              </a:path>
              <a:path w="21600" h="21600" extrusionOk="0">
                <a:moveTo>
                  <a:pt x="9180" y="10800"/>
                </a:moveTo>
                <a:lnTo>
                  <a:pt x="9180" y="12342"/>
                </a:lnTo>
                <a:lnTo>
                  <a:pt x="11340" y="12342"/>
                </a:lnTo>
                <a:lnTo>
                  <a:pt x="11340" y="10800"/>
                </a:lnTo>
                <a:lnTo>
                  <a:pt x="9180" y="10800"/>
                </a:lnTo>
                <a:close/>
              </a:path>
              <a:path w="21600" h="21600" extrusionOk="0">
                <a:moveTo>
                  <a:pt x="11340" y="10800"/>
                </a:moveTo>
                <a:lnTo>
                  <a:pt x="11340" y="12342"/>
                </a:lnTo>
                <a:lnTo>
                  <a:pt x="13500" y="12342"/>
                </a:lnTo>
                <a:lnTo>
                  <a:pt x="13500" y="10800"/>
                </a:lnTo>
                <a:lnTo>
                  <a:pt x="11340" y="10800"/>
                </a:lnTo>
                <a:close/>
              </a:path>
              <a:path w="21600" h="21600" extrusionOk="0">
                <a:moveTo>
                  <a:pt x="13500" y="10800"/>
                </a:moveTo>
                <a:lnTo>
                  <a:pt x="13500" y="12342"/>
                </a:lnTo>
                <a:lnTo>
                  <a:pt x="15660" y="12342"/>
                </a:lnTo>
                <a:lnTo>
                  <a:pt x="15660" y="10800"/>
                </a:lnTo>
                <a:lnTo>
                  <a:pt x="13500" y="10800"/>
                </a:lnTo>
                <a:close/>
              </a:path>
              <a:path w="21600" h="21600" extrusionOk="0">
                <a:moveTo>
                  <a:pt x="15660" y="10800"/>
                </a:moveTo>
                <a:lnTo>
                  <a:pt x="15660" y="12342"/>
                </a:lnTo>
                <a:lnTo>
                  <a:pt x="17820" y="12342"/>
                </a:lnTo>
                <a:lnTo>
                  <a:pt x="17820" y="10800"/>
                </a:lnTo>
                <a:lnTo>
                  <a:pt x="15660" y="10800"/>
                </a:lnTo>
                <a:close/>
              </a:path>
              <a:path w="21600" h="21600" extrusionOk="0">
                <a:moveTo>
                  <a:pt x="17820" y="10800"/>
                </a:moveTo>
                <a:lnTo>
                  <a:pt x="17820" y="12342"/>
                </a:lnTo>
                <a:lnTo>
                  <a:pt x="19980" y="12342"/>
                </a:lnTo>
                <a:lnTo>
                  <a:pt x="19980" y="10800"/>
                </a:lnTo>
                <a:lnTo>
                  <a:pt x="17820" y="10800"/>
                </a:lnTo>
                <a:close/>
              </a:path>
              <a:path w="21600" h="21600" extrusionOk="0">
                <a:moveTo>
                  <a:pt x="1620" y="12342"/>
                </a:moveTo>
                <a:lnTo>
                  <a:pt x="1620" y="13885"/>
                </a:lnTo>
                <a:lnTo>
                  <a:pt x="3779" y="13885"/>
                </a:lnTo>
                <a:lnTo>
                  <a:pt x="3779" y="12342"/>
                </a:lnTo>
                <a:lnTo>
                  <a:pt x="1620" y="12342"/>
                </a:lnTo>
                <a:close/>
              </a:path>
              <a:path w="21600" h="21600" extrusionOk="0">
                <a:moveTo>
                  <a:pt x="3779" y="12342"/>
                </a:moveTo>
                <a:lnTo>
                  <a:pt x="3779" y="13885"/>
                </a:lnTo>
                <a:lnTo>
                  <a:pt x="5940" y="13885"/>
                </a:lnTo>
                <a:lnTo>
                  <a:pt x="5940" y="12342"/>
                </a:lnTo>
                <a:lnTo>
                  <a:pt x="3779" y="12342"/>
                </a:lnTo>
                <a:close/>
              </a:path>
              <a:path w="21600" h="21600" extrusionOk="0">
                <a:moveTo>
                  <a:pt x="5940" y="12342"/>
                </a:moveTo>
                <a:lnTo>
                  <a:pt x="5940" y="13885"/>
                </a:lnTo>
                <a:lnTo>
                  <a:pt x="8100" y="13885"/>
                </a:lnTo>
                <a:lnTo>
                  <a:pt x="8100" y="12342"/>
                </a:lnTo>
                <a:lnTo>
                  <a:pt x="5940" y="12342"/>
                </a:lnTo>
                <a:close/>
              </a:path>
              <a:path w="21600" h="21600" extrusionOk="0">
                <a:moveTo>
                  <a:pt x="8100" y="12342"/>
                </a:moveTo>
                <a:lnTo>
                  <a:pt x="8100" y="13885"/>
                </a:lnTo>
                <a:lnTo>
                  <a:pt x="10260" y="13885"/>
                </a:lnTo>
                <a:lnTo>
                  <a:pt x="10260" y="12342"/>
                </a:lnTo>
                <a:lnTo>
                  <a:pt x="8100" y="12342"/>
                </a:lnTo>
                <a:close/>
              </a:path>
              <a:path w="21600" h="21600" extrusionOk="0">
                <a:moveTo>
                  <a:pt x="10260" y="12342"/>
                </a:moveTo>
                <a:lnTo>
                  <a:pt x="10260" y="13885"/>
                </a:lnTo>
                <a:lnTo>
                  <a:pt x="12419" y="13885"/>
                </a:lnTo>
                <a:lnTo>
                  <a:pt x="12419" y="12342"/>
                </a:lnTo>
                <a:lnTo>
                  <a:pt x="10260" y="12342"/>
                </a:lnTo>
                <a:close/>
              </a:path>
              <a:path w="21600" h="21600" extrusionOk="0">
                <a:moveTo>
                  <a:pt x="12419" y="12342"/>
                </a:moveTo>
                <a:lnTo>
                  <a:pt x="12419" y="13885"/>
                </a:lnTo>
                <a:lnTo>
                  <a:pt x="14580" y="13885"/>
                </a:lnTo>
                <a:lnTo>
                  <a:pt x="14580" y="12342"/>
                </a:lnTo>
                <a:lnTo>
                  <a:pt x="12419" y="12342"/>
                </a:lnTo>
                <a:close/>
              </a:path>
              <a:path w="21600" h="21600" extrusionOk="0">
                <a:moveTo>
                  <a:pt x="14580" y="12342"/>
                </a:moveTo>
                <a:lnTo>
                  <a:pt x="14580" y="13885"/>
                </a:lnTo>
                <a:lnTo>
                  <a:pt x="16740" y="13885"/>
                </a:lnTo>
                <a:lnTo>
                  <a:pt x="16740" y="12342"/>
                </a:lnTo>
                <a:lnTo>
                  <a:pt x="14580" y="12342"/>
                </a:lnTo>
                <a:close/>
              </a:path>
              <a:path w="21600" h="21600" extrusionOk="0">
                <a:moveTo>
                  <a:pt x="16740" y="12342"/>
                </a:moveTo>
                <a:lnTo>
                  <a:pt x="16740" y="13885"/>
                </a:lnTo>
                <a:lnTo>
                  <a:pt x="18900" y="13885"/>
                </a:lnTo>
                <a:lnTo>
                  <a:pt x="18900" y="12342"/>
                </a:lnTo>
                <a:lnTo>
                  <a:pt x="16740" y="12342"/>
                </a:lnTo>
                <a:close/>
              </a:path>
              <a:path w="21600" h="21600" extrusionOk="0">
                <a:moveTo>
                  <a:pt x="18900" y="12342"/>
                </a:moveTo>
                <a:lnTo>
                  <a:pt x="18900" y="13885"/>
                </a:lnTo>
                <a:lnTo>
                  <a:pt x="21060" y="13885"/>
                </a:lnTo>
                <a:lnTo>
                  <a:pt x="21060" y="12342"/>
                </a:lnTo>
                <a:lnTo>
                  <a:pt x="18900" y="12342"/>
                </a:lnTo>
                <a:close/>
              </a:path>
              <a:path w="21600" h="21600" extrusionOk="0">
                <a:moveTo>
                  <a:pt x="540" y="13885"/>
                </a:moveTo>
                <a:lnTo>
                  <a:pt x="540" y="15428"/>
                </a:lnTo>
                <a:lnTo>
                  <a:pt x="2700" y="15428"/>
                </a:lnTo>
                <a:lnTo>
                  <a:pt x="2700" y="13885"/>
                </a:lnTo>
                <a:lnTo>
                  <a:pt x="540" y="13885"/>
                </a:lnTo>
                <a:close/>
              </a:path>
              <a:path w="21600" h="21600" extrusionOk="0">
                <a:moveTo>
                  <a:pt x="2700" y="13885"/>
                </a:moveTo>
                <a:lnTo>
                  <a:pt x="2700" y="15428"/>
                </a:lnTo>
                <a:lnTo>
                  <a:pt x="4860" y="15428"/>
                </a:lnTo>
                <a:lnTo>
                  <a:pt x="4860" y="13885"/>
                </a:lnTo>
                <a:lnTo>
                  <a:pt x="2700" y="13885"/>
                </a:lnTo>
                <a:close/>
              </a:path>
              <a:path w="21600" h="21600" extrusionOk="0">
                <a:moveTo>
                  <a:pt x="4860" y="13885"/>
                </a:moveTo>
                <a:lnTo>
                  <a:pt x="4860" y="15428"/>
                </a:lnTo>
                <a:lnTo>
                  <a:pt x="7020" y="15428"/>
                </a:lnTo>
                <a:lnTo>
                  <a:pt x="7020" y="13885"/>
                </a:lnTo>
                <a:lnTo>
                  <a:pt x="4860" y="13885"/>
                </a:lnTo>
                <a:close/>
              </a:path>
              <a:path w="21600" h="21600" extrusionOk="0">
                <a:moveTo>
                  <a:pt x="7020" y="13885"/>
                </a:moveTo>
                <a:lnTo>
                  <a:pt x="7020" y="15428"/>
                </a:lnTo>
                <a:lnTo>
                  <a:pt x="9180" y="15428"/>
                </a:lnTo>
                <a:lnTo>
                  <a:pt x="9180" y="13885"/>
                </a:lnTo>
                <a:lnTo>
                  <a:pt x="7020" y="13885"/>
                </a:lnTo>
                <a:close/>
              </a:path>
              <a:path w="21600" h="21600" extrusionOk="0">
                <a:moveTo>
                  <a:pt x="9180" y="13885"/>
                </a:moveTo>
                <a:lnTo>
                  <a:pt x="9180" y="15428"/>
                </a:lnTo>
                <a:lnTo>
                  <a:pt x="11340" y="15428"/>
                </a:lnTo>
                <a:lnTo>
                  <a:pt x="11340" y="13885"/>
                </a:lnTo>
                <a:lnTo>
                  <a:pt x="9180" y="13885"/>
                </a:lnTo>
                <a:close/>
              </a:path>
              <a:path w="21600" h="21600" extrusionOk="0">
                <a:moveTo>
                  <a:pt x="11340" y="13885"/>
                </a:moveTo>
                <a:lnTo>
                  <a:pt x="11340" y="15428"/>
                </a:lnTo>
                <a:lnTo>
                  <a:pt x="13500" y="15428"/>
                </a:lnTo>
                <a:lnTo>
                  <a:pt x="13500" y="13885"/>
                </a:lnTo>
                <a:lnTo>
                  <a:pt x="11340" y="13885"/>
                </a:lnTo>
                <a:close/>
              </a:path>
              <a:path w="21600" h="21600" extrusionOk="0">
                <a:moveTo>
                  <a:pt x="13500" y="13885"/>
                </a:moveTo>
                <a:lnTo>
                  <a:pt x="13500" y="15428"/>
                </a:lnTo>
                <a:lnTo>
                  <a:pt x="15660" y="15428"/>
                </a:lnTo>
                <a:lnTo>
                  <a:pt x="15660" y="13885"/>
                </a:lnTo>
                <a:lnTo>
                  <a:pt x="13500" y="13885"/>
                </a:lnTo>
                <a:close/>
              </a:path>
              <a:path w="21600" h="21600" extrusionOk="0">
                <a:moveTo>
                  <a:pt x="15660" y="13885"/>
                </a:moveTo>
                <a:lnTo>
                  <a:pt x="15660" y="15428"/>
                </a:lnTo>
                <a:lnTo>
                  <a:pt x="17820" y="15428"/>
                </a:lnTo>
                <a:lnTo>
                  <a:pt x="17820" y="13885"/>
                </a:lnTo>
                <a:lnTo>
                  <a:pt x="15660" y="13885"/>
                </a:lnTo>
                <a:close/>
              </a:path>
              <a:path w="21600" h="21600" extrusionOk="0">
                <a:moveTo>
                  <a:pt x="17820" y="13885"/>
                </a:moveTo>
                <a:lnTo>
                  <a:pt x="17820" y="15428"/>
                </a:lnTo>
                <a:lnTo>
                  <a:pt x="19980" y="15428"/>
                </a:lnTo>
                <a:lnTo>
                  <a:pt x="19980" y="13885"/>
                </a:lnTo>
                <a:lnTo>
                  <a:pt x="17820" y="13885"/>
                </a:lnTo>
                <a:close/>
              </a:path>
              <a:path w="21600" h="21600" extrusionOk="0">
                <a:moveTo>
                  <a:pt x="1620" y="15428"/>
                </a:moveTo>
                <a:lnTo>
                  <a:pt x="1620" y="16971"/>
                </a:lnTo>
                <a:lnTo>
                  <a:pt x="3779" y="16971"/>
                </a:lnTo>
                <a:lnTo>
                  <a:pt x="3779" y="15428"/>
                </a:lnTo>
                <a:lnTo>
                  <a:pt x="1620" y="15428"/>
                </a:lnTo>
                <a:close/>
              </a:path>
              <a:path w="21600" h="21600" extrusionOk="0">
                <a:moveTo>
                  <a:pt x="3779" y="15428"/>
                </a:moveTo>
                <a:lnTo>
                  <a:pt x="3779" y="16971"/>
                </a:lnTo>
                <a:lnTo>
                  <a:pt x="5940" y="16971"/>
                </a:lnTo>
                <a:lnTo>
                  <a:pt x="5940" y="15428"/>
                </a:lnTo>
                <a:lnTo>
                  <a:pt x="3779" y="15428"/>
                </a:lnTo>
                <a:close/>
              </a:path>
              <a:path w="21600" h="21600" extrusionOk="0">
                <a:moveTo>
                  <a:pt x="5940" y="15428"/>
                </a:moveTo>
                <a:lnTo>
                  <a:pt x="5940" y="16971"/>
                </a:lnTo>
                <a:lnTo>
                  <a:pt x="8100" y="16971"/>
                </a:lnTo>
                <a:lnTo>
                  <a:pt x="8100" y="15428"/>
                </a:lnTo>
                <a:lnTo>
                  <a:pt x="5940" y="15428"/>
                </a:lnTo>
                <a:close/>
              </a:path>
              <a:path w="21600" h="21600" extrusionOk="0">
                <a:moveTo>
                  <a:pt x="8100" y="15428"/>
                </a:moveTo>
                <a:lnTo>
                  <a:pt x="8100" y="16971"/>
                </a:lnTo>
                <a:lnTo>
                  <a:pt x="10260" y="16971"/>
                </a:lnTo>
                <a:lnTo>
                  <a:pt x="10260" y="15428"/>
                </a:lnTo>
                <a:lnTo>
                  <a:pt x="8100" y="15428"/>
                </a:lnTo>
                <a:close/>
              </a:path>
              <a:path w="21600" h="21600" extrusionOk="0">
                <a:moveTo>
                  <a:pt x="10260" y="15428"/>
                </a:moveTo>
                <a:lnTo>
                  <a:pt x="10260" y="16971"/>
                </a:lnTo>
                <a:lnTo>
                  <a:pt x="12419" y="16971"/>
                </a:lnTo>
                <a:lnTo>
                  <a:pt x="12419" y="15428"/>
                </a:lnTo>
                <a:lnTo>
                  <a:pt x="10260" y="15428"/>
                </a:lnTo>
                <a:close/>
              </a:path>
              <a:path w="21600" h="21600" extrusionOk="0">
                <a:moveTo>
                  <a:pt x="12419" y="15428"/>
                </a:moveTo>
                <a:lnTo>
                  <a:pt x="12419" y="16971"/>
                </a:lnTo>
                <a:lnTo>
                  <a:pt x="14580" y="16971"/>
                </a:lnTo>
                <a:lnTo>
                  <a:pt x="14580" y="15428"/>
                </a:lnTo>
                <a:lnTo>
                  <a:pt x="12419" y="15428"/>
                </a:lnTo>
                <a:close/>
              </a:path>
              <a:path w="21600" h="21600" extrusionOk="0">
                <a:moveTo>
                  <a:pt x="14580" y="15428"/>
                </a:moveTo>
                <a:lnTo>
                  <a:pt x="14580" y="16971"/>
                </a:lnTo>
                <a:lnTo>
                  <a:pt x="16740" y="16971"/>
                </a:lnTo>
                <a:lnTo>
                  <a:pt x="16740" y="15428"/>
                </a:lnTo>
                <a:lnTo>
                  <a:pt x="14580" y="15428"/>
                </a:lnTo>
                <a:close/>
              </a:path>
              <a:path w="21600" h="21600" extrusionOk="0">
                <a:moveTo>
                  <a:pt x="16740" y="15428"/>
                </a:moveTo>
                <a:lnTo>
                  <a:pt x="16740" y="16971"/>
                </a:lnTo>
                <a:lnTo>
                  <a:pt x="18900" y="16971"/>
                </a:lnTo>
                <a:lnTo>
                  <a:pt x="18900" y="15428"/>
                </a:lnTo>
                <a:lnTo>
                  <a:pt x="16740" y="15428"/>
                </a:lnTo>
                <a:close/>
              </a:path>
              <a:path w="21600" h="21600" extrusionOk="0">
                <a:moveTo>
                  <a:pt x="18900" y="15428"/>
                </a:moveTo>
                <a:lnTo>
                  <a:pt x="18900" y="16971"/>
                </a:lnTo>
                <a:lnTo>
                  <a:pt x="21060" y="16971"/>
                </a:lnTo>
                <a:lnTo>
                  <a:pt x="21060" y="15428"/>
                </a:lnTo>
                <a:lnTo>
                  <a:pt x="18900" y="15428"/>
                </a:lnTo>
                <a:close/>
              </a:path>
              <a:path w="21600" h="21600" extrusionOk="0">
                <a:moveTo>
                  <a:pt x="540" y="16971"/>
                </a:moveTo>
                <a:lnTo>
                  <a:pt x="540" y="18514"/>
                </a:lnTo>
                <a:lnTo>
                  <a:pt x="2700" y="18514"/>
                </a:lnTo>
                <a:lnTo>
                  <a:pt x="2700" y="16971"/>
                </a:lnTo>
                <a:lnTo>
                  <a:pt x="540" y="16971"/>
                </a:lnTo>
                <a:close/>
              </a:path>
              <a:path w="21600" h="21600" extrusionOk="0">
                <a:moveTo>
                  <a:pt x="2700" y="16971"/>
                </a:moveTo>
                <a:lnTo>
                  <a:pt x="2700" y="18514"/>
                </a:lnTo>
                <a:lnTo>
                  <a:pt x="4860" y="18514"/>
                </a:lnTo>
                <a:lnTo>
                  <a:pt x="4860" y="16971"/>
                </a:lnTo>
                <a:lnTo>
                  <a:pt x="2700" y="16971"/>
                </a:lnTo>
                <a:close/>
              </a:path>
              <a:path w="21600" h="21600" extrusionOk="0">
                <a:moveTo>
                  <a:pt x="4860" y="16971"/>
                </a:moveTo>
                <a:lnTo>
                  <a:pt x="4860" y="18514"/>
                </a:lnTo>
                <a:lnTo>
                  <a:pt x="7020" y="18514"/>
                </a:lnTo>
                <a:lnTo>
                  <a:pt x="7020" y="16971"/>
                </a:lnTo>
                <a:lnTo>
                  <a:pt x="4860" y="16971"/>
                </a:lnTo>
                <a:close/>
              </a:path>
              <a:path w="21600" h="21600" extrusionOk="0">
                <a:moveTo>
                  <a:pt x="7020" y="16971"/>
                </a:moveTo>
                <a:lnTo>
                  <a:pt x="7020" y="18514"/>
                </a:lnTo>
                <a:lnTo>
                  <a:pt x="9180" y="18514"/>
                </a:lnTo>
                <a:lnTo>
                  <a:pt x="9180" y="16971"/>
                </a:lnTo>
                <a:lnTo>
                  <a:pt x="7020" y="16971"/>
                </a:lnTo>
                <a:close/>
              </a:path>
              <a:path w="21600" h="21600" extrusionOk="0">
                <a:moveTo>
                  <a:pt x="9180" y="16971"/>
                </a:moveTo>
                <a:lnTo>
                  <a:pt x="9180" y="18514"/>
                </a:lnTo>
                <a:lnTo>
                  <a:pt x="11340" y="18514"/>
                </a:lnTo>
                <a:lnTo>
                  <a:pt x="11340" y="16971"/>
                </a:lnTo>
                <a:lnTo>
                  <a:pt x="9180" y="16971"/>
                </a:lnTo>
                <a:close/>
              </a:path>
              <a:path w="21600" h="21600" extrusionOk="0">
                <a:moveTo>
                  <a:pt x="11340" y="16971"/>
                </a:moveTo>
                <a:lnTo>
                  <a:pt x="11340" y="18514"/>
                </a:lnTo>
                <a:lnTo>
                  <a:pt x="13500" y="18514"/>
                </a:lnTo>
                <a:lnTo>
                  <a:pt x="13500" y="16971"/>
                </a:lnTo>
                <a:lnTo>
                  <a:pt x="11340" y="16971"/>
                </a:lnTo>
                <a:close/>
              </a:path>
              <a:path w="21600" h="21600" extrusionOk="0">
                <a:moveTo>
                  <a:pt x="13500" y="16971"/>
                </a:moveTo>
                <a:lnTo>
                  <a:pt x="13500" y="18514"/>
                </a:lnTo>
                <a:lnTo>
                  <a:pt x="15660" y="18514"/>
                </a:lnTo>
                <a:lnTo>
                  <a:pt x="15660" y="16971"/>
                </a:lnTo>
                <a:lnTo>
                  <a:pt x="13500" y="16971"/>
                </a:lnTo>
                <a:close/>
              </a:path>
              <a:path w="21600" h="21600" extrusionOk="0">
                <a:moveTo>
                  <a:pt x="15660" y="16971"/>
                </a:moveTo>
                <a:lnTo>
                  <a:pt x="15660" y="18514"/>
                </a:lnTo>
                <a:lnTo>
                  <a:pt x="17820" y="18514"/>
                </a:lnTo>
                <a:lnTo>
                  <a:pt x="17820" y="16971"/>
                </a:lnTo>
                <a:lnTo>
                  <a:pt x="15660" y="16971"/>
                </a:lnTo>
                <a:close/>
              </a:path>
              <a:path w="21600" h="21600" extrusionOk="0">
                <a:moveTo>
                  <a:pt x="17820" y="16971"/>
                </a:moveTo>
                <a:lnTo>
                  <a:pt x="17820" y="18514"/>
                </a:lnTo>
                <a:lnTo>
                  <a:pt x="19980" y="18514"/>
                </a:lnTo>
                <a:lnTo>
                  <a:pt x="19980" y="16971"/>
                </a:lnTo>
                <a:lnTo>
                  <a:pt x="17820" y="16971"/>
                </a:lnTo>
                <a:close/>
              </a:path>
              <a:path w="21600" h="21600" extrusionOk="0">
                <a:moveTo>
                  <a:pt x="1620" y="18514"/>
                </a:moveTo>
                <a:lnTo>
                  <a:pt x="1620" y="20057"/>
                </a:lnTo>
                <a:lnTo>
                  <a:pt x="3779" y="20057"/>
                </a:lnTo>
                <a:lnTo>
                  <a:pt x="3779" y="18514"/>
                </a:lnTo>
                <a:lnTo>
                  <a:pt x="1620" y="18514"/>
                </a:lnTo>
                <a:close/>
              </a:path>
              <a:path w="21600" h="21600" extrusionOk="0">
                <a:moveTo>
                  <a:pt x="3779" y="18514"/>
                </a:moveTo>
                <a:lnTo>
                  <a:pt x="3779" y="20057"/>
                </a:lnTo>
                <a:lnTo>
                  <a:pt x="5940" y="20057"/>
                </a:lnTo>
                <a:lnTo>
                  <a:pt x="5940" y="18514"/>
                </a:lnTo>
                <a:lnTo>
                  <a:pt x="3779" y="18514"/>
                </a:lnTo>
                <a:close/>
              </a:path>
              <a:path w="21600" h="21600" extrusionOk="0">
                <a:moveTo>
                  <a:pt x="5940" y="18514"/>
                </a:moveTo>
                <a:lnTo>
                  <a:pt x="5940" y="20057"/>
                </a:lnTo>
                <a:lnTo>
                  <a:pt x="8100" y="20057"/>
                </a:lnTo>
                <a:lnTo>
                  <a:pt x="8100" y="18514"/>
                </a:lnTo>
                <a:lnTo>
                  <a:pt x="5940" y="18514"/>
                </a:lnTo>
                <a:close/>
              </a:path>
              <a:path w="21600" h="21600" extrusionOk="0">
                <a:moveTo>
                  <a:pt x="8100" y="18514"/>
                </a:moveTo>
                <a:lnTo>
                  <a:pt x="8100" y="20057"/>
                </a:lnTo>
                <a:lnTo>
                  <a:pt x="10260" y="20057"/>
                </a:lnTo>
                <a:lnTo>
                  <a:pt x="10260" y="18514"/>
                </a:lnTo>
                <a:lnTo>
                  <a:pt x="8100" y="18514"/>
                </a:lnTo>
                <a:close/>
              </a:path>
              <a:path w="21600" h="21600" extrusionOk="0">
                <a:moveTo>
                  <a:pt x="10260" y="18514"/>
                </a:moveTo>
                <a:lnTo>
                  <a:pt x="10260" y="20057"/>
                </a:lnTo>
                <a:lnTo>
                  <a:pt x="12419" y="20057"/>
                </a:lnTo>
                <a:lnTo>
                  <a:pt x="12419" y="18514"/>
                </a:lnTo>
                <a:lnTo>
                  <a:pt x="10260" y="18514"/>
                </a:lnTo>
                <a:close/>
              </a:path>
              <a:path w="21600" h="21600" extrusionOk="0">
                <a:moveTo>
                  <a:pt x="12419" y="18514"/>
                </a:moveTo>
                <a:lnTo>
                  <a:pt x="12419" y="20057"/>
                </a:lnTo>
                <a:lnTo>
                  <a:pt x="14580" y="20057"/>
                </a:lnTo>
                <a:lnTo>
                  <a:pt x="14580" y="18514"/>
                </a:lnTo>
                <a:lnTo>
                  <a:pt x="12419" y="18514"/>
                </a:lnTo>
                <a:close/>
              </a:path>
              <a:path w="21600" h="21600" extrusionOk="0">
                <a:moveTo>
                  <a:pt x="14580" y="18514"/>
                </a:moveTo>
                <a:lnTo>
                  <a:pt x="14580" y="20057"/>
                </a:lnTo>
                <a:lnTo>
                  <a:pt x="16740" y="20057"/>
                </a:lnTo>
                <a:lnTo>
                  <a:pt x="16740" y="18514"/>
                </a:lnTo>
                <a:lnTo>
                  <a:pt x="14580" y="18514"/>
                </a:lnTo>
                <a:close/>
              </a:path>
              <a:path w="21600" h="21600" extrusionOk="0">
                <a:moveTo>
                  <a:pt x="16740" y="18514"/>
                </a:moveTo>
                <a:lnTo>
                  <a:pt x="16740" y="20057"/>
                </a:lnTo>
                <a:lnTo>
                  <a:pt x="18900" y="20057"/>
                </a:lnTo>
                <a:lnTo>
                  <a:pt x="18900" y="18514"/>
                </a:lnTo>
                <a:lnTo>
                  <a:pt x="16740" y="18514"/>
                </a:lnTo>
                <a:close/>
              </a:path>
              <a:path w="21600" h="21600" extrusionOk="0">
                <a:moveTo>
                  <a:pt x="18900" y="18514"/>
                </a:moveTo>
                <a:lnTo>
                  <a:pt x="18900" y="20057"/>
                </a:lnTo>
                <a:lnTo>
                  <a:pt x="21060" y="20057"/>
                </a:lnTo>
                <a:lnTo>
                  <a:pt x="21060" y="18514"/>
                </a:lnTo>
                <a:lnTo>
                  <a:pt x="18900" y="18514"/>
                </a:lnTo>
                <a:close/>
              </a:path>
              <a:path w="21600" h="21600" extrusionOk="0">
                <a:moveTo>
                  <a:pt x="540" y="20057"/>
                </a:moveTo>
                <a:lnTo>
                  <a:pt x="540" y="21600"/>
                </a:lnTo>
                <a:lnTo>
                  <a:pt x="2700" y="21600"/>
                </a:lnTo>
                <a:lnTo>
                  <a:pt x="2700" y="20057"/>
                </a:lnTo>
                <a:lnTo>
                  <a:pt x="540" y="20057"/>
                </a:lnTo>
                <a:close/>
              </a:path>
              <a:path w="21600" h="21600" extrusionOk="0">
                <a:moveTo>
                  <a:pt x="2700" y="20057"/>
                </a:moveTo>
                <a:lnTo>
                  <a:pt x="2700" y="21600"/>
                </a:lnTo>
                <a:lnTo>
                  <a:pt x="4860" y="21600"/>
                </a:lnTo>
                <a:lnTo>
                  <a:pt x="4860" y="20057"/>
                </a:lnTo>
                <a:lnTo>
                  <a:pt x="2700" y="20057"/>
                </a:lnTo>
                <a:close/>
              </a:path>
              <a:path w="21600" h="21600" extrusionOk="0">
                <a:moveTo>
                  <a:pt x="4860" y="20057"/>
                </a:moveTo>
                <a:lnTo>
                  <a:pt x="4860" y="21600"/>
                </a:lnTo>
                <a:lnTo>
                  <a:pt x="7020" y="21600"/>
                </a:lnTo>
                <a:lnTo>
                  <a:pt x="7020" y="20057"/>
                </a:lnTo>
                <a:lnTo>
                  <a:pt x="4860" y="20057"/>
                </a:lnTo>
                <a:close/>
              </a:path>
              <a:path w="21600" h="21600" extrusionOk="0">
                <a:moveTo>
                  <a:pt x="7020" y="20057"/>
                </a:moveTo>
                <a:lnTo>
                  <a:pt x="7020" y="21600"/>
                </a:lnTo>
                <a:lnTo>
                  <a:pt x="9180" y="21600"/>
                </a:lnTo>
                <a:lnTo>
                  <a:pt x="9180" y="20057"/>
                </a:lnTo>
                <a:lnTo>
                  <a:pt x="7020" y="20057"/>
                </a:lnTo>
                <a:close/>
              </a:path>
              <a:path w="21600" h="21600" extrusionOk="0">
                <a:moveTo>
                  <a:pt x="9180" y="20057"/>
                </a:moveTo>
                <a:lnTo>
                  <a:pt x="9180" y="21600"/>
                </a:lnTo>
                <a:lnTo>
                  <a:pt x="11340" y="21600"/>
                </a:lnTo>
                <a:lnTo>
                  <a:pt x="11340" y="20057"/>
                </a:lnTo>
                <a:lnTo>
                  <a:pt x="9180" y="20057"/>
                </a:lnTo>
                <a:close/>
              </a:path>
              <a:path w="21600" h="21600" extrusionOk="0">
                <a:moveTo>
                  <a:pt x="11340" y="20057"/>
                </a:moveTo>
                <a:lnTo>
                  <a:pt x="11340" y="21600"/>
                </a:lnTo>
                <a:lnTo>
                  <a:pt x="13500" y="21600"/>
                </a:lnTo>
                <a:lnTo>
                  <a:pt x="13500" y="20057"/>
                </a:lnTo>
                <a:lnTo>
                  <a:pt x="11340" y="20057"/>
                </a:lnTo>
                <a:close/>
              </a:path>
              <a:path w="21600" h="21600" extrusionOk="0">
                <a:moveTo>
                  <a:pt x="13500" y="20057"/>
                </a:moveTo>
                <a:lnTo>
                  <a:pt x="13500" y="21600"/>
                </a:lnTo>
                <a:lnTo>
                  <a:pt x="15660" y="21600"/>
                </a:lnTo>
                <a:lnTo>
                  <a:pt x="15660" y="20057"/>
                </a:lnTo>
                <a:lnTo>
                  <a:pt x="13500" y="20057"/>
                </a:lnTo>
                <a:close/>
              </a:path>
              <a:path w="21600" h="21600" extrusionOk="0">
                <a:moveTo>
                  <a:pt x="15660" y="20057"/>
                </a:moveTo>
                <a:lnTo>
                  <a:pt x="15660" y="21600"/>
                </a:lnTo>
                <a:lnTo>
                  <a:pt x="17820" y="21600"/>
                </a:lnTo>
                <a:lnTo>
                  <a:pt x="17820" y="20057"/>
                </a:lnTo>
                <a:lnTo>
                  <a:pt x="15660" y="20057"/>
                </a:lnTo>
                <a:close/>
              </a:path>
              <a:path w="21600" h="21600" extrusionOk="0">
                <a:moveTo>
                  <a:pt x="17820" y="20057"/>
                </a:moveTo>
                <a:lnTo>
                  <a:pt x="17820" y="21600"/>
                </a:lnTo>
                <a:lnTo>
                  <a:pt x="19980" y="21600"/>
                </a:lnTo>
                <a:lnTo>
                  <a:pt x="19980" y="20057"/>
                </a:lnTo>
                <a:lnTo>
                  <a:pt x="17820" y="20057"/>
                </a:lnTo>
                <a:close/>
              </a:path>
              <a:path w="21600" h="21600" extrusionOk="0">
                <a:moveTo>
                  <a:pt x="19980" y="4628"/>
                </a:moveTo>
                <a:lnTo>
                  <a:pt x="21060" y="4628"/>
                </a:lnTo>
                <a:lnTo>
                  <a:pt x="21060" y="6171"/>
                </a:lnTo>
                <a:lnTo>
                  <a:pt x="19980" y="6171"/>
                </a:lnTo>
                <a:lnTo>
                  <a:pt x="19980" y="4628"/>
                </a:lnTo>
                <a:close/>
              </a:path>
            </a:pathLst>
          </a:custGeom>
          <a:solidFill>
            <a:srgbClr val="996633"/>
          </a:solidFill>
          <a:ln w="9525">
            <a:solidFill>
              <a:srgbClr val="000000"/>
            </a:solidFill>
            <a:miter lim="800000"/>
            <a:headEnd/>
            <a:tailEnd/>
          </a:ln>
          <a:effectLst>
            <a:outerShdw dist="107763" dir="18900000" algn="ctr" rotWithShape="0">
              <a:srgbClr val="808080">
                <a:alpha val="50000"/>
              </a:srgbClr>
            </a:outerShdw>
          </a:effectLst>
        </p:spPr>
        <p:txBody>
          <a:bodyPr lIns="91412" tIns="45705" rIns="91412" bIns="45705"/>
          <a:lstStyle>
            <a:lvl1pPr algn="l">
              <a:defRPr>
                <a:solidFill>
                  <a:schemeClr val="tx1"/>
                </a:solidFill>
                <a:latin typeface="Arial" pitchFamily="34" charset="0"/>
              </a:defRPr>
            </a:lvl1pPr>
            <a:lvl2pPr marL="455613" algn="l">
              <a:defRPr>
                <a:solidFill>
                  <a:schemeClr val="tx1"/>
                </a:solidFill>
                <a:latin typeface="Arial" pitchFamily="34" charset="0"/>
              </a:defRPr>
            </a:lvl2pPr>
            <a:lvl3pPr algn="l">
              <a:defRPr>
                <a:solidFill>
                  <a:schemeClr val="tx1"/>
                </a:solidFill>
                <a:latin typeface="Arial" pitchFamily="34" charset="0"/>
              </a:defRPr>
            </a:lvl3pPr>
            <a:lvl4pPr marL="1370013"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endParaRPr lang="en-IN" altLang="en-US" sz="1700" b="0" i="1">
              <a:cs typeface="Arial" pitchFamily="34" charset="0"/>
            </a:endParaRPr>
          </a:p>
        </p:txBody>
      </p:sp>
      <p:sp>
        <p:nvSpPr>
          <p:cNvPr id="598193" name="Line 177"/>
          <p:cNvSpPr>
            <a:spLocks noChangeShapeType="1"/>
          </p:cNvSpPr>
          <p:nvPr/>
        </p:nvSpPr>
        <p:spPr bwMode="auto">
          <a:xfrm flipV="1">
            <a:off x="4984750" y="2692400"/>
            <a:ext cx="0" cy="269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8194" name="Firewall"/>
          <p:cNvSpPr>
            <a:spLocks noEditPoints="1" noChangeArrowheads="1"/>
          </p:cNvSpPr>
          <p:nvPr/>
        </p:nvSpPr>
        <p:spPr bwMode="auto">
          <a:xfrm>
            <a:off x="4586288" y="2855913"/>
            <a:ext cx="952500" cy="754062"/>
          </a:xfrm>
          <a:custGeom>
            <a:avLst/>
            <a:gdLst>
              <a:gd name="T0" fmla="*/ 0 w 21600"/>
              <a:gd name="T1" fmla="*/ 0 h 21600"/>
              <a:gd name="T2" fmla="*/ 10800 w 21600"/>
              <a:gd name="T3" fmla="*/ 0 h 21600"/>
              <a:gd name="T4" fmla="*/ 21600 w 21600"/>
              <a:gd name="T5" fmla="*/ 0 h 21600"/>
              <a:gd name="T6" fmla="*/ 21060 w 21600"/>
              <a:gd name="T7" fmla="*/ 10800 h 21600"/>
              <a:gd name="T8" fmla="*/ 21060 w 21600"/>
              <a:gd name="T9" fmla="*/ 21600 h 21600"/>
              <a:gd name="T10" fmla="*/ 10800 w 21600"/>
              <a:gd name="T11" fmla="*/ 21600 h 21600"/>
              <a:gd name="T12" fmla="*/ 540 w 21600"/>
              <a:gd name="T13" fmla="*/ 21600 h 21600"/>
              <a:gd name="T14" fmla="*/ 540 w 21600"/>
              <a:gd name="T15" fmla="*/ 10800 h 21600"/>
              <a:gd name="T16" fmla="*/ 761 w 21600"/>
              <a:gd name="T17" fmla="*/ 22454 h 21600"/>
              <a:gd name="T18" fmla="*/ 21069 w 21600"/>
              <a:gd name="T19" fmla="*/ 32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540" y="4628"/>
                </a:moveTo>
                <a:lnTo>
                  <a:pt x="0" y="4628"/>
                </a:lnTo>
                <a:lnTo>
                  <a:pt x="0" y="0"/>
                </a:lnTo>
                <a:lnTo>
                  <a:pt x="21600" y="0"/>
                </a:lnTo>
                <a:lnTo>
                  <a:pt x="21600" y="4628"/>
                </a:lnTo>
                <a:lnTo>
                  <a:pt x="21060" y="4628"/>
                </a:lnTo>
                <a:lnTo>
                  <a:pt x="21060" y="21600"/>
                </a:lnTo>
                <a:lnTo>
                  <a:pt x="540" y="21600"/>
                </a:lnTo>
                <a:lnTo>
                  <a:pt x="540" y="4628"/>
                </a:lnTo>
                <a:close/>
              </a:path>
              <a:path w="21600" h="21600" extrusionOk="0">
                <a:moveTo>
                  <a:pt x="540" y="4628"/>
                </a:moveTo>
                <a:lnTo>
                  <a:pt x="540" y="6171"/>
                </a:lnTo>
                <a:lnTo>
                  <a:pt x="2700" y="6171"/>
                </a:lnTo>
                <a:lnTo>
                  <a:pt x="2700" y="4628"/>
                </a:lnTo>
                <a:lnTo>
                  <a:pt x="540" y="4628"/>
                </a:lnTo>
                <a:close/>
              </a:path>
              <a:path w="21600" h="21600" extrusionOk="0">
                <a:moveTo>
                  <a:pt x="2700" y="4628"/>
                </a:moveTo>
                <a:lnTo>
                  <a:pt x="2700" y="6171"/>
                </a:lnTo>
                <a:lnTo>
                  <a:pt x="4860" y="6171"/>
                </a:lnTo>
                <a:lnTo>
                  <a:pt x="4860" y="4628"/>
                </a:lnTo>
                <a:lnTo>
                  <a:pt x="2700" y="4628"/>
                </a:lnTo>
                <a:close/>
              </a:path>
              <a:path w="21600" h="21600" extrusionOk="0">
                <a:moveTo>
                  <a:pt x="4860" y="4628"/>
                </a:moveTo>
                <a:lnTo>
                  <a:pt x="4860" y="6171"/>
                </a:lnTo>
                <a:lnTo>
                  <a:pt x="7020" y="6171"/>
                </a:lnTo>
                <a:lnTo>
                  <a:pt x="7020" y="4628"/>
                </a:lnTo>
                <a:lnTo>
                  <a:pt x="4860" y="4628"/>
                </a:lnTo>
                <a:close/>
              </a:path>
              <a:path w="21600" h="21600" extrusionOk="0">
                <a:moveTo>
                  <a:pt x="7020" y="4628"/>
                </a:moveTo>
                <a:lnTo>
                  <a:pt x="7020" y="6171"/>
                </a:lnTo>
                <a:lnTo>
                  <a:pt x="9180" y="6171"/>
                </a:lnTo>
                <a:lnTo>
                  <a:pt x="9180" y="4628"/>
                </a:lnTo>
                <a:lnTo>
                  <a:pt x="7020" y="4628"/>
                </a:lnTo>
                <a:close/>
              </a:path>
              <a:path w="21600" h="21600" extrusionOk="0">
                <a:moveTo>
                  <a:pt x="9180" y="4628"/>
                </a:moveTo>
                <a:lnTo>
                  <a:pt x="9180" y="6171"/>
                </a:lnTo>
                <a:lnTo>
                  <a:pt x="11340" y="6171"/>
                </a:lnTo>
                <a:lnTo>
                  <a:pt x="11340" y="4628"/>
                </a:lnTo>
                <a:lnTo>
                  <a:pt x="9180" y="4628"/>
                </a:lnTo>
                <a:close/>
              </a:path>
              <a:path w="21600" h="21600" extrusionOk="0">
                <a:moveTo>
                  <a:pt x="11340" y="4628"/>
                </a:moveTo>
                <a:lnTo>
                  <a:pt x="11340" y="6171"/>
                </a:lnTo>
                <a:lnTo>
                  <a:pt x="13500" y="6171"/>
                </a:lnTo>
                <a:lnTo>
                  <a:pt x="13500" y="4628"/>
                </a:lnTo>
                <a:lnTo>
                  <a:pt x="11340" y="4628"/>
                </a:lnTo>
                <a:close/>
              </a:path>
              <a:path w="21600" h="21600" extrusionOk="0">
                <a:moveTo>
                  <a:pt x="13500" y="4628"/>
                </a:moveTo>
                <a:lnTo>
                  <a:pt x="13500" y="6171"/>
                </a:lnTo>
                <a:lnTo>
                  <a:pt x="15660" y="6171"/>
                </a:lnTo>
                <a:lnTo>
                  <a:pt x="15660" y="4628"/>
                </a:lnTo>
                <a:lnTo>
                  <a:pt x="13500" y="4628"/>
                </a:lnTo>
                <a:close/>
              </a:path>
              <a:path w="21600" h="21600" extrusionOk="0">
                <a:moveTo>
                  <a:pt x="15660" y="4628"/>
                </a:moveTo>
                <a:lnTo>
                  <a:pt x="15660" y="6171"/>
                </a:lnTo>
                <a:lnTo>
                  <a:pt x="17820" y="6171"/>
                </a:lnTo>
                <a:lnTo>
                  <a:pt x="17820" y="4628"/>
                </a:lnTo>
                <a:lnTo>
                  <a:pt x="15660" y="4628"/>
                </a:lnTo>
                <a:close/>
              </a:path>
              <a:path w="21600" h="21600" extrusionOk="0">
                <a:moveTo>
                  <a:pt x="17820" y="4628"/>
                </a:moveTo>
                <a:lnTo>
                  <a:pt x="17820" y="6171"/>
                </a:lnTo>
                <a:lnTo>
                  <a:pt x="19980" y="6171"/>
                </a:lnTo>
                <a:lnTo>
                  <a:pt x="19980" y="4628"/>
                </a:lnTo>
                <a:lnTo>
                  <a:pt x="17820" y="4628"/>
                </a:lnTo>
                <a:close/>
              </a:path>
              <a:path w="21600" h="21600" extrusionOk="0">
                <a:moveTo>
                  <a:pt x="1620" y="6171"/>
                </a:moveTo>
                <a:lnTo>
                  <a:pt x="1620" y="7714"/>
                </a:lnTo>
                <a:lnTo>
                  <a:pt x="3779" y="7714"/>
                </a:lnTo>
                <a:lnTo>
                  <a:pt x="3779" y="6171"/>
                </a:lnTo>
                <a:lnTo>
                  <a:pt x="1620" y="6171"/>
                </a:lnTo>
                <a:close/>
              </a:path>
              <a:path w="21600" h="21600" extrusionOk="0">
                <a:moveTo>
                  <a:pt x="3779" y="6171"/>
                </a:moveTo>
                <a:lnTo>
                  <a:pt x="3779" y="7714"/>
                </a:lnTo>
                <a:lnTo>
                  <a:pt x="5940" y="7714"/>
                </a:lnTo>
                <a:lnTo>
                  <a:pt x="5940" y="6171"/>
                </a:lnTo>
                <a:lnTo>
                  <a:pt x="3779" y="6171"/>
                </a:lnTo>
                <a:close/>
              </a:path>
              <a:path w="21600" h="21600" extrusionOk="0">
                <a:moveTo>
                  <a:pt x="5940" y="6171"/>
                </a:moveTo>
                <a:lnTo>
                  <a:pt x="5940" y="7714"/>
                </a:lnTo>
                <a:lnTo>
                  <a:pt x="8100" y="7714"/>
                </a:lnTo>
                <a:lnTo>
                  <a:pt x="8100" y="6171"/>
                </a:lnTo>
                <a:lnTo>
                  <a:pt x="5940" y="6171"/>
                </a:lnTo>
                <a:close/>
              </a:path>
              <a:path w="21600" h="21600" extrusionOk="0">
                <a:moveTo>
                  <a:pt x="8100" y="6171"/>
                </a:moveTo>
                <a:lnTo>
                  <a:pt x="8100" y="7714"/>
                </a:lnTo>
                <a:lnTo>
                  <a:pt x="10260" y="7714"/>
                </a:lnTo>
                <a:lnTo>
                  <a:pt x="10260" y="6171"/>
                </a:lnTo>
                <a:lnTo>
                  <a:pt x="8100" y="6171"/>
                </a:lnTo>
                <a:close/>
              </a:path>
              <a:path w="21600" h="21600" extrusionOk="0">
                <a:moveTo>
                  <a:pt x="10260" y="6171"/>
                </a:moveTo>
                <a:lnTo>
                  <a:pt x="10260" y="7714"/>
                </a:lnTo>
                <a:lnTo>
                  <a:pt x="12419" y="7714"/>
                </a:lnTo>
                <a:lnTo>
                  <a:pt x="12419" y="6171"/>
                </a:lnTo>
                <a:lnTo>
                  <a:pt x="10260" y="6171"/>
                </a:lnTo>
                <a:close/>
              </a:path>
              <a:path w="21600" h="21600" extrusionOk="0">
                <a:moveTo>
                  <a:pt x="12419" y="6171"/>
                </a:moveTo>
                <a:lnTo>
                  <a:pt x="12419" y="7714"/>
                </a:lnTo>
                <a:lnTo>
                  <a:pt x="14580" y="7714"/>
                </a:lnTo>
                <a:lnTo>
                  <a:pt x="14580" y="6171"/>
                </a:lnTo>
                <a:lnTo>
                  <a:pt x="12419" y="6171"/>
                </a:lnTo>
                <a:close/>
              </a:path>
              <a:path w="21600" h="21600" extrusionOk="0">
                <a:moveTo>
                  <a:pt x="14580" y="6171"/>
                </a:moveTo>
                <a:lnTo>
                  <a:pt x="14580" y="7714"/>
                </a:lnTo>
                <a:lnTo>
                  <a:pt x="16740" y="7714"/>
                </a:lnTo>
                <a:lnTo>
                  <a:pt x="16740" y="6171"/>
                </a:lnTo>
                <a:lnTo>
                  <a:pt x="14580" y="6171"/>
                </a:lnTo>
                <a:close/>
              </a:path>
              <a:path w="21600" h="21600" extrusionOk="0">
                <a:moveTo>
                  <a:pt x="16740" y="6171"/>
                </a:moveTo>
                <a:lnTo>
                  <a:pt x="16740" y="7714"/>
                </a:lnTo>
                <a:lnTo>
                  <a:pt x="18900" y="7714"/>
                </a:lnTo>
                <a:lnTo>
                  <a:pt x="18900" y="6171"/>
                </a:lnTo>
                <a:lnTo>
                  <a:pt x="16740" y="6171"/>
                </a:lnTo>
                <a:close/>
              </a:path>
              <a:path w="21600" h="21600" extrusionOk="0">
                <a:moveTo>
                  <a:pt x="18900" y="6171"/>
                </a:moveTo>
                <a:lnTo>
                  <a:pt x="18900" y="7714"/>
                </a:lnTo>
                <a:lnTo>
                  <a:pt x="21060" y="7714"/>
                </a:lnTo>
                <a:lnTo>
                  <a:pt x="21060" y="6171"/>
                </a:lnTo>
                <a:lnTo>
                  <a:pt x="18900" y="6171"/>
                </a:lnTo>
                <a:close/>
              </a:path>
              <a:path w="21600" h="21600" extrusionOk="0">
                <a:moveTo>
                  <a:pt x="540" y="7714"/>
                </a:moveTo>
                <a:lnTo>
                  <a:pt x="540" y="9257"/>
                </a:lnTo>
                <a:lnTo>
                  <a:pt x="2700" y="9257"/>
                </a:lnTo>
                <a:lnTo>
                  <a:pt x="2700" y="7714"/>
                </a:lnTo>
                <a:lnTo>
                  <a:pt x="540" y="7714"/>
                </a:lnTo>
                <a:close/>
              </a:path>
              <a:path w="21600" h="21600" extrusionOk="0">
                <a:moveTo>
                  <a:pt x="2700" y="7714"/>
                </a:moveTo>
                <a:lnTo>
                  <a:pt x="2700" y="9257"/>
                </a:lnTo>
                <a:lnTo>
                  <a:pt x="4860" y="9257"/>
                </a:lnTo>
                <a:lnTo>
                  <a:pt x="4860" y="7714"/>
                </a:lnTo>
                <a:lnTo>
                  <a:pt x="2700" y="7714"/>
                </a:lnTo>
                <a:close/>
              </a:path>
              <a:path w="21600" h="21600" extrusionOk="0">
                <a:moveTo>
                  <a:pt x="4860" y="7714"/>
                </a:moveTo>
                <a:lnTo>
                  <a:pt x="4860" y="9257"/>
                </a:lnTo>
                <a:lnTo>
                  <a:pt x="7020" y="9257"/>
                </a:lnTo>
                <a:lnTo>
                  <a:pt x="7020" y="7714"/>
                </a:lnTo>
                <a:lnTo>
                  <a:pt x="4860" y="7714"/>
                </a:lnTo>
                <a:close/>
              </a:path>
              <a:path w="21600" h="21600" extrusionOk="0">
                <a:moveTo>
                  <a:pt x="7020" y="7714"/>
                </a:moveTo>
                <a:lnTo>
                  <a:pt x="7020" y="9257"/>
                </a:lnTo>
                <a:lnTo>
                  <a:pt x="9180" y="9257"/>
                </a:lnTo>
                <a:lnTo>
                  <a:pt x="9180" y="7714"/>
                </a:lnTo>
                <a:lnTo>
                  <a:pt x="7020" y="7714"/>
                </a:lnTo>
                <a:close/>
              </a:path>
              <a:path w="21600" h="21600" extrusionOk="0">
                <a:moveTo>
                  <a:pt x="9180" y="7714"/>
                </a:moveTo>
                <a:lnTo>
                  <a:pt x="9180" y="9257"/>
                </a:lnTo>
                <a:lnTo>
                  <a:pt x="11340" y="9257"/>
                </a:lnTo>
                <a:lnTo>
                  <a:pt x="11340" y="7714"/>
                </a:lnTo>
                <a:lnTo>
                  <a:pt x="9180" y="7714"/>
                </a:lnTo>
                <a:close/>
              </a:path>
              <a:path w="21600" h="21600" extrusionOk="0">
                <a:moveTo>
                  <a:pt x="11340" y="7714"/>
                </a:moveTo>
                <a:lnTo>
                  <a:pt x="11340" y="9257"/>
                </a:lnTo>
                <a:lnTo>
                  <a:pt x="13500" y="9257"/>
                </a:lnTo>
                <a:lnTo>
                  <a:pt x="13500" y="7714"/>
                </a:lnTo>
                <a:lnTo>
                  <a:pt x="11340" y="7714"/>
                </a:lnTo>
                <a:close/>
              </a:path>
              <a:path w="21600" h="21600" extrusionOk="0">
                <a:moveTo>
                  <a:pt x="13500" y="7714"/>
                </a:moveTo>
                <a:lnTo>
                  <a:pt x="13500" y="9257"/>
                </a:lnTo>
                <a:lnTo>
                  <a:pt x="15660" y="9257"/>
                </a:lnTo>
                <a:lnTo>
                  <a:pt x="15660" y="7714"/>
                </a:lnTo>
                <a:lnTo>
                  <a:pt x="13500" y="7714"/>
                </a:lnTo>
                <a:close/>
              </a:path>
              <a:path w="21600" h="21600" extrusionOk="0">
                <a:moveTo>
                  <a:pt x="15660" y="7714"/>
                </a:moveTo>
                <a:lnTo>
                  <a:pt x="15660" y="9257"/>
                </a:lnTo>
                <a:lnTo>
                  <a:pt x="17820" y="9257"/>
                </a:lnTo>
                <a:lnTo>
                  <a:pt x="17820" y="7714"/>
                </a:lnTo>
                <a:lnTo>
                  <a:pt x="15660" y="7714"/>
                </a:lnTo>
                <a:close/>
              </a:path>
              <a:path w="21600" h="21600" extrusionOk="0">
                <a:moveTo>
                  <a:pt x="17820" y="7714"/>
                </a:moveTo>
                <a:lnTo>
                  <a:pt x="17820" y="9257"/>
                </a:lnTo>
                <a:lnTo>
                  <a:pt x="19980" y="9257"/>
                </a:lnTo>
                <a:lnTo>
                  <a:pt x="19980" y="7714"/>
                </a:lnTo>
                <a:lnTo>
                  <a:pt x="17820" y="7714"/>
                </a:lnTo>
                <a:close/>
              </a:path>
              <a:path w="21600" h="21600" extrusionOk="0">
                <a:moveTo>
                  <a:pt x="1620" y="9257"/>
                </a:moveTo>
                <a:lnTo>
                  <a:pt x="1620" y="10800"/>
                </a:lnTo>
                <a:lnTo>
                  <a:pt x="3779" y="10800"/>
                </a:lnTo>
                <a:lnTo>
                  <a:pt x="3779" y="9257"/>
                </a:lnTo>
                <a:lnTo>
                  <a:pt x="1620" y="9257"/>
                </a:lnTo>
                <a:close/>
              </a:path>
              <a:path w="21600" h="21600" extrusionOk="0">
                <a:moveTo>
                  <a:pt x="3779" y="9257"/>
                </a:moveTo>
                <a:lnTo>
                  <a:pt x="3779" y="10800"/>
                </a:lnTo>
                <a:lnTo>
                  <a:pt x="5940" y="10800"/>
                </a:lnTo>
                <a:lnTo>
                  <a:pt x="5940" y="9257"/>
                </a:lnTo>
                <a:lnTo>
                  <a:pt x="3779" y="9257"/>
                </a:lnTo>
                <a:close/>
              </a:path>
              <a:path w="21600" h="21600" extrusionOk="0">
                <a:moveTo>
                  <a:pt x="5940" y="9257"/>
                </a:moveTo>
                <a:lnTo>
                  <a:pt x="5940" y="10800"/>
                </a:lnTo>
                <a:lnTo>
                  <a:pt x="8100" y="10800"/>
                </a:lnTo>
                <a:lnTo>
                  <a:pt x="8100" y="9257"/>
                </a:lnTo>
                <a:lnTo>
                  <a:pt x="5940" y="9257"/>
                </a:lnTo>
                <a:close/>
              </a:path>
              <a:path w="21600" h="21600" extrusionOk="0">
                <a:moveTo>
                  <a:pt x="8100" y="9257"/>
                </a:moveTo>
                <a:lnTo>
                  <a:pt x="8100" y="10800"/>
                </a:lnTo>
                <a:lnTo>
                  <a:pt x="10260" y="10800"/>
                </a:lnTo>
                <a:lnTo>
                  <a:pt x="10260" y="9257"/>
                </a:lnTo>
                <a:lnTo>
                  <a:pt x="8100" y="9257"/>
                </a:lnTo>
                <a:close/>
              </a:path>
              <a:path w="21600" h="21600" extrusionOk="0">
                <a:moveTo>
                  <a:pt x="10260" y="9257"/>
                </a:moveTo>
                <a:lnTo>
                  <a:pt x="10260" y="10800"/>
                </a:lnTo>
                <a:lnTo>
                  <a:pt x="12419" y="10800"/>
                </a:lnTo>
                <a:lnTo>
                  <a:pt x="12419" y="9257"/>
                </a:lnTo>
                <a:lnTo>
                  <a:pt x="10260" y="9257"/>
                </a:lnTo>
                <a:close/>
              </a:path>
              <a:path w="21600" h="21600" extrusionOk="0">
                <a:moveTo>
                  <a:pt x="12419" y="9257"/>
                </a:moveTo>
                <a:lnTo>
                  <a:pt x="12419" y="10800"/>
                </a:lnTo>
                <a:lnTo>
                  <a:pt x="14580" y="10800"/>
                </a:lnTo>
                <a:lnTo>
                  <a:pt x="14580" y="9257"/>
                </a:lnTo>
                <a:lnTo>
                  <a:pt x="12419" y="9257"/>
                </a:lnTo>
                <a:close/>
              </a:path>
              <a:path w="21600" h="21600" extrusionOk="0">
                <a:moveTo>
                  <a:pt x="14580" y="9257"/>
                </a:moveTo>
                <a:lnTo>
                  <a:pt x="14580" y="10800"/>
                </a:lnTo>
                <a:lnTo>
                  <a:pt x="16740" y="10800"/>
                </a:lnTo>
                <a:lnTo>
                  <a:pt x="16740" y="9257"/>
                </a:lnTo>
                <a:lnTo>
                  <a:pt x="14580" y="9257"/>
                </a:lnTo>
                <a:close/>
              </a:path>
              <a:path w="21600" h="21600" extrusionOk="0">
                <a:moveTo>
                  <a:pt x="16740" y="9257"/>
                </a:moveTo>
                <a:lnTo>
                  <a:pt x="16740" y="10800"/>
                </a:lnTo>
                <a:lnTo>
                  <a:pt x="18900" y="10800"/>
                </a:lnTo>
                <a:lnTo>
                  <a:pt x="18900" y="9257"/>
                </a:lnTo>
                <a:lnTo>
                  <a:pt x="16740" y="9257"/>
                </a:lnTo>
                <a:close/>
              </a:path>
              <a:path w="21600" h="21600" extrusionOk="0">
                <a:moveTo>
                  <a:pt x="18900" y="9257"/>
                </a:moveTo>
                <a:lnTo>
                  <a:pt x="18900" y="10800"/>
                </a:lnTo>
                <a:lnTo>
                  <a:pt x="21060" y="10800"/>
                </a:lnTo>
                <a:lnTo>
                  <a:pt x="21060" y="9257"/>
                </a:lnTo>
                <a:lnTo>
                  <a:pt x="18900" y="9257"/>
                </a:lnTo>
                <a:close/>
              </a:path>
              <a:path w="21600" h="21600" extrusionOk="0">
                <a:moveTo>
                  <a:pt x="540" y="10800"/>
                </a:moveTo>
                <a:lnTo>
                  <a:pt x="540" y="12342"/>
                </a:lnTo>
                <a:lnTo>
                  <a:pt x="2700" y="12342"/>
                </a:lnTo>
                <a:lnTo>
                  <a:pt x="2700" y="10800"/>
                </a:lnTo>
                <a:lnTo>
                  <a:pt x="540" y="10800"/>
                </a:lnTo>
                <a:close/>
              </a:path>
              <a:path w="21600" h="21600" extrusionOk="0">
                <a:moveTo>
                  <a:pt x="2700" y="10800"/>
                </a:moveTo>
                <a:lnTo>
                  <a:pt x="2700" y="12342"/>
                </a:lnTo>
                <a:lnTo>
                  <a:pt x="4860" y="12342"/>
                </a:lnTo>
                <a:lnTo>
                  <a:pt x="4860" y="10800"/>
                </a:lnTo>
                <a:lnTo>
                  <a:pt x="2700" y="10800"/>
                </a:lnTo>
                <a:close/>
              </a:path>
              <a:path w="21600" h="21600" extrusionOk="0">
                <a:moveTo>
                  <a:pt x="4860" y="10800"/>
                </a:moveTo>
                <a:lnTo>
                  <a:pt x="4860" y="12342"/>
                </a:lnTo>
                <a:lnTo>
                  <a:pt x="7020" y="12342"/>
                </a:lnTo>
                <a:lnTo>
                  <a:pt x="7020" y="10800"/>
                </a:lnTo>
                <a:lnTo>
                  <a:pt x="4860" y="10800"/>
                </a:lnTo>
                <a:close/>
              </a:path>
              <a:path w="21600" h="21600" extrusionOk="0">
                <a:moveTo>
                  <a:pt x="7020" y="10800"/>
                </a:moveTo>
                <a:lnTo>
                  <a:pt x="7020" y="12342"/>
                </a:lnTo>
                <a:lnTo>
                  <a:pt x="9180" y="12342"/>
                </a:lnTo>
                <a:lnTo>
                  <a:pt x="9180" y="10800"/>
                </a:lnTo>
                <a:lnTo>
                  <a:pt x="7020" y="10800"/>
                </a:lnTo>
                <a:close/>
              </a:path>
              <a:path w="21600" h="21600" extrusionOk="0">
                <a:moveTo>
                  <a:pt x="9180" y="10800"/>
                </a:moveTo>
                <a:lnTo>
                  <a:pt x="9180" y="12342"/>
                </a:lnTo>
                <a:lnTo>
                  <a:pt x="11340" y="12342"/>
                </a:lnTo>
                <a:lnTo>
                  <a:pt x="11340" y="10800"/>
                </a:lnTo>
                <a:lnTo>
                  <a:pt x="9180" y="10800"/>
                </a:lnTo>
                <a:close/>
              </a:path>
              <a:path w="21600" h="21600" extrusionOk="0">
                <a:moveTo>
                  <a:pt x="11340" y="10800"/>
                </a:moveTo>
                <a:lnTo>
                  <a:pt x="11340" y="12342"/>
                </a:lnTo>
                <a:lnTo>
                  <a:pt x="13500" y="12342"/>
                </a:lnTo>
                <a:lnTo>
                  <a:pt x="13500" y="10800"/>
                </a:lnTo>
                <a:lnTo>
                  <a:pt x="11340" y="10800"/>
                </a:lnTo>
                <a:close/>
              </a:path>
              <a:path w="21600" h="21600" extrusionOk="0">
                <a:moveTo>
                  <a:pt x="13500" y="10800"/>
                </a:moveTo>
                <a:lnTo>
                  <a:pt x="13500" y="12342"/>
                </a:lnTo>
                <a:lnTo>
                  <a:pt x="15660" y="12342"/>
                </a:lnTo>
                <a:lnTo>
                  <a:pt x="15660" y="10800"/>
                </a:lnTo>
                <a:lnTo>
                  <a:pt x="13500" y="10800"/>
                </a:lnTo>
                <a:close/>
              </a:path>
              <a:path w="21600" h="21600" extrusionOk="0">
                <a:moveTo>
                  <a:pt x="15660" y="10800"/>
                </a:moveTo>
                <a:lnTo>
                  <a:pt x="15660" y="12342"/>
                </a:lnTo>
                <a:lnTo>
                  <a:pt x="17820" y="12342"/>
                </a:lnTo>
                <a:lnTo>
                  <a:pt x="17820" y="10800"/>
                </a:lnTo>
                <a:lnTo>
                  <a:pt x="15660" y="10800"/>
                </a:lnTo>
                <a:close/>
              </a:path>
              <a:path w="21600" h="21600" extrusionOk="0">
                <a:moveTo>
                  <a:pt x="17820" y="10800"/>
                </a:moveTo>
                <a:lnTo>
                  <a:pt x="17820" y="12342"/>
                </a:lnTo>
                <a:lnTo>
                  <a:pt x="19980" y="12342"/>
                </a:lnTo>
                <a:lnTo>
                  <a:pt x="19980" y="10800"/>
                </a:lnTo>
                <a:lnTo>
                  <a:pt x="17820" y="10800"/>
                </a:lnTo>
                <a:close/>
              </a:path>
              <a:path w="21600" h="21600" extrusionOk="0">
                <a:moveTo>
                  <a:pt x="1620" y="12342"/>
                </a:moveTo>
                <a:lnTo>
                  <a:pt x="1620" y="13885"/>
                </a:lnTo>
                <a:lnTo>
                  <a:pt x="3779" y="13885"/>
                </a:lnTo>
                <a:lnTo>
                  <a:pt x="3779" y="12342"/>
                </a:lnTo>
                <a:lnTo>
                  <a:pt x="1620" y="12342"/>
                </a:lnTo>
                <a:close/>
              </a:path>
              <a:path w="21600" h="21600" extrusionOk="0">
                <a:moveTo>
                  <a:pt x="3779" y="12342"/>
                </a:moveTo>
                <a:lnTo>
                  <a:pt x="3779" y="13885"/>
                </a:lnTo>
                <a:lnTo>
                  <a:pt x="5940" y="13885"/>
                </a:lnTo>
                <a:lnTo>
                  <a:pt x="5940" y="12342"/>
                </a:lnTo>
                <a:lnTo>
                  <a:pt x="3779" y="12342"/>
                </a:lnTo>
                <a:close/>
              </a:path>
              <a:path w="21600" h="21600" extrusionOk="0">
                <a:moveTo>
                  <a:pt x="5940" y="12342"/>
                </a:moveTo>
                <a:lnTo>
                  <a:pt x="5940" y="13885"/>
                </a:lnTo>
                <a:lnTo>
                  <a:pt x="8100" y="13885"/>
                </a:lnTo>
                <a:lnTo>
                  <a:pt x="8100" y="12342"/>
                </a:lnTo>
                <a:lnTo>
                  <a:pt x="5940" y="12342"/>
                </a:lnTo>
                <a:close/>
              </a:path>
              <a:path w="21600" h="21600" extrusionOk="0">
                <a:moveTo>
                  <a:pt x="8100" y="12342"/>
                </a:moveTo>
                <a:lnTo>
                  <a:pt x="8100" y="13885"/>
                </a:lnTo>
                <a:lnTo>
                  <a:pt x="10260" y="13885"/>
                </a:lnTo>
                <a:lnTo>
                  <a:pt x="10260" y="12342"/>
                </a:lnTo>
                <a:lnTo>
                  <a:pt x="8100" y="12342"/>
                </a:lnTo>
                <a:close/>
              </a:path>
              <a:path w="21600" h="21600" extrusionOk="0">
                <a:moveTo>
                  <a:pt x="10260" y="12342"/>
                </a:moveTo>
                <a:lnTo>
                  <a:pt x="10260" y="13885"/>
                </a:lnTo>
                <a:lnTo>
                  <a:pt x="12419" y="13885"/>
                </a:lnTo>
                <a:lnTo>
                  <a:pt x="12419" y="12342"/>
                </a:lnTo>
                <a:lnTo>
                  <a:pt x="10260" y="12342"/>
                </a:lnTo>
                <a:close/>
              </a:path>
              <a:path w="21600" h="21600" extrusionOk="0">
                <a:moveTo>
                  <a:pt x="12419" y="12342"/>
                </a:moveTo>
                <a:lnTo>
                  <a:pt x="12419" y="13885"/>
                </a:lnTo>
                <a:lnTo>
                  <a:pt x="14580" y="13885"/>
                </a:lnTo>
                <a:lnTo>
                  <a:pt x="14580" y="12342"/>
                </a:lnTo>
                <a:lnTo>
                  <a:pt x="12419" y="12342"/>
                </a:lnTo>
                <a:close/>
              </a:path>
              <a:path w="21600" h="21600" extrusionOk="0">
                <a:moveTo>
                  <a:pt x="14580" y="12342"/>
                </a:moveTo>
                <a:lnTo>
                  <a:pt x="14580" y="13885"/>
                </a:lnTo>
                <a:lnTo>
                  <a:pt x="16740" y="13885"/>
                </a:lnTo>
                <a:lnTo>
                  <a:pt x="16740" y="12342"/>
                </a:lnTo>
                <a:lnTo>
                  <a:pt x="14580" y="12342"/>
                </a:lnTo>
                <a:close/>
              </a:path>
              <a:path w="21600" h="21600" extrusionOk="0">
                <a:moveTo>
                  <a:pt x="16740" y="12342"/>
                </a:moveTo>
                <a:lnTo>
                  <a:pt x="16740" y="13885"/>
                </a:lnTo>
                <a:lnTo>
                  <a:pt x="18900" y="13885"/>
                </a:lnTo>
                <a:lnTo>
                  <a:pt x="18900" y="12342"/>
                </a:lnTo>
                <a:lnTo>
                  <a:pt x="16740" y="12342"/>
                </a:lnTo>
                <a:close/>
              </a:path>
              <a:path w="21600" h="21600" extrusionOk="0">
                <a:moveTo>
                  <a:pt x="18900" y="12342"/>
                </a:moveTo>
                <a:lnTo>
                  <a:pt x="18900" y="13885"/>
                </a:lnTo>
                <a:lnTo>
                  <a:pt x="21060" y="13885"/>
                </a:lnTo>
                <a:lnTo>
                  <a:pt x="21060" y="12342"/>
                </a:lnTo>
                <a:lnTo>
                  <a:pt x="18900" y="12342"/>
                </a:lnTo>
                <a:close/>
              </a:path>
              <a:path w="21600" h="21600" extrusionOk="0">
                <a:moveTo>
                  <a:pt x="540" y="13885"/>
                </a:moveTo>
                <a:lnTo>
                  <a:pt x="540" y="15428"/>
                </a:lnTo>
                <a:lnTo>
                  <a:pt x="2700" y="15428"/>
                </a:lnTo>
                <a:lnTo>
                  <a:pt x="2700" y="13885"/>
                </a:lnTo>
                <a:lnTo>
                  <a:pt x="540" y="13885"/>
                </a:lnTo>
                <a:close/>
              </a:path>
              <a:path w="21600" h="21600" extrusionOk="0">
                <a:moveTo>
                  <a:pt x="2700" y="13885"/>
                </a:moveTo>
                <a:lnTo>
                  <a:pt x="2700" y="15428"/>
                </a:lnTo>
                <a:lnTo>
                  <a:pt x="4860" y="15428"/>
                </a:lnTo>
                <a:lnTo>
                  <a:pt x="4860" y="13885"/>
                </a:lnTo>
                <a:lnTo>
                  <a:pt x="2700" y="13885"/>
                </a:lnTo>
                <a:close/>
              </a:path>
              <a:path w="21600" h="21600" extrusionOk="0">
                <a:moveTo>
                  <a:pt x="4860" y="13885"/>
                </a:moveTo>
                <a:lnTo>
                  <a:pt x="4860" y="15428"/>
                </a:lnTo>
                <a:lnTo>
                  <a:pt x="7020" y="15428"/>
                </a:lnTo>
                <a:lnTo>
                  <a:pt x="7020" y="13885"/>
                </a:lnTo>
                <a:lnTo>
                  <a:pt x="4860" y="13885"/>
                </a:lnTo>
                <a:close/>
              </a:path>
              <a:path w="21600" h="21600" extrusionOk="0">
                <a:moveTo>
                  <a:pt x="7020" y="13885"/>
                </a:moveTo>
                <a:lnTo>
                  <a:pt x="7020" y="15428"/>
                </a:lnTo>
                <a:lnTo>
                  <a:pt x="9180" y="15428"/>
                </a:lnTo>
                <a:lnTo>
                  <a:pt x="9180" y="13885"/>
                </a:lnTo>
                <a:lnTo>
                  <a:pt x="7020" y="13885"/>
                </a:lnTo>
                <a:close/>
              </a:path>
              <a:path w="21600" h="21600" extrusionOk="0">
                <a:moveTo>
                  <a:pt x="9180" y="13885"/>
                </a:moveTo>
                <a:lnTo>
                  <a:pt x="9180" y="15428"/>
                </a:lnTo>
                <a:lnTo>
                  <a:pt x="11340" y="15428"/>
                </a:lnTo>
                <a:lnTo>
                  <a:pt x="11340" y="13885"/>
                </a:lnTo>
                <a:lnTo>
                  <a:pt x="9180" y="13885"/>
                </a:lnTo>
                <a:close/>
              </a:path>
              <a:path w="21600" h="21600" extrusionOk="0">
                <a:moveTo>
                  <a:pt x="11340" y="13885"/>
                </a:moveTo>
                <a:lnTo>
                  <a:pt x="11340" y="15428"/>
                </a:lnTo>
                <a:lnTo>
                  <a:pt x="13500" y="15428"/>
                </a:lnTo>
                <a:lnTo>
                  <a:pt x="13500" y="13885"/>
                </a:lnTo>
                <a:lnTo>
                  <a:pt x="11340" y="13885"/>
                </a:lnTo>
                <a:close/>
              </a:path>
              <a:path w="21600" h="21600" extrusionOk="0">
                <a:moveTo>
                  <a:pt x="13500" y="13885"/>
                </a:moveTo>
                <a:lnTo>
                  <a:pt x="13500" y="15428"/>
                </a:lnTo>
                <a:lnTo>
                  <a:pt x="15660" y="15428"/>
                </a:lnTo>
                <a:lnTo>
                  <a:pt x="15660" y="13885"/>
                </a:lnTo>
                <a:lnTo>
                  <a:pt x="13500" y="13885"/>
                </a:lnTo>
                <a:close/>
              </a:path>
              <a:path w="21600" h="21600" extrusionOk="0">
                <a:moveTo>
                  <a:pt x="15660" y="13885"/>
                </a:moveTo>
                <a:lnTo>
                  <a:pt x="15660" y="15428"/>
                </a:lnTo>
                <a:lnTo>
                  <a:pt x="17820" y="15428"/>
                </a:lnTo>
                <a:lnTo>
                  <a:pt x="17820" y="13885"/>
                </a:lnTo>
                <a:lnTo>
                  <a:pt x="15660" y="13885"/>
                </a:lnTo>
                <a:close/>
              </a:path>
              <a:path w="21600" h="21600" extrusionOk="0">
                <a:moveTo>
                  <a:pt x="17820" y="13885"/>
                </a:moveTo>
                <a:lnTo>
                  <a:pt x="17820" y="15428"/>
                </a:lnTo>
                <a:lnTo>
                  <a:pt x="19980" y="15428"/>
                </a:lnTo>
                <a:lnTo>
                  <a:pt x="19980" y="13885"/>
                </a:lnTo>
                <a:lnTo>
                  <a:pt x="17820" y="13885"/>
                </a:lnTo>
                <a:close/>
              </a:path>
              <a:path w="21600" h="21600" extrusionOk="0">
                <a:moveTo>
                  <a:pt x="1620" y="15428"/>
                </a:moveTo>
                <a:lnTo>
                  <a:pt x="1620" y="16971"/>
                </a:lnTo>
                <a:lnTo>
                  <a:pt x="3779" y="16971"/>
                </a:lnTo>
                <a:lnTo>
                  <a:pt x="3779" y="15428"/>
                </a:lnTo>
                <a:lnTo>
                  <a:pt x="1620" y="15428"/>
                </a:lnTo>
                <a:close/>
              </a:path>
              <a:path w="21600" h="21600" extrusionOk="0">
                <a:moveTo>
                  <a:pt x="3779" y="15428"/>
                </a:moveTo>
                <a:lnTo>
                  <a:pt x="3779" y="16971"/>
                </a:lnTo>
                <a:lnTo>
                  <a:pt x="5940" y="16971"/>
                </a:lnTo>
                <a:lnTo>
                  <a:pt x="5940" y="15428"/>
                </a:lnTo>
                <a:lnTo>
                  <a:pt x="3779" y="15428"/>
                </a:lnTo>
                <a:close/>
              </a:path>
              <a:path w="21600" h="21600" extrusionOk="0">
                <a:moveTo>
                  <a:pt x="5940" y="15428"/>
                </a:moveTo>
                <a:lnTo>
                  <a:pt x="5940" y="16971"/>
                </a:lnTo>
                <a:lnTo>
                  <a:pt x="8100" y="16971"/>
                </a:lnTo>
                <a:lnTo>
                  <a:pt x="8100" y="15428"/>
                </a:lnTo>
                <a:lnTo>
                  <a:pt x="5940" y="15428"/>
                </a:lnTo>
                <a:close/>
              </a:path>
              <a:path w="21600" h="21600" extrusionOk="0">
                <a:moveTo>
                  <a:pt x="8100" y="15428"/>
                </a:moveTo>
                <a:lnTo>
                  <a:pt x="8100" y="16971"/>
                </a:lnTo>
                <a:lnTo>
                  <a:pt x="10260" y="16971"/>
                </a:lnTo>
                <a:lnTo>
                  <a:pt x="10260" y="15428"/>
                </a:lnTo>
                <a:lnTo>
                  <a:pt x="8100" y="15428"/>
                </a:lnTo>
                <a:close/>
              </a:path>
              <a:path w="21600" h="21600" extrusionOk="0">
                <a:moveTo>
                  <a:pt x="10260" y="15428"/>
                </a:moveTo>
                <a:lnTo>
                  <a:pt x="10260" y="16971"/>
                </a:lnTo>
                <a:lnTo>
                  <a:pt x="12419" y="16971"/>
                </a:lnTo>
                <a:lnTo>
                  <a:pt x="12419" y="15428"/>
                </a:lnTo>
                <a:lnTo>
                  <a:pt x="10260" y="15428"/>
                </a:lnTo>
                <a:close/>
              </a:path>
              <a:path w="21600" h="21600" extrusionOk="0">
                <a:moveTo>
                  <a:pt x="12419" y="15428"/>
                </a:moveTo>
                <a:lnTo>
                  <a:pt x="12419" y="16971"/>
                </a:lnTo>
                <a:lnTo>
                  <a:pt x="14580" y="16971"/>
                </a:lnTo>
                <a:lnTo>
                  <a:pt x="14580" y="15428"/>
                </a:lnTo>
                <a:lnTo>
                  <a:pt x="12419" y="15428"/>
                </a:lnTo>
                <a:close/>
              </a:path>
              <a:path w="21600" h="21600" extrusionOk="0">
                <a:moveTo>
                  <a:pt x="14580" y="15428"/>
                </a:moveTo>
                <a:lnTo>
                  <a:pt x="14580" y="16971"/>
                </a:lnTo>
                <a:lnTo>
                  <a:pt x="16740" y="16971"/>
                </a:lnTo>
                <a:lnTo>
                  <a:pt x="16740" y="15428"/>
                </a:lnTo>
                <a:lnTo>
                  <a:pt x="14580" y="15428"/>
                </a:lnTo>
                <a:close/>
              </a:path>
              <a:path w="21600" h="21600" extrusionOk="0">
                <a:moveTo>
                  <a:pt x="16740" y="15428"/>
                </a:moveTo>
                <a:lnTo>
                  <a:pt x="16740" y="16971"/>
                </a:lnTo>
                <a:lnTo>
                  <a:pt x="18900" y="16971"/>
                </a:lnTo>
                <a:lnTo>
                  <a:pt x="18900" y="15428"/>
                </a:lnTo>
                <a:lnTo>
                  <a:pt x="16740" y="15428"/>
                </a:lnTo>
                <a:close/>
              </a:path>
              <a:path w="21600" h="21600" extrusionOk="0">
                <a:moveTo>
                  <a:pt x="18900" y="15428"/>
                </a:moveTo>
                <a:lnTo>
                  <a:pt x="18900" y="16971"/>
                </a:lnTo>
                <a:lnTo>
                  <a:pt x="21060" y="16971"/>
                </a:lnTo>
                <a:lnTo>
                  <a:pt x="21060" y="15428"/>
                </a:lnTo>
                <a:lnTo>
                  <a:pt x="18900" y="15428"/>
                </a:lnTo>
                <a:close/>
              </a:path>
              <a:path w="21600" h="21600" extrusionOk="0">
                <a:moveTo>
                  <a:pt x="540" y="16971"/>
                </a:moveTo>
                <a:lnTo>
                  <a:pt x="540" y="18514"/>
                </a:lnTo>
                <a:lnTo>
                  <a:pt x="2700" y="18514"/>
                </a:lnTo>
                <a:lnTo>
                  <a:pt x="2700" y="16971"/>
                </a:lnTo>
                <a:lnTo>
                  <a:pt x="540" y="16971"/>
                </a:lnTo>
                <a:close/>
              </a:path>
              <a:path w="21600" h="21600" extrusionOk="0">
                <a:moveTo>
                  <a:pt x="2700" y="16971"/>
                </a:moveTo>
                <a:lnTo>
                  <a:pt x="2700" y="18514"/>
                </a:lnTo>
                <a:lnTo>
                  <a:pt x="4860" y="18514"/>
                </a:lnTo>
                <a:lnTo>
                  <a:pt x="4860" y="16971"/>
                </a:lnTo>
                <a:lnTo>
                  <a:pt x="2700" y="16971"/>
                </a:lnTo>
                <a:close/>
              </a:path>
              <a:path w="21600" h="21600" extrusionOk="0">
                <a:moveTo>
                  <a:pt x="4860" y="16971"/>
                </a:moveTo>
                <a:lnTo>
                  <a:pt x="4860" y="18514"/>
                </a:lnTo>
                <a:lnTo>
                  <a:pt x="7020" y="18514"/>
                </a:lnTo>
                <a:lnTo>
                  <a:pt x="7020" y="16971"/>
                </a:lnTo>
                <a:lnTo>
                  <a:pt x="4860" y="16971"/>
                </a:lnTo>
                <a:close/>
              </a:path>
              <a:path w="21600" h="21600" extrusionOk="0">
                <a:moveTo>
                  <a:pt x="7020" y="16971"/>
                </a:moveTo>
                <a:lnTo>
                  <a:pt x="7020" y="18514"/>
                </a:lnTo>
                <a:lnTo>
                  <a:pt x="9180" y="18514"/>
                </a:lnTo>
                <a:lnTo>
                  <a:pt x="9180" y="16971"/>
                </a:lnTo>
                <a:lnTo>
                  <a:pt x="7020" y="16971"/>
                </a:lnTo>
                <a:close/>
              </a:path>
              <a:path w="21600" h="21600" extrusionOk="0">
                <a:moveTo>
                  <a:pt x="9180" y="16971"/>
                </a:moveTo>
                <a:lnTo>
                  <a:pt x="9180" y="18514"/>
                </a:lnTo>
                <a:lnTo>
                  <a:pt x="11340" y="18514"/>
                </a:lnTo>
                <a:lnTo>
                  <a:pt x="11340" y="16971"/>
                </a:lnTo>
                <a:lnTo>
                  <a:pt x="9180" y="16971"/>
                </a:lnTo>
                <a:close/>
              </a:path>
              <a:path w="21600" h="21600" extrusionOk="0">
                <a:moveTo>
                  <a:pt x="11340" y="16971"/>
                </a:moveTo>
                <a:lnTo>
                  <a:pt x="11340" y="18514"/>
                </a:lnTo>
                <a:lnTo>
                  <a:pt x="13500" y="18514"/>
                </a:lnTo>
                <a:lnTo>
                  <a:pt x="13500" y="16971"/>
                </a:lnTo>
                <a:lnTo>
                  <a:pt x="11340" y="16971"/>
                </a:lnTo>
                <a:close/>
              </a:path>
              <a:path w="21600" h="21600" extrusionOk="0">
                <a:moveTo>
                  <a:pt x="13500" y="16971"/>
                </a:moveTo>
                <a:lnTo>
                  <a:pt x="13500" y="18514"/>
                </a:lnTo>
                <a:lnTo>
                  <a:pt x="15660" y="18514"/>
                </a:lnTo>
                <a:lnTo>
                  <a:pt x="15660" y="16971"/>
                </a:lnTo>
                <a:lnTo>
                  <a:pt x="13500" y="16971"/>
                </a:lnTo>
                <a:close/>
              </a:path>
              <a:path w="21600" h="21600" extrusionOk="0">
                <a:moveTo>
                  <a:pt x="15660" y="16971"/>
                </a:moveTo>
                <a:lnTo>
                  <a:pt x="15660" y="18514"/>
                </a:lnTo>
                <a:lnTo>
                  <a:pt x="17820" y="18514"/>
                </a:lnTo>
                <a:lnTo>
                  <a:pt x="17820" y="16971"/>
                </a:lnTo>
                <a:lnTo>
                  <a:pt x="15660" y="16971"/>
                </a:lnTo>
                <a:close/>
              </a:path>
              <a:path w="21600" h="21600" extrusionOk="0">
                <a:moveTo>
                  <a:pt x="17820" y="16971"/>
                </a:moveTo>
                <a:lnTo>
                  <a:pt x="17820" y="18514"/>
                </a:lnTo>
                <a:lnTo>
                  <a:pt x="19980" y="18514"/>
                </a:lnTo>
                <a:lnTo>
                  <a:pt x="19980" y="16971"/>
                </a:lnTo>
                <a:lnTo>
                  <a:pt x="17820" y="16971"/>
                </a:lnTo>
                <a:close/>
              </a:path>
              <a:path w="21600" h="21600" extrusionOk="0">
                <a:moveTo>
                  <a:pt x="1620" y="18514"/>
                </a:moveTo>
                <a:lnTo>
                  <a:pt x="1620" y="20057"/>
                </a:lnTo>
                <a:lnTo>
                  <a:pt x="3779" y="20057"/>
                </a:lnTo>
                <a:lnTo>
                  <a:pt x="3779" y="18514"/>
                </a:lnTo>
                <a:lnTo>
                  <a:pt x="1620" y="18514"/>
                </a:lnTo>
                <a:close/>
              </a:path>
              <a:path w="21600" h="21600" extrusionOk="0">
                <a:moveTo>
                  <a:pt x="3779" y="18514"/>
                </a:moveTo>
                <a:lnTo>
                  <a:pt x="3779" y="20057"/>
                </a:lnTo>
                <a:lnTo>
                  <a:pt x="5940" y="20057"/>
                </a:lnTo>
                <a:lnTo>
                  <a:pt x="5940" y="18514"/>
                </a:lnTo>
                <a:lnTo>
                  <a:pt x="3779" y="18514"/>
                </a:lnTo>
                <a:close/>
              </a:path>
              <a:path w="21600" h="21600" extrusionOk="0">
                <a:moveTo>
                  <a:pt x="5940" y="18514"/>
                </a:moveTo>
                <a:lnTo>
                  <a:pt x="5940" y="20057"/>
                </a:lnTo>
                <a:lnTo>
                  <a:pt x="8100" y="20057"/>
                </a:lnTo>
                <a:lnTo>
                  <a:pt x="8100" y="18514"/>
                </a:lnTo>
                <a:lnTo>
                  <a:pt x="5940" y="18514"/>
                </a:lnTo>
                <a:close/>
              </a:path>
              <a:path w="21600" h="21600" extrusionOk="0">
                <a:moveTo>
                  <a:pt x="8100" y="18514"/>
                </a:moveTo>
                <a:lnTo>
                  <a:pt x="8100" y="20057"/>
                </a:lnTo>
                <a:lnTo>
                  <a:pt x="10260" y="20057"/>
                </a:lnTo>
                <a:lnTo>
                  <a:pt x="10260" y="18514"/>
                </a:lnTo>
                <a:lnTo>
                  <a:pt x="8100" y="18514"/>
                </a:lnTo>
                <a:close/>
              </a:path>
              <a:path w="21600" h="21600" extrusionOk="0">
                <a:moveTo>
                  <a:pt x="10260" y="18514"/>
                </a:moveTo>
                <a:lnTo>
                  <a:pt x="10260" y="20057"/>
                </a:lnTo>
                <a:lnTo>
                  <a:pt x="12419" y="20057"/>
                </a:lnTo>
                <a:lnTo>
                  <a:pt x="12419" y="18514"/>
                </a:lnTo>
                <a:lnTo>
                  <a:pt x="10260" y="18514"/>
                </a:lnTo>
                <a:close/>
              </a:path>
              <a:path w="21600" h="21600" extrusionOk="0">
                <a:moveTo>
                  <a:pt x="12419" y="18514"/>
                </a:moveTo>
                <a:lnTo>
                  <a:pt x="12419" y="20057"/>
                </a:lnTo>
                <a:lnTo>
                  <a:pt x="14580" y="20057"/>
                </a:lnTo>
                <a:lnTo>
                  <a:pt x="14580" y="18514"/>
                </a:lnTo>
                <a:lnTo>
                  <a:pt x="12419" y="18514"/>
                </a:lnTo>
                <a:close/>
              </a:path>
              <a:path w="21600" h="21600" extrusionOk="0">
                <a:moveTo>
                  <a:pt x="14580" y="18514"/>
                </a:moveTo>
                <a:lnTo>
                  <a:pt x="14580" y="20057"/>
                </a:lnTo>
                <a:lnTo>
                  <a:pt x="16740" y="20057"/>
                </a:lnTo>
                <a:lnTo>
                  <a:pt x="16740" y="18514"/>
                </a:lnTo>
                <a:lnTo>
                  <a:pt x="14580" y="18514"/>
                </a:lnTo>
                <a:close/>
              </a:path>
              <a:path w="21600" h="21600" extrusionOk="0">
                <a:moveTo>
                  <a:pt x="16740" y="18514"/>
                </a:moveTo>
                <a:lnTo>
                  <a:pt x="16740" y="20057"/>
                </a:lnTo>
                <a:lnTo>
                  <a:pt x="18900" y="20057"/>
                </a:lnTo>
                <a:lnTo>
                  <a:pt x="18900" y="18514"/>
                </a:lnTo>
                <a:lnTo>
                  <a:pt x="16740" y="18514"/>
                </a:lnTo>
                <a:close/>
              </a:path>
              <a:path w="21600" h="21600" extrusionOk="0">
                <a:moveTo>
                  <a:pt x="18900" y="18514"/>
                </a:moveTo>
                <a:lnTo>
                  <a:pt x="18900" y="20057"/>
                </a:lnTo>
                <a:lnTo>
                  <a:pt x="21060" y="20057"/>
                </a:lnTo>
                <a:lnTo>
                  <a:pt x="21060" y="18514"/>
                </a:lnTo>
                <a:lnTo>
                  <a:pt x="18900" y="18514"/>
                </a:lnTo>
                <a:close/>
              </a:path>
              <a:path w="21600" h="21600" extrusionOk="0">
                <a:moveTo>
                  <a:pt x="540" y="20057"/>
                </a:moveTo>
                <a:lnTo>
                  <a:pt x="540" y="21600"/>
                </a:lnTo>
                <a:lnTo>
                  <a:pt x="2700" y="21600"/>
                </a:lnTo>
                <a:lnTo>
                  <a:pt x="2700" y="20057"/>
                </a:lnTo>
                <a:lnTo>
                  <a:pt x="540" y="20057"/>
                </a:lnTo>
                <a:close/>
              </a:path>
              <a:path w="21600" h="21600" extrusionOk="0">
                <a:moveTo>
                  <a:pt x="2700" y="20057"/>
                </a:moveTo>
                <a:lnTo>
                  <a:pt x="2700" y="21600"/>
                </a:lnTo>
                <a:lnTo>
                  <a:pt x="4860" y="21600"/>
                </a:lnTo>
                <a:lnTo>
                  <a:pt x="4860" y="20057"/>
                </a:lnTo>
                <a:lnTo>
                  <a:pt x="2700" y="20057"/>
                </a:lnTo>
                <a:close/>
              </a:path>
              <a:path w="21600" h="21600" extrusionOk="0">
                <a:moveTo>
                  <a:pt x="4860" y="20057"/>
                </a:moveTo>
                <a:lnTo>
                  <a:pt x="4860" y="21600"/>
                </a:lnTo>
                <a:lnTo>
                  <a:pt x="7020" y="21600"/>
                </a:lnTo>
                <a:lnTo>
                  <a:pt x="7020" y="20057"/>
                </a:lnTo>
                <a:lnTo>
                  <a:pt x="4860" y="20057"/>
                </a:lnTo>
                <a:close/>
              </a:path>
              <a:path w="21600" h="21600" extrusionOk="0">
                <a:moveTo>
                  <a:pt x="7020" y="20057"/>
                </a:moveTo>
                <a:lnTo>
                  <a:pt x="7020" y="21600"/>
                </a:lnTo>
                <a:lnTo>
                  <a:pt x="9180" y="21600"/>
                </a:lnTo>
                <a:lnTo>
                  <a:pt x="9180" y="20057"/>
                </a:lnTo>
                <a:lnTo>
                  <a:pt x="7020" y="20057"/>
                </a:lnTo>
                <a:close/>
              </a:path>
              <a:path w="21600" h="21600" extrusionOk="0">
                <a:moveTo>
                  <a:pt x="9180" y="20057"/>
                </a:moveTo>
                <a:lnTo>
                  <a:pt x="9180" y="21600"/>
                </a:lnTo>
                <a:lnTo>
                  <a:pt x="11340" y="21600"/>
                </a:lnTo>
                <a:lnTo>
                  <a:pt x="11340" y="20057"/>
                </a:lnTo>
                <a:lnTo>
                  <a:pt x="9180" y="20057"/>
                </a:lnTo>
                <a:close/>
              </a:path>
              <a:path w="21600" h="21600" extrusionOk="0">
                <a:moveTo>
                  <a:pt x="11340" y="20057"/>
                </a:moveTo>
                <a:lnTo>
                  <a:pt x="11340" y="21600"/>
                </a:lnTo>
                <a:lnTo>
                  <a:pt x="13500" y="21600"/>
                </a:lnTo>
                <a:lnTo>
                  <a:pt x="13500" y="20057"/>
                </a:lnTo>
                <a:lnTo>
                  <a:pt x="11340" y="20057"/>
                </a:lnTo>
                <a:close/>
              </a:path>
              <a:path w="21600" h="21600" extrusionOk="0">
                <a:moveTo>
                  <a:pt x="13500" y="20057"/>
                </a:moveTo>
                <a:lnTo>
                  <a:pt x="13500" y="21600"/>
                </a:lnTo>
                <a:lnTo>
                  <a:pt x="15660" y="21600"/>
                </a:lnTo>
                <a:lnTo>
                  <a:pt x="15660" y="20057"/>
                </a:lnTo>
                <a:lnTo>
                  <a:pt x="13500" y="20057"/>
                </a:lnTo>
                <a:close/>
              </a:path>
              <a:path w="21600" h="21600" extrusionOk="0">
                <a:moveTo>
                  <a:pt x="15660" y="20057"/>
                </a:moveTo>
                <a:lnTo>
                  <a:pt x="15660" y="21600"/>
                </a:lnTo>
                <a:lnTo>
                  <a:pt x="17820" y="21600"/>
                </a:lnTo>
                <a:lnTo>
                  <a:pt x="17820" y="20057"/>
                </a:lnTo>
                <a:lnTo>
                  <a:pt x="15660" y="20057"/>
                </a:lnTo>
                <a:close/>
              </a:path>
              <a:path w="21600" h="21600" extrusionOk="0">
                <a:moveTo>
                  <a:pt x="17820" y="20057"/>
                </a:moveTo>
                <a:lnTo>
                  <a:pt x="17820" y="21600"/>
                </a:lnTo>
                <a:lnTo>
                  <a:pt x="19980" y="21600"/>
                </a:lnTo>
                <a:lnTo>
                  <a:pt x="19980" y="20057"/>
                </a:lnTo>
                <a:lnTo>
                  <a:pt x="17820" y="20057"/>
                </a:lnTo>
                <a:close/>
              </a:path>
              <a:path w="21600" h="21600" extrusionOk="0">
                <a:moveTo>
                  <a:pt x="19980" y="4628"/>
                </a:moveTo>
                <a:lnTo>
                  <a:pt x="21060" y="4628"/>
                </a:lnTo>
                <a:lnTo>
                  <a:pt x="21060" y="6171"/>
                </a:lnTo>
                <a:lnTo>
                  <a:pt x="19980" y="6171"/>
                </a:lnTo>
                <a:lnTo>
                  <a:pt x="19980" y="4628"/>
                </a:lnTo>
                <a:close/>
              </a:path>
            </a:pathLst>
          </a:custGeom>
          <a:solidFill>
            <a:srgbClr val="996633"/>
          </a:solidFill>
          <a:ln w="9525">
            <a:solidFill>
              <a:srgbClr val="000000"/>
            </a:solidFill>
            <a:miter lim="800000"/>
            <a:headEnd/>
            <a:tailEnd/>
          </a:ln>
          <a:effectLst>
            <a:outerShdw dist="107763" dir="18900000" algn="ctr" rotWithShape="0">
              <a:srgbClr val="808080">
                <a:alpha val="50000"/>
              </a:srgbClr>
            </a:outerShdw>
          </a:effectLst>
        </p:spPr>
        <p:txBody>
          <a:bodyPr lIns="91412" tIns="45705" rIns="91412" bIns="45705"/>
          <a:lstStyle>
            <a:lvl1pPr algn="l">
              <a:defRPr>
                <a:solidFill>
                  <a:schemeClr val="tx1"/>
                </a:solidFill>
                <a:latin typeface="Arial" pitchFamily="34" charset="0"/>
              </a:defRPr>
            </a:lvl1pPr>
            <a:lvl2pPr marL="455613" algn="l">
              <a:defRPr>
                <a:solidFill>
                  <a:schemeClr val="tx1"/>
                </a:solidFill>
                <a:latin typeface="Arial" pitchFamily="34" charset="0"/>
              </a:defRPr>
            </a:lvl2pPr>
            <a:lvl3pPr algn="l">
              <a:defRPr>
                <a:solidFill>
                  <a:schemeClr val="tx1"/>
                </a:solidFill>
                <a:latin typeface="Arial" pitchFamily="34" charset="0"/>
              </a:defRPr>
            </a:lvl3pPr>
            <a:lvl4pPr marL="1370013"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endParaRPr lang="en-IN" altLang="en-US" sz="1700" b="0" i="1">
              <a:cs typeface="Arial" pitchFamily="34" charset="0"/>
            </a:endParaRPr>
          </a:p>
        </p:txBody>
      </p:sp>
      <p:sp>
        <p:nvSpPr>
          <p:cNvPr id="598195" name="Firewall"/>
          <p:cNvSpPr>
            <a:spLocks noEditPoints="1" noChangeArrowheads="1"/>
          </p:cNvSpPr>
          <p:nvPr/>
        </p:nvSpPr>
        <p:spPr bwMode="auto">
          <a:xfrm>
            <a:off x="4751388" y="3151188"/>
            <a:ext cx="952500" cy="754062"/>
          </a:xfrm>
          <a:custGeom>
            <a:avLst/>
            <a:gdLst>
              <a:gd name="T0" fmla="*/ 0 w 21600"/>
              <a:gd name="T1" fmla="*/ 0 h 21600"/>
              <a:gd name="T2" fmla="*/ 10800 w 21600"/>
              <a:gd name="T3" fmla="*/ 0 h 21600"/>
              <a:gd name="T4" fmla="*/ 21600 w 21600"/>
              <a:gd name="T5" fmla="*/ 0 h 21600"/>
              <a:gd name="T6" fmla="*/ 21060 w 21600"/>
              <a:gd name="T7" fmla="*/ 10800 h 21600"/>
              <a:gd name="T8" fmla="*/ 21060 w 21600"/>
              <a:gd name="T9" fmla="*/ 21600 h 21600"/>
              <a:gd name="T10" fmla="*/ 10800 w 21600"/>
              <a:gd name="T11" fmla="*/ 21600 h 21600"/>
              <a:gd name="T12" fmla="*/ 540 w 21600"/>
              <a:gd name="T13" fmla="*/ 21600 h 21600"/>
              <a:gd name="T14" fmla="*/ 540 w 21600"/>
              <a:gd name="T15" fmla="*/ 10800 h 21600"/>
              <a:gd name="T16" fmla="*/ 761 w 21600"/>
              <a:gd name="T17" fmla="*/ 22454 h 21600"/>
              <a:gd name="T18" fmla="*/ 21069 w 21600"/>
              <a:gd name="T19" fmla="*/ 32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540" y="4628"/>
                </a:moveTo>
                <a:lnTo>
                  <a:pt x="0" y="4628"/>
                </a:lnTo>
                <a:lnTo>
                  <a:pt x="0" y="0"/>
                </a:lnTo>
                <a:lnTo>
                  <a:pt x="21600" y="0"/>
                </a:lnTo>
                <a:lnTo>
                  <a:pt x="21600" y="4628"/>
                </a:lnTo>
                <a:lnTo>
                  <a:pt x="21060" y="4628"/>
                </a:lnTo>
                <a:lnTo>
                  <a:pt x="21060" y="21600"/>
                </a:lnTo>
                <a:lnTo>
                  <a:pt x="540" y="21600"/>
                </a:lnTo>
                <a:lnTo>
                  <a:pt x="540" y="4628"/>
                </a:lnTo>
                <a:close/>
              </a:path>
              <a:path w="21600" h="21600" extrusionOk="0">
                <a:moveTo>
                  <a:pt x="540" y="4628"/>
                </a:moveTo>
                <a:lnTo>
                  <a:pt x="540" y="6171"/>
                </a:lnTo>
                <a:lnTo>
                  <a:pt x="2700" y="6171"/>
                </a:lnTo>
                <a:lnTo>
                  <a:pt x="2700" y="4628"/>
                </a:lnTo>
                <a:lnTo>
                  <a:pt x="540" y="4628"/>
                </a:lnTo>
                <a:close/>
              </a:path>
              <a:path w="21600" h="21600" extrusionOk="0">
                <a:moveTo>
                  <a:pt x="2700" y="4628"/>
                </a:moveTo>
                <a:lnTo>
                  <a:pt x="2700" y="6171"/>
                </a:lnTo>
                <a:lnTo>
                  <a:pt x="4860" y="6171"/>
                </a:lnTo>
                <a:lnTo>
                  <a:pt x="4860" y="4628"/>
                </a:lnTo>
                <a:lnTo>
                  <a:pt x="2700" y="4628"/>
                </a:lnTo>
                <a:close/>
              </a:path>
              <a:path w="21600" h="21600" extrusionOk="0">
                <a:moveTo>
                  <a:pt x="4860" y="4628"/>
                </a:moveTo>
                <a:lnTo>
                  <a:pt x="4860" y="6171"/>
                </a:lnTo>
                <a:lnTo>
                  <a:pt x="7020" y="6171"/>
                </a:lnTo>
                <a:lnTo>
                  <a:pt x="7020" y="4628"/>
                </a:lnTo>
                <a:lnTo>
                  <a:pt x="4860" y="4628"/>
                </a:lnTo>
                <a:close/>
              </a:path>
              <a:path w="21600" h="21600" extrusionOk="0">
                <a:moveTo>
                  <a:pt x="7020" y="4628"/>
                </a:moveTo>
                <a:lnTo>
                  <a:pt x="7020" y="6171"/>
                </a:lnTo>
                <a:lnTo>
                  <a:pt x="9180" y="6171"/>
                </a:lnTo>
                <a:lnTo>
                  <a:pt x="9180" y="4628"/>
                </a:lnTo>
                <a:lnTo>
                  <a:pt x="7020" y="4628"/>
                </a:lnTo>
                <a:close/>
              </a:path>
              <a:path w="21600" h="21600" extrusionOk="0">
                <a:moveTo>
                  <a:pt x="9180" y="4628"/>
                </a:moveTo>
                <a:lnTo>
                  <a:pt x="9180" y="6171"/>
                </a:lnTo>
                <a:lnTo>
                  <a:pt x="11340" y="6171"/>
                </a:lnTo>
                <a:lnTo>
                  <a:pt x="11340" y="4628"/>
                </a:lnTo>
                <a:lnTo>
                  <a:pt x="9180" y="4628"/>
                </a:lnTo>
                <a:close/>
              </a:path>
              <a:path w="21600" h="21600" extrusionOk="0">
                <a:moveTo>
                  <a:pt x="11340" y="4628"/>
                </a:moveTo>
                <a:lnTo>
                  <a:pt x="11340" y="6171"/>
                </a:lnTo>
                <a:lnTo>
                  <a:pt x="13500" y="6171"/>
                </a:lnTo>
                <a:lnTo>
                  <a:pt x="13500" y="4628"/>
                </a:lnTo>
                <a:lnTo>
                  <a:pt x="11340" y="4628"/>
                </a:lnTo>
                <a:close/>
              </a:path>
              <a:path w="21600" h="21600" extrusionOk="0">
                <a:moveTo>
                  <a:pt x="13500" y="4628"/>
                </a:moveTo>
                <a:lnTo>
                  <a:pt x="13500" y="6171"/>
                </a:lnTo>
                <a:lnTo>
                  <a:pt x="15660" y="6171"/>
                </a:lnTo>
                <a:lnTo>
                  <a:pt x="15660" y="4628"/>
                </a:lnTo>
                <a:lnTo>
                  <a:pt x="13500" y="4628"/>
                </a:lnTo>
                <a:close/>
              </a:path>
              <a:path w="21600" h="21600" extrusionOk="0">
                <a:moveTo>
                  <a:pt x="15660" y="4628"/>
                </a:moveTo>
                <a:lnTo>
                  <a:pt x="15660" y="6171"/>
                </a:lnTo>
                <a:lnTo>
                  <a:pt x="17820" y="6171"/>
                </a:lnTo>
                <a:lnTo>
                  <a:pt x="17820" y="4628"/>
                </a:lnTo>
                <a:lnTo>
                  <a:pt x="15660" y="4628"/>
                </a:lnTo>
                <a:close/>
              </a:path>
              <a:path w="21600" h="21600" extrusionOk="0">
                <a:moveTo>
                  <a:pt x="17820" y="4628"/>
                </a:moveTo>
                <a:lnTo>
                  <a:pt x="17820" y="6171"/>
                </a:lnTo>
                <a:lnTo>
                  <a:pt x="19980" y="6171"/>
                </a:lnTo>
                <a:lnTo>
                  <a:pt x="19980" y="4628"/>
                </a:lnTo>
                <a:lnTo>
                  <a:pt x="17820" y="4628"/>
                </a:lnTo>
                <a:close/>
              </a:path>
              <a:path w="21600" h="21600" extrusionOk="0">
                <a:moveTo>
                  <a:pt x="1620" y="6171"/>
                </a:moveTo>
                <a:lnTo>
                  <a:pt x="1620" y="7714"/>
                </a:lnTo>
                <a:lnTo>
                  <a:pt x="3779" y="7714"/>
                </a:lnTo>
                <a:lnTo>
                  <a:pt x="3779" y="6171"/>
                </a:lnTo>
                <a:lnTo>
                  <a:pt x="1620" y="6171"/>
                </a:lnTo>
                <a:close/>
              </a:path>
              <a:path w="21600" h="21600" extrusionOk="0">
                <a:moveTo>
                  <a:pt x="3779" y="6171"/>
                </a:moveTo>
                <a:lnTo>
                  <a:pt x="3779" y="7714"/>
                </a:lnTo>
                <a:lnTo>
                  <a:pt x="5940" y="7714"/>
                </a:lnTo>
                <a:lnTo>
                  <a:pt x="5940" y="6171"/>
                </a:lnTo>
                <a:lnTo>
                  <a:pt x="3779" y="6171"/>
                </a:lnTo>
                <a:close/>
              </a:path>
              <a:path w="21600" h="21600" extrusionOk="0">
                <a:moveTo>
                  <a:pt x="5940" y="6171"/>
                </a:moveTo>
                <a:lnTo>
                  <a:pt x="5940" y="7714"/>
                </a:lnTo>
                <a:lnTo>
                  <a:pt x="8100" y="7714"/>
                </a:lnTo>
                <a:lnTo>
                  <a:pt x="8100" y="6171"/>
                </a:lnTo>
                <a:lnTo>
                  <a:pt x="5940" y="6171"/>
                </a:lnTo>
                <a:close/>
              </a:path>
              <a:path w="21600" h="21600" extrusionOk="0">
                <a:moveTo>
                  <a:pt x="8100" y="6171"/>
                </a:moveTo>
                <a:lnTo>
                  <a:pt x="8100" y="7714"/>
                </a:lnTo>
                <a:lnTo>
                  <a:pt x="10260" y="7714"/>
                </a:lnTo>
                <a:lnTo>
                  <a:pt x="10260" y="6171"/>
                </a:lnTo>
                <a:lnTo>
                  <a:pt x="8100" y="6171"/>
                </a:lnTo>
                <a:close/>
              </a:path>
              <a:path w="21600" h="21600" extrusionOk="0">
                <a:moveTo>
                  <a:pt x="10260" y="6171"/>
                </a:moveTo>
                <a:lnTo>
                  <a:pt x="10260" y="7714"/>
                </a:lnTo>
                <a:lnTo>
                  <a:pt x="12419" y="7714"/>
                </a:lnTo>
                <a:lnTo>
                  <a:pt x="12419" y="6171"/>
                </a:lnTo>
                <a:lnTo>
                  <a:pt x="10260" y="6171"/>
                </a:lnTo>
                <a:close/>
              </a:path>
              <a:path w="21600" h="21600" extrusionOk="0">
                <a:moveTo>
                  <a:pt x="12419" y="6171"/>
                </a:moveTo>
                <a:lnTo>
                  <a:pt x="12419" y="7714"/>
                </a:lnTo>
                <a:lnTo>
                  <a:pt x="14580" y="7714"/>
                </a:lnTo>
                <a:lnTo>
                  <a:pt x="14580" y="6171"/>
                </a:lnTo>
                <a:lnTo>
                  <a:pt x="12419" y="6171"/>
                </a:lnTo>
                <a:close/>
              </a:path>
              <a:path w="21600" h="21600" extrusionOk="0">
                <a:moveTo>
                  <a:pt x="14580" y="6171"/>
                </a:moveTo>
                <a:lnTo>
                  <a:pt x="14580" y="7714"/>
                </a:lnTo>
                <a:lnTo>
                  <a:pt x="16740" y="7714"/>
                </a:lnTo>
                <a:lnTo>
                  <a:pt x="16740" y="6171"/>
                </a:lnTo>
                <a:lnTo>
                  <a:pt x="14580" y="6171"/>
                </a:lnTo>
                <a:close/>
              </a:path>
              <a:path w="21600" h="21600" extrusionOk="0">
                <a:moveTo>
                  <a:pt x="16740" y="6171"/>
                </a:moveTo>
                <a:lnTo>
                  <a:pt x="16740" y="7714"/>
                </a:lnTo>
                <a:lnTo>
                  <a:pt x="18900" y="7714"/>
                </a:lnTo>
                <a:lnTo>
                  <a:pt x="18900" y="6171"/>
                </a:lnTo>
                <a:lnTo>
                  <a:pt x="16740" y="6171"/>
                </a:lnTo>
                <a:close/>
              </a:path>
              <a:path w="21600" h="21600" extrusionOk="0">
                <a:moveTo>
                  <a:pt x="18900" y="6171"/>
                </a:moveTo>
                <a:lnTo>
                  <a:pt x="18900" y="7714"/>
                </a:lnTo>
                <a:lnTo>
                  <a:pt x="21060" y="7714"/>
                </a:lnTo>
                <a:lnTo>
                  <a:pt x="21060" y="6171"/>
                </a:lnTo>
                <a:lnTo>
                  <a:pt x="18900" y="6171"/>
                </a:lnTo>
                <a:close/>
              </a:path>
              <a:path w="21600" h="21600" extrusionOk="0">
                <a:moveTo>
                  <a:pt x="540" y="7714"/>
                </a:moveTo>
                <a:lnTo>
                  <a:pt x="540" y="9257"/>
                </a:lnTo>
                <a:lnTo>
                  <a:pt x="2700" y="9257"/>
                </a:lnTo>
                <a:lnTo>
                  <a:pt x="2700" y="7714"/>
                </a:lnTo>
                <a:lnTo>
                  <a:pt x="540" y="7714"/>
                </a:lnTo>
                <a:close/>
              </a:path>
              <a:path w="21600" h="21600" extrusionOk="0">
                <a:moveTo>
                  <a:pt x="2700" y="7714"/>
                </a:moveTo>
                <a:lnTo>
                  <a:pt x="2700" y="9257"/>
                </a:lnTo>
                <a:lnTo>
                  <a:pt x="4860" y="9257"/>
                </a:lnTo>
                <a:lnTo>
                  <a:pt x="4860" y="7714"/>
                </a:lnTo>
                <a:lnTo>
                  <a:pt x="2700" y="7714"/>
                </a:lnTo>
                <a:close/>
              </a:path>
              <a:path w="21600" h="21600" extrusionOk="0">
                <a:moveTo>
                  <a:pt x="4860" y="7714"/>
                </a:moveTo>
                <a:lnTo>
                  <a:pt x="4860" y="9257"/>
                </a:lnTo>
                <a:lnTo>
                  <a:pt x="7020" y="9257"/>
                </a:lnTo>
                <a:lnTo>
                  <a:pt x="7020" y="7714"/>
                </a:lnTo>
                <a:lnTo>
                  <a:pt x="4860" y="7714"/>
                </a:lnTo>
                <a:close/>
              </a:path>
              <a:path w="21600" h="21600" extrusionOk="0">
                <a:moveTo>
                  <a:pt x="7020" y="7714"/>
                </a:moveTo>
                <a:lnTo>
                  <a:pt x="7020" y="9257"/>
                </a:lnTo>
                <a:lnTo>
                  <a:pt x="9180" y="9257"/>
                </a:lnTo>
                <a:lnTo>
                  <a:pt x="9180" y="7714"/>
                </a:lnTo>
                <a:lnTo>
                  <a:pt x="7020" y="7714"/>
                </a:lnTo>
                <a:close/>
              </a:path>
              <a:path w="21600" h="21600" extrusionOk="0">
                <a:moveTo>
                  <a:pt x="9180" y="7714"/>
                </a:moveTo>
                <a:lnTo>
                  <a:pt x="9180" y="9257"/>
                </a:lnTo>
                <a:lnTo>
                  <a:pt x="11340" y="9257"/>
                </a:lnTo>
                <a:lnTo>
                  <a:pt x="11340" y="7714"/>
                </a:lnTo>
                <a:lnTo>
                  <a:pt x="9180" y="7714"/>
                </a:lnTo>
                <a:close/>
              </a:path>
              <a:path w="21600" h="21600" extrusionOk="0">
                <a:moveTo>
                  <a:pt x="11340" y="7714"/>
                </a:moveTo>
                <a:lnTo>
                  <a:pt x="11340" y="9257"/>
                </a:lnTo>
                <a:lnTo>
                  <a:pt x="13500" y="9257"/>
                </a:lnTo>
                <a:lnTo>
                  <a:pt x="13500" y="7714"/>
                </a:lnTo>
                <a:lnTo>
                  <a:pt x="11340" y="7714"/>
                </a:lnTo>
                <a:close/>
              </a:path>
              <a:path w="21600" h="21600" extrusionOk="0">
                <a:moveTo>
                  <a:pt x="13500" y="7714"/>
                </a:moveTo>
                <a:lnTo>
                  <a:pt x="13500" y="9257"/>
                </a:lnTo>
                <a:lnTo>
                  <a:pt x="15660" y="9257"/>
                </a:lnTo>
                <a:lnTo>
                  <a:pt x="15660" y="7714"/>
                </a:lnTo>
                <a:lnTo>
                  <a:pt x="13500" y="7714"/>
                </a:lnTo>
                <a:close/>
              </a:path>
              <a:path w="21600" h="21600" extrusionOk="0">
                <a:moveTo>
                  <a:pt x="15660" y="7714"/>
                </a:moveTo>
                <a:lnTo>
                  <a:pt x="15660" y="9257"/>
                </a:lnTo>
                <a:lnTo>
                  <a:pt x="17820" y="9257"/>
                </a:lnTo>
                <a:lnTo>
                  <a:pt x="17820" y="7714"/>
                </a:lnTo>
                <a:lnTo>
                  <a:pt x="15660" y="7714"/>
                </a:lnTo>
                <a:close/>
              </a:path>
              <a:path w="21600" h="21600" extrusionOk="0">
                <a:moveTo>
                  <a:pt x="17820" y="7714"/>
                </a:moveTo>
                <a:lnTo>
                  <a:pt x="17820" y="9257"/>
                </a:lnTo>
                <a:lnTo>
                  <a:pt x="19980" y="9257"/>
                </a:lnTo>
                <a:lnTo>
                  <a:pt x="19980" y="7714"/>
                </a:lnTo>
                <a:lnTo>
                  <a:pt x="17820" y="7714"/>
                </a:lnTo>
                <a:close/>
              </a:path>
              <a:path w="21600" h="21600" extrusionOk="0">
                <a:moveTo>
                  <a:pt x="1620" y="9257"/>
                </a:moveTo>
                <a:lnTo>
                  <a:pt x="1620" y="10800"/>
                </a:lnTo>
                <a:lnTo>
                  <a:pt x="3779" y="10800"/>
                </a:lnTo>
                <a:lnTo>
                  <a:pt x="3779" y="9257"/>
                </a:lnTo>
                <a:lnTo>
                  <a:pt x="1620" y="9257"/>
                </a:lnTo>
                <a:close/>
              </a:path>
              <a:path w="21600" h="21600" extrusionOk="0">
                <a:moveTo>
                  <a:pt x="3779" y="9257"/>
                </a:moveTo>
                <a:lnTo>
                  <a:pt x="3779" y="10800"/>
                </a:lnTo>
                <a:lnTo>
                  <a:pt x="5940" y="10800"/>
                </a:lnTo>
                <a:lnTo>
                  <a:pt x="5940" y="9257"/>
                </a:lnTo>
                <a:lnTo>
                  <a:pt x="3779" y="9257"/>
                </a:lnTo>
                <a:close/>
              </a:path>
              <a:path w="21600" h="21600" extrusionOk="0">
                <a:moveTo>
                  <a:pt x="5940" y="9257"/>
                </a:moveTo>
                <a:lnTo>
                  <a:pt x="5940" y="10800"/>
                </a:lnTo>
                <a:lnTo>
                  <a:pt x="8100" y="10800"/>
                </a:lnTo>
                <a:lnTo>
                  <a:pt x="8100" y="9257"/>
                </a:lnTo>
                <a:lnTo>
                  <a:pt x="5940" y="9257"/>
                </a:lnTo>
                <a:close/>
              </a:path>
              <a:path w="21600" h="21600" extrusionOk="0">
                <a:moveTo>
                  <a:pt x="8100" y="9257"/>
                </a:moveTo>
                <a:lnTo>
                  <a:pt x="8100" y="10800"/>
                </a:lnTo>
                <a:lnTo>
                  <a:pt x="10260" y="10800"/>
                </a:lnTo>
                <a:lnTo>
                  <a:pt x="10260" y="9257"/>
                </a:lnTo>
                <a:lnTo>
                  <a:pt x="8100" y="9257"/>
                </a:lnTo>
                <a:close/>
              </a:path>
              <a:path w="21600" h="21600" extrusionOk="0">
                <a:moveTo>
                  <a:pt x="10260" y="9257"/>
                </a:moveTo>
                <a:lnTo>
                  <a:pt x="10260" y="10800"/>
                </a:lnTo>
                <a:lnTo>
                  <a:pt x="12419" y="10800"/>
                </a:lnTo>
                <a:lnTo>
                  <a:pt x="12419" y="9257"/>
                </a:lnTo>
                <a:lnTo>
                  <a:pt x="10260" y="9257"/>
                </a:lnTo>
                <a:close/>
              </a:path>
              <a:path w="21600" h="21600" extrusionOk="0">
                <a:moveTo>
                  <a:pt x="12419" y="9257"/>
                </a:moveTo>
                <a:lnTo>
                  <a:pt x="12419" y="10800"/>
                </a:lnTo>
                <a:lnTo>
                  <a:pt x="14580" y="10800"/>
                </a:lnTo>
                <a:lnTo>
                  <a:pt x="14580" y="9257"/>
                </a:lnTo>
                <a:lnTo>
                  <a:pt x="12419" y="9257"/>
                </a:lnTo>
                <a:close/>
              </a:path>
              <a:path w="21600" h="21600" extrusionOk="0">
                <a:moveTo>
                  <a:pt x="14580" y="9257"/>
                </a:moveTo>
                <a:lnTo>
                  <a:pt x="14580" y="10800"/>
                </a:lnTo>
                <a:lnTo>
                  <a:pt x="16740" y="10800"/>
                </a:lnTo>
                <a:lnTo>
                  <a:pt x="16740" y="9257"/>
                </a:lnTo>
                <a:lnTo>
                  <a:pt x="14580" y="9257"/>
                </a:lnTo>
                <a:close/>
              </a:path>
              <a:path w="21600" h="21600" extrusionOk="0">
                <a:moveTo>
                  <a:pt x="16740" y="9257"/>
                </a:moveTo>
                <a:lnTo>
                  <a:pt x="16740" y="10800"/>
                </a:lnTo>
                <a:lnTo>
                  <a:pt x="18900" y="10800"/>
                </a:lnTo>
                <a:lnTo>
                  <a:pt x="18900" y="9257"/>
                </a:lnTo>
                <a:lnTo>
                  <a:pt x="16740" y="9257"/>
                </a:lnTo>
                <a:close/>
              </a:path>
              <a:path w="21600" h="21600" extrusionOk="0">
                <a:moveTo>
                  <a:pt x="18900" y="9257"/>
                </a:moveTo>
                <a:lnTo>
                  <a:pt x="18900" y="10800"/>
                </a:lnTo>
                <a:lnTo>
                  <a:pt x="21060" y="10800"/>
                </a:lnTo>
                <a:lnTo>
                  <a:pt x="21060" y="9257"/>
                </a:lnTo>
                <a:lnTo>
                  <a:pt x="18900" y="9257"/>
                </a:lnTo>
                <a:close/>
              </a:path>
              <a:path w="21600" h="21600" extrusionOk="0">
                <a:moveTo>
                  <a:pt x="540" y="10800"/>
                </a:moveTo>
                <a:lnTo>
                  <a:pt x="540" y="12342"/>
                </a:lnTo>
                <a:lnTo>
                  <a:pt x="2700" y="12342"/>
                </a:lnTo>
                <a:lnTo>
                  <a:pt x="2700" y="10800"/>
                </a:lnTo>
                <a:lnTo>
                  <a:pt x="540" y="10800"/>
                </a:lnTo>
                <a:close/>
              </a:path>
              <a:path w="21600" h="21600" extrusionOk="0">
                <a:moveTo>
                  <a:pt x="2700" y="10800"/>
                </a:moveTo>
                <a:lnTo>
                  <a:pt x="2700" y="12342"/>
                </a:lnTo>
                <a:lnTo>
                  <a:pt x="4860" y="12342"/>
                </a:lnTo>
                <a:lnTo>
                  <a:pt x="4860" y="10800"/>
                </a:lnTo>
                <a:lnTo>
                  <a:pt x="2700" y="10800"/>
                </a:lnTo>
                <a:close/>
              </a:path>
              <a:path w="21600" h="21600" extrusionOk="0">
                <a:moveTo>
                  <a:pt x="4860" y="10800"/>
                </a:moveTo>
                <a:lnTo>
                  <a:pt x="4860" y="12342"/>
                </a:lnTo>
                <a:lnTo>
                  <a:pt x="7020" y="12342"/>
                </a:lnTo>
                <a:lnTo>
                  <a:pt x="7020" y="10800"/>
                </a:lnTo>
                <a:lnTo>
                  <a:pt x="4860" y="10800"/>
                </a:lnTo>
                <a:close/>
              </a:path>
              <a:path w="21600" h="21600" extrusionOk="0">
                <a:moveTo>
                  <a:pt x="7020" y="10800"/>
                </a:moveTo>
                <a:lnTo>
                  <a:pt x="7020" y="12342"/>
                </a:lnTo>
                <a:lnTo>
                  <a:pt x="9180" y="12342"/>
                </a:lnTo>
                <a:lnTo>
                  <a:pt x="9180" y="10800"/>
                </a:lnTo>
                <a:lnTo>
                  <a:pt x="7020" y="10800"/>
                </a:lnTo>
                <a:close/>
              </a:path>
              <a:path w="21600" h="21600" extrusionOk="0">
                <a:moveTo>
                  <a:pt x="9180" y="10800"/>
                </a:moveTo>
                <a:lnTo>
                  <a:pt x="9180" y="12342"/>
                </a:lnTo>
                <a:lnTo>
                  <a:pt x="11340" y="12342"/>
                </a:lnTo>
                <a:lnTo>
                  <a:pt x="11340" y="10800"/>
                </a:lnTo>
                <a:lnTo>
                  <a:pt x="9180" y="10800"/>
                </a:lnTo>
                <a:close/>
              </a:path>
              <a:path w="21600" h="21600" extrusionOk="0">
                <a:moveTo>
                  <a:pt x="11340" y="10800"/>
                </a:moveTo>
                <a:lnTo>
                  <a:pt x="11340" y="12342"/>
                </a:lnTo>
                <a:lnTo>
                  <a:pt x="13500" y="12342"/>
                </a:lnTo>
                <a:lnTo>
                  <a:pt x="13500" y="10800"/>
                </a:lnTo>
                <a:lnTo>
                  <a:pt x="11340" y="10800"/>
                </a:lnTo>
                <a:close/>
              </a:path>
              <a:path w="21600" h="21600" extrusionOk="0">
                <a:moveTo>
                  <a:pt x="13500" y="10800"/>
                </a:moveTo>
                <a:lnTo>
                  <a:pt x="13500" y="12342"/>
                </a:lnTo>
                <a:lnTo>
                  <a:pt x="15660" y="12342"/>
                </a:lnTo>
                <a:lnTo>
                  <a:pt x="15660" y="10800"/>
                </a:lnTo>
                <a:lnTo>
                  <a:pt x="13500" y="10800"/>
                </a:lnTo>
                <a:close/>
              </a:path>
              <a:path w="21600" h="21600" extrusionOk="0">
                <a:moveTo>
                  <a:pt x="15660" y="10800"/>
                </a:moveTo>
                <a:lnTo>
                  <a:pt x="15660" y="12342"/>
                </a:lnTo>
                <a:lnTo>
                  <a:pt x="17820" y="12342"/>
                </a:lnTo>
                <a:lnTo>
                  <a:pt x="17820" y="10800"/>
                </a:lnTo>
                <a:lnTo>
                  <a:pt x="15660" y="10800"/>
                </a:lnTo>
                <a:close/>
              </a:path>
              <a:path w="21600" h="21600" extrusionOk="0">
                <a:moveTo>
                  <a:pt x="17820" y="10800"/>
                </a:moveTo>
                <a:lnTo>
                  <a:pt x="17820" y="12342"/>
                </a:lnTo>
                <a:lnTo>
                  <a:pt x="19980" y="12342"/>
                </a:lnTo>
                <a:lnTo>
                  <a:pt x="19980" y="10800"/>
                </a:lnTo>
                <a:lnTo>
                  <a:pt x="17820" y="10800"/>
                </a:lnTo>
                <a:close/>
              </a:path>
              <a:path w="21600" h="21600" extrusionOk="0">
                <a:moveTo>
                  <a:pt x="1620" y="12342"/>
                </a:moveTo>
                <a:lnTo>
                  <a:pt x="1620" y="13885"/>
                </a:lnTo>
                <a:lnTo>
                  <a:pt x="3779" y="13885"/>
                </a:lnTo>
                <a:lnTo>
                  <a:pt x="3779" y="12342"/>
                </a:lnTo>
                <a:lnTo>
                  <a:pt x="1620" y="12342"/>
                </a:lnTo>
                <a:close/>
              </a:path>
              <a:path w="21600" h="21600" extrusionOk="0">
                <a:moveTo>
                  <a:pt x="3779" y="12342"/>
                </a:moveTo>
                <a:lnTo>
                  <a:pt x="3779" y="13885"/>
                </a:lnTo>
                <a:lnTo>
                  <a:pt x="5940" y="13885"/>
                </a:lnTo>
                <a:lnTo>
                  <a:pt x="5940" y="12342"/>
                </a:lnTo>
                <a:lnTo>
                  <a:pt x="3779" y="12342"/>
                </a:lnTo>
                <a:close/>
              </a:path>
              <a:path w="21600" h="21600" extrusionOk="0">
                <a:moveTo>
                  <a:pt x="5940" y="12342"/>
                </a:moveTo>
                <a:lnTo>
                  <a:pt x="5940" y="13885"/>
                </a:lnTo>
                <a:lnTo>
                  <a:pt x="8100" y="13885"/>
                </a:lnTo>
                <a:lnTo>
                  <a:pt x="8100" y="12342"/>
                </a:lnTo>
                <a:lnTo>
                  <a:pt x="5940" y="12342"/>
                </a:lnTo>
                <a:close/>
              </a:path>
              <a:path w="21600" h="21600" extrusionOk="0">
                <a:moveTo>
                  <a:pt x="8100" y="12342"/>
                </a:moveTo>
                <a:lnTo>
                  <a:pt x="8100" y="13885"/>
                </a:lnTo>
                <a:lnTo>
                  <a:pt x="10260" y="13885"/>
                </a:lnTo>
                <a:lnTo>
                  <a:pt x="10260" y="12342"/>
                </a:lnTo>
                <a:lnTo>
                  <a:pt x="8100" y="12342"/>
                </a:lnTo>
                <a:close/>
              </a:path>
              <a:path w="21600" h="21600" extrusionOk="0">
                <a:moveTo>
                  <a:pt x="10260" y="12342"/>
                </a:moveTo>
                <a:lnTo>
                  <a:pt x="10260" y="13885"/>
                </a:lnTo>
                <a:lnTo>
                  <a:pt x="12419" y="13885"/>
                </a:lnTo>
                <a:lnTo>
                  <a:pt x="12419" y="12342"/>
                </a:lnTo>
                <a:lnTo>
                  <a:pt x="10260" y="12342"/>
                </a:lnTo>
                <a:close/>
              </a:path>
              <a:path w="21600" h="21600" extrusionOk="0">
                <a:moveTo>
                  <a:pt x="12419" y="12342"/>
                </a:moveTo>
                <a:lnTo>
                  <a:pt x="12419" y="13885"/>
                </a:lnTo>
                <a:lnTo>
                  <a:pt x="14580" y="13885"/>
                </a:lnTo>
                <a:lnTo>
                  <a:pt x="14580" y="12342"/>
                </a:lnTo>
                <a:lnTo>
                  <a:pt x="12419" y="12342"/>
                </a:lnTo>
                <a:close/>
              </a:path>
              <a:path w="21600" h="21600" extrusionOk="0">
                <a:moveTo>
                  <a:pt x="14580" y="12342"/>
                </a:moveTo>
                <a:lnTo>
                  <a:pt x="14580" y="13885"/>
                </a:lnTo>
                <a:lnTo>
                  <a:pt x="16740" y="13885"/>
                </a:lnTo>
                <a:lnTo>
                  <a:pt x="16740" y="12342"/>
                </a:lnTo>
                <a:lnTo>
                  <a:pt x="14580" y="12342"/>
                </a:lnTo>
                <a:close/>
              </a:path>
              <a:path w="21600" h="21600" extrusionOk="0">
                <a:moveTo>
                  <a:pt x="16740" y="12342"/>
                </a:moveTo>
                <a:lnTo>
                  <a:pt x="16740" y="13885"/>
                </a:lnTo>
                <a:lnTo>
                  <a:pt x="18900" y="13885"/>
                </a:lnTo>
                <a:lnTo>
                  <a:pt x="18900" y="12342"/>
                </a:lnTo>
                <a:lnTo>
                  <a:pt x="16740" y="12342"/>
                </a:lnTo>
                <a:close/>
              </a:path>
              <a:path w="21600" h="21600" extrusionOk="0">
                <a:moveTo>
                  <a:pt x="18900" y="12342"/>
                </a:moveTo>
                <a:lnTo>
                  <a:pt x="18900" y="13885"/>
                </a:lnTo>
                <a:lnTo>
                  <a:pt x="21060" y="13885"/>
                </a:lnTo>
                <a:lnTo>
                  <a:pt x="21060" y="12342"/>
                </a:lnTo>
                <a:lnTo>
                  <a:pt x="18900" y="12342"/>
                </a:lnTo>
                <a:close/>
              </a:path>
              <a:path w="21600" h="21600" extrusionOk="0">
                <a:moveTo>
                  <a:pt x="540" y="13885"/>
                </a:moveTo>
                <a:lnTo>
                  <a:pt x="540" y="15428"/>
                </a:lnTo>
                <a:lnTo>
                  <a:pt x="2700" y="15428"/>
                </a:lnTo>
                <a:lnTo>
                  <a:pt x="2700" y="13885"/>
                </a:lnTo>
                <a:lnTo>
                  <a:pt x="540" y="13885"/>
                </a:lnTo>
                <a:close/>
              </a:path>
              <a:path w="21600" h="21600" extrusionOk="0">
                <a:moveTo>
                  <a:pt x="2700" y="13885"/>
                </a:moveTo>
                <a:lnTo>
                  <a:pt x="2700" y="15428"/>
                </a:lnTo>
                <a:lnTo>
                  <a:pt x="4860" y="15428"/>
                </a:lnTo>
                <a:lnTo>
                  <a:pt x="4860" y="13885"/>
                </a:lnTo>
                <a:lnTo>
                  <a:pt x="2700" y="13885"/>
                </a:lnTo>
                <a:close/>
              </a:path>
              <a:path w="21600" h="21600" extrusionOk="0">
                <a:moveTo>
                  <a:pt x="4860" y="13885"/>
                </a:moveTo>
                <a:lnTo>
                  <a:pt x="4860" y="15428"/>
                </a:lnTo>
                <a:lnTo>
                  <a:pt x="7020" y="15428"/>
                </a:lnTo>
                <a:lnTo>
                  <a:pt x="7020" y="13885"/>
                </a:lnTo>
                <a:lnTo>
                  <a:pt x="4860" y="13885"/>
                </a:lnTo>
                <a:close/>
              </a:path>
              <a:path w="21600" h="21600" extrusionOk="0">
                <a:moveTo>
                  <a:pt x="7020" y="13885"/>
                </a:moveTo>
                <a:lnTo>
                  <a:pt x="7020" y="15428"/>
                </a:lnTo>
                <a:lnTo>
                  <a:pt x="9180" y="15428"/>
                </a:lnTo>
                <a:lnTo>
                  <a:pt x="9180" y="13885"/>
                </a:lnTo>
                <a:lnTo>
                  <a:pt x="7020" y="13885"/>
                </a:lnTo>
                <a:close/>
              </a:path>
              <a:path w="21600" h="21600" extrusionOk="0">
                <a:moveTo>
                  <a:pt x="9180" y="13885"/>
                </a:moveTo>
                <a:lnTo>
                  <a:pt x="9180" y="15428"/>
                </a:lnTo>
                <a:lnTo>
                  <a:pt x="11340" y="15428"/>
                </a:lnTo>
                <a:lnTo>
                  <a:pt x="11340" y="13885"/>
                </a:lnTo>
                <a:lnTo>
                  <a:pt x="9180" y="13885"/>
                </a:lnTo>
                <a:close/>
              </a:path>
              <a:path w="21600" h="21600" extrusionOk="0">
                <a:moveTo>
                  <a:pt x="11340" y="13885"/>
                </a:moveTo>
                <a:lnTo>
                  <a:pt x="11340" y="15428"/>
                </a:lnTo>
                <a:lnTo>
                  <a:pt x="13500" y="15428"/>
                </a:lnTo>
                <a:lnTo>
                  <a:pt x="13500" y="13885"/>
                </a:lnTo>
                <a:lnTo>
                  <a:pt x="11340" y="13885"/>
                </a:lnTo>
                <a:close/>
              </a:path>
              <a:path w="21600" h="21600" extrusionOk="0">
                <a:moveTo>
                  <a:pt x="13500" y="13885"/>
                </a:moveTo>
                <a:lnTo>
                  <a:pt x="13500" y="15428"/>
                </a:lnTo>
                <a:lnTo>
                  <a:pt x="15660" y="15428"/>
                </a:lnTo>
                <a:lnTo>
                  <a:pt x="15660" y="13885"/>
                </a:lnTo>
                <a:lnTo>
                  <a:pt x="13500" y="13885"/>
                </a:lnTo>
                <a:close/>
              </a:path>
              <a:path w="21600" h="21600" extrusionOk="0">
                <a:moveTo>
                  <a:pt x="15660" y="13885"/>
                </a:moveTo>
                <a:lnTo>
                  <a:pt x="15660" y="15428"/>
                </a:lnTo>
                <a:lnTo>
                  <a:pt x="17820" y="15428"/>
                </a:lnTo>
                <a:lnTo>
                  <a:pt x="17820" y="13885"/>
                </a:lnTo>
                <a:lnTo>
                  <a:pt x="15660" y="13885"/>
                </a:lnTo>
                <a:close/>
              </a:path>
              <a:path w="21600" h="21600" extrusionOk="0">
                <a:moveTo>
                  <a:pt x="17820" y="13885"/>
                </a:moveTo>
                <a:lnTo>
                  <a:pt x="17820" y="15428"/>
                </a:lnTo>
                <a:lnTo>
                  <a:pt x="19980" y="15428"/>
                </a:lnTo>
                <a:lnTo>
                  <a:pt x="19980" y="13885"/>
                </a:lnTo>
                <a:lnTo>
                  <a:pt x="17820" y="13885"/>
                </a:lnTo>
                <a:close/>
              </a:path>
              <a:path w="21600" h="21600" extrusionOk="0">
                <a:moveTo>
                  <a:pt x="1620" y="15428"/>
                </a:moveTo>
                <a:lnTo>
                  <a:pt x="1620" y="16971"/>
                </a:lnTo>
                <a:lnTo>
                  <a:pt x="3779" y="16971"/>
                </a:lnTo>
                <a:lnTo>
                  <a:pt x="3779" y="15428"/>
                </a:lnTo>
                <a:lnTo>
                  <a:pt x="1620" y="15428"/>
                </a:lnTo>
                <a:close/>
              </a:path>
              <a:path w="21600" h="21600" extrusionOk="0">
                <a:moveTo>
                  <a:pt x="3779" y="15428"/>
                </a:moveTo>
                <a:lnTo>
                  <a:pt x="3779" y="16971"/>
                </a:lnTo>
                <a:lnTo>
                  <a:pt x="5940" y="16971"/>
                </a:lnTo>
                <a:lnTo>
                  <a:pt x="5940" y="15428"/>
                </a:lnTo>
                <a:lnTo>
                  <a:pt x="3779" y="15428"/>
                </a:lnTo>
                <a:close/>
              </a:path>
              <a:path w="21600" h="21600" extrusionOk="0">
                <a:moveTo>
                  <a:pt x="5940" y="15428"/>
                </a:moveTo>
                <a:lnTo>
                  <a:pt x="5940" y="16971"/>
                </a:lnTo>
                <a:lnTo>
                  <a:pt x="8100" y="16971"/>
                </a:lnTo>
                <a:lnTo>
                  <a:pt x="8100" y="15428"/>
                </a:lnTo>
                <a:lnTo>
                  <a:pt x="5940" y="15428"/>
                </a:lnTo>
                <a:close/>
              </a:path>
              <a:path w="21600" h="21600" extrusionOk="0">
                <a:moveTo>
                  <a:pt x="8100" y="15428"/>
                </a:moveTo>
                <a:lnTo>
                  <a:pt x="8100" y="16971"/>
                </a:lnTo>
                <a:lnTo>
                  <a:pt x="10260" y="16971"/>
                </a:lnTo>
                <a:lnTo>
                  <a:pt x="10260" y="15428"/>
                </a:lnTo>
                <a:lnTo>
                  <a:pt x="8100" y="15428"/>
                </a:lnTo>
                <a:close/>
              </a:path>
              <a:path w="21600" h="21600" extrusionOk="0">
                <a:moveTo>
                  <a:pt x="10260" y="15428"/>
                </a:moveTo>
                <a:lnTo>
                  <a:pt x="10260" y="16971"/>
                </a:lnTo>
                <a:lnTo>
                  <a:pt x="12419" y="16971"/>
                </a:lnTo>
                <a:lnTo>
                  <a:pt x="12419" y="15428"/>
                </a:lnTo>
                <a:lnTo>
                  <a:pt x="10260" y="15428"/>
                </a:lnTo>
                <a:close/>
              </a:path>
              <a:path w="21600" h="21600" extrusionOk="0">
                <a:moveTo>
                  <a:pt x="12419" y="15428"/>
                </a:moveTo>
                <a:lnTo>
                  <a:pt x="12419" y="16971"/>
                </a:lnTo>
                <a:lnTo>
                  <a:pt x="14580" y="16971"/>
                </a:lnTo>
                <a:lnTo>
                  <a:pt x="14580" y="15428"/>
                </a:lnTo>
                <a:lnTo>
                  <a:pt x="12419" y="15428"/>
                </a:lnTo>
                <a:close/>
              </a:path>
              <a:path w="21600" h="21600" extrusionOk="0">
                <a:moveTo>
                  <a:pt x="14580" y="15428"/>
                </a:moveTo>
                <a:lnTo>
                  <a:pt x="14580" y="16971"/>
                </a:lnTo>
                <a:lnTo>
                  <a:pt x="16740" y="16971"/>
                </a:lnTo>
                <a:lnTo>
                  <a:pt x="16740" y="15428"/>
                </a:lnTo>
                <a:lnTo>
                  <a:pt x="14580" y="15428"/>
                </a:lnTo>
                <a:close/>
              </a:path>
              <a:path w="21600" h="21600" extrusionOk="0">
                <a:moveTo>
                  <a:pt x="16740" y="15428"/>
                </a:moveTo>
                <a:lnTo>
                  <a:pt x="16740" y="16971"/>
                </a:lnTo>
                <a:lnTo>
                  <a:pt x="18900" y="16971"/>
                </a:lnTo>
                <a:lnTo>
                  <a:pt x="18900" y="15428"/>
                </a:lnTo>
                <a:lnTo>
                  <a:pt x="16740" y="15428"/>
                </a:lnTo>
                <a:close/>
              </a:path>
              <a:path w="21600" h="21600" extrusionOk="0">
                <a:moveTo>
                  <a:pt x="18900" y="15428"/>
                </a:moveTo>
                <a:lnTo>
                  <a:pt x="18900" y="16971"/>
                </a:lnTo>
                <a:lnTo>
                  <a:pt x="21060" y="16971"/>
                </a:lnTo>
                <a:lnTo>
                  <a:pt x="21060" y="15428"/>
                </a:lnTo>
                <a:lnTo>
                  <a:pt x="18900" y="15428"/>
                </a:lnTo>
                <a:close/>
              </a:path>
              <a:path w="21600" h="21600" extrusionOk="0">
                <a:moveTo>
                  <a:pt x="540" y="16971"/>
                </a:moveTo>
                <a:lnTo>
                  <a:pt x="540" y="18514"/>
                </a:lnTo>
                <a:lnTo>
                  <a:pt x="2700" y="18514"/>
                </a:lnTo>
                <a:lnTo>
                  <a:pt x="2700" y="16971"/>
                </a:lnTo>
                <a:lnTo>
                  <a:pt x="540" y="16971"/>
                </a:lnTo>
                <a:close/>
              </a:path>
              <a:path w="21600" h="21600" extrusionOk="0">
                <a:moveTo>
                  <a:pt x="2700" y="16971"/>
                </a:moveTo>
                <a:lnTo>
                  <a:pt x="2700" y="18514"/>
                </a:lnTo>
                <a:lnTo>
                  <a:pt x="4860" y="18514"/>
                </a:lnTo>
                <a:lnTo>
                  <a:pt x="4860" y="16971"/>
                </a:lnTo>
                <a:lnTo>
                  <a:pt x="2700" y="16971"/>
                </a:lnTo>
                <a:close/>
              </a:path>
              <a:path w="21600" h="21600" extrusionOk="0">
                <a:moveTo>
                  <a:pt x="4860" y="16971"/>
                </a:moveTo>
                <a:lnTo>
                  <a:pt x="4860" y="18514"/>
                </a:lnTo>
                <a:lnTo>
                  <a:pt x="7020" y="18514"/>
                </a:lnTo>
                <a:lnTo>
                  <a:pt x="7020" y="16971"/>
                </a:lnTo>
                <a:lnTo>
                  <a:pt x="4860" y="16971"/>
                </a:lnTo>
                <a:close/>
              </a:path>
              <a:path w="21600" h="21600" extrusionOk="0">
                <a:moveTo>
                  <a:pt x="7020" y="16971"/>
                </a:moveTo>
                <a:lnTo>
                  <a:pt x="7020" y="18514"/>
                </a:lnTo>
                <a:lnTo>
                  <a:pt x="9180" y="18514"/>
                </a:lnTo>
                <a:lnTo>
                  <a:pt x="9180" y="16971"/>
                </a:lnTo>
                <a:lnTo>
                  <a:pt x="7020" y="16971"/>
                </a:lnTo>
                <a:close/>
              </a:path>
              <a:path w="21600" h="21600" extrusionOk="0">
                <a:moveTo>
                  <a:pt x="9180" y="16971"/>
                </a:moveTo>
                <a:lnTo>
                  <a:pt x="9180" y="18514"/>
                </a:lnTo>
                <a:lnTo>
                  <a:pt x="11340" y="18514"/>
                </a:lnTo>
                <a:lnTo>
                  <a:pt x="11340" y="16971"/>
                </a:lnTo>
                <a:lnTo>
                  <a:pt x="9180" y="16971"/>
                </a:lnTo>
                <a:close/>
              </a:path>
              <a:path w="21600" h="21600" extrusionOk="0">
                <a:moveTo>
                  <a:pt x="11340" y="16971"/>
                </a:moveTo>
                <a:lnTo>
                  <a:pt x="11340" y="18514"/>
                </a:lnTo>
                <a:lnTo>
                  <a:pt x="13500" y="18514"/>
                </a:lnTo>
                <a:lnTo>
                  <a:pt x="13500" y="16971"/>
                </a:lnTo>
                <a:lnTo>
                  <a:pt x="11340" y="16971"/>
                </a:lnTo>
                <a:close/>
              </a:path>
              <a:path w="21600" h="21600" extrusionOk="0">
                <a:moveTo>
                  <a:pt x="13500" y="16971"/>
                </a:moveTo>
                <a:lnTo>
                  <a:pt x="13500" y="18514"/>
                </a:lnTo>
                <a:lnTo>
                  <a:pt x="15660" y="18514"/>
                </a:lnTo>
                <a:lnTo>
                  <a:pt x="15660" y="16971"/>
                </a:lnTo>
                <a:lnTo>
                  <a:pt x="13500" y="16971"/>
                </a:lnTo>
                <a:close/>
              </a:path>
              <a:path w="21600" h="21600" extrusionOk="0">
                <a:moveTo>
                  <a:pt x="15660" y="16971"/>
                </a:moveTo>
                <a:lnTo>
                  <a:pt x="15660" y="18514"/>
                </a:lnTo>
                <a:lnTo>
                  <a:pt x="17820" y="18514"/>
                </a:lnTo>
                <a:lnTo>
                  <a:pt x="17820" y="16971"/>
                </a:lnTo>
                <a:lnTo>
                  <a:pt x="15660" y="16971"/>
                </a:lnTo>
                <a:close/>
              </a:path>
              <a:path w="21600" h="21600" extrusionOk="0">
                <a:moveTo>
                  <a:pt x="17820" y="16971"/>
                </a:moveTo>
                <a:lnTo>
                  <a:pt x="17820" y="18514"/>
                </a:lnTo>
                <a:lnTo>
                  <a:pt x="19980" y="18514"/>
                </a:lnTo>
                <a:lnTo>
                  <a:pt x="19980" y="16971"/>
                </a:lnTo>
                <a:lnTo>
                  <a:pt x="17820" y="16971"/>
                </a:lnTo>
                <a:close/>
              </a:path>
              <a:path w="21600" h="21600" extrusionOk="0">
                <a:moveTo>
                  <a:pt x="1620" y="18514"/>
                </a:moveTo>
                <a:lnTo>
                  <a:pt x="1620" y="20057"/>
                </a:lnTo>
                <a:lnTo>
                  <a:pt x="3779" y="20057"/>
                </a:lnTo>
                <a:lnTo>
                  <a:pt x="3779" y="18514"/>
                </a:lnTo>
                <a:lnTo>
                  <a:pt x="1620" y="18514"/>
                </a:lnTo>
                <a:close/>
              </a:path>
              <a:path w="21600" h="21600" extrusionOk="0">
                <a:moveTo>
                  <a:pt x="3779" y="18514"/>
                </a:moveTo>
                <a:lnTo>
                  <a:pt x="3779" y="20057"/>
                </a:lnTo>
                <a:lnTo>
                  <a:pt x="5940" y="20057"/>
                </a:lnTo>
                <a:lnTo>
                  <a:pt x="5940" y="18514"/>
                </a:lnTo>
                <a:lnTo>
                  <a:pt x="3779" y="18514"/>
                </a:lnTo>
                <a:close/>
              </a:path>
              <a:path w="21600" h="21600" extrusionOk="0">
                <a:moveTo>
                  <a:pt x="5940" y="18514"/>
                </a:moveTo>
                <a:lnTo>
                  <a:pt x="5940" y="20057"/>
                </a:lnTo>
                <a:lnTo>
                  <a:pt x="8100" y="20057"/>
                </a:lnTo>
                <a:lnTo>
                  <a:pt x="8100" y="18514"/>
                </a:lnTo>
                <a:lnTo>
                  <a:pt x="5940" y="18514"/>
                </a:lnTo>
                <a:close/>
              </a:path>
              <a:path w="21600" h="21600" extrusionOk="0">
                <a:moveTo>
                  <a:pt x="8100" y="18514"/>
                </a:moveTo>
                <a:lnTo>
                  <a:pt x="8100" y="20057"/>
                </a:lnTo>
                <a:lnTo>
                  <a:pt x="10260" y="20057"/>
                </a:lnTo>
                <a:lnTo>
                  <a:pt x="10260" y="18514"/>
                </a:lnTo>
                <a:lnTo>
                  <a:pt x="8100" y="18514"/>
                </a:lnTo>
                <a:close/>
              </a:path>
              <a:path w="21600" h="21600" extrusionOk="0">
                <a:moveTo>
                  <a:pt x="10260" y="18514"/>
                </a:moveTo>
                <a:lnTo>
                  <a:pt x="10260" y="20057"/>
                </a:lnTo>
                <a:lnTo>
                  <a:pt x="12419" y="20057"/>
                </a:lnTo>
                <a:lnTo>
                  <a:pt x="12419" y="18514"/>
                </a:lnTo>
                <a:lnTo>
                  <a:pt x="10260" y="18514"/>
                </a:lnTo>
                <a:close/>
              </a:path>
              <a:path w="21600" h="21600" extrusionOk="0">
                <a:moveTo>
                  <a:pt x="12419" y="18514"/>
                </a:moveTo>
                <a:lnTo>
                  <a:pt x="12419" y="20057"/>
                </a:lnTo>
                <a:lnTo>
                  <a:pt x="14580" y="20057"/>
                </a:lnTo>
                <a:lnTo>
                  <a:pt x="14580" y="18514"/>
                </a:lnTo>
                <a:lnTo>
                  <a:pt x="12419" y="18514"/>
                </a:lnTo>
                <a:close/>
              </a:path>
              <a:path w="21600" h="21600" extrusionOk="0">
                <a:moveTo>
                  <a:pt x="14580" y="18514"/>
                </a:moveTo>
                <a:lnTo>
                  <a:pt x="14580" y="20057"/>
                </a:lnTo>
                <a:lnTo>
                  <a:pt x="16740" y="20057"/>
                </a:lnTo>
                <a:lnTo>
                  <a:pt x="16740" y="18514"/>
                </a:lnTo>
                <a:lnTo>
                  <a:pt x="14580" y="18514"/>
                </a:lnTo>
                <a:close/>
              </a:path>
              <a:path w="21600" h="21600" extrusionOk="0">
                <a:moveTo>
                  <a:pt x="16740" y="18514"/>
                </a:moveTo>
                <a:lnTo>
                  <a:pt x="16740" y="20057"/>
                </a:lnTo>
                <a:lnTo>
                  <a:pt x="18900" y="20057"/>
                </a:lnTo>
                <a:lnTo>
                  <a:pt x="18900" y="18514"/>
                </a:lnTo>
                <a:lnTo>
                  <a:pt x="16740" y="18514"/>
                </a:lnTo>
                <a:close/>
              </a:path>
              <a:path w="21600" h="21600" extrusionOk="0">
                <a:moveTo>
                  <a:pt x="18900" y="18514"/>
                </a:moveTo>
                <a:lnTo>
                  <a:pt x="18900" y="20057"/>
                </a:lnTo>
                <a:lnTo>
                  <a:pt x="21060" y="20057"/>
                </a:lnTo>
                <a:lnTo>
                  <a:pt x="21060" y="18514"/>
                </a:lnTo>
                <a:lnTo>
                  <a:pt x="18900" y="18514"/>
                </a:lnTo>
                <a:close/>
              </a:path>
              <a:path w="21600" h="21600" extrusionOk="0">
                <a:moveTo>
                  <a:pt x="540" y="20057"/>
                </a:moveTo>
                <a:lnTo>
                  <a:pt x="540" y="21600"/>
                </a:lnTo>
                <a:lnTo>
                  <a:pt x="2700" y="21600"/>
                </a:lnTo>
                <a:lnTo>
                  <a:pt x="2700" y="20057"/>
                </a:lnTo>
                <a:lnTo>
                  <a:pt x="540" y="20057"/>
                </a:lnTo>
                <a:close/>
              </a:path>
              <a:path w="21600" h="21600" extrusionOk="0">
                <a:moveTo>
                  <a:pt x="2700" y="20057"/>
                </a:moveTo>
                <a:lnTo>
                  <a:pt x="2700" y="21600"/>
                </a:lnTo>
                <a:lnTo>
                  <a:pt x="4860" y="21600"/>
                </a:lnTo>
                <a:lnTo>
                  <a:pt x="4860" y="20057"/>
                </a:lnTo>
                <a:lnTo>
                  <a:pt x="2700" y="20057"/>
                </a:lnTo>
                <a:close/>
              </a:path>
              <a:path w="21600" h="21600" extrusionOk="0">
                <a:moveTo>
                  <a:pt x="4860" y="20057"/>
                </a:moveTo>
                <a:lnTo>
                  <a:pt x="4860" y="21600"/>
                </a:lnTo>
                <a:lnTo>
                  <a:pt x="7020" y="21600"/>
                </a:lnTo>
                <a:lnTo>
                  <a:pt x="7020" y="20057"/>
                </a:lnTo>
                <a:lnTo>
                  <a:pt x="4860" y="20057"/>
                </a:lnTo>
                <a:close/>
              </a:path>
              <a:path w="21600" h="21600" extrusionOk="0">
                <a:moveTo>
                  <a:pt x="7020" y="20057"/>
                </a:moveTo>
                <a:lnTo>
                  <a:pt x="7020" y="21600"/>
                </a:lnTo>
                <a:lnTo>
                  <a:pt x="9180" y="21600"/>
                </a:lnTo>
                <a:lnTo>
                  <a:pt x="9180" y="20057"/>
                </a:lnTo>
                <a:lnTo>
                  <a:pt x="7020" y="20057"/>
                </a:lnTo>
                <a:close/>
              </a:path>
              <a:path w="21600" h="21600" extrusionOk="0">
                <a:moveTo>
                  <a:pt x="9180" y="20057"/>
                </a:moveTo>
                <a:lnTo>
                  <a:pt x="9180" y="21600"/>
                </a:lnTo>
                <a:lnTo>
                  <a:pt x="11340" y="21600"/>
                </a:lnTo>
                <a:lnTo>
                  <a:pt x="11340" y="20057"/>
                </a:lnTo>
                <a:lnTo>
                  <a:pt x="9180" y="20057"/>
                </a:lnTo>
                <a:close/>
              </a:path>
              <a:path w="21600" h="21600" extrusionOk="0">
                <a:moveTo>
                  <a:pt x="11340" y="20057"/>
                </a:moveTo>
                <a:lnTo>
                  <a:pt x="11340" y="21600"/>
                </a:lnTo>
                <a:lnTo>
                  <a:pt x="13500" y="21600"/>
                </a:lnTo>
                <a:lnTo>
                  <a:pt x="13500" y="20057"/>
                </a:lnTo>
                <a:lnTo>
                  <a:pt x="11340" y="20057"/>
                </a:lnTo>
                <a:close/>
              </a:path>
              <a:path w="21600" h="21600" extrusionOk="0">
                <a:moveTo>
                  <a:pt x="13500" y="20057"/>
                </a:moveTo>
                <a:lnTo>
                  <a:pt x="13500" y="21600"/>
                </a:lnTo>
                <a:lnTo>
                  <a:pt x="15660" y="21600"/>
                </a:lnTo>
                <a:lnTo>
                  <a:pt x="15660" y="20057"/>
                </a:lnTo>
                <a:lnTo>
                  <a:pt x="13500" y="20057"/>
                </a:lnTo>
                <a:close/>
              </a:path>
              <a:path w="21600" h="21600" extrusionOk="0">
                <a:moveTo>
                  <a:pt x="15660" y="20057"/>
                </a:moveTo>
                <a:lnTo>
                  <a:pt x="15660" y="21600"/>
                </a:lnTo>
                <a:lnTo>
                  <a:pt x="17820" y="21600"/>
                </a:lnTo>
                <a:lnTo>
                  <a:pt x="17820" y="20057"/>
                </a:lnTo>
                <a:lnTo>
                  <a:pt x="15660" y="20057"/>
                </a:lnTo>
                <a:close/>
              </a:path>
              <a:path w="21600" h="21600" extrusionOk="0">
                <a:moveTo>
                  <a:pt x="17820" y="20057"/>
                </a:moveTo>
                <a:lnTo>
                  <a:pt x="17820" y="21600"/>
                </a:lnTo>
                <a:lnTo>
                  <a:pt x="19980" y="21600"/>
                </a:lnTo>
                <a:lnTo>
                  <a:pt x="19980" y="20057"/>
                </a:lnTo>
                <a:lnTo>
                  <a:pt x="17820" y="20057"/>
                </a:lnTo>
                <a:close/>
              </a:path>
              <a:path w="21600" h="21600" extrusionOk="0">
                <a:moveTo>
                  <a:pt x="19980" y="4628"/>
                </a:moveTo>
                <a:lnTo>
                  <a:pt x="21060" y="4628"/>
                </a:lnTo>
                <a:lnTo>
                  <a:pt x="21060" y="6171"/>
                </a:lnTo>
                <a:lnTo>
                  <a:pt x="19980" y="6171"/>
                </a:lnTo>
                <a:lnTo>
                  <a:pt x="19980" y="4628"/>
                </a:lnTo>
                <a:close/>
              </a:path>
            </a:pathLst>
          </a:custGeom>
          <a:solidFill>
            <a:srgbClr val="996633"/>
          </a:solidFill>
          <a:ln w="9525">
            <a:solidFill>
              <a:srgbClr val="000000"/>
            </a:solidFill>
            <a:miter lim="800000"/>
            <a:headEnd/>
            <a:tailEnd/>
          </a:ln>
          <a:effectLst>
            <a:outerShdw dist="107763" dir="18900000" algn="ctr" rotWithShape="0">
              <a:srgbClr val="808080">
                <a:alpha val="50000"/>
              </a:srgbClr>
            </a:outerShdw>
          </a:effectLst>
        </p:spPr>
        <p:txBody>
          <a:bodyPr lIns="91412" tIns="45705" rIns="91412" bIns="45705"/>
          <a:lstStyle>
            <a:lvl1pPr algn="l">
              <a:defRPr>
                <a:solidFill>
                  <a:schemeClr val="tx1"/>
                </a:solidFill>
                <a:latin typeface="Arial" pitchFamily="34" charset="0"/>
              </a:defRPr>
            </a:lvl1pPr>
            <a:lvl2pPr marL="455613" algn="l">
              <a:defRPr>
                <a:solidFill>
                  <a:schemeClr val="tx1"/>
                </a:solidFill>
                <a:latin typeface="Arial" pitchFamily="34" charset="0"/>
              </a:defRPr>
            </a:lvl2pPr>
            <a:lvl3pPr algn="l">
              <a:defRPr>
                <a:solidFill>
                  <a:schemeClr val="tx1"/>
                </a:solidFill>
                <a:latin typeface="Arial" pitchFamily="34" charset="0"/>
              </a:defRPr>
            </a:lvl3pPr>
            <a:lvl4pPr marL="1370013"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endParaRPr lang="en-IN" altLang="en-US" sz="1700" b="0" i="1">
              <a:cs typeface="Arial" pitchFamily="34" charset="0"/>
            </a:endParaRPr>
          </a:p>
        </p:txBody>
      </p:sp>
      <p:pic>
        <p:nvPicPr>
          <p:cNvPr id="598196" name="Picture 180" descr="internet_cloud_diagramm"/>
          <p:cNvPicPr>
            <a:picLocks noChangeAspect="1" noChangeArrowheads="1"/>
          </p:cNvPicPr>
          <p:nvPr/>
        </p:nvPicPr>
        <p:blipFill>
          <a:blip r:embed="rId9">
            <a:extLst>
              <a:ext uri="{28A0092B-C50C-407E-A947-70E740481C1C}">
                <a14:useLocalDpi xmlns:a14="http://schemas.microsoft.com/office/drawing/2010/main" val="0"/>
              </a:ext>
            </a:extLst>
          </a:blip>
          <a:srcRect t="50000" r="75079" b="24921"/>
          <a:stretch>
            <a:fillRect/>
          </a:stretch>
        </p:blipFill>
        <p:spPr bwMode="auto">
          <a:xfrm rot="10800000" flipH="1" flipV="1">
            <a:off x="1995488" y="5619750"/>
            <a:ext cx="15113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598199" name="Picture 183" descr="cisco-router-icon"/>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0200" y="3771900"/>
            <a:ext cx="684213" cy="569913"/>
          </a:xfrm>
          <a:prstGeom prst="rect">
            <a:avLst/>
          </a:prstGeom>
          <a:noFill/>
          <a:extLst>
            <a:ext uri="{909E8E84-426E-40DD-AFC4-6F175D3DCCD1}">
              <a14:hiddenFill xmlns:a14="http://schemas.microsoft.com/office/drawing/2010/main">
                <a:solidFill>
                  <a:srgbClr val="FFFFFF"/>
                </a:solidFill>
              </a14:hiddenFill>
            </a:ext>
          </a:extLst>
        </p:spPr>
      </p:pic>
      <p:pic>
        <p:nvPicPr>
          <p:cNvPr id="598200" name="Picture 184" descr="cisco-router-icon"/>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2888" y="2439988"/>
            <a:ext cx="684212" cy="56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038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39552" y="116632"/>
            <a:ext cx="7024744" cy="1143000"/>
          </a:xfrm>
        </p:spPr>
        <p:txBody>
          <a:bodyPr/>
          <a:lstStyle/>
          <a:p>
            <a:r>
              <a:rPr lang="fr-FR" altLang="en-US" u="sng" dirty="0" smtClean="0"/>
              <a:t>SCADA Basic </a:t>
            </a:r>
            <a:r>
              <a:rPr lang="fr-FR" altLang="en-US" u="sng" dirty="0" err="1" smtClean="0"/>
              <a:t>Functions</a:t>
            </a:r>
            <a:r>
              <a:rPr lang="fr-FR" altLang="en-US" u="sng" dirty="0" smtClean="0"/>
              <a:t> </a:t>
            </a:r>
            <a:endParaRPr lang="en-US" altLang="en-US" u="sng" dirty="0" smtClean="0"/>
          </a:p>
        </p:txBody>
      </p:sp>
      <p:sp>
        <p:nvSpPr>
          <p:cNvPr id="4" name="Rectangle 3"/>
          <p:cNvSpPr txBox="1">
            <a:spLocks noChangeArrowheads="1"/>
          </p:cNvSpPr>
          <p:nvPr/>
        </p:nvSpPr>
        <p:spPr bwMode="auto">
          <a:xfrm>
            <a:off x="611560" y="1268760"/>
            <a:ext cx="7977187" cy="509891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4163" indent="-284163" algn="l" rtl="0" eaLnBrk="0" fontAlgn="base" hangingPunct="0">
              <a:spcBef>
                <a:spcPct val="25000"/>
              </a:spcBef>
              <a:spcAft>
                <a:spcPct val="25000"/>
              </a:spcAft>
              <a:buClr>
                <a:schemeClr val="tx2"/>
              </a:buClr>
              <a:buFont typeface="Wingdings 3" pitchFamily="18" charset="2"/>
              <a:buNone/>
              <a:defRPr sz="2400" b="0">
                <a:solidFill>
                  <a:schemeClr val="tx1"/>
                </a:solidFill>
                <a:latin typeface="Alstom" pitchFamily="2" charset="0"/>
                <a:ea typeface="+mn-ea"/>
                <a:cs typeface="+mn-cs"/>
              </a:defRPr>
            </a:lvl1pPr>
            <a:lvl2pPr marL="669925" indent="-195263" algn="l" rtl="0" eaLnBrk="0" fontAlgn="base" hangingPunct="0">
              <a:spcBef>
                <a:spcPct val="25000"/>
              </a:spcBef>
              <a:spcAft>
                <a:spcPct val="25000"/>
              </a:spcAft>
              <a:buClr>
                <a:schemeClr val="accent2"/>
              </a:buClr>
              <a:buSzPct val="120000"/>
              <a:buFont typeface="Wingdings" pitchFamily="2" charset="2"/>
              <a:buChar char="w"/>
              <a:defRPr lang="en-US" sz="2200" b="0" dirty="0" smtClean="0">
                <a:solidFill>
                  <a:srgbClr val="5F5F5F"/>
                </a:solidFill>
                <a:latin typeface="Alstom" pitchFamily="2" charset="0"/>
              </a:defRPr>
            </a:lvl2pPr>
            <a:lvl3pPr marL="1155700" indent="-228600" algn="l" rtl="0" eaLnBrk="0" fontAlgn="base" hangingPunct="0">
              <a:spcBef>
                <a:spcPct val="20000"/>
              </a:spcBef>
              <a:spcAft>
                <a:spcPct val="0"/>
              </a:spcAft>
              <a:buClr>
                <a:srgbClr val="1B5CA5"/>
              </a:buClr>
              <a:buSzPct val="60000"/>
              <a:buFont typeface="Wingdings" pitchFamily="2" charset="2"/>
              <a:buChar char="l"/>
              <a:defRPr lang="en-US" sz="2000" b="0" dirty="0" smtClean="0">
                <a:solidFill>
                  <a:srgbClr val="5F5F5F"/>
                </a:solidFill>
                <a:latin typeface="Alstom" pitchFamily="2" charset="0"/>
              </a:defRPr>
            </a:lvl3pPr>
            <a:lvl4pPr marL="1530350" indent="-228600" algn="l" rtl="0" eaLnBrk="0" fontAlgn="base" hangingPunct="0">
              <a:spcBef>
                <a:spcPct val="20000"/>
              </a:spcBef>
              <a:spcAft>
                <a:spcPct val="0"/>
              </a:spcAft>
              <a:buClr>
                <a:srgbClr val="1B5CA5"/>
              </a:buClr>
              <a:buSzPct val="130000"/>
              <a:buChar char="-"/>
              <a:defRPr lang="en-US" sz="2000" b="0" dirty="0" smtClean="0">
                <a:solidFill>
                  <a:srgbClr val="5F5F5F"/>
                </a:solidFill>
                <a:latin typeface="Alstom" pitchFamily="2" charset="0"/>
              </a:defRPr>
            </a:lvl4pPr>
            <a:lvl5pPr marL="1909763" indent="-228600" algn="l" rtl="0" eaLnBrk="0" fontAlgn="base" hangingPunct="0">
              <a:lnSpc>
                <a:spcPct val="110000"/>
              </a:lnSpc>
              <a:spcBef>
                <a:spcPct val="20000"/>
              </a:spcBef>
              <a:spcAft>
                <a:spcPct val="0"/>
              </a:spcAft>
              <a:buClr>
                <a:srgbClr val="1B5CA5"/>
              </a:buClr>
              <a:buChar char="•"/>
              <a:defRPr lang="en-US" sz="2000" dirty="0" smtClean="0">
                <a:solidFill>
                  <a:srgbClr val="5F5F5F"/>
                </a:solidFill>
                <a:latin typeface="Alstom" pitchFamily="2" charset="0"/>
              </a:defRPr>
            </a:lvl5pPr>
            <a:lvl6pPr marL="2366963" indent="176213" algn="l" rtl="0" eaLnBrk="0" fontAlgn="base" hangingPunct="0">
              <a:lnSpc>
                <a:spcPct val="110000"/>
              </a:lnSpc>
              <a:spcBef>
                <a:spcPct val="40000"/>
              </a:spcBef>
              <a:spcAft>
                <a:spcPct val="0"/>
              </a:spcAft>
              <a:buClr>
                <a:schemeClr val="accent2"/>
              </a:buClr>
              <a:buChar char="•"/>
              <a:defRPr sz="1600">
                <a:solidFill>
                  <a:schemeClr val="tx1"/>
                </a:solidFill>
                <a:latin typeface="+mn-lt"/>
              </a:defRPr>
            </a:lvl6pPr>
            <a:lvl7pPr marL="2824163" indent="176213" algn="l" rtl="0" eaLnBrk="0" fontAlgn="base" hangingPunct="0">
              <a:lnSpc>
                <a:spcPct val="110000"/>
              </a:lnSpc>
              <a:spcBef>
                <a:spcPct val="40000"/>
              </a:spcBef>
              <a:spcAft>
                <a:spcPct val="0"/>
              </a:spcAft>
              <a:buClr>
                <a:schemeClr val="accent2"/>
              </a:buClr>
              <a:buChar char="•"/>
              <a:defRPr sz="1600">
                <a:solidFill>
                  <a:schemeClr val="tx1"/>
                </a:solidFill>
                <a:latin typeface="+mn-lt"/>
              </a:defRPr>
            </a:lvl7pPr>
            <a:lvl8pPr marL="3281363" indent="176213" algn="l" rtl="0" eaLnBrk="0" fontAlgn="base" hangingPunct="0">
              <a:lnSpc>
                <a:spcPct val="110000"/>
              </a:lnSpc>
              <a:spcBef>
                <a:spcPct val="40000"/>
              </a:spcBef>
              <a:spcAft>
                <a:spcPct val="0"/>
              </a:spcAft>
              <a:buClr>
                <a:schemeClr val="accent2"/>
              </a:buClr>
              <a:buChar char="•"/>
              <a:defRPr sz="1600">
                <a:solidFill>
                  <a:schemeClr val="tx1"/>
                </a:solidFill>
                <a:latin typeface="+mn-lt"/>
              </a:defRPr>
            </a:lvl8pPr>
            <a:lvl9pPr marL="3738563" indent="176213" algn="l" rtl="0" eaLnBrk="0" fontAlgn="base" hangingPunct="0">
              <a:lnSpc>
                <a:spcPct val="110000"/>
              </a:lnSpc>
              <a:spcBef>
                <a:spcPct val="40000"/>
              </a:spcBef>
              <a:spcAft>
                <a:spcPct val="0"/>
              </a:spcAft>
              <a:buClr>
                <a:schemeClr val="accent2"/>
              </a:buClr>
              <a:buChar char="•"/>
              <a:defRPr sz="1600">
                <a:solidFill>
                  <a:schemeClr val="tx1"/>
                </a:solidFill>
                <a:latin typeface="+mn-lt"/>
              </a:defRPr>
            </a:lvl9pPr>
          </a:lstStyle>
          <a:p>
            <a:pPr>
              <a:defRPr/>
            </a:pPr>
            <a:r>
              <a:rPr lang="fr-FR" altLang="en-US" sz="1400" b="1" u="sng" dirty="0" smtClean="0">
                <a:solidFill>
                  <a:schemeClr val="tx2"/>
                </a:solidFill>
                <a:latin typeface="Times New Roman" panose="02020603050405020304" pitchFamily="18" charset="0"/>
                <a:cs typeface="Times New Roman" panose="02020603050405020304" pitchFamily="18" charset="0"/>
              </a:rPr>
              <a:t>Data Acquisition:</a:t>
            </a:r>
          </a:p>
          <a:p>
            <a:pPr marL="285750" indent="-285750">
              <a:buFont typeface="Arial" pitchFamily="34" charset="0"/>
              <a:buChar char="•"/>
              <a:defRPr/>
            </a:pPr>
            <a:r>
              <a:rPr lang="fr-FR" altLang="en-US" sz="1400" dirty="0" smtClean="0">
                <a:latin typeface="Times New Roman" panose="02020603050405020304" pitchFamily="18" charset="0"/>
                <a:cs typeface="Times New Roman" panose="02020603050405020304" pitchFamily="18" charset="0"/>
              </a:rPr>
              <a:t>Process of acquiring data from  monitored system.</a:t>
            </a:r>
          </a:p>
          <a:p>
            <a:pPr marL="285750" indent="-285750">
              <a:buFont typeface="Arial" pitchFamily="34" charset="0"/>
              <a:buChar char="•"/>
              <a:defRPr/>
            </a:pPr>
            <a:r>
              <a:rPr lang="fr-FR" altLang="en-US" sz="1400" dirty="0" err="1" smtClean="0">
                <a:latin typeface="Times New Roman" panose="02020603050405020304" pitchFamily="18" charset="0"/>
                <a:cs typeface="Times New Roman" panose="02020603050405020304" pitchFamily="18" charset="0"/>
              </a:rPr>
              <a:t>We</a:t>
            </a:r>
            <a:r>
              <a:rPr lang="fr-FR" altLang="en-US" sz="1400" dirty="0" smtClean="0">
                <a:latin typeface="Times New Roman" panose="02020603050405020304" pitchFamily="18" charset="0"/>
                <a:cs typeface="Times New Roman" panose="02020603050405020304" pitchFamily="18" charset="0"/>
              </a:rPr>
              <a:t> use </a:t>
            </a:r>
            <a:r>
              <a:rPr lang="fr-FR" altLang="en-US" sz="1600" dirty="0" err="1" smtClean="0">
                <a:latin typeface="Times New Roman" panose="02020603050405020304" pitchFamily="18" charset="0"/>
                <a:cs typeface="Times New Roman" panose="02020603050405020304" pitchFamily="18" charset="0"/>
              </a:rPr>
              <a:t>eterrascada</a:t>
            </a:r>
            <a:r>
              <a:rPr lang="fr-FR" altLang="en-US" sz="1400" dirty="0">
                <a:latin typeface="Times New Roman" panose="02020603050405020304" pitchFamily="18" charset="0"/>
                <a:cs typeface="Times New Roman" panose="02020603050405020304" pitchFamily="18" charset="0"/>
              </a:rPr>
              <a:t>.</a:t>
            </a:r>
            <a:endParaRPr lang="fr-FR" altLang="en-US" sz="14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defRPr/>
            </a:pPr>
            <a:r>
              <a:rPr lang="en-IN" altLang="en-US" sz="1400" dirty="0">
                <a:latin typeface="Times New Roman" panose="02020603050405020304" pitchFamily="18" charset="0"/>
                <a:cs typeface="Times New Roman" panose="02020603050405020304" pitchFamily="18" charset="0"/>
              </a:rPr>
              <a:t>To acquire data in the monitored system, the e‑</a:t>
            </a:r>
            <a:r>
              <a:rPr lang="en-IN" altLang="en-US" sz="1400" dirty="0" err="1">
                <a:latin typeface="Times New Roman" panose="02020603050405020304" pitchFamily="18" charset="0"/>
                <a:cs typeface="Times New Roman" panose="02020603050405020304" pitchFamily="18" charset="0"/>
              </a:rPr>
              <a:t>terrascada</a:t>
            </a:r>
            <a:r>
              <a:rPr lang="en-IN" altLang="en-US" sz="1400" dirty="0">
                <a:latin typeface="Times New Roman" panose="02020603050405020304" pitchFamily="18" charset="0"/>
                <a:cs typeface="Times New Roman" panose="02020603050405020304" pitchFamily="18" charset="0"/>
              </a:rPr>
              <a:t> Front End performs the following functions</a:t>
            </a:r>
            <a:r>
              <a:rPr lang="en-IN" altLang="en-US" sz="1400" dirty="0" smtClean="0">
                <a:latin typeface="Times New Roman" panose="02020603050405020304" pitchFamily="18" charset="0"/>
                <a:cs typeface="Times New Roman" panose="02020603050405020304" pitchFamily="18" charset="0"/>
              </a:rPr>
              <a:t>:</a:t>
            </a:r>
          </a:p>
          <a:p>
            <a:pPr marL="0" indent="0">
              <a:defRPr/>
            </a:pPr>
            <a:r>
              <a:rPr lang="en-IN" altLang="en-US" sz="1400" dirty="0" smtClean="0">
                <a:latin typeface="Times New Roman" panose="02020603050405020304" pitchFamily="18" charset="0"/>
                <a:cs typeface="Times New Roman" panose="02020603050405020304" pitchFamily="18" charset="0"/>
              </a:rPr>
              <a:t>       * </a:t>
            </a:r>
            <a:r>
              <a:rPr lang="en-IN" altLang="en-US" sz="1400" dirty="0">
                <a:latin typeface="Times New Roman" panose="02020603050405020304" pitchFamily="18" charset="0"/>
                <a:cs typeface="Times New Roman" panose="02020603050405020304" pitchFamily="18" charset="0"/>
              </a:rPr>
              <a:t>Scans the monitored system at prescribed times and receives data from RTUs via the </a:t>
            </a:r>
            <a:r>
              <a:rPr lang="en-IN" altLang="en-US" sz="1400" dirty="0" smtClean="0">
                <a:latin typeface="Times New Roman" panose="02020603050405020304" pitchFamily="18" charset="0"/>
                <a:cs typeface="Times New Roman" panose="02020603050405020304" pitchFamily="18" charset="0"/>
              </a:rPr>
              <a:t>                       	CFEs</a:t>
            </a:r>
            <a:r>
              <a:rPr lang="en-IN" altLang="en-US" sz="1400" dirty="0">
                <a:latin typeface="Times New Roman" panose="02020603050405020304" pitchFamily="18" charset="0"/>
                <a:cs typeface="Times New Roman" panose="02020603050405020304" pitchFamily="18" charset="0"/>
              </a:rPr>
              <a:t>. </a:t>
            </a:r>
          </a:p>
          <a:p>
            <a:pPr marL="0" indent="0">
              <a:defRPr/>
            </a:pPr>
            <a:r>
              <a:rPr lang="en-IN" altLang="en-US" sz="1400" dirty="0" smtClean="0">
                <a:latin typeface="Times New Roman" panose="02020603050405020304" pitchFamily="18" charset="0"/>
                <a:cs typeface="Times New Roman" panose="02020603050405020304" pitchFamily="18" charset="0"/>
              </a:rPr>
              <a:t>       * </a:t>
            </a:r>
            <a:r>
              <a:rPr lang="en-IN" altLang="en-US" sz="1400" dirty="0">
                <a:latin typeface="Times New Roman" panose="02020603050405020304" pitchFamily="18" charset="0"/>
                <a:cs typeface="Times New Roman" panose="02020603050405020304" pitchFamily="18" charset="0"/>
              </a:rPr>
              <a:t>Performs conversion and checking on raw data to make it usable for display to  </a:t>
            </a:r>
            <a:r>
              <a:rPr lang="en-IN" altLang="en-US" sz="1400" dirty="0" smtClean="0">
                <a:latin typeface="Times New Roman" panose="02020603050405020304" pitchFamily="18" charset="0"/>
                <a:cs typeface="Times New Roman" panose="02020603050405020304" pitchFamily="18" charset="0"/>
              </a:rPr>
              <a:t>                                         	operators </a:t>
            </a:r>
            <a:r>
              <a:rPr lang="en-IN" altLang="en-US" sz="1400" dirty="0">
                <a:latin typeface="Times New Roman" panose="02020603050405020304" pitchFamily="18" charset="0"/>
                <a:cs typeface="Times New Roman" panose="02020603050405020304" pitchFamily="18" charset="0"/>
              </a:rPr>
              <a:t>and other applications. </a:t>
            </a:r>
          </a:p>
          <a:p>
            <a:pPr marL="0" indent="0">
              <a:defRPr/>
            </a:pPr>
            <a:r>
              <a:rPr lang="en-IN" altLang="en-US" sz="1400" dirty="0" smtClean="0">
                <a:latin typeface="Times New Roman" panose="02020603050405020304" pitchFamily="18" charset="0"/>
                <a:cs typeface="Times New Roman" panose="02020603050405020304" pitchFamily="18" charset="0"/>
              </a:rPr>
              <a:t>       * </a:t>
            </a:r>
            <a:r>
              <a:rPr lang="en-IN" altLang="en-US" sz="1400" dirty="0">
                <a:latin typeface="Times New Roman" panose="02020603050405020304" pitchFamily="18" charset="0"/>
                <a:cs typeface="Times New Roman" panose="02020603050405020304" pitchFamily="18" charset="0"/>
              </a:rPr>
              <a:t>Determines the quality of data and marks data that may not be reliable. </a:t>
            </a:r>
          </a:p>
          <a:p>
            <a:pPr marL="0" indent="0">
              <a:defRPr/>
            </a:pPr>
            <a:r>
              <a:rPr lang="en-IN" altLang="en-US" sz="1400" dirty="0" smtClean="0">
                <a:latin typeface="Times New Roman" panose="02020603050405020304" pitchFamily="18" charset="0"/>
                <a:cs typeface="Times New Roman" panose="02020603050405020304" pitchFamily="18" charset="0"/>
              </a:rPr>
              <a:t>       * </a:t>
            </a:r>
            <a:r>
              <a:rPr lang="en-IN" altLang="en-US" sz="1400" dirty="0">
                <a:latin typeface="Times New Roman" panose="02020603050405020304" pitchFamily="18" charset="0"/>
                <a:cs typeface="Times New Roman" panose="02020603050405020304" pitchFamily="18" charset="0"/>
              </a:rPr>
              <a:t>Allows e‑</a:t>
            </a:r>
            <a:r>
              <a:rPr lang="en-IN" altLang="en-US" sz="1400" dirty="0" err="1">
                <a:latin typeface="Times New Roman" panose="02020603050405020304" pitchFamily="18" charset="0"/>
                <a:cs typeface="Times New Roman" panose="02020603050405020304" pitchFamily="18" charset="0"/>
              </a:rPr>
              <a:t>terrascada</a:t>
            </a:r>
            <a:r>
              <a:rPr lang="en-IN" altLang="en-US" sz="1400" dirty="0">
                <a:latin typeface="Times New Roman" panose="02020603050405020304" pitchFamily="18" charset="0"/>
                <a:cs typeface="Times New Roman" panose="02020603050405020304" pitchFamily="18" charset="0"/>
              </a:rPr>
              <a:t> operators to request scanning of individual scan groups. </a:t>
            </a:r>
            <a:endParaRPr lang="en-IN" altLang="en-US" sz="1400" dirty="0" smtClean="0">
              <a:latin typeface="Times New Roman" panose="02020603050405020304" pitchFamily="18" charset="0"/>
              <a:cs typeface="Times New Roman" panose="02020603050405020304" pitchFamily="18" charset="0"/>
            </a:endParaRPr>
          </a:p>
          <a:p>
            <a:pPr marL="285750" lvl="0" indent="-285750" eaLnBrk="1" hangingPunct="1">
              <a:spcBef>
                <a:spcPct val="0"/>
              </a:spcBef>
              <a:spcAft>
                <a:spcPct val="0"/>
              </a:spcAft>
              <a:buClrTx/>
              <a:buFont typeface="Arial" panose="020B0604020202020204" pitchFamily="34" charset="0"/>
              <a:buChar char="•"/>
              <a:defRPr/>
            </a:pPr>
            <a:r>
              <a:rPr lang="en-IN" altLang="en-US" sz="1400" dirty="0">
                <a:solidFill>
                  <a:srgbClr val="000000"/>
                </a:solidFill>
                <a:latin typeface="Times New Roman" panose="02020603050405020304" pitchFamily="18" charset="0"/>
                <a:cs typeface="Times New Roman" panose="02020603050405020304" pitchFamily="18" charset="0"/>
              </a:rPr>
              <a:t>e‑</a:t>
            </a:r>
            <a:r>
              <a:rPr lang="en-IN" altLang="en-US" sz="1400" dirty="0" err="1">
                <a:solidFill>
                  <a:srgbClr val="000000"/>
                </a:solidFill>
                <a:latin typeface="Times New Roman" panose="02020603050405020304" pitchFamily="18" charset="0"/>
                <a:cs typeface="Times New Roman" panose="02020603050405020304" pitchFamily="18" charset="0"/>
              </a:rPr>
              <a:t>terrascada</a:t>
            </a:r>
            <a:r>
              <a:rPr lang="en-IN" altLang="en-US" sz="1400" dirty="0">
                <a:solidFill>
                  <a:srgbClr val="000000"/>
                </a:solidFill>
                <a:latin typeface="Times New Roman" panose="02020603050405020304" pitchFamily="18" charset="0"/>
                <a:cs typeface="Times New Roman" panose="02020603050405020304" pitchFamily="18" charset="0"/>
              </a:rPr>
              <a:t> can acquire, process, and display data from three types of devices in the monitored system. These device types are:</a:t>
            </a:r>
          </a:p>
          <a:p>
            <a:pPr marL="0" lvl="0" indent="0" eaLnBrk="1" hangingPunct="1">
              <a:spcBef>
                <a:spcPct val="0"/>
              </a:spcBef>
              <a:spcAft>
                <a:spcPct val="0"/>
              </a:spcAft>
              <a:buClrTx/>
              <a:defRPr/>
            </a:pPr>
            <a:endParaRPr lang="en-IN" altLang="en-US" sz="1400" dirty="0">
              <a:solidFill>
                <a:srgbClr val="000000"/>
              </a:solidFill>
              <a:latin typeface="Times New Roman" panose="02020603050405020304" pitchFamily="18" charset="0"/>
              <a:cs typeface="Times New Roman" panose="02020603050405020304" pitchFamily="18" charset="0"/>
            </a:endParaRPr>
          </a:p>
          <a:p>
            <a:pPr marL="0" lvl="0" indent="0" eaLnBrk="1" hangingPunct="1">
              <a:spcBef>
                <a:spcPct val="0"/>
              </a:spcBef>
              <a:spcAft>
                <a:spcPct val="0"/>
              </a:spcAft>
              <a:buClrTx/>
              <a:defRPr/>
            </a:pPr>
            <a:r>
              <a:rPr lang="en-IN" altLang="en-US" sz="1400" dirty="0">
                <a:solidFill>
                  <a:srgbClr val="000000"/>
                </a:solidFill>
                <a:latin typeface="Times New Roman" panose="02020603050405020304" pitchFamily="18" charset="0"/>
                <a:cs typeface="Times New Roman" panose="02020603050405020304" pitchFamily="18" charset="0"/>
              </a:rPr>
              <a:t>                   * Variable-state devices, which have numerical measurements, referred to in    	 	   e‑</a:t>
            </a:r>
            <a:r>
              <a:rPr lang="en-IN" altLang="en-US" sz="1400" dirty="0" err="1">
                <a:solidFill>
                  <a:srgbClr val="000000"/>
                </a:solidFill>
                <a:latin typeface="Times New Roman" panose="02020603050405020304" pitchFamily="18" charset="0"/>
                <a:cs typeface="Times New Roman" panose="02020603050405020304" pitchFamily="18" charset="0"/>
              </a:rPr>
              <a:t>terrascada</a:t>
            </a:r>
            <a:r>
              <a:rPr lang="en-IN" altLang="en-US" sz="1400" dirty="0">
                <a:solidFill>
                  <a:srgbClr val="000000"/>
                </a:solidFill>
                <a:latin typeface="Times New Roman" panose="02020603050405020304" pitchFamily="18" charset="0"/>
                <a:cs typeface="Times New Roman" panose="02020603050405020304" pitchFamily="18" charset="0"/>
              </a:rPr>
              <a:t> as “</a:t>
            </a:r>
            <a:r>
              <a:rPr lang="en-IN" altLang="en-US" sz="1400" dirty="0" err="1">
                <a:solidFill>
                  <a:srgbClr val="000000"/>
                </a:solidFill>
                <a:latin typeface="Times New Roman" panose="02020603050405020304" pitchFamily="18" charset="0"/>
                <a:cs typeface="Times New Roman" panose="02020603050405020304" pitchFamily="18" charset="0"/>
              </a:rPr>
              <a:t>analog</a:t>
            </a:r>
            <a:r>
              <a:rPr lang="en-IN" altLang="en-US" sz="1400" dirty="0">
                <a:solidFill>
                  <a:srgbClr val="000000"/>
                </a:solidFill>
                <a:latin typeface="Times New Roman" panose="02020603050405020304" pitchFamily="18" charset="0"/>
                <a:cs typeface="Times New Roman" panose="02020603050405020304" pitchFamily="18" charset="0"/>
              </a:rPr>
              <a:t> points” </a:t>
            </a:r>
          </a:p>
          <a:p>
            <a:pPr marL="0" lvl="0" indent="0" eaLnBrk="1" hangingPunct="1">
              <a:spcBef>
                <a:spcPct val="0"/>
              </a:spcBef>
              <a:spcAft>
                <a:spcPct val="0"/>
              </a:spcAft>
              <a:buClrTx/>
              <a:defRPr/>
            </a:pPr>
            <a:r>
              <a:rPr lang="en-IN" altLang="en-US" sz="1400" dirty="0">
                <a:solidFill>
                  <a:srgbClr val="000000"/>
                </a:solidFill>
                <a:latin typeface="Times New Roman" panose="02020603050405020304" pitchFamily="18" charset="0"/>
                <a:cs typeface="Times New Roman" panose="02020603050405020304" pitchFamily="18" charset="0"/>
              </a:rPr>
              <a:t>	* Discrete-state devices, such as circuit breakers and </a:t>
            </a:r>
            <a:r>
              <a:rPr lang="en-IN" altLang="en-US" sz="1400" dirty="0" smtClean="0">
                <a:solidFill>
                  <a:srgbClr val="000000"/>
                </a:solidFill>
                <a:latin typeface="Times New Roman" panose="02020603050405020304" pitchFamily="18" charset="0"/>
                <a:cs typeface="Times New Roman" panose="02020603050405020304" pitchFamily="18" charset="0"/>
              </a:rPr>
              <a:t>isolators</a:t>
            </a:r>
            <a:r>
              <a:rPr lang="en-IN" altLang="en-US" sz="1400" dirty="0">
                <a:solidFill>
                  <a:srgbClr val="000000"/>
                </a:solidFill>
                <a:latin typeface="Times New Roman" panose="02020603050405020304" pitchFamily="18" charset="0"/>
                <a:cs typeface="Times New Roman" panose="02020603050405020304" pitchFamily="18" charset="0"/>
              </a:rPr>
              <a:t>, which have status 	   	   measurements, referred to as “status points “.</a:t>
            </a:r>
          </a:p>
          <a:p>
            <a:pPr marL="0" indent="0">
              <a:defRPr/>
            </a:pPr>
            <a:endParaRPr lang="en-IN" altLang="en-US" sz="1400" dirty="0" smtClean="0">
              <a:latin typeface="Times New Roman" panose="02020603050405020304" pitchFamily="18" charset="0"/>
              <a:cs typeface="Times New Roman" panose="02020603050405020304" pitchFamily="18" charset="0"/>
            </a:endParaRPr>
          </a:p>
          <a:p>
            <a:pPr marL="0" indent="0">
              <a:defRPr/>
            </a:pPr>
            <a:endParaRPr lang="fr-FR" altLang="en-US" sz="1400" dirty="0" smtClean="0">
              <a:latin typeface="Times New Roman" panose="02020603050405020304" pitchFamily="18" charset="0"/>
              <a:cs typeface="Times New Roman" panose="02020603050405020304" pitchFamily="18" charset="0"/>
            </a:endParaRPr>
          </a:p>
        </p:txBody>
      </p:sp>
      <p:sp>
        <p:nvSpPr>
          <p:cNvPr id="5" name="TextBox 4"/>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797356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67544" y="188640"/>
            <a:ext cx="7024744" cy="1143000"/>
          </a:xfrm>
        </p:spPr>
        <p:txBody>
          <a:bodyPr/>
          <a:lstStyle/>
          <a:p>
            <a:r>
              <a:rPr lang="fr-FR" altLang="en-US" u="sng" dirty="0"/>
              <a:t>SCADA Basic </a:t>
            </a:r>
            <a:r>
              <a:rPr lang="fr-FR" altLang="en-US" u="sng" dirty="0" err="1"/>
              <a:t>Functions</a:t>
            </a:r>
            <a:r>
              <a:rPr lang="fr-FR" altLang="en-US" u="sng" dirty="0"/>
              <a:t> </a:t>
            </a:r>
            <a:endParaRPr lang="en-US" altLang="en-US" dirty="0" smtClean="0"/>
          </a:p>
        </p:txBody>
      </p:sp>
      <p:sp>
        <p:nvSpPr>
          <p:cNvPr id="35843" name="Rectangle 3"/>
          <p:cNvSpPr>
            <a:spLocks noGrp="1" noChangeArrowheads="1"/>
          </p:cNvSpPr>
          <p:nvPr>
            <p:ph type="body" idx="1"/>
          </p:nvPr>
        </p:nvSpPr>
        <p:spPr bwMode="auto">
          <a:xfrm>
            <a:off x="755576" y="1556792"/>
            <a:ext cx="7372350" cy="4179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p>
            <a:r>
              <a:rPr lang="fr-FR" altLang="en-US" sz="1800" u="sng" dirty="0" smtClean="0">
                <a:latin typeface="Times New Roman" panose="02020603050405020304" pitchFamily="18" charset="0"/>
                <a:cs typeface="Times New Roman" panose="02020603050405020304" pitchFamily="18" charset="0"/>
              </a:rPr>
              <a:t>Data </a:t>
            </a:r>
            <a:r>
              <a:rPr lang="fr-FR" altLang="en-US" sz="1800" u="sng" dirty="0" err="1" smtClean="0">
                <a:latin typeface="Times New Roman" panose="02020603050405020304" pitchFamily="18" charset="0"/>
                <a:cs typeface="Times New Roman" panose="02020603050405020304" pitchFamily="18" charset="0"/>
              </a:rPr>
              <a:t>Processing</a:t>
            </a:r>
            <a:r>
              <a:rPr lang="fr-FR" altLang="en-US" sz="1800" u="sng" dirty="0" smtClean="0">
                <a:latin typeface="Times New Roman" panose="02020603050405020304" pitchFamily="18" charset="0"/>
                <a:cs typeface="Times New Roman" panose="02020603050405020304" pitchFamily="18" charset="0"/>
              </a:rPr>
              <a:t> </a:t>
            </a:r>
            <a:r>
              <a:rPr lang="fr-FR" altLang="en-US" sz="1800" dirty="0" smtClean="0">
                <a:latin typeface="Times New Roman" panose="02020603050405020304" pitchFamily="18" charset="0"/>
                <a:cs typeface="Times New Roman" panose="02020603050405020304" pitchFamily="18" charset="0"/>
              </a:rPr>
              <a:t>: </a:t>
            </a:r>
          </a:p>
          <a:p>
            <a:pPr lvl="1"/>
            <a:r>
              <a:rPr lang="fr-FR" altLang="en-US" sz="1800" dirty="0">
                <a:solidFill>
                  <a:schemeClr val="tx1"/>
                </a:solidFill>
                <a:latin typeface="Times New Roman" panose="02020603050405020304" pitchFamily="18" charset="0"/>
                <a:cs typeface="Times New Roman" panose="02020603050405020304" pitchFamily="18" charset="0"/>
              </a:rPr>
              <a:t>Data </a:t>
            </a:r>
            <a:r>
              <a:rPr lang="fr-FR" altLang="en-US" sz="1800" dirty="0" err="1">
                <a:solidFill>
                  <a:schemeClr val="tx1"/>
                </a:solidFill>
                <a:latin typeface="Times New Roman" panose="02020603050405020304" pitchFamily="18" charset="0"/>
                <a:cs typeface="Times New Roman" panose="02020603050405020304" pitchFamily="18" charset="0"/>
              </a:rPr>
              <a:t>quality</a:t>
            </a:r>
            <a:r>
              <a:rPr lang="fr-FR" altLang="en-US" sz="1800" dirty="0">
                <a:solidFill>
                  <a:schemeClr val="tx1"/>
                </a:solidFill>
                <a:latin typeface="Times New Roman" panose="02020603050405020304" pitchFamily="18" charset="0"/>
                <a:cs typeface="Times New Roman" panose="02020603050405020304" pitchFamily="18" charset="0"/>
              </a:rPr>
              <a:t> flags </a:t>
            </a:r>
            <a:r>
              <a:rPr lang="fr-FR" altLang="en-US" sz="1800" dirty="0" smtClean="0">
                <a:solidFill>
                  <a:schemeClr val="tx1"/>
                </a:solidFill>
                <a:latin typeface="Times New Roman" panose="02020603050405020304" pitchFamily="18" charset="0"/>
                <a:cs typeface="Times New Roman" panose="02020603050405020304" pitchFamily="18" charset="0"/>
              </a:rPr>
              <a:t>: GOOD, SUSPECT, REPLACED, ESTIMATED, NIS</a:t>
            </a:r>
            <a:endParaRPr lang="fr-FR" altLang="en-US" sz="1800" dirty="0">
              <a:solidFill>
                <a:schemeClr val="tx1"/>
              </a:solidFill>
              <a:latin typeface="Times New Roman" panose="02020603050405020304" pitchFamily="18" charset="0"/>
              <a:cs typeface="Times New Roman" panose="02020603050405020304" pitchFamily="18" charset="0"/>
            </a:endParaRPr>
          </a:p>
          <a:p>
            <a:pPr lvl="1"/>
            <a:r>
              <a:rPr lang="fr-FR" altLang="en-US" sz="1800" dirty="0" err="1">
                <a:solidFill>
                  <a:schemeClr val="tx1"/>
                </a:solidFill>
                <a:latin typeface="Times New Roman" panose="02020603050405020304" pitchFamily="18" charset="0"/>
                <a:cs typeface="Times New Roman" panose="02020603050405020304" pitchFamily="18" charset="0"/>
              </a:rPr>
              <a:t>Alarm</a:t>
            </a:r>
            <a:r>
              <a:rPr lang="fr-FR" altLang="en-US" sz="1800" dirty="0">
                <a:solidFill>
                  <a:schemeClr val="tx1"/>
                </a:solidFill>
                <a:latin typeface="Times New Roman" panose="02020603050405020304" pitchFamily="18" charset="0"/>
                <a:cs typeface="Times New Roman" panose="02020603050405020304" pitchFamily="18" charset="0"/>
              </a:rPr>
              <a:t> </a:t>
            </a:r>
            <a:r>
              <a:rPr lang="fr-FR" altLang="en-US" sz="1800" dirty="0" err="1">
                <a:solidFill>
                  <a:schemeClr val="tx1"/>
                </a:solidFill>
                <a:latin typeface="Times New Roman" panose="02020603050405020304" pitchFamily="18" charset="0"/>
                <a:cs typeface="Times New Roman" panose="02020603050405020304" pitchFamily="18" charset="0"/>
              </a:rPr>
              <a:t>checking</a:t>
            </a:r>
            <a:r>
              <a:rPr lang="fr-FR" altLang="en-US" sz="1800" dirty="0">
                <a:solidFill>
                  <a:schemeClr val="tx1"/>
                </a:solidFill>
                <a:latin typeface="Times New Roman" panose="02020603050405020304" pitchFamily="18" charset="0"/>
                <a:cs typeface="Times New Roman" panose="02020603050405020304" pitchFamily="18" charset="0"/>
              </a:rPr>
              <a:t> :</a:t>
            </a:r>
          </a:p>
          <a:p>
            <a:pPr lvl="2"/>
            <a:r>
              <a:rPr lang="fr-FR" altLang="en-US" sz="1800" dirty="0" err="1">
                <a:solidFill>
                  <a:schemeClr val="tx1"/>
                </a:solidFill>
                <a:latin typeface="Times New Roman" panose="02020603050405020304" pitchFamily="18" charset="0"/>
                <a:cs typeface="Times New Roman" panose="02020603050405020304" pitchFamily="18" charset="0"/>
              </a:rPr>
              <a:t>Status</a:t>
            </a:r>
            <a:r>
              <a:rPr lang="fr-FR" altLang="en-US" sz="1800" dirty="0">
                <a:solidFill>
                  <a:schemeClr val="tx1"/>
                </a:solidFill>
                <a:latin typeface="Times New Roman" panose="02020603050405020304" pitchFamily="18" charset="0"/>
                <a:cs typeface="Times New Roman" panose="02020603050405020304" pitchFamily="18" charset="0"/>
              </a:rPr>
              <a:t> :</a:t>
            </a:r>
          </a:p>
          <a:p>
            <a:pPr lvl="3"/>
            <a:r>
              <a:rPr lang="fr-FR" altLang="en-US" dirty="0" err="1">
                <a:solidFill>
                  <a:schemeClr val="tx1"/>
                </a:solidFill>
                <a:latin typeface="Times New Roman" panose="02020603050405020304" pitchFamily="18" charset="0"/>
                <a:cs typeface="Times New Roman" panose="02020603050405020304" pitchFamily="18" charset="0"/>
              </a:rPr>
              <a:t>Illegal</a:t>
            </a:r>
            <a:r>
              <a:rPr lang="fr-FR" altLang="en-US" dirty="0">
                <a:solidFill>
                  <a:schemeClr val="tx1"/>
                </a:solidFill>
                <a:latin typeface="Times New Roman" panose="02020603050405020304" pitchFamily="18" charset="0"/>
                <a:cs typeface="Times New Roman" panose="02020603050405020304" pitchFamily="18" charset="0"/>
              </a:rPr>
              <a:t> and </a:t>
            </a:r>
            <a:r>
              <a:rPr lang="fr-FR" altLang="en-US" dirty="0" err="1">
                <a:solidFill>
                  <a:schemeClr val="tx1"/>
                </a:solidFill>
                <a:latin typeface="Times New Roman" panose="02020603050405020304" pitchFamily="18" charset="0"/>
                <a:cs typeface="Times New Roman" panose="02020603050405020304" pitchFamily="18" charset="0"/>
              </a:rPr>
              <a:t>abnormal</a:t>
            </a:r>
            <a:r>
              <a:rPr lang="fr-FR" altLang="en-US" dirty="0">
                <a:solidFill>
                  <a:schemeClr val="tx1"/>
                </a:solidFill>
                <a:latin typeface="Times New Roman" panose="02020603050405020304" pitchFamily="18" charset="0"/>
                <a:cs typeface="Times New Roman" panose="02020603050405020304" pitchFamily="18" charset="0"/>
              </a:rPr>
              <a:t> state</a:t>
            </a:r>
          </a:p>
          <a:p>
            <a:pPr lvl="3"/>
            <a:r>
              <a:rPr lang="fr-FR" altLang="en-US" dirty="0" err="1">
                <a:solidFill>
                  <a:schemeClr val="tx1"/>
                </a:solidFill>
                <a:latin typeface="Times New Roman" panose="02020603050405020304" pitchFamily="18" charset="0"/>
                <a:cs typeface="Times New Roman" panose="02020603050405020304" pitchFamily="18" charset="0"/>
              </a:rPr>
              <a:t>Alarming</a:t>
            </a:r>
            <a:r>
              <a:rPr lang="fr-FR" altLang="en-US" dirty="0">
                <a:solidFill>
                  <a:schemeClr val="tx1"/>
                </a:solidFill>
                <a:latin typeface="Times New Roman" panose="02020603050405020304" pitchFamily="18" charset="0"/>
                <a:cs typeface="Times New Roman" panose="02020603050405020304" pitchFamily="18" charset="0"/>
              </a:rPr>
              <a:t> transitions</a:t>
            </a:r>
          </a:p>
          <a:p>
            <a:pPr lvl="2"/>
            <a:r>
              <a:rPr lang="fr-FR" altLang="en-US" sz="1800" dirty="0" err="1">
                <a:solidFill>
                  <a:schemeClr val="tx1"/>
                </a:solidFill>
                <a:latin typeface="Times New Roman" panose="02020603050405020304" pitchFamily="18" charset="0"/>
                <a:cs typeface="Times New Roman" panose="02020603050405020304" pitchFamily="18" charset="0"/>
              </a:rPr>
              <a:t>Analogs</a:t>
            </a:r>
            <a:r>
              <a:rPr lang="fr-FR" altLang="en-US" sz="1800" dirty="0">
                <a:solidFill>
                  <a:schemeClr val="tx1"/>
                </a:solidFill>
                <a:latin typeface="Times New Roman" panose="02020603050405020304" pitchFamily="18" charset="0"/>
                <a:cs typeface="Times New Roman" panose="02020603050405020304" pitchFamily="18" charset="0"/>
              </a:rPr>
              <a:t> :</a:t>
            </a:r>
          </a:p>
          <a:p>
            <a:pPr lvl="3"/>
            <a:r>
              <a:rPr lang="fr-FR" altLang="en-US" dirty="0" err="1">
                <a:solidFill>
                  <a:schemeClr val="tx1"/>
                </a:solidFill>
                <a:latin typeface="Times New Roman" panose="02020603050405020304" pitchFamily="18" charset="0"/>
                <a:cs typeface="Times New Roman" panose="02020603050405020304" pitchFamily="18" charset="0"/>
              </a:rPr>
              <a:t>Limits</a:t>
            </a:r>
            <a:r>
              <a:rPr lang="fr-FR" altLang="en-US" dirty="0">
                <a:solidFill>
                  <a:schemeClr val="tx1"/>
                </a:solidFill>
                <a:latin typeface="Times New Roman" panose="02020603050405020304" pitchFamily="18" charset="0"/>
                <a:cs typeface="Times New Roman" panose="02020603050405020304" pitchFamily="18" charset="0"/>
              </a:rPr>
              <a:t> </a:t>
            </a:r>
            <a:r>
              <a:rPr lang="fr-FR" altLang="en-US" dirty="0" err="1">
                <a:solidFill>
                  <a:schemeClr val="tx1"/>
                </a:solidFill>
                <a:latin typeface="Times New Roman" panose="02020603050405020304" pitchFamily="18" charset="0"/>
                <a:cs typeface="Times New Roman" panose="02020603050405020304" pitchFamily="18" charset="0"/>
              </a:rPr>
              <a:t>checking</a:t>
            </a:r>
            <a:endParaRPr lang="fr-FR" altLang="en-US" dirty="0">
              <a:solidFill>
                <a:schemeClr val="tx1"/>
              </a:solidFill>
              <a:latin typeface="Times New Roman" panose="02020603050405020304" pitchFamily="18" charset="0"/>
              <a:cs typeface="Times New Roman" panose="02020603050405020304" pitchFamily="18" charset="0"/>
            </a:endParaRPr>
          </a:p>
          <a:p>
            <a:pPr lvl="3"/>
            <a:r>
              <a:rPr lang="fr-FR" altLang="en-US" dirty="0" err="1">
                <a:solidFill>
                  <a:schemeClr val="tx1"/>
                </a:solidFill>
                <a:latin typeface="Times New Roman" panose="02020603050405020304" pitchFamily="18" charset="0"/>
                <a:cs typeface="Times New Roman" panose="02020603050405020304" pitchFamily="18" charset="0"/>
              </a:rPr>
              <a:t>Calculation</a:t>
            </a:r>
            <a:r>
              <a:rPr lang="fr-FR" altLang="en-US" dirty="0">
                <a:solidFill>
                  <a:schemeClr val="tx1"/>
                </a:solidFill>
                <a:latin typeface="Times New Roman" panose="02020603050405020304" pitchFamily="18" charset="0"/>
                <a:cs typeface="Times New Roman" panose="02020603050405020304" pitchFamily="18" charset="0"/>
              </a:rPr>
              <a:t> </a:t>
            </a:r>
            <a:r>
              <a:rPr lang="fr-FR" altLang="en-US" dirty="0" err="1">
                <a:solidFill>
                  <a:schemeClr val="tx1"/>
                </a:solidFill>
                <a:latin typeface="Times New Roman" panose="02020603050405020304" pitchFamily="18" charset="0"/>
                <a:cs typeface="Times New Roman" panose="02020603050405020304" pitchFamily="18" charset="0"/>
              </a:rPr>
              <a:t>triggering</a:t>
            </a:r>
            <a:endParaRPr lang="fr-FR" altLang="en-US" dirty="0">
              <a:solidFill>
                <a:schemeClr val="tx1"/>
              </a:solidFill>
              <a:latin typeface="Times New Roman" panose="02020603050405020304" pitchFamily="18" charset="0"/>
              <a:cs typeface="Times New Roman" panose="02020603050405020304" pitchFamily="18" charset="0"/>
            </a:endParaRPr>
          </a:p>
          <a:p>
            <a:pPr lvl="1"/>
            <a:r>
              <a:rPr lang="fr-FR" altLang="en-US" sz="1800" dirty="0" err="1">
                <a:solidFill>
                  <a:schemeClr val="tx1"/>
                </a:solidFill>
                <a:latin typeface="Times New Roman" panose="02020603050405020304" pitchFamily="18" charset="0"/>
                <a:cs typeface="Times New Roman" panose="02020603050405020304" pitchFamily="18" charset="0"/>
              </a:rPr>
              <a:t>Topology</a:t>
            </a:r>
            <a:r>
              <a:rPr lang="fr-FR" altLang="en-US" sz="1800" dirty="0">
                <a:solidFill>
                  <a:schemeClr val="tx1"/>
                </a:solidFill>
                <a:latin typeface="Times New Roman" panose="02020603050405020304" pitchFamily="18" charset="0"/>
                <a:cs typeface="Times New Roman" panose="02020603050405020304" pitchFamily="18" charset="0"/>
              </a:rPr>
              <a:t> </a:t>
            </a:r>
            <a:r>
              <a:rPr lang="fr-FR" altLang="en-US" sz="1800" dirty="0" err="1">
                <a:solidFill>
                  <a:schemeClr val="tx1"/>
                </a:solidFill>
                <a:latin typeface="Times New Roman" panose="02020603050405020304" pitchFamily="18" charset="0"/>
                <a:cs typeface="Times New Roman" panose="02020603050405020304" pitchFamily="18" charset="0"/>
              </a:rPr>
              <a:t>processing</a:t>
            </a:r>
            <a:r>
              <a:rPr altLang="en-US" sz="1800" dirty="0">
                <a:solidFill>
                  <a:schemeClr val="tx1"/>
                </a:solidFill>
                <a:latin typeface="Times New Roman" panose="02020603050405020304" pitchFamily="18" charset="0"/>
                <a:cs typeface="Times New Roman" panose="02020603050405020304" pitchFamily="18" charset="0"/>
              </a:rPr>
              <a:t> </a:t>
            </a:r>
            <a:endParaRPr lang="en-IN" altLang="en-US" sz="1800" dirty="0" smtClean="0">
              <a:solidFill>
                <a:schemeClr val="tx1"/>
              </a:solidFill>
              <a:latin typeface="Times New Roman" panose="02020603050405020304" pitchFamily="18" charset="0"/>
              <a:cs typeface="Times New Roman" panose="02020603050405020304" pitchFamily="18" charset="0"/>
            </a:endParaRPr>
          </a:p>
          <a:p>
            <a:pPr lvl="1"/>
            <a:endParaRPr lang="en-IN" altLang="en-US" sz="1800" dirty="0">
              <a:solidFill>
                <a:schemeClr val="tx1"/>
              </a:solidFill>
              <a:latin typeface="Times New Roman" panose="02020603050405020304" pitchFamily="18" charset="0"/>
              <a:cs typeface="Times New Roman" panose="02020603050405020304" pitchFamily="18" charset="0"/>
            </a:endParaRPr>
          </a:p>
          <a:p>
            <a:r>
              <a:rPr lang="en-IN" altLang="en-US" sz="2000" u="sng" dirty="0" smtClean="0">
                <a:latin typeface="Times New Roman" panose="02020603050405020304" pitchFamily="18" charset="0"/>
                <a:cs typeface="Times New Roman" panose="02020603050405020304" pitchFamily="18" charset="0"/>
              </a:rPr>
              <a:t>Power System Analysis</a:t>
            </a:r>
          </a:p>
          <a:p>
            <a:pPr lvl="1"/>
            <a:r>
              <a:rPr lang="en-IN" altLang="en-US" sz="1800" dirty="0" err="1" smtClean="0">
                <a:solidFill>
                  <a:schemeClr val="tx1"/>
                </a:solidFill>
                <a:latin typeface="Times New Roman" panose="02020603050405020304" pitchFamily="18" charset="0"/>
                <a:cs typeface="Times New Roman" panose="02020603050405020304" pitchFamily="18" charset="0"/>
              </a:rPr>
              <a:t>Contigency</a:t>
            </a:r>
            <a:r>
              <a:rPr lang="en-IN" altLang="en-US" sz="1800" dirty="0" smtClean="0">
                <a:solidFill>
                  <a:schemeClr val="tx1"/>
                </a:solidFill>
                <a:latin typeface="Times New Roman" panose="02020603050405020304" pitchFamily="18" charset="0"/>
                <a:cs typeface="Times New Roman" panose="02020603050405020304" pitchFamily="18" charset="0"/>
              </a:rPr>
              <a:t> analysis</a:t>
            </a:r>
          </a:p>
          <a:p>
            <a:pPr lvl="1"/>
            <a:r>
              <a:rPr lang="en-IN" altLang="en-US" sz="1800" dirty="0" smtClean="0">
                <a:solidFill>
                  <a:schemeClr val="tx1"/>
                </a:solidFill>
                <a:latin typeface="Times New Roman" panose="02020603050405020304" pitchFamily="18" charset="0"/>
                <a:cs typeface="Times New Roman" panose="02020603050405020304" pitchFamily="18" charset="0"/>
              </a:rPr>
              <a:t>Real time </a:t>
            </a:r>
            <a:r>
              <a:rPr lang="en-IN" altLang="en-US" sz="1800" dirty="0">
                <a:solidFill>
                  <a:schemeClr val="tx1"/>
                </a:solidFill>
                <a:latin typeface="Times New Roman" panose="02020603050405020304" pitchFamily="18" charset="0"/>
                <a:cs typeface="Times New Roman" panose="02020603050405020304" pitchFamily="18" charset="0"/>
              </a:rPr>
              <a:t>n</a:t>
            </a:r>
            <a:r>
              <a:rPr lang="en-IN" altLang="en-US" sz="1800" dirty="0" smtClean="0">
                <a:solidFill>
                  <a:schemeClr val="tx1"/>
                </a:solidFill>
                <a:latin typeface="Times New Roman" panose="02020603050405020304" pitchFamily="18" charset="0"/>
                <a:cs typeface="Times New Roman" panose="02020603050405020304" pitchFamily="18" charset="0"/>
              </a:rPr>
              <a:t>etwork analysis</a:t>
            </a:r>
          </a:p>
          <a:p>
            <a:pPr lvl="1"/>
            <a:r>
              <a:rPr lang="en-IN" altLang="en-US" sz="1800" dirty="0" smtClean="0">
                <a:solidFill>
                  <a:schemeClr val="tx1"/>
                </a:solidFill>
                <a:latin typeface="Times New Roman" panose="02020603050405020304" pitchFamily="18" charset="0"/>
                <a:cs typeface="Times New Roman" panose="02020603050405020304" pitchFamily="18" charset="0"/>
              </a:rPr>
              <a:t>State Estimation</a:t>
            </a:r>
          </a:p>
          <a:p>
            <a:pPr lvl="1"/>
            <a:r>
              <a:rPr lang="en-IN" altLang="en-US" sz="1800" dirty="0" smtClean="0">
                <a:solidFill>
                  <a:schemeClr val="tx1"/>
                </a:solidFill>
                <a:latin typeface="Times New Roman" panose="02020603050405020304" pitchFamily="18" charset="0"/>
                <a:cs typeface="Times New Roman" panose="02020603050405020304" pitchFamily="18" charset="0"/>
              </a:rPr>
              <a:t>Sequence of events</a:t>
            </a:r>
          </a:p>
          <a:p>
            <a:pPr lvl="1"/>
            <a:endParaRPr lang="en-IN" altLang="en-US" sz="1800" u="sng" dirty="0" smtClean="0">
              <a:solidFill>
                <a:schemeClr val="tx1"/>
              </a:solidFill>
              <a:latin typeface="Times New Roman" panose="02020603050405020304" pitchFamily="18" charset="0"/>
              <a:cs typeface="Times New Roman" panose="02020603050405020304" pitchFamily="18" charset="0"/>
            </a:endParaRPr>
          </a:p>
          <a:p>
            <a:pPr lvl="1"/>
            <a:endParaRPr altLang="en-US" sz="1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606597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noChangeAspect="1"/>
          </p:cNvGrpSpPr>
          <p:nvPr/>
        </p:nvGrpSpPr>
        <p:grpSpPr bwMode="auto">
          <a:xfrm>
            <a:off x="685800" y="1371600"/>
            <a:ext cx="8023225" cy="4640263"/>
            <a:chOff x="1800" y="1716"/>
            <a:chExt cx="12636" cy="7308"/>
          </a:xfrm>
        </p:grpSpPr>
        <p:sp>
          <p:nvSpPr>
            <p:cNvPr id="11282" name="AutoShape 3"/>
            <p:cNvSpPr>
              <a:spLocks noChangeAspect="1" noChangeArrowheads="1"/>
            </p:cNvSpPr>
            <p:nvPr/>
          </p:nvSpPr>
          <p:spPr bwMode="auto">
            <a:xfrm>
              <a:off x="1800" y="1716"/>
              <a:ext cx="12636" cy="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GB" altLang="en-US" sz="1400"/>
            </a:p>
          </p:txBody>
        </p:sp>
        <p:grpSp>
          <p:nvGrpSpPr>
            <p:cNvPr id="11283" name="Group 4"/>
            <p:cNvGrpSpPr>
              <a:grpSpLocks/>
            </p:cNvGrpSpPr>
            <p:nvPr/>
          </p:nvGrpSpPr>
          <p:grpSpPr bwMode="auto">
            <a:xfrm>
              <a:off x="1800" y="1716"/>
              <a:ext cx="10429" cy="7211"/>
              <a:chOff x="1819" y="1735"/>
              <a:chExt cx="10429" cy="7211"/>
            </a:xfrm>
          </p:grpSpPr>
          <p:sp>
            <p:nvSpPr>
              <p:cNvPr id="11943" name="Line 5"/>
              <p:cNvSpPr>
                <a:spLocks noChangeShapeType="1"/>
              </p:cNvSpPr>
              <p:nvPr/>
            </p:nvSpPr>
            <p:spPr bwMode="auto">
              <a:xfrm flipV="1">
                <a:off x="9134" y="3049"/>
                <a:ext cx="1" cy="654"/>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44" name="Line 6"/>
              <p:cNvSpPr>
                <a:spLocks noChangeShapeType="1"/>
              </p:cNvSpPr>
              <p:nvPr/>
            </p:nvSpPr>
            <p:spPr bwMode="auto">
              <a:xfrm flipH="1" flipV="1">
                <a:off x="9237" y="2965"/>
                <a:ext cx="142" cy="654"/>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45" name="Line 7"/>
              <p:cNvSpPr>
                <a:spLocks noChangeShapeType="1"/>
              </p:cNvSpPr>
              <p:nvPr/>
            </p:nvSpPr>
            <p:spPr bwMode="auto">
              <a:xfrm flipV="1">
                <a:off x="9134" y="2965"/>
                <a:ext cx="103" cy="84"/>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46" name="Freeform 8"/>
              <p:cNvSpPr>
                <a:spLocks/>
              </p:cNvSpPr>
              <p:nvPr/>
            </p:nvSpPr>
            <p:spPr bwMode="auto">
              <a:xfrm>
                <a:off x="8888" y="2965"/>
                <a:ext cx="246" cy="492"/>
              </a:xfrm>
              <a:custGeom>
                <a:avLst/>
                <a:gdLst>
                  <a:gd name="T0" fmla="*/ 0 w 246"/>
                  <a:gd name="T1" fmla="*/ 492 h 492"/>
                  <a:gd name="T2" fmla="*/ 84 w 246"/>
                  <a:gd name="T3" fmla="*/ 0 h 492"/>
                  <a:gd name="T4" fmla="*/ 246 w 246"/>
                  <a:gd name="T5" fmla="*/ 84 h 492"/>
                  <a:gd name="T6" fmla="*/ 0 60000 65536"/>
                  <a:gd name="T7" fmla="*/ 0 60000 65536"/>
                  <a:gd name="T8" fmla="*/ 0 60000 65536"/>
                  <a:gd name="T9" fmla="*/ 0 w 246"/>
                  <a:gd name="T10" fmla="*/ 0 h 492"/>
                  <a:gd name="T11" fmla="*/ 246 w 246"/>
                  <a:gd name="T12" fmla="*/ 492 h 492"/>
                </a:gdLst>
                <a:ahLst/>
                <a:cxnLst>
                  <a:cxn ang="T6">
                    <a:pos x="T0" y="T1"/>
                  </a:cxn>
                  <a:cxn ang="T7">
                    <a:pos x="T2" y="T3"/>
                  </a:cxn>
                  <a:cxn ang="T8">
                    <a:pos x="T4" y="T5"/>
                  </a:cxn>
                </a:cxnLst>
                <a:rect l="T9" t="T10" r="T11" b="T12"/>
                <a:pathLst>
                  <a:path w="246" h="492">
                    <a:moveTo>
                      <a:pt x="0" y="492"/>
                    </a:moveTo>
                    <a:lnTo>
                      <a:pt x="84" y="0"/>
                    </a:lnTo>
                    <a:lnTo>
                      <a:pt x="246" y="8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47" name="Freeform 9"/>
              <p:cNvSpPr>
                <a:spLocks/>
              </p:cNvSpPr>
              <p:nvPr/>
            </p:nvSpPr>
            <p:spPr bwMode="auto">
              <a:xfrm>
                <a:off x="8727" y="2480"/>
                <a:ext cx="614" cy="285"/>
              </a:xfrm>
              <a:custGeom>
                <a:avLst/>
                <a:gdLst>
                  <a:gd name="T0" fmla="*/ 614 w 614"/>
                  <a:gd name="T1" fmla="*/ 285 h 285"/>
                  <a:gd name="T2" fmla="*/ 0 w 614"/>
                  <a:gd name="T3" fmla="*/ 0 h 285"/>
                  <a:gd name="T4" fmla="*/ 129 w 614"/>
                  <a:gd name="T5" fmla="*/ 0 h 285"/>
                  <a:gd name="T6" fmla="*/ 491 w 614"/>
                  <a:gd name="T7" fmla="*/ 162 h 285"/>
                  <a:gd name="T8" fmla="*/ 614 w 614"/>
                  <a:gd name="T9" fmla="*/ 285 h 285"/>
                  <a:gd name="T10" fmla="*/ 0 60000 65536"/>
                  <a:gd name="T11" fmla="*/ 0 60000 65536"/>
                  <a:gd name="T12" fmla="*/ 0 60000 65536"/>
                  <a:gd name="T13" fmla="*/ 0 60000 65536"/>
                  <a:gd name="T14" fmla="*/ 0 60000 65536"/>
                  <a:gd name="T15" fmla="*/ 0 w 614"/>
                  <a:gd name="T16" fmla="*/ 0 h 285"/>
                  <a:gd name="T17" fmla="*/ 614 w 614"/>
                  <a:gd name="T18" fmla="*/ 285 h 285"/>
                </a:gdLst>
                <a:ahLst/>
                <a:cxnLst>
                  <a:cxn ang="T10">
                    <a:pos x="T0" y="T1"/>
                  </a:cxn>
                  <a:cxn ang="T11">
                    <a:pos x="T2" y="T3"/>
                  </a:cxn>
                  <a:cxn ang="T12">
                    <a:pos x="T4" y="T5"/>
                  </a:cxn>
                  <a:cxn ang="T13">
                    <a:pos x="T6" y="T7"/>
                  </a:cxn>
                  <a:cxn ang="T14">
                    <a:pos x="T8" y="T9"/>
                  </a:cxn>
                </a:cxnLst>
                <a:rect l="T15" t="T16" r="T17" b="T18"/>
                <a:pathLst>
                  <a:path w="614" h="285">
                    <a:moveTo>
                      <a:pt x="614" y="285"/>
                    </a:moveTo>
                    <a:lnTo>
                      <a:pt x="0" y="0"/>
                    </a:lnTo>
                    <a:lnTo>
                      <a:pt x="129" y="0"/>
                    </a:lnTo>
                    <a:lnTo>
                      <a:pt x="491" y="162"/>
                    </a:lnTo>
                    <a:lnTo>
                      <a:pt x="614"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48" name="Freeform 10"/>
              <p:cNvSpPr>
                <a:spLocks/>
              </p:cNvSpPr>
              <p:nvPr/>
            </p:nvSpPr>
            <p:spPr bwMode="auto">
              <a:xfrm>
                <a:off x="8727" y="2480"/>
                <a:ext cx="614" cy="285"/>
              </a:xfrm>
              <a:custGeom>
                <a:avLst/>
                <a:gdLst>
                  <a:gd name="T0" fmla="*/ 614 w 614"/>
                  <a:gd name="T1" fmla="*/ 285 h 285"/>
                  <a:gd name="T2" fmla="*/ 0 w 614"/>
                  <a:gd name="T3" fmla="*/ 0 h 285"/>
                  <a:gd name="T4" fmla="*/ 129 w 614"/>
                  <a:gd name="T5" fmla="*/ 0 h 285"/>
                  <a:gd name="T6" fmla="*/ 491 w 614"/>
                  <a:gd name="T7" fmla="*/ 162 h 285"/>
                  <a:gd name="T8" fmla="*/ 614 w 614"/>
                  <a:gd name="T9" fmla="*/ 285 h 285"/>
                  <a:gd name="T10" fmla="*/ 0 60000 65536"/>
                  <a:gd name="T11" fmla="*/ 0 60000 65536"/>
                  <a:gd name="T12" fmla="*/ 0 60000 65536"/>
                  <a:gd name="T13" fmla="*/ 0 60000 65536"/>
                  <a:gd name="T14" fmla="*/ 0 60000 65536"/>
                  <a:gd name="T15" fmla="*/ 0 w 614"/>
                  <a:gd name="T16" fmla="*/ 0 h 285"/>
                  <a:gd name="T17" fmla="*/ 614 w 614"/>
                  <a:gd name="T18" fmla="*/ 285 h 285"/>
                </a:gdLst>
                <a:ahLst/>
                <a:cxnLst>
                  <a:cxn ang="T10">
                    <a:pos x="T0" y="T1"/>
                  </a:cxn>
                  <a:cxn ang="T11">
                    <a:pos x="T2" y="T3"/>
                  </a:cxn>
                  <a:cxn ang="T12">
                    <a:pos x="T4" y="T5"/>
                  </a:cxn>
                  <a:cxn ang="T13">
                    <a:pos x="T6" y="T7"/>
                  </a:cxn>
                  <a:cxn ang="T14">
                    <a:pos x="T8" y="T9"/>
                  </a:cxn>
                </a:cxnLst>
                <a:rect l="T15" t="T16" r="T17" b="T18"/>
                <a:pathLst>
                  <a:path w="614" h="285">
                    <a:moveTo>
                      <a:pt x="614" y="285"/>
                    </a:moveTo>
                    <a:lnTo>
                      <a:pt x="0" y="0"/>
                    </a:lnTo>
                    <a:lnTo>
                      <a:pt x="129" y="0"/>
                    </a:lnTo>
                    <a:lnTo>
                      <a:pt x="491" y="162"/>
                    </a:lnTo>
                    <a:lnTo>
                      <a:pt x="614" y="285"/>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49" name="Freeform 11"/>
              <p:cNvSpPr>
                <a:spLocks/>
              </p:cNvSpPr>
              <p:nvPr/>
            </p:nvSpPr>
            <p:spPr bwMode="auto">
              <a:xfrm>
                <a:off x="8811" y="2383"/>
                <a:ext cx="523" cy="375"/>
              </a:xfrm>
              <a:custGeom>
                <a:avLst/>
                <a:gdLst>
                  <a:gd name="T0" fmla="*/ 0 w 523"/>
                  <a:gd name="T1" fmla="*/ 97 h 375"/>
                  <a:gd name="T2" fmla="*/ 90 w 523"/>
                  <a:gd name="T3" fmla="*/ 0 h 375"/>
                  <a:gd name="T4" fmla="*/ 181 w 523"/>
                  <a:gd name="T5" fmla="*/ 97 h 375"/>
                  <a:gd name="T6" fmla="*/ 407 w 523"/>
                  <a:gd name="T7" fmla="*/ 174 h 375"/>
                  <a:gd name="T8" fmla="*/ 484 w 523"/>
                  <a:gd name="T9" fmla="*/ 97 h 375"/>
                  <a:gd name="T10" fmla="*/ 484 w 523"/>
                  <a:gd name="T11" fmla="*/ 200 h 375"/>
                  <a:gd name="T12" fmla="*/ 523 w 523"/>
                  <a:gd name="T13" fmla="*/ 375 h 375"/>
                  <a:gd name="T14" fmla="*/ 0 60000 65536"/>
                  <a:gd name="T15" fmla="*/ 0 60000 65536"/>
                  <a:gd name="T16" fmla="*/ 0 60000 65536"/>
                  <a:gd name="T17" fmla="*/ 0 60000 65536"/>
                  <a:gd name="T18" fmla="*/ 0 60000 65536"/>
                  <a:gd name="T19" fmla="*/ 0 60000 65536"/>
                  <a:gd name="T20" fmla="*/ 0 60000 65536"/>
                  <a:gd name="T21" fmla="*/ 0 w 523"/>
                  <a:gd name="T22" fmla="*/ 0 h 375"/>
                  <a:gd name="T23" fmla="*/ 523 w 52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3" h="375">
                    <a:moveTo>
                      <a:pt x="0" y="97"/>
                    </a:moveTo>
                    <a:lnTo>
                      <a:pt x="90" y="0"/>
                    </a:lnTo>
                    <a:lnTo>
                      <a:pt x="181" y="97"/>
                    </a:lnTo>
                    <a:lnTo>
                      <a:pt x="407" y="174"/>
                    </a:lnTo>
                    <a:lnTo>
                      <a:pt x="484" y="97"/>
                    </a:lnTo>
                    <a:lnTo>
                      <a:pt x="484" y="200"/>
                    </a:lnTo>
                    <a:lnTo>
                      <a:pt x="523" y="375"/>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50" name="Line 12"/>
              <p:cNvSpPr>
                <a:spLocks noChangeShapeType="1"/>
              </p:cNvSpPr>
              <p:nvPr/>
            </p:nvSpPr>
            <p:spPr bwMode="auto">
              <a:xfrm flipV="1">
                <a:off x="8921" y="2486"/>
                <a:ext cx="77" cy="20"/>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51" name="Line 13"/>
              <p:cNvSpPr>
                <a:spLocks noChangeShapeType="1"/>
              </p:cNvSpPr>
              <p:nvPr/>
            </p:nvSpPr>
            <p:spPr bwMode="auto">
              <a:xfrm>
                <a:off x="8901" y="2383"/>
                <a:ext cx="20" cy="12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52" name="Freeform 14"/>
              <p:cNvSpPr>
                <a:spLocks/>
              </p:cNvSpPr>
              <p:nvPr/>
            </p:nvSpPr>
            <p:spPr bwMode="auto">
              <a:xfrm>
                <a:off x="8811" y="2486"/>
                <a:ext cx="394" cy="214"/>
              </a:xfrm>
              <a:custGeom>
                <a:avLst/>
                <a:gdLst>
                  <a:gd name="T0" fmla="*/ 0 w 394"/>
                  <a:gd name="T1" fmla="*/ 33 h 214"/>
                  <a:gd name="T2" fmla="*/ 64 w 394"/>
                  <a:gd name="T3" fmla="*/ 0 h 214"/>
                  <a:gd name="T4" fmla="*/ 97 w 394"/>
                  <a:gd name="T5" fmla="*/ 78 h 214"/>
                  <a:gd name="T6" fmla="*/ 213 w 394"/>
                  <a:gd name="T7" fmla="*/ 65 h 214"/>
                  <a:gd name="T8" fmla="*/ 252 w 394"/>
                  <a:gd name="T9" fmla="*/ 149 h 214"/>
                  <a:gd name="T10" fmla="*/ 349 w 394"/>
                  <a:gd name="T11" fmla="*/ 130 h 214"/>
                  <a:gd name="T12" fmla="*/ 394 w 394"/>
                  <a:gd name="T13" fmla="*/ 214 h 214"/>
                  <a:gd name="T14" fmla="*/ 0 60000 65536"/>
                  <a:gd name="T15" fmla="*/ 0 60000 65536"/>
                  <a:gd name="T16" fmla="*/ 0 60000 65536"/>
                  <a:gd name="T17" fmla="*/ 0 60000 65536"/>
                  <a:gd name="T18" fmla="*/ 0 60000 65536"/>
                  <a:gd name="T19" fmla="*/ 0 60000 65536"/>
                  <a:gd name="T20" fmla="*/ 0 60000 65536"/>
                  <a:gd name="T21" fmla="*/ 0 w 394"/>
                  <a:gd name="T22" fmla="*/ 0 h 214"/>
                  <a:gd name="T23" fmla="*/ 394 w 394"/>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4" h="214">
                    <a:moveTo>
                      <a:pt x="0" y="33"/>
                    </a:moveTo>
                    <a:lnTo>
                      <a:pt x="64" y="0"/>
                    </a:lnTo>
                    <a:lnTo>
                      <a:pt x="97" y="78"/>
                    </a:lnTo>
                    <a:lnTo>
                      <a:pt x="213" y="65"/>
                    </a:lnTo>
                    <a:lnTo>
                      <a:pt x="252" y="149"/>
                    </a:lnTo>
                    <a:lnTo>
                      <a:pt x="349" y="130"/>
                    </a:lnTo>
                    <a:lnTo>
                      <a:pt x="394" y="21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53" name="Line 15"/>
              <p:cNvSpPr>
                <a:spLocks noChangeShapeType="1"/>
              </p:cNvSpPr>
              <p:nvPr/>
            </p:nvSpPr>
            <p:spPr bwMode="auto">
              <a:xfrm flipH="1" flipV="1">
                <a:off x="8901" y="2383"/>
                <a:ext cx="20" cy="12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54" name="Freeform 16"/>
              <p:cNvSpPr>
                <a:spLocks/>
              </p:cNvSpPr>
              <p:nvPr/>
            </p:nvSpPr>
            <p:spPr bwMode="auto">
              <a:xfrm>
                <a:off x="9160" y="2557"/>
                <a:ext cx="135" cy="59"/>
              </a:xfrm>
              <a:custGeom>
                <a:avLst/>
                <a:gdLst>
                  <a:gd name="T0" fmla="*/ 135 w 135"/>
                  <a:gd name="T1" fmla="*/ 33 h 59"/>
                  <a:gd name="T2" fmla="*/ 0 w 135"/>
                  <a:gd name="T3" fmla="*/ 59 h 59"/>
                  <a:gd name="T4" fmla="*/ 45 w 135"/>
                  <a:gd name="T5" fmla="*/ 0 h 59"/>
                  <a:gd name="T6" fmla="*/ 0 60000 65536"/>
                  <a:gd name="T7" fmla="*/ 0 60000 65536"/>
                  <a:gd name="T8" fmla="*/ 0 60000 65536"/>
                  <a:gd name="T9" fmla="*/ 0 w 135"/>
                  <a:gd name="T10" fmla="*/ 0 h 59"/>
                  <a:gd name="T11" fmla="*/ 135 w 135"/>
                  <a:gd name="T12" fmla="*/ 59 h 59"/>
                </a:gdLst>
                <a:ahLst/>
                <a:cxnLst>
                  <a:cxn ang="T6">
                    <a:pos x="T0" y="T1"/>
                  </a:cxn>
                  <a:cxn ang="T7">
                    <a:pos x="T2" y="T3"/>
                  </a:cxn>
                  <a:cxn ang="T8">
                    <a:pos x="T4" y="T5"/>
                  </a:cxn>
                </a:cxnLst>
                <a:rect l="T9" t="T10" r="T11" b="T12"/>
                <a:pathLst>
                  <a:path w="135" h="59">
                    <a:moveTo>
                      <a:pt x="135" y="33"/>
                    </a:moveTo>
                    <a:lnTo>
                      <a:pt x="0" y="59"/>
                    </a:lnTo>
                    <a:lnTo>
                      <a:pt x="45"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55" name="Freeform 17"/>
              <p:cNvSpPr>
                <a:spLocks/>
              </p:cNvSpPr>
              <p:nvPr/>
            </p:nvSpPr>
            <p:spPr bwMode="auto">
              <a:xfrm>
                <a:off x="8921" y="2499"/>
                <a:ext cx="284" cy="84"/>
              </a:xfrm>
              <a:custGeom>
                <a:avLst/>
                <a:gdLst>
                  <a:gd name="T0" fmla="*/ 0 w 284"/>
                  <a:gd name="T1" fmla="*/ 7 h 84"/>
                  <a:gd name="T2" fmla="*/ 116 w 284"/>
                  <a:gd name="T3" fmla="*/ 0 h 84"/>
                  <a:gd name="T4" fmla="*/ 161 w 284"/>
                  <a:gd name="T5" fmla="*/ 84 h 84"/>
                  <a:gd name="T6" fmla="*/ 284 w 284"/>
                  <a:gd name="T7" fmla="*/ 58 h 84"/>
                  <a:gd name="T8" fmla="*/ 0 60000 65536"/>
                  <a:gd name="T9" fmla="*/ 0 60000 65536"/>
                  <a:gd name="T10" fmla="*/ 0 60000 65536"/>
                  <a:gd name="T11" fmla="*/ 0 60000 65536"/>
                  <a:gd name="T12" fmla="*/ 0 w 284"/>
                  <a:gd name="T13" fmla="*/ 0 h 84"/>
                  <a:gd name="T14" fmla="*/ 284 w 284"/>
                  <a:gd name="T15" fmla="*/ 84 h 84"/>
                </a:gdLst>
                <a:ahLst/>
                <a:cxnLst>
                  <a:cxn ang="T8">
                    <a:pos x="T0" y="T1"/>
                  </a:cxn>
                  <a:cxn ang="T9">
                    <a:pos x="T2" y="T3"/>
                  </a:cxn>
                  <a:cxn ang="T10">
                    <a:pos x="T4" y="T5"/>
                  </a:cxn>
                  <a:cxn ang="T11">
                    <a:pos x="T6" y="T7"/>
                  </a:cxn>
                </a:cxnLst>
                <a:rect l="T12" t="T13" r="T14" b="T15"/>
                <a:pathLst>
                  <a:path w="284" h="84">
                    <a:moveTo>
                      <a:pt x="0" y="7"/>
                    </a:moveTo>
                    <a:lnTo>
                      <a:pt x="116" y="0"/>
                    </a:lnTo>
                    <a:lnTo>
                      <a:pt x="161" y="84"/>
                    </a:lnTo>
                    <a:lnTo>
                      <a:pt x="284" y="58"/>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56" name="Freeform 18"/>
              <p:cNvSpPr>
                <a:spLocks/>
              </p:cNvSpPr>
              <p:nvPr/>
            </p:nvSpPr>
            <p:spPr bwMode="auto">
              <a:xfrm>
                <a:off x="9134" y="3373"/>
                <a:ext cx="245" cy="330"/>
              </a:xfrm>
              <a:custGeom>
                <a:avLst/>
                <a:gdLst>
                  <a:gd name="T0" fmla="*/ 0 w 245"/>
                  <a:gd name="T1" fmla="*/ 330 h 330"/>
                  <a:gd name="T2" fmla="*/ 84 w 245"/>
                  <a:gd name="T3" fmla="*/ 0 h 330"/>
                  <a:gd name="T4" fmla="*/ 245 w 245"/>
                  <a:gd name="T5" fmla="*/ 239 h 330"/>
                  <a:gd name="T6" fmla="*/ 0 60000 65536"/>
                  <a:gd name="T7" fmla="*/ 0 60000 65536"/>
                  <a:gd name="T8" fmla="*/ 0 60000 65536"/>
                  <a:gd name="T9" fmla="*/ 0 w 245"/>
                  <a:gd name="T10" fmla="*/ 0 h 330"/>
                  <a:gd name="T11" fmla="*/ 245 w 245"/>
                  <a:gd name="T12" fmla="*/ 330 h 330"/>
                </a:gdLst>
                <a:ahLst/>
                <a:cxnLst>
                  <a:cxn ang="T6">
                    <a:pos x="T0" y="T1"/>
                  </a:cxn>
                  <a:cxn ang="T7">
                    <a:pos x="T2" y="T3"/>
                  </a:cxn>
                  <a:cxn ang="T8">
                    <a:pos x="T4" y="T5"/>
                  </a:cxn>
                </a:cxnLst>
                <a:rect l="T9" t="T10" r="T11" b="T12"/>
                <a:pathLst>
                  <a:path w="245" h="330">
                    <a:moveTo>
                      <a:pt x="0" y="330"/>
                    </a:moveTo>
                    <a:lnTo>
                      <a:pt x="84" y="0"/>
                    </a:lnTo>
                    <a:lnTo>
                      <a:pt x="245" y="239"/>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57" name="Line 19"/>
              <p:cNvSpPr>
                <a:spLocks noChangeShapeType="1"/>
              </p:cNvSpPr>
              <p:nvPr/>
            </p:nvSpPr>
            <p:spPr bwMode="auto">
              <a:xfrm flipV="1">
                <a:off x="9134" y="3334"/>
                <a:ext cx="181" cy="9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58" name="Freeform 20"/>
              <p:cNvSpPr>
                <a:spLocks/>
              </p:cNvSpPr>
              <p:nvPr/>
            </p:nvSpPr>
            <p:spPr bwMode="auto">
              <a:xfrm>
                <a:off x="8934" y="3192"/>
                <a:ext cx="361" cy="103"/>
              </a:xfrm>
              <a:custGeom>
                <a:avLst/>
                <a:gdLst>
                  <a:gd name="T0" fmla="*/ 0 w 361"/>
                  <a:gd name="T1" fmla="*/ 0 h 103"/>
                  <a:gd name="T2" fmla="*/ 200 w 361"/>
                  <a:gd name="T3" fmla="*/ 103 h 103"/>
                  <a:gd name="T4" fmla="*/ 361 w 361"/>
                  <a:gd name="T5" fmla="*/ 45 h 103"/>
                  <a:gd name="T6" fmla="*/ 0 60000 65536"/>
                  <a:gd name="T7" fmla="*/ 0 60000 65536"/>
                  <a:gd name="T8" fmla="*/ 0 60000 65536"/>
                  <a:gd name="T9" fmla="*/ 0 w 361"/>
                  <a:gd name="T10" fmla="*/ 0 h 103"/>
                  <a:gd name="T11" fmla="*/ 361 w 361"/>
                  <a:gd name="T12" fmla="*/ 103 h 103"/>
                </a:gdLst>
                <a:ahLst/>
                <a:cxnLst>
                  <a:cxn ang="T6">
                    <a:pos x="T0" y="T1"/>
                  </a:cxn>
                  <a:cxn ang="T7">
                    <a:pos x="T2" y="T3"/>
                  </a:cxn>
                  <a:cxn ang="T8">
                    <a:pos x="T4" y="T5"/>
                  </a:cxn>
                </a:cxnLst>
                <a:rect l="T9" t="T10" r="T11" b="T12"/>
                <a:pathLst>
                  <a:path w="361" h="103">
                    <a:moveTo>
                      <a:pt x="0" y="0"/>
                    </a:moveTo>
                    <a:lnTo>
                      <a:pt x="200" y="103"/>
                    </a:lnTo>
                    <a:lnTo>
                      <a:pt x="361" y="45"/>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59" name="Line 21"/>
              <p:cNvSpPr>
                <a:spLocks noChangeShapeType="1"/>
              </p:cNvSpPr>
              <p:nvPr/>
            </p:nvSpPr>
            <p:spPr bwMode="auto">
              <a:xfrm>
                <a:off x="8875" y="2545"/>
                <a:ext cx="97" cy="420"/>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60" name="Line 22"/>
              <p:cNvSpPr>
                <a:spLocks noChangeShapeType="1"/>
              </p:cNvSpPr>
              <p:nvPr/>
            </p:nvSpPr>
            <p:spPr bwMode="auto">
              <a:xfrm flipV="1">
                <a:off x="9134" y="2680"/>
                <a:ext cx="26" cy="369"/>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61" name="Line 23"/>
              <p:cNvSpPr>
                <a:spLocks noChangeShapeType="1"/>
              </p:cNvSpPr>
              <p:nvPr/>
            </p:nvSpPr>
            <p:spPr bwMode="auto">
              <a:xfrm flipV="1">
                <a:off x="9237" y="2732"/>
                <a:ext cx="39" cy="23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62" name="Freeform 24"/>
              <p:cNvSpPr>
                <a:spLocks/>
              </p:cNvSpPr>
              <p:nvPr/>
            </p:nvSpPr>
            <p:spPr bwMode="auto">
              <a:xfrm>
                <a:off x="8895" y="3334"/>
                <a:ext cx="239" cy="369"/>
              </a:xfrm>
              <a:custGeom>
                <a:avLst/>
                <a:gdLst>
                  <a:gd name="T0" fmla="*/ 239 w 239"/>
                  <a:gd name="T1" fmla="*/ 369 h 369"/>
                  <a:gd name="T2" fmla="*/ 116 w 239"/>
                  <a:gd name="T3" fmla="*/ 0 h 369"/>
                  <a:gd name="T4" fmla="*/ 0 w 239"/>
                  <a:gd name="T5" fmla="*/ 110 h 369"/>
                  <a:gd name="T6" fmla="*/ 0 60000 65536"/>
                  <a:gd name="T7" fmla="*/ 0 60000 65536"/>
                  <a:gd name="T8" fmla="*/ 0 60000 65536"/>
                  <a:gd name="T9" fmla="*/ 0 w 239"/>
                  <a:gd name="T10" fmla="*/ 0 h 369"/>
                  <a:gd name="T11" fmla="*/ 239 w 239"/>
                  <a:gd name="T12" fmla="*/ 369 h 369"/>
                </a:gdLst>
                <a:ahLst/>
                <a:cxnLst>
                  <a:cxn ang="T6">
                    <a:pos x="T0" y="T1"/>
                  </a:cxn>
                  <a:cxn ang="T7">
                    <a:pos x="T2" y="T3"/>
                  </a:cxn>
                  <a:cxn ang="T8">
                    <a:pos x="T4" y="T5"/>
                  </a:cxn>
                </a:cxnLst>
                <a:rect l="T9" t="T10" r="T11" b="T12"/>
                <a:pathLst>
                  <a:path w="239" h="369">
                    <a:moveTo>
                      <a:pt x="239" y="369"/>
                    </a:moveTo>
                    <a:lnTo>
                      <a:pt x="116" y="0"/>
                    </a:lnTo>
                    <a:lnTo>
                      <a:pt x="0" y="11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63" name="Line 25"/>
              <p:cNvSpPr>
                <a:spLocks noChangeShapeType="1"/>
              </p:cNvSpPr>
              <p:nvPr/>
            </p:nvSpPr>
            <p:spPr bwMode="auto">
              <a:xfrm>
                <a:off x="8921" y="3282"/>
                <a:ext cx="213" cy="136"/>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64" name="Line 26"/>
              <p:cNvSpPr>
                <a:spLocks noChangeShapeType="1"/>
              </p:cNvSpPr>
              <p:nvPr/>
            </p:nvSpPr>
            <p:spPr bwMode="auto">
              <a:xfrm>
                <a:off x="9134" y="3049"/>
                <a:ext cx="161" cy="18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65" name="Line 27"/>
              <p:cNvSpPr>
                <a:spLocks noChangeShapeType="1"/>
              </p:cNvSpPr>
              <p:nvPr/>
            </p:nvSpPr>
            <p:spPr bwMode="auto">
              <a:xfrm flipV="1">
                <a:off x="9134" y="2965"/>
                <a:ext cx="103" cy="317"/>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66" name="Line 28"/>
              <p:cNvSpPr>
                <a:spLocks noChangeShapeType="1"/>
              </p:cNvSpPr>
              <p:nvPr/>
            </p:nvSpPr>
            <p:spPr bwMode="auto">
              <a:xfrm>
                <a:off x="8972" y="2965"/>
                <a:ext cx="162" cy="330"/>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67" name="Line 29"/>
              <p:cNvSpPr>
                <a:spLocks noChangeShapeType="1"/>
              </p:cNvSpPr>
              <p:nvPr/>
            </p:nvSpPr>
            <p:spPr bwMode="auto">
              <a:xfrm flipV="1">
                <a:off x="8934" y="3049"/>
                <a:ext cx="200" cy="14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68" name="Line 30"/>
              <p:cNvSpPr>
                <a:spLocks noChangeShapeType="1"/>
              </p:cNvSpPr>
              <p:nvPr/>
            </p:nvSpPr>
            <p:spPr bwMode="auto">
              <a:xfrm>
                <a:off x="8985" y="2596"/>
                <a:ext cx="71" cy="31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69" name="Line 31"/>
              <p:cNvSpPr>
                <a:spLocks noChangeShapeType="1"/>
              </p:cNvSpPr>
              <p:nvPr/>
            </p:nvSpPr>
            <p:spPr bwMode="auto">
              <a:xfrm flipV="1">
                <a:off x="8972" y="2907"/>
                <a:ext cx="84"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70" name="Line 32"/>
              <p:cNvSpPr>
                <a:spLocks noChangeShapeType="1"/>
              </p:cNvSpPr>
              <p:nvPr/>
            </p:nvSpPr>
            <p:spPr bwMode="auto">
              <a:xfrm flipH="1" flipV="1">
                <a:off x="9056" y="2907"/>
                <a:ext cx="181"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71" name="Line 33"/>
              <p:cNvSpPr>
                <a:spLocks noChangeShapeType="1"/>
              </p:cNvSpPr>
              <p:nvPr/>
            </p:nvSpPr>
            <p:spPr bwMode="auto">
              <a:xfrm flipV="1">
                <a:off x="9224" y="2590"/>
                <a:ext cx="71"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72" name="Freeform 34"/>
              <p:cNvSpPr>
                <a:spLocks/>
              </p:cNvSpPr>
              <p:nvPr/>
            </p:nvSpPr>
            <p:spPr bwMode="auto">
              <a:xfrm>
                <a:off x="3008" y="2189"/>
                <a:ext cx="123" cy="25"/>
              </a:xfrm>
              <a:custGeom>
                <a:avLst/>
                <a:gdLst>
                  <a:gd name="T0" fmla="*/ 123 w 123"/>
                  <a:gd name="T1" fmla="*/ 12 h 25"/>
                  <a:gd name="T2" fmla="*/ 123 w 123"/>
                  <a:gd name="T3" fmla="*/ 12 h 25"/>
                  <a:gd name="T4" fmla="*/ 123 w 123"/>
                  <a:gd name="T5" fmla="*/ 12 h 25"/>
                  <a:gd name="T6" fmla="*/ 117 w 123"/>
                  <a:gd name="T7" fmla="*/ 6 h 25"/>
                  <a:gd name="T8" fmla="*/ 117 w 123"/>
                  <a:gd name="T9" fmla="*/ 6 h 25"/>
                  <a:gd name="T10" fmla="*/ 117 w 123"/>
                  <a:gd name="T11" fmla="*/ 6 h 25"/>
                  <a:gd name="T12" fmla="*/ 110 w 123"/>
                  <a:gd name="T13" fmla="*/ 6 h 25"/>
                  <a:gd name="T14" fmla="*/ 110 w 123"/>
                  <a:gd name="T15" fmla="*/ 6 h 25"/>
                  <a:gd name="T16" fmla="*/ 104 w 123"/>
                  <a:gd name="T17" fmla="*/ 6 h 25"/>
                  <a:gd name="T18" fmla="*/ 97 w 123"/>
                  <a:gd name="T19" fmla="*/ 6 h 25"/>
                  <a:gd name="T20" fmla="*/ 84 w 123"/>
                  <a:gd name="T21" fmla="*/ 6 h 25"/>
                  <a:gd name="T22" fmla="*/ 71 w 123"/>
                  <a:gd name="T23" fmla="*/ 0 h 25"/>
                  <a:gd name="T24" fmla="*/ 58 w 123"/>
                  <a:gd name="T25" fmla="*/ 0 h 25"/>
                  <a:gd name="T26" fmla="*/ 46 w 123"/>
                  <a:gd name="T27" fmla="*/ 0 h 25"/>
                  <a:gd name="T28" fmla="*/ 39 w 123"/>
                  <a:gd name="T29" fmla="*/ 6 h 25"/>
                  <a:gd name="T30" fmla="*/ 26 w 123"/>
                  <a:gd name="T31" fmla="*/ 6 h 25"/>
                  <a:gd name="T32" fmla="*/ 20 w 123"/>
                  <a:gd name="T33" fmla="*/ 6 h 25"/>
                  <a:gd name="T34" fmla="*/ 13 w 123"/>
                  <a:gd name="T35" fmla="*/ 6 h 25"/>
                  <a:gd name="T36" fmla="*/ 7 w 123"/>
                  <a:gd name="T37" fmla="*/ 6 h 25"/>
                  <a:gd name="T38" fmla="*/ 7 w 123"/>
                  <a:gd name="T39" fmla="*/ 6 h 25"/>
                  <a:gd name="T40" fmla="*/ 7 w 123"/>
                  <a:gd name="T41" fmla="*/ 6 h 25"/>
                  <a:gd name="T42" fmla="*/ 0 w 123"/>
                  <a:gd name="T43" fmla="*/ 6 h 25"/>
                  <a:gd name="T44" fmla="*/ 0 w 123"/>
                  <a:gd name="T45" fmla="*/ 12 h 25"/>
                  <a:gd name="T46" fmla="*/ 0 w 123"/>
                  <a:gd name="T47" fmla="*/ 12 h 25"/>
                  <a:gd name="T48" fmla="*/ 0 w 123"/>
                  <a:gd name="T49" fmla="*/ 12 h 25"/>
                  <a:gd name="T50" fmla="*/ 0 w 123"/>
                  <a:gd name="T51" fmla="*/ 12 h 25"/>
                  <a:gd name="T52" fmla="*/ 0 w 123"/>
                  <a:gd name="T53" fmla="*/ 12 h 25"/>
                  <a:gd name="T54" fmla="*/ 0 w 123"/>
                  <a:gd name="T55" fmla="*/ 19 h 25"/>
                  <a:gd name="T56" fmla="*/ 7 w 123"/>
                  <a:gd name="T57" fmla="*/ 19 h 25"/>
                  <a:gd name="T58" fmla="*/ 7 w 123"/>
                  <a:gd name="T59" fmla="*/ 19 h 25"/>
                  <a:gd name="T60" fmla="*/ 7 w 123"/>
                  <a:gd name="T61" fmla="*/ 19 h 25"/>
                  <a:gd name="T62" fmla="*/ 13 w 123"/>
                  <a:gd name="T63" fmla="*/ 19 h 25"/>
                  <a:gd name="T64" fmla="*/ 20 w 123"/>
                  <a:gd name="T65" fmla="*/ 19 h 25"/>
                  <a:gd name="T66" fmla="*/ 26 w 123"/>
                  <a:gd name="T67" fmla="*/ 19 h 25"/>
                  <a:gd name="T68" fmla="*/ 39 w 123"/>
                  <a:gd name="T69" fmla="*/ 19 h 25"/>
                  <a:gd name="T70" fmla="*/ 46 w 123"/>
                  <a:gd name="T71" fmla="*/ 19 h 25"/>
                  <a:gd name="T72" fmla="*/ 58 w 123"/>
                  <a:gd name="T73" fmla="*/ 25 h 25"/>
                  <a:gd name="T74" fmla="*/ 71 w 123"/>
                  <a:gd name="T75" fmla="*/ 19 h 25"/>
                  <a:gd name="T76" fmla="*/ 84 w 123"/>
                  <a:gd name="T77" fmla="*/ 19 h 25"/>
                  <a:gd name="T78" fmla="*/ 97 w 123"/>
                  <a:gd name="T79" fmla="*/ 19 h 25"/>
                  <a:gd name="T80" fmla="*/ 104 w 123"/>
                  <a:gd name="T81" fmla="*/ 19 h 25"/>
                  <a:gd name="T82" fmla="*/ 110 w 123"/>
                  <a:gd name="T83" fmla="*/ 19 h 25"/>
                  <a:gd name="T84" fmla="*/ 110 w 123"/>
                  <a:gd name="T85" fmla="*/ 19 h 25"/>
                  <a:gd name="T86" fmla="*/ 117 w 123"/>
                  <a:gd name="T87" fmla="*/ 19 h 25"/>
                  <a:gd name="T88" fmla="*/ 117 w 123"/>
                  <a:gd name="T89" fmla="*/ 19 h 25"/>
                  <a:gd name="T90" fmla="*/ 117 w 123"/>
                  <a:gd name="T91" fmla="*/ 19 h 25"/>
                  <a:gd name="T92" fmla="*/ 123 w 123"/>
                  <a:gd name="T93" fmla="*/ 12 h 25"/>
                  <a:gd name="T94" fmla="*/ 123 w 123"/>
                  <a:gd name="T95" fmla="*/ 12 h 25"/>
                  <a:gd name="T96" fmla="*/ 123 w 123"/>
                  <a:gd name="T97" fmla="*/ 12 h 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3"/>
                  <a:gd name="T148" fmla="*/ 0 h 25"/>
                  <a:gd name="T149" fmla="*/ 123 w 123"/>
                  <a:gd name="T150" fmla="*/ 25 h 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3" h="25">
                    <a:moveTo>
                      <a:pt x="123" y="12"/>
                    </a:moveTo>
                    <a:lnTo>
                      <a:pt x="123" y="12"/>
                    </a:lnTo>
                    <a:lnTo>
                      <a:pt x="117" y="6"/>
                    </a:lnTo>
                    <a:lnTo>
                      <a:pt x="110" y="6"/>
                    </a:lnTo>
                    <a:lnTo>
                      <a:pt x="104" y="6"/>
                    </a:lnTo>
                    <a:lnTo>
                      <a:pt x="97" y="6"/>
                    </a:lnTo>
                    <a:lnTo>
                      <a:pt x="84" y="6"/>
                    </a:lnTo>
                    <a:lnTo>
                      <a:pt x="71" y="0"/>
                    </a:lnTo>
                    <a:lnTo>
                      <a:pt x="58" y="0"/>
                    </a:lnTo>
                    <a:lnTo>
                      <a:pt x="46" y="0"/>
                    </a:lnTo>
                    <a:lnTo>
                      <a:pt x="39" y="6"/>
                    </a:lnTo>
                    <a:lnTo>
                      <a:pt x="26" y="6"/>
                    </a:lnTo>
                    <a:lnTo>
                      <a:pt x="20" y="6"/>
                    </a:lnTo>
                    <a:lnTo>
                      <a:pt x="13" y="6"/>
                    </a:lnTo>
                    <a:lnTo>
                      <a:pt x="7" y="6"/>
                    </a:lnTo>
                    <a:lnTo>
                      <a:pt x="0" y="6"/>
                    </a:lnTo>
                    <a:lnTo>
                      <a:pt x="0" y="12"/>
                    </a:lnTo>
                    <a:lnTo>
                      <a:pt x="0" y="19"/>
                    </a:lnTo>
                    <a:lnTo>
                      <a:pt x="7" y="19"/>
                    </a:lnTo>
                    <a:lnTo>
                      <a:pt x="13" y="19"/>
                    </a:lnTo>
                    <a:lnTo>
                      <a:pt x="20" y="19"/>
                    </a:lnTo>
                    <a:lnTo>
                      <a:pt x="26" y="19"/>
                    </a:lnTo>
                    <a:lnTo>
                      <a:pt x="39" y="19"/>
                    </a:lnTo>
                    <a:lnTo>
                      <a:pt x="46" y="19"/>
                    </a:lnTo>
                    <a:lnTo>
                      <a:pt x="58" y="25"/>
                    </a:lnTo>
                    <a:lnTo>
                      <a:pt x="71" y="19"/>
                    </a:lnTo>
                    <a:lnTo>
                      <a:pt x="84" y="19"/>
                    </a:lnTo>
                    <a:lnTo>
                      <a:pt x="97" y="19"/>
                    </a:lnTo>
                    <a:lnTo>
                      <a:pt x="104" y="19"/>
                    </a:lnTo>
                    <a:lnTo>
                      <a:pt x="110" y="19"/>
                    </a:lnTo>
                    <a:lnTo>
                      <a:pt x="117" y="19"/>
                    </a:lnTo>
                    <a:lnTo>
                      <a:pt x="123" y="12"/>
                    </a:lnTo>
                  </a:path>
                </a:pathLst>
              </a:custGeom>
              <a:noFill/>
              <a:ln w="825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73" name="Line 35"/>
              <p:cNvSpPr>
                <a:spLocks noChangeShapeType="1"/>
              </p:cNvSpPr>
              <p:nvPr/>
            </p:nvSpPr>
            <p:spPr bwMode="auto">
              <a:xfrm flipH="1">
                <a:off x="2970" y="2201"/>
                <a:ext cx="38" cy="602"/>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74" name="Line 36"/>
              <p:cNvSpPr>
                <a:spLocks noChangeShapeType="1"/>
              </p:cNvSpPr>
              <p:nvPr/>
            </p:nvSpPr>
            <p:spPr bwMode="auto">
              <a:xfrm>
                <a:off x="3131" y="2201"/>
                <a:ext cx="39" cy="602"/>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75" name="Freeform 37"/>
              <p:cNvSpPr>
                <a:spLocks/>
              </p:cNvSpPr>
              <p:nvPr/>
            </p:nvSpPr>
            <p:spPr bwMode="auto">
              <a:xfrm>
                <a:off x="2724" y="2189"/>
                <a:ext cx="123" cy="25"/>
              </a:xfrm>
              <a:custGeom>
                <a:avLst/>
                <a:gdLst>
                  <a:gd name="T0" fmla="*/ 123 w 123"/>
                  <a:gd name="T1" fmla="*/ 12 h 25"/>
                  <a:gd name="T2" fmla="*/ 123 w 123"/>
                  <a:gd name="T3" fmla="*/ 12 h 25"/>
                  <a:gd name="T4" fmla="*/ 123 w 123"/>
                  <a:gd name="T5" fmla="*/ 12 h 25"/>
                  <a:gd name="T6" fmla="*/ 116 w 123"/>
                  <a:gd name="T7" fmla="*/ 6 h 25"/>
                  <a:gd name="T8" fmla="*/ 116 w 123"/>
                  <a:gd name="T9" fmla="*/ 6 h 25"/>
                  <a:gd name="T10" fmla="*/ 110 w 123"/>
                  <a:gd name="T11" fmla="*/ 6 h 25"/>
                  <a:gd name="T12" fmla="*/ 110 w 123"/>
                  <a:gd name="T13" fmla="*/ 6 h 25"/>
                  <a:gd name="T14" fmla="*/ 103 w 123"/>
                  <a:gd name="T15" fmla="*/ 6 h 25"/>
                  <a:gd name="T16" fmla="*/ 103 w 123"/>
                  <a:gd name="T17" fmla="*/ 6 h 25"/>
                  <a:gd name="T18" fmla="*/ 97 w 123"/>
                  <a:gd name="T19" fmla="*/ 6 h 25"/>
                  <a:gd name="T20" fmla="*/ 84 w 123"/>
                  <a:gd name="T21" fmla="*/ 6 h 25"/>
                  <a:gd name="T22" fmla="*/ 71 w 123"/>
                  <a:gd name="T23" fmla="*/ 0 h 25"/>
                  <a:gd name="T24" fmla="*/ 58 w 123"/>
                  <a:gd name="T25" fmla="*/ 0 h 25"/>
                  <a:gd name="T26" fmla="*/ 45 w 123"/>
                  <a:gd name="T27" fmla="*/ 0 h 25"/>
                  <a:gd name="T28" fmla="*/ 39 w 123"/>
                  <a:gd name="T29" fmla="*/ 6 h 25"/>
                  <a:gd name="T30" fmla="*/ 26 w 123"/>
                  <a:gd name="T31" fmla="*/ 6 h 25"/>
                  <a:gd name="T32" fmla="*/ 13 w 123"/>
                  <a:gd name="T33" fmla="*/ 6 h 25"/>
                  <a:gd name="T34" fmla="*/ 13 w 123"/>
                  <a:gd name="T35" fmla="*/ 6 h 25"/>
                  <a:gd name="T36" fmla="*/ 6 w 123"/>
                  <a:gd name="T37" fmla="*/ 6 h 25"/>
                  <a:gd name="T38" fmla="*/ 6 w 123"/>
                  <a:gd name="T39" fmla="*/ 6 h 25"/>
                  <a:gd name="T40" fmla="*/ 6 w 123"/>
                  <a:gd name="T41" fmla="*/ 6 h 25"/>
                  <a:gd name="T42" fmla="*/ 0 w 123"/>
                  <a:gd name="T43" fmla="*/ 6 h 25"/>
                  <a:gd name="T44" fmla="*/ 0 w 123"/>
                  <a:gd name="T45" fmla="*/ 12 h 25"/>
                  <a:gd name="T46" fmla="*/ 0 w 123"/>
                  <a:gd name="T47" fmla="*/ 12 h 25"/>
                  <a:gd name="T48" fmla="*/ 0 w 123"/>
                  <a:gd name="T49" fmla="*/ 12 h 25"/>
                  <a:gd name="T50" fmla="*/ 0 w 123"/>
                  <a:gd name="T51" fmla="*/ 12 h 25"/>
                  <a:gd name="T52" fmla="*/ 0 w 123"/>
                  <a:gd name="T53" fmla="*/ 12 h 25"/>
                  <a:gd name="T54" fmla="*/ 0 w 123"/>
                  <a:gd name="T55" fmla="*/ 19 h 25"/>
                  <a:gd name="T56" fmla="*/ 6 w 123"/>
                  <a:gd name="T57" fmla="*/ 19 h 25"/>
                  <a:gd name="T58" fmla="*/ 6 w 123"/>
                  <a:gd name="T59" fmla="*/ 19 h 25"/>
                  <a:gd name="T60" fmla="*/ 6 w 123"/>
                  <a:gd name="T61" fmla="*/ 19 h 25"/>
                  <a:gd name="T62" fmla="*/ 13 w 123"/>
                  <a:gd name="T63" fmla="*/ 19 h 25"/>
                  <a:gd name="T64" fmla="*/ 13 w 123"/>
                  <a:gd name="T65" fmla="*/ 19 h 25"/>
                  <a:gd name="T66" fmla="*/ 26 w 123"/>
                  <a:gd name="T67" fmla="*/ 19 h 25"/>
                  <a:gd name="T68" fmla="*/ 39 w 123"/>
                  <a:gd name="T69" fmla="*/ 19 h 25"/>
                  <a:gd name="T70" fmla="*/ 45 w 123"/>
                  <a:gd name="T71" fmla="*/ 19 h 25"/>
                  <a:gd name="T72" fmla="*/ 58 w 123"/>
                  <a:gd name="T73" fmla="*/ 25 h 25"/>
                  <a:gd name="T74" fmla="*/ 71 w 123"/>
                  <a:gd name="T75" fmla="*/ 19 h 25"/>
                  <a:gd name="T76" fmla="*/ 84 w 123"/>
                  <a:gd name="T77" fmla="*/ 19 h 25"/>
                  <a:gd name="T78" fmla="*/ 97 w 123"/>
                  <a:gd name="T79" fmla="*/ 19 h 25"/>
                  <a:gd name="T80" fmla="*/ 103 w 123"/>
                  <a:gd name="T81" fmla="*/ 19 h 25"/>
                  <a:gd name="T82" fmla="*/ 103 w 123"/>
                  <a:gd name="T83" fmla="*/ 19 h 25"/>
                  <a:gd name="T84" fmla="*/ 110 w 123"/>
                  <a:gd name="T85" fmla="*/ 19 h 25"/>
                  <a:gd name="T86" fmla="*/ 110 w 123"/>
                  <a:gd name="T87" fmla="*/ 19 h 25"/>
                  <a:gd name="T88" fmla="*/ 116 w 123"/>
                  <a:gd name="T89" fmla="*/ 19 h 25"/>
                  <a:gd name="T90" fmla="*/ 116 w 123"/>
                  <a:gd name="T91" fmla="*/ 19 h 25"/>
                  <a:gd name="T92" fmla="*/ 123 w 123"/>
                  <a:gd name="T93" fmla="*/ 12 h 25"/>
                  <a:gd name="T94" fmla="*/ 123 w 123"/>
                  <a:gd name="T95" fmla="*/ 12 h 25"/>
                  <a:gd name="T96" fmla="*/ 123 w 123"/>
                  <a:gd name="T97" fmla="*/ 12 h 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3"/>
                  <a:gd name="T148" fmla="*/ 0 h 25"/>
                  <a:gd name="T149" fmla="*/ 123 w 123"/>
                  <a:gd name="T150" fmla="*/ 25 h 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3" h="25">
                    <a:moveTo>
                      <a:pt x="123" y="12"/>
                    </a:moveTo>
                    <a:lnTo>
                      <a:pt x="123" y="12"/>
                    </a:lnTo>
                    <a:lnTo>
                      <a:pt x="116" y="6"/>
                    </a:lnTo>
                    <a:lnTo>
                      <a:pt x="110" y="6"/>
                    </a:lnTo>
                    <a:lnTo>
                      <a:pt x="103" y="6"/>
                    </a:lnTo>
                    <a:lnTo>
                      <a:pt x="97" y="6"/>
                    </a:lnTo>
                    <a:lnTo>
                      <a:pt x="84" y="6"/>
                    </a:lnTo>
                    <a:lnTo>
                      <a:pt x="71" y="0"/>
                    </a:lnTo>
                    <a:lnTo>
                      <a:pt x="58" y="0"/>
                    </a:lnTo>
                    <a:lnTo>
                      <a:pt x="45" y="0"/>
                    </a:lnTo>
                    <a:lnTo>
                      <a:pt x="39" y="6"/>
                    </a:lnTo>
                    <a:lnTo>
                      <a:pt x="26" y="6"/>
                    </a:lnTo>
                    <a:lnTo>
                      <a:pt x="13" y="6"/>
                    </a:lnTo>
                    <a:lnTo>
                      <a:pt x="6" y="6"/>
                    </a:lnTo>
                    <a:lnTo>
                      <a:pt x="0" y="6"/>
                    </a:lnTo>
                    <a:lnTo>
                      <a:pt x="0" y="12"/>
                    </a:lnTo>
                    <a:lnTo>
                      <a:pt x="0" y="19"/>
                    </a:lnTo>
                    <a:lnTo>
                      <a:pt x="6" y="19"/>
                    </a:lnTo>
                    <a:lnTo>
                      <a:pt x="13" y="19"/>
                    </a:lnTo>
                    <a:lnTo>
                      <a:pt x="26" y="19"/>
                    </a:lnTo>
                    <a:lnTo>
                      <a:pt x="39" y="19"/>
                    </a:lnTo>
                    <a:lnTo>
                      <a:pt x="45" y="19"/>
                    </a:lnTo>
                    <a:lnTo>
                      <a:pt x="58" y="25"/>
                    </a:lnTo>
                    <a:lnTo>
                      <a:pt x="71" y="19"/>
                    </a:lnTo>
                    <a:lnTo>
                      <a:pt x="84" y="19"/>
                    </a:lnTo>
                    <a:lnTo>
                      <a:pt x="97" y="19"/>
                    </a:lnTo>
                    <a:lnTo>
                      <a:pt x="103" y="19"/>
                    </a:lnTo>
                    <a:lnTo>
                      <a:pt x="110" y="19"/>
                    </a:lnTo>
                    <a:lnTo>
                      <a:pt x="116" y="19"/>
                    </a:lnTo>
                    <a:lnTo>
                      <a:pt x="123" y="12"/>
                    </a:lnTo>
                  </a:path>
                </a:pathLst>
              </a:custGeom>
              <a:noFill/>
              <a:ln w="825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76" name="Line 38"/>
              <p:cNvSpPr>
                <a:spLocks noChangeShapeType="1"/>
              </p:cNvSpPr>
              <p:nvPr/>
            </p:nvSpPr>
            <p:spPr bwMode="auto">
              <a:xfrm flipH="1">
                <a:off x="2685" y="2201"/>
                <a:ext cx="39" cy="602"/>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77" name="Line 39"/>
              <p:cNvSpPr>
                <a:spLocks noChangeShapeType="1"/>
              </p:cNvSpPr>
              <p:nvPr/>
            </p:nvSpPr>
            <p:spPr bwMode="auto">
              <a:xfrm>
                <a:off x="2847" y="2201"/>
                <a:ext cx="39" cy="602"/>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78" name="Rectangle 40"/>
              <p:cNvSpPr>
                <a:spLocks noChangeArrowheads="1"/>
              </p:cNvSpPr>
              <p:nvPr/>
            </p:nvSpPr>
            <p:spPr bwMode="auto">
              <a:xfrm>
                <a:off x="2317" y="2913"/>
                <a:ext cx="976" cy="57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79" name="Rectangle 41"/>
              <p:cNvSpPr>
                <a:spLocks noChangeArrowheads="1"/>
              </p:cNvSpPr>
              <p:nvPr/>
            </p:nvSpPr>
            <p:spPr bwMode="auto">
              <a:xfrm>
                <a:off x="2317" y="2913"/>
                <a:ext cx="976" cy="570"/>
              </a:xfrm>
              <a:prstGeom prst="rect">
                <a:avLst/>
              </a:prstGeom>
              <a:noFill/>
              <a:ln w="825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80" name="Freeform 42"/>
              <p:cNvSpPr>
                <a:spLocks/>
              </p:cNvSpPr>
              <p:nvPr/>
            </p:nvSpPr>
            <p:spPr bwMode="auto">
              <a:xfrm>
                <a:off x="2317" y="2803"/>
                <a:ext cx="1137" cy="110"/>
              </a:xfrm>
              <a:custGeom>
                <a:avLst/>
                <a:gdLst>
                  <a:gd name="T0" fmla="*/ 0 w 1137"/>
                  <a:gd name="T1" fmla="*/ 110 h 110"/>
                  <a:gd name="T2" fmla="*/ 161 w 1137"/>
                  <a:gd name="T3" fmla="*/ 0 h 110"/>
                  <a:gd name="T4" fmla="*/ 1137 w 1137"/>
                  <a:gd name="T5" fmla="*/ 0 h 110"/>
                  <a:gd name="T6" fmla="*/ 0 60000 65536"/>
                  <a:gd name="T7" fmla="*/ 0 60000 65536"/>
                  <a:gd name="T8" fmla="*/ 0 60000 65536"/>
                  <a:gd name="T9" fmla="*/ 0 w 1137"/>
                  <a:gd name="T10" fmla="*/ 0 h 110"/>
                  <a:gd name="T11" fmla="*/ 1137 w 1137"/>
                  <a:gd name="T12" fmla="*/ 110 h 110"/>
                </a:gdLst>
                <a:ahLst/>
                <a:cxnLst>
                  <a:cxn ang="T6">
                    <a:pos x="T0" y="T1"/>
                  </a:cxn>
                  <a:cxn ang="T7">
                    <a:pos x="T2" y="T3"/>
                  </a:cxn>
                  <a:cxn ang="T8">
                    <a:pos x="T4" y="T5"/>
                  </a:cxn>
                </a:cxnLst>
                <a:rect l="T9" t="T10" r="T11" b="T12"/>
                <a:pathLst>
                  <a:path w="1137" h="110">
                    <a:moveTo>
                      <a:pt x="0" y="110"/>
                    </a:moveTo>
                    <a:lnTo>
                      <a:pt x="161" y="0"/>
                    </a:lnTo>
                    <a:lnTo>
                      <a:pt x="1137" y="0"/>
                    </a:lnTo>
                  </a:path>
                </a:pathLst>
              </a:custGeom>
              <a:noFill/>
              <a:ln w="825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81" name="Line 43"/>
              <p:cNvSpPr>
                <a:spLocks noChangeShapeType="1"/>
              </p:cNvSpPr>
              <p:nvPr/>
            </p:nvSpPr>
            <p:spPr bwMode="auto">
              <a:xfrm flipV="1">
                <a:off x="3293" y="2803"/>
                <a:ext cx="161" cy="110"/>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82" name="Line 44"/>
              <p:cNvSpPr>
                <a:spLocks noChangeShapeType="1"/>
              </p:cNvSpPr>
              <p:nvPr/>
            </p:nvSpPr>
            <p:spPr bwMode="auto">
              <a:xfrm flipV="1">
                <a:off x="3293" y="3373"/>
                <a:ext cx="161" cy="110"/>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83" name="Line 45"/>
              <p:cNvSpPr>
                <a:spLocks noChangeShapeType="1"/>
              </p:cNvSpPr>
              <p:nvPr/>
            </p:nvSpPr>
            <p:spPr bwMode="auto">
              <a:xfrm>
                <a:off x="3454" y="2803"/>
                <a:ext cx="1" cy="570"/>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84" name="Rectangle 46"/>
              <p:cNvSpPr>
                <a:spLocks noChangeArrowheads="1"/>
              </p:cNvSpPr>
              <p:nvPr/>
            </p:nvSpPr>
            <p:spPr bwMode="auto">
              <a:xfrm>
                <a:off x="3738" y="3250"/>
                <a:ext cx="285" cy="4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85" name="Rectangle 47"/>
              <p:cNvSpPr>
                <a:spLocks noChangeArrowheads="1"/>
              </p:cNvSpPr>
              <p:nvPr/>
            </p:nvSpPr>
            <p:spPr bwMode="auto">
              <a:xfrm>
                <a:off x="3738" y="3250"/>
                <a:ext cx="285" cy="408"/>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86" name="Rectangle 48"/>
              <p:cNvSpPr>
                <a:spLocks noChangeArrowheads="1"/>
              </p:cNvSpPr>
              <p:nvPr/>
            </p:nvSpPr>
            <p:spPr bwMode="auto">
              <a:xfrm>
                <a:off x="4068" y="3295"/>
                <a:ext cx="181" cy="32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87" name="Rectangle 49"/>
              <p:cNvSpPr>
                <a:spLocks noChangeArrowheads="1"/>
              </p:cNvSpPr>
              <p:nvPr/>
            </p:nvSpPr>
            <p:spPr bwMode="auto">
              <a:xfrm>
                <a:off x="4068" y="3295"/>
                <a:ext cx="181" cy="324"/>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88" name="Rectangle 50"/>
              <p:cNvSpPr>
                <a:spLocks noChangeArrowheads="1"/>
              </p:cNvSpPr>
              <p:nvPr/>
            </p:nvSpPr>
            <p:spPr bwMode="auto">
              <a:xfrm>
                <a:off x="3596" y="3295"/>
                <a:ext cx="142" cy="32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89" name="Rectangle 51"/>
              <p:cNvSpPr>
                <a:spLocks noChangeArrowheads="1"/>
              </p:cNvSpPr>
              <p:nvPr/>
            </p:nvSpPr>
            <p:spPr bwMode="auto">
              <a:xfrm>
                <a:off x="3596" y="3295"/>
                <a:ext cx="142" cy="324"/>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90" name="Line 52"/>
              <p:cNvSpPr>
                <a:spLocks noChangeShapeType="1"/>
              </p:cNvSpPr>
              <p:nvPr/>
            </p:nvSpPr>
            <p:spPr bwMode="auto">
              <a:xfrm flipV="1">
                <a:off x="4023" y="3619"/>
                <a:ext cx="45" cy="39"/>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91" name="Freeform 53"/>
              <p:cNvSpPr>
                <a:spLocks/>
              </p:cNvSpPr>
              <p:nvPr/>
            </p:nvSpPr>
            <p:spPr bwMode="auto">
              <a:xfrm>
                <a:off x="4249" y="3172"/>
                <a:ext cx="161" cy="447"/>
              </a:xfrm>
              <a:custGeom>
                <a:avLst/>
                <a:gdLst>
                  <a:gd name="T0" fmla="*/ 0 w 161"/>
                  <a:gd name="T1" fmla="*/ 447 h 447"/>
                  <a:gd name="T2" fmla="*/ 161 w 161"/>
                  <a:gd name="T3" fmla="*/ 285 h 447"/>
                  <a:gd name="T4" fmla="*/ 161 w 161"/>
                  <a:gd name="T5" fmla="*/ 0 h 447"/>
                  <a:gd name="T6" fmla="*/ 0 w 161"/>
                  <a:gd name="T7" fmla="*/ 123 h 447"/>
                  <a:gd name="T8" fmla="*/ 0 60000 65536"/>
                  <a:gd name="T9" fmla="*/ 0 60000 65536"/>
                  <a:gd name="T10" fmla="*/ 0 60000 65536"/>
                  <a:gd name="T11" fmla="*/ 0 60000 65536"/>
                  <a:gd name="T12" fmla="*/ 0 w 161"/>
                  <a:gd name="T13" fmla="*/ 0 h 447"/>
                  <a:gd name="T14" fmla="*/ 161 w 161"/>
                  <a:gd name="T15" fmla="*/ 447 h 447"/>
                </a:gdLst>
                <a:ahLst/>
                <a:cxnLst>
                  <a:cxn ang="T8">
                    <a:pos x="T0" y="T1"/>
                  </a:cxn>
                  <a:cxn ang="T9">
                    <a:pos x="T2" y="T3"/>
                  </a:cxn>
                  <a:cxn ang="T10">
                    <a:pos x="T4" y="T5"/>
                  </a:cxn>
                  <a:cxn ang="T11">
                    <a:pos x="T6" y="T7"/>
                  </a:cxn>
                </a:cxnLst>
                <a:rect l="T12" t="T13" r="T14" b="T15"/>
                <a:pathLst>
                  <a:path w="161" h="447">
                    <a:moveTo>
                      <a:pt x="0" y="447"/>
                    </a:moveTo>
                    <a:lnTo>
                      <a:pt x="161" y="285"/>
                    </a:lnTo>
                    <a:lnTo>
                      <a:pt x="161" y="0"/>
                    </a:lnTo>
                    <a:lnTo>
                      <a:pt x="0" y="12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92" name="Line 54"/>
              <p:cNvSpPr>
                <a:spLocks noChangeShapeType="1"/>
              </p:cNvSpPr>
              <p:nvPr/>
            </p:nvSpPr>
            <p:spPr bwMode="auto">
              <a:xfrm flipH="1">
                <a:off x="4268" y="3172"/>
                <a:ext cx="142" cy="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93" name="Line 55"/>
              <p:cNvSpPr>
                <a:spLocks noChangeShapeType="1"/>
              </p:cNvSpPr>
              <p:nvPr/>
            </p:nvSpPr>
            <p:spPr bwMode="auto">
              <a:xfrm flipV="1">
                <a:off x="4068" y="3172"/>
                <a:ext cx="200" cy="12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94" name="Freeform 56"/>
              <p:cNvSpPr>
                <a:spLocks/>
              </p:cNvSpPr>
              <p:nvPr/>
            </p:nvSpPr>
            <p:spPr bwMode="auto">
              <a:xfrm>
                <a:off x="4023" y="3088"/>
                <a:ext cx="284" cy="162"/>
              </a:xfrm>
              <a:custGeom>
                <a:avLst/>
                <a:gdLst>
                  <a:gd name="T0" fmla="*/ 0 w 284"/>
                  <a:gd name="T1" fmla="*/ 162 h 162"/>
                  <a:gd name="T2" fmla="*/ 284 w 284"/>
                  <a:gd name="T3" fmla="*/ 0 h 162"/>
                  <a:gd name="T4" fmla="*/ 284 w 284"/>
                  <a:gd name="T5" fmla="*/ 84 h 162"/>
                  <a:gd name="T6" fmla="*/ 0 60000 65536"/>
                  <a:gd name="T7" fmla="*/ 0 60000 65536"/>
                  <a:gd name="T8" fmla="*/ 0 60000 65536"/>
                  <a:gd name="T9" fmla="*/ 0 w 284"/>
                  <a:gd name="T10" fmla="*/ 0 h 162"/>
                  <a:gd name="T11" fmla="*/ 284 w 284"/>
                  <a:gd name="T12" fmla="*/ 162 h 162"/>
                </a:gdLst>
                <a:ahLst/>
                <a:cxnLst>
                  <a:cxn ang="T6">
                    <a:pos x="T0" y="T1"/>
                  </a:cxn>
                  <a:cxn ang="T7">
                    <a:pos x="T2" y="T3"/>
                  </a:cxn>
                  <a:cxn ang="T8">
                    <a:pos x="T4" y="T5"/>
                  </a:cxn>
                </a:cxnLst>
                <a:rect l="T9" t="T10" r="T11" b="T12"/>
                <a:pathLst>
                  <a:path w="284" h="162">
                    <a:moveTo>
                      <a:pt x="0" y="162"/>
                    </a:moveTo>
                    <a:lnTo>
                      <a:pt x="284" y="0"/>
                    </a:lnTo>
                    <a:lnTo>
                      <a:pt x="284" y="8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95" name="Line 57"/>
              <p:cNvSpPr>
                <a:spLocks noChangeShapeType="1"/>
              </p:cNvSpPr>
              <p:nvPr/>
            </p:nvSpPr>
            <p:spPr bwMode="auto">
              <a:xfrm flipV="1">
                <a:off x="3596" y="3172"/>
                <a:ext cx="207" cy="12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96" name="Freeform 58"/>
              <p:cNvSpPr>
                <a:spLocks/>
              </p:cNvSpPr>
              <p:nvPr/>
            </p:nvSpPr>
            <p:spPr bwMode="auto">
              <a:xfrm>
                <a:off x="7893" y="2765"/>
                <a:ext cx="1357" cy="97"/>
              </a:xfrm>
              <a:custGeom>
                <a:avLst/>
                <a:gdLst>
                  <a:gd name="T0" fmla="*/ 0 w 1357"/>
                  <a:gd name="T1" fmla="*/ 0 h 97"/>
                  <a:gd name="T2" fmla="*/ 84 w 1357"/>
                  <a:gd name="T3" fmla="*/ 19 h 97"/>
                  <a:gd name="T4" fmla="*/ 168 w 1357"/>
                  <a:gd name="T5" fmla="*/ 38 h 97"/>
                  <a:gd name="T6" fmla="*/ 252 w 1357"/>
                  <a:gd name="T7" fmla="*/ 58 h 97"/>
                  <a:gd name="T8" fmla="*/ 343 w 1357"/>
                  <a:gd name="T9" fmla="*/ 71 h 97"/>
                  <a:gd name="T10" fmla="*/ 427 w 1357"/>
                  <a:gd name="T11" fmla="*/ 77 h 97"/>
                  <a:gd name="T12" fmla="*/ 517 w 1357"/>
                  <a:gd name="T13" fmla="*/ 84 h 97"/>
                  <a:gd name="T14" fmla="*/ 601 w 1357"/>
                  <a:gd name="T15" fmla="*/ 90 h 97"/>
                  <a:gd name="T16" fmla="*/ 692 w 1357"/>
                  <a:gd name="T17" fmla="*/ 97 h 97"/>
                  <a:gd name="T18" fmla="*/ 782 w 1357"/>
                  <a:gd name="T19" fmla="*/ 97 h 97"/>
                  <a:gd name="T20" fmla="*/ 866 w 1357"/>
                  <a:gd name="T21" fmla="*/ 97 h 97"/>
                  <a:gd name="T22" fmla="*/ 950 w 1357"/>
                  <a:gd name="T23" fmla="*/ 90 h 97"/>
                  <a:gd name="T24" fmla="*/ 1034 w 1357"/>
                  <a:gd name="T25" fmla="*/ 84 h 97"/>
                  <a:gd name="T26" fmla="*/ 1118 w 1357"/>
                  <a:gd name="T27" fmla="*/ 71 h 97"/>
                  <a:gd name="T28" fmla="*/ 1202 w 1357"/>
                  <a:gd name="T29" fmla="*/ 64 h 97"/>
                  <a:gd name="T30" fmla="*/ 1280 w 1357"/>
                  <a:gd name="T31" fmla="*/ 45 h 97"/>
                  <a:gd name="T32" fmla="*/ 1357 w 1357"/>
                  <a:gd name="T33" fmla="*/ 32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57"/>
                  <a:gd name="T52" fmla="*/ 0 h 97"/>
                  <a:gd name="T53" fmla="*/ 1357 w 1357"/>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57" h="97">
                    <a:moveTo>
                      <a:pt x="0" y="0"/>
                    </a:moveTo>
                    <a:lnTo>
                      <a:pt x="84" y="19"/>
                    </a:lnTo>
                    <a:lnTo>
                      <a:pt x="168" y="38"/>
                    </a:lnTo>
                    <a:lnTo>
                      <a:pt x="252" y="58"/>
                    </a:lnTo>
                    <a:lnTo>
                      <a:pt x="343" y="71"/>
                    </a:lnTo>
                    <a:lnTo>
                      <a:pt x="427" y="77"/>
                    </a:lnTo>
                    <a:lnTo>
                      <a:pt x="517" y="84"/>
                    </a:lnTo>
                    <a:lnTo>
                      <a:pt x="601" y="90"/>
                    </a:lnTo>
                    <a:lnTo>
                      <a:pt x="692" y="97"/>
                    </a:lnTo>
                    <a:lnTo>
                      <a:pt x="782" y="97"/>
                    </a:lnTo>
                    <a:lnTo>
                      <a:pt x="866" y="97"/>
                    </a:lnTo>
                    <a:lnTo>
                      <a:pt x="950" y="90"/>
                    </a:lnTo>
                    <a:lnTo>
                      <a:pt x="1034" y="84"/>
                    </a:lnTo>
                    <a:lnTo>
                      <a:pt x="1118" y="71"/>
                    </a:lnTo>
                    <a:lnTo>
                      <a:pt x="1202" y="64"/>
                    </a:lnTo>
                    <a:lnTo>
                      <a:pt x="1280" y="45"/>
                    </a:lnTo>
                    <a:lnTo>
                      <a:pt x="1357" y="32"/>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97" name="Freeform 59"/>
              <p:cNvSpPr>
                <a:spLocks/>
              </p:cNvSpPr>
              <p:nvPr/>
            </p:nvSpPr>
            <p:spPr bwMode="auto">
              <a:xfrm>
                <a:off x="7648" y="2642"/>
                <a:ext cx="1402" cy="97"/>
              </a:xfrm>
              <a:custGeom>
                <a:avLst/>
                <a:gdLst>
                  <a:gd name="T0" fmla="*/ 0 w 1402"/>
                  <a:gd name="T1" fmla="*/ 0 h 97"/>
                  <a:gd name="T2" fmla="*/ 84 w 1402"/>
                  <a:gd name="T3" fmla="*/ 19 h 97"/>
                  <a:gd name="T4" fmla="*/ 174 w 1402"/>
                  <a:gd name="T5" fmla="*/ 38 h 97"/>
                  <a:gd name="T6" fmla="*/ 265 w 1402"/>
                  <a:gd name="T7" fmla="*/ 51 h 97"/>
                  <a:gd name="T8" fmla="*/ 355 w 1402"/>
                  <a:gd name="T9" fmla="*/ 64 h 97"/>
                  <a:gd name="T10" fmla="*/ 446 w 1402"/>
                  <a:gd name="T11" fmla="*/ 77 h 97"/>
                  <a:gd name="T12" fmla="*/ 536 w 1402"/>
                  <a:gd name="T13" fmla="*/ 90 h 97"/>
                  <a:gd name="T14" fmla="*/ 626 w 1402"/>
                  <a:gd name="T15" fmla="*/ 90 h 97"/>
                  <a:gd name="T16" fmla="*/ 717 w 1402"/>
                  <a:gd name="T17" fmla="*/ 97 h 97"/>
                  <a:gd name="T18" fmla="*/ 807 w 1402"/>
                  <a:gd name="T19" fmla="*/ 97 h 97"/>
                  <a:gd name="T20" fmla="*/ 898 w 1402"/>
                  <a:gd name="T21" fmla="*/ 97 h 97"/>
                  <a:gd name="T22" fmla="*/ 988 w 1402"/>
                  <a:gd name="T23" fmla="*/ 90 h 97"/>
                  <a:gd name="T24" fmla="*/ 1072 w 1402"/>
                  <a:gd name="T25" fmla="*/ 84 h 97"/>
                  <a:gd name="T26" fmla="*/ 1156 w 1402"/>
                  <a:gd name="T27" fmla="*/ 77 h 97"/>
                  <a:gd name="T28" fmla="*/ 1240 w 1402"/>
                  <a:gd name="T29" fmla="*/ 64 h 97"/>
                  <a:gd name="T30" fmla="*/ 1324 w 1402"/>
                  <a:gd name="T31" fmla="*/ 51 h 97"/>
                  <a:gd name="T32" fmla="*/ 1402 w 1402"/>
                  <a:gd name="T33" fmla="*/ 32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2"/>
                  <a:gd name="T52" fmla="*/ 0 h 97"/>
                  <a:gd name="T53" fmla="*/ 1402 w 1402"/>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2" h="97">
                    <a:moveTo>
                      <a:pt x="0" y="0"/>
                    </a:moveTo>
                    <a:lnTo>
                      <a:pt x="84" y="19"/>
                    </a:lnTo>
                    <a:lnTo>
                      <a:pt x="174" y="38"/>
                    </a:lnTo>
                    <a:lnTo>
                      <a:pt x="265" y="51"/>
                    </a:lnTo>
                    <a:lnTo>
                      <a:pt x="355" y="64"/>
                    </a:lnTo>
                    <a:lnTo>
                      <a:pt x="446" y="77"/>
                    </a:lnTo>
                    <a:lnTo>
                      <a:pt x="536" y="90"/>
                    </a:lnTo>
                    <a:lnTo>
                      <a:pt x="626" y="90"/>
                    </a:lnTo>
                    <a:lnTo>
                      <a:pt x="717" y="97"/>
                    </a:lnTo>
                    <a:lnTo>
                      <a:pt x="807" y="97"/>
                    </a:lnTo>
                    <a:lnTo>
                      <a:pt x="898" y="97"/>
                    </a:lnTo>
                    <a:lnTo>
                      <a:pt x="988" y="90"/>
                    </a:lnTo>
                    <a:lnTo>
                      <a:pt x="1072" y="84"/>
                    </a:lnTo>
                    <a:lnTo>
                      <a:pt x="1156" y="77"/>
                    </a:lnTo>
                    <a:lnTo>
                      <a:pt x="1240" y="64"/>
                    </a:lnTo>
                    <a:lnTo>
                      <a:pt x="1324" y="51"/>
                    </a:lnTo>
                    <a:lnTo>
                      <a:pt x="1402" y="32"/>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98" name="Freeform 60"/>
              <p:cNvSpPr>
                <a:spLocks/>
              </p:cNvSpPr>
              <p:nvPr/>
            </p:nvSpPr>
            <p:spPr bwMode="auto">
              <a:xfrm>
                <a:off x="7447" y="2557"/>
                <a:ext cx="1403" cy="104"/>
              </a:xfrm>
              <a:custGeom>
                <a:avLst/>
                <a:gdLst>
                  <a:gd name="T0" fmla="*/ 0 w 1403"/>
                  <a:gd name="T1" fmla="*/ 0 h 104"/>
                  <a:gd name="T2" fmla="*/ 84 w 1403"/>
                  <a:gd name="T3" fmla="*/ 20 h 104"/>
                  <a:gd name="T4" fmla="*/ 175 w 1403"/>
                  <a:gd name="T5" fmla="*/ 39 h 104"/>
                  <a:gd name="T6" fmla="*/ 259 w 1403"/>
                  <a:gd name="T7" fmla="*/ 59 h 104"/>
                  <a:gd name="T8" fmla="*/ 349 w 1403"/>
                  <a:gd name="T9" fmla="*/ 72 h 104"/>
                  <a:gd name="T10" fmla="*/ 440 w 1403"/>
                  <a:gd name="T11" fmla="*/ 85 h 104"/>
                  <a:gd name="T12" fmla="*/ 530 w 1403"/>
                  <a:gd name="T13" fmla="*/ 91 h 104"/>
                  <a:gd name="T14" fmla="*/ 627 w 1403"/>
                  <a:gd name="T15" fmla="*/ 98 h 104"/>
                  <a:gd name="T16" fmla="*/ 718 w 1403"/>
                  <a:gd name="T17" fmla="*/ 98 h 104"/>
                  <a:gd name="T18" fmla="*/ 802 w 1403"/>
                  <a:gd name="T19" fmla="*/ 104 h 104"/>
                  <a:gd name="T20" fmla="*/ 892 w 1403"/>
                  <a:gd name="T21" fmla="*/ 98 h 104"/>
                  <a:gd name="T22" fmla="*/ 983 w 1403"/>
                  <a:gd name="T23" fmla="*/ 98 h 104"/>
                  <a:gd name="T24" fmla="*/ 1073 w 1403"/>
                  <a:gd name="T25" fmla="*/ 91 h 104"/>
                  <a:gd name="T26" fmla="*/ 1157 w 1403"/>
                  <a:gd name="T27" fmla="*/ 78 h 104"/>
                  <a:gd name="T28" fmla="*/ 1241 w 1403"/>
                  <a:gd name="T29" fmla="*/ 65 h 104"/>
                  <a:gd name="T30" fmla="*/ 1325 w 1403"/>
                  <a:gd name="T31" fmla="*/ 52 h 104"/>
                  <a:gd name="T32" fmla="*/ 1403 w 1403"/>
                  <a:gd name="T33" fmla="*/ 39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3"/>
                  <a:gd name="T52" fmla="*/ 0 h 104"/>
                  <a:gd name="T53" fmla="*/ 1403 w 1403"/>
                  <a:gd name="T54" fmla="*/ 104 h 1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3" h="104">
                    <a:moveTo>
                      <a:pt x="0" y="0"/>
                    </a:moveTo>
                    <a:lnTo>
                      <a:pt x="84" y="20"/>
                    </a:lnTo>
                    <a:lnTo>
                      <a:pt x="175" y="39"/>
                    </a:lnTo>
                    <a:lnTo>
                      <a:pt x="259" y="59"/>
                    </a:lnTo>
                    <a:lnTo>
                      <a:pt x="349" y="72"/>
                    </a:lnTo>
                    <a:lnTo>
                      <a:pt x="440" y="85"/>
                    </a:lnTo>
                    <a:lnTo>
                      <a:pt x="530" y="91"/>
                    </a:lnTo>
                    <a:lnTo>
                      <a:pt x="627" y="98"/>
                    </a:lnTo>
                    <a:lnTo>
                      <a:pt x="718" y="98"/>
                    </a:lnTo>
                    <a:lnTo>
                      <a:pt x="802" y="104"/>
                    </a:lnTo>
                    <a:lnTo>
                      <a:pt x="892" y="98"/>
                    </a:lnTo>
                    <a:lnTo>
                      <a:pt x="983" y="98"/>
                    </a:lnTo>
                    <a:lnTo>
                      <a:pt x="1073" y="91"/>
                    </a:lnTo>
                    <a:lnTo>
                      <a:pt x="1157" y="78"/>
                    </a:lnTo>
                    <a:lnTo>
                      <a:pt x="1241" y="65"/>
                    </a:lnTo>
                    <a:lnTo>
                      <a:pt x="1325" y="52"/>
                    </a:lnTo>
                    <a:lnTo>
                      <a:pt x="1403" y="39"/>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99" name="Freeform 61"/>
              <p:cNvSpPr>
                <a:spLocks/>
              </p:cNvSpPr>
              <p:nvPr/>
            </p:nvSpPr>
            <p:spPr bwMode="auto">
              <a:xfrm>
                <a:off x="6058" y="2642"/>
                <a:ext cx="1590" cy="97"/>
              </a:xfrm>
              <a:custGeom>
                <a:avLst/>
                <a:gdLst>
                  <a:gd name="T0" fmla="*/ 0 w 1590"/>
                  <a:gd name="T1" fmla="*/ 38 h 97"/>
                  <a:gd name="T2" fmla="*/ 104 w 1590"/>
                  <a:gd name="T3" fmla="*/ 51 h 97"/>
                  <a:gd name="T4" fmla="*/ 200 w 1590"/>
                  <a:gd name="T5" fmla="*/ 71 h 97"/>
                  <a:gd name="T6" fmla="*/ 304 w 1590"/>
                  <a:gd name="T7" fmla="*/ 77 h 97"/>
                  <a:gd name="T8" fmla="*/ 407 w 1590"/>
                  <a:gd name="T9" fmla="*/ 90 h 97"/>
                  <a:gd name="T10" fmla="*/ 511 w 1590"/>
                  <a:gd name="T11" fmla="*/ 97 h 97"/>
                  <a:gd name="T12" fmla="*/ 614 w 1590"/>
                  <a:gd name="T13" fmla="*/ 97 h 97"/>
                  <a:gd name="T14" fmla="*/ 717 w 1590"/>
                  <a:gd name="T15" fmla="*/ 97 h 97"/>
                  <a:gd name="T16" fmla="*/ 821 w 1590"/>
                  <a:gd name="T17" fmla="*/ 97 h 97"/>
                  <a:gd name="T18" fmla="*/ 918 w 1590"/>
                  <a:gd name="T19" fmla="*/ 97 h 97"/>
                  <a:gd name="T20" fmla="*/ 1021 w 1590"/>
                  <a:gd name="T21" fmla="*/ 90 h 97"/>
                  <a:gd name="T22" fmla="*/ 1118 w 1590"/>
                  <a:gd name="T23" fmla="*/ 77 h 97"/>
                  <a:gd name="T24" fmla="*/ 1221 w 1590"/>
                  <a:gd name="T25" fmla="*/ 64 h 97"/>
                  <a:gd name="T26" fmla="*/ 1318 w 1590"/>
                  <a:gd name="T27" fmla="*/ 51 h 97"/>
                  <a:gd name="T28" fmla="*/ 1409 w 1590"/>
                  <a:gd name="T29" fmla="*/ 38 h 97"/>
                  <a:gd name="T30" fmla="*/ 1499 w 1590"/>
                  <a:gd name="T31" fmla="*/ 19 h 97"/>
                  <a:gd name="T32" fmla="*/ 1590 w 1590"/>
                  <a:gd name="T33" fmla="*/ 0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90"/>
                  <a:gd name="T52" fmla="*/ 0 h 97"/>
                  <a:gd name="T53" fmla="*/ 1590 w 1590"/>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90" h="97">
                    <a:moveTo>
                      <a:pt x="0" y="38"/>
                    </a:moveTo>
                    <a:lnTo>
                      <a:pt x="104" y="51"/>
                    </a:lnTo>
                    <a:lnTo>
                      <a:pt x="200" y="71"/>
                    </a:lnTo>
                    <a:lnTo>
                      <a:pt x="304" y="77"/>
                    </a:lnTo>
                    <a:lnTo>
                      <a:pt x="407" y="90"/>
                    </a:lnTo>
                    <a:lnTo>
                      <a:pt x="511" y="97"/>
                    </a:lnTo>
                    <a:lnTo>
                      <a:pt x="614" y="97"/>
                    </a:lnTo>
                    <a:lnTo>
                      <a:pt x="717" y="97"/>
                    </a:lnTo>
                    <a:lnTo>
                      <a:pt x="821" y="97"/>
                    </a:lnTo>
                    <a:lnTo>
                      <a:pt x="918" y="97"/>
                    </a:lnTo>
                    <a:lnTo>
                      <a:pt x="1021" y="90"/>
                    </a:lnTo>
                    <a:lnTo>
                      <a:pt x="1118" y="77"/>
                    </a:lnTo>
                    <a:lnTo>
                      <a:pt x="1221" y="64"/>
                    </a:lnTo>
                    <a:lnTo>
                      <a:pt x="1318" y="51"/>
                    </a:lnTo>
                    <a:lnTo>
                      <a:pt x="1409" y="38"/>
                    </a:lnTo>
                    <a:lnTo>
                      <a:pt x="1499" y="19"/>
                    </a:lnTo>
                    <a:lnTo>
                      <a:pt x="159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00" name="Freeform 62"/>
              <p:cNvSpPr>
                <a:spLocks/>
              </p:cNvSpPr>
              <p:nvPr/>
            </p:nvSpPr>
            <p:spPr bwMode="auto">
              <a:xfrm>
                <a:off x="5858" y="2564"/>
                <a:ext cx="1583" cy="97"/>
              </a:xfrm>
              <a:custGeom>
                <a:avLst/>
                <a:gdLst>
                  <a:gd name="T0" fmla="*/ 0 w 1583"/>
                  <a:gd name="T1" fmla="*/ 39 h 97"/>
                  <a:gd name="T2" fmla="*/ 97 w 1583"/>
                  <a:gd name="T3" fmla="*/ 52 h 97"/>
                  <a:gd name="T4" fmla="*/ 200 w 1583"/>
                  <a:gd name="T5" fmla="*/ 65 h 97"/>
                  <a:gd name="T6" fmla="*/ 297 w 1583"/>
                  <a:gd name="T7" fmla="*/ 78 h 97"/>
                  <a:gd name="T8" fmla="*/ 400 w 1583"/>
                  <a:gd name="T9" fmla="*/ 91 h 97"/>
                  <a:gd name="T10" fmla="*/ 504 w 1583"/>
                  <a:gd name="T11" fmla="*/ 97 h 97"/>
                  <a:gd name="T12" fmla="*/ 607 w 1583"/>
                  <a:gd name="T13" fmla="*/ 97 h 97"/>
                  <a:gd name="T14" fmla="*/ 711 w 1583"/>
                  <a:gd name="T15" fmla="*/ 97 h 97"/>
                  <a:gd name="T16" fmla="*/ 814 w 1583"/>
                  <a:gd name="T17" fmla="*/ 97 h 97"/>
                  <a:gd name="T18" fmla="*/ 911 w 1583"/>
                  <a:gd name="T19" fmla="*/ 91 h 97"/>
                  <a:gd name="T20" fmla="*/ 1014 w 1583"/>
                  <a:gd name="T21" fmla="*/ 91 h 97"/>
                  <a:gd name="T22" fmla="*/ 1118 w 1583"/>
                  <a:gd name="T23" fmla="*/ 78 h 97"/>
                  <a:gd name="T24" fmla="*/ 1215 w 1583"/>
                  <a:gd name="T25" fmla="*/ 65 h 97"/>
                  <a:gd name="T26" fmla="*/ 1312 w 1583"/>
                  <a:gd name="T27" fmla="*/ 52 h 97"/>
                  <a:gd name="T28" fmla="*/ 1402 w 1583"/>
                  <a:gd name="T29" fmla="*/ 39 h 97"/>
                  <a:gd name="T30" fmla="*/ 1499 w 1583"/>
                  <a:gd name="T31" fmla="*/ 19 h 97"/>
                  <a:gd name="T32" fmla="*/ 1583 w 1583"/>
                  <a:gd name="T33" fmla="*/ 0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83"/>
                  <a:gd name="T52" fmla="*/ 0 h 97"/>
                  <a:gd name="T53" fmla="*/ 1583 w 1583"/>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83" h="97">
                    <a:moveTo>
                      <a:pt x="0" y="39"/>
                    </a:moveTo>
                    <a:lnTo>
                      <a:pt x="97" y="52"/>
                    </a:lnTo>
                    <a:lnTo>
                      <a:pt x="200" y="65"/>
                    </a:lnTo>
                    <a:lnTo>
                      <a:pt x="297" y="78"/>
                    </a:lnTo>
                    <a:lnTo>
                      <a:pt x="400" y="91"/>
                    </a:lnTo>
                    <a:lnTo>
                      <a:pt x="504" y="97"/>
                    </a:lnTo>
                    <a:lnTo>
                      <a:pt x="607" y="97"/>
                    </a:lnTo>
                    <a:lnTo>
                      <a:pt x="711" y="97"/>
                    </a:lnTo>
                    <a:lnTo>
                      <a:pt x="814" y="97"/>
                    </a:lnTo>
                    <a:lnTo>
                      <a:pt x="911" y="91"/>
                    </a:lnTo>
                    <a:lnTo>
                      <a:pt x="1014" y="91"/>
                    </a:lnTo>
                    <a:lnTo>
                      <a:pt x="1118" y="78"/>
                    </a:lnTo>
                    <a:lnTo>
                      <a:pt x="1215" y="65"/>
                    </a:lnTo>
                    <a:lnTo>
                      <a:pt x="1312" y="52"/>
                    </a:lnTo>
                    <a:lnTo>
                      <a:pt x="1402" y="39"/>
                    </a:lnTo>
                    <a:lnTo>
                      <a:pt x="1499" y="19"/>
                    </a:lnTo>
                    <a:lnTo>
                      <a:pt x="1583"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01" name="Line 63"/>
              <p:cNvSpPr>
                <a:spLocks noChangeShapeType="1"/>
              </p:cNvSpPr>
              <p:nvPr/>
            </p:nvSpPr>
            <p:spPr bwMode="auto">
              <a:xfrm flipV="1">
                <a:off x="6142" y="3049"/>
                <a:ext cx="1" cy="654"/>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02" name="Line 64"/>
              <p:cNvSpPr>
                <a:spLocks noChangeShapeType="1"/>
              </p:cNvSpPr>
              <p:nvPr/>
            </p:nvSpPr>
            <p:spPr bwMode="auto">
              <a:xfrm flipH="1" flipV="1">
                <a:off x="6246" y="2965"/>
                <a:ext cx="142" cy="654"/>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03" name="Line 65"/>
              <p:cNvSpPr>
                <a:spLocks noChangeShapeType="1"/>
              </p:cNvSpPr>
              <p:nvPr/>
            </p:nvSpPr>
            <p:spPr bwMode="auto">
              <a:xfrm flipV="1">
                <a:off x="6142" y="2965"/>
                <a:ext cx="104" cy="84"/>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04" name="Freeform 66"/>
              <p:cNvSpPr>
                <a:spLocks/>
              </p:cNvSpPr>
              <p:nvPr/>
            </p:nvSpPr>
            <p:spPr bwMode="auto">
              <a:xfrm>
                <a:off x="5897" y="2965"/>
                <a:ext cx="245" cy="492"/>
              </a:xfrm>
              <a:custGeom>
                <a:avLst/>
                <a:gdLst>
                  <a:gd name="T0" fmla="*/ 0 w 245"/>
                  <a:gd name="T1" fmla="*/ 492 h 492"/>
                  <a:gd name="T2" fmla="*/ 84 w 245"/>
                  <a:gd name="T3" fmla="*/ 0 h 492"/>
                  <a:gd name="T4" fmla="*/ 245 w 245"/>
                  <a:gd name="T5" fmla="*/ 84 h 492"/>
                  <a:gd name="T6" fmla="*/ 0 60000 65536"/>
                  <a:gd name="T7" fmla="*/ 0 60000 65536"/>
                  <a:gd name="T8" fmla="*/ 0 60000 65536"/>
                  <a:gd name="T9" fmla="*/ 0 w 245"/>
                  <a:gd name="T10" fmla="*/ 0 h 492"/>
                  <a:gd name="T11" fmla="*/ 245 w 245"/>
                  <a:gd name="T12" fmla="*/ 492 h 492"/>
                </a:gdLst>
                <a:ahLst/>
                <a:cxnLst>
                  <a:cxn ang="T6">
                    <a:pos x="T0" y="T1"/>
                  </a:cxn>
                  <a:cxn ang="T7">
                    <a:pos x="T2" y="T3"/>
                  </a:cxn>
                  <a:cxn ang="T8">
                    <a:pos x="T4" y="T5"/>
                  </a:cxn>
                </a:cxnLst>
                <a:rect l="T9" t="T10" r="T11" b="T12"/>
                <a:pathLst>
                  <a:path w="245" h="492">
                    <a:moveTo>
                      <a:pt x="0" y="492"/>
                    </a:moveTo>
                    <a:lnTo>
                      <a:pt x="84" y="0"/>
                    </a:lnTo>
                    <a:lnTo>
                      <a:pt x="245" y="8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05" name="Freeform 67"/>
              <p:cNvSpPr>
                <a:spLocks/>
              </p:cNvSpPr>
              <p:nvPr/>
            </p:nvSpPr>
            <p:spPr bwMode="auto">
              <a:xfrm>
                <a:off x="5735" y="2473"/>
                <a:ext cx="607" cy="292"/>
              </a:xfrm>
              <a:custGeom>
                <a:avLst/>
                <a:gdLst>
                  <a:gd name="T0" fmla="*/ 607 w 607"/>
                  <a:gd name="T1" fmla="*/ 292 h 292"/>
                  <a:gd name="T2" fmla="*/ 0 w 607"/>
                  <a:gd name="T3" fmla="*/ 0 h 292"/>
                  <a:gd name="T4" fmla="*/ 129 w 607"/>
                  <a:gd name="T5" fmla="*/ 0 h 292"/>
                  <a:gd name="T6" fmla="*/ 491 w 607"/>
                  <a:gd name="T7" fmla="*/ 169 h 292"/>
                  <a:gd name="T8" fmla="*/ 607 w 607"/>
                  <a:gd name="T9" fmla="*/ 292 h 292"/>
                  <a:gd name="T10" fmla="*/ 0 60000 65536"/>
                  <a:gd name="T11" fmla="*/ 0 60000 65536"/>
                  <a:gd name="T12" fmla="*/ 0 60000 65536"/>
                  <a:gd name="T13" fmla="*/ 0 60000 65536"/>
                  <a:gd name="T14" fmla="*/ 0 60000 65536"/>
                  <a:gd name="T15" fmla="*/ 0 w 607"/>
                  <a:gd name="T16" fmla="*/ 0 h 292"/>
                  <a:gd name="T17" fmla="*/ 607 w 607"/>
                  <a:gd name="T18" fmla="*/ 292 h 292"/>
                </a:gdLst>
                <a:ahLst/>
                <a:cxnLst>
                  <a:cxn ang="T10">
                    <a:pos x="T0" y="T1"/>
                  </a:cxn>
                  <a:cxn ang="T11">
                    <a:pos x="T2" y="T3"/>
                  </a:cxn>
                  <a:cxn ang="T12">
                    <a:pos x="T4" y="T5"/>
                  </a:cxn>
                  <a:cxn ang="T13">
                    <a:pos x="T6" y="T7"/>
                  </a:cxn>
                  <a:cxn ang="T14">
                    <a:pos x="T8" y="T9"/>
                  </a:cxn>
                </a:cxnLst>
                <a:rect l="T15" t="T16" r="T17" b="T18"/>
                <a:pathLst>
                  <a:path w="607" h="292">
                    <a:moveTo>
                      <a:pt x="607" y="292"/>
                    </a:moveTo>
                    <a:lnTo>
                      <a:pt x="0" y="0"/>
                    </a:lnTo>
                    <a:lnTo>
                      <a:pt x="129" y="0"/>
                    </a:lnTo>
                    <a:lnTo>
                      <a:pt x="491" y="169"/>
                    </a:lnTo>
                    <a:lnTo>
                      <a:pt x="607" y="2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006" name="Freeform 68"/>
              <p:cNvSpPr>
                <a:spLocks/>
              </p:cNvSpPr>
              <p:nvPr/>
            </p:nvSpPr>
            <p:spPr bwMode="auto">
              <a:xfrm>
                <a:off x="5735" y="2473"/>
                <a:ext cx="607" cy="292"/>
              </a:xfrm>
              <a:custGeom>
                <a:avLst/>
                <a:gdLst>
                  <a:gd name="T0" fmla="*/ 607 w 607"/>
                  <a:gd name="T1" fmla="*/ 292 h 292"/>
                  <a:gd name="T2" fmla="*/ 0 w 607"/>
                  <a:gd name="T3" fmla="*/ 0 h 292"/>
                  <a:gd name="T4" fmla="*/ 129 w 607"/>
                  <a:gd name="T5" fmla="*/ 0 h 292"/>
                  <a:gd name="T6" fmla="*/ 491 w 607"/>
                  <a:gd name="T7" fmla="*/ 169 h 292"/>
                  <a:gd name="T8" fmla="*/ 607 w 607"/>
                  <a:gd name="T9" fmla="*/ 292 h 292"/>
                  <a:gd name="T10" fmla="*/ 0 60000 65536"/>
                  <a:gd name="T11" fmla="*/ 0 60000 65536"/>
                  <a:gd name="T12" fmla="*/ 0 60000 65536"/>
                  <a:gd name="T13" fmla="*/ 0 60000 65536"/>
                  <a:gd name="T14" fmla="*/ 0 60000 65536"/>
                  <a:gd name="T15" fmla="*/ 0 w 607"/>
                  <a:gd name="T16" fmla="*/ 0 h 292"/>
                  <a:gd name="T17" fmla="*/ 607 w 607"/>
                  <a:gd name="T18" fmla="*/ 292 h 292"/>
                </a:gdLst>
                <a:ahLst/>
                <a:cxnLst>
                  <a:cxn ang="T10">
                    <a:pos x="T0" y="T1"/>
                  </a:cxn>
                  <a:cxn ang="T11">
                    <a:pos x="T2" y="T3"/>
                  </a:cxn>
                  <a:cxn ang="T12">
                    <a:pos x="T4" y="T5"/>
                  </a:cxn>
                  <a:cxn ang="T13">
                    <a:pos x="T6" y="T7"/>
                  </a:cxn>
                  <a:cxn ang="T14">
                    <a:pos x="T8" y="T9"/>
                  </a:cxn>
                </a:cxnLst>
                <a:rect l="T15" t="T16" r="T17" b="T18"/>
                <a:pathLst>
                  <a:path w="607" h="292">
                    <a:moveTo>
                      <a:pt x="607" y="292"/>
                    </a:moveTo>
                    <a:lnTo>
                      <a:pt x="0" y="0"/>
                    </a:lnTo>
                    <a:lnTo>
                      <a:pt x="129" y="0"/>
                    </a:lnTo>
                    <a:lnTo>
                      <a:pt x="491" y="169"/>
                    </a:lnTo>
                    <a:lnTo>
                      <a:pt x="607" y="292"/>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07" name="Freeform 69"/>
              <p:cNvSpPr>
                <a:spLocks/>
              </p:cNvSpPr>
              <p:nvPr/>
            </p:nvSpPr>
            <p:spPr bwMode="auto">
              <a:xfrm>
                <a:off x="5819" y="2383"/>
                <a:ext cx="523" cy="375"/>
              </a:xfrm>
              <a:custGeom>
                <a:avLst/>
                <a:gdLst>
                  <a:gd name="T0" fmla="*/ 0 w 523"/>
                  <a:gd name="T1" fmla="*/ 90 h 375"/>
                  <a:gd name="T2" fmla="*/ 91 w 523"/>
                  <a:gd name="T3" fmla="*/ 0 h 375"/>
                  <a:gd name="T4" fmla="*/ 181 w 523"/>
                  <a:gd name="T5" fmla="*/ 97 h 375"/>
                  <a:gd name="T6" fmla="*/ 407 w 523"/>
                  <a:gd name="T7" fmla="*/ 174 h 375"/>
                  <a:gd name="T8" fmla="*/ 485 w 523"/>
                  <a:gd name="T9" fmla="*/ 97 h 375"/>
                  <a:gd name="T10" fmla="*/ 485 w 523"/>
                  <a:gd name="T11" fmla="*/ 200 h 375"/>
                  <a:gd name="T12" fmla="*/ 523 w 523"/>
                  <a:gd name="T13" fmla="*/ 375 h 375"/>
                  <a:gd name="T14" fmla="*/ 0 60000 65536"/>
                  <a:gd name="T15" fmla="*/ 0 60000 65536"/>
                  <a:gd name="T16" fmla="*/ 0 60000 65536"/>
                  <a:gd name="T17" fmla="*/ 0 60000 65536"/>
                  <a:gd name="T18" fmla="*/ 0 60000 65536"/>
                  <a:gd name="T19" fmla="*/ 0 60000 65536"/>
                  <a:gd name="T20" fmla="*/ 0 60000 65536"/>
                  <a:gd name="T21" fmla="*/ 0 w 523"/>
                  <a:gd name="T22" fmla="*/ 0 h 375"/>
                  <a:gd name="T23" fmla="*/ 523 w 52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3" h="375">
                    <a:moveTo>
                      <a:pt x="0" y="90"/>
                    </a:moveTo>
                    <a:lnTo>
                      <a:pt x="91" y="0"/>
                    </a:lnTo>
                    <a:lnTo>
                      <a:pt x="181" y="97"/>
                    </a:lnTo>
                    <a:lnTo>
                      <a:pt x="407" y="174"/>
                    </a:lnTo>
                    <a:lnTo>
                      <a:pt x="485" y="97"/>
                    </a:lnTo>
                    <a:lnTo>
                      <a:pt x="485" y="200"/>
                    </a:lnTo>
                    <a:lnTo>
                      <a:pt x="523" y="375"/>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08" name="Line 70"/>
              <p:cNvSpPr>
                <a:spLocks noChangeShapeType="1"/>
              </p:cNvSpPr>
              <p:nvPr/>
            </p:nvSpPr>
            <p:spPr bwMode="auto">
              <a:xfrm flipV="1">
                <a:off x="5929" y="2480"/>
                <a:ext cx="77" cy="26"/>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09" name="Line 71"/>
              <p:cNvSpPr>
                <a:spLocks noChangeShapeType="1"/>
              </p:cNvSpPr>
              <p:nvPr/>
            </p:nvSpPr>
            <p:spPr bwMode="auto">
              <a:xfrm>
                <a:off x="5910" y="2383"/>
                <a:ext cx="19" cy="12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10" name="Freeform 72"/>
              <p:cNvSpPr>
                <a:spLocks/>
              </p:cNvSpPr>
              <p:nvPr/>
            </p:nvSpPr>
            <p:spPr bwMode="auto">
              <a:xfrm>
                <a:off x="5819" y="2486"/>
                <a:ext cx="394" cy="214"/>
              </a:xfrm>
              <a:custGeom>
                <a:avLst/>
                <a:gdLst>
                  <a:gd name="T0" fmla="*/ 0 w 394"/>
                  <a:gd name="T1" fmla="*/ 33 h 214"/>
                  <a:gd name="T2" fmla="*/ 58 w 394"/>
                  <a:gd name="T3" fmla="*/ 0 h 214"/>
                  <a:gd name="T4" fmla="*/ 97 w 394"/>
                  <a:gd name="T5" fmla="*/ 78 h 214"/>
                  <a:gd name="T6" fmla="*/ 213 w 394"/>
                  <a:gd name="T7" fmla="*/ 65 h 214"/>
                  <a:gd name="T8" fmla="*/ 252 w 394"/>
                  <a:gd name="T9" fmla="*/ 149 h 214"/>
                  <a:gd name="T10" fmla="*/ 349 w 394"/>
                  <a:gd name="T11" fmla="*/ 130 h 214"/>
                  <a:gd name="T12" fmla="*/ 394 w 394"/>
                  <a:gd name="T13" fmla="*/ 214 h 214"/>
                  <a:gd name="T14" fmla="*/ 0 60000 65536"/>
                  <a:gd name="T15" fmla="*/ 0 60000 65536"/>
                  <a:gd name="T16" fmla="*/ 0 60000 65536"/>
                  <a:gd name="T17" fmla="*/ 0 60000 65536"/>
                  <a:gd name="T18" fmla="*/ 0 60000 65536"/>
                  <a:gd name="T19" fmla="*/ 0 60000 65536"/>
                  <a:gd name="T20" fmla="*/ 0 60000 65536"/>
                  <a:gd name="T21" fmla="*/ 0 w 394"/>
                  <a:gd name="T22" fmla="*/ 0 h 214"/>
                  <a:gd name="T23" fmla="*/ 394 w 394"/>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4" h="214">
                    <a:moveTo>
                      <a:pt x="0" y="33"/>
                    </a:moveTo>
                    <a:lnTo>
                      <a:pt x="58" y="0"/>
                    </a:lnTo>
                    <a:lnTo>
                      <a:pt x="97" y="78"/>
                    </a:lnTo>
                    <a:lnTo>
                      <a:pt x="213" y="65"/>
                    </a:lnTo>
                    <a:lnTo>
                      <a:pt x="252" y="149"/>
                    </a:lnTo>
                    <a:lnTo>
                      <a:pt x="349" y="130"/>
                    </a:lnTo>
                    <a:lnTo>
                      <a:pt x="394" y="21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11" name="Line 73"/>
              <p:cNvSpPr>
                <a:spLocks noChangeShapeType="1"/>
              </p:cNvSpPr>
              <p:nvPr/>
            </p:nvSpPr>
            <p:spPr bwMode="auto">
              <a:xfrm flipH="1" flipV="1">
                <a:off x="5910" y="2383"/>
                <a:ext cx="19" cy="12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12" name="Freeform 74"/>
              <p:cNvSpPr>
                <a:spLocks/>
              </p:cNvSpPr>
              <p:nvPr/>
            </p:nvSpPr>
            <p:spPr bwMode="auto">
              <a:xfrm>
                <a:off x="6168" y="2557"/>
                <a:ext cx="136" cy="59"/>
              </a:xfrm>
              <a:custGeom>
                <a:avLst/>
                <a:gdLst>
                  <a:gd name="T0" fmla="*/ 136 w 136"/>
                  <a:gd name="T1" fmla="*/ 33 h 59"/>
                  <a:gd name="T2" fmla="*/ 0 w 136"/>
                  <a:gd name="T3" fmla="*/ 59 h 59"/>
                  <a:gd name="T4" fmla="*/ 45 w 136"/>
                  <a:gd name="T5" fmla="*/ 0 h 59"/>
                  <a:gd name="T6" fmla="*/ 0 60000 65536"/>
                  <a:gd name="T7" fmla="*/ 0 60000 65536"/>
                  <a:gd name="T8" fmla="*/ 0 60000 65536"/>
                  <a:gd name="T9" fmla="*/ 0 w 136"/>
                  <a:gd name="T10" fmla="*/ 0 h 59"/>
                  <a:gd name="T11" fmla="*/ 136 w 136"/>
                  <a:gd name="T12" fmla="*/ 59 h 59"/>
                </a:gdLst>
                <a:ahLst/>
                <a:cxnLst>
                  <a:cxn ang="T6">
                    <a:pos x="T0" y="T1"/>
                  </a:cxn>
                  <a:cxn ang="T7">
                    <a:pos x="T2" y="T3"/>
                  </a:cxn>
                  <a:cxn ang="T8">
                    <a:pos x="T4" y="T5"/>
                  </a:cxn>
                </a:cxnLst>
                <a:rect l="T9" t="T10" r="T11" b="T12"/>
                <a:pathLst>
                  <a:path w="136" h="59">
                    <a:moveTo>
                      <a:pt x="136" y="33"/>
                    </a:moveTo>
                    <a:lnTo>
                      <a:pt x="0" y="59"/>
                    </a:lnTo>
                    <a:lnTo>
                      <a:pt x="45"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13" name="Freeform 75"/>
              <p:cNvSpPr>
                <a:spLocks/>
              </p:cNvSpPr>
              <p:nvPr/>
            </p:nvSpPr>
            <p:spPr bwMode="auto">
              <a:xfrm>
                <a:off x="5929" y="2499"/>
                <a:ext cx="284" cy="78"/>
              </a:xfrm>
              <a:custGeom>
                <a:avLst/>
                <a:gdLst>
                  <a:gd name="T0" fmla="*/ 0 w 284"/>
                  <a:gd name="T1" fmla="*/ 7 h 78"/>
                  <a:gd name="T2" fmla="*/ 116 w 284"/>
                  <a:gd name="T3" fmla="*/ 0 h 78"/>
                  <a:gd name="T4" fmla="*/ 161 w 284"/>
                  <a:gd name="T5" fmla="*/ 78 h 78"/>
                  <a:gd name="T6" fmla="*/ 284 w 284"/>
                  <a:gd name="T7" fmla="*/ 58 h 78"/>
                  <a:gd name="T8" fmla="*/ 0 60000 65536"/>
                  <a:gd name="T9" fmla="*/ 0 60000 65536"/>
                  <a:gd name="T10" fmla="*/ 0 60000 65536"/>
                  <a:gd name="T11" fmla="*/ 0 60000 65536"/>
                  <a:gd name="T12" fmla="*/ 0 w 284"/>
                  <a:gd name="T13" fmla="*/ 0 h 78"/>
                  <a:gd name="T14" fmla="*/ 284 w 284"/>
                  <a:gd name="T15" fmla="*/ 78 h 78"/>
                </a:gdLst>
                <a:ahLst/>
                <a:cxnLst>
                  <a:cxn ang="T8">
                    <a:pos x="T0" y="T1"/>
                  </a:cxn>
                  <a:cxn ang="T9">
                    <a:pos x="T2" y="T3"/>
                  </a:cxn>
                  <a:cxn ang="T10">
                    <a:pos x="T4" y="T5"/>
                  </a:cxn>
                  <a:cxn ang="T11">
                    <a:pos x="T6" y="T7"/>
                  </a:cxn>
                </a:cxnLst>
                <a:rect l="T12" t="T13" r="T14" b="T15"/>
                <a:pathLst>
                  <a:path w="284" h="78">
                    <a:moveTo>
                      <a:pt x="0" y="7"/>
                    </a:moveTo>
                    <a:lnTo>
                      <a:pt x="116" y="0"/>
                    </a:lnTo>
                    <a:lnTo>
                      <a:pt x="161" y="78"/>
                    </a:lnTo>
                    <a:lnTo>
                      <a:pt x="284" y="58"/>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14" name="Freeform 76"/>
              <p:cNvSpPr>
                <a:spLocks/>
              </p:cNvSpPr>
              <p:nvPr/>
            </p:nvSpPr>
            <p:spPr bwMode="auto">
              <a:xfrm>
                <a:off x="6142" y="3373"/>
                <a:ext cx="246" cy="330"/>
              </a:xfrm>
              <a:custGeom>
                <a:avLst/>
                <a:gdLst>
                  <a:gd name="T0" fmla="*/ 0 w 246"/>
                  <a:gd name="T1" fmla="*/ 330 h 330"/>
                  <a:gd name="T2" fmla="*/ 84 w 246"/>
                  <a:gd name="T3" fmla="*/ 0 h 330"/>
                  <a:gd name="T4" fmla="*/ 246 w 246"/>
                  <a:gd name="T5" fmla="*/ 239 h 330"/>
                  <a:gd name="T6" fmla="*/ 0 60000 65536"/>
                  <a:gd name="T7" fmla="*/ 0 60000 65536"/>
                  <a:gd name="T8" fmla="*/ 0 60000 65536"/>
                  <a:gd name="T9" fmla="*/ 0 w 246"/>
                  <a:gd name="T10" fmla="*/ 0 h 330"/>
                  <a:gd name="T11" fmla="*/ 246 w 246"/>
                  <a:gd name="T12" fmla="*/ 330 h 330"/>
                </a:gdLst>
                <a:ahLst/>
                <a:cxnLst>
                  <a:cxn ang="T6">
                    <a:pos x="T0" y="T1"/>
                  </a:cxn>
                  <a:cxn ang="T7">
                    <a:pos x="T2" y="T3"/>
                  </a:cxn>
                  <a:cxn ang="T8">
                    <a:pos x="T4" y="T5"/>
                  </a:cxn>
                </a:cxnLst>
                <a:rect l="T9" t="T10" r="T11" b="T12"/>
                <a:pathLst>
                  <a:path w="246" h="330">
                    <a:moveTo>
                      <a:pt x="0" y="330"/>
                    </a:moveTo>
                    <a:lnTo>
                      <a:pt x="84" y="0"/>
                    </a:lnTo>
                    <a:lnTo>
                      <a:pt x="246" y="239"/>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15" name="Line 77"/>
              <p:cNvSpPr>
                <a:spLocks noChangeShapeType="1"/>
              </p:cNvSpPr>
              <p:nvPr/>
            </p:nvSpPr>
            <p:spPr bwMode="auto">
              <a:xfrm flipV="1">
                <a:off x="6142" y="3334"/>
                <a:ext cx="181" cy="9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16" name="Freeform 78"/>
              <p:cNvSpPr>
                <a:spLocks/>
              </p:cNvSpPr>
              <p:nvPr/>
            </p:nvSpPr>
            <p:spPr bwMode="auto">
              <a:xfrm>
                <a:off x="5942" y="3192"/>
                <a:ext cx="362" cy="103"/>
              </a:xfrm>
              <a:custGeom>
                <a:avLst/>
                <a:gdLst>
                  <a:gd name="T0" fmla="*/ 0 w 362"/>
                  <a:gd name="T1" fmla="*/ 0 h 103"/>
                  <a:gd name="T2" fmla="*/ 200 w 362"/>
                  <a:gd name="T3" fmla="*/ 103 h 103"/>
                  <a:gd name="T4" fmla="*/ 362 w 362"/>
                  <a:gd name="T5" fmla="*/ 45 h 103"/>
                  <a:gd name="T6" fmla="*/ 0 60000 65536"/>
                  <a:gd name="T7" fmla="*/ 0 60000 65536"/>
                  <a:gd name="T8" fmla="*/ 0 60000 65536"/>
                  <a:gd name="T9" fmla="*/ 0 w 362"/>
                  <a:gd name="T10" fmla="*/ 0 h 103"/>
                  <a:gd name="T11" fmla="*/ 362 w 362"/>
                  <a:gd name="T12" fmla="*/ 103 h 103"/>
                </a:gdLst>
                <a:ahLst/>
                <a:cxnLst>
                  <a:cxn ang="T6">
                    <a:pos x="T0" y="T1"/>
                  </a:cxn>
                  <a:cxn ang="T7">
                    <a:pos x="T2" y="T3"/>
                  </a:cxn>
                  <a:cxn ang="T8">
                    <a:pos x="T4" y="T5"/>
                  </a:cxn>
                </a:cxnLst>
                <a:rect l="T9" t="T10" r="T11" b="T12"/>
                <a:pathLst>
                  <a:path w="362" h="103">
                    <a:moveTo>
                      <a:pt x="0" y="0"/>
                    </a:moveTo>
                    <a:lnTo>
                      <a:pt x="200" y="103"/>
                    </a:lnTo>
                    <a:lnTo>
                      <a:pt x="362" y="45"/>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17" name="Line 79"/>
              <p:cNvSpPr>
                <a:spLocks noChangeShapeType="1"/>
              </p:cNvSpPr>
              <p:nvPr/>
            </p:nvSpPr>
            <p:spPr bwMode="auto">
              <a:xfrm>
                <a:off x="5877" y="2545"/>
                <a:ext cx="104" cy="420"/>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18" name="Line 80"/>
              <p:cNvSpPr>
                <a:spLocks noChangeShapeType="1"/>
              </p:cNvSpPr>
              <p:nvPr/>
            </p:nvSpPr>
            <p:spPr bwMode="auto">
              <a:xfrm flipV="1">
                <a:off x="6142" y="2680"/>
                <a:ext cx="26" cy="369"/>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19" name="Line 81"/>
              <p:cNvSpPr>
                <a:spLocks noChangeShapeType="1"/>
              </p:cNvSpPr>
              <p:nvPr/>
            </p:nvSpPr>
            <p:spPr bwMode="auto">
              <a:xfrm flipV="1">
                <a:off x="6246" y="2732"/>
                <a:ext cx="38" cy="23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20" name="Freeform 82"/>
              <p:cNvSpPr>
                <a:spLocks/>
              </p:cNvSpPr>
              <p:nvPr/>
            </p:nvSpPr>
            <p:spPr bwMode="auto">
              <a:xfrm>
                <a:off x="5903" y="3334"/>
                <a:ext cx="239" cy="369"/>
              </a:xfrm>
              <a:custGeom>
                <a:avLst/>
                <a:gdLst>
                  <a:gd name="T0" fmla="*/ 239 w 239"/>
                  <a:gd name="T1" fmla="*/ 369 h 369"/>
                  <a:gd name="T2" fmla="*/ 116 w 239"/>
                  <a:gd name="T3" fmla="*/ 0 h 369"/>
                  <a:gd name="T4" fmla="*/ 0 w 239"/>
                  <a:gd name="T5" fmla="*/ 110 h 369"/>
                  <a:gd name="T6" fmla="*/ 0 60000 65536"/>
                  <a:gd name="T7" fmla="*/ 0 60000 65536"/>
                  <a:gd name="T8" fmla="*/ 0 60000 65536"/>
                  <a:gd name="T9" fmla="*/ 0 w 239"/>
                  <a:gd name="T10" fmla="*/ 0 h 369"/>
                  <a:gd name="T11" fmla="*/ 239 w 239"/>
                  <a:gd name="T12" fmla="*/ 369 h 369"/>
                </a:gdLst>
                <a:ahLst/>
                <a:cxnLst>
                  <a:cxn ang="T6">
                    <a:pos x="T0" y="T1"/>
                  </a:cxn>
                  <a:cxn ang="T7">
                    <a:pos x="T2" y="T3"/>
                  </a:cxn>
                  <a:cxn ang="T8">
                    <a:pos x="T4" y="T5"/>
                  </a:cxn>
                </a:cxnLst>
                <a:rect l="T9" t="T10" r="T11" b="T12"/>
                <a:pathLst>
                  <a:path w="239" h="369">
                    <a:moveTo>
                      <a:pt x="239" y="369"/>
                    </a:moveTo>
                    <a:lnTo>
                      <a:pt x="116" y="0"/>
                    </a:lnTo>
                    <a:lnTo>
                      <a:pt x="0" y="11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21" name="Line 83"/>
              <p:cNvSpPr>
                <a:spLocks noChangeShapeType="1"/>
              </p:cNvSpPr>
              <p:nvPr/>
            </p:nvSpPr>
            <p:spPr bwMode="auto">
              <a:xfrm>
                <a:off x="5929" y="3282"/>
                <a:ext cx="213" cy="136"/>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22" name="Line 84"/>
              <p:cNvSpPr>
                <a:spLocks noChangeShapeType="1"/>
              </p:cNvSpPr>
              <p:nvPr/>
            </p:nvSpPr>
            <p:spPr bwMode="auto">
              <a:xfrm>
                <a:off x="6142" y="3049"/>
                <a:ext cx="162" cy="18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23" name="Line 85"/>
              <p:cNvSpPr>
                <a:spLocks noChangeShapeType="1"/>
              </p:cNvSpPr>
              <p:nvPr/>
            </p:nvSpPr>
            <p:spPr bwMode="auto">
              <a:xfrm flipV="1">
                <a:off x="6142" y="2965"/>
                <a:ext cx="104" cy="31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24" name="Line 86"/>
              <p:cNvSpPr>
                <a:spLocks noChangeShapeType="1"/>
              </p:cNvSpPr>
              <p:nvPr/>
            </p:nvSpPr>
            <p:spPr bwMode="auto">
              <a:xfrm>
                <a:off x="5981" y="2965"/>
                <a:ext cx="161" cy="330"/>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25" name="Line 87"/>
              <p:cNvSpPr>
                <a:spLocks noChangeShapeType="1"/>
              </p:cNvSpPr>
              <p:nvPr/>
            </p:nvSpPr>
            <p:spPr bwMode="auto">
              <a:xfrm flipV="1">
                <a:off x="5942" y="3049"/>
                <a:ext cx="200" cy="14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26" name="Line 88"/>
              <p:cNvSpPr>
                <a:spLocks noChangeShapeType="1"/>
              </p:cNvSpPr>
              <p:nvPr/>
            </p:nvSpPr>
            <p:spPr bwMode="auto">
              <a:xfrm>
                <a:off x="5994" y="2596"/>
                <a:ext cx="71" cy="31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27" name="Line 89"/>
              <p:cNvSpPr>
                <a:spLocks noChangeShapeType="1"/>
              </p:cNvSpPr>
              <p:nvPr/>
            </p:nvSpPr>
            <p:spPr bwMode="auto">
              <a:xfrm flipV="1">
                <a:off x="5981" y="2907"/>
                <a:ext cx="84"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28" name="Line 90"/>
              <p:cNvSpPr>
                <a:spLocks noChangeShapeType="1"/>
              </p:cNvSpPr>
              <p:nvPr/>
            </p:nvSpPr>
            <p:spPr bwMode="auto">
              <a:xfrm flipH="1" flipV="1">
                <a:off x="6065" y="2907"/>
                <a:ext cx="181"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29" name="Line 91"/>
              <p:cNvSpPr>
                <a:spLocks noChangeShapeType="1"/>
              </p:cNvSpPr>
              <p:nvPr/>
            </p:nvSpPr>
            <p:spPr bwMode="auto">
              <a:xfrm flipV="1">
                <a:off x="6233" y="2590"/>
                <a:ext cx="71"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30" name="Line 92"/>
              <p:cNvSpPr>
                <a:spLocks noChangeShapeType="1"/>
              </p:cNvSpPr>
              <p:nvPr/>
            </p:nvSpPr>
            <p:spPr bwMode="auto">
              <a:xfrm flipV="1">
                <a:off x="7732" y="3017"/>
                <a:ext cx="1" cy="647"/>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31" name="Line 93"/>
              <p:cNvSpPr>
                <a:spLocks noChangeShapeType="1"/>
              </p:cNvSpPr>
              <p:nvPr/>
            </p:nvSpPr>
            <p:spPr bwMode="auto">
              <a:xfrm flipH="1" flipV="1">
                <a:off x="7835" y="2933"/>
                <a:ext cx="142" cy="654"/>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32" name="Line 94"/>
              <p:cNvSpPr>
                <a:spLocks noChangeShapeType="1"/>
              </p:cNvSpPr>
              <p:nvPr/>
            </p:nvSpPr>
            <p:spPr bwMode="auto">
              <a:xfrm flipV="1">
                <a:off x="7732" y="2933"/>
                <a:ext cx="103" cy="84"/>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33" name="Freeform 95"/>
              <p:cNvSpPr>
                <a:spLocks/>
              </p:cNvSpPr>
              <p:nvPr/>
            </p:nvSpPr>
            <p:spPr bwMode="auto">
              <a:xfrm>
                <a:off x="7486" y="2933"/>
                <a:ext cx="246" cy="485"/>
              </a:xfrm>
              <a:custGeom>
                <a:avLst/>
                <a:gdLst>
                  <a:gd name="T0" fmla="*/ 0 w 246"/>
                  <a:gd name="T1" fmla="*/ 485 h 485"/>
                  <a:gd name="T2" fmla="*/ 84 w 246"/>
                  <a:gd name="T3" fmla="*/ 0 h 485"/>
                  <a:gd name="T4" fmla="*/ 246 w 246"/>
                  <a:gd name="T5" fmla="*/ 84 h 485"/>
                  <a:gd name="T6" fmla="*/ 0 60000 65536"/>
                  <a:gd name="T7" fmla="*/ 0 60000 65536"/>
                  <a:gd name="T8" fmla="*/ 0 60000 65536"/>
                  <a:gd name="T9" fmla="*/ 0 w 246"/>
                  <a:gd name="T10" fmla="*/ 0 h 485"/>
                  <a:gd name="T11" fmla="*/ 246 w 246"/>
                  <a:gd name="T12" fmla="*/ 485 h 485"/>
                </a:gdLst>
                <a:ahLst/>
                <a:cxnLst>
                  <a:cxn ang="T6">
                    <a:pos x="T0" y="T1"/>
                  </a:cxn>
                  <a:cxn ang="T7">
                    <a:pos x="T2" y="T3"/>
                  </a:cxn>
                  <a:cxn ang="T8">
                    <a:pos x="T4" y="T5"/>
                  </a:cxn>
                </a:cxnLst>
                <a:rect l="T9" t="T10" r="T11" b="T12"/>
                <a:pathLst>
                  <a:path w="246" h="485">
                    <a:moveTo>
                      <a:pt x="0" y="485"/>
                    </a:moveTo>
                    <a:lnTo>
                      <a:pt x="84" y="0"/>
                    </a:lnTo>
                    <a:lnTo>
                      <a:pt x="246" y="8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34" name="Freeform 96"/>
              <p:cNvSpPr>
                <a:spLocks/>
              </p:cNvSpPr>
              <p:nvPr/>
            </p:nvSpPr>
            <p:spPr bwMode="auto">
              <a:xfrm>
                <a:off x="7325" y="2441"/>
                <a:ext cx="607" cy="291"/>
              </a:xfrm>
              <a:custGeom>
                <a:avLst/>
                <a:gdLst>
                  <a:gd name="T0" fmla="*/ 607 w 607"/>
                  <a:gd name="T1" fmla="*/ 291 h 291"/>
                  <a:gd name="T2" fmla="*/ 0 w 607"/>
                  <a:gd name="T3" fmla="*/ 0 h 291"/>
                  <a:gd name="T4" fmla="*/ 129 w 607"/>
                  <a:gd name="T5" fmla="*/ 0 h 291"/>
                  <a:gd name="T6" fmla="*/ 484 w 607"/>
                  <a:gd name="T7" fmla="*/ 168 h 291"/>
                  <a:gd name="T8" fmla="*/ 607 w 607"/>
                  <a:gd name="T9" fmla="*/ 291 h 291"/>
                  <a:gd name="T10" fmla="*/ 0 60000 65536"/>
                  <a:gd name="T11" fmla="*/ 0 60000 65536"/>
                  <a:gd name="T12" fmla="*/ 0 60000 65536"/>
                  <a:gd name="T13" fmla="*/ 0 60000 65536"/>
                  <a:gd name="T14" fmla="*/ 0 60000 65536"/>
                  <a:gd name="T15" fmla="*/ 0 w 607"/>
                  <a:gd name="T16" fmla="*/ 0 h 291"/>
                  <a:gd name="T17" fmla="*/ 607 w 607"/>
                  <a:gd name="T18" fmla="*/ 291 h 291"/>
                </a:gdLst>
                <a:ahLst/>
                <a:cxnLst>
                  <a:cxn ang="T10">
                    <a:pos x="T0" y="T1"/>
                  </a:cxn>
                  <a:cxn ang="T11">
                    <a:pos x="T2" y="T3"/>
                  </a:cxn>
                  <a:cxn ang="T12">
                    <a:pos x="T4" y="T5"/>
                  </a:cxn>
                  <a:cxn ang="T13">
                    <a:pos x="T6" y="T7"/>
                  </a:cxn>
                  <a:cxn ang="T14">
                    <a:pos x="T8" y="T9"/>
                  </a:cxn>
                </a:cxnLst>
                <a:rect l="T15" t="T16" r="T17" b="T18"/>
                <a:pathLst>
                  <a:path w="607" h="291">
                    <a:moveTo>
                      <a:pt x="607" y="291"/>
                    </a:moveTo>
                    <a:lnTo>
                      <a:pt x="0" y="0"/>
                    </a:lnTo>
                    <a:lnTo>
                      <a:pt x="129" y="0"/>
                    </a:lnTo>
                    <a:lnTo>
                      <a:pt x="484" y="168"/>
                    </a:lnTo>
                    <a:lnTo>
                      <a:pt x="607" y="2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035" name="Freeform 97"/>
              <p:cNvSpPr>
                <a:spLocks/>
              </p:cNvSpPr>
              <p:nvPr/>
            </p:nvSpPr>
            <p:spPr bwMode="auto">
              <a:xfrm>
                <a:off x="7325" y="2441"/>
                <a:ext cx="607" cy="291"/>
              </a:xfrm>
              <a:custGeom>
                <a:avLst/>
                <a:gdLst>
                  <a:gd name="T0" fmla="*/ 607 w 607"/>
                  <a:gd name="T1" fmla="*/ 291 h 291"/>
                  <a:gd name="T2" fmla="*/ 0 w 607"/>
                  <a:gd name="T3" fmla="*/ 0 h 291"/>
                  <a:gd name="T4" fmla="*/ 129 w 607"/>
                  <a:gd name="T5" fmla="*/ 0 h 291"/>
                  <a:gd name="T6" fmla="*/ 484 w 607"/>
                  <a:gd name="T7" fmla="*/ 168 h 291"/>
                  <a:gd name="T8" fmla="*/ 607 w 607"/>
                  <a:gd name="T9" fmla="*/ 291 h 291"/>
                  <a:gd name="T10" fmla="*/ 0 60000 65536"/>
                  <a:gd name="T11" fmla="*/ 0 60000 65536"/>
                  <a:gd name="T12" fmla="*/ 0 60000 65536"/>
                  <a:gd name="T13" fmla="*/ 0 60000 65536"/>
                  <a:gd name="T14" fmla="*/ 0 60000 65536"/>
                  <a:gd name="T15" fmla="*/ 0 w 607"/>
                  <a:gd name="T16" fmla="*/ 0 h 291"/>
                  <a:gd name="T17" fmla="*/ 607 w 607"/>
                  <a:gd name="T18" fmla="*/ 291 h 291"/>
                </a:gdLst>
                <a:ahLst/>
                <a:cxnLst>
                  <a:cxn ang="T10">
                    <a:pos x="T0" y="T1"/>
                  </a:cxn>
                  <a:cxn ang="T11">
                    <a:pos x="T2" y="T3"/>
                  </a:cxn>
                  <a:cxn ang="T12">
                    <a:pos x="T4" y="T5"/>
                  </a:cxn>
                  <a:cxn ang="T13">
                    <a:pos x="T6" y="T7"/>
                  </a:cxn>
                  <a:cxn ang="T14">
                    <a:pos x="T8" y="T9"/>
                  </a:cxn>
                </a:cxnLst>
                <a:rect l="T15" t="T16" r="T17" b="T18"/>
                <a:pathLst>
                  <a:path w="607" h="291">
                    <a:moveTo>
                      <a:pt x="607" y="291"/>
                    </a:moveTo>
                    <a:lnTo>
                      <a:pt x="0" y="0"/>
                    </a:lnTo>
                    <a:lnTo>
                      <a:pt x="129" y="0"/>
                    </a:lnTo>
                    <a:lnTo>
                      <a:pt x="484" y="168"/>
                    </a:lnTo>
                    <a:lnTo>
                      <a:pt x="607" y="291"/>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36" name="Freeform 98"/>
              <p:cNvSpPr>
                <a:spLocks/>
              </p:cNvSpPr>
              <p:nvPr/>
            </p:nvSpPr>
            <p:spPr bwMode="auto">
              <a:xfrm>
                <a:off x="7402" y="2350"/>
                <a:ext cx="530" cy="376"/>
              </a:xfrm>
              <a:custGeom>
                <a:avLst/>
                <a:gdLst>
                  <a:gd name="T0" fmla="*/ 0 w 530"/>
                  <a:gd name="T1" fmla="*/ 91 h 376"/>
                  <a:gd name="T2" fmla="*/ 97 w 530"/>
                  <a:gd name="T3" fmla="*/ 0 h 376"/>
                  <a:gd name="T4" fmla="*/ 188 w 530"/>
                  <a:gd name="T5" fmla="*/ 97 h 376"/>
                  <a:gd name="T6" fmla="*/ 407 w 530"/>
                  <a:gd name="T7" fmla="*/ 175 h 376"/>
                  <a:gd name="T8" fmla="*/ 485 w 530"/>
                  <a:gd name="T9" fmla="*/ 97 h 376"/>
                  <a:gd name="T10" fmla="*/ 491 w 530"/>
                  <a:gd name="T11" fmla="*/ 201 h 376"/>
                  <a:gd name="T12" fmla="*/ 530 w 530"/>
                  <a:gd name="T13" fmla="*/ 376 h 376"/>
                  <a:gd name="T14" fmla="*/ 0 60000 65536"/>
                  <a:gd name="T15" fmla="*/ 0 60000 65536"/>
                  <a:gd name="T16" fmla="*/ 0 60000 65536"/>
                  <a:gd name="T17" fmla="*/ 0 60000 65536"/>
                  <a:gd name="T18" fmla="*/ 0 60000 65536"/>
                  <a:gd name="T19" fmla="*/ 0 60000 65536"/>
                  <a:gd name="T20" fmla="*/ 0 60000 65536"/>
                  <a:gd name="T21" fmla="*/ 0 w 530"/>
                  <a:gd name="T22" fmla="*/ 0 h 376"/>
                  <a:gd name="T23" fmla="*/ 530 w 530"/>
                  <a:gd name="T24" fmla="*/ 376 h 3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0" h="376">
                    <a:moveTo>
                      <a:pt x="0" y="91"/>
                    </a:moveTo>
                    <a:lnTo>
                      <a:pt x="97" y="0"/>
                    </a:lnTo>
                    <a:lnTo>
                      <a:pt x="188" y="97"/>
                    </a:lnTo>
                    <a:lnTo>
                      <a:pt x="407" y="175"/>
                    </a:lnTo>
                    <a:lnTo>
                      <a:pt x="485" y="97"/>
                    </a:lnTo>
                    <a:lnTo>
                      <a:pt x="491" y="201"/>
                    </a:lnTo>
                    <a:lnTo>
                      <a:pt x="530" y="376"/>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37" name="Line 99"/>
              <p:cNvSpPr>
                <a:spLocks noChangeShapeType="1"/>
              </p:cNvSpPr>
              <p:nvPr/>
            </p:nvSpPr>
            <p:spPr bwMode="auto">
              <a:xfrm flipV="1">
                <a:off x="7518" y="2447"/>
                <a:ext cx="78" cy="26"/>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38" name="Line 100"/>
              <p:cNvSpPr>
                <a:spLocks noChangeShapeType="1"/>
              </p:cNvSpPr>
              <p:nvPr/>
            </p:nvSpPr>
            <p:spPr bwMode="auto">
              <a:xfrm>
                <a:off x="7499" y="2350"/>
                <a:ext cx="19" cy="12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39" name="Freeform 101"/>
              <p:cNvSpPr>
                <a:spLocks/>
              </p:cNvSpPr>
              <p:nvPr/>
            </p:nvSpPr>
            <p:spPr bwMode="auto">
              <a:xfrm>
                <a:off x="7409" y="2454"/>
                <a:ext cx="394" cy="213"/>
              </a:xfrm>
              <a:custGeom>
                <a:avLst/>
                <a:gdLst>
                  <a:gd name="T0" fmla="*/ 0 w 394"/>
                  <a:gd name="T1" fmla="*/ 32 h 213"/>
                  <a:gd name="T2" fmla="*/ 58 w 394"/>
                  <a:gd name="T3" fmla="*/ 0 h 213"/>
                  <a:gd name="T4" fmla="*/ 97 w 394"/>
                  <a:gd name="T5" fmla="*/ 78 h 213"/>
                  <a:gd name="T6" fmla="*/ 206 w 394"/>
                  <a:gd name="T7" fmla="*/ 65 h 213"/>
                  <a:gd name="T8" fmla="*/ 252 w 394"/>
                  <a:gd name="T9" fmla="*/ 149 h 213"/>
                  <a:gd name="T10" fmla="*/ 349 w 394"/>
                  <a:gd name="T11" fmla="*/ 129 h 213"/>
                  <a:gd name="T12" fmla="*/ 394 w 394"/>
                  <a:gd name="T13" fmla="*/ 213 h 213"/>
                  <a:gd name="T14" fmla="*/ 0 60000 65536"/>
                  <a:gd name="T15" fmla="*/ 0 60000 65536"/>
                  <a:gd name="T16" fmla="*/ 0 60000 65536"/>
                  <a:gd name="T17" fmla="*/ 0 60000 65536"/>
                  <a:gd name="T18" fmla="*/ 0 60000 65536"/>
                  <a:gd name="T19" fmla="*/ 0 60000 65536"/>
                  <a:gd name="T20" fmla="*/ 0 60000 65536"/>
                  <a:gd name="T21" fmla="*/ 0 w 394"/>
                  <a:gd name="T22" fmla="*/ 0 h 213"/>
                  <a:gd name="T23" fmla="*/ 394 w 394"/>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4" h="213">
                    <a:moveTo>
                      <a:pt x="0" y="32"/>
                    </a:moveTo>
                    <a:lnTo>
                      <a:pt x="58" y="0"/>
                    </a:lnTo>
                    <a:lnTo>
                      <a:pt x="97" y="78"/>
                    </a:lnTo>
                    <a:lnTo>
                      <a:pt x="206" y="65"/>
                    </a:lnTo>
                    <a:lnTo>
                      <a:pt x="252" y="149"/>
                    </a:lnTo>
                    <a:lnTo>
                      <a:pt x="349" y="129"/>
                    </a:lnTo>
                    <a:lnTo>
                      <a:pt x="394" y="21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40" name="Line 102"/>
              <p:cNvSpPr>
                <a:spLocks noChangeShapeType="1"/>
              </p:cNvSpPr>
              <p:nvPr/>
            </p:nvSpPr>
            <p:spPr bwMode="auto">
              <a:xfrm flipH="1" flipV="1">
                <a:off x="7499" y="2350"/>
                <a:ext cx="19" cy="12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41" name="Freeform 103"/>
              <p:cNvSpPr>
                <a:spLocks/>
              </p:cNvSpPr>
              <p:nvPr/>
            </p:nvSpPr>
            <p:spPr bwMode="auto">
              <a:xfrm>
                <a:off x="7758" y="2519"/>
                <a:ext cx="135" cy="64"/>
              </a:xfrm>
              <a:custGeom>
                <a:avLst/>
                <a:gdLst>
                  <a:gd name="T0" fmla="*/ 135 w 135"/>
                  <a:gd name="T1" fmla="*/ 32 h 64"/>
                  <a:gd name="T2" fmla="*/ 0 w 135"/>
                  <a:gd name="T3" fmla="*/ 64 h 64"/>
                  <a:gd name="T4" fmla="*/ 45 w 135"/>
                  <a:gd name="T5" fmla="*/ 0 h 64"/>
                  <a:gd name="T6" fmla="*/ 0 60000 65536"/>
                  <a:gd name="T7" fmla="*/ 0 60000 65536"/>
                  <a:gd name="T8" fmla="*/ 0 60000 65536"/>
                  <a:gd name="T9" fmla="*/ 0 w 135"/>
                  <a:gd name="T10" fmla="*/ 0 h 64"/>
                  <a:gd name="T11" fmla="*/ 135 w 135"/>
                  <a:gd name="T12" fmla="*/ 64 h 64"/>
                </a:gdLst>
                <a:ahLst/>
                <a:cxnLst>
                  <a:cxn ang="T6">
                    <a:pos x="T0" y="T1"/>
                  </a:cxn>
                  <a:cxn ang="T7">
                    <a:pos x="T2" y="T3"/>
                  </a:cxn>
                  <a:cxn ang="T8">
                    <a:pos x="T4" y="T5"/>
                  </a:cxn>
                </a:cxnLst>
                <a:rect l="T9" t="T10" r="T11" b="T12"/>
                <a:pathLst>
                  <a:path w="135" h="64">
                    <a:moveTo>
                      <a:pt x="135" y="32"/>
                    </a:moveTo>
                    <a:lnTo>
                      <a:pt x="0" y="64"/>
                    </a:lnTo>
                    <a:lnTo>
                      <a:pt x="45"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42" name="Freeform 104"/>
              <p:cNvSpPr>
                <a:spLocks/>
              </p:cNvSpPr>
              <p:nvPr/>
            </p:nvSpPr>
            <p:spPr bwMode="auto">
              <a:xfrm>
                <a:off x="7518" y="2460"/>
                <a:ext cx="285" cy="85"/>
              </a:xfrm>
              <a:custGeom>
                <a:avLst/>
                <a:gdLst>
                  <a:gd name="T0" fmla="*/ 0 w 285"/>
                  <a:gd name="T1" fmla="*/ 13 h 85"/>
                  <a:gd name="T2" fmla="*/ 117 w 285"/>
                  <a:gd name="T3" fmla="*/ 0 h 85"/>
                  <a:gd name="T4" fmla="*/ 162 w 285"/>
                  <a:gd name="T5" fmla="*/ 85 h 85"/>
                  <a:gd name="T6" fmla="*/ 285 w 285"/>
                  <a:gd name="T7" fmla="*/ 59 h 85"/>
                  <a:gd name="T8" fmla="*/ 0 60000 65536"/>
                  <a:gd name="T9" fmla="*/ 0 60000 65536"/>
                  <a:gd name="T10" fmla="*/ 0 60000 65536"/>
                  <a:gd name="T11" fmla="*/ 0 60000 65536"/>
                  <a:gd name="T12" fmla="*/ 0 w 285"/>
                  <a:gd name="T13" fmla="*/ 0 h 85"/>
                  <a:gd name="T14" fmla="*/ 285 w 285"/>
                  <a:gd name="T15" fmla="*/ 85 h 85"/>
                </a:gdLst>
                <a:ahLst/>
                <a:cxnLst>
                  <a:cxn ang="T8">
                    <a:pos x="T0" y="T1"/>
                  </a:cxn>
                  <a:cxn ang="T9">
                    <a:pos x="T2" y="T3"/>
                  </a:cxn>
                  <a:cxn ang="T10">
                    <a:pos x="T4" y="T5"/>
                  </a:cxn>
                  <a:cxn ang="T11">
                    <a:pos x="T6" y="T7"/>
                  </a:cxn>
                </a:cxnLst>
                <a:rect l="T12" t="T13" r="T14" b="T15"/>
                <a:pathLst>
                  <a:path w="285" h="85">
                    <a:moveTo>
                      <a:pt x="0" y="13"/>
                    </a:moveTo>
                    <a:lnTo>
                      <a:pt x="117" y="0"/>
                    </a:lnTo>
                    <a:lnTo>
                      <a:pt x="162" y="85"/>
                    </a:lnTo>
                    <a:lnTo>
                      <a:pt x="285" y="59"/>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43" name="Freeform 105"/>
              <p:cNvSpPr>
                <a:spLocks/>
              </p:cNvSpPr>
              <p:nvPr/>
            </p:nvSpPr>
            <p:spPr bwMode="auto">
              <a:xfrm>
                <a:off x="7732" y="3341"/>
                <a:ext cx="239" cy="323"/>
              </a:xfrm>
              <a:custGeom>
                <a:avLst/>
                <a:gdLst>
                  <a:gd name="T0" fmla="*/ 0 w 239"/>
                  <a:gd name="T1" fmla="*/ 323 h 323"/>
                  <a:gd name="T2" fmla="*/ 77 w 239"/>
                  <a:gd name="T3" fmla="*/ 0 h 323"/>
                  <a:gd name="T4" fmla="*/ 239 w 239"/>
                  <a:gd name="T5" fmla="*/ 239 h 323"/>
                  <a:gd name="T6" fmla="*/ 0 60000 65536"/>
                  <a:gd name="T7" fmla="*/ 0 60000 65536"/>
                  <a:gd name="T8" fmla="*/ 0 60000 65536"/>
                  <a:gd name="T9" fmla="*/ 0 w 239"/>
                  <a:gd name="T10" fmla="*/ 0 h 323"/>
                  <a:gd name="T11" fmla="*/ 239 w 239"/>
                  <a:gd name="T12" fmla="*/ 323 h 323"/>
                </a:gdLst>
                <a:ahLst/>
                <a:cxnLst>
                  <a:cxn ang="T6">
                    <a:pos x="T0" y="T1"/>
                  </a:cxn>
                  <a:cxn ang="T7">
                    <a:pos x="T2" y="T3"/>
                  </a:cxn>
                  <a:cxn ang="T8">
                    <a:pos x="T4" y="T5"/>
                  </a:cxn>
                </a:cxnLst>
                <a:rect l="T9" t="T10" r="T11" b="T12"/>
                <a:pathLst>
                  <a:path w="239" h="323">
                    <a:moveTo>
                      <a:pt x="0" y="323"/>
                    </a:moveTo>
                    <a:lnTo>
                      <a:pt x="77" y="0"/>
                    </a:lnTo>
                    <a:lnTo>
                      <a:pt x="239" y="239"/>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44" name="Line 106"/>
              <p:cNvSpPr>
                <a:spLocks noChangeShapeType="1"/>
              </p:cNvSpPr>
              <p:nvPr/>
            </p:nvSpPr>
            <p:spPr bwMode="auto">
              <a:xfrm flipV="1">
                <a:off x="7732" y="3302"/>
                <a:ext cx="181" cy="90"/>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45" name="Freeform 107"/>
              <p:cNvSpPr>
                <a:spLocks/>
              </p:cNvSpPr>
              <p:nvPr/>
            </p:nvSpPr>
            <p:spPr bwMode="auto">
              <a:xfrm>
                <a:off x="7525" y="3159"/>
                <a:ext cx="368" cy="98"/>
              </a:xfrm>
              <a:custGeom>
                <a:avLst/>
                <a:gdLst>
                  <a:gd name="T0" fmla="*/ 0 w 368"/>
                  <a:gd name="T1" fmla="*/ 0 h 98"/>
                  <a:gd name="T2" fmla="*/ 207 w 368"/>
                  <a:gd name="T3" fmla="*/ 98 h 98"/>
                  <a:gd name="T4" fmla="*/ 368 w 368"/>
                  <a:gd name="T5" fmla="*/ 46 h 98"/>
                  <a:gd name="T6" fmla="*/ 0 60000 65536"/>
                  <a:gd name="T7" fmla="*/ 0 60000 65536"/>
                  <a:gd name="T8" fmla="*/ 0 60000 65536"/>
                  <a:gd name="T9" fmla="*/ 0 w 368"/>
                  <a:gd name="T10" fmla="*/ 0 h 98"/>
                  <a:gd name="T11" fmla="*/ 368 w 368"/>
                  <a:gd name="T12" fmla="*/ 98 h 98"/>
                </a:gdLst>
                <a:ahLst/>
                <a:cxnLst>
                  <a:cxn ang="T6">
                    <a:pos x="T0" y="T1"/>
                  </a:cxn>
                  <a:cxn ang="T7">
                    <a:pos x="T2" y="T3"/>
                  </a:cxn>
                  <a:cxn ang="T8">
                    <a:pos x="T4" y="T5"/>
                  </a:cxn>
                </a:cxnLst>
                <a:rect l="T9" t="T10" r="T11" b="T12"/>
                <a:pathLst>
                  <a:path w="368" h="98">
                    <a:moveTo>
                      <a:pt x="0" y="0"/>
                    </a:moveTo>
                    <a:lnTo>
                      <a:pt x="207" y="98"/>
                    </a:lnTo>
                    <a:lnTo>
                      <a:pt x="368" y="46"/>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46" name="Line 108"/>
              <p:cNvSpPr>
                <a:spLocks noChangeShapeType="1"/>
              </p:cNvSpPr>
              <p:nvPr/>
            </p:nvSpPr>
            <p:spPr bwMode="auto">
              <a:xfrm>
                <a:off x="7467" y="2512"/>
                <a:ext cx="103" cy="42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47" name="Line 109"/>
              <p:cNvSpPr>
                <a:spLocks noChangeShapeType="1"/>
              </p:cNvSpPr>
              <p:nvPr/>
            </p:nvSpPr>
            <p:spPr bwMode="auto">
              <a:xfrm flipV="1">
                <a:off x="7732" y="2642"/>
                <a:ext cx="19" cy="375"/>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48" name="Line 110"/>
              <p:cNvSpPr>
                <a:spLocks noChangeShapeType="1"/>
              </p:cNvSpPr>
              <p:nvPr/>
            </p:nvSpPr>
            <p:spPr bwMode="auto">
              <a:xfrm flipV="1">
                <a:off x="7835" y="2700"/>
                <a:ext cx="39" cy="23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49" name="Freeform 111"/>
              <p:cNvSpPr>
                <a:spLocks/>
              </p:cNvSpPr>
              <p:nvPr/>
            </p:nvSpPr>
            <p:spPr bwMode="auto">
              <a:xfrm>
                <a:off x="7486" y="3302"/>
                <a:ext cx="246" cy="362"/>
              </a:xfrm>
              <a:custGeom>
                <a:avLst/>
                <a:gdLst>
                  <a:gd name="T0" fmla="*/ 246 w 246"/>
                  <a:gd name="T1" fmla="*/ 362 h 362"/>
                  <a:gd name="T2" fmla="*/ 123 w 246"/>
                  <a:gd name="T3" fmla="*/ 0 h 362"/>
                  <a:gd name="T4" fmla="*/ 0 w 246"/>
                  <a:gd name="T5" fmla="*/ 110 h 362"/>
                  <a:gd name="T6" fmla="*/ 0 60000 65536"/>
                  <a:gd name="T7" fmla="*/ 0 60000 65536"/>
                  <a:gd name="T8" fmla="*/ 0 60000 65536"/>
                  <a:gd name="T9" fmla="*/ 0 w 246"/>
                  <a:gd name="T10" fmla="*/ 0 h 362"/>
                  <a:gd name="T11" fmla="*/ 246 w 246"/>
                  <a:gd name="T12" fmla="*/ 362 h 362"/>
                </a:gdLst>
                <a:ahLst/>
                <a:cxnLst>
                  <a:cxn ang="T6">
                    <a:pos x="T0" y="T1"/>
                  </a:cxn>
                  <a:cxn ang="T7">
                    <a:pos x="T2" y="T3"/>
                  </a:cxn>
                  <a:cxn ang="T8">
                    <a:pos x="T4" y="T5"/>
                  </a:cxn>
                </a:cxnLst>
                <a:rect l="T9" t="T10" r="T11" b="T12"/>
                <a:pathLst>
                  <a:path w="246" h="362">
                    <a:moveTo>
                      <a:pt x="246" y="362"/>
                    </a:moveTo>
                    <a:lnTo>
                      <a:pt x="123" y="0"/>
                    </a:lnTo>
                    <a:lnTo>
                      <a:pt x="0" y="11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50" name="Line 112"/>
              <p:cNvSpPr>
                <a:spLocks noChangeShapeType="1"/>
              </p:cNvSpPr>
              <p:nvPr/>
            </p:nvSpPr>
            <p:spPr bwMode="auto">
              <a:xfrm>
                <a:off x="7512" y="3244"/>
                <a:ext cx="220" cy="135"/>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51" name="Line 113"/>
              <p:cNvSpPr>
                <a:spLocks noChangeShapeType="1"/>
              </p:cNvSpPr>
              <p:nvPr/>
            </p:nvSpPr>
            <p:spPr bwMode="auto">
              <a:xfrm>
                <a:off x="7732" y="3017"/>
                <a:ext cx="161" cy="18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52" name="Line 114"/>
              <p:cNvSpPr>
                <a:spLocks noChangeShapeType="1"/>
              </p:cNvSpPr>
              <p:nvPr/>
            </p:nvSpPr>
            <p:spPr bwMode="auto">
              <a:xfrm flipV="1">
                <a:off x="7732" y="2933"/>
                <a:ext cx="103" cy="31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53" name="Line 115"/>
              <p:cNvSpPr>
                <a:spLocks noChangeShapeType="1"/>
              </p:cNvSpPr>
              <p:nvPr/>
            </p:nvSpPr>
            <p:spPr bwMode="auto">
              <a:xfrm>
                <a:off x="7570" y="2933"/>
                <a:ext cx="162" cy="324"/>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54" name="Line 116"/>
              <p:cNvSpPr>
                <a:spLocks noChangeShapeType="1"/>
              </p:cNvSpPr>
              <p:nvPr/>
            </p:nvSpPr>
            <p:spPr bwMode="auto">
              <a:xfrm flipV="1">
                <a:off x="7525" y="3017"/>
                <a:ext cx="207" cy="142"/>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55" name="Line 117"/>
              <p:cNvSpPr>
                <a:spLocks noChangeShapeType="1"/>
              </p:cNvSpPr>
              <p:nvPr/>
            </p:nvSpPr>
            <p:spPr bwMode="auto">
              <a:xfrm>
                <a:off x="7577" y="2564"/>
                <a:ext cx="77" cy="31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56" name="Line 118"/>
              <p:cNvSpPr>
                <a:spLocks noChangeShapeType="1"/>
              </p:cNvSpPr>
              <p:nvPr/>
            </p:nvSpPr>
            <p:spPr bwMode="auto">
              <a:xfrm flipV="1">
                <a:off x="7570" y="2875"/>
                <a:ext cx="84"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57" name="Line 119"/>
              <p:cNvSpPr>
                <a:spLocks noChangeShapeType="1"/>
              </p:cNvSpPr>
              <p:nvPr/>
            </p:nvSpPr>
            <p:spPr bwMode="auto">
              <a:xfrm flipH="1" flipV="1">
                <a:off x="7654" y="2875"/>
                <a:ext cx="181"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58" name="Line 120"/>
              <p:cNvSpPr>
                <a:spLocks noChangeShapeType="1"/>
              </p:cNvSpPr>
              <p:nvPr/>
            </p:nvSpPr>
            <p:spPr bwMode="auto">
              <a:xfrm flipV="1">
                <a:off x="7822" y="2551"/>
                <a:ext cx="71" cy="65"/>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59" name="Freeform 121"/>
              <p:cNvSpPr>
                <a:spLocks/>
              </p:cNvSpPr>
              <p:nvPr/>
            </p:nvSpPr>
            <p:spPr bwMode="auto">
              <a:xfrm>
                <a:off x="5121" y="3373"/>
                <a:ext cx="246" cy="285"/>
              </a:xfrm>
              <a:custGeom>
                <a:avLst/>
                <a:gdLst>
                  <a:gd name="T0" fmla="*/ 0 w 246"/>
                  <a:gd name="T1" fmla="*/ 285 h 285"/>
                  <a:gd name="T2" fmla="*/ 123 w 246"/>
                  <a:gd name="T3" fmla="*/ 285 h 285"/>
                  <a:gd name="T4" fmla="*/ 246 w 246"/>
                  <a:gd name="T5" fmla="*/ 0 h 285"/>
                  <a:gd name="T6" fmla="*/ 168 w 246"/>
                  <a:gd name="T7" fmla="*/ 0 h 285"/>
                  <a:gd name="T8" fmla="*/ 0 w 246"/>
                  <a:gd name="T9" fmla="*/ 285 h 285"/>
                  <a:gd name="T10" fmla="*/ 0 60000 65536"/>
                  <a:gd name="T11" fmla="*/ 0 60000 65536"/>
                  <a:gd name="T12" fmla="*/ 0 60000 65536"/>
                  <a:gd name="T13" fmla="*/ 0 60000 65536"/>
                  <a:gd name="T14" fmla="*/ 0 60000 65536"/>
                  <a:gd name="T15" fmla="*/ 0 w 246"/>
                  <a:gd name="T16" fmla="*/ 0 h 285"/>
                  <a:gd name="T17" fmla="*/ 246 w 246"/>
                  <a:gd name="T18" fmla="*/ 285 h 285"/>
                </a:gdLst>
                <a:ahLst/>
                <a:cxnLst>
                  <a:cxn ang="T10">
                    <a:pos x="T0" y="T1"/>
                  </a:cxn>
                  <a:cxn ang="T11">
                    <a:pos x="T2" y="T3"/>
                  </a:cxn>
                  <a:cxn ang="T12">
                    <a:pos x="T4" y="T5"/>
                  </a:cxn>
                  <a:cxn ang="T13">
                    <a:pos x="T6" y="T7"/>
                  </a:cxn>
                  <a:cxn ang="T14">
                    <a:pos x="T8" y="T9"/>
                  </a:cxn>
                </a:cxnLst>
                <a:rect l="T15" t="T16" r="T17" b="T18"/>
                <a:pathLst>
                  <a:path w="246" h="285">
                    <a:moveTo>
                      <a:pt x="0" y="285"/>
                    </a:moveTo>
                    <a:lnTo>
                      <a:pt x="123" y="285"/>
                    </a:lnTo>
                    <a:lnTo>
                      <a:pt x="246" y="0"/>
                    </a:lnTo>
                    <a:lnTo>
                      <a:pt x="168" y="0"/>
                    </a:lnTo>
                    <a:lnTo>
                      <a:pt x="0"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060" name="Freeform 122"/>
              <p:cNvSpPr>
                <a:spLocks/>
              </p:cNvSpPr>
              <p:nvPr/>
            </p:nvSpPr>
            <p:spPr bwMode="auto">
              <a:xfrm>
                <a:off x="5121" y="3373"/>
                <a:ext cx="246" cy="285"/>
              </a:xfrm>
              <a:custGeom>
                <a:avLst/>
                <a:gdLst>
                  <a:gd name="T0" fmla="*/ 0 w 246"/>
                  <a:gd name="T1" fmla="*/ 285 h 285"/>
                  <a:gd name="T2" fmla="*/ 123 w 246"/>
                  <a:gd name="T3" fmla="*/ 285 h 285"/>
                  <a:gd name="T4" fmla="*/ 246 w 246"/>
                  <a:gd name="T5" fmla="*/ 0 h 285"/>
                  <a:gd name="T6" fmla="*/ 168 w 246"/>
                  <a:gd name="T7" fmla="*/ 0 h 285"/>
                  <a:gd name="T8" fmla="*/ 0 w 246"/>
                  <a:gd name="T9" fmla="*/ 285 h 285"/>
                  <a:gd name="T10" fmla="*/ 0 60000 65536"/>
                  <a:gd name="T11" fmla="*/ 0 60000 65536"/>
                  <a:gd name="T12" fmla="*/ 0 60000 65536"/>
                  <a:gd name="T13" fmla="*/ 0 60000 65536"/>
                  <a:gd name="T14" fmla="*/ 0 60000 65536"/>
                  <a:gd name="T15" fmla="*/ 0 w 246"/>
                  <a:gd name="T16" fmla="*/ 0 h 285"/>
                  <a:gd name="T17" fmla="*/ 246 w 246"/>
                  <a:gd name="T18" fmla="*/ 285 h 285"/>
                </a:gdLst>
                <a:ahLst/>
                <a:cxnLst>
                  <a:cxn ang="T10">
                    <a:pos x="T0" y="T1"/>
                  </a:cxn>
                  <a:cxn ang="T11">
                    <a:pos x="T2" y="T3"/>
                  </a:cxn>
                  <a:cxn ang="T12">
                    <a:pos x="T4" y="T5"/>
                  </a:cxn>
                  <a:cxn ang="T13">
                    <a:pos x="T6" y="T7"/>
                  </a:cxn>
                  <a:cxn ang="T14">
                    <a:pos x="T8" y="T9"/>
                  </a:cxn>
                </a:cxnLst>
                <a:rect l="T15" t="T16" r="T17" b="T18"/>
                <a:pathLst>
                  <a:path w="246" h="285">
                    <a:moveTo>
                      <a:pt x="0" y="285"/>
                    </a:moveTo>
                    <a:lnTo>
                      <a:pt x="123" y="285"/>
                    </a:lnTo>
                    <a:lnTo>
                      <a:pt x="246" y="0"/>
                    </a:lnTo>
                    <a:lnTo>
                      <a:pt x="168" y="0"/>
                    </a:lnTo>
                    <a:lnTo>
                      <a:pt x="0" y="285"/>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61" name="Line 123"/>
              <p:cNvSpPr>
                <a:spLocks noChangeShapeType="1"/>
              </p:cNvSpPr>
              <p:nvPr/>
            </p:nvSpPr>
            <p:spPr bwMode="auto">
              <a:xfrm flipV="1">
                <a:off x="5257" y="3004"/>
                <a:ext cx="1" cy="492"/>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62" name="Line 124"/>
              <p:cNvSpPr>
                <a:spLocks noChangeShapeType="1"/>
              </p:cNvSpPr>
              <p:nvPr/>
            </p:nvSpPr>
            <p:spPr bwMode="auto">
              <a:xfrm flipV="1">
                <a:off x="5218" y="3101"/>
                <a:ext cx="1" cy="486"/>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63" name="Line 125"/>
              <p:cNvSpPr>
                <a:spLocks noChangeShapeType="1"/>
              </p:cNvSpPr>
              <p:nvPr/>
            </p:nvSpPr>
            <p:spPr bwMode="auto">
              <a:xfrm flipV="1">
                <a:off x="5309" y="2926"/>
                <a:ext cx="1" cy="492"/>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64" name="Freeform 126"/>
              <p:cNvSpPr>
                <a:spLocks/>
              </p:cNvSpPr>
              <p:nvPr/>
            </p:nvSpPr>
            <p:spPr bwMode="auto">
              <a:xfrm>
                <a:off x="9625" y="3373"/>
                <a:ext cx="239" cy="285"/>
              </a:xfrm>
              <a:custGeom>
                <a:avLst/>
                <a:gdLst>
                  <a:gd name="T0" fmla="*/ 239 w 239"/>
                  <a:gd name="T1" fmla="*/ 285 h 285"/>
                  <a:gd name="T2" fmla="*/ 123 w 239"/>
                  <a:gd name="T3" fmla="*/ 285 h 285"/>
                  <a:gd name="T4" fmla="*/ 0 w 239"/>
                  <a:gd name="T5" fmla="*/ 0 h 285"/>
                  <a:gd name="T6" fmla="*/ 77 w 239"/>
                  <a:gd name="T7" fmla="*/ 0 h 285"/>
                  <a:gd name="T8" fmla="*/ 239 w 239"/>
                  <a:gd name="T9" fmla="*/ 285 h 285"/>
                  <a:gd name="T10" fmla="*/ 0 60000 65536"/>
                  <a:gd name="T11" fmla="*/ 0 60000 65536"/>
                  <a:gd name="T12" fmla="*/ 0 60000 65536"/>
                  <a:gd name="T13" fmla="*/ 0 60000 65536"/>
                  <a:gd name="T14" fmla="*/ 0 60000 65536"/>
                  <a:gd name="T15" fmla="*/ 0 w 239"/>
                  <a:gd name="T16" fmla="*/ 0 h 285"/>
                  <a:gd name="T17" fmla="*/ 239 w 239"/>
                  <a:gd name="T18" fmla="*/ 285 h 285"/>
                </a:gdLst>
                <a:ahLst/>
                <a:cxnLst>
                  <a:cxn ang="T10">
                    <a:pos x="T0" y="T1"/>
                  </a:cxn>
                  <a:cxn ang="T11">
                    <a:pos x="T2" y="T3"/>
                  </a:cxn>
                  <a:cxn ang="T12">
                    <a:pos x="T4" y="T5"/>
                  </a:cxn>
                  <a:cxn ang="T13">
                    <a:pos x="T6" y="T7"/>
                  </a:cxn>
                  <a:cxn ang="T14">
                    <a:pos x="T8" y="T9"/>
                  </a:cxn>
                </a:cxnLst>
                <a:rect l="T15" t="T16" r="T17" b="T18"/>
                <a:pathLst>
                  <a:path w="239" h="285">
                    <a:moveTo>
                      <a:pt x="239" y="285"/>
                    </a:moveTo>
                    <a:lnTo>
                      <a:pt x="123" y="285"/>
                    </a:lnTo>
                    <a:lnTo>
                      <a:pt x="0" y="0"/>
                    </a:lnTo>
                    <a:lnTo>
                      <a:pt x="77" y="0"/>
                    </a:lnTo>
                    <a:lnTo>
                      <a:pt x="239"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065" name="Freeform 127"/>
              <p:cNvSpPr>
                <a:spLocks/>
              </p:cNvSpPr>
              <p:nvPr/>
            </p:nvSpPr>
            <p:spPr bwMode="auto">
              <a:xfrm>
                <a:off x="9625" y="3373"/>
                <a:ext cx="239" cy="285"/>
              </a:xfrm>
              <a:custGeom>
                <a:avLst/>
                <a:gdLst>
                  <a:gd name="T0" fmla="*/ 239 w 239"/>
                  <a:gd name="T1" fmla="*/ 285 h 285"/>
                  <a:gd name="T2" fmla="*/ 123 w 239"/>
                  <a:gd name="T3" fmla="*/ 285 h 285"/>
                  <a:gd name="T4" fmla="*/ 0 w 239"/>
                  <a:gd name="T5" fmla="*/ 0 h 285"/>
                  <a:gd name="T6" fmla="*/ 77 w 239"/>
                  <a:gd name="T7" fmla="*/ 0 h 285"/>
                  <a:gd name="T8" fmla="*/ 239 w 239"/>
                  <a:gd name="T9" fmla="*/ 285 h 285"/>
                  <a:gd name="T10" fmla="*/ 0 60000 65536"/>
                  <a:gd name="T11" fmla="*/ 0 60000 65536"/>
                  <a:gd name="T12" fmla="*/ 0 60000 65536"/>
                  <a:gd name="T13" fmla="*/ 0 60000 65536"/>
                  <a:gd name="T14" fmla="*/ 0 60000 65536"/>
                  <a:gd name="T15" fmla="*/ 0 w 239"/>
                  <a:gd name="T16" fmla="*/ 0 h 285"/>
                  <a:gd name="T17" fmla="*/ 239 w 239"/>
                  <a:gd name="T18" fmla="*/ 285 h 285"/>
                </a:gdLst>
                <a:ahLst/>
                <a:cxnLst>
                  <a:cxn ang="T10">
                    <a:pos x="T0" y="T1"/>
                  </a:cxn>
                  <a:cxn ang="T11">
                    <a:pos x="T2" y="T3"/>
                  </a:cxn>
                  <a:cxn ang="T12">
                    <a:pos x="T4" y="T5"/>
                  </a:cxn>
                  <a:cxn ang="T13">
                    <a:pos x="T6" y="T7"/>
                  </a:cxn>
                  <a:cxn ang="T14">
                    <a:pos x="T8" y="T9"/>
                  </a:cxn>
                </a:cxnLst>
                <a:rect l="T15" t="T16" r="T17" b="T18"/>
                <a:pathLst>
                  <a:path w="239" h="285">
                    <a:moveTo>
                      <a:pt x="239" y="285"/>
                    </a:moveTo>
                    <a:lnTo>
                      <a:pt x="123" y="285"/>
                    </a:lnTo>
                    <a:lnTo>
                      <a:pt x="0" y="0"/>
                    </a:lnTo>
                    <a:lnTo>
                      <a:pt x="77" y="0"/>
                    </a:lnTo>
                    <a:lnTo>
                      <a:pt x="239" y="285"/>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66" name="Line 128"/>
              <p:cNvSpPr>
                <a:spLocks noChangeShapeType="1"/>
              </p:cNvSpPr>
              <p:nvPr/>
            </p:nvSpPr>
            <p:spPr bwMode="auto">
              <a:xfrm flipV="1">
                <a:off x="9735" y="3004"/>
                <a:ext cx="1" cy="492"/>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67" name="Line 129"/>
              <p:cNvSpPr>
                <a:spLocks noChangeShapeType="1"/>
              </p:cNvSpPr>
              <p:nvPr/>
            </p:nvSpPr>
            <p:spPr bwMode="auto">
              <a:xfrm flipV="1">
                <a:off x="9774" y="3101"/>
                <a:ext cx="1" cy="486"/>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68" name="Line 130"/>
              <p:cNvSpPr>
                <a:spLocks noChangeShapeType="1"/>
              </p:cNvSpPr>
              <p:nvPr/>
            </p:nvSpPr>
            <p:spPr bwMode="auto">
              <a:xfrm flipV="1">
                <a:off x="9683" y="2926"/>
                <a:ext cx="1" cy="492"/>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69" name="Freeform 131"/>
              <p:cNvSpPr>
                <a:spLocks/>
              </p:cNvSpPr>
              <p:nvPr/>
            </p:nvSpPr>
            <p:spPr bwMode="auto">
              <a:xfrm>
                <a:off x="5309" y="2596"/>
                <a:ext cx="549" cy="330"/>
              </a:xfrm>
              <a:custGeom>
                <a:avLst/>
                <a:gdLst>
                  <a:gd name="T0" fmla="*/ 0 w 549"/>
                  <a:gd name="T1" fmla="*/ 330 h 330"/>
                  <a:gd name="T2" fmla="*/ 19 w 549"/>
                  <a:gd name="T3" fmla="*/ 330 h 330"/>
                  <a:gd name="T4" fmla="*/ 38 w 549"/>
                  <a:gd name="T5" fmla="*/ 324 h 330"/>
                  <a:gd name="T6" fmla="*/ 64 w 549"/>
                  <a:gd name="T7" fmla="*/ 324 h 330"/>
                  <a:gd name="T8" fmla="*/ 84 w 549"/>
                  <a:gd name="T9" fmla="*/ 317 h 330"/>
                  <a:gd name="T10" fmla="*/ 103 w 549"/>
                  <a:gd name="T11" fmla="*/ 311 h 330"/>
                  <a:gd name="T12" fmla="*/ 129 w 549"/>
                  <a:gd name="T13" fmla="*/ 311 h 330"/>
                  <a:gd name="T14" fmla="*/ 148 w 549"/>
                  <a:gd name="T15" fmla="*/ 305 h 330"/>
                  <a:gd name="T16" fmla="*/ 168 w 549"/>
                  <a:gd name="T17" fmla="*/ 298 h 330"/>
                  <a:gd name="T18" fmla="*/ 187 w 549"/>
                  <a:gd name="T19" fmla="*/ 292 h 330"/>
                  <a:gd name="T20" fmla="*/ 206 w 549"/>
                  <a:gd name="T21" fmla="*/ 285 h 330"/>
                  <a:gd name="T22" fmla="*/ 226 w 549"/>
                  <a:gd name="T23" fmla="*/ 279 h 330"/>
                  <a:gd name="T24" fmla="*/ 245 w 549"/>
                  <a:gd name="T25" fmla="*/ 266 h 330"/>
                  <a:gd name="T26" fmla="*/ 265 w 549"/>
                  <a:gd name="T27" fmla="*/ 259 h 330"/>
                  <a:gd name="T28" fmla="*/ 284 w 549"/>
                  <a:gd name="T29" fmla="*/ 253 h 330"/>
                  <a:gd name="T30" fmla="*/ 303 w 549"/>
                  <a:gd name="T31" fmla="*/ 240 h 330"/>
                  <a:gd name="T32" fmla="*/ 323 w 549"/>
                  <a:gd name="T33" fmla="*/ 233 h 330"/>
                  <a:gd name="T34" fmla="*/ 336 w 549"/>
                  <a:gd name="T35" fmla="*/ 220 h 330"/>
                  <a:gd name="T36" fmla="*/ 355 w 549"/>
                  <a:gd name="T37" fmla="*/ 207 h 330"/>
                  <a:gd name="T38" fmla="*/ 374 w 549"/>
                  <a:gd name="T39" fmla="*/ 201 h 330"/>
                  <a:gd name="T40" fmla="*/ 387 w 549"/>
                  <a:gd name="T41" fmla="*/ 188 h 330"/>
                  <a:gd name="T42" fmla="*/ 407 w 549"/>
                  <a:gd name="T43" fmla="*/ 175 h 330"/>
                  <a:gd name="T44" fmla="*/ 420 w 549"/>
                  <a:gd name="T45" fmla="*/ 156 h 330"/>
                  <a:gd name="T46" fmla="*/ 433 w 549"/>
                  <a:gd name="T47" fmla="*/ 143 h 330"/>
                  <a:gd name="T48" fmla="*/ 452 w 549"/>
                  <a:gd name="T49" fmla="*/ 130 h 330"/>
                  <a:gd name="T50" fmla="*/ 465 w 549"/>
                  <a:gd name="T51" fmla="*/ 117 h 330"/>
                  <a:gd name="T52" fmla="*/ 478 w 549"/>
                  <a:gd name="T53" fmla="*/ 104 h 330"/>
                  <a:gd name="T54" fmla="*/ 491 w 549"/>
                  <a:gd name="T55" fmla="*/ 84 h 330"/>
                  <a:gd name="T56" fmla="*/ 504 w 549"/>
                  <a:gd name="T57" fmla="*/ 71 h 330"/>
                  <a:gd name="T58" fmla="*/ 517 w 549"/>
                  <a:gd name="T59" fmla="*/ 52 h 330"/>
                  <a:gd name="T60" fmla="*/ 529 w 549"/>
                  <a:gd name="T61" fmla="*/ 39 h 330"/>
                  <a:gd name="T62" fmla="*/ 536 w 549"/>
                  <a:gd name="T63" fmla="*/ 20 h 330"/>
                  <a:gd name="T64" fmla="*/ 549 w 549"/>
                  <a:gd name="T65" fmla="*/ 0 h 3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9"/>
                  <a:gd name="T100" fmla="*/ 0 h 330"/>
                  <a:gd name="T101" fmla="*/ 549 w 549"/>
                  <a:gd name="T102" fmla="*/ 330 h 3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9" h="330">
                    <a:moveTo>
                      <a:pt x="0" y="330"/>
                    </a:moveTo>
                    <a:lnTo>
                      <a:pt x="19" y="330"/>
                    </a:lnTo>
                    <a:lnTo>
                      <a:pt x="38" y="324"/>
                    </a:lnTo>
                    <a:lnTo>
                      <a:pt x="64" y="324"/>
                    </a:lnTo>
                    <a:lnTo>
                      <a:pt x="84" y="317"/>
                    </a:lnTo>
                    <a:lnTo>
                      <a:pt x="103" y="311"/>
                    </a:lnTo>
                    <a:lnTo>
                      <a:pt x="129" y="311"/>
                    </a:lnTo>
                    <a:lnTo>
                      <a:pt x="148" y="305"/>
                    </a:lnTo>
                    <a:lnTo>
                      <a:pt x="168" y="298"/>
                    </a:lnTo>
                    <a:lnTo>
                      <a:pt x="187" y="292"/>
                    </a:lnTo>
                    <a:lnTo>
                      <a:pt x="206" y="285"/>
                    </a:lnTo>
                    <a:lnTo>
                      <a:pt x="226" y="279"/>
                    </a:lnTo>
                    <a:lnTo>
                      <a:pt x="245" y="266"/>
                    </a:lnTo>
                    <a:lnTo>
                      <a:pt x="265" y="259"/>
                    </a:lnTo>
                    <a:lnTo>
                      <a:pt x="284" y="253"/>
                    </a:lnTo>
                    <a:lnTo>
                      <a:pt x="303" y="240"/>
                    </a:lnTo>
                    <a:lnTo>
                      <a:pt x="323" y="233"/>
                    </a:lnTo>
                    <a:lnTo>
                      <a:pt x="336" y="220"/>
                    </a:lnTo>
                    <a:lnTo>
                      <a:pt x="355" y="207"/>
                    </a:lnTo>
                    <a:lnTo>
                      <a:pt x="374" y="201"/>
                    </a:lnTo>
                    <a:lnTo>
                      <a:pt x="387" y="188"/>
                    </a:lnTo>
                    <a:lnTo>
                      <a:pt x="407" y="175"/>
                    </a:lnTo>
                    <a:lnTo>
                      <a:pt x="420" y="156"/>
                    </a:lnTo>
                    <a:lnTo>
                      <a:pt x="433" y="143"/>
                    </a:lnTo>
                    <a:lnTo>
                      <a:pt x="452" y="130"/>
                    </a:lnTo>
                    <a:lnTo>
                      <a:pt x="465" y="117"/>
                    </a:lnTo>
                    <a:lnTo>
                      <a:pt x="478" y="104"/>
                    </a:lnTo>
                    <a:lnTo>
                      <a:pt x="491" y="84"/>
                    </a:lnTo>
                    <a:lnTo>
                      <a:pt x="504" y="71"/>
                    </a:lnTo>
                    <a:lnTo>
                      <a:pt x="517" y="52"/>
                    </a:lnTo>
                    <a:lnTo>
                      <a:pt x="529" y="39"/>
                    </a:lnTo>
                    <a:lnTo>
                      <a:pt x="536" y="20"/>
                    </a:lnTo>
                    <a:lnTo>
                      <a:pt x="549"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70" name="Freeform 132"/>
              <p:cNvSpPr>
                <a:spLocks/>
              </p:cNvSpPr>
              <p:nvPr/>
            </p:nvSpPr>
            <p:spPr bwMode="auto">
              <a:xfrm>
                <a:off x="5257" y="2680"/>
                <a:ext cx="801" cy="337"/>
              </a:xfrm>
              <a:custGeom>
                <a:avLst/>
                <a:gdLst>
                  <a:gd name="T0" fmla="*/ 0 w 801"/>
                  <a:gd name="T1" fmla="*/ 337 h 337"/>
                  <a:gd name="T2" fmla="*/ 26 w 801"/>
                  <a:gd name="T3" fmla="*/ 337 h 337"/>
                  <a:gd name="T4" fmla="*/ 58 w 801"/>
                  <a:gd name="T5" fmla="*/ 337 h 337"/>
                  <a:gd name="T6" fmla="*/ 84 w 801"/>
                  <a:gd name="T7" fmla="*/ 331 h 337"/>
                  <a:gd name="T8" fmla="*/ 116 w 801"/>
                  <a:gd name="T9" fmla="*/ 324 h 337"/>
                  <a:gd name="T10" fmla="*/ 142 w 801"/>
                  <a:gd name="T11" fmla="*/ 324 h 337"/>
                  <a:gd name="T12" fmla="*/ 168 w 801"/>
                  <a:gd name="T13" fmla="*/ 318 h 337"/>
                  <a:gd name="T14" fmla="*/ 200 w 801"/>
                  <a:gd name="T15" fmla="*/ 311 h 337"/>
                  <a:gd name="T16" fmla="*/ 226 w 801"/>
                  <a:gd name="T17" fmla="*/ 305 h 337"/>
                  <a:gd name="T18" fmla="*/ 252 w 801"/>
                  <a:gd name="T19" fmla="*/ 298 h 337"/>
                  <a:gd name="T20" fmla="*/ 278 w 801"/>
                  <a:gd name="T21" fmla="*/ 292 h 337"/>
                  <a:gd name="T22" fmla="*/ 310 w 801"/>
                  <a:gd name="T23" fmla="*/ 285 h 337"/>
                  <a:gd name="T24" fmla="*/ 336 w 801"/>
                  <a:gd name="T25" fmla="*/ 279 h 337"/>
                  <a:gd name="T26" fmla="*/ 362 w 801"/>
                  <a:gd name="T27" fmla="*/ 272 h 337"/>
                  <a:gd name="T28" fmla="*/ 388 w 801"/>
                  <a:gd name="T29" fmla="*/ 259 h 337"/>
                  <a:gd name="T30" fmla="*/ 413 w 801"/>
                  <a:gd name="T31" fmla="*/ 246 h 337"/>
                  <a:gd name="T32" fmla="*/ 439 w 801"/>
                  <a:gd name="T33" fmla="*/ 240 h 337"/>
                  <a:gd name="T34" fmla="*/ 465 w 801"/>
                  <a:gd name="T35" fmla="*/ 227 h 337"/>
                  <a:gd name="T36" fmla="*/ 491 w 801"/>
                  <a:gd name="T37" fmla="*/ 214 h 337"/>
                  <a:gd name="T38" fmla="*/ 517 w 801"/>
                  <a:gd name="T39" fmla="*/ 201 h 337"/>
                  <a:gd name="T40" fmla="*/ 543 w 801"/>
                  <a:gd name="T41" fmla="*/ 195 h 337"/>
                  <a:gd name="T42" fmla="*/ 569 w 801"/>
                  <a:gd name="T43" fmla="*/ 175 h 337"/>
                  <a:gd name="T44" fmla="*/ 588 w 801"/>
                  <a:gd name="T45" fmla="*/ 162 h 337"/>
                  <a:gd name="T46" fmla="*/ 614 w 801"/>
                  <a:gd name="T47" fmla="*/ 149 h 337"/>
                  <a:gd name="T48" fmla="*/ 640 w 801"/>
                  <a:gd name="T49" fmla="*/ 136 h 337"/>
                  <a:gd name="T50" fmla="*/ 659 w 801"/>
                  <a:gd name="T51" fmla="*/ 117 h 337"/>
                  <a:gd name="T52" fmla="*/ 685 w 801"/>
                  <a:gd name="T53" fmla="*/ 104 h 337"/>
                  <a:gd name="T54" fmla="*/ 704 w 801"/>
                  <a:gd name="T55" fmla="*/ 91 h 337"/>
                  <a:gd name="T56" fmla="*/ 724 w 801"/>
                  <a:gd name="T57" fmla="*/ 72 h 337"/>
                  <a:gd name="T58" fmla="*/ 743 w 801"/>
                  <a:gd name="T59" fmla="*/ 52 h 337"/>
                  <a:gd name="T60" fmla="*/ 769 w 801"/>
                  <a:gd name="T61" fmla="*/ 39 h 337"/>
                  <a:gd name="T62" fmla="*/ 782 w 801"/>
                  <a:gd name="T63" fmla="*/ 20 h 337"/>
                  <a:gd name="T64" fmla="*/ 801 w 801"/>
                  <a:gd name="T65" fmla="*/ 0 h 3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1"/>
                  <a:gd name="T100" fmla="*/ 0 h 337"/>
                  <a:gd name="T101" fmla="*/ 801 w 801"/>
                  <a:gd name="T102" fmla="*/ 337 h 3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1" h="337">
                    <a:moveTo>
                      <a:pt x="0" y="337"/>
                    </a:moveTo>
                    <a:lnTo>
                      <a:pt x="26" y="337"/>
                    </a:lnTo>
                    <a:lnTo>
                      <a:pt x="58" y="337"/>
                    </a:lnTo>
                    <a:lnTo>
                      <a:pt x="84" y="331"/>
                    </a:lnTo>
                    <a:lnTo>
                      <a:pt x="116" y="324"/>
                    </a:lnTo>
                    <a:lnTo>
                      <a:pt x="142" y="324"/>
                    </a:lnTo>
                    <a:lnTo>
                      <a:pt x="168" y="318"/>
                    </a:lnTo>
                    <a:lnTo>
                      <a:pt x="200" y="311"/>
                    </a:lnTo>
                    <a:lnTo>
                      <a:pt x="226" y="305"/>
                    </a:lnTo>
                    <a:lnTo>
                      <a:pt x="252" y="298"/>
                    </a:lnTo>
                    <a:lnTo>
                      <a:pt x="278" y="292"/>
                    </a:lnTo>
                    <a:lnTo>
                      <a:pt x="310" y="285"/>
                    </a:lnTo>
                    <a:lnTo>
                      <a:pt x="336" y="279"/>
                    </a:lnTo>
                    <a:lnTo>
                      <a:pt x="362" y="272"/>
                    </a:lnTo>
                    <a:lnTo>
                      <a:pt x="388" y="259"/>
                    </a:lnTo>
                    <a:lnTo>
                      <a:pt x="413" y="246"/>
                    </a:lnTo>
                    <a:lnTo>
                      <a:pt x="439" y="240"/>
                    </a:lnTo>
                    <a:lnTo>
                      <a:pt x="465" y="227"/>
                    </a:lnTo>
                    <a:lnTo>
                      <a:pt x="491" y="214"/>
                    </a:lnTo>
                    <a:lnTo>
                      <a:pt x="517" y="201"/>
                    </a:lnTo>
                    <a:lnTo>
                      <a:pt x="543" y="195"/>
                    </a:lnTo>
                    <a:lnTo>
                      <a:pt x="569" y="175"/>
                    </a:lnTo>
                    <a:lnTo>
                      <a:pt x="588" y="162"/>
                    </a:lnTo>
                    <a:lnTo>
                      <a:pt x="614" y="149"/>
                    </a:lnTo>
                    <a:lnTo>
                      <a:pt x="640" y="136"/>
                    </a:lnTo>
                    <a:lnTo>
                      <a:pt x="659" y="117"/>
                    </a:lnTo>
                    <a:lnTo>
                      <a:pt x="685" y="104"/>
                    </a:lnTo>
                    <a:lnTo>
                      <a:pt x="704" y="91"/>
                    </a:lnTo>
                    <a:lnTo>
                      <a:pt x="724" y="72"/>
                    </a:lnTo>
                    <a:lnTo>
                      <a:pt x="743" y="52"/>
                    </a:lnTo>
                    <a:lnTo>
                      <a:pt x="769" y="39"/>
                    </a:lnTo>
                    <a:lnTo>
                      <a:pt x="782" y="20"/>
                    </a:lnTo>
                    <a:lnTo>
                      <a:pt x="801"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71" name="Freeform 133"/>
              <p:cNvSpPr>
                <a:spLocks/>
              </p:cNvSpPr>
              <p:nvPr/>
            </p:nvSpPr>
            <p:spPr bwMode="auto">
              <a:xfrm>
                <a:off x="5218" y="2784"/>
                <a:ext cx="1099" cy="317"/>
              </a:xfrm>
              <a:custGeom>
                <a:avLst/>
                <a:gdLst>
                  <a:gd name="T0" fmla="*/ 0 w 1099"/>
                  <a:gd name="T1" fmla="*/ 317 h 317"/>
                  <a:gd name="T2" fmla="*/ 32 w 1099"/>
                  <a:gd name="T3" fmla="*/ 317 h 317"/>
                  <a:gd name="T4" fmla="*/ 71 w 1099"/>
                  <a:gd name="T5" fmla="*/ 317 h 317"/>
                  <a:gd name="T6" fmla="*/ 110 w 1099"/>
                  <a:gd name="T7" fmla="*/ 311 h 317"/>
                  <a:gd name="T8" fmla="*/ 149 w 1099"/>
                  <a:gd name="T9" fmla="*/ 311 h 317"/>
                  <a:gd name="T10" fmla="*/ 181 w 1099"/>
                  <a:gd name="T11" fmla="*/ 311 h 317"/>
                  <a:gd name="T12" fmla="*/ 220 w 1099"/>
                  <a:gd name="T13" fmla="*/ 304 h 317"/>
                  <a:gd name="T14" fmla="*/ 259 w 1099"/>
                  <a:gd name="T15" fmla="*/ 298 h 317"/>
                  <a:gd name="T16" fmla="*/ 291 w 1099"/>
                  <a:gd name="T17" fmla="*/ 298 h 317"/>
                  <a:gd name="T18" fmla="*/ 330 w 1099"/>
                  <a:gd name="T19" fmla="*/ 291 h 317"/>
                  <a:gd name="T20" fmla="*/ 368 w 1099"/>
                  <a:gd name="T21" fmla="*/ 285 h 317"/>
                  <a:gd name="T22" fmla="*/ 407 w 1099"/>
                  <a:gd name="T23" fmla="*/ 278 h 317"/>
                  <a:gd name="T24" fmla="*/ 440 w 1099"/>
                  <a:gd name="T25" fmla="*/ 265 h 317"/>
                  <a:gd name="T26" fmla="*/ 478 w 1099"/>
                  <a:gd name="T27" fmla="*/ 259 h 317"/>
                  <a:gd name="T28" fmla="*/ 511 w 1099"/>
                  <a:gd name="T29" fmla="*/ 252 h 317"/>
                  <a:gd name="T30" fmla="*/ 549 w 1099"/>
                  <a:gd name="T31" fmla="*/ 239 h 317"/>
                  <a:gd name="T32" fmla="*/ 588 w 1099"/>
                  <a:gd name="T33" fmla="*/ 233 h 317"/>
                  <a:gd name="T34" fmla="*/ 620 w 1099"/>
                  <a:gd name="T35" fmla="*/ 220 h 317"/>
                  <a:gd name="T36" fmla="*/ 653 w 1099"/>
                  <a:gd name="T37" fmla="*/ 214 h 317"/>
                  <a:gd name="T38" fmla="*/ 692 w 1099"/>
                  <a:gd name="T39" fmla="*/ 201 h 317"/>
                  <a:gd name="T40" fmla="*/ 724 w 1099"/>
                  <a:gd name="T41" fmla="*/ 188 h 317"/>
                  <a:gd name="T42" fmla="*/ 756 w 1099"/>
                  <a:gd name="T43" fmla="*/ 175 h 317"/>
                  <a:gd name="T44" fmla="*/ 795 w 1099"/>
                  <a:gd name="T45" fmla="*/ 162 h 317"/>
                  <a:gd name="T46" fmla="*/ 827 w 1099"/>
                  <a:gd name="T47" fmla="*/ 142 h 317"/>
                  <a:gd name="T48" fmla="*/ 860 w 1099"/>
                  <a:gd name="T49" fmla="*/ 129 h 317"/>
                  <a:gd name="T50" fmla="*/ 892 w 1099"/>
                  <a:gd name="T51" fmla="*/ 117 h 317"/>
                  <a:gd name="T52" fmla="*/ 924 w 1099"/>
                  <a:gd name="T53" fmla="*/ 104 h 317"/>
                  <a:gd name="T54" fmla="*/ 950 w 1099"/>
                  <a:gd name="T55" fmla="*/ 84 h 317"/>
                  <a:gd name="T56" fmla="*/ 982 w 1099"/>
                  <a:gd name="T57" fmla="*/ 71 h 317"/>
                  <a:gd name="T58" fmla="*/ 1015 w 1099"/>
                  <a:gd name="T59" fmla="*/ 52 h 317"/>
                  <a:gd name="T60" fmla="*/ 1040 w 1099"/>
                  <a:gd name="T61" fmla="*/ 32 h 317"/>
                  <a:gd name="T62" fmla="*/ 1073 w 1099"/>
                  <a:gd name="T63" fmla="*/ 19 h 317"/>
                  <a:gd name="T64" fmla="*/ 1099 w 1099"/>
                  <a:gd name="T65" fmla="*/ 0 h 3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9"/>
                  <a:gd name="T100" fmla="*/ 0 h 317"/>
                  <a:gd name="T101" fmla="*/ 1099 w 1099"/>
                  <a:gd name="T102" fmla="*/ 317 h 3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9" h="317">
                    <a:moveTo>
                      <a:pt x="0" y="317"/>
                    </a:moveTo>
                    <a:lnTo>
                      <a:pt x="32" y="317"/>
                    </a:lnTo>
                    <a:lnTo>
                      <a:pt x="71" y="317"/>
                    </a:lnTo>
                    <a:lnTo>
                      <a:pt x="110" y="311"/>
                    </a:lnTo>
                    <a:lnTo>
                      <a:pt x="149" y="311"/>
                    </a:lnTo>
                    <a:lnTo>
                      <a:pt x="181" y="311"/>
                    </a:lnTo>
                    <a:lnTo>
                      <a:pt x="220" y="304"/>
                    </a:lnTo>
                    <a:lnTo>
                      <a:pt x="259" y="298"/>
                    </a:lnTo>
                    <a:lnTo>
                      <a:pt x="291" y="298"/>
                    </a:lnTo>
                    <a:lnTo>
                      <a:pt x="330" y="291"/>
                    </a:lnTo>
                    <a:lnTo>
                      <a:pt x="368" y="285"/>
                    </a:lnTo>
                    <a:lnTo>
                      <a:pt x="407" y="278"/>
                    </a:lnTo>
                    <a:lnTo>
                      <a:pt x="440" y="265"/>
                    </a:lnTo>
                    <a:lnTo>
                      <a:pt x="478" y="259"/>
                    </a:lnTo>
                    <a:lnTo>
                      <a:pt x="511" y="252"/>
                    </a:lnTo>
                    <a:lnTo>
                      <a:pt x="549" y="239"/>
                    </a:lnTo>
                    <a:lnTo>
                      <a:pt x="588" y="233"/>
                    </a:lnTo>
                    <a:lnTo>
                      <a:pt x="620" y="220"/>
                    </a:lnTo>
                    <a:lnTo>
                      <a:pt x="653" y="214"/>
                    </a:lnTo>
                    <a:lnTo>
                      <a:pt x="692" y="201"/>
                    </a:lnTo>
                    <a:lnTo>
                      <a:pt x="724" y="188"/>
                    </a:lnTo>
                    <a:lnTo>
                      <a:pt x="756" y="175"/>
                    </a:lnTo>
                    <a:lnTo>
                      <a:pt x="795" y="162"/>
                    </a:lnTo>
                    <a:lnTo>
                      <a:pt x="827" y="142"/>
                    </a:lnTo>
                    <a:lnTo>
                      <a:pt x="860" y="129"/>
                    </a:lnTo>
                    <a:lnTo>
                      <a:pt x="892" y="117"/>
                    </a:lnTo>
                    <a:lnTo>
                      <a:pt x="924" y="104"/>
                    </a:lnTo>
                    <a:lnTo>
                      <a:pt x="950" y="84"/>
                    </a:lnTo>
                    <a:lnTo>
                      <a:pt x="982" y="71"/>
                    </a:lnTo>
                    <a:lnTo>
                      <a:pt x="1015" y="52"/>
                    </a:lnTo>
                    <a:lnTo>
                      <a:pt x="1040" y="32"/>
                    </a:lnTo>
                    <a:lnTo>
                      <a:pt x="1073" y="19"/>
                    </a:lnTo>
                    <a:lnTo>
                      <a:pt x="1099"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72" name="Freeform 134"/>
              <p:cNvSpPr>
                <a:spLocks/>
              </p:cNvSpPr>
              <p:nvPr/>
            </p:nvSpPr>
            <p:spPr bwMode="auto">
              <a:xfrm>
                <a:off x="8843" y="2596"/>
                <a:ext cx="840" cy="330"/>
              </a:xfrm>
              <a:custGeom>
                <a:avLst/>
                <a:gdLst>
                  <a:gd name="T0" fmla="*/ 840 w 840"/>
                  <a:gd name="T1" fmla="*/ 330 h 330"/>
                  <a:gd name="T2" fmla="*/ 808 w 840"/>
                  <a:gd name="T3" fmla="*/ 330 h 330"/>
                  <a:gd name="T4" fmla="*/ 782 w 840"/>
                  <a:gd name="T5" fmla="*/ 324 h 330"/>
                  <a:gd name="T6" fmla="*/ 750 w 840"/>
                  <a:gd name="T7" fmla="*/ 324 h 330"/>
                  <a:gd name="T8" fmla="*/ 724 w 840"/>
                  <a:gd name="T9" fmla="*/ 324 h 330"/>
                  <a:gd name="T10" fmla="*/ 691 w 840"/>
                  <a:gd name="T11" fmla="*/ 317 h 330"/>
                  <a:gd name="T12" fmla="*/ 666 w 840"/>
                  <a:gd name="T13" fmla="*/ 311 h 330"/>
                  <a:gd name="T14" fmla="*/ 633 w 840"/>
                  <a:gd name="T15" fmla="*/ 305 h 330"/>
                  <a:gd name="T16" fmla="*/ 607 w 840"/>
                  <a:gd name="T17" fmla="*/ 298 h 330"/>
                  <a:gd name="T18" fmla="*/ 575 w 840"/>
                  <a:gd name="T19" fmla="*/ 298 h 330"/>
                  <a:gd name="T20" fmla="*/ 549 w 840"/>
                  <a:gd name="T21" fmla="*/ 285 h 330"/>
                  <a:gd name="T22" fmla="*/ 523 w 840"/>
                  <a:gd name="T23" fmla="*/ 279 h 330"/>
                  <a:gd name="T24" fmla="*/ 491 w 840"/>
                  <a:gd name="T25" fmla="*/ 272 h 330"/>
                  <a:gd name="T26" fmla="*/ 465 w 840"/>
                  <a:gd name="T27" fmla="*/ 266 h 330"/>
                  <a:gd name="T28" fmla="*/ 439 w 840"/>
                  <a:gd name="T29" fmla="*/ 253 h 330"/>
                  <a:gd name="T30" fmla="*/ 407 w 840"/>
                  <a:gd name="T31" fmla="*/ 246 h 330"/>
                  <a:gd name="T32" fmla="*/ 381 w 840"/>
                  <a:gd name="T33" fmla="*/ 233 h 330"/>
                  <a:gd name="T34" fmla="*/ 355 w 840"/>
                  <a:gd name="T35" fmla="*/ 220 h 330"/>
                  <a:gd name="T36" fmla="*/ 330 w 840"/>
                  <a:gd name="T37" fmla="*/ 214 h 330"/>
                  <a:gd name="T38" fmla="*/ 304 w 840"/>
                  <a:gd name="T39" fmla="*/ 201 h 330"/>
                  <a:gd name="T40" fmla="*/ 278 w 840"/>
                  <a:gd name="T41" fmla="*/ 188 h 330"/>
                  <a:gd name="T42" fmla="*/ 252 w 840"/>
                  <a:gd name="T43" fmla="*/ 175 h 330"/>
                  <a:gd name="T44" fmla="*/ 226 w 840"/>
                  <a:gd name="T45" fmla="*/ 162 h 330"/>
                  <a:gd name="T46" fmla="*/ 200 w 840"/>
                  <a:gd name="T47" fmla="*/ 149 h 330"/>
                  <a:gd name="T48" fmla="*/ 175 w 840"/>
                  <a:gd name="T49" fmla="*/ 136 h 330"/>
                  <a:gd name="T50" fmla="*/ 155 w 840"/>
                  <a:gd name="T51" fmla="*/ 117 h 330"/>
                  <a:gd name="T52" fmla="*/ 129 w 840"/>
                  <a:gd name="T53" fmla="*/ 104 h 330"/>
                  <a:gd name="T54" fmla="*/ 110 w 840"/>
                  <a:gd name="T55" fmla="*/ 84 h 330"/>
                  <a:gd name="T56" fmla="*/ 84 w 840"/>
                  <a:gd name="T57" fmla="*/ 71 h 330"/>
                  <a:gd name="T58" fmla="*/ 65 w 840"/>
                  <a:gd name="T59" fmla="*/ 52 h 330"/>
                  <a:gd name="T60" fmla="*/ 45 w 840"/>
                  <a:gd name="T61" fmla="*/ 33 h 330"/>
                  <a:gd name="T62" fmla="*/ 19 w 840"/>
                  <a:gd name="T63" fmla="*/ 20 h 330"/>
                  <a:gd name="T64" fmla="*/ 0 w 840"/>
                  <a:gd name="T65" fmla="*/ 0 h 3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0"/>
                  <a:gd name="T100" fmla="*/ 0 h 330"/>
                  <a:gd name="T101" fmla="*/ 840 w 840"/>
                  <a:gd name="T102" fmla="*/ 330 h 3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0" h="330">
                    <a:moveTo>
                      <a:pt x="840" y="330"/>
                    </a:moveTo>
                    <a:lnTo>
                      <a:pt x="808" y="330"/>
                    </a:lnTo>
                    <a:lnTo>
                      <a:pt x="782" y="324"/>
                    </a:lnTo>
                    <a:lnTo>
                      <a:pt x="750" y="324"/>
                    </a:lnTo>
                    <a:lnTo>
                      <a:pt x="724" y="324"/>
                    </a:lnTo>
                    <a:lnTo>
                      <a:pt x="691" y="317"/>
                    </a:lnTo>
                    <a:lnTo>
                      <a:pt x="666" y="311"/>
                    </a:lnTo>
                    <a:lnTo>
                      <a:pt x="633" y="305"/>
                    </a:lnTo>
                    <a:lnTo>
                      <a:pt x="607" y="298"/>
                    </a:lnTo>
                    <a:lnTo>
                      <a:pt x="575" y="298"/>
                    </a:lnTo>
                    <a:lnTo>
                      <a:pt x="549" y="285"/>
                    </a:lnTo>
                    <a:lnTo>
                      <a:pt x="523" y="279"/>
                    </a:lnTo>
                    <a:lnTo>
                      <a:pt x="491" y="272"/>
                    </a:lnTo>
                    <a:lnTo>
                      <a:pt x="465" y="266"/>
                    </a:lnTo>
                    <a:lnTo>
                      <a:pt x="439" y="253"/>
                    </a:lnTo>
                    <a:lnTo>
                      <a:pt x="407" y="246"/>
                    </a:lnTo>
                    <a:lnTo>
                      <a:pt x="381" y="233"/>
                    </a:lnTo>
                    <a:lnTo>
                      <a:pt x="355" y="220"/>
                    </a:lnTo>
                    <a:lnTo>
                      <a:pt x="330" y="214"/>
                    </a:lnTo>
                    <a:lnTo>
                      <a:pt x="304" y="201"/>
                    </a:lnTo>
                    <a:lnTo>
                      <a:pt x="278" y="188"/>
                    </a:lnTo>
                    <a:lnTo>
                      <a:pt x="252" y="175"/>
                    </a:lnTo>
                    <a:lnTo>
                      <a:pt x="226" y="162"/>
                    </a:lnTo>
                    <a:lnTo>
                      <a:pt x="200" y="149"/>
                    </a:lnTo>
                    <a:lnTo>
                      <a:pt x="175" y="136"/>
                    </a:lnTo>
                    <a:lnTo>
                      <a:pt x="155" y="117"/>
                    </a:lnTo>
                    <a:lnTo>
                      <a:pt x="129" y="104"/>
                    </a:lnTo>
                    <a:lnTo>
                      <a:pt x="110" y="84"/>
                    </a:lnTo>
                    <a:lnTo>
                      <a:pt x="84" y="71"/>
                    </a:lnTo>
                    <a:lnTo>
                      <a:pt x="65" y="52"/>
                    </a:lnTo>
                    <a:lnTo>
                      <a:pt x="45" y="33"/>
                    </a:lnTo>
                    <a:lnTo>
                      <a:pt x="19" y="20"/>
                    </a:lnTo>
                    <a:lnTo>
                      <a:pt x="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73" name="Freeform 135"/>
              <p:cNvSpPr>
                <a:spLocks/>
              </p:cNvSpPr>
              <p:nvPr/>
            </p:nvSpPr>
            <p:spPr bwMode="auto">
              <a:xfrm>
                <a:off x="9050" y="2674"/>
                <a:ext cx="685" cy="330"/>
              </a:xfrm>
              <a:custGeom>
                <a:avLst/>
                <a:gdLst>
                  <a:gd name="T0" fmla="*/ 685 w 685"/>
                  <a:gd name="T1" fmla="*/ 330 h 330"/>
                  <a:gd name="T2" fmla="*/ 659 w 685"/>
                  <a:gd name="T3" fmla="*/ 330 h 330"/>
                  <a:gd name="T4" fmla="*/ 633 w 685"/>
                  <a:gd name="T5" fmla="*/ 330 h 330"/>
                  <a:gd name="T6" fmla="*/ 607 w 685"/>
                  <a:gd name="T7" fmla="*/ 324 h 330"/>
                  <a:gd name="T8" fmla="*/ 581 w 685"/>
                  <a:gd name="T9" fmla="*/ 324 h 330"/>
                  <a:gd name="T10" fmla="*/ 562 w 685"/>
                  <a:gd name="T11" fmla="*/ 317 h 330"/>
                  <a:gd name="T12" fmla="*/ 536 w 685"/>
                  <a:gd name="T13" fmla="*/ 317 h 330"/>
                  <a:gd name="T14" fmla="*/ 510 w 685"/>
                  <a:gd name="T15" fmla="*/ 311 h 330"/>
                  <a:gd name="T16" fmla="*/ 484 w 685"/>
                  <a:gd name="T17" fmla="*/ 304 h 330"/>
                  <a:gd name="T18" fmla="*/ 459 w 685"/>
                  <a:gd name="T19" fmla="*/ 298 h 330"/>
                  <a:gd name="T20" fmla="*/ 439 w 685"/>
                  <a:gd name="T21" fmla="*/ 291 h 330"/>
                  <a:gd name="T22" fmla="*/ 413 w 685"/>
                  <a:gd name="T23" fmla="*/ 285 h 330"/>
                  <a:gd name="T24" fmla="*/ 388 w 685"/>
                  <a:gd name="T25" fmla="*/ 272 h 330"/>
                  <a:gd name="T26" fmla="*/ 368 w 685"/>
                  <a:gd name="T27" fmla="*/ 265 h 330"/>
                  <a:gd name="T28" fmla="*/ 342 w 685"/>
                  <a:gd name="T29" fmla="*/ 252 h 330"/>
                  <a:gd name="T30" fmla="*/ 323 w 685"/>
                  <a:gd name="T31" fmla="*/ 246 h 330"/>
                  <a:gd name="T32" fmla="*/ 297 w 685"/>
                  <a:gd name="T33" fmla="*/ 233 h 330"/>
                  <a:gd name="T34" fmla="*/ 278 w 685"/>
                  <a:gd name="T35" fmla="*/ 227 h 330"/>
                  <a:gd name="T36" fmla="*/ 258 w 685"/>
                  <a:gd name="T37" fmla="*/ 214 h 330"/>
                  <a:gd name="T38" fmla="*/ 232 w 685"/>
                  <a:gd name="T39" fmla="*/ 201 h 330"/>
                  <a:gd name="T40" fmla="*/ 213 w 685"/>
                  <a:gd name="T41" fmla="*/ 188 h 330"/>
                  <a:gd name="T42" fmla="*/ 194 w 685"/>
                  <a:gd name="T43" fmla="*/ 175 h 330"/>
                  <a:gd name="T44" fmla="*/ 174 w 685"/>
                  <a:gd name="T45" fmla="*/ 162 h 330"/>
                  <a:gd name="T46" fmla="*/ 155 w 685"/>
                  <a:gd name="T47" fmla="*/ 149 h 330"/>
                  <a:gd name="T48" fmla="*/ 136 w 685"/>
                  <a:gd name="T49" fmla="*/ 129 h 330"/>
                  <a:gd name="T50" fmla="*/ 116 w 685"/>
                  <a:gd name="T51" fmla="*/ 116 h 330"/>
                  <a:gd name="T52" fmla="*/ 97 w 685"/>
                  <a:gd name="T53" fmla="*/ 104 h 330"/>
                  <a:gd name="T54" fmla="*/ 84 w 685"/>
                  <a:gd name="T55" fmla="*/ 91 h 330"/>
                  <a:gd name="T56" fmla="*/ 64 w 685"/>
                  <a:gd name="T57" fmla="*/ 71 h 330"/>
                  <a:gd name="T58" fmla="*/ 45 w 685"/>
                  <a:gd name="T59" fmla="*/ 58 h 330"/>
                  <a:gd name="T60" fmla="*/ 32 w 685"/>
                  <a:gd name="T61" fmla="*/ 39 h 330"/>
                  <a:gd name="T62" fmla="*/ 19 w 685"/>
                  <a:gd name="T63" fmla="*/ 19 h 330"/>
                  <a:gd name="T64" fmla="*/ 0 w 685"/>
                  <a:gd name="T65" fmla="*/ 0 h 3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5"/>
                  <a:gd name="T100" fmla="*/ 0 h 330"/>
                  <a:gd name="T101" fmla="*/ 685 w 685"/>
                  <a:gd name="T102" fmla="*/ 330 h 3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5" h="330">
                    <a:moveTo>
                      <a:pt x="685" y="330"/>
                    </a:moveTo>
                    <a:lnTo>
                      <a:pt x="659" y="330"/>
                    </a:lnTo>
                    <a:lnTo>
                      <a:pt x="633" y="330"/>
                    </a:lnTo>
                    <a:lnTo>
                      <a:pt x="607" y="324"/>
                    </a:lnTo>
                    <a:lnTo>
                      <a:pt x="581" y="324"/>
                    </a:lnTo>
                    <a:lnTo>
                      <a:pt x="562" y="317"/>
                    </a:lnTo>
                    <a:lnTo>
                      <a:pt x="536" y="317"/>
                    </a:lnTo>
                    <a:lnTo>
                      <a:pt x="510" y="311"/>
                    </a:lnTo>
                    <a:lnTo>
                      <a:pt x="484" y="304"/>
                    </a:lnTo>
                    <a:lnTo>
                      <a:pt x="459" y="298"/>
                    </a:lnTo>
                    <a:lnTo>
                      <a:pt x="439" y="291"/>
                    </a:lnTo>
                    <a:lnTo>
                      <a:pt x="413" y="285"/>
                    </a:lnTo>
                    <a:lnTo>
                      <a:pt x="388" y="272"/>
                    </a:lnTo>
                    <a:lnTo>
                      <a:pt x="368" y="265"/>
                    </a:lnTo>
                    <a:lnTo>
                      <a:pt x="342" y="252"/>
                    </a:lnTo>
                    <a:lnTo>
                      <a:pt x="323" y="246"/>
                    </a:lnTo>
                    <a:lnTo>
                      <a:pt x="297" y="233"/>
                    </a:lnTo>
                    <a:lnTo>
                      <a:pt x="278" y="227"/>
                    </a:lnTo>
                    <a:lnTo>
                      <a:pt x="258" y="214"/>
                    </a:lnTo>
                    <a:lnTo>
                      <a:pt x="232" y="201"/>
                    </a:lnTo>
                    <a:lnTo>
                      <a:pt x="213" y="188"/>
                    </a:lnTo>
                    <a:lnTo>
                      <a:pt x="194" y="175"/>
                    </a:lnTo>
                    <a:lnTo>
                      <a:pt x="174" y="162"/>
                    </a:lnTo>
                    <a:lnTo>
                      <a:pt x="155" y="149"/>
                    </a:lnTo>
                    <a:lnTo>
                      <a:pt x="136" y="129"/>
                    </a:lnTo>
                    <a:lnTo>
                      <a:pt x="116" y="116"/>
                    </a:lnTo>
                    <a:lnTo>
                      <a:pt x="97" y="104"/>
                    </a:lnTo>
                    <a:lnTo>
                      <a:pt x="84" y="91"/>
                    </a:lnTo>
                    <a:lnTo>
                      <a:pt x="64" y="71"/>
                    </a:lnTo>
                    <a:lnTo>
                      <a:pt x="45" y="58"/>
                    </a:lnTo>
                    <a:lnTo>
                      <a:pt x="32" y="39"/>
                    </a:lnTo>
                    <a:lnTo>
                      <a:pt x="19" y="19"/>
                    </a:lnTo>
                    <a:lnTo>
                      <a:pt x="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74" name="Freeform 136"/>
              <p:cNvSpPr>
                <a:spLocks/>
              </p:cNvSpPr>
              <p:nvPr/>
            </p:nvSpPr>
            <p:spPr bwMode="auto">
              <a:xfrm>
                <a:off x="9250" y="2784"/>
                <a:ext cx="524" cy="317"/>
              </a:xfrm>
              <a:custGeom>
                <a:avLst/>
                <a:gdLst>
                  <a:gd name="T0" fmla="*/ 524 w 524"/>
                  <a:gd name="T1" fmla="*/ 317 h 317"/>
                  <a:gd name="T2" fmla="*/ 504 w 524"/>
                  <a:gd name="T3" fmla="*/ 311 h 317"/>
                  <a:gd name="T4" fmla="*/ 485 w 524"/>
                  <a:gd name="T5" fmla="*/ 311 h 317"/>
                  <a:gd name="T6" fmla="*/ 459 w 524"/>
                  <a:gd name="T7" fmla="*/ 311 h 317"/>
                  <a:gd name="T8" fmla="*/ 440 w 524"/>
                  <a:gd name="T9" fmla="*/ 304 h 317"/>
                  <a:gd name="T10" fmla="*/ 420 w 524"/>
                  <a:gd name="T11" fmla="*/ 304 h 317"/>
                  <a:gd name="T12" fmla="*/ 401 w 524"/>
                  <a:gd name="T13" fmla="*/ 298 h 317"/>
                  <a:gd name="T14" fmla="*/ 381 w 524"/>
                  <a:gd name="T15" fmla="*/ 291 h 317"/>
                  <a:gd name="T16" fmla="*/ 362 w 524"/>
                  <a:gd name="T17" fmla="*/ 285 h 317"/>
                  <a:gd name="T18" fmla="*/ 343 w 524"/>
                  <a:gd name="T19" fmla="*/ 278 h 317"/>
                  <a:gd name="T20" fmla="*/ 323 w 524"/>
                  <a:gd name="T21" fmla="*/ 272 h 317"/>
                  <a:gd name="T22" fmla="*/ 304 w 524"/>
                  <a:gd name="T23" fmla="*/ 265 h 317"/>
                  <a:gd name="T24" fmla="*/ 284 w 524"/>
                  <a:gd name="T25" fmla="*/ 259 h 317"/>
                  <a:gd name="T26" fmla="*/ 265 w 524"/>
                  <a:gd name="T27" fmla="*/ 252 h 317"/>
                  <a:gd name="T28" fmla="*/ 252 w 524"/>
                  <a:gd name="T29" fmla="*/ 239 h 317"/>
                  <a:gd name="T30" fmla="*/ 233 w 524"/>
                  <a:gd name="T31" fmla="*/ 233 h 317"/>
                  <a:gd name="T32" fmla="*/ 213 w 524"/>
                  <a:gd name="T33" fmla="*/ 220 h 317"/>
                  <a:gd name="T34" fmla="*/ 194 w 524"/>
                  <a:gd name="T35" fmla="*/ 214 h 317"/>
                  <a:gd name="T36" fmla="*/ 181 w 524"/>
                  <a:gd name="T37" fmla="*/ 201 h 317"/>
                  <a:gd name="T38" fmla="*/ 162 w 524"/>
                  <a:gd name="T39" fmla="*/ 188 h 317"/>
                  <a:gd name="T40" fmla="*/ 149 w 524"/>
                  <a:gd name="T41" fmla="*/ 175 h 317"/>
                  <a:gd name="T42" fmla="*/ 136 w 524"/>
                  <a:gd name="T43" fmla="*/ 168 h 317"/>
                  <a:gd name="T44" fmla="*/ 123 w 524"/>
                  <a:gd name="T45" fmla="*/ 155 h 317"/>
                  <a:gd name="T46" fmla="*/ 104 w 524"/>
                  <a:gd name="T47" fmla="*/ 142 h 317"/>
                  <a:gd name="T48" fmla="*/ 91 w 524"/>
                  <a:gd name="T49" fmla="*/ 123 h 317"/>
                  <a:gd name="T50" fmla="*/ 78 w 524"/>
                  <a:gd name="T51" fmla="*/ 110 h 317"/>
                  <a:gd name="T52" fmla="*/ 65 w 524"/>
                  <a:gd name="T53" fmla="*/ 97 h 317"/>
                  <a:gd name="T54" fmla="*/ 52 w 524"/>
                  <a:gd name="T55" fmla="*/ 84 h 317"/>
                  <a:gd name="T56" fmla="*/ 39 w 524"/>
                  <a:gd name="T57" fmla="*/ 65 h 317"/>
                  <a:gd name="T58" fmla="*/ 32 w 524"/>
                  <a:gd name="T59" fmla="*/ 52 h 317"/>
                  <a:gd name="T60" fmla="*/ 20 w 524"/>
                  <a:gd name="T61" fmla="*/ 32 h 317"/>
                  <a:gd name="T62" fmla="*/ 7 w 524"/>
                  <a:gd name="T63" fmla="*/ 19 h 317"/>
                  <a:gd name="T64" fmla="*/ 0 w 524"/>
                  <a:gd name="T65" fmla="*/ 0 h 3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4"/>
                  <a:gd name="T100" fmla="*/ 0 h 317"/>
                  <a:gd name="T101" fmla="*/ 524 w 524"/>
                  <a:gd name="T102" fmla="*/ 317 h 3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4" h="317">
                    <a:moveTo>
                      <a:pt x="524" y="317"/>
                    </a:moveTo>
                    <a:lnTo>
                      <a:pt x="504" y="311"/>
                    </a:lnTo>
                    <a:lnTo>
                      <a:pt x="485" y="311"/>
                    </a:lnTo>
                    <a:lnTo>
                      <a:pt x="459" y="311"/>
                    </a:lnTo>
                    <a:lnTo>
                      <a:pt x="440" y="304"/>
                    </a:lnTo>
                    <a:lnTo>
                      <a:pt x="420" y="304"/>
                    </a:lnTo>
                    <a:lnTo>
                      <a:pt x="401" y="298"/>
                    </a:lnTo>
                    <a:lnTo>
                      <a:pt x="381" y="291"/>
                    </a:lnTo>
                    <a:lnTo>
                      <a:pt x="362" y="285"/>
                    </a:lnTo>
                    <a:lnTo>
                      <a:pt x="343" y="278"/>
                    </a:lnTo>
                    <a:lnTo>
                      <a:pt x="323" y="272"/>
                    </a:lnTo>
                    <a:lnTo>
                      <a:pt x="304" y="265"/>
                    </a:lnTo>
                    <a:lnTo>
                      <a:pt x="284" y="259"/>
                    </a:lnTo>
                    <a:lnTo>
                      <a:pt x="265" y="252"/>
                    </a:lnTo>
                    <a:lnTo>
                      <a:pt x="252" y="239"/>
                    </a:lnTo>
                    <a:lnTo>
                      <a:pt x="233" y="233"/>
                    </a:lnTo>
                    <a:lnTo>
                      <a:pt x="213" y="220"/>
                    </a:lnTo>
                    <a:lnTo>
                      <a:pt x="194" y="214"/>
                    </a:lnTo>
                    <a:lnTo>
                      <a:pt x="181" y="201"/>
                    </a:lnTo>
                    <a:lnTo>
                      <a:pt x="162" y="188"/>
                    </a:lnTo>
                    <a:lnTo>
                      <a:pt x="149" y="175"/>
                    </a:lnTo>
                    <a:lnTo>
                      <a:pt x="136" y="168"/>
                    </a:lnTo>
                    <a:lnTo>
                      <a:pt x="123" y="155"/>
                    </a:lnTo>
                    <a:lnTo>
                      <a:pt x="104" y="142"/>
                    </a:lnTo>
                    <a:lnTo>
                      <a:pt x="91" y="123"/>
                    </a:lnTo>
                    <a:lnTo>
                      <a:pt x="78" y="110"/>
                    </a:lnTo>
                    <a:lnTo>
                      <a:pt x="65" y="97"/>
                    </a:lnTo>
                    <a:lnTo>
                      <a:pt x="52" y="84"/>
                    </a:lnTo>
                    <a:lnTo>
                      <a:pt x="39" y="65"/>
                    </a:lnTo>
                    <a:lnTo>
                      <a:pt x="32" y="52"/>
                    </a:lnTo>
                    <a:lnTo>
                      <a:pt x="20" y="32"/>
                    </a:lnTo>
                    <a:lnTo>
                      <a:pt x="7" y="19"/>
                    </a:lnTo>
                    <a:lnTo>
                      <a:pt x="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75" name="Rectangle 137"/>
              <p:cNvSpPr>
                <a:spLocks noChangeArrowheads="1"/>
              </p:cNvSpPr>
              <p:nvPr/>
            </p:nvSpPr>
            <p:spPr bwMode="auto">
              <a:xfrm>
                <a:off x="6667" y="3715"/>
                <a:ext cx="6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100" dirty="0" smtClean="0">
                    <a:solidFill>
                      <a:srgbClr val="000000"/>
                    </a:solidFill>
                  </a:rPr>
                  <a:t> </a:t>
                </a:r>
                <a:endParaRPr lang="en-US" altLang="en-US" sz="1400" dirty="0"/>
              </a:p>
            </p:txBody>
          </p:sp>
          <p:sp>
            <p:nvSpPr>
              <p:cNvPr id="12076" name="Rectangle 138"/>
              <p:cNvSpPr>
                <a:spLocks noChangeArrowheads="1"/>
              </p:cNvSpPr>
              <p:nvPr/>
            </p:nvSpPr>
            <p:spPr bwMode="auto">
              <a:xfrm>
                <a:off x="2279" y="3560"/>
                <a:ext cx="106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100">
                    <a:solidFill>
                      <a:srgbClr val="000000"/>
                    </a:solidFill>
                  </a:rPr>
                  <a:t>Power Plant</a:t>
                </a:r>
                <a:endParaRPr lang="en-US" altLang="en-US" sz="1400"/>
              </a:p>
            </p:txBody>
          </p:sp>
          <p:sp>
            <p:nvSpPr>
              <p:cNvPr id="12077" name="Freeform 139"/>
              <p:cNvSpPr>
                <a:spLocks/>
              </p:cNvSpPr>
              <p:nvPr/>
            </p:nvSpPr>
            <p:spPr bwMode="auto">
              <a:xfrm>
                <a:off x="3745" y="3088"/>
                <a:ext cx="562" cy="162"/>
              </a:xfrm>
              <a:custGeom>
                <a:avLst/>
                <a:gdLst>
                  <a:gd name="T0" fmla="*/ 562 w 562"/>
                  <a:gd name="T1" fmla="*/ 0 h 162"/>
                  <a:gd name="T2" fmla="*/ 278 w 562"/>
                  <a:gd name="T3" fmla="*/ 0 h 162"/>
                  <a:gd name="T4" fmla="*/ 0 w 562"/>
                  <a:gd name="T5" fmla="*/ 162 h 162"/>
                  <a:gd name="T6" fmla="*/ 278 w 562"/>
                  <a:gd name="T7" fmla="*/ 162 h 162"/>
                  <a:gd name="T8" fmla="*/ 562 w 562"/>
                  <a:gd name="T9" fmla="*/ 0 h 162"/>
                  <a:gd name="T10" fmla="*/ 0 60000 65536"/>
                  <a:gd name="T11" fmla="*/ 0 60000 65536"/>
                  <a:gd name="T12" fmla="*/ 0 60000 65536"/>
                  <a:gd name="T13" fmla="*/ 0 60000 65536"/>
                  <a:gd name="T14" fmla="*/ 0 60000 65536"/>
                  <a:gd name="T15" fmla="*/ 0 w 562"/>
                  <a:gd name="T16" fmla="*/ 0 h 162"/>
                  <a:gd name="T17" fmla="*/ 562 w 562"/>
                  <a:gd name="T18" fmla="*/ 162 h 162"/>
                </a:gdLst>
                <a:ahLst/>
                <a:cxnLst>
                  <a:cxn ang="T10">
                    <a:pos x="T0" y="T1"/>
                  </a:cxn>
                  <a:cxn ang="T11">
                    <a:pos x="T2" y="T3"/>
                  </a:cxn>
                  <a:cxn ang="T12">
                    <a:pos x="T4" y="T5"/>
                  </a:cxn>
                  <a:cxn ang="T13">
                    <a:pos x="T6" y="T7"/>
                  </a:cxn>
                  <a:cxn ang="T14">
                    <a:pos x="T8" y="T9"/>
                  </a:cxn>
                </a:cxnLst>
                <a:rect l="T15" t="T16" r="T17" b="T18"/>
                <a:pathLst>
                  <a:path w="562" h="162">
                    <a:moveTo>
                      <a:pt x="562" y="0"/>
                    </a:moveTo>
                    <a:lnTo>
                      <a:pt x="278" y="0"/>
                    </a:lnTo>
                    <a:lnTo>
                      <a:pt x="0" y="162"/>
                    </a:lnTo>
                    <a:lnTo>
                      <a:pt x="278" y="162"/>
                    </a:lnTo>
                    <a:lnTo>
                      <a:pt x="56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078" name="Freeform 140"/>
              <p:cNvSpPr>
                <a:spLocks/>
              </p:cNvSpPr>
              <p:nvPr/>
            </p:nvSpPr>
            <p:spPr bwMode="auto">
              <a:xfrm>
                <a:off x="3745" y="3088"/>
                <a:ext cx="562" cy="162"/>
              </a:xfrm>
              <a:custGeom>
                <a:avLst/>
                <a:gdLst>
                  <a:gd name="T0" fmla="*/ 562 w 562"/>
                  <a:gd name="T1" fmla="*/ 0 h 162"/>
                  <a:gd name="T2" fmla="*/ 278 w 562"/>
                  <a:gd name="T3" fmla="*/ 0 h 162"/>
                  <a:gd name="T4" fmla="*/ 0 w 562"/>
                  <a:gd name="T5" fmla="*/ 162 h 162"/>
                  <a:gd name="T6" fmla="*/ 278 w 562"/>
                  <a:gd name="T7" fmla="*/ 162 h 162"/>
                  <a:gd name="T8" fmla="*/ 562 w 562"/>
                  <a:gd name="T9" fmla="*/ 0 h 162"/>
                  <a:gd name="T10" fmla="*/ 0 60000 65536"/>
                  <a:gd name="T11" fmla="*/ 0 60000 65536"/>
                  <a:gd name="T12" fmla="*/ 0 60000 65536"/>
                  <a:gd name="T13" fmla="*/ 0 60000 65536"/>
                  <a:gd name="T14" fmla="*/ 0 60000 65536"/>
                  <a:gd name="T15" fmla="*/ 0 w 562"/>
                  <a:gd name="T16" fmla="*/ 0 h 162"/>
                  <a:gd name="T17" fmla="*/ 562 w 562"/>
                  <a:gd name="T18" fmla="*/ 162 h 162"/>
                </a:gdLst>
                <a:ahLst/>
                <a:cxnLst>
                  <a:cxn ang="T10">
                    <a:pos x="T0" y="T1"/>
                  </a:cxn>
                  <a:cxn ang="T11">
                    <a:pos x="T2" y="T3"/>
                  </a:cxn>
                  <a:cxn ang="T12">
                    <a:pos x="T4" y="T5"/>
                  </a:cxn>
                  <a:cxn ang="T13">
                    <a:pos x="T6" y="T7"/>
                  </a:cxn>
                  <a:cxn ang="T14">
                    <a:pos x="T8" y="T9"/>
                  </a:cxn>
                </a:cxnLst>
                <a:rect l="T15" t="T16" r="T17" b="T18"/>
                <a:pathLst>
                  <a:path w="562" h="162">
                    <a:moveTo>
                      <a:pt x="562" y="0"/>
                    </a:moveTo>
                    <a:lnTo>
                      <a:pt x="278" y="0"/>
                    </a:lnTo>
                    <a:lnTo>
                      <a:pt x="0" y="162"/>
                    </a:lnTo>
                    <a:lnTo>
                      <a:pt x="278" y="162"/>
                    </a:lnTo>
                    <a:lnTo>
                      <a:pt x="562" y="0"/>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79" name="Freeform 141"/>
              <p:cNvSpPr>
                <a:spLocks noEditPoints="1"/>
              </p:cNvSpPr>
              <p:nvPr/>
            </p:nvSpPr>
            <p:spPr bwMode="auto">
              <a:xfrm>
                <a:off x="1819" y="1735"/>
                <a:ext cx="2617" cy="2460"/>
              </a:xfrm>
              <a:custGeom>
                <a:avLst/>
                <a:gdLst>
                  <a:gd name="T0" fmla="*/ 7 w 2617"/>
                  <a:gd name="T1" fmla="*/ 2460 h 2460"/>
                  <a:gd name="T2" fmla="*/ 517 w 2617"/>
                  <a:gd name="T3" fmla="*/ 2447 h 2460"/>
                  <a:gd name="T4" fmla="*/ 317 w 2617"/>
                  <a:gd name="T5" fmla="*/ 2460 h 2460"/>
                  <a:gd name="T6" fmla="*/ 834 w 2617"/>
                  <a:gd name="T7" fmla="*/ 2447 h 2460"/>
                  <a:gd name="T8" fmla="*/ 627 w 2617"/>
                  <a:gd name="T9" fmla="*/ 2454 h 2460"/>
                  <a:gd name="T10" fmla="*/ 1151 w 2617"/>
                  <a:gd name="T11" fmla="*/ 2454 h 2460"/>
                  <a:gd name="T12" fmla="*/ 944 w 2617"/>
                  <a:gd name="T13" fmla="*/ 2447 h 2460"/>
                  <a:gd name="T14" fmla="*/ 1461 w 2617"/>
                  <a:gd name="T15" fmla="*/ 2460 h 2460"/>
                  <a:gd name="T16" fmla="*/ 1260 w 2617"/>
                  <a:gd name="T17" fmla="*/ 2447 h 2460"/>
                  <a:gd name="T18" fmla="*/ 1764 w 2617"/>
                  <a:gd name="T19" fmla="*/ 2460 h 2460"/>
                  <a:gd name="T20" fmla="*/ 1881 w 2617"/>
                  <a:gd name="T21" fmla="*/ 2447 h 2460"/>
                  <a:gd name="T22" fmla="*/ 1881 w 2617"/>
                  <a:gd name="T23" fmla="*/ 2460 h 2460"/>
                  <a:gd name="T24" fmla="*/ 2391 w 2617"/>
                  <a:gd name="T25" fmla="*/ 2447 h 2460"/>
                  <a:gd name="T26" fmla="*/ 2191 w 2617"/>
                  <a:gd name="T27" fmla="*/ 2454 h 2460"/>
                  <a:gd name="T28" fmla="*/ 2604 w 2617"/>
                  <a:gd name="T29" fmla="*/ 2356 h 2460"/>
                  <a:gd name="T30" fmla="*/ 2617 w 2617"/>
                  <a:gd name="T31" fmla="*/ 2460 h 2460"/>
                  <a:gd name="T32" fmla="*/ 2507 w 2617"/>
                  <a:gd name="T33" fmla="*/ 2447 h 2460"/>
                  <a:gd name="T34" fmla="*/ 2617 w 2617"/>
                  <a:gd name="T35" fmla="*/ 2233 h 2460"/>
                  <a:gd name="T36" fmla="*/ 2604 w 2617"/>
                  <a:gd name="T37" fmla="*/ 1696 h 2460"/>
                  <a:gd name="T38" fmla="*/ 2617 w 2617"/>
                  <a:gd name="T39" fmla="*/ 1903 h 2460"/>
                  <a:gd name="T40" fmla="*/ 2611 w 2617"/>
                  <a:gd name="T41" fmla="*/ 1360 h 2460"/>
                  <a:gd name="T42" fmla="*/ 2611 w 2617"/>
                  <a:gd name="T43" fmla="*/ 1580 h 2460"/>
                  <a:gd name="T44" fmla="*/ 2611 w 2617"/>
                  <a:gd name="T45" fmla="*/ 1023 h 2460"/>
                  <a:gd name="T46" fmla="*/ 2611 w 2617"/>
                  <a:gd name="T47" fmla="*/ 1243 h 2460"/>
                  <a:gd name="T48" fmla="*/ 2617 w 2617"/>
                  <a:gd name="T49" fmla="*/ 693 h 2460"/>
                  <a:gd name="T50" fmla="*/ 2604 w 2617"/>
                  <a:gd name="T51" fmla="*/ 907 h 2460"/>
                  <a:gd name="T52" fmla="*/ 2617 w 2617"/>
                  <a:gd name="T53" fmla="*/ 369 h 2460"/>
                  <a:gd name="T54" fmla="*/ 2604 w 2617"/>
                  <a:gd name="T55" fmla="*/ 246 h 2460"/>
                  <a:gd name="T56" fmla="*/ 2617 w 2617"/>
                  <a:gd name="T57" fmla="*/ 246 h 2460"/>
                  <a:gd name="T58" fmla="*/ 2327 w 2617"/>
                  <a:gd name="T59" fmla="*/ 13 h 2460"/>
                  <a:gd name="T60" fmla="*/ 2527 w 2617"/>
                  <a:gd name="T61" fmla="*/ 7 h 2460"/>
                  <a:gd name="T62" fmla="*/ 2010 w 2617"/>
                  <a:gd name="T63" fmla="*/ 7 h 2460"/>
                  <a:gd name="T64" fmla="*/ 2217 w 2617"/>
                  <a:gd name="T65" fmla="*/ 7 h 2460"/>
                  <a:gd name="T66" fmla="*/ 1693 w 2617"/>
                  <a:gd name="T67" fmla="*/ 7 h 2460"/>
                  <a:gd name="T68" fmla="*/ 1900 w 2617"/>
                  <a:gd name="T69" fmla="*/ 13 h 2460"/>
                  <a:gd name="T70" fmla="*/ 1390 w 2617"/>
                  <a:gd name="T71" fmla="*/ 0 h 2460"/>
                  <a:gd name="T72" fmla="*/ 1583 w 2617"/>
                  <a:gd name="T73" fmla="*/ 13 h 2460"/>
                  <a:gd name="T74" fmla="*/ 1273 w 2617"/>
                  <a:gd name="T75" fmla="*/ 0 h 2460"/>
                  <a:gd name="T76" fmla="*/ 763 w 2617"/>
                  <a:gd name="T77" fmla="*/ 13 h 2460"/>
                  <a:gd name="T78" fmla="*/ 963 w 2617"/>
                  <a:gd name="T79" fmla="*/ 0 h 2460"/>
                  <a:gd name="T80" fmla="*/ 446 w 2617"/>
                  <a:gd name="T81" fmla="*/ 13 h 2460"/>
                  <a:gd name="T82" fmla="*/ 653 w 2617"/>
                  <a:gd name="T83" fmla="*/ 7 h 2460"/>
                  <a:gd name="T84" fmla="*/ 130 w 2617"/>
                  <a:gd name="T85" fmla="*/ 7 h 2460"/>
                  <a:gd name="T86" fmla="*/ 336 w 2617"/>
                  <a:gd name="T87" fmla="*/ 13 h 2460"/>
                  <a:gd name="T88" fmla="*/ 7 w 2617"/>
                  <a:gd name="T89" fmla="*/ 208 h 2460"/>
                  <a:gd name="T90" fmla="*/ 26 w 2617"/>
                  <a:gd name="T91" fmla="*/ 0 h 2460"/>
                  <a:gd name="T92" fmla="*/ 13 w 2617"/>
                  <a:gd name="T93" fmla="*/ 538 h 2460"/>
                  <a:gd name="T94" fmla="*/ 7 w 2617"/>
                  <a:gd name="T95" fmla="*/ 318 h 2460"/>
                  <a:gd name="T96" fmla="*/ 7 w 2617"/>
                  <a:gd name="T97" fmla="*/ 868 h 2460"/>
                  <a:gd name="T98" fmla="*/ 7 w 2617"/>
                  <a:gd name="T99" fmla="*/ 648 h 2460"/>
                  <a:gd name="T100" fmla="*/ 7 w 2617"/>
                  <a:gd name="T101" fmla="*/ 1204 h 2460"/>
                  <a:gd name="T102" fmla="*/ 13 w 2617"/>
                  <a:gd name="T103" fmla="*/ 984 h 2460"/>
                  <a:gd name="T104" fmla="*/ 0 w 2617"/>
                  <a:gd name="T105" fmla="*/ 1528 h 2460"/>
                  <a:gd name="T106" fmla="*/ 13 w 2617"/>
                  <a:gd name="T107" fmla="*/ 1321 h 2460"/>
                  <a:gd name="T108" fmla="*/ 0 w 2617"/>
                  <a:gd name="T109" fmla="*/ 1651 h 2460"/>
                  <a:gd name="T110" fmla="*/ 13 w 2617"/>
                  <a:gd name="T111" fmla="*/ 2188 h 2460"/>
                  <a:gd name="T112" fmla="*/ 0 w 2617"/>
                  <a:gd name="T113" fmla="*/ 1981 h 2460"/>
                  <a:gd name="T114" fmla="*/ 13 w 2617"/>
                  <a:gd name="T115" fmla="*/ 2460 h 2460"/>
                  <a:gd name="T116" fmla="*/ 7 w 2617"/>
                  <a:gd name="T117" fmla="*/ 2305 h 246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17"/>
                  <a:gd name="T178" fmla="*/ 0 h 2460"/>
                  <a:gd name="T179" fmla="*/ 2617 w 2617"/>
                  <a:gd name="T180" fmla="*/ 2460 h 246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17" h="2460">
                    <a:moveTo>
                      <a:pt x="7" y="2447"/>
                    </a:moveTo>
                    <a:lnTo>
                      <a:pt x="207" y="2447"/>
                    </a:lnTo>
                    <a:lnTo>
                      <a:pt x="207" y="2454"/>
                    </a:lnTo>
                    <a:lnTo>
                      <a:pt x="207" y="2460"/>
                    </a:lnTo>
                    <a:lnTo>
                      <a:pt x="7" y="2460"/>
                    </a:lnTo>
                    <a:lnTo>
                      <a:pt x="0" y="2460"/>
                    </a:lnTo>
                    <a:lnTo>
                      <a:pt x="0" y="2454"/>
                    </a:lnTo>
                    <a:lnTo>
                      <a:pt x="0" y="2447"/>
                    </a:lnTo>
                    <a:lnTo>
                      <a:pt x="7" y="2447"/>
                    </a:lnTo>
                    <a:close/>
                    <a:moveTo>
                      <a:pt x="317" y="2447"/>
                    </a:moveTo>
                    <a:lnTo>
                      <a:pt x="517" y="2447"/>
                    </a:lnTo>
                    <a:lnTo>
                      <a:pt x="524" y="2447"/>
                    </a:lnTo>
                    <a:lnTo>
                      <a:pt x="524" y="2454"/>
                    </a:lnTo>
                    <a:lnTo>
                      <a:pt x="524" y="2460"/>
                    </a:lnTo>
                    <a:lnTo>
                      <a:pt x="517" y="2460"/>
                    </a:lnTo>
                    <a:lnTo>
                      <a:pt x="317" y="2460"/>
                    </a:lnTo>
                    <a:lnTo>
                      <a:pt x="317" y="2454"/>
                    </a:lnTo>
                    <a:lnTo>
                      <a:pt x="317" y="2447"/>
                    </a:lnTo>
                    <a:close/>
                    <a:moveTo>
                      <a:pt x="634" y="2447"/>
                    </a:moveTo>
                    <a:lnTo>
                      <a:pt x="827" y="2447"/>
                    </a:lnTo>
                    <a:lnTo>
                      <a:pt x="834" y="2447"/>
                    </a:lnTo>
                    <a:lnTo>
                      <a:pt x="834" y="2454"/>
                    </a:lnTo>
                    <a:lnTo>
                      <a:pt x="834" y="2460"/>
                    </a:lnTo>
                    <a:lnTo>
                      <a:pt x="827" y="2460"/>
                    </a:lnTo>
                    <a:lnTo>
                      <a:pt x="634" y="2460"/>
                    </a:lnTo>
                    <a:lnTo>
                      <a:pt x="627" y="2460"/>
                    </a:lnTo>
                    <a:lnTo>
                      <a:pt x="627" y="2454"/>
                    </a:lnTo>
                    <a:lnTo>
                      <a:pt x="627" y="2447"/>
                    </a:lnTo>
                    <a:lnTo>
                      <a:pt x="634" y="2447"/>
                    </a:lnTo>
                    <a:close/>
                    <a:moveTo>
                      <a:pt x="944" y="2447"/>
                    </a:moveTo>
                    <a:lnTo>
                      <a:pt x="1138" y="2447"/>
                    </a:lnTo>
                    <a:lnTo>
                      <a:pt x="1144" y="2447"/>
                    </a:lnTo>
                    <a:lnTo>
                      <a:pt x="1151" y="2454"/>
                    </a:lnTo>
                    <a:lnTo>
                      <a:pt x="1144" y="2460"/>
                    </a:lnTo>
                    <a:lnTo>
                      <a:pt x="1138" y="2460"/>
                    </a:lnTo>
                    <a:lnTo>
                      <a:pt x="944" y="2460"/>
                    </a:lnTo>
                    <a:lnTo>
                      <a:pt x="937" y="2454"/>
                    </a:lnTo>
                    <a:lnTo>
                      <a:pt x="944" y="2447"/>
                    </a:lnTo>
                    <a:close/>
                    <a:moveTo>
                      <a:pt x="1260" y="2447"/>
                    </a:moveTo>
                    <a:lnTo>
                      <a:pt x="1454" y="2447"/>
                    </a:lnTo>
                    <a:lnTo>
                      <a:pt x="1461" y="2447"/>
                    </a:lnTo>
                    <a:lnTo>
                      <a:pt x="1461" y="2454"/>
                    </a:lnTo>
                    <a:lnTo>
                      <a:pt x="1461" y="2460"/>
                    </a:lnTo>
                    <a:lnTo>
                      <a:pt x="1454" y="2460"/>
                    </a:lnTo>
                    <a:lnTo>
                      <a:pt x="1260" y="2460"/>
                    </a:lnTo>
                    <a:lnTo>
                      <a:pt x="1254" y="2460"/>
                    </a:lnTo>
                    <a:lnTo>
                      <a:pt x="1254" y="2454"/>
                    </a:lnTo>
                    <a:lnTo>
                      <a:pt x="1254" y="2447"/>
                    </a:lnTo>
                    <a:lnTo>
                      <a:pt x="1260" y="2447"/>
                    </a:lnTo>
                    <a:close/>
                    <a:moveTo>
                      <a:pt x="1571" y="2447"/>
                    </a:moveTo>
                    <a:lnTo>
                      <a:pt x="1764" y="2447"/>
                    </a:lnTo>
                    <a:lnTo>
                      <a:pt x="1771" y="2447"/>
                    </a:lnTo>
                    <a:lnTo>
                      <a:pt x="1771" y="2454"/>
                    </a:lnTo>
                    <a:lnTo>
                      <a:pt x="1771" y="2460"/>
                    </a:lnTo>
                    <a:lnTo>
                      <a:pt x="1764" y="2460"/>
                    </a:lnTo>
                    <a:lnTo>
                      <a:pt x="1571" y="2460"/>
                    </a:lnTo>
                    <a:lnTo>
                      <a:pt x="1564" y="2460"/>
                    </a:lnTo>
                    <a:lnTo>
                      <a:pt x="1564" y="2454"/>
                    </a:lnTo>
                    <a:lnTo>
                      <a:pt x="1564" y="2447"/>
                    </a:lnTo>
                    <a:lnTo>
                      <a:pt x="1571" y="2447"/>
                    </a:lnTo>
                    <a:close/>
                    <a:moveTo>
                      <a:pt x="1881" y="2447"/>
                    </a:moveTo>
                    <a:lnTo>
                      <a:pt x="2081" y="2447"/>
                    </a:lnTo>
                    <a:lnTo>
                      <a:pt x="2087" y="2454"/>
                    </a:lnTo>
                    <a:lnTo>
                      <a:pt x="2081" y="2460"/>
                    </a:lnTo>
                    <a:lnTo>
                      <a:pt x="1881" y="2460"/>
                    </a:lnTo>
                    <a:lnTo>
                      <a:pt x="1881" y="2454"/>
                    </a:lnTo>
                    <a:lnTo>
                      <a:pt x="1881" y="2447"/>
                    </a:lnTo>
                    <a:close/>
                    <a:moveTo>
                      <a:pt x="2197" y="2447"/>
                    </a:moveTo>
                    <a:lnTo>
                      <a:pt x="2391" y="2447"/>
                    </a:lnTo>
                    <a:lnTo>
                      <a:pt x="2398" y="2447"/>
                    </a:lnTo>
                    <a:lnTo>
                      <a:pt x="2398" y="2454"/>
                    </a:lnTo>
                    <a:lnTo>
                      <a:pt x="2398" y="2460"/>
                    </a:lnTo>
                    <a:lnTo>
                      <a:pt x="2391" y="2460"/>
                    </a:lnTo>
                    <a:lnTo>
                      <a:pt x="2197" y="2460"/>
                    </a:lnTo>
                    <a:lnTo>
                      <a:pt x="2191" y="2460"/>
                    </a:lnTo>
                    <a:lnTo>
                      <a:pt x="2191" y="2454"/>
                    </a:lnTo>
                    <a:lnTo>
                      <a:pt x="2191" y="2447"/>
                    </a:lnTo>
                    <a:lnTo>
                      <a:pt x="2197" y="2447"/>
                    </a:lnTo>
                    <a:close/>
                    <a:moveTo>
                      <a:pt x="2507" y="2447"/>
                    </a:moveTo>
                    <a:lnTo>
                      <a:pt x="2611" y="2447"/>
                    </a:lnTo>
                    <a:lnTo>
                      <a:pt x="2604" y="2454"/>
                    </a:lnTo>
                    <a:lnTo>
                      <a:pt x="2604" y="2356"/>
                    </a:lnTo>
                    <a:lnTo>
                      <a:pt x="2611" y="2350"/>
                    </a:lnTo>
                    <a:lnTo>
                      <a:pt x="2617" y="2350"/>
                    </a:lnTo>
                    <a:lnTo>
                      <a:pt x="2617" y="2356"/>
                    </a:lnTo>
                    <a:lnTo>
                      <a:pt x="2617" y="2454"/>
                    </a:lnTo>
                    <a:lnTo>
                      <a:pt x="2617" y="2460"/>
                    </a:lnTo>
                    <a:lnTo>
                      <a:pt x="2611" y="2460"/>
                    </a:lnTo>
                    <a:lnTo>
                      <a:pt x="2507" y="2460"/>
                    </a:lnTo>
                    <a:lnTo>
                      <a:pt x="2501" y="2454"/>
                    </a:lnTo>
                    <a:lnTo>
                      <a:pt x="2507" y="2447"/>
                    </a:lnTo>
                    <a:close/>
                    <a:moveTo>
                      <a:pt x="2604" y="2233"/>
                    </a:moveTo>
                    <a:lnTo>
                      <a:pt x="2604" y="2026"/>
                    </a:lnTo>
                    <a:lnTo>
                      <a:pt x="2611" y="2020"/>
                    </a:lnTo>
                    <a:lnTo>
                      <a:pt x="2617" y="2020"/>
                    </a:lnTo>
                    <a:lnTo>
                      <a:pt x="2617" y="2026"/>
                    </a:lnTo>
                    <a:lnTo>
                      <a:pt x="2617" y="2233"/>
                    </a:lnTo>
                    <a:lnTo>
                      <a:pt x="2617" y="2240"/>
                    </a:lnTo>
                    <a:lnTo>
                      <a:pt x="2611" y="2240"/>
                    </a:lnTo>
                    <a:lnTo>
                      <a:pt x="2604" y="2233"/>
                    </a:lnTo>
                    <a:close/>
                    <a:moveTo>
                      <a:pt x="2604" y="1903"/>
                    </a:moveTo>
                    <a:lnTo>
                      <a:pt x="2604" y="1696"/>
                    </a:lnTo>
                    <a:lnTo>
                      <a:pt x="2604" y="1690"/>
                    </a:lnTo>
                    <a:lnTo>
                      <a:pt x="2611" y="1690"/>
                    </a:lnTo>
                    <a:lnTo>
                      <a:pt x="2617" y="1690"/>
                    </a:lnTo>
                    <a:lnTo>
                      <a:pt x="2617" y="1696"/>
                    </a:lnTo>
                    <a:lnTo>
                      <a:pt x="2617" y="1903"/>
                    </a:lnTo>
                    <a:lnTo>
                      <a:pt x="2617" y="1910"/>
                    </a:lnTo>
                    <a:lnTo>
                      <a:pt x="2611" y="1910"/>
                    </a:lnTo>
                    <a:lnTo>
                      <a:pt x="2611" y="1903"/>
                    </a:lnTo>
                    <a:lnTo>
                      <a:pt x="2604" y="1903"/>
                    </a:lnTo>
                    <a:close/>
                    <a:moveTo>
                      <a:pt x="2604" y="1567"/>
                    </a:moveTo>
                    <a:lnTo>
                      <a:pt x="2604" y="1360"/>
                    </a:lnTo>
                    <a:lnTo>
                      <a:pt x="2611" y="1360"/>
                    </a:lnTo>
                    <a:lnTo>
                      <a:pt x="2611" y="1353"/>
                    </a:lnTo>
                    <a:lnTo>
                      <a:pt x="2617" y="1360"/>
                    </a:lnTo>
                    <a:lnTo>
                      <a:pt x="2617" y="1567"/>
                    </a:lnTo>
                    <a:lnTo>
                      <a:pt x="2617" y="1573"/>
                    </a:lnTo>
                    <a:lnTo>
                      <a:pt x="2617" y="1580"/>
                    </a:lnTo>
                    <a:lnTo>
                      <a:pt x="2611" y="1580"/>
                    </a:lnTo>
                    <a:lnTo>
                      <a:pt x="2611" y="1573"/>
                    </a:lnTo>
                    <a:lnTo>
                      <a:pt x="2604" y="1573"/>
                    </a:lnTo>
                    <a:lnTo>
                      <a:pt x="2604" y="1567"/>
                    </a:lnTo>
                    <a:close/>
                    <a:moveTo>
                      <a:pt x="2604" y="1237"/>
                    </a:moveTo>
                    <a:lnTo>
                      <a:pt x="2604" y="1030"/>
                    </a:lnTo>
                    <a:lnTo>
                      <a:pt x="2611" y="1030"/>
                    </a:lnTo>
                    <a:lnTo>
                      <a:pt x="2611" y="1023"/>
                    </a:lnTo>
                    <a:lnTo>
                      <a:pt x="2617" y="1023"/>
                    </a:lnTo>
                    <a:lnTo>
                      <a:pt x="2617" y="1030"/>
                    </a:lnTo>
                    <a:lnTo>
                      <a:pt x="2617" y="1237"/>
                    </a:lnTo>
                    <a:lnTo>
                      <a:pt x="2617" y="1243"/>
                    </a:lnTo>
                    <a:lnTo>
                      <a:pt x="2611" y="1243"/>
                    </a:lnTo>
                    <a:lnTo>
                      <a:pt x="2604" y="1243"/>
                    </a:lnTo>
                    <a:lnTo>
                      <a:pt x="2604" y="1237"/>
                    </a:lnTo>
                    <a:close/>
                    <a:moveTo>
                      <a:pt x="2604" y="907"/>
                    </a:moveTo>
                    <a:lnTo>
                      <a:pt x="2604" y="699"/>
                    </a:lnTo>
                    <a:lnTo>
                      <a:pt x="2611" y="693"/>
                    </a:lnTo>
                    <a:lnTo>
                      <a:pt x="2617" y="693"/>
                    </a:lnTo>
                    <a:lnTo>
                      <a:pt x="2617" y="699"/>
                    </a:lnTo>
                    <a:lnTo>
                      <a:pt x="2617" y="907"/>
                    </a:lnTo>
                    <a:lnTo>
                      <a:pt x="2617" y="913"/>
                    </a:lnTo>
                    <a:lnTo>
                      <a:pt x="2611" y="913"/>
                    </a:lnTo>
                    <a:lnTo>
                      <a:pt x="2604" y="907"/>
                    </a:lnTo>
                    <a:close/>
                    <a:moveTo>
                      <a:pt x="2604" y="576"/>
                    </a:moveTo>
                    <a:lnTo>
                      <a:pt x="2604" y="369"/>
                    </a:lnTo>
                    <a:lnTo>
                      <a:pt x="2604" y="363"/>
                    </a:lnTo>
                    <a:lnTo>
                      <a:pt x="2611" y="363"/>
                    </a:lnTo>
                    <a:lnTo>
                      <a:pt x="2617" y="363"/>
                    </a:lnTo>
                    <a:lnTo>
                      <a:pt x="2617" y="369"/>
                    </a:lnTo>
                    <a:lnTo>
                      <a:pt x="2617" y="576"/>
                    </a:lnTo>
                    <a:lnTo>
                      <a:pt x="2617" y="583"/>
                    </a:lnTo>
                    <a:lnTo>
                      <a:pt x="2611" y="583"/>
                    </a:lnTo>
                    <a:lnTo>
                      <a:pt x="2604" y="576"/>
                    </a:lnTo>
                    <a:close/>
                    <a:moveTo>
                      <a:pt x="2604" y="246"/>
                    </a:moveTo>
                    <a:lnTo>
                      <a:pt x="2604" y="39"/>
                    </a:lnTo>
                    <a:lnTo>
                      <a:pt x="2604" y="33"/>
                    </a:lnTo>
                    <a:lnTo>
                      <a:pt x="2611" y="33"/>
                    </a:lnTo>
                    <a:lnTo>
                      <a:pt x="2617" y="33"/>
                    </a:lnTo>
                    <a:lnTo>
                      <a:pt x="2617" y="39"/>
                    </a:lnTo>
                    <a:lnTo>
                      <a:pt x="2617" y="246"/>
                    </a:lnTo>
                    <a:lnTo>
                      <a:pt x="2617" y="253"/>
                    </a:lnTo>
                    <a:lnTo>
                      <a:pt x="2611" y="253"/>
                    </a:lnTo>
                    <a:lnTo>
                      <a:pt x="2611" y="246"/>
                    </a:lnTo>
                    <a:lnTo>
                      <a:pt x="2604" y="246"/>
                    </a:lnTo>
                    <a:close/>
                    <a:moveTo>
                      <a:pt x="2520" y="13"/>
                    </a:moveTo>
                    <a:lnTo>
                      <a:pt x="2327" y="13"/>
                    </a:lnTo>
                    <a:lnTo>
                      <a:pt x="2320" y="13"/>
                    </a:lnTo>
                    <a:lnTo>
                      <a:pt x="2320" y="7"/>
                    </a:lnTo>
                    <a:lnTo>
                      <a:pt x="2320" y="0"/>
                    </a:lnTo>
                    <a:lnTo>
                      <a:pt x="2327" y="0"/>
                    </a:lnTo>
                    <a:lnTo>
                      <a:pt x="2520" y="0"/>
                    </a:lnTo>
                    <a:lnTo>
                      <a:pt x="2527" y="0"/>
                    </a:lnTo>
                    <a:lnTo>
                      <a:pt x="2527" y="7"/>
                    </a:lnTo>
                    <a:lnTo>
                      <a:pt x="2527" y="13"/>
                    </a:lnTo>
                    <a:lnTo>
                      <a:pt x="2520" y="13"/>
                    </a:lnTo>
                    <a:close/>
                    <a:moveTo>
                      <a:pt x="2210" y="13"/>
                    </a:moveTo>
                    <a:lnTo>
                      <a:pt x="2016" y="13"/>
                    </a:lnTo>
                    <a:lnTo>
                      <a:pt x="2010" y="13"/>
                    </a:lnTo>
                    <a:lnTo>
                      <a:pt x="2010" y="7"/>
                    </a:lnTo>
                    <a:lnTo>
                      <a:pt x="2010" y="0"/>
                    </a:lnTo>
                    <a:lnTo>
                      <a:pt x="2016" y="0"/>
                    </a:lnTo>
                    <a:lnTo>
                      <a:pt x="2210" y="0"/>
                    </a:lnTo>
                    <a:lnTo>
                      <a:pt x="2217" y="0"/>
                    </a:lnTo>
                    <a:lnTo>
                      <a:pt x="2217" y="7"/>
                    </a:lnTo>
                    <a:lnTo>
                      <a:pt x="2217" y="13"/>
                    </a:lnTo>
                    <a:lnTo>
                      <a:pt x="2210" y="13"/>
                    </a:lnTo>
                    <a:close/>
                    <a:moveTo>
                      <a:pt x="1900" y="13"/>
                    </a:moveTo>
                    <a:lnTo>
                      <a:pt x="1700" y="13"/>
                    </a:lnTo>
                    <a:lnTo>
                      <a:pt x="1693" y="7"/>
                    </a:lnTo>
                    <a:lnTo>
                      <a:pt x="1700" y="0"/>
                    </a:lnTo>
                    <a:lnTo>
                      <a:pt x="1900" y="0"/>
                    </a:lnTo>
                    <a:lnTo>
                      <a:pt x="1907" y="7"/>
                    </a:lnTo>
                    <a:lnTo>
                      <a:pt x="1900" y="13"/>
                    </a:lnTo>
                    <a:close/>
                    <a:moveTo>
                      <a:pt x="1583" y="13"/>
                    </a:moveTo>
                    <a:lnTo>
                      <a:pt x="1390" y="13"/>
                    </a:lnTo>
                    <a:lnTo>
                      <a:pt x="1383" y="13"/>
                    </a:lnTo>
                    <a:lnTo>
                      <a:pt x="1383" y="7"/>
                    </a:lnTo>
                    <a:lnTo>
                      <a:pt x="1383" y="0"/>
                    </a:lnTo>
                    <a:lnTo>
                      <a:pt x="1390" y="0"/>
                    </a:lnTo>
                    <a:lnTo>
                      <a:pt x="1583" y="0"/>
                    </a:lnTo>
                    <a:lnTo>
                      <a:pt x="1590" y="0"/>
                    </a:lnTo>
                    <a:lnTo>
                      <a:pt x="1590" y="7"/>
                    </a:lnTo>
                    <a:lnTo>
                      <a:pt x="1590" y="13"/>
                    </a:lnTo>
                    <a:lnTo>
                      <a:pt x="1583" y="13"/>
                    </a:lnTo>
                    <a:close/>
                    <a:moveTo>
                      <a:pt x="1273" y="13"/>
                    </a:moveTo>
                    <a:lnTo>
                      <a:pt x="1079" y="13"/>
                    </a:lnTo>
                    <a:lnTo>
                      <a:pt x="1073" y="13"/>
                    </a:lnTo>
                    <a:lnTo>
                      <a:pt x="1073" y="7"/>
                    </a:lnTo>
                    <a:lnTo>
                      <a:pt x="1073" y="0"/>
                    </a:lnTo>
                    <a:lnTo>
                      <a:pt x="1079" y="0"/>
                    </a:lnTo>
                    <a:lnTo>
                      <a:pt x="1273" y="0"/>
                    </a:lnTo>
                    <a:lnTo>
                      <a:pt x="1280" y="0"/>
                    </a:lnTo>
                    <a:lnTo>
                      <a:pt x="1280" y="7"/>
                    </a:lnTo>
                    <a:lnTo>
                      <a:pt x="1280" y="13"/>
                    </a:lnTo>
                    <a:lnTo>
                      <a:pt x="1273" y="13"/>
                    </a:lnTo>
                    <a:close/>
                    <a:moveTo>
                      <a:pt x="963" y="13"/>
                    </a:moveTo>
                    <a:lnTo>
                      <a:pt x="763" y="13"/>
                    </a:lnTo>
                    <a:lnTo>
                      <a:pt x="756" y="13"/>
                    </a:lnTo>
                    <a:lnTo>
                      <a:pt x="756" y="7"/>
                    </a:lnTo>
                    <a:lnTo>
                      <a:pt x="756" y="0"/>
                    </a:lnTo>
                    <a:lnTo>
                      <a:pt x="763" y="0"/>
                    </a:lnTo>
                    <a:lnTo>
                      <a:pt x="963" y="0"/>
                    </a:lnTo>
                    <a:lnTo>
                      <a:pt x="963" y="7"/>
                    </a:lnTo>
                    <a:lnTo>
                      <a:pt x="970" y="7"/>
                    </a:lnTo>
                    <a:lnTo>
                      <a:pt x="963" y="7"/>
                    </a:lnTo>
                    <a:lnTo>
                      <a:pt x="963" y="13"/>
                    </a:lnTo>
                    <a:close/>
                    <a:moveTo>
                      <a:pt x="647" y="13"/>
                    </a:moveTo>
                    <a:lnTo>
                      <a:pt x="453" y="13"/>
                    </a:lnTo>
                    <a:lnTo>
                      <a:pt x="446" y="13"/>
                    </a:lnTo>
                    <a:lnTo>
                      <a:pt x="446" y="7"/>
                    </a:lnTo>
                    <a:lnTo>
                      <a:pt x="446" y="0"/>
                    </a:lnTo>
                    <a:lnTo>
                      <a:pt x="453" y="0"/>
                    </a:lnTo>
                    <a:lnTo>
                      <a:pt x="647" y="0"/>
                    </a:lnTo>
                    <a:lnTo>
                      <a:pt x="653" y="0"/>
                    </a:lnTo>
                    <a:lnTo>
                      <a:pt x="653" y="7"/>
                    </a:lnTo>
                    <a:lnTo>
                      <a:pt x="653" y="13"/>
                    </a:lnTo>
                    <a:lnTo>
                      <a:pt x="647" y="13"/>
                    </a:lnTo>
                    <a:close/>
                    <a:moveTo>
                      <a:pt x="336" y="13"/>
                    </a:moveTo>
                    <a:lnTo>
                      <a:pt x="143" y="13"/>
                    </a:lnTo>
                    <a:lnTo>
                      <a:pt x="136" y="13"/>
                    </a:lnTo>
                    <a:lnTo>
                      <a:pt x="130" y="7"/>
                    </a:lnTo>
                    <a:lnTo>
                      <a:pt x="136" y="0"/>
                    </a:lnTo>
                    <a:lnTo>
                      <a:pt x="143" y="0"/>
                    </a:lnTo>
                    <a:lnTo>
                      <a:pt x="336" y="0"/>
                    </a:lnTo>
                    <a:lnTo>
                      <a:pt x="343" y="7"/>
                    </a:lnTo>
                    <a:lnTo>
                      <a:pt x="336" y="13"/>
                    </a:lnTo>
                    <a:close/>
                    <a:moveTo>
                      <a:pt x="20" y="13"/>
                    </a:moveTo>
                    <a:lnTo>
                      <a:pt x="7" y="13"/>
                    </a:lnTo>
                    <a:lnTo>
                      <a:pt x="13" y="7"/>
                    </a:lnTo>
                    <a:lnTo>
                      <a:pt x="13" y="201"/>
                    </a:lnTo>
                    <a:lnTo>
                      <a:pt x="13" y="208"/>
                    </a:lnTo>
                    <a:lnTo>
                      <a:pt x="7" y="208"/>
                    </a:lnTo>
                    <a:lnTo>
                      <a:pt x="0" y="208"/>
                    </a:lnTo>
                    <a:lnTo>
                      <a:pt x="0" y="201"/>
                    </a:lnTo>
                    <a:lnTo>
                      <a:pt x="0" y="7"/>
                    </a:lnTo>
                    <a:lnTo>
                      <a:pt x="0" y="0"/>
                    </a:lnTo>
                    <a:lnTo>
                      <a:pt x="7" y="0"/>
                    </a:lnTo>
                    <a:lnTo>
                      <a:pt x="20" y="0"/>
                    </a:lnTo>
                    <a:lnTo>
                      <a:pt x="26" y="0"/>
                    </a:lnTo>
                    <a:lnTo>
                      <a:pt x="26" y="7"/>
                    </a:lnTo>
                    <a:lnTo>
                      <a:pt x="26" y="13"/>
                    </a:lnTo>
                    <a:lnTo>
                      <a:pt x="20" y="13"/>
                    </a:lnTo>
                    <a:close/>
                    <a:moveTo>
                      <a:pt x="13" y="324"/>
                    </a:moveTo>
                    <a:lnTo>
                      <a:pt x="13" y="531"/>
                    </a:lnTo>
                    <a:lnTo>
                      <a:pt x="13" y="538"/>
                    </a:lnTo>
                    <a:lnTo>
                      <a:pt x="7" y="538"/>
                    </a:lnTo>
                    <a:lnTo>
                      <a:pt x="0" y="538"/>
                    </a:lnTo>
                    <a:lnTo>
                      <a:pt x="0" y="531"/>
                    </a:lnTo>
                    <a:lnTo>
                      <a:pt x="0" y="324"/>
                    </a:lnTo>
                    <a:lnTo>
                      <a:pt x="0" y="318"/>
                    </a:lnTo>
                    <a:lnTo>
                      <a:pt x="7" y="318"/>
                    </a:lnTo>
                    <a:lnTo>
                      <a:pt x="13" y="318"/>
                    </a:lnTo>
                    <a:lnTo>
                      <a:pt x="13" y="324"/>
                    </a:lnTo>
                    <a:close/>
                    <a:moveTo>
                      <a:pt x="13" y="654"/>
                    </a:moveTo>
                    <a:lnTo>
                      <a:pt x="13" y="861"/>
                    </a:lnTo>
                    <a:lnTo>
                      <a:pt x="13" y="868"/>
                    </a:lnTo>
                    <a:lnTo>
                      <a:pt x="7" y="868"/>
                    </a:lnTo>
                    <a:lnTo>
                      <a:pt x="0" y="868"/>
                    </a:lnTo>
                    <a:lnTo>
                      <a:pt x="0" y="861"/>
                    </a:lnTo>
                    <a:lnTo>
                      <a:pt x="0" y="654"/>
                    </a:lnTo>
                    <a:lnTo>
                      <a:pt x="0" y="648"/>
                    </a:lnTo>
                    <a:lnTo>
                      <a:pt x="7" y="648"/>
                    </a:lnTo>
                    <a:lnTo>
                      <a:pt x="13" y="648"/>
                    </a:lnTo>
                    <a:lnTo>
                      <a:pt x="13" y="654"/>
                    </a:lnTo>
                    <a:close/>
                    <a:moveTo>
                      <a:pt x="13" y="984"/>
                    </a:moveTo>
                    <a:lnTo>
                      <a:pt x="13" y="1191"/>
                    </a:lnTo>
                    <a:lnTo>
                      <a:pt x="13" y="1198"/>
                    </a:lnTo>
                    <a:lnTo>
                      <a:pt x="7" y="1204"/>
                    </a:lnTo>
                    <a:lnTo>
                      <a:pt x="0" y="1198"/>
                    </a:lnTo>
                    <a:lnTo>
                      <a:pt x="0" y="1191"/>
                    </a:lnTo>
                    <a:lnTo>
                      <a:pt x="0" y="984"/>
                    </a:lnTo>
                    <a:lnTo>
                      <a:pt x="7" y="984"/>
                    </a:lnTo>
                    <a:lnTo>
                      <a:pt x="13" y="984"/>
                    </a:lnTo>
                    <a:close/>
                    <a:moveTo>
                      <a:pt x="13" y="1321"/>
                    </a:moveTo>
                    <a:lnTo>
                      <a:pt x="13" y="1528"/>
                    </a:lnTo>
                    <a:lnTo>
                      <a:pt x="13" y="1534"/>
                    </a:lnTo>
                    <a:lnTo>
                      <a:pt x="7" y="1534"/>
                    </a:lnTo>
                    <a:lnTo>
                      <a:pt x="0" y="1534"/>
                    </a:lnTo>
                    <a:lnTo>
                      <a:pt x="0" y="1528"/>
                    </a:lnTo>
                    <a:lnTo>
                      <a:pt x="0" y="1321"/>
                    </a:lnTo>
                    <a:lnTo>
                      <a:pt x="0" y="1314"/>
                    </a:lnTo>
                    <a:lnTo>
                      <a:pt x="7" y="1314"/>
                    </a:lnTo>
                    <a:lnTo>
                      <a:pt x="13" y="1314"/>
                    </a:lnTo>
                    <a:lnTo>
                      <a:pt x="13" y="1321"/>
                    </a:lnTo>
                    <a:close/>
                    <a:moveTo>
                      <a:pt x="13" y="1651"/>
                    </a:moveTo>
                    <a:lnTo>
                      <a:pt x="13" y="1858"/>
                    </a:lnTo>
                    <a:lnTo>
                      <a:pt x="13" y="1865"/>
                    </a:lnTo>
                    <a:lnTo>
                      <a:pt x="7" y="1865"/>
                    </a:lnTo>
                    <a:lnTo>
                      <a:pt x="0" y="1865"/>
                    </a:lnTo>
                    <a:lnTo>
                      <a:pt x="0" y="1858"/>
                    </a:lnTo>
                    <a:lnTo>
                      <a:pt x="0" y="1651"/>
                    </a:lnTo>
                    <a:lnTo>
                      <a:pt x="0" y="1644"/>
                    </a:lnTo>
                    <a:lnTo>
                      <a:pt x="7" y="1644"/>
                    </a:lnTo>
                    <a:lnTo>
                      <a:pt x="13" y="1644"/>
                    </a:lnTo>
                    <a:lnTo>
                      <a:pt x="13" y="1651"/>
                    </a:lnTo>
                    <a:close/>
                    <a:moveTo>
                      <a:pt x="13" y="1981"/>
                    </a:moveTo>
                    <a:lnTo>
                      <a:pt x="13" y="2188"/>
                    </a:lnTo>
                    <a:lnTo>
                      <a:pt x="13" y="2195"/>
                    </a:lnTo>
                    <a:lnTo>
                      <a:pt x="7" y="2195"/>
                    </a:lnTo>
                    <a:lnTo>
                      <a:pt x="0" y="2195"/>
                    </a:lnTo>
                    <a:lnTo>
                      <a:pt x="0" y="2188"/>
                    </a:lnTo>
                    <a:lnTo>
                      <a:pt x="0" y="1981"/>
                    </a:lnTo>
                    <a:lnTo>
                      <a:pt x="7" y="1975"/>
                    </a:lnTo>
                    <a:lnTo>
                      <a:pt x="13" y="1981"/>
                    </a:lnTo>
                    <a:close/>
                    <a:moveTo>
                      <a:pt x="13" y="2311"/>
                    </a:moveTo>
                    <a:lnTo>
                      <a:pt x="13" y="2454"/>
                    </a:lnTo>
                    <a:lnTo>
                      <a:pt x="13" y="2460"/>
                    </a:lnTo>
                    <a:lnTo>
                      <a:pt x="7" y="2460"/>
                    </a:lnTo>
                    <a:lnTo>
                      <a:pt x="0" y="2460"/>
                    </a:lnTo>
                    <a:lnTo>
                      <a:pt x="0" y="2454"/>
                    </a:lnTo>
                    <a:lnTo>
                      <a:pt x="0" y="2311"/>
                    </a:lnTo>
                    <a:lnTo>
                      <a:pt x="7" y="2305"/>
                    </a:lnTo>
                    <a:lnTo>
                      <a:pt x="13" y="2311"/>
                    </a:lnTo>
                    <a:close/>
                  </a:path>
                </a:pathLst>
              </a:custGeom>
              <a:solidFill>
                <a:srgbClr val="008000"/>
              </a:solidFill>
              <a:ln w="0">
                <a:solidFill>
                  <a:srgbClr val="008000"/>
                </a:solidFill>
                <a:round/>
                <a:headEnd/>
                <a:tailEnd/>
              </a:ln>
            </p:spPr>
            <p:txBody>
              <a:bodyPr/>
              <a:lstStyle/>
              <a:p>
                <a:endParaRPr lang="en-GB"/>
              </a:p>
            </p:txBody>
          </p:sp>
          <p:sp>
            <p:nvSpPr>
              <p:cNvPr id="12080" name="Rectangle 142"/>
              <p:cNvSpPr>
                <a:spLocks noChangeArrowheads="1"/>
              </p:cNvSpPr>
              <p:nvPr/>
            </p:nvSpPr>
            <p:spPr bwMode="auto">
              <a:xfrm>
                <a:off x="2344" y="1820"/>
                <a:ext cx="125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300" b="1">
                    <a:solidFill>
                      <a:srgbClr val="000000"/>
                    </a:solidFill>
                  </a:rPr>
                  <a:t>Generation</a:t>
                </a:r>
                <a:endParaRPr lang="en-US" altLang="en-US" sz="1400"/>
              </a:p>
            </p:txBody>
          </p:sp>
          <p:sp>
            <p:nvSpPr>
              <p:cNvPr id="12081" name="Freeform 143"/>
              <p:cNvSpPr>
                <a:spLocks/>
              </p:cNvSpPr>
              <p:nvPr/>
            </p:nvSpPr>
            <p:spPr bwMode="auto">
              <a:xfrm>
                <a:off x="11602" y="3373"/>
                <a:ext cx="646" cy="285"/>
              </a:xfrm>
              <a:custGeom>
                <a:avLst/>
                <a:gdLst>
                  <a:gd name="T0" fmla="*/ 646 w 646"/>
                  <a:gd name="T1" fmla="*/ 285 h 285"/>
                  <a:gd name="T2" fmla="*/ 323 w 646"/>
                  <a:gd name="T3" fmla="*/ 285 h 285"/>
                  <a:gd name="T4" fmla="*/ 0 w 646"/>
                  <a:gd name="T5" fmla="*/ 0 h 285"/>
                  <a:gd name="T6" fmla="*/ 220 w 646"/>
                  <a:gd name="T7" fmla="*/ 0 h 285"/>
                  <a:gd name="T8" fmla="*/ 646 w 646"/>
                  <a:gd name="T9" fmla="*/ 285 h 285"/>
                  <a:gd name="T10" fmla="*/ 0 60000 65536"/>
                  <a:gd name="T11" fmla="*/ 0 60000 65536"/>
                  <a:gd name="T12" fmla="*/ 0 60000 65536"/>
                  <a:gd name="T13" fmla="*/ 0 60000 65536"/>
                  <a:gd name="T14" fmla="*/ 0 60000 65536"/>
                  <a:gd name="T15" fmla="*/ 0 w 646"/>
                  <a:gd name="T16" fmla="*/ 0 h 285"/>
                  <a:gd name="T17" fmla="*/ 646 w 646"/>
                  <a:gd name="T18" fmla="*/ 285 h 285"/>
                </a:gdLst>
                <a:ahLst/>
                <a:cxnLst>
                  <a:cxn ang="T10">
                    <a:pos x="T0" y="T1"/>
                  </a:cxn>
                  <a:cxn ang="T11">
                    <a:pos x="T2" y="T3"/>
                  </a:cxn>
                  <a:cxn ang="T12">
                    <a:pos x="T4" y="T5"/>
                  </a:cxn>
                  <a:cxn ang="T13">
                    <a:pos x="T6" y="T7"/>
                  </a:cxn>
                  <a:cxn ang="T14">
                    <a:pos x="T8" y="T9"/>
                  </a:cxn>
                </a:cxnLst>
                <a:rect l="T15" t="T16" r="T17" b="T18"/>
                <a:pathLst>
                  <a:path w="646" h="285">
                    <a:moveTo>
                      <a:pt x="646" y="285"/>
                    </a:moveTo>
                    <a:lnTo>
                      <a:pt x="323" y="285"/>
                    </a:lnTo>
                    <a:lnTo>
                      <a:pt x="0" y="0"/>
                    </a:lnTo>
                    <a:lnTo>
                      <a:pt x="220" y="0"/>
                    </a:lnTo>
                    <a:lnTo>
                      <a:pt x="646" y="28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082" name="Freeform 144"/>
              <p:cNvSpPr>
                <a:spLocks/>
              </p:cNvSpPr>
              <p:nvPr/>
            </p:nvSpPr>
            <p:spPr bwMode="auto">
              <a:xfrm>
                <a:off x="11602" y="3373"/>
                <a:ext cx="646" cy="285"/>
              </a:xfrm>
              <a:custGeom>
                <a:avLst/>
                <a:gdLst>
                  <a:gd name="T0" fmla="*/ 646 w 646"/>
                  <a:gd name="T1" fmla="*/ 285 h 285"/>
                  <a:gd name="T2" fmla="*/ 323 w 646"/>
                  <a:gd name="T3" fmla="*/ 285 h 285"/>
                  <a:gd name="T4" fmla="*/ 0 w 646"/>
                  <a:gd name="T5" fmla="*/ 0 h 285"/>
                  <a:gd name="T6" fmla="*/ 220 w 646"/>
                  <a:gd name="T7" fmla="*/ 0 h 285"/>
                  <a:gd name="T8" fmla="*/ 646 w 646"/>
                  <a:gd name="T9" fmla="*/ 285 h 285"/>
                  <a:gd name="T10" fmla="*/ 0 60000 65536"/>
                  <a:gd name="T11" fmla="*/ 0 60000 65536"/>
                  <a:gd name="T12" fmla="*/ 0 60000 65536"/>
                  <a:gd name="T13" fmla="*/ 0 60000 65536"/>
                  <a:gd name="T14" fmla="*/ 0 60000 65536"/>
                  <a:gd name="T15" fmla="*/ 0 w 646"/>
                  <a:gd name="T16" fmla="*/ 0 h 285"/>
                  <a:gd name="T17" fmla="*/ 646 w 646"/>
                  <a:gd name="T18" fmla="*/ 285 h 285"/>
                </a:gdLst>
                <a:ahLst/>
                <a:cxnLst>
                  <a:cxn ang="T10">
                    <a:pos x="T0" y="T1"/>
                  </a:cxn>
                  <a:cxn ang="T11">
                    <a:pos x="T2" y="T3"/>
                  </a:cxn>
                  <a:cxn ang="T12">
                    <a:pos x="T4" y="T5"/>
                  </a:cxn>
                  <a:cxn ang="T13">
                    <a:pos x="T6" y="T7"/>
                  </a:cxn>
                  <a:cxn ang="T14">
                    <a:pos x="T8" y="T9"/>
                  </a:cxn>
                </a:cxnLst>
                <a:rect l="T15" t="T16" r="T17" b="T18"/>
                <a:pathLst>
                  <a:path w="646" h="285">
                    <a:moveTo>
                      <a:pt x="646" y="285"/>
                    </a:moveTo>
                    <a:lnTo>
                      <a:pt x="323" y="285"/>
                    </a:lnTo>
                    <a:lnTo>
                      <a:pt x="0" y="0"/>
                    </a:lnTo>
                    <a:lnTo>
                      <a:pt x="220" y="0"/>
                    </a:lnTo>
                    <a:lnTo>
                      <a:pt x="646" y="285"/>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83" name="Line 145"/>
              <p:cNvSpPr>
                <a:spLocks noChangeShapeType="1"/>
              </p:cNvSpPr>
              <p:nvPr/>
            </p:nvSpPr>
            <p:spPr bwMode="auto">
              <a:xfrm flipV="1">
                <a:off x="11899" y="3004"/>
                <a:ext cx="1" cy="492"/>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84" name="Line 146"/>
              <p:cNvSpPr>
                <a:spLocks noChangeShapeType="1"/>
              </p:cNvSpPr>
              <p:nvPr/>
            </p:nvSpPr>
            <p:spPr bwMode="auto">
              <a:xfrm flipV="1">
                <a:off x="12009" y="3101"/>
                <a:ext cx="1" cy="486"/>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85" name="Line 147"/>
              <p:cNvSpPr>
                <a:spLocks noChangeShapeType="1"/>
              </p:cNvSpPr>
              <p:nvPr/>
            </p:nvSpPr>
            <p:spPr bwMode="auto">
              <a:xfrm flipV="1">
                <a:off x="11764" y="2926"/>
                <a:ext cx="1" cy="492"/>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86" name="Rectangle 148"/>
              <p:cNvSpPr>
                <a:spLocks noChangeArrowheads="1"/>
              </p:cNvSpPr>
              <p:nvPr/>
            </p:nvSpPr>
            <p:spPr bwMode="auto">
              <a:xfrm>
                <a:off x="9238" y="4680"/>
                <a:ext cx="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GB" altLang="en-US" sz="1400"/>
              </a:p>
            </p:txBody>
          </p:sp>
          <p:sp>
            <p:nvSpPr>
              <p:cNvPr id="12087" name="Rectangle 149"/>
              <p:cNvSpPr>
                <a:spLocks noChangeArrowheads="1"/>
              </p:cNvSpPr>
              <p:nvPr/>
            </p:nvSpPr>
            <p:spPr bwMode="auto">
              <a:xfrm>
                <a:off x="9580" y="4990"/>
                <a:ext cx="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GB" altLang="en-US" sz="1400"/>
              </a:p>
            </p:txBody>
          </p:sp>
          <p:sp>
            <p:nvSpPr>
              <p:cNvPr id="12088" name="Rectangle 150"/>
              <p:cNvSpPr>
                <a:spLocks noChangeArrowheads="1"/>
              </p:cNvSpPr>
              <p:nvPr/>
            </p:nvSpPr>
            <p:spPr bwMode="auto">
              <a:xfrm>
                <a:off x="4547" y="5858"/>
                <a:ext cx="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GB" altLang="en-US" sz="1400"/>
              </a:p>
            </p:txBody>
          </p:sp>
          <p:sp>
            <p:nvSpPr>
              <p:cNvPr id="12089" name="Rectangle 151"/>
              <p:cNvSpPr>
                <a:spLocks noChangeArrowheads="1"/>
              </p:cNvSpPr>
              <p:nvPr/>
            </p:nvSpPr>
            <p:spPr bwMode="auto">
              <a:xfrm>
                <a:off x="4817" y="6163"/>
                <a:ext cx="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GB" altLang="en-US" sz="1400"/>
              </a:p>
            </p:txBody>
          </p:sp>
          <p:sp>
            <p:nvSpPr>
              <p:cNvPr id="12090" name="Rectangle 152"/>
              <p:cNvSpPr>
                <a:spLocks noChangeArrowheads="1"/>
              </p:cNvSpPr>
              <p:nvPr/>
            </p:nvSpPr>
            <p:spPr bwMode="auto">
              <a:xfrm>
                <a:off x="4882" y="6468"/>
                <a:ext cx="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GB" altLang="en-US" sz="1400"/>
              </a:p>
            </p:txBody>
          </p:sp>
          <p:sp>
            <p:nvSpPr>
              <p:cNvPr id="12091" name="Line 153"/>
              <p:cNvSpPr>
                <a:spLocks noChangeShapeType="1"/>
              </p:cNvSpPr>
              <p:nvPr/>
            </p:nvSpPr>
            <p:spPr bwMode="auto">
              <a:xfrm>
                <a:off x="6388" y="7127"/>
                <a:ext cx="1" cy="408"/>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92" name="Line 154"/>
              <p:cNvSpPr>
                <a:spLocks noChangeShapeType="1"/>
              </p:cNvSpPr>
              <p:nvPr/>
            </p:nvSpPr>
            <p:spPr bwMode="auto">
              <a:xfrm flipH="1">
                <a:off x="6342" y="7134"/>
                <a:ext cx="84" cy="123"/>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93" name="Line 155"/>
              <p:cNvSpPr>
                <a:spLocks noChangeShapeType="1"/>
              </p:cNvSpPr>
              <p:nvPr/>
            </p:nvSpPr>
            <p:spPr bwMode="auto">
              <a:xfrm>
                <a:off x="6058" y="6881"/>
                <a:ext cx="1" cy="408"/>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94" name="Line 156"/>
              <p:cNvSpPr>
                <a:spLocks noChangeShapeType="1"/>
              </p:cNvSpPr>
              <p:nvPr/>
            </p:nvSpPr>
            <p:spPr bwMode="auto">
              <a:xfrm flipH="1">
                <a:off x="6019" y="6888"/>
                <a:ext cx="84" cy="123"/>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95" name="Line 157"/>
              <p:cNvSpPr>
                <a:spLocks noChangeShapeType="1"/>
              </p:cNvSpPr>
              <p:nvPr/>
            </p:nvSpPr>
            <p:spPr bwMode="auto">
              <a:xfrm>
                <a:off x="6103" y="6189"/>
                <a:ext cx="1" cy="407"/>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96" name="Line 158"/>
              <p:cNvSpPr>
                <a:spLocks noChangeShapeType="1"/>
              </p:cNvSpPr>
              <p:nvPr/>
            </p:nvSpPr>
            <p:spPr bwMode="auto">
              <a:xfrm>
                <a:off x="6058" y="6195"/>
                <a:ext cx="84" cy="123"/>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97" name="Freeform 159"/>
              <p:cNvSpPr>
                <a:spLocks/>
              </p:cNvSpPr>
              <p:nvPr/>
            </p:nvSpPr>
            <p:spPr bwMode="auto">
              <a:xfrm>
                <a:off x="6407" y="7160"/>
                <a:ext cx="885" cy="90"/>
              </a:xfrm>
              <a:custGeom>
                <a:avLst/>
                <a:gdLst>
                  <a:gd name="T0" fmla="*/ 0 w 885"/>
                  <a:gd name="T1" fmla="*/ 0 h 90"/>
                  <a:gd name="T2" fmla="*/ 26 w 885"/>
                  <a:gd name="T3" fmla="*/ 12 h 90"/>
                  <a:gd name="T4" fmla="*/ 52 w 885"/>
                  <a:gd name="T5" fmla="*/ 19 h 90"/>
                  <a:gd name="T6" fmla="*/ 84 w 885"/>
                  <a:gd name="T7" fmla="*/ 32 h 90"/>
                  <a:gd name="T8" fmla="*/ 110 w 885"/>
                  <a:gd name="T9" fmla="*/ 38 h 90"/>
                  <a:gd name="T10" fmla="*/ 136 w 885"/>
                  <a:gd name="T11" fmla="*/ 45 h 90"/>
                  <a:gd name="T12" fmla="*/ 168 w 885"/>
                  <a:gd name="T13" fmla="*/ 51 h 90"/>
                  <a:gd name="T14" fmla="*/ 194 w 885"/>
                  <a:gd name="T15" fmla="*/ 58 h 90"/>
                  <a:gd name="T16" fmla="*/ 220 w 885"/>
                  <a:gd name="T17" fmla="*/ 64 h 90"/>
                  <a:gd name="T18" fmla="*/ 252 w 885"/>
                  <a:gd name="T19" fmla="*/ 71 h 90"/>
                  <a:gd name="T20" fmla="*/ 278 w 885"/>
                  <a:gd name="T21" fmla="*/ 77 h 90"/>
                  <a:gd name="T22" fmla="*/ 310 w 885"/>
                  <a:gd name="T23" fmla="*/ 84 h 90"/>
                  <a:gd name="T24" fmla="*/ 336 w 885"/>
                  <a:gd name="T25" fmla="*/ 84 h 90"/>
                  <a:gd name="T26" fmla="*/ 362 w 885"/>
                  <a:gd name="T27" fmla="*/ 84 h 90"/>
                  <a:gd name="T28" fmla="*/ 394 w 885"/>
                  <a:gd name="T29" fmla="*/ 90 h 90"/>
                  <a:gd name="T30" fmla="*/ 420 w 885"/>
                  <a:gd name="T31" fmla="*/ 90 h 90"/>
                  <a:gd name="T32" fmla="*/ 452 w 885"/>
                  <a:gd name="T33" fmla="*/ 90 h 90"/>
                  <a:gd name="T34" fmla="*/ 478 w 885"/>
                  <a:gd name="T35" fmla="*/ 90 h 90"/>
                  <a:gd name="T36" fmla="*/ 504 w 885"/>
                  <a:gd name="T37" fmla="*/ 90 h 90"/>
                  <a:gd name="T38" fmla="*/ 536 w 885"/>
                  <a:gd name="T39" fmla="*/ 90 h 90"/>
                  <a:gd name="T40" fmla="*/ 562 w 885"/>
                  <a:gd name="T41" fmla="*/ 90 h 90"/>
                  <a:gd name="T42" fmla="*/ 595 w 885"/>
                  <a:gd name="T43" fmla="*/ 90 h 90"/>
                  <a:gd name="T44" fmla="*/ 620 w 885"/>
                  <a:gd name="T45" fmla="*/ 84 h 90"/>
                  <a:gd name="T46" fmla="*/ 646 w 885"/>
                  <a:gd name="T47" fmla="*/ 84 h 90"/>
                  <a:gd name="T48" fmla="*/ 672 w 885"/>
                  <a:gd name="T49" fmla="*/ 77 h 90"/>
                  <a:gd name="T50" fmla="*/ 698 w 885"/>
                  <a:gd name="T51" fmla="*/ 77 h 90"/>
                  <a:gd name="T52" fmla="*/ 730 w 885"/>
                  <a:gd name="T53" fmla="*/ 71 h 90"/>
                  <a:gd name="T54" fmla="*/ 756 w 885"/>
                  <a:gd name="T55" fmla="*/ 64 h 90"/>
                  <a:gd name="T56" fmla="*/ 782 w 885"/>
                  <a:gd name="T57" fmla="*/ 58 h 90"/>
                  <a:gd name="T58" fmla="*/ 808 w 885"/>
                  <a:gd name="T59" fmla="*/ 51 h 90"/>
                  <a:gd name="T60" fmla="*/ 834 w 885"/>
                  <a:gd name="T61" fmla="*/ 45 h 90"/>
                  <a:gd name="T62" fmla="*/ 859 w 885"/>
                  <a:gd name="T63" fmla="*/ 32 h 90"/>
                  <a:gd name="T64" fmla="*/ 885 w 885"/>
                  <a:gd name="T65" fmla="*/ 25 h 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5"/>
                  <a:gd name="T100" fmla="*/ 0 h 90"/>
                  <a:gd name="T101" fmla="*/ 885 w 885"/>
                  <a:gd name="T102" fmla="*/ 90 h 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5" h="90">
                    <a:moveTo>
                      <a:pt x="0" y="0"/>
                    </a:moveTo>
                    <a:lnTo>
                      <a:pt x="26" y="12"/>
                    </a:lnTo>
                    <a:lnTo>
                      <a:pt x="52" y="19"/>
                    </a:lnTo>
                    <a:lnTo>
                      <a:pt x="84" y="32"/>
                    </a:lnTo>
                    <a:lnTo>
                      <a:pt x="110" y="38"/>
                    </a:lnTo>
                    <a:lnTo>
                      <a:pt x="136" y="45"/>
                    </a:lnTo>
                    <a:lnTo>
                      <a:pt x="168" y="51"/>
                    </a:lnTo>
                    <a:lnTo>
                      <a:pt x="194" y="58"/>
                    </a:lnTo>
                    <a:lnTo>
                      <a:pt x="220" y="64"/>
                    </a:lnTo>
                    <a:lnTo>
                      <a:pt x="252" y="71"/>
                    </a:lnTo>
                    <a:lnTo>
                      <a:pt x="278" y="77"/>
                    </a:lnTo>
                    <a:lnTo>
                      <a:pt x="310" y="84"/>
                    </a:lnTo>
                    <a:lnTo>
                      <a:pt x="336" y="84"/>
                    </a:lnTo>
                    <a:lnTo>
                      <a:pt x="362" y="84"/>
                    </a:lnTo>
                    <a:lnTo>
                      <a:pt x="394" y="90"/>
                    </a:lnTo>
                    <a:lnTo>
                      <a:pt x="420" y="90"/>
                    </a:lnTo>
                    <a:lnTo>
                      <a:pt x="452" y="90"/>
                    </a:lnTo>
                    <a:lnTo>
                      <a:pt x="478" y="90"/>
                    </a:lnTo>
                    <a:lnTo>
                      <a:pt x="504" y="90"/>
                    </a:lnTo>
                    <a:lnTo>
                      <a:pt x="536" y="90"/>
                    </a:lnTo>
                    <a:lnTo>
                      <a:pt x="562" y="90"/>
                    </a:lnTo>
                    <a:lnTo>
                      <a:pt x="595" y="90"/>
                    </a:lnTo>
                    <a:lnTo>
                      <a:pt x="620" y="84"/>
                    </a:lnTo>
                    <a:lnTo>
                      <a:pt x="646" y="84"/>
                    </a:lnTo>
                    <a:lnTo>
                      <a:pt x="672" y="77"/>
                    </a:lnTo>
                    <a:lnTo>
                      <a:pt x="698" y="77"/>
                    </a:lnTo>
                    <a:lnTo>
                      <a:pt x="730" y="71"/>
                    </a:lnTo>
                    <a:lnTo>
                      <a:pt x="756" y="64"/>
                    </a:lnTo>
                    <a:lnTo>
                      <a:pt x="782" y="58"/>
                    </a:lnTo>
                    <a:lnTo>
                      <a:pt x="808" y="51"/>
                    </a:lnTo>
                    <a:lnTo>
                      <a:pt x="834" y="45"/>
                    </a:lnTo>
                    <a:lnTo>
                      <a:pt x="859" y="32"/>
                    </a:lnTo>
                    <a:lnTo>
                      <a:pt x="885" y="25"/>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098" name="Line 160"/>
              <p:cNvSpPr>
                <a:spLocks noChangeShapeType="1"/>
              </p:cNvSpPr>
              <p:nvPr/>
            </p:nvSpPr>
            <p:spPr bwMode="auto">
              <a:xfrm>
                <a:off x="7260" y="7160"/>
                <a:ext cx="1" cy="407"/>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099" name="Line 161"/>
              <p:cNvSpPr>
                <a:spLocks noChangeShapeType="1"/>
              </p:cNvSpPr>
              <p:nvPr/>
            </p:nvSpPr>
            <p:spPr bwMode="auto">
              <a:xfrm flipH="1">
                <a:off x="7221" y="7166"/>
                <a:ext cx="78" cy="123"/>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100" name="Freeform 162"/>
              <p:cNvSpPr>
                <a:spLocks/>
              </p:cNvSpPr>
              <p:nvPr/>
            </p:nvSpPr>
            <p:spPr bwMode="auto">
              <a:xfrm>
                <a:off x="6362" y="7231"/>
                <a:ext cx="879" cy="90"/>
              </a:xfrm>
              <a:custGeom>
                <a:avLst/>
                <a:gdLst>
                  <a:gd name="T0" fmla="*/ 0 w 879"/>
                  <a:gd name="T1" fmla="*/ 0 h 90"/>
                  <a:gd name="T2" fmla="*/ 26 w 879"/>
                  <a:gd name="T3" fmla="*/ 13 h 90"/>
                  <a:gd name="T4" fmla="*/ 52 w 879"/>
                  <a:gd name="T5" fmla="*/ 19 h 90"/>
                  <a:gd name="T6" fmla="*/ 84 w 879"/>
                  <a:gd name="T7" fmla="*/ 26 h 90"/>
                  <a:gd name="T8" fmla="*/ 110 w 879"/>
                  <a:gd name="T9" fmla="*/ 39 h 90"/>
                  <a:gd name="T10" fmla="*/ 136 w 879"/>
                  <a:gd name="T11" fmla="*/ 45 h 90"/>
                  <a:gd name="T12" fmla="*/ 168 w 879"/>
                  <a:gd name="T13" fmla="*/ 52 h 90"/>
                  <a:gd name="T14" fmla="*/ 194 w 879"/>
                  <a:gd name="T15" fmla="*/ 58 h 90"/>
                  <a:gd name="T16" fmla="*/ 220 w 879"/>
                  <a:gd name="T17" fmla="*/ 64 h 90"/>
                  <a:gd name="T18" fmla="*/ 252 w 879"/>
                  <a:gd name="T19" fmla="*/ 71 h 90"/>
                  <a:gd name="T20" fmla="*/ 278 w 879"/>
                  <a:gd name="T21" fmla="*/ 77 h 90"/>
                  <a:gd name="T22" fmla="*/ 304 w 879"/>
                  <a:gd name="T23" fmla="*/ 77 h 90"/>
                  <a:gd name="T24" fmla="*/ 336 w 879"/>
                  <a:gd name="T25" fmla="*/ 84 h 90"/>
                  <a:gd name="T26" fmla="*/ 362 w 879"/>
                  <a:gd name="T27" fmla="*/ 84 h 90"/>
                  <a:gd name="T28" fmla="*/ 394 w 879"/>
                  <a:gd name="T29" fmla="*/ 90 h 90"/>
                  <a:gd name="T30" fmla="*/ 420 w 879"/>
                  <a:gd name="T31" fmla="*/ 90 h 90"/>
                  <a:gd name="T32" fmla="*/ 452 w 879"/>
                  <a:gd name="T33" fmla="*/ 90 h 90"/>
                  <a:gd name="T34" fmla="*/ 478 w 879"/>
                  <a:gd name="T35" fmla="*/ 90 h 90"/>
                  <a:gd name="T36" fmla="*/ 504 w 879"/>
                  <a:gd name="T37" fmla="*/ 90 h 90"/>
                  <a:gd name="T38" fmla="*/ 536 w 879"/>
                  <a:gd name="T39" fmla="*/ 90 h 90"/>
                  <a:gd name="T40" fmla="*/ 562 w 879"/>
                  <a:gd name="T41" fmla="*/ 90 h 90"/>
                  <a:gd name="T42" fmla="*/ 588 w 879"/>
                  <a:gd name="T43" fmla="*/ 84 h 90"/>
                  <a:gd name="T44" fmla="*/ 620 w 879"/>
                  <a:gd name="T45" fmla="*/ 84 h 90"/>
                  <a:gd name="T46" fmla="*/ 646 w 879"/>
                  <a:gd name="T47" fmla="*/ 84 h 90"/>
                  <a:gd name="T48" fmla="*/ 672 w 879"/>
                  <a:gd name="T49" fmla="*/ 77 h 90"/>
                  <a:gd name="T50" fmla="*/ 698 w 879"/>
                  <a:gd name="T51" fmla="*/ 71 h 90"/>
                  <a:gd name="T52" fmla="*/ 724 w 879"/>
                  <a:gd name="T53" fmla="*/ 64 h 90"/>
                  <a:gd name="T54" fmla="*/ 756 w 879"/>
                  <a:gd name="T55" fmla="*/ 58 h 90"/>
                  <a:gd name="T56" fmla="*/ 782 w 879"/>
                  <a:gd name="T57" fmla="*/ 52 h 90"/>
                  <a:gd name="T58" fmla="*/ 808 w 879"/>
                  <a:gd name="T59" fmla="*/ 45 h 90"/>
                  <a:gd name="T60" fmla="*/ 833 w 879"/>
                  <a:gd name="T61" fmla="*/ 39 h 90"/>
                  <a:gd name="T62" fmla="*/ 859 w 879"/>
                  <a:gd name="T63" fmla="*/ 32 h 90"/>
                  <a:gd name="T64" fmla="*/ 879 w 879"/>
                  <a:gd name="T65" fmla="*/ 19 h 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79"/>
                  <a:gd name="T100" fmla="*/ 0 h 90"/>
                  <a:gd name="T101" fmla="*/ 879 w 879"/>
                  <a:gd name="T102" fmla="*/ 90 h 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79" h="90">
                    <a:moveTo>
                      <a:pt x="0" y="0"/>
                    </a:moveTo>
                    <a:lnTo>
                      <a:pt x="26" y="13"/>
                    </a:lnTo>
                    <a:lnTo>
                      <a:pt x="52" y="19"/>
                    </a:lnTo>
                    <a:lnTo>
                      <a:pt x="84" y="26"/>
                    </a:lnTo>
                    <a:lnTo>
                      <a:pt x="110" y="39"/>
                    </a:lnTo>
                    <a:lnTo>
                      <a:pt x="136" y="45"/>
                    </a:lnTo>
                    <a:lnTo>
                      <a:pt x="168" y="52"/>
                    </a:lnTo>
                    <a:lnTo>
                      <a:pt x="194" y="58"/>
                    </a:lnTo>
                    <a:lnTo>
                      <a:pt x="220" y="64"/>
                    </a:lnTo>
                    <a:lnTo>
                      <a:pt x="252" y="71"/>
                    </a:lnTo>
                    <a:lnTo>
                      <a:pt x="278" y="77"/>
                    </a:lnTo>
                    <a:lnTo>
                      <a:pt x="304" y="77"/>
                    </a:lnTo>
                    <a:lnTo>
                      <a:pt x="336" y="84"/>
                    </a:lnTo>
                    <a:lnTo>
                      <a:pt x="362" y="84"/>
                    </a:lnTo>
                    <a:lnTo>
                      <a:pt x="394" y="90"/>
                    </a:lnTo>
                    <a:lnTo>
                      <a:pt x="420" y="90"/>
                    </a:lnTo>
                    <a:lnTo>
                      <a:pt x="452" y="90"/>
                    </a:lnTo>
                    <a:lnTo>
                      <a:pt x="478" y="90"/>
                    </a:lnTo>
                    <a:lnTo>
                      <a:pt x="504" y="90"/>
                    </a:lnTo>
                    <a:lnTo>
                      <a:pt x="536" y="90"/>
                    </a:lnTo>
                    <a:lnTo>
                      <a:pt x="562" y="90"/>
                    </a:lnTo>
                    <a:lnTo>
                      <a:pt x="588" y="84"/>
                    </a:lnTo>
                    <a:lnTo>
                      <a:pt x="620" y="84"/>
                    </a:lnTo>
                    <a:lnTo>
                      <a:pt x="646" y="84"/>
                    </a:lnTo>
                    <a:lnTo>
                      <a:pt x="672" y="77"/>
                    </a:lnTo>
                    <a:lnTo>
                      <a:pt x="698" y="71"/>
                    </a:lnTo>
                    <a:lnTo>
                      <a:pt x="724" y="64"/>
                    </a:lnTo>
                    <a:lnTo>
                      <a:pt x="756" y="58"/>
                    </a:lnTo>
                    <a:lnTo>
                      <a:pt x="782" y="52"/>
                    </a:lnTo>
                    <a:lnTo>
                      <a:pt x="808" y="45"/>
                    </a:lnTo>
                    <a:lnTo>
                      <a:pt x="833" y="39"/>
                    </a:lnTo>
                    <a:lnTo>
                      <a:pt x="859" y="32"/>
                    </a:lnTo>
                    <a:lnTo>
                      <a:pt x="879" y="19"/>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01" name="Freeform 163"/>
              <p:cNvSpPr>
                <a:spLocks/>
              </p:cNvSpPr>
              <p:nvPr/>
            </p:nvSpPr>
            <p:spPr bwMode="auto">
              <a:xfrm>
                <a:off x="7279" y="7198"/>
                <a:ext cx="834" cy="78"/>
              </a:xfrm>
              <a:custGeom>
                <a:avLst/>
                <a:gdLst>
                  <a:gd name="T0" fmla="*/ 0 w 834"/>
                  <a:gd name="T1" fmla="*/ 0 h 78"/>
                  <a:gd name="T2" fmla="*/ 26 w 834"/>
                  <a:gd name="T3" fmla="*/ 7 h 78"/>
                  <a:gd name="T4" fmla="*/ 52 w 834"/>
                  <a:gd name="T5" fmla="*/ 20 h 78"/>
                  <a:gd name="T6" fmla="*/ 78 w 834"/>
                  <a:gd name="T7" fmla="*/ 26 h 78"/>
                  <a:gd name="T8" fmla="*/ 104 w 834"/>
                  <a:gd name="T9" fmla="*/ 33 h 78"/>
                  <a:gd name="T10" fmla="*/ 136 w 834"/>
                  <a:gd name="T11" fmla="*/ 39 h 78"/>
                  <a:gd name="T12" fmla="*/ 162 w 834"/>
                  <a:gd name="T13" fmla="*/ 46 h 78"/>
                  <a:gd name="T14" fmla="*/ 188 w 834"/>
                  <a:gd name="T15" fmla="*/ 52 h 78"/>
                  <a:gd name="T16" fmla="*/ 214 w 834"/>
                  <a:gd name="T17" fmla="*/ 59 h 78"/>
                  <a:gd name="T18" fmla="*/ 239 w 834"/>
                  <a:gd name="T19" fmla="*/ 65 h 78"/>
                  <a:gd name="T20" fmla="*/ 265 w 834"/>
                  <a:gd name="T21" fmla="*/ 65 h 78"/>
                  <a:gd name="T22" fmla="*/ 291 w 834"/>
                  <a:gd name="T23" fmla="*/ 72 h 78"/>
                  <a:gd name="T24" fmla="*/ 323 w 834"/>
                  <a:gd name="T25" fmla="*/ 72 h 78"/>
                  <a:gd name="T26" fmla="*/ 349 w 834"/>
                  <a:gd name="T27" fmla="*/ 78 h 78"/>
                  <a:gd name="T28" fmla="*/ 375 w 834"/>
                  <a:gd name="T29" fmla="*/ 78 h 78"/>
                  <a:gd name="T30" fmla="*/ 401 w 834"/>
                  <a:gd name="T31" fmla="*/ 78 h 78"/>
                  <a:gd name="T32" fmla="*/ 427 w 834"/>
                  <a:gd name="T33" fmla="*/ 78 h 78"/>
                  <a:gd name="T34" fmla="*/ 453 w 834"/>
                  <a:gd name="T35" fmla="*/ 78 h 78"/>
                  <a:gd name="T36" fmla="*/ 485 w 834"/>
                  <a:gd name="T37" fmla="*/ 78 h 78"/>
                  <a:gd name="T38" fmla="*/ 511 w 834"/>
                  <a:gd name="T39" fmla="*/ 78 h 78"/>
                  <a:gd name="T40" fmla="*/ 537 w 834"/>
                  <a:gd name="T41" fmla="*/ 72 h 78"/>
                  <a:gd name="T42" fmla="*/ 563 w 834"/>
                  <a:gd name="T43" fmla="*/ 72 h 78"/>
                  <a:gd name="T44" fmla="*/ 588 w 834"/>
                  <a:gd name="T45" fmla="*/ 65 h 78"/>
                  <a:gd name="T46" fmla="*/ 614 w 834"/>
                  <a:gd name="T47" fmla="*/ 65 h 78"/>
                  <a:gd name="T48" fmla="*/ 640 w 834"/>
                  <a:gd name="T49" fmla="*/ 59 h 78"/>
                  <a:gd name="T50" fmla="*/ 666 w 834"/>
                  <a:gd name="T51" fmla="*/ 52 h 78"/>
                  <a:gd name="T52" fmla="*/ 692 w 834"/>
                  <a:gd name="T53" fmla="*/ 46 h 78"/>
                  <a:gd name="T54" fmla="*/ 711 w 834"/>
                  <a:gd name="T55" fmla="*/ 39 h 78"/>
                  <a:gd name="T56" fmla="*/ 737 w 834"/>
                  <a:gd name="T57" fmla="*/ 33 h 78"/>
                  <a:gd name="T58" fmla="*/ 763 w 834"/>
                  <a:gd name="T59" fmla="*/ 26 h 78"/>
                  <a:gd name="T60" fmla="*/ 789 w 834"/>
                  <a:gd name="T61" fmla="*/ 20 h 78"/>
                  <a:gd name="T62" fmla="*/ 808 w 834"/>
                  <a:gd name="T63" fmla="*/ 7 h 78"/>
                  <a:gd name="T64" fmla="*/ 834 w 834"/>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4"/>
                  <a:gd name="T100" fmla="*/ 0 h 78"/>
                  <a:gd name="T101" fmla="*/ 834 w 834"/>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4" h="78">
                    <a:moveTo>
                      <a:pt x="0" y="0"/>
                    </a:moveTo>
                    <a:lnTo>
                      <a:pt x="26" y="7"/>
                    </a:lnTo>
                    <a:lnTo>
                      <a:pt x="52" y="20"/>
                    </a:lnTo>
                    <a:lnTo>
                      <a:pt x="78" y="26"/>
                    </a:lnTo>
                    <a:lnTo>
                      <a:pt x="104" y="33"/>
                    </a:lnTo>
                    <a:lnTo>
                      <a:pt x="136" y="39"/>
                    </a:lnTo>
                    <a:lnTo>
                      <a:pt x="162" y="46"/>
                    </a:lnTo>
                    <a:lnTo>
                      <a:pt x="188" y="52"/>
                    </a:lnTo>
                    <a:lnTo>
                      <a:pt x="214" y="59"/>
                    </a:lnTo>
                    <a:lnTo>
                      <a:pt x="239" y="65"/>
                    </a:lnTo>
                    <a:lnTo>
                      <a:pt x="265" y="65"/>
                    </a:lnTo>
                    <a:lnTo>
                      <a:pt x="291" y="72"/>
                    </a:lnTo>
                    <a:lnTo>
                      <a:pt x="323" y="72"/>
                    </a:lnTo>
                    <a:lnTo>
                      <a:pt x="349" y="78"/>
                    </a:lnTo>
                    <a:lnTo>
                      <a:pt x="375" y="78"/>
                    </a:lnTo>
                    <a:lnTo>
                      <a:pt x="401" y="78"/>
                    </a:lnTo>
                    <a:lnTo>
                      <a:pt x="427" y="78"/>
                    </a:lnTo>
                    <a:lnTo>
                      <a:pt x="453" y="78"/>
                    </a:lnTo>
                    <a:lnTo>
                      <a:pt x="485" y="78"/>
                    </a:lnTo>
                    <a:lnTo>
                      <a:pt x="511" y="78"/>
                    </a:lnTo>
                    <a:lnTo>
                      <a:pt x="537" y="72"/>
                    </a:lnTo>
                    <a:lnTo>
                      <a:pt x="563" y="72"/>
                    </a:lnTo>
                    <a:lnTo>
                      <a:pt x="588" y="65"/>
                    </a:lnTo>
                    <a:lnTo>
                      <a:pt x="614" y="65"/>
                    </a:lnTo>
                    <a:lnTo>
                      <a:pt x="640" y="59"/>
                    </a:lnTo>
                    <a:lnTo>
                      <a:pt x="666" y="52"/>
                    </a:lnTo>
                    <a:lnTo>
                      <a:pt x="692" y="46"/>
                    </a:lnTo>
                    <a:lnTo>
                      <a:pt x="711" y="39"/>
                    </a:lnTo>
                    <a:lnTo>
                      <a:pt x="737" y="33"/>
                    </a:lnTo>
                    <a:lnTo>
                      <a:pt x="763" y="26"/>
                    </a:lnTo>
                    <a:lnTo>
                      <a:pt x="789" y="20"/>
                    </a:lnTo>
                    <a:lnTo>
                      <a:pt x="808" y="7"/>
                    </a:lnTo>
                    <a:lnTo>
                      <a:pt x="834"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02" name="Freeform 164"/>
              <p:cNvSpPr>
                <a:spLocks/>
              </p:cNvSpPr>
              <p:nvPr/>
            </p:nvSpPr>
            <p:spPr bwMode="auto">
              <a:xfrm>
                <a:off x="8106" y="7205"/>
                <a:ext cx="866" cy="78"/>
              </a:xfrm>
              <a:custGeom>
                <a:avLst/>
                <a:gdLst>
                  <a:gd name="T0" fmla="*/ 0 w 866"/>
                  <a:gd name="T1" fmla="*/ 0 h 78"/>
                  <a:gd name="T2" fmla="*/ 26 w 866"/>
                  <a:gd name="T3" fmla="*/ 6 h 78"/>
                  <a:gd name="T4" fmla="*/ 59 w 866"/>
                  <a:gd name="T5" fmla="*/ 19 h 78"/>
                  <a:gd name="T6" fmla="*/ 84 w 866"/>
                  <a:gd name="T7" fmla="*/ 26 h 78"/>
                  <a:gd name="T8" fmla="*/ 110 w 866"/>
                  <a:gd name="T9" fmla="*/ 32 h 78"/>
                  <a:gd name="T10" fmla="*/ 136 w 866"/>
                  <a:gd name="T11" fmla="*/ 39 h 78"/>
                  <a:gd name="T12" fmla="*/ 162 w 866"/>
                  <a:gd name="T13" fmla="*/ 52 h 78"/>
                  <a:gd name="T14" fmla="*/ 194 w 866"/>
                  <a:gd name="T15" fmla="*/ 52 h 78"/>
                  <a:gd name="T16" fmla="*/ 220 w 866"/>
                  <a:gd name="T17" fmla="*/ 58 h 78"/>
                  <a:gd name="T18" fmla="*/ 246 w 866"/>
                  <a:gd name="T19" fmla="*/ 65 h 78"/>
                  <a:gd name="T20" fmla="*/ 278 w 866"/>
                  <a:gd name="T21" fmla="*/ 71 h 78"/>
                  <a:gd name="T22" fmla="*/ 304 w 866"/>
                  <a:gd name="T23" fmla="*/ 71 h 78"/>
                  <a:gd name="T24" fmla="*/ 330 w 866"/>
                  <a:gd name="T25" fmla="*/ 78 h 78"/>
                  <a:gd name="T26" fmla="*/ 356 w 866"/>
                  <a:gd name="T27" fmla="*/ 78 h 78"/>
                  <a:gd name="T28" fmla="*/ 388 w 866"/>
                  <a:gd name="T29" fmla="*/ 78 h 78"/>
                  <a:gd name="T30" fmla="*/ 414 w 866"/>
                  <a:gd name="T31" fmla="*/ 78 h 78"/>
                  <a:gd name="T32" fmla="*/ 446 w 866"/>
                  <a:gd name="T33" fmla="*/ 78 h 78"/>
                  <a:gd name="T34" fmla="*/ 472 w 866"/>
                  <a:gd name="T35" fmla="*/ 78 h 78"/>
                  <a:gd name="T36" fmla="*/ 498 w 866"/>
                  <a:gd name="T37" fmla="*/ 78 h 78"/>
                  <a:gd name="T38" fmla="*/ 524 w 866"/>
                  <a:gd name="T39" fmla="*/ 78 h 78"/>
                  <a:gd name="T40" fmla="*/ 550 w 866"/>
                  <a:gd name="T41" fmla="*/ 78 h 78"/>
                  <a:gd name="T42" fmla="*/ 582 w 866"/>
                  <a:gd name="T43" fmla="*/ 71 h 78"/>
                  <a:gd name="T44" fmla="*/ 608 w 866"/>
                  <a:gd name="T45" fmla="*/ 71 h 78"/>
                  <a:gd name="T46" fmla="*/ 634 w 866"/>
                  <a:gd name="T47" fmla="*/ 65 h 78"/>
                  <a:gd name="T48" fmla="*/ 660 w 866"/>
                  <a:gd name="T49" fmla="*/ 58 h 78"/>
                  <a:gd name="T50" fmla="*/ 685 w 866"/>
                  <a:gd name="T51" fmla="*/ 52 h 78"/>
                  <a:gd name="T52" fmla="*/ 711 w 866"/>
                  <a:gd name="T53" fmla="*/ 52 h 78"/>
                  <a:gd name="T54" fmla="*/ 737 w 866"/>
                  <a:gd name="T55" fmla="*/ 39 h 78"/>
                  <a:gd name="T56" fmla="*/ 763 w 866"/>
                  <a:gd name="T57" fmla="*/ 32 h 78"/>
                  <a:gd name="T58" fmla="*/ 789 w 866"/>
                  <a:gd name="T59" fmla="*/ 26 h 78"/>
                  <a:gd name="T60" fmla="*/ 815 w 866"/>
                  <a:gd name="T61" fmla="*/ 19 h 78"/>
                  <a:gd name="T62" fmla="*/ 840 w 866"/>
                  <a:gd name="T63" fmla="*/ 6 h 78"/>
                  <a:gd name="T64" fmla="*/ 866 w 866"/>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6"/>
                  <a:gd name="T100" fmla="*/ 0 h 78"/>
                  <a:gd name="T101" fmla="*/ 866 w 866"/>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6" h="78">
                    <a:moveTo>
                      <a:pt x="0" y="0"/>
                    </a:moveTo>
                    <a:lnTo>
                      <a:pt x="26" y="6"/>
                    </a:lnTo>
                    <a:lnTo>
                      <a:pt x="59" y="19"/>
                    </a:lnTo>
                    <a:lnTo>
                      <a:pt x="84" y="26"/>
                    </a:lnTo>
                    <a:lnTo>
                      <a:pt x="110" y="32"/>
                    </a:lnTo>
                    <a:lnTo>
                      <a:pt x="136" y="39"/>
                    </a:lnTo>
                    <a:lnTo>
                      <a:pt x="162" y="52"/>
                    </a:lnTo>
                    <a:lnTo>
                      <a:pt x="194" y="52"/>
                    </a:lnTo>
                    <a:lnTo>
                      <a:pt x="220" y="58"/>
                    </a:lnTo>
                    <a:lnTo>
                      <a:pt x="246" y="65"/>
                    </a:lnTo>
                    <a:lnTo>
                      <a:pt x="278" y="71"/>
                    </a:lnTo>
                    <a:lnTo>
                      <a:pt x="304" y="71"/>
                    </a:lnTo>
                    <a:lnTo>
                      <a:pt x="330" y="78"/>
                    </a:lnTo>
                    <a:lnTo>
                      <a:pt x="356" y="78"/>
                    </a:lnTo>
                    <a:lnTo>
                      <a:pt x="388" y="78"/>
                    </a:lnTo>
                    <a:lnTo>
                      <a:pt x="414" y="78"/>
                    </a:lnTo>
                    <a:lnTo>
                      <a:pt x="446" y="78"/>
                    </a:lnTo>
                    <a:lnTo>
                      <a:pt x="472" y="78"/>
                    </a:lnTo>
                    <a:lnTo>
                      <a:pt x="498" y="78"/>
                    </a:lnTo>
                    <a:lnTo>
                      <a:pt x="524" y="78"/>
                    </a:lnTo>
                    <a:lnTo>
                      <a:pt x="550" y="78"/>
                    </a:lnTo>
                    <a:lnTo>
                      <a:pt x="582" y="71"/>
                    </a:lnTo>
                    <a:lnTo>
                      <a:pt x="608" y="71"/>
                    </a:lnTo>
                    <a:lnTo>
                      <a:pt x="634" y="65"/>
                    </a:lnTo>
                    <a:lnTo>
                      <a:pt x="660" y="58"/>
                    </a:lnTo>
                    <a:lnTo>
                      <a:pt x="685" y="52"/>
                    </a:lnTo>
                    <a:lnTo>
                      <a:pt x="711" y="52"/>
                    </a:lnTo>
                    <a:lnTo>
                      <a:pt x="737" y="39"/>
                    </a:lnTo>
                    <a:lnTo>
                      <a:pt x="763" y="32"/>
                    </a:lnTo>
                    <a:lnTo>
                      <a:pt x="789" y="26"/>
                    </a:lnTo>
                    <a:lnTo>
                      <a:pt x="815" y="19"/>
                    </a:lnTo>
                    <a:lnTo>
                      <a:pt x="840" y="6"/>
                    </a:lnTo>
                    <a:lnTo>
                      <a:pt x="866"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03" name="Line 165"/>
              <p:cNvSpPr>
                <a:spLocks noChangeShapeType="1"/>
              </p:cNvSpPr>
              <p:nvPr/>
            </p:nvSpPr>
            <p:spPr bwMode="auto">
              <a:xfrm>
                <a:off x="8087" y="7166"/>
                <a:ext cx="1" cy="408"/>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104" name="Line 166"/>
              <p:cNvSpPr>
                <a:spLocks noChangeShapeType="1"/>
              </p:cNvSpPr>
              <p:nvPr/>
            </p:nvSpPr>
            <p:spPr bwMode="auto">
              <a:xfrm flipH="1">
                <a:off x="8048" y="7172"/>
                <a:ext cx="84" cy="123"/>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105" name="Freeform 167"/>
              <p:cNvSpPr>
                <a:spLocks/>
              </p:cNvSpPr>
              <p:nvPr/>
            </p:nvSpPr>
            <p:spPr bwMode="auto">
              <a:xfrm>
                <a:off x="7247" y="7250"/>
                <a:ext cx="814" cy="91"/>
              </a:xfrm>
              <a:custGeom>
                <a:avLst/>
                <a:gdLst>
                  <a:gd name="T0" fmla="*/ 0 w 814"/>
                  <a:gd name="T1" fmla="*/ 0 h 91"/>
                  <a:gd name="T2" fmla="*/ 19 w 814"/>
                  <a:gd name="T3" fmla="*/ 13 h 91"/>
                  <a:gd name="T4" fmla="*/ 45 w 814"/>
                  <a:gd name="T5" fmla="*/ 20 h 91"/>
                  <a:gd name="T6" fmla="*/ 71 w 814"/>
                  <a:gd name="T7" fmla="*/ 33 h 91"/>
                  <a:gd name="T8" fmla="*/ 97 w 814"/>
                  <a:gd name="T9" fmla="*/ 39 h 91"/>
                  <a:gd name="T10" fmla="*/ 123 w 814"/>
                  <a:gd name="T11" fmla="*/ 45 h 91"/>
                  <a:gd name="T12" fmla="*/ 149 w 814"/>
                  <a:gd name="T13" fmla="*/ 52 h 91"/>
                  <a:gd name="T14" fmla="*/ 175 w 814"/>
                  <a:gd name="T15" fmla="*/ 58 h 91"/>
                  <a:gd name="T16" fmla="*/ 200 w 814"/>
                  <a:gd name="T17" fmla="*/ 65 h 91"/>
                  <a:gd name="T18" fmla="*/ 233 w 814"/>
                  <a:gd name="T19" fmla="*/ 71 h 91"/>
                  <a:gd name="T20" fmla="*/ 259 w 814"/>
                  <a:gd name="T21" fmla="*/ 78 h 91"/>
                  <a:gd name="T22" fmla="*/ 284 w 814"/>
                  <a:gd name="T23" fmla="*/ 84 h 91"/>
                  <a:gd name="T24" fmla="*/ 310 w 814"/>
                  <a:gd name="T25" fmla="*/ 84 h 91"/>
                  <a:gd name="T26" fmla="*/ 336 w 814"/>
                  <a:gd name="T27" fmla="*/ 84 h 91"/>
                  <a:gd name="T28" fmla="*/ 362 w 814"/>
                  <a:gd name="T29" fmla="*/ 91 h 91"/>
                  <a:gd name="T30" fmla="*/ 388 w 814"/>
                  <a:gd name="T31" fmla="*/ 91 h 91"/>
                  <a:gd name="T32" fmla="*/ 414 w 814"/>
                  <a:gd name="T33" fmla="*/ 91 h 91"/>
                  <a:gd name="T34" fmla="*/ 439 w 814"/>
                  <a:gd name="T35" fmla="*/ 91 h 91"/>
                  <a:gd name="T36" fmla="*/ 465 w 814"/>
                  <a:gd name="T37" fmla="*/ 91 h 91"/>
                  <a:gd name="T38" fmla="*/ 491 w 814"/>
                  <a:gd name="T39" fmla="*/ 91 h 91"/>
                  <a:gd name="T40" fmla="*/ 517 w 814"/>
                  <a:gd name="T41" fmla="*/ 91 h 91"/>
                  <a:gd name="T42" fmla="*/ 543 w 814"/>
                  <a:gd name="T43" fmla="*/ 84 h 91"/>
                  <a:gd name="T44" fmla="*/ 569 w 814"/>
                  <a:gd name="T45" fmla="*/ 84 h 91"/>
                  <a:gd name="T46" fmla="*/ 595 w 814"/>
                  <a:gd name="T47" fmla="*/ 84 h 91"/>
                  <a:gd name="T48" fmla="*/ 620 w 814"/>
                  <a:gd name="T49" fmla="*/ 78 h 91"/>
                  <a:gd name="T50" fmla="*/ 646 w 814"/>
                  <a:gd name="T51" fmla="*/ 71 h 91"/>
                  <a:gd name="T52" fmla="*/ 672 w 814"/>
                  <a:gd name="T53" fmla="*/ 65 h 91"/>
                  <a:gd name="T54" fmla="*/ 698 w 814"/>
                  <a:gd name="T55" fmla="*/ 65 h 91"/>
                  <a:gd name="T56" fmla="*/ 724 w 814"/>
                  <a:gd name="T57" fmla="*/ 52 h 91"/>
                  <a:gd name="T58" fmla="*/ 743 w 814"/>
                  <a:gd name="T59" fmla="*/ 45 h 91"/>
                  <a:gd name="T60" fmla="*/ 769 w 814"/>
                  <a:gd name="T61" fmla="*/ 39 h 91"/>
                  <a:gd name="T62" fmla="*/ 795 w 814"/>
                  <a:gd name="T63" fmla="*/ 33 h 91"/>
                  <a:gd name="T64" fmla="*/ 814 w 814"/>
                  <a:gd name="T65" fmla="*/ 2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4"/>
                  <a:gd name="T100" fmla="*/ 0 h 91"/>
                  <a:gd name="T101" fmla="*/ 814 w 814"/>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4" h="91">
                    <a:moveTo>
                      <a:pt x="0" y="0"/>
                    </a:moveTo>
                    <a:lnTo>
                      <a:pt x="19" y="13"/>
                    </a:lnTo>
                    <a:lnTo>
                      <a:pt x="45" y="20"/>
                    </a:lnTo>
                    <a:lnTo>
                      <a:pt x="71" y="33"/>
                    </a:lnTo>
                    <a:lnTo>
                      <a:pt x="97" y="39"/>
                    </a:lnTo>
                    <a:lnTo>
                      <a:pt x="123" y="45"/>
                    </a:lnTo>
                    <a:lnTo>
                      <a:pt x="149" y="52"/>
                    </a:lnTo>
                    <a:lnTo>
                      <a:pt x="175" y="58"/>
                    </a:lnTo>
                    <a:lnTo>
                      <a:pt x="200" y="65"/>
                    </a:lnTo>
                    <a:lnTo>
                      <a:pt x="233" y="71"/>
                    </a:lnTo>
                    <a:lnTo>
                      <a:pt x="259" y="78"/>
                    </a:lnTo>
                    <a:lnTo>
                      <a:pt x="284" y="84"/>
                    </a:lnTo>
                    <a:lnTo>
                      <a:pt x="310" y="84"/>
                    </a:lnTo>
                    <a:lnTo>
                      <a:pt x="336" y="84"/>
                    </a:lnTo>
                    <a:lnTo>
                      <a:pt x="362" y="91"/>
                    </a:lnTo>
                    <a:lnTo>
                      <a:pt x="388" y="91"/>
                    </a:lnTo>
                    <a:lnTo>
                      <a:pt x="414" y="91"/>
                    </a:lnTo>
                    <a:lnTo>
                      <a:pt x="439" y="91"/>
                    </a:lnTo>
                    <a:lnTo>
                      <a:pt x="465" y="91"/>
                    </a:lnTo>
                    <a:lnTo>
                      <a:pt x="491" y="91"/>
                    </a:lnTo>
                    <a:lnTo>
                      <a:pt x="517" y="91"/>
                    </a:lnTo>
                    <a:lnTo>
                      <a:pt x="543" y="84"/>
                    </a:lnTo>
                    <a:lnTo>
                      <a:pt x="569" y="84"/>
                    </a:lnTo>
                    <a:lnTo>
                      <a:pt x="595" y="84"/>
                    </a:lnTo>
                    <a:lnTo>
                      <a:pt x="620" y="78"/>
                    </a:lnTo>
                    <a:lnTo>
                      <a:pt x="646" y="71"/>
                    </a:lnTo>
                    <a:lnTo>
                      <a:pt x="672" y="65"/>
                    </a:lnTo>
                    <a:lnTo>
                      <a:pt x="698" y="65"/>
                    </a:lnTo>
                    <a:lnTo>
                      <a:pt x="724" y="52"/>
                    </a:lnTo>
                    <a:lnTo>
                      <a:pt x="743" y="45"/>
                    </a:lnTo>
                    <a:lnTo>
                      <a:pt x="769" y="39"/>
                    </a:lnTo>
                    <a:lnTo>
                      <a:pt x="795" y="33"/>
                    </a:lnTo>
                    <a:lnTo>
                      <a:pt x="814" y="2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06" name="Line 168"/>
              <p:cNvSpPr>
                <a:spLocks noChangeShapeType="1"/>
              </p:cNvSpPr>
              <p:nvPr/>
            </p:nvSpPr>
            <p:spPr bwMode="auto">
              <a:xfrm>
                <a:off x="8953" y="7166"/>
                <a:ext cx="1" cy="408"/>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107" name="Line 169"/>
              <p:cNvSpPr>
                <a:spLocks noChangeShapeType="1"/>
              </p:cNvSpPr>
              <p:nvPr/>
            </p:nvSpPr>
            <p:spPr bwMode="auto">
              <a:xfrm flipH="1">
                <a:off x="8908" y="7172"/>
                <a:ext cx="84" cy="123"/>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108" name="Freeform 170"/>
              <p:cNvSpPr>
                <a:spLocks/>
              </p:cNvSpPr>
              <p:nvPr/>
            </p:nvSpPr>
            <p:spPr bwMode="auto">
              <a:xfrm>
                <a:off x="8055" y="7276"/>
                <a:ext cx="866" cy="78"/>
              </a:xfrm>
              <a:custGeom>
                <a:avLst/>
                <a:gdLst>
                  <a:gd name="T0" fmla="*/ 0 w 866"/>
                  <a:gd name="T1" fmla="*/ 0 h 78"/>
                  <a:gd name="T2" fmla="*/ 32 w 866"/>
                  <a:gd name="T3" fmla="*/ 7 h 78"/>
                  <a:gd name="T4" fmla="*/ 58 w 866"/>
                  <a:gd name="T5" fmla="*/ 19 h 78"/>
                  <a:gd name="T6" fmla="*/ 84 w 866"/>
                  <a:gd name="T7" fmla="*/ 26 h 78"/>
                  <a:gd name="T8" fmla="*/ 110 w 866"/>
                  <a:gd name="T9" fmla="*/ 32 h 78"/>
                  <a:gd name="T10" fmla="*/ 142 w 866"/>
                  <a:gd name="T11" fmla="*/ 39 h 78"/>
                  <a:gd name="T12" fmla="*/ 168 w 866"/>
                  <a:gd name="T13" fmla="*/ 45 h 78"/>
                  <a:gd name="T14" fmla="*/ 194 w 866"/>
                  <a:gd name="T15" fmla="*/ 52 h 78"/>
                  <a:gd name="T16" fmla="*/ 219 w 866"/>
                  <a:gd name="T17" fmla="*/ 58 h 78"/>
                  <a:gd name="T18" fmla="*/ 252 w 866"/>
                  <a:gd name="T19" fmla="*/ 65 h 78"/>
                  <a:gd name="T20" fmla="*/ 278 w 866"/>
                  <a:gd name="T21" fmla="*/ 65 h 78"/>
                  <a:gd name="T22" fmla="*/ 303 w 866"/>
                  <a:gd name="T23" fmla="*/ 71 h 78"/>
                  <a:gd name="T24" fmla="*/ 336 w 866"/>
                  <a:gd name="T25" fmla="*/ 71 h 78"/>
                  <a:gd name="T26" fmla="*/ 362 w 866"/>
                  <a:gd name="T27" fmla="*/ 78 h 78"/>
                  <a:gd name="T28" fmla="*/ 394 w 866"/>
                  <a:gd name="T29" fmla="*/ 78 h 78"/>
                  <a:gd name="T30" fmla="*/ 420 w 866"/>
                  <a:gd name="T31" fmla="*/ 78 h 78"/>
                  <a:gd name="T32" fmla="*/ 446 w 866"/>
                  <a:gd name="T33" fmla="*/ 78 h 78"/>
                  <a:gd name="T34" fmla="*/ 471 w 866"/>
                  <a:gd name="T35" fmla="*/ 78 h 78"/>
                  <a:gd name="T36" fmla="*/ 504 w 866"/>
                  <a:gd name="T37" fmla="*/ 78 h 78"/>
                  <a:gd name="T38" fmla="*/ 530 w 866"/>
                  <a:gd name="T39" fmla="*/ 78 h 78"/>
                  <a:gd name="T40" fmla="*/ 555 w 866"/>
                  <a:gd name="T41" fmla="*/ 71 h 78"/>
                  <a:gd name="T42" fmla="*/ 588 w 866"/>
                  <a:gd name="T43" fmla="*/ 71 h 78"/>
                  <a:gd name="T44" fmla="*/ 614 w 866"/>
                  <a:gd name="T45" fmla="*/ 65 h 78"/>
                  <a:gd name="T46" fmla="*/ 639 w 866"/>
                  <a:gd name="T47" fmla="*/ 65 h 78"/>
                  <a:gd name="T48" fmla="*/ 665 w 866"/>
                  <a:gd name="T49" fmla="*/ 58 h 78"/>
                  <a:gd name="T50" fmla="*/ 691 w 866"/>
                  <a:gd name="T51" fmla="*/ 52 h 78"/>
                  <a:gd name="T52" fmla="*/ 717 w 866"/>
                  <a:gd name="T53" fmla="*/ 45 h 78"/>
                  <a:gd name="T54" fmla="*/ 743 w 866"/>
                  <a:gd name="T55" fmla="*/ 39 h 78"/>
                  <a:gd name="T56" fmla="*/ 769 w 866"/>
                  <a:gd name="T57" fmla="*/ 32 h 78"/>
                  <a:gd name="T58" fmla="*/ 795 w 866"/>
                  <a:gd name="T59" fmla="*/ 26 h 78"/>
                  <a:gd name="T60" fmla="*/ 820 w 866"/>
                  <a:gd name="T61" fmla="*/ 19 h 78"/>
                  <a:gd name="T62" fmla="*/ 846 w 866"/>
                  <a:gd name="T63" fmla="*/ 7 h 78"/>
                  <a:gd name="T64" fmla="*/ 866 w 866"/>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6"/>
                  <a:gd name="T100" fmla="*/ 0 h 78"/>
                  <a:gd name="T101" fmla="*/ 866 w 866"/>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6" h="78">
                    <a:moveTo>
                      <a:pt x="0" y="0"/>
                    </a:moveTo>
                    <a:lnTo>
                      <a:pt x="32" y="7"/>
                    </a:lnTo>
                    <a:lnTo>
                      <a:pt x="58" y="19"/>
                    </a:lnTo>
                    <a:lnTo>
                      <a:pt x="84" y="26"/>
                    </a:lnTo>
                    <a:lnTo>
                      <a:pt x="110" y="32"/>
                    </a:lnTo>
                    <a:lnTo>
                      <a:pt x="142" y="39"/>
                    </a:lnTo>
                    <a:lnTo>
                      <a:pt x="168" y="45"/>
                    </a:lnTo>
                    <a:lnTo>
                      <a:pt x="194" y="52"/>
                    </a:lnTo>
                    <a:lnTo>
                      <a:pt x="219" y="58"/>
                    </a:lnTo>
                    <a:lnTo>
                      <a:pt x="252" y="65"/>
                    </a:lnTo>
                    <a:lnTo>
                      <a:pt x="278" y="65"/>
                    </a:lnTo>
                    <a:lnTo>
                      <a:pt x="303" y="71"/>
                    </a:lnTo>
                    <a:lnTo>
                      <a:pt x="336" y="71"/>
                    </a:lnTo>
                    <a:lnTo>
                      <a:pt x="362" y="78"/>
                    </a:lnTo>
                    <a:lnTo>
                      <a:pt x="394" y="78"/>
                    </a:lnTo>
                    <a:lnTo>
                      <a:pt x="420" y="78"/>
                    </a:lnTo>
                    <a:lnTo>
                      <a:pt x="446" y="78"/>
                    </a:lnTo>
                    <a:lnTo>
                      <a:pt x="471" y="78"/>
                    </a:lnTo>
                    <a:lnTo>
                      <a:pt x="504" y="78"/>
                    </a:lnTo>
                    <a:lnTo>
                      <a:pt x="530" y="78"/>
                    </a:lnTo>
                    <a:lnTo>
                      <a:pt x="555" y="71"/>
                    </a:lnTo>
                    <a:lnTo>
                      <a:pt x="588" y="71"/>
                    </a:lnTo>
                    <a:lnTo>
                      <a:pt x="614" y="65"/>
                    </a:lnTo>
                    <a:lnTo>
                      <a:pt x="639" y="65"/>
                    </a:lnTo>
                    <a:lnTo>
                      <a:pt x="665" y="58"/>
                    </a:lnTo>
                    <a:lnTo>
                      <a:pt x="691" y="52"/>
                    </a:lnTo>
                    <a:lnTo>
                      <a:pt x="717" y="45"/>
                    </a:lnTo>
                    <a:lnTo>
                      <a:pt x="743" y="39"/>
                    </a:lnTo>
                    <a:lnTo>
                      <a:pt x="769" y="32"/>
                    </a:lnTo>
                    <a:lnTo>
                      <a:pt x="795" y="26"/>
                    </a:lnTo>
                    <a:lnTo>
                      <a:pt x="820" y="19"/>
                    </a:lnTo>
                    <a:lnTo>
                      <a:pt x="846" y="7"/>
                    </a:lnTo>
                    <a:lnTo>
                      <a:pt x="866"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09" name="Freeform 171"/>
              <p:cNvSpPr>
                <a:spLocks noEditPoints="1"/>
              </p:cNvSpPr>
              <p:nvPr/>
            </p:nvSpPr>
            <p:spPr bwMode="auto">
              <a:xfrm>
                <a:off x="4830" y="7341"/>
                <a:ext cx="1571" cy="893"/>
              </a:xfrm>
              <a:custGeom>
                <a:avLst/>
                <a:gdLst>
                  <a:gd name="T0" fmla="*/ 39 w 1571"/>
                  <a:gd name="T1" fmla="*/ 874 h 893"/>
                  <a:gd name="T2" fmla="*/ 46 w 1571"/>
                  <a:gd name="T3" fmla="*/ 887 h 893"/>
                  <a:gd name="T4" fmla="*/ 39 w 1571"/>
                  <a:gd name="T5" fmla="*/ 893 h 893"/>
                  <a:gd name="T6" fmla="*/ 0 w 1571"/>
                  <a:gd name="T7" fmla="*/ 893 h 893"/>
                  <a:gd name="T8" fmla="*/ 0 w 1571"/>
                  <a:gd name="T9" fmla="*/ 751 h 893"/>
                  <a:gd name="T10" fmla="*/ 7 w 1571"/>
                  <a:gd name="T11" fmla="*/ 738 h 893"/>
                  <a:gd name="T12" fmla="*/ 20 w 1571"/>
                  <a:gd name="T13" fmla="*/ 751 h 893"/>
                  <a:gd name="T14" fmla="*/ 298 w 1571"/>
                  <a:gd name="T15" fmla="*/ 874 h 893"/>
                  <a:gd name="T16" fmla="*/ 311 w 1571"/>
                  <a:gd name="T17" fmla="*/ 887 h 893"/>
                  <a:gd name="T18" fmla="*/ 298 w 1571"/>
                  <a:gd name="T19" fmla="*/ 893 h 893"/>
                  <a:gd name="T20" fmla="*/ 136 w 1571"/>
                  <a:gd name="T21" fmla="*/ 893 h 893"/>
                  <a:gd name="T22" fmla="*/ 136 w 1571"/>
                  <a:gd name="T23" fmla="*/ 880 h 893"/>
                  <a:gd name="T24" fmla="*/ 143 w 1571"/>
                  <a:gd name="T25" fmla="*/ 874 h 893"/>
                  <a:gd name="T26" fmla="*/ 563 w 1571"/>
                  <a:gd name="T27" fmla="*/ 874 h 893"/>
                  <a:gd name="T28" fmla="*/ 569 w 1571"/>
                  <a:gd name="T29" fmla="*/ 887 h 893"/>
                  <a:gd name="T30" fmla="*/ 408 w 1571"/>
                  <a:gd name="T31" fmla="*/ 893 h 893"/>
                  <a:gd name="T32" fmla="*/ 395 w 1571"/>
                  <a:gd name="T33" fmla="*/ 887 h 893"/>
                  <a:gd name="T34" fmla="*/ 401 w 1571"/>
                  <a:gd name="T35" fmla="*/ 874 h 893"/>
                  <a:gd name="T36" fmla="*/ 821 w 1571"/>
                  <a:gd name="T37" fmla="*/ 874 h 893"/>
                  <a:gd name="T38" fmla="*/ 828 w 1571"/>
                  <a:gd name="T39" fmla="*/ 880 h 893"/>
                  <a:gd name="T40" fmla="*/ 821 w 1571"/>
                  <a:gd name="T41" fmla="*/ 893 h 893"/>
                  <a:gd name="T42" fmla="*/ 660 w 1571"/>
                  <a:gd name="T43" fmla="*/ 893 h 893"/>
                  <a:gd name="T44" fmla="*/ 653 w 1571"/>
                  <a:gd name="T45" fmla="*/ 880 h 893"/>
                  <a:gd name="T46" fmla="*/ 666 w 1571"/>
                  <a:gd name="T47" fmla="*/ 874 h 893"/>
                  <a:gd name="T48" fmla="*/ 1080 w 1571"/>
                  <a:gd name="T49" fmla="*/ 874 h 893"/>
                  <a:gd name="T50" fmla="*/ 1086 w 1571"/>
                  <a:gd name="T51" fmla="*/ 887 h 893"/>
                  <a:gd name="T52" fmla="*/ 1080 w 1571"/>
                  <a:gd name="T53" fmla="*/ 893 h 893"/>
                  <a:gd name="T54" fmla="*/ 918 w 1571"/>
                  <a:gd name="T55" fmla="*/ 887 h 893"/>
                  <a:gd name="T56" fmla="*/ 918 w 1571"/>
                  <a:gd name="T57" fmla="*/ 874 h 893"/>
                  <a:gd name="T58" fmla="*/ 1183 w 1571"/>
                  <a:gd name="T59" fmla="*/ 874 h 893"/>
                  <a:gd name="T60" fmla="*/ 1351 w 1571"/>
                  <a:gd name="T61" fmla="*/ 880 h 893"/>
                  <a:gd name="T62" fmla="*/ 1344 w 1571"/>
                  <a:gd name="T63" fmla="*/ 893 h 893"/>
                  <a:gd name="T64" fmla="*/ 1183 w 1571"/>
                  <a:gd name="T65" fmla="*/ 893 h 893"/>
                  <a:gd name="T66" fmla="*/ 1176 w 1571"/>
                  <a:gd name="T67" fmla="*/ 887 h 893"/>
                  <a:gd name="T68" fmla="*/ 1183 w 1571"/>
                  <a:gd name="T69" fmla="*/ 874 h 893"/>
                  <a:gd name="T70" fmla="*/ 1545 w 1571"/>
                  <a:gd name="T71" fmla="*/ 887 h 893"/>
                  <a:gd name="T72" fmla="*/ 1551 w 1571"/>
                  <a:gd name="T73" fmla="*/ 828 h 893"/>
                  <a:gd name="T74" fmla="*/ 1558 w 1571"/>
                  <a:gd name="T75" fmla="*/ 828 h 893"/>
                  <a:gd name="T76" fmla="*/ 1571 w 1571"/>
                  <a:gd name="T77" fmla="*/ 887 h 893"/>
                  <a:gd name="T78" fmla="*/ 1558 w 1571"/>
                  <a:gd name="T79" fmla="*/ 893 h 893"/>
                  <a:gd name="T80" fmla="*/ 1441 w 1571"/>
                  <a:gd name="T81" fmla="*/ 893 h 893"/>
                  <a:gd name="T82" fmla="*/ 1435 w 1571"/>
                  <a:gd name="T83" fmla="*/ 880 h 893"/>
                  <a:gd name="T84" fmla="*/ 1448 w 1571"/>
                  <a:gd name="T85" fmla="*/ 874 h 893"/>
                  <a:gd name="T86" fmla="*/ 1532 w 1571"/>
                  <a:gd name="T87" fmla="*/ 556 h 893"/>
                  <a:gd name="T88" fmla="*/ 1551 w 1571"/>
                  <a:gd name="T89" fmla="*/ 556 h 893"/>
                  <a:gd name="T90" fmla="*/ 1558 w 1571"/>
                  <a:gd name="T91" fmla="*/ 725 h 893"/>
                  <a:gd name="T92" fmla="*/ 1551 w 1571"/>
                  <a:gd name="T93" fmla="*/ 738 h 893"/>
                  <a:gd name="T94" fmla="*/ 1538 w 1571"/>
                  <a:gd name="T95" fmla="*/ 725 h 893"/>
                  <a:gd name="T96" fmla="*/ 1519 w 1571"/>
                  <a:gd name="T97" fmla="*/ 285 h 893"/>
                  <a:gd name="T98" fmla="*/ 1532 w 1571"/>
                  <a:gd name="T99" fmla="*/ 278 h 893"/>
                  <a:gd name="T100" fmla="*/ 1545 w 1571"/>
                  <a:gd name="T101" fmla="*/ 285 h 893"/>
                  <a:gd name="T102" fmla="*/ 1545 w 1571"/>
                  <a:gd name="T103" fmla="*/ 453 h 893"/>
                  <a:gd name="T104" fmla="*/ 1532 w 1571"/>
                  <a:gd name="T105" fmla="*/ 459 h 893"/>
                  <a:gd name="T106" fmla="*/ 1525 w 1571"/>
                  <a:gd name="T107" fmla="*/ 446 h 893"/>
                  <a:gd name="T108" fmla="*/ 1512 w 1571"/>
                  <a:gd name="T109" fmla="*/ 6 h 893"/>
                  <a:gd name="T110" fmla="*/ 1525 w 1571"/>
                  <a:gd name="T111" fmla="*/ 0 h 893"/>
                  <a:gd name="T112" fmla="*/ 1538 w 1571"/>
                  <a:gd name="T113" fmla="*/ 168 h 893"/>
                  <a:gd name="T114" fmla="*/ 1525 w 1571"/>
                  <a:gd name="T115" fmla="*/ 181 h 893"/>
                  <a:gd name="T116" fmla="*/ 1519 w 1571"/>
                  <a:gd name="T117" fmla="*/ 175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71"/>
                  <a:gd name="T178" fmla="*/ 0 h 893"/>
                  <a:gd name="T179" fmla="*/ 1571 w 1571"/>
                  <a:gd name="T180" fmla="*/ 893 h 89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71" h="893">
                    <a:moveTo>
                      <a:pt x="20" y="751"/>
                    </a:moveTo>
                    <a:lnTo>
                      <a:pt x="20" y="887"/>
                    </a:lnTo>
                    <a:lnTo>
                      <a:pt x="7" y="874"/>
                    </a:lnTo>
                    <a:lnTo>
                      <a:pt x="39" y="874"/>
                    </a:lnTo>
                    <a:lnTo>
                      <a:pt x="46" y="874"/>
                    </a:lnTo>
                    <a:lnTo>
                      <a:pt x="46" y="880"/>
                    </a:lnTo>
                    <a:lnTo>
                      <a:pt x="46" y="887"/>
                    </a:lnTo>
                    <a:lnTo>
                      <a:pt x="46" y="893"/>
                    </a:lnTo>
                    <a:lnTo>
                      <a:pt x="39" y="893"/>
                    </a:lnTo>
                    <a:lnTo>
                      <a:pt x="7" y="893"/>
                    </a:lnTo>
                    <a:lnTo>
                      <a:pt x="0" y="893"/>
                    </a:lnTo>
                    <a:lnTo>
                      <a:pt x="0" y="887"/>
                    </a:lnTo>
                    <a:lnTo>
                      <a:pt x="0" y="751"/>
                    </a:lnTo>
                    <a:lnTo>
                      <a:pt x="0" y="744"/>
                    </a:lnTo>
                    <a:lnTo>
                      <a:pt x="7" y="744"/>
                    </a:lnTo>
                    <a:lnTo>
                      <a:pt x="7" y="738"/>
                    </a:lnTo>
                    <a:lnTo>
                      <a:pt x="13" y="738"/>
                    </a:lnTo>
                    <a:lnTo>
                      <a:pt x="13" y="744"/>
                    </a:lnTo>
                    <a:lnTo>
                      <a:pt x="20" y="744"/>
                    </a:lnTo>
                    <a:lnTo>
                      <a:pt x="20" y="751"/>
                    </a:lnTo>
                    <a:close/>
                    <a:moveTo>
                      <a:pt x="143" y="874"/>
                    </a:moveTo>
                    <a:lnTo>
                      <a:pt x="298" y="874"/>
                    </a:lnTo>
                    <a:lnTo>
                      <a:pt x="304" y="874"/>
                    </a:lnTo>
                    <a:lnTo>
                      <a:pt x="311" y="880"/>
                    </a:lnTo>
                    <a:lnTo>
                      <a:pt x="311" y="887"/>
                    </a:lnTo>
                    <a:lnTo>
                      <a:pt x="304" y="893"/>
                    </a:lnTo>
                    <a:lnTo>
                      <a:pt x="298" y="893"/>
                    </a:lnTo>
                    <a:lnTo>
                      <a:pt x="143" y="893"/>
                    </a:lnTo>
                    <a:lnTo>
                      <a:pt x="136" y="893"/>
                    </a:lnTo>
                    <a:lnTo>
                      <a:pt x="136" y="887"/>
                    </a:lnTo>
                    <a:lnTo>
                      <a:pt x="136" y="880"/>
                    </a:lnTo>
                    <a:lnTo>
                      <a:pt x="136" y="874"/>
                    </a:lnTo>
                    <a:lnTo>
                      <a:pt x="143" y="874"/>
                    </a:lnTo>
                    <a:close/>
                    <a:moveTo>
                      <a:pt x="408" y="874"/>
                    </a:moveTo>
                    <a:lnTo>
                      <a:pt x="556" y="874"/>
                    </a:lnTo>
                    <a:lnTo>
                      <a:pt x="563" y="874"/>
                    </a:lnTo>
                    <a:lnTo>
                      <a:pt x="569" y="880"/>
                    </a:lnTo>
                    <a:lnTo>
                      <a:pt x="569" y="887"/>
                    </a:lnTo>
                    <a:lnTo>
                      <a:pt x="563" y="893"/>
                    </a:lnTo>
                    <a:lnTo>
                      <a:pt x="556" y="893"/>
                    </a:lnTo>
                    <a:lnTo>
                      <a:pt x="408" y="893"/>
                    </a:lnTo>
                    <a:lnTo>
                      <a:pt x="401" y="893"/>
                    </a:lnTo>
                    <a:lnTo>
                      <a:pt x="395" y="893"/>
                    </a:lnTo>
                    <a:lnTo>
                      <a:pt x="395" y="887"/>
                    </a:lnTo>
                    <a:lnTo>
                      <a:pt x="395" y="880"/>
                    </a:lnTo>
                    <a:lnTo>
                      <a:pt x="395" y="874"/>
                    </a:lnTo>
                    <a:lnTo>
                      <a:pt x="401" y="874"/>
                    </a:lnTo>
                    <a:lnTo>
                      <a:pt x="408" y="874"/>
                    </a:lnTo>
                    <a:close/>
                    <a:moveTo>
                      <a:pt x="666" y="874"/>
                    </a:moveTo>
                    <a:lnTo>
                      <a:pt x="821" y="874"/>
                    </a:lnTo>
                    <a:lnTo>
                      <a:pt x="828" y="874"/>
                    </a:lnTo>
                    <a:lnTo>
                      <a:pt x="828" y="880"/>
                    </a:lnTo>
                    <a:lnTo>
                      <a:pt x="828" y="887"/>
                    </a:lnTo>
                    <a:lnTo>
                      <a:pt x="828" y="893"/>
                    </a:lnTo>
                    <a:lnTo>
                      <a:pt x="821" y="893"/>
                    </a:lnTo>
                    <a:lnTo>
                      <a:pt x="666" y="893"/>
                    </a:lnTo>
                    <a:lnTo>
                      <a:pt x="660" y="893"/>
                    </a:lnTo>
                    <a:lnTo>
                      <a:pt x="660" y="887"/>
                    </a:lnTo>
                    <a:lnTo>
                      <a:pt x="653" y="887"/>
                    </a:lnTo>
                    <a:lnTo>
                      <a:pt x="653" y="880"/>
                    </a:lnTo>
                    <a:lnTo>
                      <a:pt x="660" y="880"/>
                    </a:lnTo>
                    <a:lnTo>
                      <a:pt x="660" y="874"/>
                    </a:lnTo>
                    <a:lnTo>
                      <a:pt x="666" y="874"/>
                    </a:lnTo>
                    <a:close/>
                    <a:moveTo>
                      <a:pt x="924" y="874"/>
                    </a:moveTo>
                    <a:lnTo>
                      <a:pt x="1080" y="874"/>
                    </a:lnTo>
                    <a:lnTo>
                      <a:pt x="1086" y="874"/>
                    </a:lnTo>
                    <a:lnTo>
                      <a:pt x="1086" y="880"/>
                    </a:lnTo>
                    <a:lnTo>
                      <a:pt x="1086" y="887"/>
                    </a:lnTo>
                    <a:lnTo>
                      <a:pt x="1086" y="893"/>
                    </a:lnTo>
                    <a:lnTo>
                      <a:pt x="1080" y="893"/>
                    </a:lnTo>
                    <a:lnTo>
                      <a:pt x="924" y="893"/>
                    </a:lnTo>
                    <a:lnTo>
                      <a:pt x="918" y="893"/>
                    </a:lnTo>
                    <a:lnTo>
                      <a:pt x="918" y="887"/>
                    </a:lnTo>
                    <a:lnTo>
                      <a:pt x="918" y="880"/>
                    </a:lnTo>
                    <a:lnTo>
                      <a:pt x="918" y="874"/>
                    </a:lnTo>
                    <a:lnTo>
                      <a:pt x="924" y="874"/>
                    </a:lnTo>
                    <a:close/>
                    <a:moveTo>
                      <a:pt x="1183" y="874"/>
                    </a:moveTo>
                    <a:lnTo>
                      <a:pt x="1338" y="874"/>
                    </a:lnTo>
                    <a:lnTo>
                      <a:pt x="1344" y="874"/>
                    </a:lnTo>
                    <a:lnTo>
                      <a:pt x="1351" y="880"/>
                    </a:lnTo>
                    <a:lnTo>
                      <a:pt x="1351" y="887"/>
                    </a:lnTo>
                    <a:lnTo>
                      <a:pt x="1344" y="893"/>
                    </a:lnTo>
                    <a:lnTo>
                      <a:pt x="1338" y="893"/>
                    </a:lnTo>
                    <a:lnTo>
                      <a:pt x="1183" y="893"/>
                    </a:lnTo>
                    <a:lnTo>
                      <a:pt x="1176" y="893"/>
                    </a:lnTo>
                    <a:lnTo>
                      <a:pt x="1176" y="887"/>
                    </a:lnTo>
                    <a:lnTo>
                      <a:pt x="1176" y="880"/>
                    </a:lnTo>
                    <a:lnTo>
                      <a:pt x="1176" y="874"/>
                    </a:lnTo>
                    <a:lnTo>
                      <a:pt x="1183" y="874"/>
                    </a:lnTo>
                    <a:close/>
                    <a:moveTo>
                      <a:pt x="1448" y="874"/>
                    </a:moveTo>
                    <a:lnTo>
                      <a:pt x="1558" y="874"/>
                    </a:lnTo>
                    <a:lnTo>
                      <a:pt x="1545" y="887"/>
                    </a:lnTo>
                    <a:lnTo>
                      <a:pt x="1545" y="841"/>
                    </a:lnTo>
                    <a:lnTo>
                      <a:pt x="1545" y="835"/>
                    </a:lnTo>
                    <a:lnTo>
                      <a:pt x="1545" y="828"/>
                    </a:lnTo>
                    <a:lnTo>
                      <a:pt x="1551" y="828"/>
                    </a:lnTo>
                    <a:lnTo>
                      <a:pt x="1558" y="828"/>
                    </a:lnTo>
                    <a:lnTo>
                      <a:pt x="1564" y="835"/>
                    </a:lnTo>
                    <a:lnTo>
                      <a:pt x="1571" y="887"/>
                    </a:lnTo>
                    <a:lnTo>
                      <a:pt x="1564" y="887"/>
                    </a:lnTo>
                    <a:lnTo>
                      <a:pt x="1564" y="893"/>
                    </a:lnTo>
                    <a:lnTo>
                      <a:pt x="1558" y="893"/>
                    </a:lnTo>
                    <a:lnTo>
                      <a:pt x="1448" y="893"/>
                    </a:lnTo>
                    <a:lnTo>
                      <a:pt x="1441" y="893"/>
                    </a:lnTo>
                    <a:lnTo>
                      <a:pt x="1435" y="887"/>
                    </a:lnTo>
                    <a:lnTo>
                      <a:pt x="1435" y="880"/>
                    </a:lnTo>
                    <a:lnTo>
                      <a:pt x="1441" y="874"/>
                    </a:lnTo>
                    <a:lnTo>
                      <a:pt x="1448" y="874"/>
                    </a:lnTo>
                    <a:close/>
                    <a:moveTo>
                      <a:pt x="1538" y="725"/>
                    </a:moveTo>
                    <a:lnTo>
                      <a:pt x="1532" y="563"/>
                    </a:lnTo>
                    <a:lnTo>
                      <a:pt x="1532" y="556"/>
                    </a:lnTo>
                    <a:lnTo>
                      <a:pt x="1538" y="550"/>
                    </a:lnTo>
                    <a:lnTo>
                      <a:pt x="1545" y="550"/>
                    </a:lnTo>
                    <a:lnTo>
                      <a:pt x="1551" y="556"/>
                    </a:lnTo>
                    <a:lnTo>
                      <a:pt x="1551" y="563"/>
                    </a:lnTo>
                    <a:lnTo>
                      <a:pt x="1558" y="725"/>
                    </a:lnTo>
                    <a:lnTo>
                      <a:pt x="1558" y="731"/>
                    </a:lnTo>
                    <a:lnTo>
                      <a:pt x="1551" y="738"/>
                    </a:lnTo>
                    <a:lnTo>
                      <a:pt x="1545" y="738"/>
                    </a:lnTo>
                    <a:lnTo>
                      <a:pt x="1545" y="731"/>
                    </a:lnTo>
                    <a:lnTo>
                      <a:pt x="1538" y="731"/>
                    </a:lnTo>
                    <a:lnTo>
                      <a:pt x="1538" y="725"/>
                    </a:lnTo>
                    <a:close/>
                    <a:moveTo>
                      <a:pt x="1525" y="446"/>
                    </a:moveTo>
                    <a:lnTo>
                      <a:pt x="1519" y="285"/>
                    </a:lnTo>
                    <a:lnTo>
                      <a:pt x="1525" y="278"/>
                    </a:lnTo>
                    <a:lnTo>
                      <a:pt x="1532" y="278"/>
                    </a:lnTo>
                    <a:lnTo>
                      <a:pt x="1538" y="278"/>
                    </a:lnTo>
                    <a:lnTo>
                      <a:pt x="1538" y="285"/>
                    </a:lnTo>
                    <a:lnTo>
                      <a:pt x="1545" y="285"/>
                    </a:lnTo>
                    <a:lnTo>
                      <a:pt x="1551" y="446"/>
                    </a:lnTo>
                    <a:lnTo>
                      <a:pt x="1551" y="453"/>
                    </a:lnTo>
                    <a:lnTo>
                      <a:pt x="1545" y="453"/>
                    </a:lnTo>
                    <a:lnTo>
                      <a:pt x="1545" y="459"/>
                    </a:lnTo>
                    <a:lnTo>
                      <a:pt x="1538" y="459"/>
                    </a:lnTo>
                    <a:lnTo>
                      <a:pt x="1532" y="459"/>
                    </a:lnTo>
                    <a:lnTo>
                      <a:pt x="1525" y="453"/>
                    </a:lnTo>
                    <a:lnTo>
                      <a:pt x="1525" y="446"/>
                    </a:lnTo>
                    <a:close/>
                    <a:moveTo>
                      <a:pt x="1519" y="168"/>
                    </a:moveTo>
                    <a:lnTo>
                      <a:pt x="1512" y="13"/>
                    </a:lnTo>
                    <a:lnTo>
                      <a:pt x="1512" y="6"/>
                    </a:lnTo>
                    <a:lnTo>
                      <a:pt x="1512" y="0"/>
                    </a:lnTo>
                    <a:lnTo>
                      <a:pt x="1519" y="0"/>
                    </a:lnTo>
                    <a:lnTo>
                      <a:pt x="1525" y="0"/>
                    </a:lnTo>
                    <a:lnTo>
                      <a:pt x="1532" y="6"/>
                    </a:lnTo>
                    <a:lnTo>
                      <a:pt x="1532" y="13"/>
                    </a:lnTo>
                    <a:lnTo>
                      <a:pt x="1538" y="168"/>
                    </a:lnTo>
                    <a:lnTo>
                      <a:pt x="1538" y="175"/>
                    </a:lnTo>
                    <a:lnTo>
                      <a:pt x="1532" y="181"/>
                    </a:lnTo>
                    <a:lnTo>
                      <a:pt x="1525" y="181"/>
                    </a:lnTo>
                    <a:lnTo>
                      <a:pt x="1519" y="181"/>
                    </a:lnTo>
                    <a:lnTo>
                      <a:pt x="1519" y="175"/>
                    </a:lnTo>
                    <a:lnTo>
                      <a:pt x="1519" y="168"/>
                    </a:lnTo>
                    <a:close/>
                  </a:path>
                </a:pathLst>
              </a:custGeom>
              <a:solidFill>
                <a:srgbClr val="0000FF"/>
              </a:solidFill>
              <a:ln w="0">
                <a:solidFill>
                  <a:srgbClr val="0000FF"/>
                </a:solidFill>
                <a:round/>
                <a:headEnd/>
                <a:tailEnd/>
              </a:ln>
            </p:spPr>
            <p:txBody>
              <a:bodyPr/>
              <a:lstStyle/>
              <a:p>
                <a:endParaRPr lang="en-GB"/>
              </a:p>
            </p:txBody>
          </p:sp>
          <p:sp>
            <p:nvSpPr>
              <p:cNvPr id="12110" name="Rectangle 172"/>
              <p:cNvSpPr>
                <a:spLocks noChangeArrowheads="1"/>
              </p:cNvSpPr>
              <p:nvPr/>
            </p:nvSpPr>
            <p:spPr bwMode="auto">
              <a:xfrm>
                <a:off x="5089" y="8391"/>
                <a:ext cx="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GB" altLang="en-US" sz="1400"/>
              </a:p>
            </p:txBody>
          </p:sp>
          <p:sp>
            <p:nvSpPr>
              <p:cNvPr id="12111" name="Rectangle 173"/>
              <p:cNvSpPr>
                <a:spLocks noChangeArrowheads="1"/>
              </p:cNvSpPr>
              <p:nvPr/>
            </p:nvSpPr>
            <p:spPr bwMode="auto">
              <a:xfrm>
                <a:off x="4687" y="8611"/>
                <a:ext cx="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GB" altLang="en-US" sz="1400"/>
              </a:p>
            </p:txBody>
          </p:sp>
          <p:sp>
            <p:nvSpPr>
              <p:cNvPr id="12112" name="Rectangle 174"/>
              <p:cNvSpPr>
                <a:spLocks noChangeArrowheads="1"/>
              </p:cNvSpPr>
              <p:nvPr/>
            </p:nvSpPr>
            <p:spPr bwMode="auto">
              <a:xfrm>
                <a:off x="3332" y="8266"/>
                <a:ext cx="81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Residential</a:t>
                </a:r>
                <a:endParaRPr lang="en-US" altLang="en-US" sz="1400"/>
              </a:p>
            </p:txBody>
          </p:sp>
          <p:sp>
            <p:nvSpPr>
              <p:cNvPr id="12113" name="Rectangle 175"/>
              <p:cNvSpPr>
                <a:spLocks noChangeArrowheads="1"/>
              </p:cNvSpPr>
              <p:nvPr/>
            </p:nvSpPr>
            <p:spPr bwMode="auto">
              <a:xfrm>
                <a:off x="3384" y="8486"/>
                <a:ext cx="70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Customer</a:t>
                </a:r>
                <a:endParaRPr lang="en-US" altLang="en-US" sz="1400"/>
              </a:p>
            </p:txBody>
          </p:sp>
          <p:sp>
            <p:nvSpPr>
              <p:cNvPr id="12114" name="Freeform 176"/>
              <p:cNvSpPr>
                <a:spLocks/>
              </p:cNvSpPr>
              <p:nvPr/>
            </p:nvSpPr>
            <p:spPr bwMode="auto">
              <a:xfrm>
                <a:off x="3454" y="4745"/>
                <a:ext cx="1486" cy="609"/>
              </a:xfrm>
              <a:custGeom>
                <a:avLst/>
                <a:gdLst>
                  <a:gd name="T0" fmla="*/ 1486 w 1486"/>
                  <a:gd name="T1" fmla="*/ 609 h 609"/>
                  <a:gd name="T2" fmla="*/ 1486 w 1486"/>
                  <a:gd name="T3" fmla="*/ 0 h 609"/>
                  <a:gd name="T4" fmla="*/ 0 w 1486"/>
                  <a:gd name="T5" fmla="*/ 0 h 609"/>
                  <a:gd name="T6" fmla="*/ 0 w 1486"/>
                  <a:gd name="T7" fmla="*/ 609 h 609"/>
                  <a:gd name="T8" fmla="*/ 1486 w 1486"/>
                  <a:gd name="T9" fmla="*/ 609 h 609"/>
                  <a:gd name="T10" fmla="*/ 1486 w 1486"/>
                  <a:gd name="T11" fmla="*/ 609 h 609"/>
                  <a:gd name="T12" fmla="*/ 0 60000 65536"/>
                  <a:gd name="T13" fmla="*/ 0 60000 65536"/>
                  <a:gd name="T14" fmla="*/ 0 60000 65536"/>
                  <a:gd name="T15" fmla="*/ 0 60000 65536"/>
                  <a:gd name="T16" fmla="*/ 0 60000 65536"/>
                  <a:gd name="T17" fmla="*/ 0 60000 65536"/>
                  <a:gd name="T18" fmla="*/ 0 w 1486"/>
                  <a:gd name="T19" fmla="*/ 0 h 609"/>
                  <a:gd name="T20" fmla="*/ 1486 w 1486"/>
                  <a:gd name="T21" fmla="*/ 609 h 609"/>
                </a:gdLst>
                <a:ahLst/>
                <a:cxnLst>
                  <a:cxn ang="T12">
                    <a:pos x="T0" y="T1"/>
                  </a:cxn>
                  <a:cxn ang="T13">
                    <a:pos x="T2" y="T3"/>
                  </a:cxn>
                  <a:cxn ang="T14">
                    <a:pos x="T4" y="T5"/>
                  </a:cxn>
                  <a:cxn ang="T15">
                    <a:pos x="T6" y="T7"/>
                  </a:cxn>
                  <a:cxn ang="T16">
                    <a:pos x="T8" y="T9"/>
                  </a:cxn>
                  <a:cxn ang="T17">
                    <a:pos x="T10" y="T11"/>
                  </a:cxn>
                </a:cxnLst>
                <a:rect l="T18" t="T19" r="T20" b="T21"/>
                <a:pathLst>
                  <a:path w="1486" h="609">
                    <a:moveTo>
                      <a:pt x="1486" y="609"/>
                    </a:moveTo>
                    <a:lnTo>
                      <a:pt x="1486" y="0"/>
                    </a:lnTo>
                    <a:lnTo>
                      <a:pt x="0" y="0"/>
                    </a:lnTo>
                    <a:lnTo>
                      <a:pt x="0" y="609"/>
                    </a:lnTo>
                    <a:lnTo>
                      <a:pt x="1486" y="6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15" name="Freeform 177"/>
              <p:cNvSpPr>
                <a:spLocks/>
              </p:cNvSpPr>
              <p:nvPr/>
            </p:nvSpPr>
            <p:spPr bwMode="auto">
              <a:xfrm>
                <a:off x="3454" y="4745"/>
                <a:ext cx="1486" cy="609"/>
              </a:xfrm>
              <a:custGeom>
                <a:avLst/>
                <a:gdLst>
                  <a:gd name="T0" fmla="*/ 1486 w 1486"/>
                  <a:gd name="T1" fmla="*/ 609 h 609"/>
                  <a:gd name="T2" fmla="*/ 1486 w 1486"/>
                  <a:gd name="T3" fmla="*/ 0 h 609"/>
                  <a:gd name="T4" fmla="*/ 0 w 1486"/>
                  <a:gd name="T5" fmla="*/ 0 h 609"/>
                  <a:gd name="T6" fmla="*/ 0 w 1486"/>
                  <a:gd name="T7" fmla="*/ 609 h 609"/>
                  <a:gd name="T8" fmla="*/ 1486 w 1486"/>
                  <a:gd name="T9" fmla="*/ 609 h 609"/>
                  <a:gd name="T10" fmla="*/ 1486 w 1486"/>
                  <a:gd name="T11" fmla="*/ 609 h 609"/>
                  <a:gd name="T12" fmla="*/ 0 60000 65536"/>
                  <a:gd name="T13" fmla="*/ 0 60000 65536"/>
                  <a:gd name="T14" fmla="*/ 0 60000 65536"/>
                  <a:gd name="T15" fmla="*/ 0 60000 65536"/>
                  <a:gd name="T16" fmla="*/ 0 60000 65536"/>
                  <a:gd name="T17" fmla="*/ 0 60000 65536"/>
                  <a:gd name="T18" fmla="*/ 0 w 1486"/>
                  <a:gd name="T19" fmla="*/ 0 h 609"/>
                  <a:gd name="T20" fmla="*/ 1486 w 1486"/>
                  <a:gd name="T21" fmla="*/ 609 h 609"/>
                </a:gdLst>
                <a:ahLst/>
                <a:cxnLst>
                  <a:cxn ang="T12">
                    <a:pos x="T0" y="T1"/>
                  </a:cxn>
                  <a:cxn ang="T13">
                    <a:pos x="T2" y="T3"/>
                  </a:cxn>
                  <a:cxn ang="T14">
                    <a:pos x="T4" y="T5"/>
                  </a:cxn>
                  <a:cxn ang="T15">
                    <a:pos x="T6" y="T7"/>
                  </a:cxn>
                  <a:cxn ang="T16">
                    <a:pos x="T8" y="T9"/>
                  </a:cxn>
                  <a:cxn ang="T17">
                    <a:pos x="T10" y="T11"/>
                  </a:cxn>
                </a:cxnLst>
                <a:rect l="T18" t="T19" r="T20" b="T21"/>
                <a:pathLst>
                  <a:path w="1486" h="609">
                    <a:moveTo>
                      <a:pt x="1486" y="609"/>
                    </a:moveTo>
                    <a:lnTo>
                      <a:pt x="1486" y="0"/>
                    </a:lnTo>
                    <a:lnTo>
                      <a:pt x="0" y="0"/>
                    </a:lnTo>
                    <a:lnTo>
                      <a:pt x="0" y="609"/>
                    </a:lnTo>
                    <a:lnTo>
                      <a:pt x="1486" y="609"/>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16" name="Freeform 178"/>
              <p:cNvSpPr>
                <a:spLocks/>
              </p:cNvSpPr>
              <p:nvPr/>
            </p:nvSpPr>
            <p:spPr bwMode="auto">
              <a:xfrm>
                <a:off x="3486" y="4758"/>
                <a:ext cx="1428" cy="26"/>
              </a:xfrm>
              <a:custGeom>
                <a:avLst/>
                <a:gdLst>
                  <a:gd name="T0" fmla="*/ 1428 w 1428"/>
                  <a:gd name="T1" fmla="*/ 26 h 26"/>
                  <a:gd name="T2" fmla="*/ 1428 w 1428"/>
                  <a:gd name="T3" fmla="*/ 0 h 26"/>
                  <a:gd name="T4" fmla="*/ 0 w 1428"/>
                  <a:gd name="T5" fmla="*/ 0 h 26"/>
                  <a:gd name="T6" fmla="*/ 0 w 1428"/>
                  <a:gd name="T7" fmla="*/ 26 h 26"/>
                  <a:gd name="T8" fmla="*/ 1428 w 1428"/>
                  <a:gd name="T9" fmla="*/ 26 h 26"/>
                  <a:gd name="T10" fmla="*/ 1428 w 1428"/>
                  <a:gd name="T11" fmla="*/ 26 h 26"/>
                  <a:gd name="T12" fmla="*/ 0 60000 65536"/>
                  <a:gd name="T13" fmla="*/ 0 60000 65536"/>
                  <a:gd name="T14" fmla="*/ 0 60000 65536"/>
                  <a:gd name="T15" fmla="*/ 0 60000 65536"/>
                  <a:gd name="T16" fmla="*/ 0 60000 65536"/>
                  <a:gd name="T17" fmla="*/ 0 60000 65536"/>
                  <a:gd name="T18" fmla="*/ 0 w 1428"/>
                  <a:gd name="T19" fmla="*/ 0 h 26"/>
                  <a:gd name="T20" fmla="*/ 1428 w 142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428" h="26">
                    <a:moveTo>
                      <a:pt x="1428" y="26"/>
                    </a:moveTo>
                    <a:lnTo>
                      <a:pt x="1428" y="0"/>
                    </a:lnTo>
                    <a:lnTo>
                      <a:pt x="0" y="0"/>
                    </a:lnTo>
                    <a:lnTo>
                      <a:pt x="0" y="26"/>
                    </a:lnTo>
                    <a:lnTo>
                      <a:pt x="1428"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17" name="Freeform 179"/>
              <p:cNvSpPr>
                <a:spLocks/>
              </p:cNvSpPr>
              <p:nvPr/>
            </p:nvSpPr>
            <p:spPr bwMode="auto">
              <a:xfrm>
                <a:off x="3486" y="4758"/>
                <a:ext cx="1428" cy="26"/>
              </a:xfrm>
              <a:custGeom>
                <a:avLst/>
                <a:gdLst>
                  <a:gd name="T0" fmla="*/ 1428 w 1428"/>
                  <a:gd name="T1" fmla="*/ 26 h 26"/>
                  <a:gd name="T2" fmla="*/ 1428 w 1428"/>
                  <a:gd name="T3" fmla="*/ 0 h 26"/>
                  <a:gd name="T4" fmla="*/ 0 w 1428"/>
                  <a:gd name="T5" fmla="*/ 0 h 26"/>
                  <a:gd name="T6" fmla="*/ 0 w 1428"/>
                  <a:gd name="T7" fmla="*/ 26 h 26"/>
                  <a:gd name="T8" fmla="*/ 1428 w 1428"/>
                  <a:gd name="T9" fmla="*/ 26 h 26"/>
                  <a:gd name="T10" fmla="*/ 1428 w 1428"/>
                  <a:gd name="T11" fmla="*/ 26 h 26"/>
                  <a:gd name="T12" fmla="*/ 0 60000 65536"/>
                  <a:gd name="T13" fmla="*/ 0 60000 65536"/>
                  <a:gd name="T14" fmla="*/ 0 60000 65536"/>
                  <a:gd name="T15" fmla="*/ 0 60000 65536"/>
                  <a:gd name="T16" fmla="*/ 0 60000 65536"/>
                  <a:gd name="T17" fmla="*/ 0 60000 65536"/>
                  <a:gd name="T18" fmla="*/ 0 w 1428"/>
                  <a:gd name="T19" fmla="*/ 0 h 26"/>
                  <a:gd name="T20" fmla="*/ 1428 w 142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428" h="26">
                    <a:moveTo>
                      <a:pt x="1428" y="26"/>
                    </a:moveTo>
                    <a:lnTo>
                      <a:pt x="1428" y="0"/>
                    </a:lnTo>
                    <a:lnTo>
                      <a:pt x="0" y="0"/>
                    </a:lnTo>
                    <a:lnTo>
                      <a:pt x="0" y="26"/>
                    </a:lnTo>
                    <a:lnTo>
                      <a:pt x="1428" y="26"/>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18" name="Freeform 180"/>
              <p:cNvSpPr>
                <a:spLocks/>
              </p:cNvSpPr>
              <p:nvPr/>
            </p:nvSpPr>
            <p:spPr bwMode="auto">
              <a:xfrm>
                <a:off x="3590" y="4836"/>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19" name="Freeform 181"/>
              <p:cNvSpPr>
                <a:spLocks/>
              </p:cNvSpPr>
              <p:nvPr/>
            </p:nvSpPr>
            <p:spPr bwMode="auto">
              <a:xfrm>
                <a:off x="3590" y="4836"/>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20" name="Freeform 182"/>
              <p:cNvSpPr>
                <a:spLocks/>
              </p:cNvSpPr>
              <p:nvPr/>
            </p:nvSpPr>
            <p:spPr bwMode="auto">
              <a:xfrm>
                <a:off x="3855" y="4836"/>
                <a:ext cx="174" cy="168"/>
              </a:xfrm>
              <a:custGeom>
                <a:avLst/>
                <a:gdLst>
                  <a:gd name="T0" fmla="*/ 174 w 174"/>
                  <a:gd name="T1" fmla="*/ 168 h 168"/>
                  <a:gd name="T2" fmla="*/ 174 w 174"/>
                  <a:gd name="T3" fmla="*/ 0 h 168"/>
                  <a:gd name="T4" fmla="*/ 0 w 174"/>
                  <a:gd name="T5" fmla="*/ 0 h 168"/>
                  <a:gd name="T6" fmla="*/ 0 w 174"/>
                  <a:gd name="T7" fmla="*/ 168 h 168"/>
                  <a:gd name="T8" fmla="*/ 174 w 174"/>
                  <a:gd name="T9" fmla="*/ 168 h 168"/>
                  <a:gd name="T10" fmla="*/ 174 w 174"/>
                  <a:gd name="T11" fmla="*/ 168 h 168"/>
                  <a:gd name="T12" fmla="*/ 0 60000 65536"/>
                  <a:gd name="T13" fmla="*/ 0 60000 65536"/>
                  <a:gd name="T14" fmla="*/ 0 60000 65536"/>
                  <a:gd name="T15" fmla="*/ 0 60000 65536"/>
                  <a:gd name="T16" fmla="*/ 0 60000 65536"/>
                  <a:gd name="T17" fmla="*/ 0 60000 65536"/>
                  <a:gd name="T18" fmla="*/ 0 w 174"/>
                  <a:gd name="T19" fmla="*/ 0 h 168"/>
                  <a:gd name="T20" fmla="*/ 174 w 174"/>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74" h="168">
                    <a:moveTo>
                      <a:pt x="174" y="168"/>
                    </a:moveTo>
                    <a:lnTo>
                      <a:pt x="174" y="0"/>
                    </a:lnTo>
                    <a:lnTo>
                      <a:pt x="0" y="0"/>
                    </a:lnTo>
                    <a:lnTo>
                      <a:pt x="0" y="168"/>
                    </a:lnTo>
                    <a:lnTo>
                      <a:pt x="174" y="16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21" name="Freeform 183"/>
              <p:cNvSpPr>
                <a:spLocks/>
              </p:cNvSpPr>
              <p:nvPr/>
            </p:nvSpPr>
            <p:spPr bwMode="auto">
              <a:xfrm>
                <a:off x="3855" y="4836"/>
                <a:ext cx="174" cy="168"/>
              </a:xfrm>
              <a:custGeom>
                <a:avLst/>
                <a:gdLst>
                  <a:gd name="T0" fmla="*/ 174 w 174"/>
                  <a:gd name="T1" fmla="*/ 168 h 168"/>
                  <a:gd name="T2" fmla="*/ 174 w 174"/>
                  <a:gd name="T3" fmla="*/ 0 h 168"/>
                  <a:gd name="T4" fmla="*/ 0 w 174"/>
                  <a:gd name="T5" fmla="*/ 0 h 168"/>
                  <a:gd name="T6" fmla="*/ 0 w 174"/>
                  <a:gd name="T7" fmla="*/ 168 h 168"/>
                  <a:gd name="T8" fmla="*/ 174 w 174"/>
                  <a:gd name="T9" fmla="*/ 168 h 168"/>
                  <a:gd name="T10" fmla="*/ 174 w 174"/>
                  <a:gd name="T11" fmla="*/ 168 h 168"/>
                  <a:gd name="T12" fmla="*/ 0 60000 65536"/>
                  <a:gd name="T13" fmla="*/ 0 60000 65536"/>
                  <a:gd name="T14" fmla="*/ 0 60000 65536"/>
                  <a:gd name="T15" fmla="*/ 0 60000 65536"/>
                  <a:gd name="T16" fmla="*/ 0 60000 65536"/>
                  <a:gd name="T17" fmla="*/ 0 60000 65536"/>
                  <a:gd name="T18" fmla="*/ 0 w 174"/>
                  <a:gd name="T19" fmla="*/ 0 h 168"/>
                  <a:gd name="T20" fmla="*/ 174 w 174"/>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74" h="168">
                    <a:moveTo>
                      <a:pt x="174" y="168"/>
                    </a:moveTo>
                    <a:lnTo>
                      <a:pt x="174" y="0"/>
                    </a:lnTo>
                    <a:lnTo>
                      <a:pt x="0" y="0"/>
                    </a:lnTo>
                    <a:lnTo>
                      <a:pt x="0" y="168"/>
                    </a:lnTo>
                    <a:lnTo>
                      <a:pt x="174" y="168"/>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22" name="Freeform 184"/>
              <p:cNvSpPr>
                <a:spLocks/>
              </p:cNvSpPr>
              <p:nvPr/>
            </p:nvSpPr>
            <p:spPr bwMode="auto">
              <a:xfrm>
                <a:off x="4113" y="4836"/>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23" name="Freeform 185"/>
              <p:cNvSpPr>
                <a:spLocks/>
              </p:cNvSpPr>
              <p:nvPr/>
            </p:nvSpPr>
            <p:spPr bwMode="auto">
              <a:xfrm>
                <a:off x="4113" y="4836"/>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24" name="Freeform 186"/>
              <p:cNvSpPr>
                <a:spLocks/>
              </p:cNvSpPr>
              <p:nvPr/>
            </p:nvSpPr>
            <p:spPr bwMode="auto">
              <a:xfrm>
                <a:off x="4378" y="4836"/>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25" name="Freeform 187"/>
              <p:cNvSpPr>
                <a:spLocks/>
              </p:cNvSpPr>
              <p:nvPr/>
            </p:nvSpPr>
            <p:spPr bwMode="auto">
              <a:xfrm>
                <a:off x="4378" y="4836"/>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26" name="Freeform 188"/>
              <p:cNvSpPr>
                <a:spLocks/>
              </p:cNvSpPr>
              <p:nvPr/>
            </p:nvSpPr>
            <p:spPr bwMode="auto">
              <a:xfrm>
                <a:off x="4637" y="4836"/>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27" name="Freeform 189"/>
              <p:cNvSpPr>
                <a:spLocks/>
              </p:cNvSpPr>
              <p:nvPr/>
            </p:nvSpPr>
            <p:spPr bwMode="auto">
              <a:xfrm>
                <a:off x="4637" y="4836"/>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28" name="Freeform 190"/>
              <p:cNvSpPr>
                <a:spLocks/>
              </p:cNvSpPr>
              <p:nvPr/>
            </p:nvSpPr>
            <p:spPr bwMode="auto">
              <a:xfrm>
                <a:off x="3590" y="5114"/>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29" name="Freeform 191"/>
              <p:cNvSpPr>
                <a:spLocks/>
              </p:cNvSpPr>
              <p:nvPr/>
            </p:nvSpPr>
            <p:spPr bwMode="auto">
              <a:xfrm>
                <a:off x="3590" y="5114"/>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30" name="Freeform 192"/>
              <p:cNvSpPr>
                <a:spLocks/>
              </p:cNvSpPr>
              <p:nvPr/>
            </p:nvSpPr>
            <p:spPr bwMode="auto">
              <a:xfrm>
                <a:off x="3855" y="5114"/>
                <a:ext cx="174" cy="168"/>
              </a:xfrm>
              <a:custGeom>
                <a:avLst/>
                <a:gdLst>
                  <a:gd name="T0" fmla="*/ 174 w 174"/>
                  <a:gd name="T1" fmla="*/ 168 h 168"/>
                  <a:gd name="T2" fmla="*/ 174 w 174"/>
                  <a:gd name="T3" fmla="*/ 0 h 168"/>
                  <a:gd name="T4" fmla="*/ 0 w 174"/>
                  <a:gd name="T5" fmla="*/ 0 h 168"/>
                  <a:gd name="T6" fmla="*/ 0 w 174"/>
                  <a:gd name="T7" fmla="*/ 168 h 168"/>
                  <a:gd name="T8" fmla="*/ 174 w 174"/>
                  <a:gd name="T9" fmla="*/ 168 h 168"/>
                  <a:gd name="T10" fmla="*/ 174 w 174"/>
                  <a:gd name="T11" fmla="*/ 168 h 168"/>
                  <a:gd name="T12" fmla="*/ 0 60000 65536"/>
                  <a:gd name="T13" fmla="*/ 0 60000 65536"/>
                  <a:gd name="T14" fmla="*/ 0 60000 65536"/>
                  <a:gd name="T15" fmla="*/ 0 60000 65536"/>
                  <a:gd name="T16" fmla="*/ 0 60000 65536"/>
                  <a:gd name="T17" fmla="*/ 0 60000 65536"/>
                  <a:gd name="T18" fmla="*/ 0 w 174"/>
                  <a:gd name="T19" fmla="*/ 0 h 168"/>
                  <a:gd name="T20" fmla="*/ 174 w 174"/>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74" h="168">
                    <a:moveTo>
                      <a:pt x="174" y="168"/>
                    </a:moveTo>
                    <a:lnTo>
                      <a:pt x="174" y="0"/>
                    </a:lnTo>
                    <a:lnTo>
                      <a:pt x="0" y="0"/>
                    </a:lnTo>
                    <a:lnTo>
                      <a:pt x="0" y="168"/>
                    </a:lnTo>
                    <a:lnTo>
                      <a:pt x="174" y="16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31" name="Freeform 193"/>
              <p:cNvSpPr>
                <a:spLocks/>
              </p:cNvSpPr>
              <p:nvPr/>
            </p:nvSpPr>
            <p:spPr bwMode="auto">
              <a:xfrm>
                <a:off x="3855" y="5114"/>
                <a:ext cx="174" cy="168"/>
              </a:xfrm>
              <a:custGeom>
                <a:avLst/>
                <a:gdLst>
                  <a:gd name="T0" fmla="*/ 174 w 174"/>
                  <a:gd name="T1" fmla="*/ 168 h 168"/>
                  <a:gd name="T2" fmla="*/ 174 w 174"/>
                  <a:gd name="T3" fmla="*/ 0 h 168"/>
                  <a:gd name="T4" fmla="*/ 0 w 174"/>
                  <a:gd name="T5" fmla="*/ 0 h 168"/>
                  <a:gd name="T6" fmla="*/ 0 w 174"/>
                  <a:gd name="T7" fmla="*/ 168 h 168"/>
                  <a:gd name="T8" fmla="*/ 174 w 174"/>
                  <a:gd name="T9" fmla="*/ 168 h 168"/>
                  <a:gd name="T10" fmla="*/ 174 w 174"/>
                  <a:gd name="T11" fmla="*/ 168 h 168"/>
                  <a:gd name="T12" fmla="*/ 0 60000 65536"/>
                  <a:gd name="T13" fmla="*/ 0 60000 65536"/>
                  <a:gd name="T14" fmla="*/ 0 60000 65536"/>
                  <a:gd name="T15" fmla="*/ 0 60000 65536"/>
                  <a:gd name="T16" fmla="*/ 0 60000 65536"/>
                  <a:gd name="T17" fmla="*/ 0 60000 65536"/>
                  <a:gd name="T18" fmla="*/ 0 w 174"/>
                  <a:gd name="T19" fmla="*/ 0 h 168"/>
                  <a:gd name="T20" fmla="*/ 174 w 174"/>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74" h="168">
                    <a:moveTo>
                      <a:pt x="174" y="168"/>
                    </a:moveTo>
                    <a:lnTo>
                      <a:pt x="174" y="0"/>
                    </a:lnTo>
                    <a:lnTo>
                      <a:pt x="0" y="0"/>
                    </a:lnTo>
                    <a:lnTo>
                      <a:pt x="0" y="168"/>
                    </a:lnTo>
                    <a:lnTo>
                      <a:pt x="174" y="168"/>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32" name="Freeform 194"/>
              <p:cNvSpPr>
                <a:spLocks/>
              </p:cNvSpPr>
              <p:nvPr/>
            </p:nvSpPr>
            <p:spPr bwMode="auto">
              <a:xfrm>
                <a:off x="4378" y="5114"/>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33" name="Freeform 195"/>
              <p:cNvSpPr>
                <a:spLocks/>
              </p:cNvSpPr>
              <p:nvPr/>
            </p:nvSpPr>
            <p:spPr bwMode="auto">
              <a:xfrm>
                <a:off x="4378" y="5114"/>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34" name="Freeform 196"/>
              <p:cNvSpPr>
                <a:spLocks/>
              </p:cNvSpPr>
              <p:nvPr/>
            </p:nvSpPr>
            <p:spPr bwMode="auto">
              <a:xfrm>
                <a:off x="4637" y="5114"/>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35" name="Freeform 197"/>
              <p:cNvSpPr>
                <a:spLocks/>
              </p:cNvSpPr>
              <p:nvPr/>
            </p:nvSpPr>
            <p:spPr bwMode="auto">
              <a:xfrm>
                <a:off x="4637" y="5114"/>
                <a:ext cx="181" cy="168"/>
              </a:xfrm>
              <a:custGeom>
                <a:avLst/>
                <a:gdLst>
                  <a:gd name="T0" fmla="*/ 181 w 181"/>
                  <a:gd name="T1" fmla="*/ 168 h 168"/>
                  <a:gd name="T2" fmla="*/ 181 w 181"/>
                  <a:gd name="T3" fmla="*/ 0 h 168"/>
                  <a:gd name="T4" fmla="*/ 0 w 181"/>
                  <a:gd name="T5" fmla="*/ 0 h 168"/>
                  <a:gd name="T6" fmla="*/ 0 w 181"/>
                  <a:gd name="T7" fmla="*/ 168 h 168"/>
                  <a:gd name="T8" fmla="*/ 181 w 181"/>
                  <a:gd name="T9" fmla="*/ 168 h 168"/>
                  <a:gd name="T10" fmla="*/ 181 w 181"/>
                  <a:gd name="T11" fmla="*/ 168 h 168"/>
                  <a:gd name="T12" fmla="*/ 0 60000 65536"/>
                  <a:gd name="T13" fmla="*/ 0 60000 65536"/>
                  <a:gd name="T14" fmla="*/ 0 60000 65536"/>
                  <a:gd name="T15" fmla="*/ 0 60000 65536"/>
                  <a:gd name="T16" fmla="*/ 0 60000 65536"/>
                  <a:gd name="T17" fmla="*/ 0 60000 65536"/>
                  <a:gd name="T18" fmla="*/ 0 w 181"/>
                  <a:gd name="T19" fmla="*/ 0 h 168"/>
                  <a:gd name="T20" fmla="*/ 181 w 181"/>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81" h="168">
                    <a:moveTo>
                      <a:pt x="181" y="168"/>
                    </a:moveTo>
                    <a:lnTo>
                      <a:pt x="181" y="0"/>
                    </a:lnTo>
                    <a:lnTo>
                      <a:pt x="0" y="0"/>
                    </a:lnTo>
                    <a:lnTo>
                      <a:pt x="0" y="168"/>
                    </a:lnTo>
                    <a:lnTo>
                      <a:pt x="181" y="168"/>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36" name="Freeform 198"/>
              <p:cNvSpPr>
                <a:spLocks/>
              </p:cNvSpPr>
              <p:nvPr/>
            </p:nvSpPr>
            <p:spPr bwMode="auto">
              <a:xfrm>
                <a:off x="4113" y="5114"/>
                <a:ext cx="181" cy="240"/>
              </a:xfrm>
              <a:custGeom>
                <a:avLst/>
                <a:gdLst>
                  <a:gd name="T0" fmla="*/ 181 w 181"/>
                  <a:gd name="T1" fmla="*/ 240 h 240"/>
                  <a:gd name="T2" fmla="*/ 181 w 181"/>
                  <a:gd name="T3" fmla="*/ 0 h 240"/>
                  <a:gd name="T4" fmla="*/ 0 w 181"/>
                  <a:gd name="T5" fmla="*/ 0 h 240"/>
                  <a:gd name="T6" fmla="*/ 0 w 181"/>
                  <a:gd name="T7" fmla="*/ 240 h 240"/>
                  <a:gd name="T8" fmla="*/ 181 w 181"/>
                  <a:gd name="T9" fmla="*/ 240 h 240"/>
                  <a:gd name="T10" fmla="*/ 181 w 181"/>
                  <a:gd name="T11" fmla="*/ 240 h 240"/>
                  <a:gd name="T12" fmla="*/ 0 60000 65536"/>
                  <a:gd name="T13" fmla="*/ 0 60000 65536"/>
                  <a:gd name="T14" fmla="*/ 0 60000 65536"/>
                  <a:gd name="T15" fmla="*/ 0 60000 65536"/>
                  <a:gd name="T16" fmla="*/ 0 60000 65536"/>
                  <a:gd name="T17" fmla="*/ 0 60000 65536"/>
                  <a:gd name="T18" fmla="*/ 0 w 181"/>
                  <a:gd name="T19" fmla="*/ 0 h 240"/>
                  <a:gd name="T20" fmla="*/ 181 w 181"/>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181" h="240">
                    <a:moveTo>
                      <a:pt x="181" y="240"/>
                    </a:moveTo>
                    <a:lnTo>
                      <a:pt x="181" y="0"/>
                    </a:lnTo>
                    <a:lnTo>
                      <a:pt x="0" y="0"/>
                    </a:lnTo>
                    <a:lnTo>
                      <a:pt x="0" y="240"/>
                    </a:lnTo>
                    <a:lnTo>
                      <a:pt x="181" y="2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37" name="Freeform 199"/>
              <p:cNvSpPr>
                <a:spLocks/>
              </p:cNvSpPr>
              <p:nvPr/>
            </p:nvSpPr>
            <p:spPr bwMode="auto">
              <a:xfrm>
                <a:off x="4113" y="5114"/>
                <a:ext cx="181" cy="240"/>
              </a:xfrm>
              <a:custGeom>
                <a:avLst/>
                <a:gdLst>
                  <a:gd name="T0" fmla="*/ 181 w 181"/>
                  <a:gd name="T1" fmla="*/ 240 h 240"/>
                  <a:gd name="T2" fmla="*/ 181 w 181"/>
                  <a:gd name="T3" fmla="*/ 0 h 240"/>
                  <a:gd name="T4" fmla="*/ 0 w 181"/>
                  <a:gd name="T5" fmla="*/ 0 h 240"/>
                  <a:gd name="T6" fmla="*/ 0 w 181"/>
                  <a:gd name="T7" fmla="*/ 240 h 240"/>
                  <a:gd name="T8" fmla="*/ 181 w 181"/>
                  <a:gd name="T9" fmla="*/ 240 h 240"/>
                  <a:gd name="T10" fmla="*/ 181 w 181"/>
                  <a:gd name="T11" fmla="*/ 240 h 240"/>
                  <a:gd name="T12" fmla="*/ 0 60000 65536"/>
                  <a:gd name="T13" fmla="*/ 0 60000 65536"/>
                  <a:gd name="T14" fmla="*/ 0 60000 65536"/>
                  <a:gd name="T15" fmla="*/ 0 60000 65536"/>
                  <a:gd name="T16" fmla="*/ 0 60000 65536"/>
                  <a:gd name="T17" fmla="*/ 0 60000 65536"/>
                  <a:gd name="T18" fmla="*/ 0 w 181"/>
                  <a:gd name="T19" fmla="*/ 0 h 240"/>
                  <a:gd name="T20" fmla="*/ 181 w 181"/>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181" h="240">
                    <a:moveTo>
                      <a:pt x="181" y="240"/>
                    </a:moveTo>
                    <a:lnTo>
                      <a:pt x="181" y="0"/>
                    </a:lnTo>
                    <a:lnTo>
                      <a:pt x="0" y="0"/>
                    </a:lnTo>
                    <a:lnTo>
                      <a:pt x="0" y="240"/>
                    </a:lnTo>
                    <a:lnTo>
                      <a:pt x="181" y="240"/>
                    </a:lnTo>
                    <a:close/>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38" name="Freeform 200"/>
              <p:cNvSpPr>
                <a:spLocks/>
              </p:cNvSpPr>
              <p:nvPr/>
            </p:nvSpPr>
            <p:spPr bwMode="auto">
              <a:xfrm>
                <a:off x="3454" y="4655"/>
                <a:ext cx="1674" cy="90"/>
              </a:xfrm>
              <a:custGeom>
                <a:avLst/>
                <a:gdLst>
                  <a:gd name="T0" fmla="*/ 0 w 1674"/>
                  <a:gd name="T1" fmla="*/ 90 h 90"/>
                  <a:gd name="T2" fmla="*/ 336 w 1674"/>
                  <a:gd name="T3" fmla="*/ 0 h 90"/>
                  <a:gd name="T4" fmla="*/ 1674 w 1674"/>
                  <a:gd name="T5" fmla="*/ 0 h 90"/>
                  <a:gd name="T6" fmla="*/ 1486 w 1674"/>
                  <a:gd name="T7" fmla="*/ 90 h 90"/>
                  <a:gd name="T8" fmla="*/ 0 60000 65536"/>
                  <a:gd name="T9" fmla="*/ 0 60000 65536"/>
                  <a:gd name="T10" fmla="*/ 0 60000 65536"/>
                  <a:gd name="T11" fmla="*/ 0 60000 65536"/>
                  <a:gd name="T12" fmla="*/ 0 w 1674"/>
                  <a:gd name="T13" fmla="*/ 0 h 90"/>
                  <a:gd name="T14" fmla="*/ 1674 w 1674"/>
                  <a:gd name="T15" fmla="*/ 90 h 90"/>
                </a:gdLst>
                <a:ahLst/>
                <a:cxnLst>
                  <a:cxn ang="T8">
                    <a:pos x="T0" y="T1"/>
                  </a:cxn>
                  <a:cxn ang="T9">
                    <a:pos x="T2" y="T3"/>
                  </a:cxn>
                  <a:cxn ang="T10">
                    <a:pos x="T4" y="T5"/>
                  </a:cxn>
                  <a:cxn ang="T11">
                    <a:pos x="T6" y="T7"/>
                  </a:cxn>
                </a:cxnLst>
                <a:rect l="T12" t="T13" r="T14" b="T15"/>
                <a:pathLst>
                  <a:path w="1674" h="90">
                    <a:moveTo>
                      <a:pt x="0" y="90"/>
                    </a:moveTo>
                    <a:lnTo>
                      <a:pt x="336" y="0"/>
                    </a:lnTo>
                    <a:lnTo>
                      <a:pt x="1674" y="0"/>
                    </a:lnTo>
                    <a:lnTo>
                      <a:pt x="1486" y="90"/>
                    </a:lnTo>
                  </a:path>
                </a:pathLst>
              </a:custGeom>
              <a:noFill/>
              <a:ln w="825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39" name="Freeform 201"/>
              <p:cNvSpPr>
                <a:spLocks/>
              </p:cNvSpPr>
              <p:nvPr/>
            </p:nvSpPr>
            <p:spPr bwMode="auto">
              <a:xfrm>
                <a:off x="4940" y="4655"/>
                <a:ext cx="188" cy="699"/>
              </a:xfrm>
              <a:custGeom>
                <a:avLst/>
                <a:gdLst>
                  <a:gd name="T0" fmla="*/ 0 w 188"/>
                  <a:gd name="T1" fmla="*/ 699 h 699"/>
                  <a:gd name="T2" fmla="*/ 188 w 188"/>
                  <a:gd name="T3" fmla="*/ 621 h 699"/>
                  <a:gd name="T4" fmla="*/ 188 w 188"/>
                  <a:gd name="T5" fmla="*/ 0 h 699"/>
                  <a:gd name="T6" fmla="*/ 0 60000 65536"/>
                  <a:gd name="T7" fmla="*/ 0 60000 65536"/>
                  <a:gd name="T8" fmla="*/ 0 60000 65536"/>
                  <a:gd name="T9" fmla="*/ 0 w 188"/>
                  <a:gd name="T10" fmla="*/ 0 h 699"/>
                  <a:gd name="T11" fmla="*/ 188 w 188"/>
                  <a:gd name="T12" fmla="*/ 699 h 699"/>
                </a:gdLst>
                <a:ahLst/>
                <a:cxnLst>
                  <a:cxn ang="T6">
                    <a:pos x="T0" y="T1"/>
                  </a:cxn>
                  <a:cxn ang="T7">
                    <a:pos x="T2" y="T3"/>
                  </a:cxn>
                  <a:cxn ang="T8">
                    <a:pos x="T4" y="T5"/>
                  </a:cxn>
                </a:cxnLst>
                <a:rect l="T9" t="T10" r="T11" b="T12"/>
                <a:pathLst>
                  <a:path w="188" h="699">
                    <a:moveTo>
                      <a:pt x="0" y="699"/>
                    </a:moveTo>
                    <a:lnTo>
                      <a:pt x="188" y="621"/>
                    </a:lnTo>
                    <a:lnTo>
                      <a:pt x="188" y="0"/>
                    </a:lnTo>
                  </a:path>
                </a:pathLst>
              </a:custGeom>
              <a:noFill/>
              <a:ln w="825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140" name="Rectangle 202"/>
              <p:cNvSpPr>
                <a:spLocks noChangeArrowheads="1"/>
              </p:cNvSpPr>
              <p:nvPr/>
            </p:nvSpPr>
            <p:spPr bwMode="auto">
              <a:xfrm>
                <a:off x="2407" y="4533"/>
                <a:ext cx="94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dirty="0">
                    <a:solidFill>
                      <a:srgbClr val="000000"/>
                    </a:solidFill>
                  </a:rPr>
                  <a:t>Commercial/</a:t>
                </a:r>
                <a:endParaRPr lang="en-US" altLang="en-US" sz="1400" dirty="0"/>
              </a:p>
            </p:txBody>
          </p:sp>
          <p:sp>
            <p:nvSpPr>
              <p:cNvPr id="12141" name="Rectangle 203"/>
              <p:cNvSpPr>
                <a:spLocks noChangeArrowheads="1"/>
              </p:cNvSpPr>
              <p:nvPr/>
            </p:nvSpPr>
            <p:spPr bwMode="auto">
              <a:xfrm>
                <a:off x="2537" y="4745"/>
                <a:ext cx="69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Industrial</a:t>
                </a:r>
                <a:endParaRPr lang="en-US" altLang="en-US" sz="1400"/>
              </a:p>
            </p:txBody>
          </p:sp>
          <p:sp>
            <p:nvSpPr>
              <p:cNvPr id="12142" name="Rectangle 204"/>
              <p:cNvSpPr>
                <a:spLocks noChangeArrowheads="1"/>
              </p:cNvSpPr>
              <p:nvPr/>
            </p:nvSpPr>
            <p:spPr bwMode="auto">
              <a:xfrm>
                <a:off x="2529" y="4965"/>
                <a:ext cx="70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Customer</a:t>
                </a:r>
                <a:endParaRPr lang="en-US" altLang="en-US" sz="1400"/>
              </a:p>
            </p:txBody>
          </p:sp>
        </p:grpSp>
        <p:grpSp>
          <p:nvGrpSpPr>
            <p:cNvPr id="11284" name="Group 205"/>
            <p:cNvGrpSpPr>
              <a:grpSpLocks/>
            </p:cNvGrpSpPr>
            <p:nvPr/>
          </p:nvGrpSpPr>
          <p:grpSpPr bwMode="auto">
            <a:xfrm>
              <a:off x="1800" y="2076"/>
              <a:ext cx="12096" cy="6842"/>
              <a:chOff x="1826" y="2078"/>
              <a:chExt cx="12096" cy="6842"/>
            </a:xfrm>
          </p:grpSpPr>
          <p:sp>
            <p:nvSpPr>
              <p:cNvPr id="11743" name="Rectangle 206"/>
              <p:cNvSpPr>
                <a:spLocks noChangeArrowheads="1"/>
              </p:cNvSpPr>
              <p:nvPr/>
            </p:nvSpPr>
            <p:spPr bwMode="auto">
              <a:xfrm>
                <a:off x="8017" y="8330"/>
                <a:ext cx="81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Residential</a:t>
                </a:r>
                <a:endParaRPr lang="en-US" altLang="en-US" sz="1400"/>
              </a:p>
            </p:txBody>
          </p:sp>
          <p:sp>
            <p:nvSpPr>
              <p:cNvPr id="11744" name="Rectangle 207"/>
              <p:cNvSpPr>
                <a:spLocks noChangeArrowheads="1"/>
              </p:cNvSpPr>
              <p:nvPr/>
            </p:nvSpPr>
            <p:spPr bwMode="auto">
              <a:xfrm>
                <a:off x="8069" y="8544"/>
                <a:ext cx="70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Customer</a:t>
                </a:r>
                <a:endParaRPr lang="en-US" altLang="en-US" sz="1400"/>
              </a:p>
            </p:txBody>
          </p:sp>
          <p:sp>
            <p:nvSpPr>
              <p:cNvPr id="11745" name="Rectangle 208"/>
              <p:cNvSpPr>
                <a:spLocks noChangeArrowheads="1"/>
              </p:cNvSpPr>
              <p:nvPr/>
            </p:nvSpPr>
            <p:spPr bwMode="auto">
              <a:xfrm>
                <a:off x="8908" y="7289"/>
                <a:ext cx="45"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746" name="Rectangle 209"/>
              <p:cNvSpPr>
                <a:spLocks noChangeArrowheads="1"/>
              </p:cNvSpPr>
              <p:nvPr/>
            </p:nvSpPr>
            <p:spPr bwMode="auto">
              <a:xfrm>
                <a:off x="8908" y="7289"/>
                <a:ext cx="45" cy="78"/>
              </a:xfrm>
              <a:prstGeom prst="rect">
                <a:avLst/>
              </a:prstGeom>
              <a:noFill/>
              <a:ln w="1206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747" name="Line 210"/>
              <p:cNvSpPr>
                <a:spLocks noChangeShapeType="1"/>
              </p:cNvSpPr>
              <p:nvPr/>
            </p:nvSpPr>
            <p:spPr bwMode="auto">
              <a:xfrm>
                <a:off x="9153" y="7697"/>
                <a:ext cx="1" cy="408"/>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48" name="Freeform 211"/>
              <p:cNvSpPr>
                <a:spLocks/>
              </p:cNvSpPr>
              <p:nvPr/>
            </p:nvSpPr>
            <p:spPr bwMode="auto">
              <a:xfrm>
                <a:off x="8908" y="7781"/>
                <a:ext cx="245" cy="123"/>
              </a:xfrm>
              <a:custGeom>
                <a:avLst/>
                <a:gdLst>
                  <a:gd name="T0" fmla="*/ 0 w 245"/>
                  <a:gd name="T1" fmla="*/ 123 h 123"/>
                  <a:gd name="T2" fmla="*/ 19 w 245"/>
                  <a:gd name="T3" fmla="*/ 123 h 123"/>
                  <a:gd name="T4" fmla="*/ 38 w 245"/>
                  <a:gd name="T5" fmla="*/ 123 h 123"/>
                  <a:gd name="T6" fmla="*/ 58 w 245"/>
                  <a:gd name="T7" fmla="*/ 116 h 123"/>
                  <a:gd name="T8" fmla="*/ 77 w 245"/>
                  <a:gd name="T9" fmla="*/ 116 h 123"/>
                  <a:gd name="T10" fmla="*/ 90 w 245"/>
                  <a:gd name="T11" fmla="*/ 110 h 123"/>
                  <a:gd name="T12" fmla="*/ 110 w 245"/>
                  <a:gd name="T13" fmla="*/ 103 h 123"/>
                  <a:gd name="T14" fmla="*/ 129 w 245"/>
                  <a:gd name="T15" fmla="*/ 97 h 123"/>
                  <a:gd name="T16" fmla="*/ 142 w 245"/>
                  <a:gd name="T17" fmla="*/ 91 h 123"/>
                  <a:gd name="T18" fmla="*/ 155 w 245"/>
                  <a:gd name="T19" fmla="*/ 78 h 123"/>
                  <a:gd name="T20" fmla="*/ 174 w 245"/>
                  <a:gd name="T21" fmla="*/ 71 h 123"/>
                  <a:gd name="T22" fmla="*/ 187 w 245"/>
                  <a:gd name="T23" fmla="*/ 58 h 123"/>
                  <a:gd name="T24" fmla="*/ 200 w 245"/>
                  <a:gd name="T25" fmla="*/ 52 h 123"/>
                  <a:gd name="T26" fmla="*/ 213 w 245"/>
                  <a:gd name="T27" fmla="*/ 39 h 123"/>
                  <a:gd name="T28" fmla="*/ 226 w 245"/>
                  <a:gd name="T29" fmla="*/ 26 h 123"/>
                  <a:gd name="T30" fmla="*/ 239 w 245"/>
                  <a:gd name="T31" fmla="*/ 6 h 123"/>
                  <a:gd name="T32" fmla="*/ 245 w 245"/>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23"/>
                  <a:gd name="T53" fmla="*/ 245 w 245"/>
                  <a:gd name="T54" fmla="*/ 123 h 1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23">
                    <a:moveTo>
                      <a:pt x="0" y="123"/>
                    </a:moveTo>
                    <a:lnTo>
                      <a:pt x="19" y="123"/>
                    </a:lnTo>
                    <a:lnTo>
                      <a:pt x="38" y="123"/>
                    </a:lnTo>
                    <a:lnTo>
                      <a:pt x="58" y="116"/>
                    </a:lnTo>
                    <a:lnTo>
                      <a:pt x="77" y="116"/>
                    </a:lnTo>
                    <a:lnTo>
                      <a:pt x="90" y="110"/>
                    </a:lnTo>
                    <a:lnTo>
                      <a:pt x="110" y="103"/>
                    </a:lnTo>
                    <a:lnTo>
                      <a:pt x="129" y="97"/>
                    </a:lnTo>
                    <a:lnTo>
                      <a:pt x="142" y="91"/>
                    </a:lnTo>
                    <a:lnTo>
                      <a:pt x="155" y="78"/>
                    </a:lnTo>
                    <a:lnTo>
                      <a:pt x="174" y="71"/>
                    </a:lnTo>
                    <a:lnTo>
                      <a:pt x="187" y="58"/>
                    </a:lnTo>
                    <a:lnTo>
                      <a:pt x="200" y="52"/>
                    </a:lnTo>
                    <a:lnTo>
                      <a:pt x="213" y="39"/>
                    </a:lnTo>
                    <a:lnTo>
                      <a:pt x="226" y="26"/>
                    </a:lnTo>
                    <a:lnTo>
                      <a:pt x="239" y="6"/>
                    </a:lnTo>
                    <a:lnTo>
                      <a:pt x="245"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49" name="Freeform 212"/>
              <p:cNvSpPr>
                <a:spLocks/>
              </p:cNvSpPr>
              <p:nvPr/>
            </p:nvSpPr>
            <p:spPr bwMode="auto">
              <a:xfrm>
                <a:off x="8940" y="7289"/>
                <a:ext cx="213" cy="492"/>
              </a:xfrm>
              <a:custGeom>
                <a:avLst/>
                <a:gdLst>
                  <a:gd name="T0" fmla="*/ 13 w 213"/>
                  <a:gd name="T1" fmla="*/ 0 h 492"/>
                  <a:gd name="T2" fmla="*/ 6 w 213"/>
                  <a:gd name="T3" fmla="*/ 19 h 492"/>
                  <a:gd name="T4" fmla="*/ 6 w 213"/>
                  <a:gd name="T5" fmla="*/ 32 h 492"/>
                  <a:gd name="T6" fmla="*/ 6 w 213"/>
                  <a:gd name="T7" fmla="*/ 58 h 492"/>
                  <a:gd name="T8" fmla="*/ 6 w 213"/>
                  <a:gd name="T9" fmla="*/ 71 h 492"/>
                  <a:gd name="T10" fmla="*/ 0 w 213"/>
                  <a:gd name="T11" fmla="*/ 91 h 492"/>
                  <a:gd name="T12" fmla="*/ 6 w 213"/>
                  <a:gd name="T13" fmla="*/ 110 h 492"/>
                  <a:gd name="T14" fmla="*/ 6 w 213"/>
                  <a:gd name="T15" fmla="*/ 129 h 492"/>
                  <a:gd name="T16" fmla="*/ 6 w 213"/>
                  <a:gd name="T17" fmla="*/ 149 h 492"/>
                  <a:gd name="T18" fmla="*/ 13 w 213"/>
                  <a:gd name="T19" fmla="*/ 162 h 492"/>
                  <a:gd name="T20" fmla="*/ 13 w 213"/>
                  <a:gd name="T21" fmla="*/ 181 h 492"/>
                  <a:gd name="T22" fmla="*/ 13 w 213"/>
                  <a:gd name="T23" fmla="*/ 201 h 492"/>
                  <a:gd name="T24" fmla="*/ 19 w 213"/>
                  <a:gd name="T25" fmla="*/ 214 h 492"/>
                  <a:gd name="T26" fmla="*/ 26 w 213"/>
                  <a:gd name="T27" fmla="*/ 233 h 492"/>
                  <a:gd name="T28" fmla="*/ 26 w 213"/>
                  <a:gd name="T29" fmla="*/ 246 h 492"/>
                  <a:gd name="T30" fmla="*/ 32 w 213"/>
                  <a:gd name="T31" fmla="*/ 265 h 492"/>
                  <a:gd name="T32" fmla="*/ 39 w 213"/>
                  <a:gd name="T33" fmla="*/ 278 h 492"/>
                  <a:gd name="T34" fmla="*/ 45 w 213"/>
                  <a:gd name="T35" fmla="*/ 298 h 492"/>
                  <a:gd name="T36" fmla="*/ 58 w 213"/>
                  <a:gd name="T37" fmla="*/ 311 h 492"/>
                  <a:gd name="T38" fmla="*/ 65 w 213"/>
                  <a:gd name="T39" fmla="*/ 324 h 492"/>
                  <a:gd name="T40" fmla="*/ 71 w 213"/>
                  <a:gd name="T41" fmla="*/ 343 h 492"/>
                  <a:gd name="T42" fmla="*/ 84 w 213"/>
                  <a:gd name="T43" fmla="*/ 356 h 492"/>
                  <a:gd name="T44" fmla="*/ 90 w 213"/>
                  <a:gd name="T45" fmla="*/ 369 h 492"/>
                  <a:gd name="T46" fmla="*/ 97 w 213"/>
                  <a:gd name="T47" fmla="*/ 382 h 492"/>
                  <a:gd name="T48" fmla="*/ 110 w 213"/>
                  <a:gd name="T49" fmla="*/ 395 h 492"/>
                  <a:gd name="T50" fmla="*/ 123 w 213"/>
                  <a:gd name="T51" fmla="*/ 408 h 492"/>
                  <a:gd name="T52" fmla="*/ 136 w 213"/>
                  <a:gd name="T53" fmla="*/ 421 h 492"/>
                  <a:gd name="T54" fmla="*/ 149 w 213"/>
                  <a:gd name="T55" fmla="*/ 434 h 492"/>
                  <a:gd name="T56" fmla="*/ 155 w 213"/>
                  <a:gd name="T57" fmla="*/ 447 h 492"/>
                  <a:gd name="T58" fmla="*/ 174 w 213"/>
                  <a:gd name="T59" fmla="*/ 453 h 492"/>
                  <a:gd name="T60" fmla="*/ 187 w 213"/>
                  <a:gd name="T61" fmla="*/ 466 h 492"/>
                  <a:gd name="T62" fmla="*/ 200 w 213"/>
                  <a:gd name="T63" fmla="*/ 479 h 492"/>
                  <a:gd name="T64" fmla="*/ 213 w 213"/>
                  <a:gd name="T65" fmla="*/ 492 h 4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3"/>
                  <a:gd name="T100" fmla="*/ 0 h 492"/>
                  <a:gd name="T101" fmla="*/ 213 w 213"/>
                  <a:gd name="T102" fmla="*/ 492 h 4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3" h="492">
                    <a:moveTo>
                      <a:pt x="13" y="0"/>
                    </a:moveTo>
                    <a:lnTo>
                      <a:pt x="6" y="19"/>
                    </a:lnTo>
                    <a:lnTo>
                      <a:pt x="6" y="32"/>
                    </a:lnTo>
                    <a:lnTo>
                      <a:pt x="6" y="58"/>
                    </a:lnTo>
                    <a:lnTo>
                      <a:pt x="6" y="71"/>
                    </a:lnTo>
                    <a:lnTo>
                      <a:pt x="0" y="91"/>
                    </a:lnTo>
                    <a:lnTo>
                      <a:pt x="6" y="110"/>
                    </a:lnTo>
                    <a:lnTo>
                      <a:pt x="6" y="129"/>
                    </a:lnTo>
                    <a:lnTo>
                      <a:pt x="6" y="149"/>
                    </a:lnTo>
                    <a:lnTo>
                      <a:pt x="13" y="162"/>
                    </a:lnTo>
                    <a:lnTo>
                      <a:pt x="13" y="181"/>
                    </a:lnTo>
                    <a:lnTo>
                      <a:pt x="13" y="201"/>
                    </a:lnTo>
                    <a:lnTo>
                      <a:pt x="19" y="214"/>
                    </a:lnTo>
                    <a:lnTo>
                      <a:pt x="26" y="233"/>
                    </a:lnTo>
                    <a:lnTo>
                      <a:pt x="26" y="246"/>
                    </a:lnTo>
                    <a:lnTo>
                      <a:pt x="32" y="265"/>
                    </a:lnTo>
                    <a:lnTo>
                      <a:pt x="39" y="278"/>
                    </a:lnTo>
                    <a:lnTo>
                      <a:pt x="45" y="298"/>
                    </a:lnTo>
                    <a:lnTo>
                      <a:pt x="58" y="311"/>
                    </a:lnTo>
                    <a:lnTo>
                      <a:pt x="65" y="324"/>
                    </a:lnTo>
                    <a:lnTo>
                      <a:pt x="71" y="343"/>
                    </a:lnTo>
                    <a:lnTo>
                      <a:pt x="84" y="356"/>
                    </a:lnTo>
                    <a:lnTo>
                      <a:pt x="90" y="369"/>
                    </a:lnTo>
                    <a:lnTo>
                      <a:pt x="97" y="382"/>
                    </a:lnTo>
                    <a:lnTo>
                      <a:pt x="110" y="395"/>
                    </a:lnTo>
                    <a:lnTo>
                      <a:pt x="123" y="408"/>
                    </a:lnTo>
                    <a:lnTo>
                      <a:pt x="136" y="421"/>
                    </a:lnTo>
                    <a:lnTo>
                      <a:pt x="149" y="434"/>
                    </a:lnTo>
                    <a:lnTo>
                      <a:pt x="155" y="447"/>
                    </a:lnTo>
                    <a:lnTo>
                      <a:pt x="174" y="453"/>
                    </a:lnTo>
                    <a:lnTo>
                      <a:pt x="187" y="466"/>
                    </a:lnTo>
                    <a:lnTo>
                      <a:pt x="200" y="479"/>
                    </a:lnTo>
                    <a:lnTo>
                      <a:pt x="213" y="492"/>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50" name="Rectangle 213"/>
              <p:cNvSpPr>
                <a:spLocks noChangeArrowheads="1"/>
              </p:cNvSpPr>
              <p:nvPr/>
            </p:nvSpPr>
            <p:spPr bwMode="auto">
              <a:xfrm>
                <a:off x="9432" y="7036"/>
                <a:ext cx="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GB" altLang="en-US" sz="1400"/>
              </a:p>
            </p:txBody>
          </p:sp>
          <p:sp>
            <p:nvSpPr>
              <p:cNvPr id="11751" name="Rectangle 214"/>
              <p:cNvSpPr>
                <a:spLocks noChangeArrowheads="1"/>
              </p:cNvSpPr>
              <p:nvPr/>
            </p:nvSpPr>
            <p:spPr bwMode="auto">
              <a:xfrm>
                <a:off x="9347" y="7256"/>
                <a:ext cx="1162"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200"/>
                  <a:t>Distribution</a:t>
                </a:r>
              </a:p>
              <a:p>
                <a:r>
                  <a:rPr lang="en-US" altLang="en-US" sz="1200"/>
                  <a:t>Pole</a:t>
                </a:r>
              </a:p>
              <a:p>
                <a:endParaRPr lang="en-US" altLang="en-US" sz="1400"/>
              </a:p>
            </p:txBody>
          </p:sp>
          <p:sp>
            <p:nvSpPr>
              <p:cNvPr id="11752" name="Rectangle 215"/>
              <p:cNvSpPr>
                <a:spLocks noChangeArrowheads="1"/>
              </p:cNvSpPr>
              <p:nvPr/>
            </p:nvSpPr>
            <p:spPr bwMode="auto">
              <a:xfrm>
                <a:off x="9334" y="7471"/>
                <a:ext cx="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GB" altLang="en-US" sz="1400"/>
              </a:p>
            </p:txBody>
          </p:sp>
          <p:sp>
            <p:nvSpPr>
              <p:cNvPr id="11753" name="Freeform 216"/>
              <p:cNvSpPr>
                <a:spLocks noEditPoints="1"/>
              </p:cNvSpPr>
              <p:nvPr/>
            </p:nvSpPr>
            <p:spPr bwMode="auto">
              <a:xfrm>
                <a:off x="3402" y="7017"/>
                <a:ext cx="2708" cy="324"/>
              </a:xfrm>
              <a:custGeom>
                <a:avLst/>
                <a:gdLst>
                  <a:gd name="T0" fmla="*/ 130 w 2708"/>
                  <a:gd name="T1" fmla="*/ 298 h 324"/>
                  <a:gd name="T2" fmla="*/ 136 w 2708"/>
                  <a:gd name="T3" fmla="*/ 317 h 324"/>
                  <a:gd name="T4" fmla="*/ 13 w 2708"/>
                  <a:gd name="T5" fmla="*/ 324 h 324"/>
                  <a:gd name="T6" fmla="*/ 0 w 2708"/>
                  <a:gd name="T7" fmla="*/ 272 h 324"/>
                  <a:gd name="T8" fmla="*/ 13 w 2708"/>
                  <a:gd name="T9" fmla="*/ 259 h 324"/>
                  <a:gd name="T10" fmla="*/ 26 w 2708"/>
                  <a:gd name="T11" fmla="*/ 272 h 324"/>
                  <a:gd name="T12" fmla="*/ 395 w 2708"/>
                  <a:gd name="T13" fmla="*/ 304 h 324"/>
                  <a:gd name="T14" fmla="*/ 395 w 2708"/>
                  <a:gd name="T15" fmla="*/ 317 h 324"/>
                  <a:gd name="T16" fmla="*/ 233 w 2708"/>
                  <a:gd name="T17" fmla="*/ 324 h 324"/>
                  <a:gd name="T18" fmla="*/ 220 w 2708"/>
                  <a:gd name="T19" fmla="*/ 304 h 324"/>
                  <a:gd name="T20" fmla="*/ 492 w 2708"/>
                  <a:gd name="T21" fmla="*/ 298 h 324"/>
                  <a:gd name="T22" fmla="*/ 660 w 2708"/>
                  <a:gd name="T23" fmla="*/ 311 h 324"/>
                  <a:gd name="T24" fmla="*/ 647 w 2708"/>
                  <a:gd name="T25" fmla="*/ 324 h 324"/>
                  <a:gd name="T26" fmla="*/ 485 w 2708"/>
                  <a:gd name="T27" fmla="*/ 317 h 324"/>
                  <a:gd name="T28" fmla="*/ 492 w 2708"/>
                  <a:gd name="T29" fmla="*/ 298 h 324"/>
                  <a:gd name="T30" fmla="*/ 912 w 2708"/>
                  <a:gd name="T31" fmla="*/ 298 h 324"/>
                  <a:gd name="T32" fmla="*/ 918 w 2708"/>
                  <a:gd name="T33" fmla="*/ 311 h 324"/>
                  <a:gd name="T34" fmla="*/ 756 w 2708"/>
                  <a:gd name="T35" fmla="*/ 324 h 324"/>
                  <a:gd name="T36" fmla="*/ 744 w 2708"/>
                  <a:gd name="T37" fmla="*/ 311 h 324"/>
                  <a:gd name="T38" fmla="*/ 756 w 2708"/>
                  <a:gd name="T39" fmla="*/ 298 h 324"/>
                  <a:gd name="T40" fmla="*/ 1176 w 2708"/>
                  <a:gd name="T41" fmla="*/ 304 h 324"/>
                  <a:gd name="T42" fmla="*/ 1176 w 2708"/>
                  <a:gd name="T43" fmla="*/ 317 h 324"/>
                  <a:gd name="T44" fmla="*/ 1015 w 2708"/>
                  <a:gd name="T45" fmla="*/ 324 h 324"/>
                  <a:gd name="T46" fmla="*/ 1002 w 2708"/>
                  <a:gd name="T47" fmla="*/ 304 h 324"/>
                  <a:gd name="T48" fmla="*/ 1273 w 2708"/>
                  <a:gd name="T49" fmla="*/ 298 h 324"/>
                  <a:gd name="T50" fmla="*/ 1441 w 2708"/>
                  <a:gd name="T51" fmla="*/ 311 h 324"/>
                  <a:gd name="T52" fmla="*/ 1428 w 2708"/>
                  <a:gd name="T53" fmla="*/ 324 h 324"/>
                  <a:gd name="T54" fmla="*/ 1267 w 2708"/>
                  <a:gd name="T55" fmla="*/ 317 h 324"/>
                  <a:gd name="T56" fmla="*/ 1273 w 2708"/>
                  <a:gd name="T57" fmla="*/ 298 h 324"/>
                  <a:gd name="T58" fmla="*/ 1693 w 2708"/>
                  <a:gd name="T59" fmla="*/ 298 h 324"/>
                  <a:gd name="T60" fmla="*/ 1700 w 2708"/>
                  <a:gd name="T61" fmla="*/ 311 h 324"/>
                  <a:gd name="T62" fmla="*/ 1538 w 2708"/>
                  <a:gd name="T63" fmla="*/ 324 h 324"/>
                  <a:gd name="T64" fmla="*/ 1525 w 2708"/>
                  <a:gd name="T65" fmla="*/ 311 h 324"/>
                  <a:gd name="T66" fmla="*/ 1538 w 2708"/>
                  <a:gd name="T67" fmla="*/ 298 h 324"/>
                  <a:gd name="T68" fmla="*/ 1958 w 2708"/>
                  <a:gd name="T69" fmla="*/ 304 h 324"/>
                  <a:gd name="T70" fmla="*/ 1958 w 2708"/>
                  <a:gd name="T71" fmla="*/ 317 h 324"/>
                  <a:gd name="T72" fmla="*/ 1790 w 2708"/>
                  <a:gd name="T73" fmla="*/ 324 h 324"/>
                  <a:gd name="T74" fmla="*/ 1784 w 2708"/>
                  <a:gd name="T75" fmla="*/ 304 h 324"/>
                  <a:gd name="T76" fmla="*/ 2055 w 2708"/>
                  <a:gd name="T77" fmla="*/ 298 h 324"/>
                  <a:gd name="T78" fmla="*/ 2223 w 2708"/>
                  <a:gd name="T79" fmla="*/ 311 h 324"/>
                  <a:gd name="T80" fmla="*/ 2210 w 2708"/>
                  <a:gd name="T81" fmla="*/ 324 h 324"/>
                  <a:gd name="T82" fmla="*/ 2049 w 2708"/>
                  <a:gd name="T83" fmla="*/ 317 h 324"/>
                  <a:gd name="T84" fmla="*/ 2055 w 2708"/>
                  <a:gd name="T85" fmla="*/ 298 h 324"/>
                  <a:gd name="T86" fmla="*/ 2475 w 2708"/>
                  <a:gd name="T87" fmla="*/ 298 h 324"/>
                  <a:gd name="T88" fmla="*/ 2482 w 2708"/>
                  <a:gd name="T89" fmla="*/ 311 h 324"/>
                  <a:gd name="T90" fmla="*/ 2320 w 2708"/>
                  <a:gd name="T91" fmla="*/ 324 h 324"/>
                  <a:gd name="T92" fmla="*/ 2307 w 2708"/>
                  <a:gd name="T93" fmla="*/ 311 h 324"/>
                  <a:gd name="T94" fmla="*/ 2320 w 2708"/>
                  <a:gd name="T95" fmla="*/ 298 h 324"/>
                  <a:gd name="T96" fmla="*/ 2682 w 2708"/>
                  <a:gd name="T97" fmla="*/ 278 h 324"/>
                  <a:gd name="T98" fmla="*/ 2695 w 2708"/>
                  <a:gd name="T99" fmla="*/ 266 h 324"/>
                  <a:gd name="T100" fmla="*/ 2708 w 2708"/>
                  <a:gd name="T101" fmla="*/ 311 h 324"/>
                  <a:gd name="T102" fmla="*/ 2701 w 2708"/>
                  <a:gd name="T103" fmla="*/ 324 h 324"/>
                  <a:gd name="T104" fmla="*/ 2566 w 2708"/>
                  <a:gd name="T105" fmla="*/ 311 h 324"/>
                  <a:gd name="T106" fmla="*/ 2579 w 2708"/>
                  <a:gd name="T107" fmla="*/ 298 h 324"/>
                  <a:gd name="T108" fmla="*/ 2617 w 2708"/>
                  <a:gd name="T109" fmla="*/ 7 h 324"/>
                  <a:gd name="T110" fmla="*/ 2637 w 2708"/>
                  <a:gd name="T111" fmla="*/ 0 h 324"/>
                  <a:gd name="T112" fmla="*/ 2676 w 2708"/>
                  <a:gd name="T113" fmla="*/ 168 h 324"/>
                  <a:gd name="T114" fmla="*/ 2663 w 2708"/>
                  <a:gd name="T115" fmla="*/ 175 h 32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708"/>
                  <a:gd name="T175" fmla="*/ 0 h 324"/>
                  <a:gd name="T176" fmla="*/ 2708 w 2708"/>
                  <a:gd name="T177" fmla="*/ 324 h 32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708" h="324">
                    <a:moveTo>
                      <a:pt x="26" y="272"/>
                    </a:moveTo>
                    <a:lnTo>
                      <a:pt x="26" y="311"/>
                    </a:lnTo>
                    <a:lnTo>
                      <a:pt x="13" y="298"/>
                    </a:lnTo>
                    <a:lnTo>
                      <a:pt x="123" y="298"/>
                    </a:lnTo>
                    <a:lnTo>
                      <a:pt x="130" y="298"/>
                    </a:lnTo>
                    <a:lnTo>
                      <a:pt x="136" y="304"/>
                    </a:lnTo>
                    <a:lnTo>
                      <a:pt x="136" y="311"/>
                    </a:lnTo>
                    <a:lnTo>
                      <a:pt x="136" y="317"/>
                    </a:lnTo>
                    <a:lnTo>
                      <a:pt x="130" y="324"/>
                    </a:lnTo>
                    <a:lnTo>
                      <a:pt x="123" y="324"/>
                    </a:lnTo>
                    <a:lnTo>
                      <a:pt x="13" y="324"/>
                    </a:lnTo>
                    <a:lnTo>
                      <a:pt x="7" y="324"/>
                    </a:lnTo>
                    <a:lnTo>
                      <a:pt x="7" y="317"/>
                    </a:lnTo>
                    <a:lnTo>
                      <a:pt x="0" y="317"/>
                    </a:lnTo>
                    <a:lnTo>
                      <a:pt x="0" y="311"/>
                    </a:lnTo>
                    <a:lnTo>
                      <a:pt x="0" y="272"/>
                    </a:lnTo>
                    <a:lnTo>
                      <a:pt x="0" y="266"/>
                    </a:lnTo>
                    <a:lnTo>
                      <a:pt x="7" y="266"/>
                    </a:lnTo>
                    <a:lnTo>
                      <a:pt x="7" y="259"/>
                    </a:lnTo>
                    <a:lnTo>
                      <a:pt x="13" y="259"/>
                    </a:lnTo>
                    <a:lnTo>
                      <a:pt x="20" y="259"/>
                    </a:lnTo>
                    <a:lnTo>
                      <a:pt x="20" y="266"/>
                    </a:lnTo>
                    <a:lnTo>
                      <a:pt x="26" y="272"/>
                    </a:lnTo>
                    <a:close/>
                    <a:moveTo>
                      <a:pt x="233" y="298"/>
                    </a:moveTo>
                    <a:lnTo>
                      <a:pt x="388" y="298"/>
                    </a:lnTo>
                    <a:lnTo>
                      <a:pt x="395" y="304"/>
                    </a:lnTo>
                    <a:lnTo>
                      <a:pt x="395" y="311"/>
                    </a:lnTo>
                    <a:lnTo>
                      <a:pt x="395" y="317"/>
                    </a:lnTo>
                    <a:lnTo>
                      <a:pt x="388" y="324"/>
                    </a:lnTo>
                    <a:lnTo>
                      <a:pt x="233" y="324"/>
                    </a:lnTo>
                    <a:lnTo>
                      <a:pt x="227" y="317"/>
                    </a:lnTo>
                    <a:lnTo>
                      <a:pt x="220" y="317"/>
                    </a:lnTo>
                    <a:lnTo>
                      <a:pt x="220" y="311"/>
                    </a:lnTo>
                    <a:lnTo>
                      <a:pt x="220" y="304"/>
                    </a:lnTo>
                    <a:lnTo>
                      <a:pt x="227" y="304"/>
                    </a:lnTo>
                    <a:lnTo>
                      <a:pt x="233" y="298"/>
                    </a:lnTo>
                    <a:close/>
                    <a:moveTo>
                      <a:pt x="492" y="298"/>
                    </a:moveTo>
                    <a:lnTo>
                      <a:pt x="647" y="298"/>
                    </a:lnTo>
                    <a:lnTo>
                      <a:pt x="653" y="298"/>
                    </a:lnTo>
                    <a:lnTo>
                      <a:pt x="653" y="304"/>
                    </a:lnTo>
                    <a:lnTo>
                      <a:pt x="660" y="311"/>
                    </a:lnTo>
                    <a:lnTo>
                      <a:pt x="653" y="317"/>
                    </a:lnTo>
                    <a:lnTo>
                      <a:pt x="653" y="324"/>
                    </a:lnTo>
                    <a:lnTo>
                      <a:pt x="647" y="324"/>
                    </a:lnTo>
                    <a:lnTo>
                      <a:pt x="492" y="324"/>
                    </a:lnTo>
                    <a:lnTo>
                      <a:pt x="485" y="317"/>
                    </a:lnTo>
                    <a:lnTo>
                      <a:pt x="485" y="311"/>
                    </a:lnTo>
                    <a:lnTo>
                      <a:pt x="485" y="304"/>
                    </a:lnTo>
                    <a:lnTo>
                      <a:pt x="492" y="298"/>
                    </a:lnTo>
                    <a:close/>
                    <a:moveTo>
                      <a:pt x="756" y="298"/>
                    </a:moveTo>
                    <a:lnTo>
                      <a:pt x="905" y="298"/>
                    </a:lnTo>
                    <a:lnTo>
                      <a:pt x="912" y="298"/>
                    </a:lnTo>
                    <a:lnTo>
                      <a:pt x="912" y="304"/>
                    </a:lnTo>
                    <a:lnTo>
                      <a:pt x="918" y="304"/>
                    </a:lnTo>
                    <a:lnTo>
                      <a:pt x="918" y="311"/>
                    </a:lnTo>
                    <a:lnTo>
                      <a:pt x="918" y="317"/>
                    </a:lnTo>
                    <a:lnTo>
                      <a:pt x="912" y="317"/>
                    </a:lnTo>
                    <a:lnTo>
                      <a:pt x="912" y="324"/>
                    </a:lnTo>
                    <a:lnTo>
                      <a:pt x="905" y="324"/>
                    </a:lnTo>
                    <a:lnTo>
                      <a:pt x="756" y="324"/>
                    </a:lnTo>
                    <a:lnTo>
                      <a:pt x="750" y="324"/>
                    </a:lnTo>
                    <a:lnTo>
                      <a:pt x="750" y="317"/>
                    </a:lnTo>
                    <a:lnTo>
                      <a:pt x="744" y="317"/>
                    </a:lnTo>
                    <a:lnTo>
                      <a:pt x="744" y="311"/>
                    </a:lnTo>
                    <a:lnTo>
                      <a:pt x="744" y="304"/>
                    </a:lnTo>
                    <a:lnTo>
                      <a:pt x="750" y="304"/>
                    </a:lnTo>
                    <a:lnTo>
                      <a:pt x="750" y="298"/>
                    </a:lnTo>
                    <a:lnTo>
                      <a:pt x="756" y="298"/>
                    </a:lnTo>
                    <a:close/>
                    <a:moveTo>
                      <a:pt x="1015" y="298"/>
                    </a:moveTo>
                    <a:lnTo>
                      <a:pt x="1170" y="298"/>
                    </a:lnTo>
                    <a:lnTo>
                      <a:pt x="1176" y="304"/>
                    </a:lnTo>
                    <a:lnTo>
                      <a:pt x="1176" y="311"/>
                    </a:lnTo>
                    <a:lnTo>
                      <a:pt x="1176" y="317"/>
                    </a:lnTo>
                    <a:lnTo>
                      <a:pt x="1170" y="324"/>
                    </a:lnTo>
                    <a:lnTo>
                      <a:pt x="1015" y="324"/>
                    </a:lnTo>
                    <a:lnTo>
                      <a:pt x="1008" y="317"/>
                    </a:lnTo>
                    <a:lnTo>
                      <a:pt x="1002" y="317"/>
                    </a:lnTo>
                    <a:lnTo>
                      <a:pt x="1002" y="311"/>
                    </a:lnTo>
                    <a:lnTo>
                      <a:pt x="1002" y="304"/>
                    </a:lnTo>
                    <a:lnTo>
                      <a:pt x="1008" y="304"/>
                    </a:lnTo>
                    <a:lnTo>
                      <a:pt x="1015" y="298"/>
                    </a:lnTo>
                    <a:close/>
                    <a:moveTo>
                      <a:pt x="1273" y="298"/>
                    </a:moveTo>
                    <a:lnTo>
                      <a:pt x="1428" y="298"/>
                    </a:lnTo>
                    <a:lnTo>
                      <a:pt x="1435" y="298"/>
                    </a:lnTo>
                    <a:lnTo>
                      <a:pt x="1435" y="304"/>
                    </a:lnTo>
                    <a:lnTo>
                      <a:pt x="1441" y="311"/>
                    </a:lnTo>
                    <a:lnTo>
                      <a:pt x="1435" y="317"/>
                    </a:lnTo>
                    <a:lnTo>
                      <a:pt x="1435" y="324"/>
                    </a:lnTo>
                    <a:lnTo>
                      <a:pt x="1428" y="324"/>
                    </a:lnTo>
                    <a:lnTo>
                      <a:pt x="1273" y="324"/>
                    </a:lnTo>
                    <a:lnTo>
                      <a:pt x="1267" y="317"/>
                    </a:lnTo>
                    <a:lnTo>
                      <a:pt x="1267" y="311"/>
                    </a:lnTo>
                    <a:lnTo>
                      <a:pt x="1267" y="304"/>
                    </a:lnTo>
                    <a:lnTo>
                      <a:pt x="1273" y="298"/>
                    </a:lnTo>
                    <a:close/>
                    <a:moveTo>
                      <a:pt x="1538" y="298"/>
                    </a:moveTo>
                    <a:lnTo>
                      <a:pt x="1687" y="298"/>
                    </a:lnTo>
                    <a:lnTo>
                      <a:pt x="1693" y="298"/>
                    </a:lnTo>
                    <a:lnTo>
                      <a:pt x="1693" y="304"/>
                    </a:lnTo>
                    <a:lnTo>
                      <a:pt x="1700" y="304"/>
                    </a:lnTo>
                    <a:lnTo>
                      <a:pt x="1700" y="311"/>
                    </a:lnTo>
                    <a:lnTo>
                      <a:pt x="1700" y="317"/>
                    </a:lnTo>
                    <a:lnTo>
                      <a:pt x="1693" y="317"/>
                    </a:lnTo>
                    <a:lnTo>
                      <a:pt x="1693" y="324"/>
                    </a:lnTo>
                    <a:lnTo>
                      <a:pt x="1687" y="324"/>
                    </a:lnTo>
                    <a:lnTo>
                      <a:pt x="1538" y="324"/>
                    </a:lnTo>
                    <a:lnTo>
                      <a:pt x="1532" y="324"/>
                    </a:lnTo>
                    <a:lnTo>
                      <a:pt x="1532" y="317"/>
                    </a:lnTo>
                    <a:lnTo>
                      <a:pt x="1525" y="317"/>
                    </a:lnTo>
                    <a:lnTo>
                      <a:pt x="1525" y="311"/>
                    </a:lnTo>
                    <a:lnTo>
                      <a:pt x="1525" y="304"/>
                    </a:lnTo>
                    <a:lnTo>
                      <a:pt x="1532" y="304"/>
                    </a:lnTo>
                    <a:lnTo>
                      <a:pt x="1532" y="298"/>
                    </a:lnTo>
                    <a:lnTo>
                      <a:pt x="1538" y="298"/>
                    </a:lnTo>
                    <a:close/>
                    <a:moveTo>
                      <a:pt x="1797" y="298"/>
                    </a:moveTo>
                    <a:lnTo>
                      <a:pt x="1952" y="298"/>
                    </a:lnTo>
                    <a:lnTo>
                      <a:pt x="1958" y="304"/>
                    </a:lnTo>
                    <a:lnTo>
                      <a:pt x="1958" y="311"/>
                    </a:lnTo>
                    <a:lnTo>
                      <a:pt x="1958" y="317"/>
                    </a:lnTo>
                    <a:lnTo>
                      <a:pt x="1952" y="324"/>
                    </a:lnTo>
                    <a:lnTo>
                      <a:pt x="1797" y="324"/>
                    </a:lnTo>
                    <a:lnTo>
                      <a:pt x="1790" y="324"/>
                    </a:lnTo>
                    <a:lnTo>
                      <a:pt x="1790" y="317"/>
                    </a:lnTo>
                    <a:lnTo>
                      <a:pt x="1784" y="317"/>
                    </a:lnTo>
                    <a:lnTo>
                      <a:pt x="1784" y="311"/>
                    </a:lnTo>
                    <a:lnTo>
                      <a:pt x="1784" y="304"/>
                    </a:lnTo>
                    <a:lnTo>
                      <a:pt x="1790" y="304"/>
                    </a:lnTo>
                    <a:lnTo>
                      <a:pt x="1790" y="298"/>
                    </a:lnTo>
                    <a:lnTo>
                      <a:pt x="1797" y="298"/>
                    </a:lnTo>
                    <a:close/>
                    <a:moveTo>
                      <a:pt x="2055" y="298"/>
                    </a:moveTo>
                    <a:lnTo>
                      <a:pt x="2210" y="298"/>
                    </a:lnTo>
                    <a:lnTo>
                      <a:pt x="2217" y="298"/>
                    </a:lnTo>
                    <a:lnTo>
                      <a:pt x="2217" y="304"/>
                    </a:lnTo>
                    <a:lnTo>
                      <a:pt x="2223" y="311"/>
                    </a:lnTo>
                    <a:lnTo>
                      <a:pt x="2217" y="317"/>
                    </a:lnTo>
                    <a:lnTo>
                      <a:pt x="2217" y="324"/>
                    </a:lnTo>
                    <a:lnTo>
                      <a:pt x="2210" y="324"/>
                    </a:lnTo>
                    <a:lnTo>
                      <a:pt x="2055" y="324"/>
                    </a:lnTo>
                    <a:lnTo>
                      <a:pt x="2049" y="317"/>
                    </a:lnTo>
                    <a:lnTo>
                      <a:pt x="2049" y="311"/>
                    </a:lnTo>
                    <a:lnTo>
                      <a:pt x="2049" y="304"/>
                    </a:lnTo>
                    <a:lnTo>
                      <a:pt x="2055" y="298"/>
                    </a:lnTo>
                    <a:close/>
                    <a:moveTo>
                      <a:pt x="2320" y="298"/>
                    </a:moveTo>
                    <a:lnTo>
                      <a:pt x="2469" y="298"/>
                    </a:lnTo>
                    <a:lnTo>
                      <a:pt x="2475" y="298"/>
                    </a:lnTo>
                    <a:lnTo>
                      <a:pt x="2475" y="304"/>
                    </a:lnTo>
                    <a:lnTo>
                      <a:pt x="2482" y="304"/>
                    </a:lnTo>
                    <a:lnTo>
                      <a:pt x="2482" y="311"/>
                    </a:lnTo>
                    <a:lnTo>
                      <a:pt x="2482" y="317"/>
                    </a:lnTo>
                    <a:lnTo>
                      <a:pt x="2475" y="317"/>
                    </a:lnTo>
                    <a:lnTo>
                      <a:pt x="2475" y="324"/>
                    </a:lnTo>
                    <a:lnTo>
                      <a:pt x="2469" y="324"/>
                    </a:lnTo>
                    <a:lnTo>
                      <a:pt x="2320" y="324"/>
                    </a:lnTo>
                    <a:lnTo>
                      <a:pt x="2314" y="324"/>
                    </a:lnTo>
                    <a:lnTo>
                      <a:pt x="2314" y="317"/>
                    </a:lnTo>
                    <a:lnTo>
                      <a:pt x="2307" y="317"/>
                    </a:lnTo>
                    <a:lnTo>
                      <a:pt x="2307" y="311"/>
                    </a:lnTo>
                    <a:lnTo>
                      <a:pt x="2307" y="304"/>
                    </a:lnTo>
                    <a:lnTo>
                      <a:pt x="2314" y="304"/>
                    </a:lnTo>
                    <a:lnTo>
                      <a:pt x="2314" y="298"/>
                    </a:lnTo>
                    <a:lnTo>
                      <a:pt x="2320" y="298"/>
                    </a:lnTo>
                    <a:close/>
                    <a:moveTo>
                      <a:pt x="2579" y="298"/>
                    </a:moveTo>
                    <a:lnTo>
                      <a:pt x="2701" y="298"/>
                    </a:lnTo>
                    <a:lnTo>
                      <a:pt x="2688" y="317"/>
                    </a:lnTo>
                    <a:lnTo>
                      <a:pt x="2682" y="285"/>
                    </a:lnTo>
                    <a:lnTo>
                      <a:pt x="2682" y="278"/>
                    </a:lnTo>
                    <a:lnTo>
                      <a:pt x="2682" y="272"/>
                    </a:lnTo>
                    <a:lnTo>
                      <a:pt x="2688" y="272"/>
                    </a:lnTo>
                    <a:lnTo>
                      <a:pt x="2688" y="266"/>
                    </a:lnTo>
                    <a:lnTo>
                      <a:pt x="2695" y="266"/>
                    </a:lnTo>
                    <a:lnTo>
                      <a:pt x="2695" y="272"/>
                    </a:lnTo>
                    <a:lnTo>
                      <a:pt x="2701" y="272"/>
                    </a:lnTo>
                    <a:lnTo>
                      <a:pt x="2701" y="278"/>
                    </a:lnTo>
                    <a:lnTo>
                      <a:pt x="2708" y="311"/>
                    </a:lnTo>
                    <a:lnTo>
                      <a:pt x="2708" y="317"/>
                    </a:lnTo>
                    <a:lnTo>
                      <a:pt x="2701" y="324"/>
                    </a:lnTo>
                    <a:lnTo>
                      <a:pt x="2579" y="324"/>
                    </a:lnTo>
                    <a:lnTo>
                      <a:pt x="2572" y="324"/>
                    </a:lnTo>
                    <a:lnTo>
                      <a:pt x="2572" y="317"/>
                    </a:lnTo>
                    <a:lnTo>
                      <a:pt x="2566" y="317"/>
                    </a:lnTo>
                    <a:lnTo>
                      <a:pt x="2566" y="311"/>
                    </a:lnTo>
                    <a:lnTo>
                      <a:pt x="2566" y="304"/>
                    </a:lnTo>
                    <a:lnTo>
                      <a:pt x="2572" y="304"/>
                    </a:lnTo>
                    <a:lnTo>
                      <a:pt x="2572" y="298"/>
                    </a:lnTo>
                    <a:lnTo>
                      <a:pt x="2579" y="298"/>
                    </a:lnTo>
                    <a:close/>
                    <a:moveTo>
                      <a:pt x="2656" y="168"/>
                    </a:moveTo>
                    <a:lnTo>
                      <a:pt x="2617" y="13"/>
                    </a:lnTo>
                    <a:lnTo>
                      <a:pt x="2617" y="7"/>
                    </a:lnTo>
                    <a:lnTo>
                      <a:pt x="2624" y="7"/>
                    </a:lnTo>
                    <a:lnTo>
                      <a:pt x="2624" y="0"/>
                    </a:lnTo>
                    <a:lnTo>
                      <a:pt x="2630" y="0"/>
                    </a:lnTo>
                    <a:lnTo>
                      <a:pt x="2637" y="0"/>
                    </a:lnTo>
                    <a:lnTo>
                      <a:pt x="2637" y="7"/>
                    </a:lnTo>
                    <a:lnTo>
                      <a:pt x="2676" y="162"/>
                    </a:lnTo>
                    <a:lnTo>
                      <a:pt x="2676" y="168"/>
                    </a:lnTo>
                    <a:lnTo>
                      <a:pt x="2676" y="175"/>
                    </a:lnTo>
                    <a:lnTo>
                      <a:pt x="2669" y="175"/>
                    </a:lnTo>
                    <a:lnTo>
                      <a:pt x="2669" y="181"/>
                    </a:lnTo>
                    <a:lnTo>
                      <a:pt x="2663" y="181"/>
                    </a:lnTo>
                    <a:lnTo>
                      <a:pt x="2663" y="175"/>
                    </a:lnTo>
                    <a:lnTo>
                      <a:pt x="2656" y="175"/>
                    </a:lnTo>
                    <a:lnTo>
                      <a:pt x="2656" y="168"/>
                    </a:lnTo>
                    <a:close/>
                  </a:path>
                </a:pathLst>
              </a:custGeom>
              <a:solidFill>
                <a:srgbClr val="0000FF"/>
              </a:solidFill>
              <a:ln w="0">
                <a:solidFill>
                  <a:srgbClr val="0000FF"/>
                </a:solidFill>
                <a:round/>
                <a:headEnd/>
                <a:tailEnd/>
              </a:ln>
            </p:spPr>
            <p:txBody>
              <a:bodyPr/>
              <a:lstStyle/>
              <a:p>
                <a:endParaRPr lang="en-GB"/>
              </a:p>
            </p:txBody>
          </p:sp>
          <p:sp>
            <p:nvSpPr>
              <p:cNvPr id="11754" name="Rectangle 217"/>
              <p:cNvSpPr>
                <a:spLocks noChangeArrowheads="1"/>
              </p:cNvSpPr>
              <p:nvPr/>
            </p:nvSpPr>
            <p:spPr bwMode="auto">
              <a:xfrm>
                <a:off x="2376" y="5781"/>
                <a:ext cx="45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Urban</a:t>
                </a:r>
                <a:endParaRPr lang="en-US" altLang="en-US" sz="1400"/>
              </a:p>
            </p:txBody>
          </p:sp>
          <p:sp>
            <p:nvSpPr>
              <p:cNvPr id="11755" name="Rectangle 218"/>
              <p:cNvSpPr>
                <a:spLocks noChangeArrowheads="1"/>
              </p:cNvSpPr>
              <p:nvPr/>
            </p:nvSpPr>
            <p:spPr bwMode="auto">
              <a:xfrm>
                <a:off x="2214" y="5996"/>
                <a:ext cx="77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Customers</a:t>
                </a:r>
                <a:endParaRPr lang="en-US" altLang="en-US" sz="1400"/>
              </a:p>
            </p:txBody>
          </p:sp>
          <p:sp>
            <p:nvSpPr>
              <p:cNvPr id="11756" name="Freeform 219"/>
              <p:cNvSpPr>
                <a:spLocks/>
              </p:cNvSpPr>
              <p:nvPr/>
            </p:nvSpPr>
            <p:spPr bwMode="auto">
              <a:xfrm>
                <a:off x="6032" y="6998"/>
                <a:ext cx="330" cy="233"/>
              </a:xfrm>
              <a:custGeom>
                <a:avLst/>
                <a:gdLst>
                  <a:gd name="T0" fmla="*/ 0 w 330"/>
                  <a:gd name="T1" fmla="*/ 0 h 233"/>
                  <a:gd name="T2" fmla="*/ 0 w 330"/>
                  <a:gd name="T3" fmla="*/ 13 h 233"/>
                  <a:gd name="T4" fmla="*/ 7 w 330"/>
                  <a:gd name="T5" fmla="*/ 26 h 233"/>
                  <a:gd name="T6" fmla="*/ 13 w 330"/>
                  <a:gd name="T7" fmla="*/ 39 h 233"/>
                  <a:gd name="T8" fmla="*/ 20 w 330"/>
                  <a:gd name="T9" fmla="*/ 58 h 233"/>
                  <a:gd name="T10" fmla="*/ 26 w 330"/>
                  <a:gd name="T11" fmla="*/ 71 h 233"/>
                  <a:gd name="T12" fmla="*/ 33 w 330"/>
                  <a:gd name="T13" fmla="*/ 84 h 233"/>
                  <a:gd name="T14" fmla="*/ 39 w 330"/>
                  <a:gd name="T15" fmla="*/ 90 h 233"/>
                  <a:gd name="T16" fmla="*/ 46 w 330"/>
                  <a:gd name="T17" fmla="*/ 103 h 233"/>
                  <a:gd name="T18" fmla="*/ 52 w 330"/>
                  <a:gd name="T19" fmla="*/ 116 h 233"/>
                  <a:gd name="T20" fmla="*/ 65 w 330"/>
                  <a:gd name="T21" fmla="*/ 129 h 233"/>
                  <a:gd name="T22" fmla="*/ 71 w 330"/>
                  <a:gd name="T23" fmla="*/ 136 h 233"/>
                  <a:gd name="T24" fmla="*/ 78 w 330"/>
                  <a:gd name="T25" fmla="*/ 149 h 233"/>
                  <a:gd name="T26" fmla="*/ 91 w 330"/>
                  <a:gd name="T27" fmla="*/ 155 h 233"/>
                  <a:gd name="T28" fmla="*/ 97 w 330"/>
                  <a:gd name="T29" fmla="*/ 168 h 233"/>
                  <a:gd name="T30" fmla="*/ 110 w 330"/>
                  <a:gd name="T31" fmla="*/ 174 h 233"/>
                  <a:gd name="T32" fmla="*/ 123 w 330"/>
                  <a:gd name="T33" fmla="*/ 181 h 233"/>
                  <a:gd name="T34" fmla="*/ 130 w 330"/>
                  <a:gd name="T35" fmla="*/ 187 h 233"/>
                  <a:gd name="T36" fmla="*/ 142 w 330"/>
                  <a:gd name="T37" fmla="*/ 194 h 233"/>
                  <a:gd name="T38" fmla="*/ 155 w 330"/>
                  <a:gd name="T39" fmla="*/ 207 h 233"/>
                  <a:gd name="T40" fmla="*/ 168 w 330"/>
                  <a:gd name="T41" fmla="*/ 207 h 233"/>
                  <a:gd name="T42" fmla="*/ 181 w 330"/>
                  <a:gd name="T43" fmla="*/ 213 h 233"/>
                  <a:gd name="T44" fmla="*/ 194 w 330"/>
                  <a:gd name="T45" fmla="*/ 220 h 233"/>
                  <a:gd name="T46" fmla="*/ 201 w 330"/>
                  <a:gd name="T47" fmla="*/ 220 h 233"/>
                  <a:gd name="T48" fmla="*/ 220 w 330"/>
                  <a:gd name="T49" fmla="*/ 226 h 233"/>
                  <a:gd name="T50" fmla="*/ 226 w 330"/>
                  <a:gd name="T51" fmla="*/ 226 h 233"/>
                  <a:gd name="T52" fmla="*/ 246 w 330"/>
                  <a:gd name="T53" fmla="*/ 233 h 233"/>
                  <a:gd name="T54" fmla="*/ 259 w 330"/>
                  <a:gd name="T55" fmla="*/ 233 h 233"/>
                  <a:gd name="T56" fmla="*/ 272 w 330"/>
                  <a:gd name="T57" fmla="*/ 233 h 233"/>
                  <a:gd name="T58" fmla="*/ 285 w 330"/>
                  <a:gd name="T59" fmla="*/ 233 h 233"/>
                  <a:gd name="T60" fmla="*/ 298 w 330"/>
                  <a:gd name="T61" fmla="*/ 233 h 233"/>
                  <a:gd name="T62" fmla="*/ 317 w 330"/>
                  <a:gd name="T63" fmla="*/ 233 h 233"/>
                  <a:gd name="T64" fmla="*/ 330 w 330"/>
                  <a:gd name="T65" fmla="*/ 233 h 2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0"/>
                  <a:gd name="T100" fmla="*/ 0 h 233"/>
                  <a:gd name="T101" fmla="*/ 330 w 330"/>
                  <a:gd name="T102" fmla="*/ 233 h 2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0" h="233">
                    <a:moveTo>
                      <a:pt x="0" y="0"/>
                    </a:moveTo>
                    <a:lnTo>
                      <a:pt x="0" y="13"/>
                    </a:lnTo>
                    <a:lnTo>
                      <a:pt x="7" y="26"/>
                    </a:lnTo>
                    <a:lnTo>
                      <a:pt x="13" y="39"/>
                    </a:lnTo>
                    <a:lnTo>
                      <a:pt x="20" y="58"/>
                    </a:lnTo>
                    <a:lnTo>
                      <a:pt x="26" y="71"/>
                    </a:lnTo>
                    <a:lnTo>
                      <a:pt x="33" y="84"/>
                    </a:lnTo>
                    <a:lnTo>
                      <a:pt x="39" y="90"/>
                    </a:lnTo>
                    <a:lnTo>
                      <a:pt x="46" y="103"/>
                    </a:lnTo>
                    <a:lnTo>
                      <a:pt x="52" y="116"/>
                    </a:lnTo>
                    <a:lnTo>
                      <a:pt x="65" y="129"/>
                    </a:lnTo>
                    <a:lnTo>
                      <a:pt x="71" y="136"/>
                    </a:lnTo>
                    <a:lnTo>
                      <a:pt x="78" y="149"/>
                    </a:lnTo>
                    <a:lnTo>
                      <a:pt x="91" y="155"/>
                    </a:lnTo>
                    <a:lnTo>
                      <a:pt x="97" y="168"/>
                    </a:lnTo>
                    <a:lnTo>
                      <a:pt x="110" y="174"/>
                    </a:lnTo>
                    <a:lnTo>
                      <a:pt x="123" y="181"/>
                    </a:lnTo>
                    <a:lnTo>
                      <a:pt x="130" y="187"/>
                    </a:lnTo>
                    <a:lnTo>
                      <a:pt x="142" y="194"/>
                    </a:lnTo>
                    <a:lnTo>
                      <a:pt x="155" y="207"/>
                    </a:lnTo>
                    <a:lnTo>
                      <a:pt x="168" y="207"/>
                    </a:lnTo>
                    <a:lnTo>
                      <a:pt x="181" y="213"/>
                    </a:lnTo>
                    <a:lnTo>
                      <a:pt x="194" y="220"/>
                    </a:lnTo>
                    <a:lnTo>
                      <a:pt x="201" y="220"/>
                    </a:lnTo>
                    <a:lnTo>
                      <a:pt x="220" y="226"/>
                    </a:lnTo>
                    <a:lnTo>
                      <a:pt x="226" y="226"/>
                    </a:lnTo>
                    <a:lnTo>
                      <a:pt x="246" y="233"/>
                    </a:lnTo>
                    <a:lnTo>
                      <a:pt x="259" y="233"/>
                    </a:lnTo>
                    <a:lnTo>
                      <a:pt x="272" y="233"/>
                    </a:lnTo>
                    <a:lnTo>
                      <a:pt x="285" y="233"/>
                    </a:lnTo>
                    <a:lnTo>
                      <a:pt x="298" y="233"/>
                    </a:lnTo>
                    <a:lnTo>
                      <a:pt x="317" y="233"/>
                    </a:lnTo>
                    <a:lnTo>
                      <a:pt x="330" y="23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57" name="Freeform 220"/>
              <p:cNvSpPr>
                <a:spLocks/>
              </p:cNvSpPr>
              <p:nvPr/>
            </p:nvSpPr>
            <p:spPr bwMode="auto">
              <a:xfrm>
                <a:off x="6084" y="6914"/>
                <a:ext cx="330" cy="239"/>
              </a:xfrm>
              <a:custGeom>
                <a:avLst/>
                <a:gdLst>
                  <a:gd name="T0" fmla="*/ 0 w 330"/>
                  <a:gd name="T1" fmla="*/ 0 h 239"/>
                  <a:gd name="T2" fmla="*/ 6 w 330"/>
                  <a:gd name="T3" fmla="*/ 19 h 239"/>
                  <a:gd name="T4" fmla="*/ 6 w 330"/>
                  <a:gd name="T5" fmla="*/ 32 h 239"/>
                  <a:gd name="T6" fmla="*/ 13 w 330"/>
                  <a:gd name="T7" fmla="*/ 45 h 239"/>
                  <a:gd name="T8" fmla="*/ 19 w 330"/>
                  <a:gd name="T9" fmla="*/ 58 h 239"/>
                  <a:gd name="T10" fmla="*/ 26 w 330"/>
                  <a:gd name="T11" fmla="*/ 71 h 239"/>
                  <a:gd name="T12" fmla="*/ 32 w 330"/>
                  <a:gd name="T13" fmla="*/ 84 h 239"/>
                  <a:gd name="T14" fmla="*/ 39 w 330"/>
                  <a:gd name="T15" fmla="*/ 97 h 239"/>
                  <a:gd name="T16" fmla="*/ 45 w 330"/>
                  <a:gd name="T17" fmla="*/ 110 h 239"/>
                  <a:gd name="T18" fmla="*/ 58 w 330"/>
                  <a:gd name="T19" fmla="*/ 123 h 239"/>
                  <a:gd name="T20" fmla="*/ 65 w 330"/>
                  <a:gd name="T21" fmla="*/ 136 h 239"/>
                  <a:gd name="T22" fmla="*/ 71 w 330"/>
                  <a:gd name="T23" fmla="*/ 142 h 239"/>
                  <a:gd name="T24" fmla="*/ 84 w 330"/>
                  <a:gd name="T25" fmla="*/ 155 h 239"/>
                  <a:gd name="T26" fmla="*/ 90 w 330"/>
                  <a:gd name="T27" fmla="*/ 161 h 239"/>
                  <a:gd name="T28" fmla="*/ 103 w 330"/>
                  <a:gd name="T29" fmla="*/ 168 h 239"/>
                  <a:gd name="T30" fmla="*/ 110 w 330"/>
                  <a:gd name="T31" fmla="*/ 181 h 239"/>
                  <a:gd name="T32" fmla="*/ 123 w 330"/>
                  <a:gd name="T33" fmla="*/ 187 h 239"/>
                  <a:gd name="T34" fmla="*/ 136 w 330"/>
                  <a:gd name="T35" fmla="*/ 194 h 239"/>
                  <a:gd name="T36" fmla="*/ 142 w 330"/>
                  <a:gd name="T37" fmla="*/ 200 h 239"/>
                  <a:gd name="T38" fmla="*/ 155 w 330"/>
                  <a:gd name="T39" fmla="*/ 207 h 239"/>
                  <a:gd name="T40" fmla="*/ 168 w 330"/>
                  <a:gd name="T41" fmla="*/ 213 h 239"/>
                  <a:gd name="T42" fmla="*/ 181 w 330"/>
                  <a:gd name="T43" fmla="*/ 220 h 239"/>
                  <a:gd name="T44" fmla="*/ 194 w 330"/>
                  <a:gd name="T45" fmla="*/ 220 h 239"/>
                  <a:gd name="T46" fmla="*/ 207 w 330"/>
                  <a:gd name="T47" fmla="*/ 226 h 239"/>
                  <a:gd name="T48" fmla="*/ 220 w 330"/>
                  <a:gd name="T49" fmla="*/ 233 h 239"/>
                  <a:gd name="T50" fmla="*/ 233 w 330"/>
                  <a:gd name="T51" fmla="*/ 233 h 239"/>
                  <a:gd name="T52" fmla="*/ 246 w 330"/>
                  <a:gd name="T53" fmla="*/ 233 h 239"/>
                  <a:gd name="T54" fmla="*/ 258 w 330"/>
                  <a:gd name="T55" fmla="*/ 239 h 239"/>
                  <a:gd name="T56" fmla="*/ 271 w 330"/>
                  <a:gd name="T57" fmla="*/ 239 h 239"/>
                  <a:gd name="T58" fmla="*/ 284 w 330"/>
                  <a:gd name="T59" fmla="*/ 239 h 239"/>
                  <a:gd name="T60" fmla="*/ 304 w 330"/>
                  <a:gd name="T61" fmla="*/ 239 h 239"/>
                  <a:gd name="T62" fmla="*/ 317 w 330"/>
                  <a:gd name="T63" fmla="*/ 239 h 239"/>
                  <a:gd name="T64" fmla="*/ 330 w 330"/>
                  <a:gd name="T65" fmla="*/ 233 h 2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0"/>
                  <a:gd name="T100" fmla="*/ 0 h 239"/>
                  <a:gd name="T101" fmla="*/ 330 w 330"/>
                  <a:gd name="T102" fmla="*/ 239 h 2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0" h="239">
                    <a:moveTo>
                      <a:pt x="0" y="0"/>
                    </a:moveTo>
                    <a:lnTo>
                      <a:pt x="6" y="19"/>
                    </a:lnTo>
                    <a:lnTo>
                      <a:pt x="6" y="32"/>
                    </a:lnTo>
                    <a:lnTo>
                      <a:pt x="13" y="45"/>
                    </a:lnTo>
                    <a:lnTo>
                      <a:pt x="19" y="58"/>
                    </a:lnTo>
                    <a:lnTo>
                      <a:pt x="26" y="71"/>
                    </a:lnTo>
                    <a:lnTo>
                      <a:pt x="32" y="84"/>
                    </a:lnTo>
                    <a:lnTo>
                      <a:pt x="39" y="97"/>
                    </a:lnTo>
                    <a:lnTo>
                      <a:pt x="45" y="110"/>
                    </a:lnTo>
                    <a:lnTo>
                      <a:pt x="58" y="123"/>
                    </a:lnTo>
                    <a:lnTo>
                      <a:pt x="65" y="136"/>
                    </a:lnTo>
                    <a:lnTo>
                      <a:pt x="71" y="142"/>
                    </a:lnTo>
                    <a:lnTo>
                      <a:pt x="84" y="155"/>
                    </a:lnTo>
                    <a:lnTo>
                      <a:pt x="90" y="161"/>
                    </a:lnTo>
                    <a:lnTo>
                      <a:pt x="103" y="168"/>
                    </a:lnTo>
                    <a:lnTo>
                      <a:pt x="110" y="181"/>
                    </a:lnTo>
                    <a:lnTo>
                      <a:pt x="123" y="187"/>
                    </a:lnTo>
                    <a:lnTo>
                      <a:pt x="136" y="194"/>
                    </a:lnTo>
                    <a:lnTo>
                      <a:pt x="142" y="200"/>
                    </a:lnTo>
                    <a:lnTo>
                      <a:pt x="155" y="207"/>
                    </a:lnTo>
                    <a:lnTo>
                      <a:pt x="168" y="213"/>
                    </a:lnTo>
                    <a:lnTo>
                      <a:pt x="181" y="220"/>
                    </a:lnTo>
                    <a:lnTo>
                      <a:pt x="194" y="220"/>
                    </a:lnTo>
                    <a:lnTo>
                      <a:pt x="207" y="226"/>
                    </a:lnTo>
                    <a:lnTo>
                      <a:pt x="220" y="233"/>
                    </a:lnTo>
                    <a:lnTo>
                      <a:pt x="233" y="233"/>
                    </a:lnTo>
                    <a:lnTo>
                      <a:pt x="246" y="233"/>
                    </a:lnTo>
                    <a:lnTo>
                      <a:pt x="258" y="239"/>
                    </a:lnTo>
                    <a:lnTo>
                      <a:pt x="271" y="239"/>
                    </a:lnTo>
                    <a:lnTo>
                      <a:pt x="284" y="239"/>
                    </a:lnTo>
                    <a:lnTo>
                      <a:pt x="304" y="239"/>
                    </a:lnTo>
                    <a:lnTo>
                      <a:pt x="317" y="239"/>
                    </a:lnTo>
                    <a:lnTo>
                      <a:pt x="330" y="23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58" name="Freeform 221"/>
              <p:cNvSpPr>
                <a:spLocks/>
              </p:cNvSpPr>
              <p:nvPr/>
            </p:nvSpPr>
            <p:spPr bwMode="auto">
              <a:xfrm>
                <a:off x="6013" y="6221"/>
                <a:ext cx="65" cy="783"/>
              </a:xfrm>
              <a:custGeom>
                <a:avLst/>
                <a:gdLst>
                  <a:gd name="T0" fmla="*/ 65 w 65"/>
                  <a:gd name="T1" fmla="*/ 0 h 783"/>
                  <a:gd name="T2" fmla="*/ 58 w 65"/>
                  <a:gd name="T3" fmla="*/ 52 h 783"/>
                  <a:gd name="T4" fmla="*/ 45 w 65"/>
                  <a:gd name="T5" fmla="*/ 97 h 783"/>
                  <a:gd name="T6" fmla="*/ 39 w 65"/>
                  <a:gd name="T7" fmla="*/ 149 h 783"/>
                  <a:gd name="T8" fmla="*/ 32 w 65"/>
                  <a:gd name="T9" fmla="*/ 201 h 783"/>
                  <a:gd name="T10" fmla="*/ 26 w 65"/>
                  <a:gd name="T11" fmla="*/ 246 h 783"/>
                  <a:gd name="T12" fmla="*/ 19 w 65"/>
                  <a:gd name="T13" fmla="*/ 298 h 783"/>
                  <a:gd name="T14" fmla="*/ 13 w 65"/>
                  <a:gd name="T15" fmla="*/ 350 h 783"/>
                  <a:gd name="T16" fmla="*/ 6 w 65"/>
                  <a:gd name="T17" fmla="*/ 401 h 783"/>
                  <a:gd name="T18" fmla="*/ 6 w 65"/>
                  <a:gd name="T19" fmla="*/ 447 h 783"/>
                  <a:gd name="T20" fmla="*/ 0 w 65"/>
                  <a:gd name="T21" fmla="*/ 498 h 783"/>
                  <a:gd name="T22" fmla="*/ 0 w 65"/>
                  <a:gd name="T23" fmla="*/ 550 h 783"/>
                  <a:gd name="T24" fmla="*/ 0 w 65"/>
                  <a:gd name="T25" fmla="*/ 595 h 783"/>
                  <a:gd name="T26" fmla="*/ 0 w 65"/>
                  <a:gd name="T27" fmla="*/ 647 h 783"/>
                  <a:gd name="T28" fmla="*/ 6 w 65"/>
                  <a:gd name="T29" fmla="*/ 693 h 783"/>
                  <a:gd name="T30" fmla="*/ 6 w 65"/>
                  <a:gd name="T31" fmla="*/ 738 h 783"/>
                  <a:gd name="T32" fmla="*/ 13 w 65"/>
                  <a:gd name="T33" fmla="*/ 783 h 7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783"/>
                  <a:gd name="T53" fmla="*/ 65 w 65"/>
                  <a:gd name="T54" fmla="*/ 783 h 7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783">
                    <a:moveTo>
                      <a:pt x="65" y="0"/>
                    </a:moveTo>
                    <a:lnTo>
                      <a:pt x="58" y="52"/>
                    </a:lnTo>
                    <a:lnTo>
                      <a:pt x="45" y="97"/>
                    </a:lnTo>
                    <a:lnTo>
                      <a:pt x="39" y="149"/>
                    </a:lnTo>
                    <a:lnTo>
                      <a:pt x="32" y="201"/>
                    </a:lnTo>
                    <a:lnTo>
                      <a:pt x="26" y="246"/>
                    </a:lnTo>
                    <a:lnTo>
                      <a:pt x="19" y="298"/>
                    </a:lnTo>
                    <a:lnTo>
                      <a:pt x="13" y="350"/>
                    </a:lnTo>
                    <a:lnTo>
                      <a:pt x="6" y="401"/>
                    </a:lnTo>
                    <a:lnTo>
                      <a:pt x="6" y="447"/>
                    </a:lnTo>
                    <a:lnTo>
                      <a:pt x="0" y="498"/>
                    </a:lnTo>
                    <a:lnTo>
                      <a:pt x="0" y="550"/>
                    </a:lnTo>
                    <a:lnTo>
                      <a:pt x="0" y="595"/>
                    </a:lnTo>
                    <a:lnTo>
                      <a:pt x="0" y="647"/>
                    </a:lnTo>
                    <a:lnTo>
                      <a:pt x="6" y="693"/>
                    </a:lnTo>
                    <a:lnTo>
                      <a:pt x="6" y="738"/>
                    </a:lnTo>
                    <a:lnTo>
                      <a:pt x="13" y="78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59" name="Freeform 222"/>
              <p:cNvSpPr>
                <a:spLocks/>
              </p:cNvSpPr>
              <p:nvPr/>
            </p:nvSpPr>
            <p:spPr bwMode="auto">
              <a:xfrm>
                <a:off x="6065" y="6279"/>
                <a:ext cx="51" cy="635"/>
              </a:xfrm>
              <a:custGeom>
                <a:avLst/>
                <a:gdLst>
                  <a:gd name="T0" fmla="*/ 51 w 51"/>
                  <a:gd name="T1" fmla="*/ 0 h 635"/>
                  <a:gd name="T2" fmla="*/ 45 w 51"/>
                  <a:gd name="T3" fmla="*/ 39 h 635"/>
                  <a:gd name="T4" fmla="*/ 32 w 51"/>
                  <a:gd name="T5" fmla="*/ 78 h 635"/>
                  <a:gd name="T6" fmla="*/ 25 w 51"/>
                  <a:gd name="T7" fmla="*/ 117 h 635"/>
                  <a:gd name="T8" fmla="*/ 19 w 51"/>
                  <a:gd name="T9" fmla="*/ 162 h 635"/>
                  <a:gd name="T10" fmla="*/ 13 w 51"/>
                  <a:gd name="T11" fmla="*/ 201 h 635"/>
                  <a:gd name="T12" fmla="*/ 13 w 51"/>
                  <a:gd name="T13" fmla="*/ 240 h 635"/>
                  <a:gd name="T14" fmla="*/ 6 w 51"/>
                  <a:gd name="T15" fmla="*/ 279 h 635"/>
                  <a:gd name="T16" fmla="*/ 6 w 51"/>
                  <a:gd name="T17" fmla="*/ 324 h 635"/>
                  <a:gd name="T18" fmla="*/ 0 w 51"/>
                  <a:gd name="T19" fmla="*/ 363 h 635"/>
                  <a:gd name="T20" fmla="*/ 0 w 51"/>
                  <a:gd name="T21" fmla="*/ 402 h 635"/>
                  <a:gd name="T22" fmla="*/ 0 w 51"/>
                  <a:gd name="T23" fmla="*/ 447 h 635"/>
                  <a:gd name="T24" fmla="*/ 0 w 51"/>
                  <a:gd name="T25" fmla="*/ 486 h 635"/>
                  <a:gd name="T26" fmla="*/ 6 w 51"/>
                  <a:gd name="T27" fmla="*/ 525 h 635"/>
                  <a:gd name="T28" fmla="*/ 6 w 51"/>
                  <a:gd name="T29" fmla="*/ 563 h 635"/>
                  <a:gd name="T30" fmla="*/ 13 w 51"/>
                  <a:gd name="T31" fmla="*/ 602 h 635"/>
                  <a:gd name="T32" fmla="*/ 19 w 51"/>
                  <a:gd name="T33" fmla="*/ 635 h 6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635"/>
                  <a:gd name="T53" fmla="*/ 51 w 51"/>
                  <a:gd name="T54" fmla="*/ 635 h 6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635">
                    <a:moveTo>
                      <a:pt x="51" y="0"/>
                    </a:moveTo>
                    <a:lnTo>
                      <a:pt x="45" y="39"/>
                    </a:lnTo>
                    <a:lnTo>
                      <a:pt x="32" y="78"/>
                    </a:lnTo>
                    <a:lnTo>
                      <a:pt x="25" y="117"/>
                    </a:lnTo>
                    <a:lnTo>
                      <a:pt x="19" y="162"/>
                    </a:lnTo>
                    <a:lnTo>
                      <a:pt x="13" y="201"/>
                    </a:lnTo>
                    <a:lnTo>
                      <a:pt x="13" y="240"/>
                    </a:lnTo>
                    <a:lnTo>
                      <a:pt x="6" y="279"/>
                    </a:lnTo>
                    <a:lnTo>
                      <a:pt x="6" y="324"/>
                    </a:lnTo>
                    <a:lnTo>
                      <a:pt x="0" y="363"/>
                    </a:lnTo>
                    <a:lnTo>
                      <a:pt x="0" y="402"/>
                    </a:lnTo>
                    <a:lnTo>
                      <a:pt x="0" y="447"/>
                    </a:lnTo>
                    <a:lnTo>
                      <a:pt x="0" y="486"/>
                    </a:lnTo>
                    <a:lnTo>
                      <a:pt x="6" y="525"/>
                    </a:lnTo>
                    <a:lnTo>
                      <a:pt x="6" y="563"/>
                    </a:lnTo>
                    <a:lnTo>
                      <a:pt x="13" y="602"/>
                    </a:lnTo>
                    <a:lnTo>
                      <a:pt x="19" y="635"/>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60" name="Line 223"/>
              <p:cNvSpPr>
                <a:spLocks noChangeShapeType="1"/>
              </p:cNvSpPr>
              <p:nvPr/>
            </p:nvSpPr>
            <p:spPr bwMode="auto">
              <a:xfrm>
                <a:off x="6304" y="5535"/>
                <a:ext cx="1" cy="408"/>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61" name="Line 224"/>
              <p:cNvSpPr>
                <a:spLocks noChangeShapeType="1"/>
              </p:cNvSpPr>
              <p:nvPr/>
            </p:nvSpPr>
            <p:spPr bwMode="auto">
              <a:xfrm flipH="1">
                <a:off x="6265" y="5541"/>
                <a:ext cx="77" cy="123"/>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62" name="Line 225"/>
              <p:cNvSpPr>
                <a:spLocks noChangeShapeType="1"/>
              </p:cNvSpPr>
              <p:nvPr/>
            </p:nvSpPr>
            <p:spPr bwMode="auto">
              <a:xfrm>
                <a:off x="5897" y="5289"/>
                <a:ext cx="1" cy="408"/>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63" name="Line 226"/>
              <p:cNvSpPr>
                <a:spLocks noChangeShapeType="1"/>
              </p:cNvSpPr>
              <p:nvPr/>
            </p:nvSpPr>
            <p:spPr bwMode="auto">
              <a:xfrm flipH="1">
                <a:off x="5858" y="5295"/>
                <a:ext cx="77" cy="123"/>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64" name="Line 227"/>
              <p:cNvSpPr>
                <a:spLocks noChangeShapeType="1"/>
              </p:cNvSpPr>
              <p:nvPr/>
            </p:nvSpPr>
            <p:spPr bwMode="auto">
              <a:xfrm>
                <a:off x="5528" y="4965"/>
                <a:ext cx="1" cy="408"/>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65" name="Line 228"/>
              <p:cNvSpPr>
                <a:spLocks noChangeShapeType="1"/>
              </p:cNvSpPr>
              <p:nvPr/>
            </p:nvSpPr>
            <p:spPr bwMode="auto">
              <a:xfrm flipH="1">
                <a:off x="5490" y="4972"/>
                <a:ext cx="84" cy="123"/>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66" name="Freeform 229"/>
              <p:cNvSpPr>
                <a:spLocks noEditPoints="1"/>
              </p:cNvSpPr>
              <p:nvPr/>
            </p:nvSpPr>
            <p:spPr bwMode="auto">
              <a:xfrm>
                <a:off x="4055" y="5075"/>
                <a:ext cx="1525" cy="330"/>
              </a:xfrm>
              <a:custGeom>
                <a:avLst/>
                <a:gdLst>
                  <a:gd name="T0" fmla="*/ 123 w 1525"/>
                  <a:gd name="T1" fmla="*/ 305 h 330"/>
                  <a:gd name="T2" fmla="*/ 136 w 1525"/>
                  <a:gd name="T3" fmla="*/ 311 h 330"/>
                  <a:gd name="T4" fmla="*/ 136 w 1525"/>
                  <a:gd name="T5" fmla="*/ 324 h 330"/>
                  <a:gd name="T6" fmla="*/ 123 w 1525"/>
                  <a:gd name="T7" fmla="*/ 330 h 330"/>
                  <a:gd name="T8" fmla="*/ 0 w 1525"/>
                  <a:gd name="T9" fmla="*/ 324 h 330"/>
                  <a:gd name="T10" fmla="*/ 0 w 1525"/>
                  <a:gd name="T11" fmla="*/ 279 h 330"/>
                  <a:gd name="T12" fmla="*/ 7 w 1525"/>
                  <a:gd name="T13" fmla="*/ 266 h 330"/>
                  <a:gd name="T14" fmla="*/ 13 w 1525"/>
                  <a:gd name="T15" fmla="*/ 266 h 330"/>
                  <a:gd name="T16" fmla="*/ 19 w 1525"/>
                  <a:gd name="T17" fmla="*/ 279 h 330"/>
                  <a:gd name="T18" fmla="*/ 388 w 1525"/>
                  <a:gd name="T19" fmla="*/ 305 h 330"/>
                  <a:gd name="T20" fmla="*/ 394 w 1525"/>
                  <a:gd name="T21" fmla="*/ 311 h 330"/>
                  <a:gd name="T22" fmla="*/ 394 w 1525"/>
                  <a:gd name="T23" fmla="*/ 324 h 330"/>
                  <a:gd name="T24" fmla="*/ 233 w 1525"/>
                  <a:gd name="T25" fmla="*/ 330 h 330"/>
                  <a:gd name="T26" fmla="*/ 220 w 1525"/>
                  <a:gd name="T27" fmla="*/ 324 h 330"/>
                  <a:gd name="T28" fmla="*/ 220 w 1525"/>
                  <a:gd name="T29" fmla="*/ 311 h 330"/>
                  <a:gd name="T30" fmla="*/ 233 w 1525"/>
                  <a:gd name="T31" fmla="*/ 305 h 330"/>
                  <a:gd name="T32" fmla="*/ 646 w 1525"/>
                  <a:gd name="T33" fmla="*/ 305 h 330"/>
                  <a:gd name="T34" fmla="*/ 653 w 1525"/>
                  <a:gd name="T35" fmla="*/ 311 h 330"/>
                  <a:gd name="T36" fmla="*/ 653 w 1525"/>
                  <a:gd name="T37" fmla="*/ 324 h 330"/>
                  <a:gd name="T38" fmla="*/ 491 w 1525"/>
                  <a:gd name="T39" fmla="*/ 330 h 330"/>
                  <a:gd name="T40" fmla="*/ 485 w 1525"/>
                  <a:gd name="T41" fmla="*/ 324 h 330"/>
                  <a:gd name="T42" fmla="*/ 485 w 1525"/>
                  <a:gd name="T43" fmla="*/ 311 h 330"/>
                  <a:gd name="T44" fmla="*/ 491 w 1525"/>
                  <a:gd name="T45" fmla="*/ 305 h 330"/>
                  <a:gd name="T46" fmla="*/ 905 w 1525"/>
                  <a:gd name="T47" fmla="*/ 305 h 330"/>
                  <a:gd name="T48" fmla="*/ 918 w 1525"/>
                  <a:gd name="T49" fmla="*/ 311 h 330"/>
                  <a:gd name="T50" fmla="*/ 911 w 1525"/>
                  <a:gd name="T51" fmla="*/ 324 h 330"/>
                  <a:gd name="T52" fmla="*/ 756 w 1525"/>
                  <a:gd name="T53" fmla="*/ 330 h 330"/>
                  <a:gd name="T54" fmla="*/ 743 w 1525"/>
                  <a:gd name="T55" fmla="*/ 324 h 330"/>
                  <a:gd name="T56" fmla="*/ 743 w 1525"/>
                  <a:gd name="T57" fmla="*/ 311 h 330"/>
                  <a:gd name="T58" fmla="*/ 756 w 1525"/>
                  <a:gd name="T59" fmla="*/ 305 h 330"/>
                  <a:gd name="T60" fmla="*/ 1170 w 1525"/>
                  <a:gd name="T61" fmla="*/ 305 h 330"/>
                  <a:gd name="T62" fmla="*/ 1176 w 1525"/>
                  <a:gd name="T63" fmla="*/ 311 h 330"/>
                  <a:gd name="T64" fmla="*/ 1176 w 1525"/>
                  <a:gd name="T65" fmla="*/ 324 h 330"/>
                  <a:gd name="T66" fmla="*/ 1015 w 1525"/>
                  <a:gd name="T67" fmla="*/ 330 h 330"/>
                  <a:gd name="T68" fmla="*/ 1002 w 1525"/>
                  <a:gd name="T69" fmla="*/ 324 h 330"/>
                  <a:gd name="T70" fmla="*/ 1002 w 1525"/>
                  <a:gd name="T71" fmla="*/ 311 h 330"/>
                  <a:gd name="T72" fmla="*/ 1015 w 1525"/>
                  <a:gd name="T73" fmla="*/ 305 h 330"/>
                  <a:gd name="T74" fmla="*/ 1428 w 1525"/>
                  <a:gd name="T75" fmla="*/ 305 h 330"/>
                  <a:gd name="T76" fmla="*/ 1435 w 1525"/>
                  <a:gd name="T77" fmla="*/ 311 h 330"/>
                  <a:gd name="T78" fmla="*/ 1435 w 1525"/>
                  <a:gd name="T79" fmla="*/ 324 h 330"/>
                  <a:gd name="T80" fmla="*/ 1273 w 1525"/>
                  <a:gd name="T81" fmla="*/ 330 h 330"/>
                  <a:gd name="T82" fmla="*/ 1267 w 1525"/>
                  <a:gd name="T83" fmla="*/ 324 h 330"/>
                  <a:gd name="T84" fmla="*/ 1267 w 1525"/>
                  <a:gd name="T85" fmla="*/ 311 h 330"/>
                  <a:gd name="T86" fmla="*/ 1273 w 1525"/>
                  <a:gd name="T87" fmla="*/ 305 h 330"/>
                  <a:gd name="T88" fmla="*/ 1480 w 1525"/>
                  <a:gd name="T89" fmla="*/ 136 h 330"/>
                  <a:gd name="T90" fmla="*/ 1493 w 1525"/>
                  <a:gd name="T91" fmla="*/ 130 h 330"/>
                  <a:gd name="T92" fmla="*/ 1499 w 1525"/>
                  <a:gd name="T93" fmla="*/ 130 h 330"/>
                  <a:gd name="T94" fmla="*/ 1525 w 1525"/>
                  <a:gd name="T95" fmla="*/ 298 h 330"/>
                  <a:gd name="T96" fmla="*/ 1519 w 1525"/>
                  <a:gd name="T97" fmla="*/ 311 h 330"/>
                  <a:gd name="T98" fmla="*/ 1506 w 1525"/>
                  <a:gd name="T99" fmla="*/ 305 h 330"/>
                  <a:gd name="T100" fmla="*/ 1506 w 1525"/>
                  <a:gd name="T101" fmla="*/ 298 h 330"/>
                  <a:gd name="T102" fmla="*/ 1467 w 1525"/>
                  <a:gd name="T103" fmla="*/ 7 h 330"/>
                  <a:gd name="T104" fmla="*/ 1473 w 1525"/>
                  <a:gd name="T105" fmla="*/ 0 h 330"/>
                  <a:gd name="T106" fmla="*/ 1486 w 1525"/>
                  <a:gd name="T107" fmla="*/ 7 h 330"/>
                  <a:gd name="T108" fmla="*/ 1486 w 1525"/>
                  <a:gd name="T109" fmla="*/ 26 h 330"/>
                  <a:gd name="T110" fmla="*/ 1480 w 1525"/>
                  <a:gd name="T111" fmla="*/ 33 h 330"/>
                  <a:gd name="T112" fmla="*/ 1473 w 1525"/>
                  <a:gd name="T113" fmla="*/ 33 h 3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25"/>
                  <a:gd name="T172" fmla="*/ 0 h 330"/>
                  <a:gd name="T173" fmla="*/ 1525 w 1525"/>
                  <a:gd name="T174" fmla="*/ 330 h 3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25" h="330">
                    <a:moveTo>
                      <a:pt x="19" y="279"/>
                    </a:moveTo>
                    <a:lnTo>
                      <a:pt x="19" y="317"/>
                    </a:lnTo>
                    <a:lnTo>
                      <a:pt x="13" y="305"/>
                    </a:lnTo>
                    <a:lnTo>
                      <a:pt x="123" y="305"/>
                    </a:lnTo>
                    <a:lnTo>
                      <a:pt x="129" y="305"/>
                    </a:lnTo>
                    <a:lnTo>
                      <a:pt x="129" y="311"/>
                    </a:lnTo>
                    <a:lnTo>
                      <a:pt x="136" y="311"/>
                    </a:lnTo>
                    <a:lnTo>
                      <a:pt x="136" y="317"/>
                    </a:lnTo>
                    <a:lnTo>
                      <a:pt x="136" y="324"/>
                    </a:lnTo>
                    <a:lnTo>
                      <a:pt x="129" y="324"/>
                    </a:lnTo>
                    <a:lnTo>
                      <a:pt x="129" y="330"/>
                    </a:lnTo>
                    <a:lnTo>
                      <a:pt x="123" y="330"/>
                    </a:lnTo>
                    <a:lnTo>
                      <a:pt x="13" y="330"/>
                    </a:lnTo>
                    <a:lnTo>
                      <a:pt x="7" y="330"/>
                    </a:lnTo>
                    <a:lnTo>
                      <a:pt x="0" y="324"/>
                    </a:lnTo>
                    <a:lnTo>
                      <a:pt x="0" y="317"/>
                    </a:lnTo>
                    <a:lnTo>
                      <a:pt x="0" y="279"/>
                    </a:lnTo>
                    <a:lnTo>
                      <a:pt x="0" y="272"/>
                    </a:lnTo>
                    <a:lnTo>
                      <a:pt x="0" y="266"/>
                    </a:lnTo>
                    <a:lnTo>
                      <a:pt x="7" y="266"/>
                    </a:lnTo>
                    <a:lnTo>
                      <a:pt x="13" y="266"/>
                    </a:lnTo>
                    <a:lnTo>
                      <a:pt x="19" y="266"/>
                    </a:lnTo>
                    <a:lnTo>
                      <a:pt x="19" y="272"/>
                    </a:lnTo>
                    <a:lnTo>
                      <a:pt x="19" y="279"/>
                    </a:lnTo>
                    <a:close/>
                    <a:moveTo>
                      <a:pt x="233" y="305"/>
                    </a:moveTo>
                    <a:lnTo>
                      <a:pt x="381" y="305"/>
                    </a:lnTo>
                    <a:lnTo>
                      <a:pt x="388" y="305"/>
                    </a:lnTo>
                    <a:lnTo>
                      <a:pt x="394" y="311"/>
                    </a:lnTo>
                    <a:lnTo>
                      <a:pt x="394" y="317"/>
                    </a:lnTo>
                    <a:lnTo>
                      <a:pt x="394" y="324"/>
                    </a:lnTo>
                    <a:lnTo>
                      <a:pt x="388" y="330"/>
                    </a:lnTo>
                    <a:lnTo>
                      <a:pt x="381" y="330"/>
                    </a:lnTo>
                    <a:lnTo>
                      <a:pt x="233" y="330"/>
                    </a:lnTo>
                    <a:lnTo>
                      <a:pt x="226" y="330"/>
                    </a:lnTo>
                    <a:lnTo>
                      <a:pt x="226" y="324"/>
                    </a:lnTo>
                    <a:lnTo>
                      <a:pt x="220" y="324"/>
                    </a:lnTo>
                    <a:lnTo>
                      <a:pt x="220" y="317"/>
                    </a:lnTo>
                    <a:lnTo>
                      <a:pt x="220" y="311"/>
                    </a:lnTo>
                    <a:lnTo>
                      <a:pt x="226" y="311"/>
                    </a:lnTo>
                    <a:lnTo>
                      <a:pt x="226" y="305"/>
                    </a:lnTo>
                    <a:lnTo>
                      <a:pt x="233" y="305"/>
                    </a:lnTo>
                    <a:close/>
                    <a:moveTo>
                      <a:pt x="491" y="305"/>
                    </a:moveTo>
                    <a:lnTo>
                      <a:pt x="646" y="305"/>
                    </a:lnTo>
                    <a:lnTo>
                      <a:pt x="653" y="311"/>
                    </a:lnTo>
                    <a:lnTo>
                      <a:pt x="653" y="317"/>
                    </a:lnTo>
                    <a:lnTo>
                      <a:pt x="653" y="324"/>
                    </a:lnTo>
                    <a:lnTo>
                      <a:pt x="646" y="330"/>
                    </a:lnTo>
                    <a:lnTo>
                      <a:pt x="491" y="330"/>
                    </a:lnTo>
                    <a:lnTo>
                      <a:pt x="485" y="324"/>
                    </a:lnTo>
                    <a:lnTo>
                      <a:pt x="485" y="317"/>
                    </a:lnTo>
                    <a:lnTo>
                      <a:pt x="478" y="317"/>
                    </a:lnTo>
                    <a:lnTo>
                      <a:pt x="485" y="311"/>
                    </a:lnTo>
                    <a:lnTo>
                      <a:pt x="491" y="305"/>
                    </a:lnTo>
                    <a:close/>
                    <a:moveTo>
                      <a:pt x="756" y="305"/>
                    </a:moveTo>
                    <a:lnTo>
                      <a:pt x="905" y="305"/>
                    </a:lnTo>
                    <a:lnTo>
                      <a:pt x="911" y="305"/>
                    </a:lnTo>
                    <a:lnTo>
                      <a:pt x="911" y="311"/>
                    </a:lnTo>
                    <a:lnTo>
                      <a:pt x="918" y="311"/>
                    </a:lnTo>
                    <a:lnTo>
                      <a:pt x="918" y="317"/>
                    </a:lnTo>
                    <a:lnTo>
                      <a:pt x="918" y="324"/>
                    </a:lnTo>
                    <a:lnTo>
                      <a:pt x="911" y="324"/>
                    </a:lnTo>
                    <a:lnTo>
                      <a:pt x="911" y="330"/>
                    </a:lnTo>
                    <a:lnTo>
                      <a:pt x="905" y="330"/>
                    </a:lnTo>
                    <a:lnTo>
                      <a:pt x="756" y="330"/>
                    </a:lnTo>
                    <a:lnTo>
                      <a:pt x="750" y="330"/>
                    </a:lnTo>
                    <a:lnTo>
                      <a:pt x="743" y="324"/>
                    </a:lnTo>
                    <a:lnTo>
                      <a:pt x="743" y="317"/>
                    </a:lnTo>
                    <a:lnTo>
                      <a:pt x="743" y="311"/>
                    </a:lnTo>
                    <a:lnTo>
                      <a:pt x="750" y="305"/>
                    </a:lnTo>
                    <a:lnTo>
                      <a:pt x="756" y="305"/>
                    </a:lnTo>
                    <a:close/>
                    <a:moveTo>
                      <a:pt x="1015" y="305"/>
                    </a:moveTo>
                    <a:lnTo>
                      <a:pt x="1163" y="305"/>
                    </a:lnTo>
                    <a:lnTo>
                      <a:pt x="1170" y="305"/>
                    </a:lnTo>
                    <a:lnTo>
                      <a:pt x="1176" y="311"/>
                    </a:lnTo>
                    <a:lnTo>
                      <a:pt x="1176" y="317"/>
                    </a:lnTo>
                    <a:lnTo>
                      <a:pt x="1176" y="324"/>
                    </a:lnTo>
                    <a:lnTo>
                      <a:pt x="1170" y="330"/>
                    </a:lnTo>
                    <a:lnTo>
                      <a:pt x="1163" y="330"/>
                    </a:lnTo>
                    <a:lnTo>
                      <a:pt x="1015" y="330"/>
                    </a:lnTo>
                    <a:lnTo>
                      <a:pt x="1008" y="330"/>
                    </a:lnTo>
                    <a:lnTo>
                      <a:pt x="1008" y="324"/>
                    </a:lnTo>
                    <a:lnTo>
                      <a:pt x="1002" y="324"/>
                    </a:lnTo>
                    <a:lnTo>
                      <a:pt x="1002" y="317"/>
                    </a:lnTo>
                    <a:lnTo>
                      <a:pt x="1002" y="311"/>
                    </a:lnTo>
                    <a:lnTo>
                      <a:pt x="1008" y="311"/>
                    </a:lnTo>
                    <a:lnTo>
                      <a:pt x="1008" y="305"/>
                    </a:lnTo>
                    <a:lnTo>
                      <a:pt x="1015" y="305"/>
                    </a:lnTo>
                    <a:close/>
                    <a:moveTo>
                      <a:pt x="1273" y="305"/>
                    </a:moveTo>
                    <a:lnTo>
                      <a:pt x="1428" y="305"/>
                    </a:lnTo>
                    <a:lnTo>
                      <a:pt x="1435" y="311"/>
                    </a:lnTo>
                    <a:lnTo>
                      <a:pt x="1435" y="317"/>
                    </a:lnTo>
                    <a:lnTo>
                      <a:pt x="1435" y="324"/>
                    </a:lnTo>
                    <a:lnTo>
                      <a:pt x="1428" y="330"/>
                    </a:lnTo>
                    <a:lnTo>
                      <a:pt x="1273" y="330"/>
                    </a:lnTo>
                    <a:lnTo>
                      <a:pt x="1267" y="330"/>
                    </a:lnTo>
                    <a:lnTo>
                      <a:pt x="1267" y="324"/>
                    </a:lnTo>
                    <a:lnTo>
                      <a:pt x="1267" y="317"/>
                    </a:lnTo>
                    <a:lnTo>
                      <a:pt x="1260" y="317"/>
                    </a:lnTo>
                    <a:lnTo>
                      <a:pt x="1267" y="311"/>
                    </a:lnTo>
                    <a:lnTo>
                      <a:pt x="1267" y="305"/>
                    </a:lnTo>
                    <a:lnTo>
                      <a:pt x="1273" y="305"/>
                    </a:lnTo>
                    <a:close/>
                    <a:moveTo>
                      <a:pt x="1506" y="298"/>
                    </a:moveTo>
                    <a:lnTo>
                      <a:pt x="1480" y="143"/>
                    </a:lnTo>
                    <a:lnTo>
                      <a:pt x="1480" y="136"/>
                    </a:lnTo>
                    <a:lnTo>
                      <a:pt x="1486" y="130"/>
                    </a:lnTo>
                    <a:lnTo>
                      <a:pt x="1493" y="130"/>
                    </a:lnTo>
                    <a:lnTo>
                      <a:pt x="1493" y="123"/>
                    </a:lnTo>
                    <a:lnTo>
                      <a:pt x="1499" y="130"/>
                    </a:lnTo>
                    <a:lnTo>
                      <a:pt x="1506" y="136"/>
                    </a:lnTo>
                    <a:lnTo>
                      <a:pt x="1525" y="298"/>
                    </a:lnTo>
                    <a:lnTo>
                      <a:pt x="1525" y="305"/>
                    </a:lnTo>
                    <a:lnTo>
                      <a:pt x="1519" y="311"/>
                    </a:lnTo>
                    <a:lnTo>
                      <a:pt x="1512" y="311"/>
                    </a:lnTo>
                    <a:lnTo>
                      <a:pt x="1506" y="305"/>
                    </a:lnTo>
                    <a:lnTo>
                      <a:pt x="1506" y="298"/>
                    </a:lnTo>
                    <a:close/>
                    <a:moveTo>
                      <a:pt x="1467" y="26"/>
                    </a:moveTo>
                    <a:lnTo>
                      <a:pt x="1467" y="13"/>
                    </a:lnTo>
                    <a:lnTo>
                      <a:pt x="1467" y="7"/>
                    </a:lnTo>
                    <a:lnTo>
                      <a:pt x="1473" y="0"/>
                    </a:lnTo>
                    <a:lnTo>
                      <a:pt x="1480" y="0"/>
                    </a:lnTo>
                    <a:lnTo>
                      <a:pt x="1486" y="0"/>
                    </a:lnTo>
                    <a:lnTo>
                      <a:pt x="1486" y="7"/>
                    </a:lnTo>
                    <a:lnTo>
                      <a:pt x="1486" y="13"/>
                    </a:lnTo>
                    <a:lnTo>
                      <a:pt x="1486" y="26"/>
                    </a:lnTo>
                    <a:lnTo>
                      <a:pt x="1486" y="33"/>
                    </a:lnTo>
                    <a:lnTo>
                      <a:pt x="1480" y="33"/>
                    </a:lnTo>
                    <a:lnTo>
                      <a:pt x="1473" y="33"/>
                    </a:lnTo>
                    <a:lnTo>
                      <a:pt x="1467" y="33"/>
                    </a:lnTo>
                    <a:lnTo>
                      <a:pt x="1467" y="26"/>
                    </a:lnTo>
                    <a:close/>
                  </a:path>
                </a:pathLst>
              </a:custGeom>
              <a:solidFill>
                <a:srgbClr val="0000FF"/>
              </a:solidFill>
              <a:ln w="0">
                <a:solidFill>
                  <a:srgbClr val="0000FF"/>
                </a:solidFill>
                <a:round/>
                <a:headEnd/>
                <a:tailEnd/>
              </a:ln>
            </p:spPr>
            <p:txBody>
              <a:bodyPr/>
              <a:lstStyle/>
              <a:p>
                <a:endParaRPr lang="en-GB"/>
              </a:p>
            </p:txBody>
          </p:sp>
          <p:sp>
            <p:nvSpPr>
              <p:cNvPr id="11767" name="Freeform 230"/>
              <p:cNvSpPr>
                <a:spLocks/>
              </p:cNvSpPr>
              <p:nvPr/>
            </p:nvSpPr>
            <p:spPr bwMode="auto">
              <a:xfrm>
                <a:off x="5858" y="5418"/>
                <a:ext cx="407" cy="246"/>
              </a:xfrm>
              <a:custGeom>
                <a:avLst/>
                <a:gdLst>
                  <a:gd name="T0" fmla="*/ 0 w 407"/>
                  <a:gd name="T1" fmla="*/ 0 h 246"/>
                  <a:gd name="T2" fmla="*/ 6 w 407"/>
                  <a:gd name="T3" fmla="*/ 20 h 246"/>
                  <a:gd name="T4" fmla="*/ 13 w 407"/>
                  <a:gd name="T5" fmla="*/ 33 h 246"/>
                  <a:gd name="T6" fmla="*/ 26 w 407"/>
                  <a:gd name="T7" fmla="*/ 46 h 246"/>
                  <a:gd name="T8" fmla="*/ 32 w 407"/>
                  <a:gd name="T9" fmla="*/ 59 h 246"/>
                  <a:gd name="T10" fmla="*/ 39 w 407"/>
                  <a:gd name="T11" fmla="*/ 78 h 246"/>
                  <a:gd name="T12" fmla="*/ 52 w 407"/>
                  <a:gd name="T13" fmla="*/ 91 h 246"/>
                  <a:gd name="T14" fmla="*/ 58 w 407"/>
                  <a:gd name="T15" fmla="*/ 104 h 246"/>
                  <a:gd name="T16" fmla="*/ 71 w 407"/>
                  <a:gd name="T17" fmla="*/ 110 h 246"/>
                  <a:gd name="T18" fmla="*/ 84 w 407"/>
                  <a:gd name="T19" fmla="*/ 123 h 246"/>
                  <a:gd name="T20" fmla="*/ 90 w 407"/>
                  <a:gd name="T21" fmla="*/ 136 h 246"/>
                  <a:gd name="T22" fmla="*/ 103 w 407"/>
                  <a:gd name="T23" fmla="*/ 149 h 246"/>
                  <a:gd name="T24" fmla="*/ 116 w 407"/>
                  <a:gd name="T25" fmla="*/ 156 h 246"/>
                  <a:gd name="T26" fmla="*/ 129 w 407"/>
                  <a:gd name="T27" fmla="*/ 169 h 246"/>
                  <a:gd name="T28" fmla="*/ 142 w 407"/>
                  <a:gd name="T29" fmla="*/ 182 h 246"/>
                  <a:gd name="T30" fmla="*/ 155 w 407"/>
                  <a:gd name="T31" fmla="*/ 188 h 246"/>
                  <a:gd name="T32" fmla="*/ 168 w 407"/>
                  <a:gd name="T33" fmla="*/ 195 h 246"/>
                  <a:gd name="T34" fmla="*/ 181 w 407"/>
                  <a:gd name="T35" fmla="*/ 201 h 246"/>
                  <a:gd name="T36" fmla="*/ 194 w 407"/>
                  <a:gd name="T37" fmla="*/ 208 h 246"/>
                  <a:gd name="T38" fmla="*/ 207 w 407"/>
                  <a:gd name="T39" fmla="*/ 214 h 246"/>
                  <a:gd name="T40" fmla="*/ 220 w 407"/>
                  <a:gd name="T41" fmla="*/ 220 h 246"/>
                  <a:gd name="T42" fmla="*/ 232 w 407"/>
                  <a:gd name="T43" fmla="*/ 227 h 246"/>
                  <a:gd name="T44" fmla="*/ 252 w 407"/>
                  <a:gd name="T45" fmla="*/ 233 h 246"/>
                  <a:gd name="T46" fmla="*/ 265 w 407"/>
                  <a:gd name="T47" fmla="*/ 233 h 246"/>
                  <a:gd name="T48" fmla="*/ 278 w 407"/>
                  <a:gd name="T49" fmla="*/ 240 h 246"/>
                  <a:gd name="T50" fmla="*/ 297 w 407"/>
                  <a:gd name="T51" fmla="*/ 240 h 246"/>
                  <a:gd name="T52" fmla="*/ 310 w 407"/>
                  <a:gd name="T53" fmla="*/ 246 h 246"/>
                  <a:gd name="T54" fmla="*/ 323 w 407"/>
                  <a:gd name="T55" fmla="*/ 246 h 246"/>
                  <a:gd name="T56" fmla="*/ 342 w 407"/>
                  <a:gd name="T57" fmla="*/ 246 h 246"/>
                  <a:gd name="T58" fmla="*/ 355 w 407"/>
                  <a:gd name="T59" fmla="*/ 246 h 246"/>
                  <a:gd name="T60" fmla="*/ 375 w 407"/>
                  <a:gd name="T61" fmla="*/ 246 h 246"/>
                  <a:gd name="T62" fmla="*/ 388 w 407"/>
                  <a:gd name="T63" fmla="*/ 246 h 246"/>
                  <a:gd name="T64" fmla="*/ 407 w 407"/>
                  <a:gd name="T65" fmla="*/ 246 h 2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07"/>
                  <a:gd name="T100" fmla="*/ 0 h 246"/>
                  <a:gd name="T101" fmla="*/ 407 w 407"/>
                  <a:gd name="T102" fmla="*/ 246 h 2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07" h="246">
                    <a:moveTo>
                      <a:pt x="0" y="0"/>
                    </a:moveTo>
                    <a:lnTo>
                      <a:pt x="6" y="20"/>
                    </a:lnTo>
                    <a:lnTo>
                      <a:pt x="13" y="33"/>
                    </a:lnTo>
                    <a:lnTo>
                      <a:pt x="26" y="46"/>
                    </a:lnTo>
                    <a:lnTo>
                      <a:pt x="32" y="59"/>
                    </a:lnTo>
                    <a:lnTo>
                      <a:pt x="39" y="78"/>
                    </a:lnTo>
                    <a:lnTo>
                      <a:pt x="52" y="91"/>
                    </a:lnTo>
                    <a:lnTo>
                      <a:pt x="58" y="104"/>
                    </a:lnTo>
                    <a:lnTo>
                      <a:pt x="71" y="110"/>
                    </a:lnTo>
                    <a:lnTo>
                      <a:pt x="84" y="123"/>
                    </a:lnTo>
                    <a:lnTo>
                      <a:pt x="90" y="136"/>
                    </a:lnTo>
                    <a:lnTo>
                      <a:pt x="103" y="149"/>
                    </a:lnTo>
                    <a:lnTo>
                      <a:pt x="116" y="156"/>
                    </a:lnTo>
                    <a:lnTo>
                      <a:pt x="129" y="169"/>
                    </a:lnTo>
                    <a:lnTo>
                      <a:pt x="142" y="182"/>
                    </a:lnTo>
                    <a:lnTo>
                      <a:pt x="155" y="188"/>
                    </a:lnTo>
                    <a:lnTo>
                      <a:pt x="168" y="195"/>
                    </a:lnTo>
                    <a:lnTo>
                      <a:pt x="181" y="201"/>
                    </a:lnTo>
                    <a:lnTo>
                      <a:pt x="194" y="208"/>
                    </a:lnTo>
                    <a:lnTo>
                      <a:pt x="207" y="214"/>
                    </a:lnTo>
                    <a:lnTo>
                      <a:pt x="220" y="220"/>
                    </a:lnTo>
                    <a:lnTo>
                      <a:pt x="232" y="227"/>
                    </a:lnTo>
                    <a:lnTo>
                      <a:pt x="252" y="233"/>
                    </a:lnTo>
                    <a:lnTo>
                      <a:pt x="265" y="233"/>
                    </a:lnTo>
                    <a:lnTo>
                      <a:pt x="278" y="240"/>
                    </a:lnTo>
                    <a:lnTo>
                      <a:pt x="297" y="240"/>
                    </a:lnTo>
                    <a:lnTo>
                      <a:pt x="310" y="246"/>
                    </a:lnTo>
                    <a:lnTo>
                      <a:pt x="323" y="246"/>
                    </a:lnTo>
                    <a:lnTo>
                      <a:pt x="342" y="246"/>
                    </a:lnTo>
                    <a:lnTo>
                      <a:pt x="355" y="246"/>
                    </a:lnTo>
                    <a:lnTo>
                      <a:pt x="375" y="246"/>
                    </a:lnTo>
                    <a:lnTo>
                      <a:pt x="388" y="246"/>
                    </a:lnTo>
                    <a:lnTo>
                      <a:pt x="407" y="24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68" name="Freeform 231"/>
              <p:cNvSpPr>
                <a:spLocks/>
              </p:cNvSpPr>
              <p:nvPr/>
            </p:nvSpPr>
            <p:spPr bwMode="auto">
              <a:xfrm>
                <a:off x="5490" y="5095"/>
                <a:ext cx="368" cy="323"/>
              </a:xfrm>
              <a:custGeom>
                <a:avLst/>
                <a:gdLst>
                  <a:gd name="T0" fmla="*/ 0 w 368"/>
                  <a:gd name="T1" fmla="*/ 0 h 323"/>
                  <a:gd name="T2" fmla="*/ 6 w 368"/>
                  <a:gd name="T3" fmla="*/ 13 h 323"/>
                  <a:gd name="T4" fmla="*/ 12 w 368"/>
                  <a:gd name="T5" fmla="*/ 32 h 323"/>
                  <a:gd name="T6" fmla="*/ 19 w 368"/>
                  <a:gd name="T7" fmla="*/ 45 h 323"/>
                  <a:gd name="T8" fmla="*/ 25 w 368"/>
                  <a:gd name="T9" fmla="*/ 64 h 323"/>
                  <a:gd name="T10" fmla="*/ 32 w 368"/>
                  <a:gd name="T11" fmla="*/ 84 h 323"/>
                  <a:gd name="T12" fmla="*/ 38 w 368"/>
                  <a:gd name="T13" fmla="*/ 97 h 323"/>
                  <a:gd name="T14" fmla="*/ 45 w 368"/>
                  <a:gd name="T15" fmla="*/ 110 h 323"/>
                  <a:gd name="T16" fmla="*/ 51 w 368"/>
                  <a:gd name="T17" fmla="*/ 123 h 323"/>
                  <a:gd name="T18" fmla="*/ 64 w 368"/>
                  <a:gd name="T19" fmla="*/ 136 h 323"/>
                  <a:gd name="T20" fmla="*/ 71 w 368"/>
                  <a:gd name="T21" fmla="*/ 155 h 323"/>
                  <a:gd name="T22" fmla="*/ 84 w 368"/>
                  <a:gd name="T23" fmla="*/ 168 h 323"/>
                  <a:gd name="T24" fmla="*/ 90 w 368"/>
                  <a:gd name="T25" fmla="*/ 181 h 323"/>
                  <a:gd name="T26" fmla="*/ 103 w 368"/>
                  <a:gd name="T27" fmla="*/ 194 h 323"/>
                  <a:gd name="T28" fmla="*/ 109 w 368"/>
                  <a:gd name="T29" fmla="*/ 200 h 323"/>
                  <a:gd name="T30" fmla="*/ 122 w 368"/>
                  <a:gd name="T31" fmla="*/ 213 h 323"/>
                  <a:gd name="T32" fmla="*/ 135 w 368"/>
                  <a:gd name="T33" fmla="*/ 226 h 323"/>
                  <a:gd name="T34" fmla="*/ 148 w 368"/>
                  <a:gd name="T35" fmla="*/ 233 h 323"/>
                  <a:gd name="T36" fmla="*/ 161 w 368"/>
                  <a:gd name="T37" fmla="*/ 246 h 323"/>
                  <a:gd name="T38" fmla="*/ 174 w 368"/>
                  <a:gd name="T39" fmla="*/ 252 h 323"/>
                  <a:gd name="T40" fmla="*/ 187 w 368"/>
                  <a:gd name="T41" fmla="*/ 265 h 323"/>
                  <a:gd name="T42" fmla="*/ 200 w 368"/>
                  <a:gd name="T43" fmla="*/ 272 h 323"/>
                  <a:gd name="T44" fmla="*/ 213 w 368"/>
                  <a:gd name="T45" fmla="*/ 278 h 323"/>
                  <a:gd name="T46" fmla="*/ 226 w 368"/>
                  <a:gd name="T47" fmla="*/ 285 h 323"/>
                  <a:gd name="T48" fmla="*/ 239 w 368"/>
                  <a:gd name="T49" fmla="*/ 291 h 323"/>
                  <a:gd name="T50" fmla="*/ 258 w 368"/>
                  <a:gd name="T51" fmla="*/ 297 h 323"/>
                  <a:gd name="T52" fmla="*/ 271 w 368"/>
                  <a:gd name="T53" fmla="*/ 304 h 323"/>
                  <a:gd name="T54" fmla="*/ 284 w 368"/>
                  <a:gd name="T55" fmla="*/ 310 h 323"/>
                  <a:gd name="T56" fmla="*/ 303 w 368"/>
                  <a:gd name="T57" fmla="*/ 310 h 323"/>
                  <a:gd name="T58" fmla="*/ 316 w 368"/>
                  <a:gd name="T59" fmla="*/ 317 h 323"/>
                  <a:gd name="T60" fmla="*/ 336 w 368"/>
                  <a:gd name="T61" fmla="*/ 317 h 323"/>
                  <a:gd name="T62" fmla="*/ 348 w 368"/>
                  <a:gd name="T63" fmla="*/ 323 h 323"/>
                  <a:gd name="T64" fmla="*/ 368 w 368"/>
                  <a:gd name="T65" fmla="*/ 323 h 3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8"/>
                  <a:gd name="T100" fmla="*/ 0 h 323"/>
                  <a:gd name="T101" fmla="*/ 368 w 368"/>
                  <a:gd name="T102" fmla="*/ 323 h 3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8" h="323">
                    <a:moveTo>
                      <a:pt x="0" y="0"/>
                    </a:moveTo>
                    <a:lnTo>
                      <a:pt x="6" y="13"/>
                    </a:lnTo>
                    <a:lnTo>
                      <a:pt x="12" y="32"/>
                    </a:lnTo>
                    <a:lnTo>
                      <a:pt x="19" y="45"/>
                    </a:lnTo>
                    <a:lnTo>
                      <a:pt x="25" y="64"/>
                    </a:lnTo>
                    <a:lnTo>
                      <a:pt x="32" y="84"/>
                    </a:lnTo>
                    <a:lnTo>
                      <a:pt x="38" y="97"/>
                    </a:lnTo>
                    <a:lnTo>
                      <a:pt x="45" y="110"/>
                    </a:lnTo>
                    <a:lnTo>
                      <a:pt x="51" y="123"/>
                    </a:lnTo>
                    <a:lnTo>
                      <a:pt x="64" y="136"/>
                    </a:lnTo>
                    <a:lnTo>
                      <a:pt x="71" y="155"/>
                    </a:lnTo>
                    <a:lnTo>
                      <a:pt x="84" y="168"/>
                    </a:lnTo>
                    <a:lnTo>
                      <a:pt x="90" y="181"/>
                    </a:lnTo>
                    <a:lnTo>
                      <a:pt x="103" y="194"/>
                    </a:lnTo>
                    <a:lnTo>
                      <a:pt x="109" y="200"/>
                    </a:lnTo>
                    <a:lnTo>
                      <a:pt x="122" y="213"/>
                    </a:lnTo>
                    <a:lnTo>
                      <a:pt x="135" y="226"/>
                    </a:lnTo>
                    <a:lnTo>
                      <a:pt x="148" y="233"/>
                    </a:lnTo>
                    <a:lnTo>
                      <a:pt x="161" y="246"/>
                    </a:lnTo>
                    <a:lnTo>
                      <a:pt x="174" y="252"/>
                    </a:lnTo>
                    <a:lnTo>
                      <a:pt x="187" y="265"/>
                    </a:lnTo>
                    <a:lnTo>
                      <a:pt x="200" y="272"/>
                    </a:lnTo>
                    <a:lnTo>
                      <a:pt x="213" y="278"/>
                    </a:lnTo>
                    <a:lnTo>
                      <a:pt x="226" y="285"/>
                    </a:lnTo>
                    <a:lnTo>
                      <a:pt x="239" y="291"/>
                    </a:lnTo>
                    <a:lnTo>
                      <a:pt x="258" y="297"/>
                    </a:lnTo>
                    <a:lnTo>
                      <a:pt x="271" y="304"/>
                    </a:lnTo>
                    <a:lnTo>
                      <a:pt x="284" y="310"/>
                    </a:lnTo>
                    <a:lnTo>
                      <a:pt x="303" y="310"/>
                    </a:lnTo>
                    <a:lnTo>
                      <a:pt x="316" y="317"/>
                    </a:lnTo>
                    <a:lnTo>
                      <a:pt x="336" y="317"/>
                    </a:lnTo>
                    <a:lnTo>
                      <a:pt x="348" y="323"/>
                    </a:lnTo>
                    <a:lnTo>
                      <a:pt x="368" y="32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69" name="Freeform 232"/>
              <p:cNvSpPr>
                <a:spLocks/>
              </p:cNvSpPr>
              <p:nvPr/>
            </p:nvSpPr>
            <p:spPr bwMode="auto">
              <a:xfrm>
                <a:off x="5535" y="5024"/>
                <a:ext cx="368" cy="323"/>
              </a:xfrm>
              <a:custGeom>
                <a:avLst/>
                <a:gdLst>
                  <a:gd name="T0" fmla="*/ 0 w 368"/>
                  <a:gd name="T1" fmla="*/ 0 h 323"/>
                  <a:gd name="T2" fmla="*/ 6 w 368"/>
                  <a:gd name="T3" fmla="*/ 19 h 323"/>
                  <a:gd name="T4" fmla="*/ 13 w 368"/>
                  <a:gd name="T5" fmla="*/ 32 h 323"/>
                  <a:gd name="T6" fmla="*/ 19 w 368"/>
                  <a:gd name="T7" fmla="*/ 51 h 323"/>
                  <a:gd name="T8" fmla="*/ 26 w 368"/>
                  <a:gd name="T9" fmla="*/ 64 h 323"/>
                  <a:gd name="T10" fmla="*/ 32 w 368"/>
                  <a:gd name="T11" fmla="*/ 84 h 323"/>
                  <a:gd name="T12" fmla="*/ 39 w 368"/>
                  <a:gd name="T13" fmla="*/ 97 h 323"/>
                  <a:gd name="T14" fmla="*/ 45 w 368"/>
                  <a:gd name="T15" fmla="*/ 110 h 323"/>
                  <a:gd name="T16" fmla="*/ 58 w 368"/>
                  <a:gd name="T17" fmla="*/ 129 h 323"/>
                  <a:gd name="T18" fmla="*/ 64 w 368"/>
                  <a:gd name="T19" fmla="*/ 142 h 323"/>
                  <a:gd name="T20" fmla="*/ 71 w 368"/>
                  <a:gd name="T21" fmla="*/ 155 h 323"/>
                  <a:gd name="T22" fmla="*/ 84 w 368"/>
                  <a:gd name="T23" fmla="*/ 168 h 323"/>
                  <a:gd name="T24" fmla="*/ 90 w 368"/>
                  <a:gd name="T25" fmla="*/ 181 h 323"/>
                  <a:gd name="T26" fmla="*/ 103 w 368"/>
                  <a:gd name="T27" fmla="*/ 194 h 323"/>
                  <a:gd name="T28" fmla="*/ 116 w 368"/>
                  <a:gd name="T29" fmla="*/ 200 h 323"/>
                  <a:gd name="T30" fmla="*/ 123 w 368"/>
                  <a:gd name="T31" fmla="*/ 213 h 323"/>
                  <a:gd name="T32" fmla="*/ 135 w 368"/>
                  <a:gd name="T33" fmla="*/ 226 h 323"/>
                  <a:gd name="T34" fmla="*/ 148 w 368"/>
                  <a:gd name="T35" fmla="*/ 233 h 323"/>
                  <a:gd name="T36" fmla="*/ 161 w 368"/>
                  <a:gd name="T37" fmla="*/ 246 h 323"/>
                  <a:gd name="T38" fmla="*/ 174 w 368"/>
                  <a:gd name="T39" fmla="*/ 252 h 323"/>
                  <a:gd name="T40" fmla="*/ 187 w 368"/>
                  <a:gd name="T41" fmla="*/ 265 h 323"/>
                  <a:gd name="T42" fmla="*/ 200 w 368"/>
                  <a:gd name="T43" fmla="*/ 271 h 323"/>
                  <a:gd name="T44" fmla="*/ 213 w 368"/>
                  <a:gd name="T45" fmla="*/ 278 h 323"/>
                  <a:gd name="T46" fmla="*/ 226 w 368"/>
                  <a:gd name="T47" fmla="*/ 284 h 323"/>
                  <a:gd name="T48" fmla="*/ 245 w 368"/>
                  <a:gd name="T49" fmla="*/ 291 h 323"/>
                  <a:gd name="T50" fmla="*/ 258 w 368"/>
                  <a:gd name="T51" fmla="*/ 297 h 323"/>
                  <a:gd name="T52" fmla="*/ 271 w 368"/>
                  <a:gd name="T53" fmla="*/ 304 h 323"/>
                  <a:gd name="T54" fmla="*/ 291 w 368"/>
                  <a:gd name="T55" fmla="*/ 310 h 323"/>
                  <a:gd name="T56" fmla="*/ 303 w 368"/>
                  <a:gd name="T57" fmla="*/ 310 h 323"/>
                  <a:gd name="T58" fmla="*/ 316 w 368"/>
                  <a:gd name="T59" fmla="*/ 317 h 323"/>
                  <a:gd name="T60" fmla="*/ 336 w 368"/>
                  <a:gd name="T61" fmla="*/ 317 h 323"/>
                  <a:gd name="T62" fmla="*/ 349 w 368"/>
                  <a:gd name="T63" fmla="*/ 323 h 323"/>
                  <a:gd name="T64" fmla="*/ 368 w 368"/>
                  <a:gd name="T65" fmla="*/ 323 h 3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8"/>
                  <a:gd name="T100" fmla="*/ 0 h 323"/>
                  <a:gd name="T101" fmla="*/ 368 w 368"/>
                  <a:gd name="T102" fmla="*/ 323 h 3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8" h="323">
                    <a:moveTo>
                      <a:pt x="0" y="0"/>
                    </a:moveTo>
                    <a:lnTo>
                      <a:pt x="6" y="19"/>
                    </a:lnTo>
                    <a:lnTo>
                      <a:pt x="13" y="32"/>
                    </a:lnTo>
                    <a:lnTo>
                      <a:pt x="19" y="51"/>
                    </a:lnTo>
                    <a:lnTo>
                      <a:pt x="26" y="64"/>
                    </a:lnTo>
                    <a:lnTo>
                      <a:pt x="32" y="84"/>
                    </a:lnTo>
                    <a:lnTo>
                      <a:pt x="39" y="97"/>
                    </a:lnTo>
                    <a:lnTo>
                      <a:pt x="45" y="110"/>
                    </a:lnTo>
                    <a:lnTo>
                      <a:pt x="58" y="129"/>
                    </a:lnTo>
                    <a:lnTo>
                      <a:pt x="64" y="142"/>
                    </a:lnTo>
                    <a:lnTo>
                      <a:pt x="71" y="155"/>
                    </a:lnTo>
                    <a:lnTo>
                      <a:pt x="84" y="168"/>
                    </a:lnTo>
                    <a:lnTo>
                      <a:pt x="90" y="181"/>
                    </a:lnTo>
                    <a:lnTo>
                      <a:pt x="103" y="194"/>
                    </a:lnTo>
                    <a:lnTo>
                      <a:pt x="116" y="200"/>
                    </a:lnTo>
                    <a:lnTo>
                      <a:pt x="123" y="213"/>
                    </a:lnTo>
                    <a:lnTo>
                      <a:pt x="135" y="226"/>
                    </a:lnTo>
                    <a:lnTo>
                      <a:pt x="148" y="233"/>
                    </a:lnTo>
                    <a:lnTo>
                      <a:pt x="161" y="246"/>
                    </a:lnTo>
                    <a:lnTo>
                      <a:pt x="174" y="252"/>
                    </a:lnTo>
                    <a:lnTo>
                      <a:pt x="187" y="265"/>
                    </a:lnTo>
                    <a:lnTo>
                      <a:pt x="200" y="271"/>
                    </a:lnTo>
                    <a:lnTo>
                      <a:pt x="213" y="278"/>
                    </a:lnTo>
                    <a:lnTo>
                      <a:pt x="226" y="284"/>
                    </a:lnTo>
                    <a:lnTo>
                      <a:pt x="245" y="291"/>
                    </a:lnTo>
                    <a:lnTo>
                      <a:pt x="258" y="297"/>
                    </a:lnTo>
                    <a:lnTo>
                      <a:pt x="271" y="304"/>
                    </a:lnTo>
                    <a:lnTo>
                      <a:pt x="291" y="310"/>
                    </a:lnTo>
                    <a:lnTo>
                      <a:pt x="303" y="310"/>
                    </a:lnTo>
                    <a:lnTo>
                      <a:pt x="316" y="317"/>
                    </a:lnTo>
                    <a:lnTo>
                      <a:pt x="336" y="317"/>
                    </a:lnTo>
                    <a:lnTo>
                      <a:pt x="349" y="323"/>
                    </a:lnTo>
                    <a:lnTo>
                      <a:pt x="368" y="32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70" name="Freeform 233"/>
              <p:cNvSpPr>
                <a:spLocks/>
              </p:cNvSpPr>
              <p:nvPr/>
            </p:nvSpPr>
            <p:spPr bwMode="auto">
              <a:xfrm>
                <a:off x="5574" y="4972"/>
                <a:ext cx="361" cy="323"/>
              </a:xfrm>
              <a:custGeom>
                <a:avLst/>
                <a:gdLst>
                  <a:gd name="T0" fmla="*/ 0 w 361"/>
                  <a:gd name="T1" fmla="*/ 0 h 323"/>
                  <a:gd name="T2" fmla="*/ 0 w 361"/>
                  <a:gd name="T3" fmla="*/ 13 h 323"/>
                  <a:gd name="T4" fmla="*/ 6 w 361"/>
                  <a:gd name="T5" fmla="*/ 32 h 323"/>
                  <a:gd name="T6" fmla="*/ 12 w 361"/>
                  <a:gd name="T7" fmla="*/ 52 h 323"/>
                  <a:gd name="T8" fmla="*/ 19 w 361"/>
                  <a:gd name="T9" fmla="*/ 64 h 323"/>
                  <a:gd name="T10" fmla="*/ 25 w 361"/>
                  <a:gd name="T11" fmla="*/ 84 h 323"/>
                  <a:gd name="T12" fmla="*/ 32 w 361"/>
                  <a:gd name="T13" fmla="*/ 97 h 323"/>
                  <a:gd name="T14" fmla="*/ 45 w 361"/>
                  <a:gd name="T15" fmla="*/ 110 h 323"/>
                  <a:gd name="T16" fmla="*/ 51 w 361"/>
                  <a:gd name="T17" fmla="*/ 129 h 323"/>
                  <a:gd name="T18" fmla="*/ 58 w 361"/>
                  <a:gd name="T19" fmla="*/ 142 h 323"/>
                  <a:gd name="T20" fmla="*/ 71 w 361"/>
                  <a:gd name="T21" fmla="*/ 155 h 323"/>
                  <a:gd name="T22" fmla="*/ 77 w 361"/>
                  <a:gd name="T23" fmla="*/ 168 h 323"/>
                  <a:gd name="T24" fmla="*/ 90 w 361"/>
                  <a:gd name="T25" fmla="*/ 181 h 323"/>
                  <a:gd name="T26" fmla="*/ 96 w 361"/>
                  <a:gd name="T27" fmla="*/ 194 h 323"/>
                  <a:gd name="T28" fmla="*/ 109 w 361"/>
                  <a:gd name="T29" fmla="*/ 207 h 323"/>
                  <a:gd name="T30" fmla="*/ 122 w 361"/>
                  <a:gd name="T31" fmla="*/ 213 h 323"/>
                  <a:gd name="T32" fmla="*/ 135 w 361"/>
                  <a:gd name="T33" fmla="*/ 226 h 323"/>
                  <a:gd name="T34" fmla="*/ 142 w 361"/>
                  <a:gd name="T35" fmla="*/ 239 h 323"/>
                  <a:gd name="T36" fmla="*/ 155 w 361"/>
                  <a:gd name="T37" fmla="*/ 246 h 323"/>
                  <a:gd name="T38" fmla="*/ 168 w 361"/>
                  <a:gd name="T39" fmla="*/ 252 h 323"/>
                  <a:gd name="T40" fmla="*/ 180 w 361"/>
                  <a:gd name="T41" fmla="*/ 265 h 323"/>
                  <a:gd name="T42" fmla="*/ 200 w 361"/>
                  <a:gd name="T43" fmla="*/ 272 h 323"/>
                  <a:gd name="T44" fmla="*/ 213 w 361"/>
                  <a:gd name="T45" fmla="*/ 278 h 323"/>
                  <a:gd name="T46" fmla="*/ 226 w 361"/>
                  <a:gd name="T47" fmla="*/ 285 h 323"/>
                  <a:gd name="T48" fmla="*/ 239 w 361"/>
                  <a:gd name="T49" fmla="*/ 291 h 323"/>
                  <a:gd name="T50" fmla="*/ 252 w 361"/>
                  <a:gd name="T51" fmla="*/ 298 h 323"/>
                  <a:gd name="T52" fmla="*/ 271 w 361"/>
                  <a:gd name="T53" fmla="*/ 304 h 323"/>
                  <a:gd name="T54" fmla="*/ 284 w 361"/>
                  <a:gd name="T55" fmla="*/ 310 h 323"/>
                  <a:gd name="T56" fmla="*/ 297 w 361"/>
                  <a:gd name="T57" fmla="*/ 317 h 323"/>
                  <a:gd name="T58" fmla="*/ 316 w 361"/>
                  <a:gd name="T59" fmla="*/ 317 h 323"/>
                  <a:gd name="T60" fmla="*/ 329 w 361"/>
                  <a:gd name="T61" fmla="*/ 323 h 323"/>
                  <a:gd name="T62" fmla="*/ 348 w 361"/>
                  <a:gd name="T63" fmla="*/ 323 h 323"/>
                  <a:gd name="T64" fmla="*/ 361 w 361"/>
                  <a:gd name="T65" fmla="*/ 323 h 3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1"/>
                  <a:gd name="T100" fmla="*/ 0 h 323"/>
                  <a:gd name="T101" fmla="*/ 361 w 361"/>
                  <a:gd name="T102" fmla="*/ 323 h 3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1" h="323">
                    <a:moveTo>
                      <a:pt x="0" y="0"/>
                    </a:moveTo>
                    <a:lnTo>
                      <a:pt x="0" y="13"/>
                    </a:lnTo>
                    <a:lnTo>
                      <a:pt x="6" y="32"/>
                    </a:lnTo>
                    <a:lnTo>
                      <a:pt x="12" y="52"/>
                    </a:lnTo>
                    <a:lnTo>
                      <a:pt x="19" y="64"/>
                    </a:lnTo>
                    <a:lnTo>
                      <a:pt x="25" y="84"/>
                    </a:lnTo>
                    <a:lnTo>
                      <a:pt x="32" y="97"/>
                    </a:lnTo>
                    <a:lnTo>
                      <a:pt x="45" y="110"/>
                    </a:lnTo>
                    <a:lnTo>
                      <a:pt x="51" y="129"/>
                    </a:lnTo>
                    <a:lnTo>
                      <a:pt x="58" y="142"/>
                    </a:lnTo>
                    <a:lnTo>
                      <a:pt x="71" y="155"/>
                    </a:lnTo>
                    <a:lnTo>
                      <a:pt x="77" y="168"/>
                    </a:lnTo>
                    <a:lnTo>
                      <a:pt x="90" y="181"/>
                    </a:lnTo>
                    <a:lnTo>
                      <a:pt x="96" y="194"/>
                    </a:lnTo>
                    <a:lnTo>
                      <a:pt x="109" y="207"/>
                    </a:lnTo>
                    <a:lnTo>
                      <a:pt x="122" y="213"/>
                    </a:lnTo>
                    <a:lnTo>
                      <a:pt x="135" y="226"/>
                    </a:lnTo>
                    <a:lnTo>
                      <a:pt x="142" y="239"/>
                    </a:lnTo>
                    <a:lnTo>
                      <a:pt x="155" y="246"/>
                    </a:lnTo>
                    <a:lnTo>
                      <a:pt x="168" y="252"/>
                    </a:lnTo>
                    <a:lnTo>
                      <a:pt x="180" y="265"/>
                    </a:lnTo>
                    <a:lnTo>
                      <a:pt x="200" y="272"/>
                    </a:lnTo>
                    <a:lnTo>
                      <a:pt x="213" y="278"/>
                    </a:lnTo>
                    <a:lnTo>
                      <a:pt x="226" y="285"/>
                    </a:lnTo>
                    <a:lnTo>
                      <a:pt x="239" y="291"/>
                    </a:lnTo>
                    <a:lnTo>
                      <a:pt x="252" y="298"/>
                    </a:lnTo>
                    <a:lnTo>
                      <a:pt x="271" y="304"/>
                    </a:lnTo>
                    <a:lnTo>
                      <a:pt x="284" y="310"/>
                    </a:lnTo>
                    <a:lnTo>
                      <a:pt x="297" y="317"/>
                    </a:lnTo>
                    <a:lnTo>
                      <a:pt x="316" y="317"/>
                    </a:lnTo>
                    <a:lnTo>
                      <a:pt x="329" y="323"/>
                    </a:lnTo>
                    <a:lnTo>
                      <a:pt x="348" y="323"/>
                    </a:lnTo>
                    <a:lnTo>
                      <a:pt x="361" y="32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71" name="Freeform 234"/>
              <p:cNvSpPr>
                <a:spLocks/>
              </p:cNvSpPr>
              <p:nvPr/>
            </p:nvSpPr>
            <p:spPr bwMode="auto">
              <a:xfrm>
                <a:off x="5910" y="5341"/>
                <a:ext cx="407" cy="246"/>
              </a:xfrm>
              <a:custGeom>
                <a:avLst/>
                <a:gdLst>
                  <a:gd name="T0" fmla="*/ 0 w 407"/>
                  <a:gd name="T1" fmla="*/ 0 h 246"/>
                  <a:gd name="T2" fmla="*/ 6 w 407"/>
                  <a:gd name="T3" fmla="*/ 13 h 246"/>
                  <a:gd name="T4" fmla="*/ 12 w 407"/>
                  <a:gd name="T5" fmla="*/ 32 h 246"/>
                  <a:gd name="T6" fmla="*/ 25 w 407"/>
                  <a:gd name="T7" fmla="*/ 45 h 246"/>
                  <a:gd name="T8" fmla="*/ 32 w 407"/>
                  <a:gd name="T9" fmla="*/ 58 h 246"/>
                  <a:gd name="T10" fmla="*/ 38 w 407"/>
                  <a:gd name="T11" fmla="*/ 77 h 246"/>
                  <a:gd name="T12" fmla="*/ 51 w 407"/>
                  <a:gd name="T13" fmla="*/ 90 h 246"/>
                  <a:gd name="T14" fmla="*/ 64 w 407"/>
                  <a:gd name="T15" fmla="*/ 103 h 246"/>
                  <a:gd name="T16" fmla="*/ 71 w 407"/>
                  <a:gd name="T17" fmla="*/ 110 h 246"/>
                  <a:gd name="T18" fmla="*/ 84 w 407"/>
                  <a:gd name="T19" fmla="*/ 123 h 246"/>
                  <a:gd name="T20" fmla="*/ 90 w 407"/>
                  <a:gd name="T21" fmla="*/ 136 h 246"/>
                  <a:gd name="T22" fmla="*/ 103 w 407"/>
                  <a:gd name="T23" fmla="*/ 149 h 246"/>
                  <a:gd name="T24" fmla="*/ 116 w 407"/>
                  <a:gd name="T25" fmla="*/ 155 h 246"/>
                  <a:gd name="T26" fmla="*/ 129 w 407"/>
                  <a:gd name="T27" fmla="*/ 168 h 246"/>
                  <a:gd name="T28" fmla="*/ 142 w 407"/>
                  <a:gd name="T29" fmla="*/ 174 h 246"/>
                  <a:gd name="T30" fmla="*/ 155 w 407"/>
                  <a:gd name="T31" fmla="*/ 187 h 246"/>
                  <a:gd name="T32" fmla="*/ 168 w 407"/>
                  <a:gd name="T33" fmla="*/ 194 h 246"/>
                  <a:gd name="T34" fmla="*/ 180 w 407"/>
                  <a:gd name="T35" fmla="*/ 200 h 246"/>
                  <a:gd name="T36" fmla="*/ 193 w 407"/>
                  <a:gd name="T37" fmla="*/ 207 h 246"/>
                  <a:gd name="T38" fmla="*/ 206 w 407"/>
                  <a:gd name="T39" fmla="*/ 213 h 246"/>
                  <a:gd name="T40" fmla="*/ 219 w 407"/>
                  <a:gd name="T41" fmla="*/ 220 h 246"/>
                  <a:gd name="T42" fmla="*/ 239 w 407"/>
                  <a:gd name="T43" fmla="*/ 226 h 246"/>
                  <a:gd name="T44" fmla="*/ 252 w 407"/>
                  <a:gd name="T45" fmla="*/ 233 h 246"/>
                  <a:gd name="T46" fmla="*/ 264 w 407"/>
                  <a:gd name="T47" fmla="*/ 233 h 246"/>
                  <a:gd name="T48" fmla="*/ 277 w 407"/>
                  <a:gd name="T49" fmla="*/ 239 h 246"/>
                  <a:gd name="T50" fmla="*/ 297 w 407"/>
                  <a:gd name="T51" fmla="*/ 239 h 246"/>
                  <a:gd name="T52" fmla="*/ 310 w 407"/>
                  <a:gd name="T53" fmla="*/ 246 h 246"/>
                  <a:gd name="T54" fmla="*/ 323 w 407"/>
                  <a:gd name="T55" fmla="*/ 246 h 246"/>
                  <a:gd name="T56" fmla="*/ 342 w 407"/>
                  <a:gd name="T57" fmla="*/ 246 h 246"/>
                  <a:gd name="T58" fmla="*/ 355 w 407"/>
                  <a:gd name="T59" fmla="*/ 246 h 246"/>
                  <a:gd name="T60" fmla="*/ 374 w 407"/>
                  <a:gd name="T61" fmla="*/ 246 h 246"/>
                  <a:gd name="T62" fmla="*/ 387 w 407"/>
                  <a:gd name="T63" fmla="*/ 246 h 246"/>
                  <a:gd name="T64" fmla="*/ 407 w 407"/>
                  <a:gd name="T65" fmla="*/ 246 h 2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07"/>
                  <a:gd name="T100" fmla="*/ 0 h 246"/>
                  <a:gd name="T101" fmla="*/ 407 w 407"/>
                  <a:gd name="T102" fmla="*/ 246 h 2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07" h="246">
                    <a:moveTo>
                      <a:pt x="0" y="0"/>
                    </a:moveTo>
                    <a:lnTo>
                      <a:pt x="6" y="13"/>
                    </a:lnTo>
                    <a:lnTo>
                      <a:pt x="12" y="32"/>
                    </a:lnTo>
                    <a:lnTo>
                      <a:pt x="25" y="45"/>
                    </a:lnTo>
                    <a:lnTo>
                      <a:pt x="32" y="58"/>
                    </a:lnTo>
                    <a:lnTo>
                      <a:pt x="38" y="77"/>
                    </a:lnTo>
                    <a:lnTo>
                      <a:pt x="51" y="90"/>
                    </a:lnTo>
                    <a:lnTo>
                      <a:pt x="64" y="103"/>
                    </a:lnTo>
                    <a:lnTo>
                      <a:pt x="71" y="110"/>
                    </a:lnTo>
                    <a:lnTo>
                      <a:pt x="84" y="123"/>
                    </a:lnTo>
                    <a:lnTo>
                      <a:pt x="90" y="136"/>
                    </a:lnTo>
                    <a:lnTo>
                      <a:pt x="103" y="149"/>
                    </a:lnTo>
                    <a:lnTo>
                      <a:pt x="116" y="155"/>
                    </a:lnTo>
                    <a:lnTo>
                      <a:pt x="129" y="168"/>
                    </a:lnTo>
                    <a:lnTo>
                      <a:pt x="142" y="174"/>
                    </a:lnTo>
                    <a:lnTo>
                      <a:pt x="155" y="187"/>
                    </a:lnTo>
                    <a:lnTo>
                      <a:pt x="168" y="194"/>
                    </a:lnTo>
                    <a:lnTo>
                      <a:pt x="180" y="200"/>
                    </a:lnTo>
                    <a:lnTo>
                      <a:pt x="193" y="207"/>
                    </a:lnTo>
                    <a:lnTo>
                      <a:pt x="206" y="213"/>
                    </a:lnTo>
                    <a:lnTo>
                      <a:pt x="219" y="220"/>
                    </a:lnTo>
                    <a:lnTo>
                      <a:pt x="239" y="226"/>
                    </a:lnTo>
                    <a:lnTo>
                      <a:pt x="252" y="233"/>
                    </a:lnTo>
                    <a:lnTo>
                      <a:pt x="264" y="233"/>
                    </a:lnTo>
                    <a:lnTo>
                      <a:pt x="277" y="239"/>
                    </a:lnTo>
                    <a:lnTo>
                      <a:pt x="297" y="239"/>
                    </a:lnTo>
                    <a:lnTo>
                      <a:pt x="310" y="246"/>
                    </a:lnTo>
                    <a:lnTo>
                      <a:pt x="323" y="246"/>
                    </a:lnTo>
                    <a:lnTo>
                      <a:pt x="342" y="246"/>
                    </a:lnTo>
                    <a:lnTo>
                      <a:pt x="355" y="246"/>
                    </a:lnTo>
                    <a:lnTo>
                      <a:pt x="374" y="246"/>
                    </a:lnTo>
                    <a:lnTo>
                      <a:pt x="387" y="246"/>
                    </a:lnTo>
                    <a:lnTo>
                      <a:pt x="407" y="24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72" name="Freeform 235"/>
              <p:cNvSpPr>
                <a:spLocks/>
              </p:cNvSpPr>
              <p:nvPr/>
            </p:nvSpPr>
            <p:spPr bwMode="auto">
              <a:xfrm>
                <a:off x="5935" y="5295"/>
                <a:ext cx="407" cy="246"/>
              </a:xfrm>
              <a:custGeom>
                <a:avLst/>
                <a:gdLst>
                  <a:gd name="T0" fmla="*/ 0 w 407"/>
                  <a:gd name="T1" fmla="*/ 0 h 246"/>
                  <a:gd name="T2" fmla="*/ 13 w 407"/>
                  <a:gd name="T3" fmla="*/ 20 h 246"/>
                  <a:gd name="T4" fmla="*/ 20 w 407"/>
                  <a:gd name="T5" fmla="*/ 33 h 246"/>
                  <a:gd name="T6" fmla="*/ 26 w 407"/>
                  <a:gd name="T7" fmla="*/ 46 h 246"/>
                  <a:gd name="T8" fmla="*/ 39 w 407"/>
                  <a:gd name="T9" fmla="*/ 65 h 246"/>
                  <a:gd name="T10" fmla="*/ 46 w 407"/>
                  <a:gd name="T11" fmla="*/ 78 h 246"/>
                  <a:gd name="T12" fmla="*/ 59 w 407"/>
                  <a:gd name="T13" fmla="*/ 91 h 246"/>
                  <a:gd name="T14" fmla="*/ 65 w 407"/>
                  <a:gd name="T15" fmla="*/ 104 h 246"/>
                  <a:gd name="T16" fmla="*/ 78 w 407"/>
                  <a:gd name="T17" fmla="*/ 117 h 246"/>
                  <a:gd name="T18" fmla="*/ 84 w 407"/>
                  <a:gd name="T19" fmla="*/ 123 h 246"/>
                  <a:gd name="T20" fmla="*/ 97 w 407"/>
                  <a:gd name="T21" fmla="*/ 136 h 246"/>
                  <a:gd name="T22" fmla="*/ 110 w 407"/>
                  <a:gd name="T23" fmla="*/ 149 h 246"/>
                  <a:gd name="T24" fmla="*/ 123 w 407"/>
                  <a:gd name="T25" fmla="*/ 156 h 246"/>
                  <a:gd name="T26" fmla="*/ 130 w 407"/>
                  <a:gd name="T27" fmla="*/ 169 h 246"/>
                  <a:gd name="T28" fmla="*/ 143 w 407"/>
                  <a:gd name="T29" fmla="*/ 182 h 246"/>
                  <a:gd name="T30" fmla="*/ 155 w 407"/>
                  <a:gd name="T31" fmla="*/ 188 h 246"/>
                  <a:gd name="T32" fmla="*/ 168 w 407"/>
                  <a:gd name="T33" fmla="*/ 195 h 246"/>
                  <a:gd name="T34" fmla="*/ 181 w 407"/>
                  <a:gd name="T35" fmla="*/ 201 h 246"/>
                  <a:gd name="T36" fmla="*/ 194 w 407"/>
                  <a:gd name="T37" fmla="*/ 208 h 246"/>
                  <a:gd name="T38" fmla="*/ 214 w 407"/>
                  <a:gd name="T39" fmla="*/ 214 h 246"/>
                  <a:gd name="T40" fmla="*/ 227 w 407"/>
                  <a:gd name="T41" fmla="*/ 220 h 246"/>
                  <a:gd name="T42" fmla="*/ 239 w 407"/>
                  <a:gd name="T43" fmla="*/ 227 h 246"/>
                  <a:gd name="T44" fmla="*/ 252 w 407"/>
                  <a:gd name="T45" fmla="*/ 233 h 246"/>
                  <a:gd name="T46" fmla="*/ 265 w 407"/>
                  <a:gd name="T47" fmla="*/ 233 h 246"/>
                  <a:gd name="T48" fmla="*/ 285 w 407"/>
                  <a:gd name="T49" fmla="*/ 240 h 246"/>
                  <a:gd name="T50" fmla="*/ 298 w 407"/>
                  <a:gd name="T51" fmla="*/ 246 h 246"/>
                  <a:gd name="T52" fmla="*/ 317 w 407"/>
                  <a:gd name="T53" fmla="*/ 246 h 246"/>
                  <a:gd name="T54" fmla="*/ 330 w 407"/>
                  <a:gd name="T55" fmla="*/ 246 h 246"/>
                  <a:gd name="T56" fmla="*/ 343 w 407"/>
                  <a:gd name="T57" fmla="*/ 246 h 246"/>
                  <a:gd name="T58" fmla="*/ 362 w 407"/>
                  <a:gd name="T59" fmla="*/ 246 h 246"/>
                  <a:gd name="T60" fmla="*/ 375 w 407"/>
                  <a:gd name="T61" fmla="*/ 246 h 246"/>
                  <a:gd name="T62" fmla="*/ 395 w 407"/>
                  <a:gd name="T63" fmla="*/ 246 h 246"/>
                  <a:gd name="T64" fmla="*/ 407 w 407"/>
                  <a:gd name="T65" fmla="*/ 246 h 2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07"/>
                  <a:gd name="T100" fmla="*/ 0 h 246"/>
                  <a:gd name="T101" fmla="*/ 407 w 407"/>
                  <a:gd name="T102" fmla="*/ 246 h 2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07" h="246">
                    <a:moveTo>
                      <a:pt x="0" y="0"/>
                    </a:moveTo>
                    <a:lnTo>
                      <a:pt x="13" y="20"/>
                    </a:lnTo>
                    <a:lnTo>
                      <a:pt x="20" y="33"/>
                    </a:lnTo>
                    <a:lnTo>
                      <a:pt x="26" y="46"/>
                    </a:lnTo>
                    <a:lnTo>
                      <a:pt x="39" y="65"/>
                    </a:lnTo>
                    <a:lnTo>
                      <a:pt x="46" y="78"/>
                    </a:lnTo>
                    <a:lnTo>
                      <a:pt x="59" y="91"/>
                    </a:lnTo>
                    <a:lnTo>
                      <a:pt x="65" y="104"/>
                    </a:lnTo>
                    <a:lnTo>
                      <a:pt x="78" y="117"/>
                    </a:lnTo>
                    <a:lnTo>
                      <a:pt x="84" y="123"/>
                    </a:lnTo>
                    <a:lnTo>
                      <a:pt x="97" y="136"/>
                    </a:lnTo>
                    <a:lnTo>
                      <a:pt x="110" y="149"/>
                    </a:lnTo>
                    <a:lnTo>
                      <a:pt x="123" y="156"/>
                    </a:lnTo>
                    <a:lnTo>
                      <a:pt x="130" y="169"/>
                    </a:lnTo>
                    <a:lnTo>
                      <a:pt x="143" y="182"/>
                    </a:lnTo>
                    <a:lnTo>
                      <a:pt x="155" y="188"/>
                    </a:lnTo>
                    <a:lnTo>
                      <a:pt x="168" y="195"/>
                    </a:lnTo>
                    <a:lnTo>
                      <a:pt x="181" y="201"/>
                    </a:lnTo>
                    <a:lnTo>
                      <a:pt x="194" y="208"/>
                    </a:lnTo>
                    <a:lnTo>
                      <a:pt x="214" y="214"/>
                    </a:lnTo>
                    <a:lnTo>
                      <a:pt x="227" y="220"/>
                    </a:lnTo>
                    <a:lnTo>
                      <a:pt x="239" y="227"/>
                    </a:lnTo>
                    <a:lnTo>
                      <a:pt x="252" y="233"/>
                    </a:lnTo>
                    <a:lnTo>
                      <a:pt x="265" y="233"/>
                    </a:lnTo>
                    <a:lnTo>
                      <a:pt x="285" y="240"/>
                    </a:lnTo>
                    <a:lnTo>
                      <a:pt x="298" y="246"/>
                    </a:lnTo>
                    <a:lnTo>
                      <a:pt x="317" y="246"/>
                    </a:lnTo>
                    <a:lnTo>
                      <a:pt x="330" y="246"/>
                    </a:lnTo>
                    <a:lnTo>
                      <a:pt x="343" y="246"/>
                    </a:lnTo>
                    <a:lnTo>
                      <a:pt x="362" y="246"/>
                    </a:lnTo>
                    <a:lnTo>
                      <a:pt x="375" y="246"/>
                    </a:lnTo>
                    <a:lnTo>
                      <a:pt x="395" y="246"/>
                    </a:lnTo>
                    <a:lnTo>
                      <a:pt x="407" y="24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73" name="Freeform 236"/>
              <p:cNvSpPr>
                <a:spLocks/>
              </p:cNvSpPr>
              <p:nvPr/>
            </p:nvSpPr>
            <p:spPr bwMode="auto">
              <a:xfrm>
                <a:off x="6342" y="5541"/>
                <a:ext cx="227" cy="576"/>
              </a:xfrm>
              <a:custGeom>
                <a:avLst/>
                <a:gdLst>
                  <a:gd name="T0" fmla="*/ 0 w 227"/>
                  <a:gd name="T1" fmla="*/ 0 h 576"/>
                  <a:gd name="T2" fmla="*/ 0 w 227"/>
                  <a:gd name="T3" fmla="*/ 20 h 576"/>
                  <a:gd name="T4" fmla="*/ 0 w 227"/>
                  <a:gd name="T5" fmla="*/ 46 h 576"/>
                  <a:gd name="T6" fmla="*/ 0 w 227"/>
                  <a:gd name="T7" fmla="*/ 65 h 576"/>
                  <a:gd name="T8" fmla="*/ 0 w 227"/>
                  <a:gd name="T9" fmla="*/ 85 h 576"/>
                  <a:gd name="T10" fmla="*/ 0 w 227"/>
                  <a:gd name="T11" fmla="*/ 104 h 576"/>
                  <a:gd name="T12" fmla="*/ 0 w 227"/>
                  <a:gd name="T13" fmla="*/ 123 h 576"/>
                  <a:gd name="T14" fmla="*/ 0 w 227"/>
                  <a:gd name="T15" fmla="*/ 143 h 576"/>
                  <a:gd name="T16" fmla="*/ 0 w 227"/>
                  <a:gd name="T17" fmla="*/ 169 h 576"/>
                  <a:gd name="T18" fmla="*/ 7 w 227"/>
                  <a:gd name="T19" fmla="*/ 188 h 576"/>
                  <a:gd name="T20" fmla="*/ 7 w 227"/>
                  <a:gd name="T21" fmla="*/ 207 h 576"/>
                  <a:gd name="T22" fmla="*/ 13 w 227"/>
                  <a:gd name="T23" fmla="*/ 227 h 576"/>
                  <a:gd name="T24" fmla="*/ 20 w 227"/>
                  <a:gd name="T25" fmla="*/ 246 h 576"/>
                  <a:gd name="T26" fmla="*/ 20 w 227"/>
                  <a:gd name="T27" fmla="*/ 266 h 576"/>
                  <a:gd name="T28" fmla="*/ 26 w 227"/>
                  <a:gd name="T29" fmla="*/ 285 h 576"/>
                  <a:gd name="T30" fmla="*/ 33 w 227"/>
                  <a:gd name="T31" fmla="*/ 305 h 576"/>
                  <a:gd name="T32" fmla="*/ 39 w 227"/>
                  <a:gd name="T33" fmla="*/ 324 h 576"/>
                  <a:gd name="T34" fmla="*/ 46 w 227"/>
                  <a:gd name="T35" fmla="*/ 343 h 576"/>
                  <a:gd name="T36" fmla="*/ 59 w 227"/>
                  <a:gd name="T37" fmla="*/ 356 h 576"/>
                  <a:gd name="T38" fmla="*/ 65 w 227"/>
                  <a:gd name="T39" fmla="*/ 376 h 576"/>
                  <a:gd name="T40" fmla="*/ 72 w 227"/>
                  <a:gd name="T41" fmla="*/ 395 h 576"/>
                  <a:gd name="T42" fmla="*/ 84 w 227"/>
                  <a:gd name="T43" fmla="*/ 408 h 576"/>
                  <a:gd name="T44" fmla="*/ 97 w 227"/>
                  <a:gd name="T45" fmla="*/ 428 h 576"/>
                  <a:gd name="T46" fmla="*/ 104 w 227"/>
                  <a:gd name="T47" fmla="*/ 441 h 576"/>
                  <a:gd name="T48" fmla="*/ 117 w 227"/>
                  <a:gd name="T49" fmla="*/ 460 h 576"/>
                  <a:gd name="T50" fmla="*/ 130 w 227"/>
                  <a:gd name="T51" fmla="*/ 479 h 576"/>
                  <a:gd name="T52" fmla="*/ 143 w 227"/>
                  <a:gd name="T53" fmla="*/ 492 h 576"/>
                  <a:gd name="T54" fmla="*/ 156 w 227"/>
                  <a:gd name="T55" fmla="*/ 505 h 576"/>
                  <a:gd name="T56" fmla="*/ 168 w 227"/>
                  <a:gd name="T57" fmla="*/ 518 h 576"/>
                  <a:gd name="T58" fmla="*/ 181 w 227"/>
                  <a:gd name="T59" fmla="*/ 531 h 576"/>
                  <a:gd name="T60" fmla="*/ 194 w 227"/>
                  <a:gd name="T61" fmla="*/ 544 h 576"/>
                  <a:gd name="T62" fmla="*/ 207 w 227"/>
                  <a:gd name="T63" fmla="*/ 563 h 576"/>
                  <a:gd name="T64" fmla="*/ 227 w 227"/>
                  <a:gd name="T65" fmla="*/ 576 h 5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576"/>
                  <a:gd name="T101" fmla="*/ 227 w 227"/>
                  <a:gd name="T102" fmla="*/ 576 h 5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576">
                    <a:moveTo>
                      <a:pt x="0" y="0"/>
                    </a:moveTo>
                    <a:lnTo>
                      <a:pt x="0" y="20"/>
                    </a:lnTo>
                    <a:lnTo>
                      <a:pt x="0" y="46"/>
                    </a:lnTo>
                    <a:lnTo>
                      <a:pt x="0" y="65"/>
                    </a:lnTo>
                    <a:lnTo>
                      <a:pt x="0" y="85"/>
                    </a:lnTo>
                    <a:lnTo>
                      <a:pt x="0" y="104"/>
                    </a:lnTo>
                    <a:lnTo>
                      <a:pt x="0" y="123"/>
                    </a:lnTo>
                    <a:lnTo>
                      <a:pt x="0" y="143"/>
                    </a:lnTo>
                    <a:lnTo>
                      <a:pt x="0" y="169"/>
                    </a:lnTo>
                    <a:lnTo>
                      <a:pt x="7" y="188"/>
                    </a:lnTo>
                    <a:lnTo>
                      <a:pt x="7" y="207"/>
                    </a:lnTo>
                    <a:lnTo>
                      <a:pt x="13" y="227"/>
                    </a:lnTo>
                    <a:lnTo>
                      <a:pt x="20" y="246"/>
                    </a:lnTo>
                    <a:lnTo>
                      <a:pt x="20" y="266"/>
                    </a:lnTo>
                    <a:lnTo>
                      <a:pt x="26" y="285"/>
                    </a:lnTo>
                    <a:lnTo>
                      <a:pt x="33" y="305"/>
                    </a:lnTo>
                    <a:lnTo>
                      <a:pt x="39" y="324"/>
                    </a:lnTo>
                    <a:lnTo>
                      <a:pt x="46" y="343"/>
                    </a:lnTo>
                    <a:lnTo>
                      <a:pt x="59" y="356"/>
                    </a:lnTo>
                    <a:lnTo>
                      <a:pt x="65" y="376"/>
                    </a:lnTo>
                    <a:lnTo>
                      <a:pt x="72" y="395"/>
                    </a:lnTo>
                    <a:lnTo>
                      <a:pt x="84" y="408"/>
                    </a:lnTo>
                    <a:lnTo>
                      <a:pt x="97" y="428"/>
                    </a:lnTo>
                    <a:lnTo>
                      <a:pt x="104" y="441"/>
                    </a:lnTo>
                    <a:lnTo>
                      <a:pt x="117" y="460"/>
                    </a:lnTo>
                    <a:lnTo>
                      <a:pt x="130" y="479"/>
                    </a:lnTo>
                    <a:lnTo>
                      <a:pt x="143" y="492"/>
                    </a:lnTo>
                    <a:lnTo>
                      <a:pt x="156" y="505"/>
                    </a:lnTo>
                    <a:lnTo>
                      <a:pt x="168" y="518"/>
                    </a:lnTo>
                    <a:lnTo>
                      <a:pt x="181" y="531"/>
                    </a:lnTo>
                    <a:lnTo>
                      <a:pt x="194" y="544"/>
                    </a:lnTo>
                    <a:lnTo>
                      <a:pt x="207" y="563"/>
                    </a:lnTo>
                    <a:lnTo>
                      <a:pt x="227" y="57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74" name="Freeform 237"/>
              <p:cNvSpPr>
                <a:spLocks/>
              </p:cNvSpPr>
              <p:nvPr/>
            </p:nvSpPr>
            <p:spPr bwMode="auto">
              <a:xfrm>
                <a:off x="1826" y="4350"/>
                <a:ext cx="8632" cy="4570"/>
              </a:xfrm>
              <a:custGeom>
                <a:avLst/>
                <a:gdLst>
                  <a:gd name="T0" fmla="*/ 0 w 8632"/>
                  <a:gd name="T1" fmla="*/ 0 h 4570"/>
                  <a:gd name="T2" fmla="*/ 4878 w 8632"/>
                  <a:gd name="T3" fmla="*/ 0 h 4570"/>
                  <a:gd name="T4" fmla="*/ 4878 w 8632"/>
                  <a:gd name="T5" fmla="*/ 2447 h 4570"/>
                  <a:gd name="T6" fmla="*/ 8632 w 8632"/>
                  <a:gd name="T7" fmla="*/ 2447 h 4570"/>
                  <a:gd name="T8" fmla="*/ 8632 w 8632"/>
                  <a:gd name="T9" fmla="*/ 4570 h 4570"/>
                  <a:gd name="T10" fmla="*/ 0 w 8632"/>
                  <a:gd name="T11" fmla="*/ 4570 h 4570"/>
                  <a:gd name="T12" fmla="*/ 0 w 8632"/>
                  <a:gd name="T13" fmla="*/ 0 h 4570"/>
                  <a:gd name="T14" fmla="*/ 0 60000 65536"/>
                  <a:gd name="T15" fmla="*/ 0 60000 65536"/>
                  <a:gd name="T16" fmla="*/ 0 60000 65536"/>
                  <a:gd name="T17" fmla="*/ 0 60000 65536"/>
                  <a:gd name="T18" fmla="*/ 0 60000 65536"/>
                  <a:gd name="T19" fmla="*/ 0 60000 65536"/>
                  <a:gd name="T20" fmla="*/ 0 60000 65536"/>
                  <a:gd name="T21" fmla="*/ 0 w 8632"/>
                  <a:gd name="T22" fmla="*/ 0 h 4570"/>
                  <a:gd name="T23" fmla="*/ 8632 w 8632"/>
                  <a:gd name="T24" fmla="*/ 4570 h 45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32" h="4570">
                    <a:moveTo>
                      <a:pt x="0" y="0"/>
                    </a:moveTo>
                    <a:lnTo>
                      <a:pt x="4878" y="0"/>
                    </a:lnTo>
                    <a:lnTo>
                      <a:pt x="4878" y="2447"/>
                    </a:lnTo>
                    <a:lnTo>
                      <a:pt x="8632" y="2447"/>
                    </a:lnTo>
                    <a:lnTo>
                      <a:pt x="8632" y="4570"/>
                    </a:lnTo>
                    <a:lnTo>
                      <a:pt x="0" y="4570"/>
                    </a:lnTo>
                    <a:lnTo>
                      <a:pt x="0" y="0"/>
                    </a:lnTo>
                  </a:path>
                </a:pathLst>
              </a:custGeom>
              <a:noFill/>
              <a:ln w="825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75" name="Rectangle 238"/>
              <p:cNvSpPr>
                <a:spLocks noChangeArrowheads="1"/>
              </p:cNvSpPr>
              <p:nvPr/>
            </p:nvSpPr>
            <p:spPr bwMode="auto">
              <a:xfrm>
                <a:off x="8874" y="5715"/>
                <a:ext cx="1818" cy="2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100">
                    <a:solidFill>
                      <a:srgbClr val="000000"/>
                    </a:solidFill>
                  </a:rPr>
                  <a:t>Primary Distribution</a:t>
                </a:r>
                <a:endParaRPr lang="en-US" altLang="en-US" sz="1400"/>
              </a:p>
            </p:txBody>
          </p:sp>
          <p:sp>
            <p:nvSpPr>
              <p:cNvPr id="11776" name="Rectangle 239"/>
              <p:cNvSpPr>
                <a:spLocks noChangeArrowheads="1"/>
              </p:cNvSpPr>
              <p:nvPr/>
            </p:nvSpPr>
            <p:spPr bwMode="auto">
              <a:xfrm>
                <a:off x="12377" y="4441"/>
                <a:ext cx="54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100">
                    <a:solidFill>
                      <a:srgbClr val="000000"/>
                    </a:solidFill>
                  </a:rPr>
                  <a:t>66 kV</a:t>
                </a:r>
                <a:endParaRPr lang="en-US" altLang="en-US" sz="1400"/>
              </a:p>
            </p:txBody>
          </p:sp>
          <p:sp>
            <p:nvSpPr>
              <p:cNvPr id="11777" name="Rectangle 240"/>
              <p:cNvSpPr>
                <a:spLocks noChangeArrowheads="1"/>
              </p:cNvSpPr>
              <p:nvPr/>
            </p:nvSpPr>
            <p:spPr bwMode="auto">
              <a:xfrm>
                <a:off x="12112" y="4706"/>
                <a:ext cx="118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100">
                    <a:solidFill>
                      <a:srgbClr val="000000"/>
                    </a:solidFill>
                  </a:rPr>
                  <a:t>Transmission</a:t>
                </a:r>
                <a:endParaRPr lang="en-US" altLang="en-US" sz="1400"/>
              </a:p>
            </p:txBody>
          </p:sp>
          <p:sp>
            <p:nvSpPr>
              <p:cNvPr id="11778" name="Line 241"/>
              <p:cNvSpPr>
                <a:spLocks noChangeShapeType="1"/>
              </p:cNvSpPr>
              <p:nvPr/>
            </p:nvSpPr>
            <p:spPr bwMode="auto">
              <a:xfrm>
                <a:off x="13754" y="3295"/>
                <a:ext cx="1" cy="816"/>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79" name="Freeform 242"/>
              <p:cNvSpPr>
                <a:spLocks/>
              </p:cNvSpPr>
              <p:nvPr/>
            </p:nvSpPr>
            <p:spPr bwMode="auto">
              <a:xfrm>
                <a:off x="13657" y="3289"/>
                <a:ext cx="97" cy="90"/>
              </a:xfrm>
              <a:custGeom>
                <a:avLst/>
                <a:gdLst>
                  <a:gd name="T0" fmla="*/ 0 w 97"/>
                  <a:gd name="T1" fmla="*/ 0 h 90"/>
                  <a:gd name="T2" fmla="*/ 19 w 97"/>
                  <a:gd name="T3" fmla="*/ 0 h 90"/>
                  <a:gd name="T4" fmla="*/ 26 w 97"/>
                  <a:gd name="T5" fmla="*/ 6 h 90"/>
                  <a:gd name="T6" fmla="*/ 39 w 97"/>
                  <a:gd name="T7" fmla="*/ 6 h 90"/>
                  <a:gd name="T8" fmla="*/ 52 w 97"/>
                  <a:gd name="T9" fmla="*/ 13 h 90"/>
                  <a:gd name="T10" fmla="*/ 58 w 97"/>
                  <a:gd name="T11" fmla="*/ 19 h 90"/>
                  <a:gd name="T12" fmla="*/ 65 w 97"/>
                  <a:gd name="T13" fmla="*/ 26 h 90"/>
                  <a:gd name="T14" fmla="*/ 71 w 97"/>
                  <a:gd name="T15" fmla="*/ 26 h 90"/>
                  <a:gd name="T16" fmla="*/ 84 w 97"/>
                  <a:gd name="T17" fmla="*/ 32 h 90"/>
                  <a:gd name="T18" fmla="*/ 90 w 97"/>
                  <a:gd name="T19" fmla="*/ 39 h 90"/>
                  <a:gd name="T20" fmla="*/ 90 w 97"/>
                  <a:gd name="T21" fmla="*/ 45 h 90"/>
                  <a:gd name="T22" fmla="*/ 97 w 97"/>
                  <a:gd name="T23" fmla="*/ 52 h 90"/>
                  <a:gd name="T24" fmla="*/ 97 w 97"/>
                  <a:gd name="T25" fmla="*/ 58 h 90"/>
                  <a:gd name="T26" fmla="*/ 97 w 97"/>
                  <a:gd name="T27" fmla="*/ 71 h 90"/>
                  <a:gd name="T28" fmla="*/ 97 w 97"/>
                  <a:gd name="T29" fmla="*/ 78 h 90"/>
                  <a:gd name="T30" fmla="*/ 97 w 97"/>
                  <a:gd name="T31" fmla="*/ 84 h 90"/>
                  <a:gd name="T32" fmla="*/ 97 w 97"/>
                  <a:gd name="T33" fmla="*/ 9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7"/>
                  <a:gd name="T52" fmla="*/ 0 h 90"/>
                  <a:gd name="T53" fmla="*/ 97 w 97"/>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7" h="90">
                    <a:moveTo>
                      <a:pt x="0" y="0"/>
                    </a:moveTo>
                    <a:lnTo>
                      <a:pt x="19" y="0"/>
                    </a:lnTo>
                    <a:lnTo>
                      <a:pt x="26" y="6"/>
                    </a:lnTo>
                    <a:lnTo>
                      <a:pt x="39" y="6"/>
                    </a:lnTo>
                    <a:lnTo>
                      <a:pt x="52" y="13"/>
                    </a:lnTo>
                    <a:lnTo>
                      <a:pt x="58" y="19"/>
                    </a:lnTo>
                    <a:lnTo>
                      <a:pt x="65" y="26"/>
                    </a:lnTo>
                    <a:lnTo>
                      <a:pt x="71" y="26"/>
                    </a:lnTo>
                    <a:lnTo>
                      <a:pt x="84" y="32"/>
                    </a:lnTo>
                    <a:lnTo>
                      <a:pt x="90" y="39"/>
                    </a:lnTo>
                    <a:lnTo>
                      <a:pt x="90" y="45"/>
                    </a:lnTo>
                    <a:lnTo>
                      <a:pt x="97" y="52"/>
                    </a:lnTo>
                    <a:lnTo>
                      <a:pt x="97" y="58"/>
                    </a:lnTo>
                    <a:lnTo>
                      <a:pt x="97" y="71"/>
                    </a:lnTo>
                    <a:lnTo>
                      <a:pt x="97" y="78"/>
                    </a:lnTo>
                    <a:lnTo>
                      <a:pt x="97" y="84"/>
                    </a:lnTo>
                    <a:lnTo>
                      <a:pt x="97" y="9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80" name="Freeform 243"/>
              <p:cNvSpPr>
                <a:spLocks/>
              </p:cNvSpPr>
              <p:nvPr/>
            </p:nvSpPr>
            <p:spPr bwMode="auto">
              <a:xfrm>
                <a:off x="13650" y="3360"/>
                <a:ext cx="104" cy="97"/>
              </a:xfrm>
              <a:custGeom>
                <a:avLst/>
                <a:gdLst>
                  <a:gd name="T0" fmla="*/ 0 w 104"/>
                  <a:gd name="T1" fmla="*/ 0 h 97"/>
                  <a:gd name="T2" fmla="*/ 13 w 104"/>
                  <a:gd name="T3" fmla="*/ 0 h 97"/>
                  <a:gd name="T4" fmla="*/ 26 w 104"/>
                  <a:gd name="T5" fmla="*/ 7 h 97"/>
                  <a:gd name="T6" fmla="*/ 39 w 104"/>
                  <a:gd name="T7" fmla="*/ 13 h 97"/>
                  <a:gd name="T8" fmla="*/ 46 w 104"/>
                  <a:gd name="T9" fmla="*/ 13 h 97"/>
                  <a:gd name="T10" fmla="*/ 59 w 104"/>
                  <a:gd name="T11" fmla="*/ 19 h 97"/>
                  <a:gd name="T12" fmla="*/ 72 w 104"/>
                  <a:gd name="T13" fmla="*/ 26 h 97"/>
                  <a:gd name="T14" fmla="*/ 78 w 104"/>
                  <a:gd name="T15" fmla="*/ 32 h 97"/>
                  <a:gd name="T16" fmla="*/ 84 w 104"/>
                  <a:gd name="T17" fmla="*/ 39 h 97"/>
                  <a:gd name="T18" fmla="*/ 91 w 104"/>
                  <a:gd name="T19" fmla="*/ 45 h 97"/>
                  <a:gd name="T20" fmla="*/ 97 w 104"/>
                  <a:gd name="T21" fmla="*/ 58 h 97"/>
                  <a:gd name="T22" fmla="*/ 97 w 104"/>
                  <a:gd name="T23" fmla="*/ 65 h 97"/>
                  <a:gd name="T24" fmla="*/ 104 w 104"/>
                  <a:gd name="T25" fmla="*/ 71 h 97"/>
                  <a:gd name="T26" fmla="*/ 104 w 104"/>
                  <a:gd name="T27" fmla="*/ 78 h 97"/>
                  <a:gd name="T28" fmla="*/ 104 w 104"/>
                  <a:gd name="T29" fmla="*/ 84 h 97"/>
                  <a:gd name="T30" fmla="*/ 104 w 104"/>
                  <a:gd name="T31" fmla="*/ 91 h 97"/>
                  <a:gd name="T32" fmla="*/ 104 w 104"/>
                  <a:gd name="T33" fmla="*/ 97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97"/>
                  <a:gd name="T53" fmla="*/ 104 w 104"/>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97">
                    <a:moveTo>
                      <a:pt x="0" y="0"/>
                    </a:moveTo>
                    <a:lnTo>
                      <a:pt x="13" y="0"/>
                    </a:lnTo>
                    <a:lnTo>
                      <a:pt x="26" y="7"/>
                    </a:lnTo>
                    <a:lnTo>
                      <a:pt x="39" y="13"/>
                    </a:lnTo>
                    <a:lnTo>
                      <a:pt x="46" y="13"/>
                    </a:lnTo>
                    <a:lnTo>
                      <a:pt x="59" y="19"/>
                    </a:lnTo>
                    <a:lnTo>
                      <a:pt x="72" y="26"/>
                    </a:lnTo>
                    <a:lnTo>
                      <a:pt x="78" y="32"/>
                    </a:lnTo>
                    <a:lnTo>
                      <a:pt x="84" y="39"/>
                    </a:lnTo>
                    <a:lnTo>
                      <a:pt x="91" y="45"/>
                    </a:lnTo>
                    <a:lnTo>
                      <a:pt x="97" y="58"/>
                    </a:lnTo>
                    <a:lnTo>
                      <a:pt x="97" y="65"/>
                    </a:lnTo>
                    <a:lnTo>
                      <a:pt x="104" y="71"/>
                    </a:lnTo>
                    <a:lnTo>
                      <a:pt x="104" y="78"/>
                    </a:lnTo>
                    <a:lnTo>
                      <a:pt x="104" y="84"/>
                    </a:lnTo>
                    <a:lnTo>
                      <a:pt x="104" y="91"/>
                    </a:lnTo>
                    <a:lnTo>
                      <a:pt x="104" y="97"/>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81" name="Freeform 244"/>
              <p:cNvSpPr>
                <a:spLocks/>
              </p:cNvSpPr>
              <p:nvPr/>
            </p:nvSpPr>
            <p:spPr bwMode="auto">
              <a:xfrm>
                <a:off x="13650" y="3438"/>
                <a:ext cx="104" cy="103"/>
              </a:xfrm>
              <a:custGeom>
                <a:avLst/>
                <a:gdLst>
                  <a:gd name="T0" fmla="*/ 0 w 104"/>
                  <a:gd name="T1" fmla="*/ 0 h 103"/>
                  <a:gd name="T2" fmla="*/ 13 w 104"/>
                  <a:gd name="T3" fmla="*/ 6 h 103"/>
                  <a:gd name="T4" fmla="*/ 26 w 104"/>
                  <a:gd name="T5" fmla="*/ 13 h 103"/>
                  <a:gd name="T6" fmla="*/ 39 w 104"/>
                  <a:gd name="T7" fmla="*/ 13 h 103"/>
                  <a:gd name="T8" fmla="*/ 46 w 104"/>
                  <a:gd name="T9" fmla="*/ 19 h 103"/>
                  <a:gd name="T10" fmla="*/ 59 w 104"/>
                  <a:gd name="T11" fmla="*/ 26 h 103"/>
                  <a:gd name="T12" fmla="*/ 72 w 104"/>
                  <a:gd name="T13" fmla="*/ 32 h 103"/>
                  <a:gd name="T14" fmla="*/ 78 w 104"/>
                  <a:gd name="T15" fmla="*/ 39 h 103"/>
                  <a:gd name="T16" fmla="*/ 84 w 104"/>
                  <a:gd name="T17" fmla="*/ 45 h 103"/>
                  <a:gd name="T18" fmla="*/ 91 w 104"/>
                  <a:gd name="T19" fmla="*/ 52 h 103"/>
                  <a:gd name="T20" fmla="*/ 97 w 104"/>
                  <a:gd name="T21" fmla="*/ 58 h 103"/>
                  <a:gd name="T22" fmla="*/ 97 w 104"/>
                  <a:gd name="T23" fmla="*/ 64 h 103"/>
                  <a:gd name="T24" fmla="*/ 104 w 104"/>
                  <a:gd name="T25" fmla="*/ 71 h 103"/>
                  <a:gd name="T26" fmla="*/ 104 w 104"/>
                  <a:gd name="T27" fmla="*/ 84 h 103"/>
                  <a:gd name="T28" fmla="*/ 104 w 104"/>
                  <a:gd name="T29" fmla="*/ 90 h 103"/>
                  <a:gd name="T30" fmla="*/ 104 w 104"/>
                  <a:gd name="T31" fmla="*/ 97 h 103"/>
                  <a:gd name="T32" fmla="*/ 104 w 104"/>
                  <a:gd name="T33" fmla="*/ 103 h 1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03"/>
                  <a:gd name="T53" fmla="*/ 104 w 104"/>
                  <a:gd name="T54" fmla="*/ 103 h 1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03">
                    <a:moveTo>
                      <a:pt x="0" y="0"/>
                    </a:moveTo>
                    <a:lnTo>
                      <a:pt x="13" y="6"/>
                    </a:lnTo>
                    <a:lnTo>
                      <a:pt x="26" y="13"/>
                    </a:lnTo>
                    <a:lnTo>
                      <a:pt x="39" y="13"/>
                    </a:lnTo>
                    <a:lnTo>
                      <a:pt x="46" y="19"/>
                    </a:lnTo>
                    <a:lnTo>
                      <a:pt x="59" y="26"/>
                    </a:lnTo>
                    <a:lnTo>
                      <a:pt x="72" y="32"/>
                    </a:lnTo>
                    <a:lnTo>
                      <a:pt x="78" y="39"/>
                    </a:lnTo>
                    <a:lnTo>
                      <a:pt x="84" y="45"/>
                    </a:lnTo>
                    <a:lnTo>
                      <a:pt x="91" y="52"/>
                    </a:lnTo>
                    <a:lnTo>
                      <a:pt x="97" y="58"/>
                    </a:lnTo>
                    <a:lnTo>
                      <a:pt x="97" y="64"/>
                    </a:lnTo>
                    <a:lnTo>
                      <a:pt x="104" y="71"/>
                    </a:lnTo>
                    <a:lnTo>
                      <a:pt x="104" y="84"/>
                    </a:lnTo>
                    <a:lnTo>
                      <a:pt x="104" y="90"/>
                    </a:lnTo>
                    <a:lnTo>
                      <a:pt x="104" y="97"/>
                    </a:lnTo>
                    <a:lnTo>
                      <a:pt x="104" y="10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82" name="Freeform 245"/>
              <p:cNvSpPr>
                <a:spLocks/>
              </p:cNvSpPr>
              <p:nvPr/>
            </p:nvSpPr>
            <p:spPr bwMode="auto">
              <a:xfrm>
                <a:off x="13754" y="3289"/>
                <a:ext cx="97" cy="90"/>
              </a:xfrm>
              <a:custGeom>
                <a:avLst/>
                <a:gdLst>
                  <a:gd name="T0" fmla="*/ 97 w 97"/>
                  <a:gd name="T1" fmla="*/ 0 h 90"/>
                  <a:gd name="T2" fmla="*/ 84 w 97"/>
                  <a:gd name="T3" fmla="*/ 0 h 90"/>
                  <a:gd name="T4" fmla="*/ 71 w 97"/>
                  <a:gd name="T5" fmla="*/ 6 h 90"/>
                  <a:gd name="T6" fmla="*/ 58 w 97"/>
                  <a:gd name="T7" fmla="*/ 6 h 90"/>
                  <a:gd name="T8" fmla="*/ 45 w 97"/>
                  <a:gd name="T9" fmla="*/ 13 h 90"/>
                  <a:gd name="T10" fmla="*/ 39 w 97"/>
                  <a:gd name="T11" fmla="*/ 19 h 90"/>
                  <a:gd name="T12" fmla="*/ 32 w 97"/>
                  <a:gd name="T13" fmla="*/ 26 h 90"/>
                  <a:gd name="T14" fmla="*/ 19 w 97"/>
                  <a:gd name="T15" fmla="*/ 26 h 90"/>
                  <a:gd name="T16" fmla="*/ 13 w 97"/>
                  <a:gd name="T17" fmla="*/ 32 h 90"/>
                  <a:gd name="T18" fmla="*/ 6 w 97"/>
                  <a:gd name="T19" fmla="*/ 39 h 90"/>
                  <a:gd name="T20" fmla="*/ 6 w 97"/>
                  <a:gd name="T21" fmla="*/ 45 h 90"/>
                  <a:gd name="T22" fmla="*/ 0 w 97"/>
                  <a:gd name="T23" fmla="*/ 52 h 90"/>
                  <a:gd name="T24" fmla="*/ 0 w 97"/>
                  <a:gd name="T25" fmla="*/ 58 h 90"/>
                  <a:gd name="T26" fmla="*/ 0 w 97"/>
                  <a:gd name="T27" fmla="*/ 71 h 90"/>
                  <a:gd name="T28" fmla="*/ 0 w 97"/>
                  <a:gd name="T29" fmla="*/ 78 h 90"/>
                  <a:gd name="T30" fmla="*/ 0 w 97"/>
                  <a:gd name="T31" fmla="*/ 84 h 90"/>
                  <a:gd name="T32" fmla="*/ 0 w 97"/>
                  <a:gd name="T33" fmla="*/ 9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7"/>
                  <a:gd name="T52" fmla="*/ 0 h 90"/>
                  <a:gd name="T53" fmla="*/ 97 w 97"/>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7" h="90">
                    <a:moveTo>
                      <a:pt x="97" y="0"/>
                    </a:moveTo>
                    <a:lnTo>
                      <a:pt x="84" y="0"/>
                    </a:lnTo>
                    <a:lnTo>
                      <a:pt x="71" y="6"/>
                    </a:lnTo>
                    <a:lnTo>
                      <a:pt x="58" y="6"/>
                    </a:lnTo>
                    <a:lnTo>
                      <a:pt x="45" y="13"/>
                    </a:lnTo>
                    <a:lnTo>
                      <a:pt x="39" y="19"/>
                    </a:lnTo>
                    <a:lnTo>
                      <a:pt x="32" y="26"/>
                    </a:lnTo>
                    <a:lnTo>
                      <a:pt x="19" y="26"/>
                    </a:lnTo>
                    <a:lnTo>
                      <a:pt x="13" y="32"/>
                    </a:lnTo>
                    <a:lnTo>
                      <a:pt x="6" y="39"/>
                    </a:lnTo>
                    <a:lnTo>
                      <a:pt x="6" y="45"/>
                    </a:lnTo>
                    <a:lnTo>
                      <a:pt x="0" y="52"/>
                    </a:lnTo>
                    <a:lnTo>
                      <a:pt x="0" y="58"/>
                    </a:lnTo>
                    <a:lnTo>
                      <a:pt x="0" y="71"/>
                    </a:lnTo>
                    <a:lnTo>
                      <a:pt x="0" y="78"/>
                    </a:lnTo>
                    <a:lnTo>
                      <a:pt x="0" y="84"/>
                    </a:lnTo>
                    <a:lnTo>
                      <a:pt x="0" y="9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83" name="Freeform 246"/>
              <p:cNvSpPr>
                <a:spLocks/>
              </p:cNvSpPr>
              <p:nvPr/>
            </p:nvSpPr>
            <p:spPr bwMode="auto">
              <a:xfrm>
                <a:off x="13754" y="3360"/>
                <a:ext cx="103" cy="97"/>
              </a:xfrm>
              <a:custGeom>
                <a:avLst/>
                <a:gdLst>
                  <a:gd name="T0" fmla="*/ 103 w 103"/>
                  <a:gd name="T1" fmla="*/ 0 h 97"/>
                  <a:gd name="T2" fmla="*/ 90 w 103"/>
                  <a:gd name="T3" fmla="*/ 0 h 97"/>
                  <a:gd name="T4" fmla="*/ 77 w 103"/>
                  <a:gd name="T5" fmla="*/ 7 h 97"/>
                  <a:gd name="T6" fmla="*/ 64 w 103"/>
                  <a:gd name="T7" fmla="*/ 13 h 97"/>
                  <a:gd name="T8" fmla="*/ 52 w 103"/>
                  <a:gd name="T9" fmla="*/ 13 h 97"/>
                  <a:gd name="T10" fmla="*/ 45 w 103"/>
                  <a:gd name="T11" fmla="*/ 19 h 97"/>
                  <a:gd name="T12" fmla="*/ 32 w 103"/>
                  <a:gd name="T13" fmla="*/ 26 h 97"/>
                  <a:gd name="T14" fmla="*/ 26 w 103"/>
                  <a:gd name="T15" fmla="*/ 32 h 97"/>
                  <a:gd name="T16" fmla="*/ 19 w 103"/>
                  <a:gd name="T17" fmla="*/ 39 h 97"/>
                  <a:gd name="T18" fmla="*/ 13 w 103"/>
                  <a:gd name="T19" fmla="*/ 45 h 97"/>
                  <a:gd name="T20" fmla="*/ 6 w 103"/>
                  <a:gd name="T21" fmla="*/ 58 h 97"/>
                  <a:gd name="T22" fmla="*/ 0 w 103"/>
                  <a:gd name="T23" fmla="*/ 65 h 97"/>
                  <a:gd name="T24" fmla="*/ 0 w 103"/>
                  <a:gd name="T25" fmla="*/ 71 h 97"/>
                  <a:gd name="T26" fmla="*/ 0 w 103"/>
                  <a:gd name="T27" fmla="*/ 78 h 97"/>
                  <a:gd name="T28" fmla="*/ 0 w 103"/>
                  <a:gd name="T29" fmla="*/ 84 h 97"/>
                  <a:gd name="T30" fmla="*/ 0 w 103"/>
                  <a:gd name="T31" fmla="*/ 91 h 97"/>
                  <a:gd name="T32" fmla="*/ 0 w 103"/>
                  <a:gd name="T33" fmla="*/ 97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7"/>
                  <a:gd name="T53" fmla="*/ 103 w 103"/>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7">
                    <a:moveTo>
                      <a:pt x="103" y="0"/>
                    </a:moveTo>
                    <a:lnTo>
                      <a:pt x="90" y="0"/>
                    </a:lnTo>
                    <a:lnTo>
                      <a:pt x="77" y="7"/>
                    </a:lnTo>
                    <a:lnTo>
                      <a:pt x="64" y="13"/>
                    </a:lnTo>
                    <a:lnTo>
                      <a:pt x="52" y="13"/>
                    </a:lnTo>
                    <a:lnTo>
                      <a:pt x="45" y="19"/>
                    </a:lnTo>
                    <a:lnTo>
                      <a:pt x="32" y="26"/>
                    </a:lnTo>
                    <a:lnTo>
                      <a:pt x="26" y="32"/>
                    </a:lnTo>
                    <a:lnTo>
                      <a:pt x="19" y="39"/>
                    </a:lnTo>
                    <a:lnTo>
                      <a:pt x="13" y="45"/>
                    </a:lnTo>
                    <a:lnTo>
                      <a:pt x="6" y="58"/>
                    </a:lnTo>
                    <a:lnTo>
                      <a:pt x="0" y="65"/>
                    </a:lnTo>
                    <a:lnTo>
                      <a:pt x="0" y="71"/>
                    </a:lnTo>
                    <a:lnTo>
                      <a:pt x="0" y="78"/>
                    </a:lnTo>
                    <a:lnTo>
                      <a:pt x="0" y="84"/>
                    </a:lnTo>
                    <a:lnTo>
                      <a:pt x="0" y="91"/>
                    </a:lnTo>
                    <a:lnTo>
                      <a:pt x="0" y="97"/>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84" name="Freeform 247"/>
              <p:cNvSpPr>
                <a:spLocks/>
              </p:cNvSpPr>
              <p:nvPr/>
            </p:nvSpPr>
            <p:spPr bwMode="auto">
              <a:xfrm>
                <a:off x="13754" y="3438"/>
                <a:ext cx="103" cy="103"/>
              </a:xfrm>
              <a:custGeom>
                <a:avLst/>
                <a:gdLst>
                  <a:gd name="T0" fmla="*/ 103 w 103"/>
                  <a:gd name="T1" fmla="*/ 0 h 103"/>
                  <a:gd name="T2" fmla="*/ 90 w 103"/>
                  <a:gd name="T3" fmla="*/ 6 h 103"/>
                  <a:gd name="T4" fmla="*/ 77 w 103"/>
                  <a:gd name="T5" fmla="*/ 13 h 103"/>
                  <a:gd name="T6" fmla="*/ 64 w 103"/>
                  <a:gd name="T7" fmla="*/ 13 h 103"/>
                  <a:gd name="T8" fmla="*/ 52 w 103"/>
                  <a:gd name="T9" fmla="*/ 19 h 103"/>
                  <a:gd name="T10" fmla="*/ 45 w 103"/>
                  <a:gd name="T11" fmla="*/ 26 h 103"/>
                  <a:gd name="T12" fmla="*/ 32 w 103"/>
                  <a:gd name="T13" fmla="*/ 32 h 103"/>
                  <a:gd name="T14" fmla="*/ 26 w 103"/>
                  <a:gd name="T15" fmla="*/ 39 h 103"/>
                  <a:gd name="T16" fmla="*/ 19 w 103"/>
                  <a:gd name="T17" fmla="*/ 45 h 103"/>
                  <a:gd name="T18" fmla="*/ 13 w 103"/>
                  <a:gd name="T19" fmla="*/ 52 h 103"/>
                  <a:gd name="T20" fmla="*/ 6 w 103"/>
                  <a:gd name="T21" fmla="*/ 58 h 103"/>
                  <a:gd name="T22" fmla="*/ 0 w 103"/>
                  <a:gd name="T23" fmla="*/ 64 h 103"/>
                  <a:gd name="T24" fmla="*/ 0 w 103"/>
                  <a:gd name="T25" fmla="*/ 71 h 103"/>
                  <a:gd name="T26" fmla="*/ 0 w 103"/>
                  <a:gd name="T27" fmla="*/ 84 h 103"/>
                  <a:gd name="T28" fmla="*/ 0 w 103"/>
                  <a:gd name="T29" fmla="*/ 90 h 103"/>
                  <a:gd name="T30" fmla="*/ 0 w 103"/>
                  <a:gd name="T31" fmla="*/ 97 h 103"/>
                  <a:gd name="T32" fmla="*/ 0 w 103"/>
                  <a:gd name="T33" fmla="*/ 103 h 1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3"/>
                  <a:gd name="T53" fmla="*/ 103 w 103"/>
                  <a:gd name="T54" fmla="*/ 103 h 1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3">
                    <a:moveTo>
                      <a:pt x="103" y="0"/>
                    </a:moveTo>
                    <a:lnTo>
                      <a:pt x="90" y="6"/>
                    </a:lnTo>
                    <a:lnTo>
                      <a:pt x="77" y="13"/>
                    </a:lnTo>
                    <a:lnTo>
                      <a:pt x="64" y="13"/>
                    </a:lnTo>
                    <a:lnTo>
                      <a:pt x="52" y="19"/>
                    </a:lnTo>
                    <a:lnTo>
                      <a:pt x="45" y="26"/>
                    </a:lnTo>
                    <a:lnTo>
                      <a:pt x="32" y="32"/>
                    </a:lnTo>
                    <a:lnTo>
                      <a:pt x="26" y="39"/>
                    </a:lnTo>
                    <a:lnTo>
                      <a:pt x="19" y="45"/>
                    </a:lnTo>
                    <a:lnTo>
                      <a:pt x="13" y="52"/>
                    </a:lnTo>
                    <a:lnTo>
                      <a:pt x="6" y="58"/>
                    </a:lnTo>
                    <a:lnTo>
                      <a:pt x="0" y="64"/>
                    </a:lnTo>
                    <a:lnTo>
                      <a:pt x="0" y="71"/>
                    </a:lnTo>
                    <a:lnTo>
                      <a:pt x="0" y="84"/>
                    </a:lnTo>
                    <a:lnTo>
                      <a:pt x="0" y="90"/>
                    </a:lnTo>
                    <a:lnTo>
                      <a:pt x="0" y="97"/>
                    </a:lnTo>
                    <a:lnTo>
                      <a:pt x="0" y="10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85" name="Line 248"/>
              <p:cNvSpPr>
                <a:spLocks noChangeShapeType="1"/>
              </p:cNvSpPr>
              <p:nvPr/>
            </p:nvSpPr>
            <p:spPr bwMode="auto">
              <a:xfrm>
                <a:off x="13224" y="2486"/>
                <a:ext cx="1" cy="816"/>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86" name="Freeform 249"/>
              <p:cNvSpPr>
                <a:spLocks/>
              </p:cNvSpPr>
              <p:nvPr/>
            </p:nvSpPr>
            <p:spPr bwMode="auto">
              <a:xfrm>
                <a:off x="13134" y="2480"/>
                <a:ext cx="90" cy="90"/>
              </a:xfrm>
              <a:custGeom>
                <a:avLst/>
                <a:gdLst>
                  <a:gd name="T0" fmla="*/ 0 w 90"/>
                  <a:gd name="T1" fmla="*/ 0 h 90"/>
                  <a:gd name="T2" fmla="*/ 12 w 90"/>
                  <a:gd name="T3" fmla="*/ 0 h 90"/>
                  <a:gd name="T4" fmla="*/ 19 w 90"/>
                  <a:gd name="T5" fmla="*/ 6 h 90"/>
                  <a:gd name="T6" fmla="*/ 32 w 90"/>
                  <a:gd name="T7" fmla="*/ 6 h 90"/>
                  <a:gd name="T8" fmla="*/ 45 w 90"/>
                  <a:gd name="T9" fmla="*/ 13 h 90"/>
                  <a:gd name="T10" fmla="*/ 51 w 90"/>
                  <a:gd name="T11" fmla="*/ 19 h 90"/>
                  <a:gd name="T12" fmla="*/ 58 w 90"/>
                  <a:gd name="T13" fmla="*/ 19 h 90"/>
                  <a:gd name="T14" fmla="*/ 71 w 90"/>
                  <a:gd name="T15" fmla="*/ 26 h 90"/>
                  <a:gd name="T16" fmla="*/ 77 w 90"/>
                  <a:gd name="T17" fmla="*/ 32 h 90"/>
                  <a:gd name="T18" fmla="*/ 84 w 90"/>
                  <a:gd name="T19" fmla="*/ 39 h 90"/>
                  <a:gd name="T20" fmla="*/ 84 w 90"/>
                  <a:gd name="T21" fmla="*/ 45 h 90"/>
                  <a:gd name="T22" fmla="*/ 90 w 90"/>
                  <a:gd name="T23" fmla="*/ 52 h 90"/>
                  <a:gd name="T24" fmla="*/ 90 w 90"/>
                  <a:gd name="T25" fmla="*/ 58 h 90"/>
                  <a:gd name="T26" fmla="*/ 90 w 90"/>
                  <a:gd name="T27" fmla="*/ 65 h 90"/>
                  <a:gd name="T28" fmla="*/ 90 w 90"/>
                  <a:gd name="T29" fmla="*/ 71 h 90"/>
                  <a:gd name="T30" fmla="*/ 90 w 90"/>
                  <a:gd name="T31" fmla="*/ 84 h 90"/>
                  <a:gd name="T32" fmla="*/ 90 w 90"/>
                  <a:gd name="T33" fmla="*/ 9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90"/>
                  <a:gd name="T53" fmla="*/ 90 w 90"/>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90">
                    <a:moveTo>
                      <a:pt x="0" y="0"/>
                    </a:moveTo>
                    <a:lnTo>
                      <a:pt x="12" y="0"/>
                    </a:lnTo>
                    <a:lnTo>
                      <a:pt x="19" y="6"/>
                    </a:lnTo>
                    <a:lnTo>
                      <a:pt x="32" y="6"/>
                    </a:lnTo>
                    <a:lnTo>
                      <a:pt x="45" y="13"/>
                    </a:lnTo>
                    <a:lnTo>
                      <a:pt x="51" y="19"/>
                    </a:lnTo>
                    <a:lnTo>
                      <a:pt x="58" y="19"/>
                    </a:lnTo>
                    <a:lnTo>
                      <a:pt x="71" y="26"/>
                    </a:lnTo>
                    <a:lnTo>
                      <a:pt x="77" y="32"/>
                    </a:lnTo>
                    <a:lnTo>
                      <a:pt x="84" y="39"/>
                    </a:lnTo>
                    <a:lnTo>
                      <a:pt x="84" y="45"/>
                    </a:lnTo>
                    <a:lnTo>
                      <a:pt x="90" y="52"/>
                    </a:lnTo>
                    <a:lnTo>
                      <a:pt x="90" y="58"/>
                    </a:lnTo>
                    <a:lnTo>
                      <a:pt x="90" y="65"/>
                    </a:lnTo>
                    <a:lnTo>
                      <a:pt x="90" y="71"/>
                    </a:lnTo>
                    <a:lnTo>
                      <a:pt x="90" y="84"/>
                    </a:lnTo>
                    <a:lnTo>
                      <a:pt x="90" y="9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87" name="Freeform 250"/>
              <p:cNvSpPr>
                <a:spLocks/>
              </p:cNvSpPr>
              <p:nvPr/>
            </p:nvSpPr>
            <p:spPr bwMode="auto">
              <a:xfrm>
                <a:off x="13121" y="2551"/>
                <a:ext cx="103" cy="97"/>
              </a:xfrm>
              <a:custGeom>
                <a:avLst/>
                <a:gdLst>
                  <a:gd name="T0" fmla="*/ 0 w 103"/>
                  <a:gd name="T1" fmla="*/ 0 h 97"/>
                  <a:gd name="T2" fmla="*/ 13 w 103"/>
                  <a:gd name="T3" fmla="*/ 0 h 97"/>
                  <a:gd name="T4" fmla="*/ 25 w 103"/>
                  <a:gd name="T5" fmla="*/ 6 h 97"/>
                  <a:gd name="T6" fmla="*/ 38 w 103"/>
                  <a:gd name="T7" fmla="*/ 13 h 97"/>
                  <a:gd name="T8" fmla="*/ 51 w 103"/>
                  <a:gd name="T9" fmla="*/ 13 h 97"/>
                  <a:gd name="T10" fmla="*/ 58 w 103"/>
                  <a:gd name="T11" fmla="*/ 19 h 97"/>
                  <a:gd name="T12" fmla="*/ 71 w 103"/>
                  <a:gd name="T13" fmla="*/ 26 h 97"/>
                  <a:gd name="T14" fmla="*/ 77 w 103"/>
                  <a:gd name="T15" fmla="*/ 32 h 97"/>
                  <a:gd name="T16" fmla="*/ 84 w 103"/>
                  <a:gd name="T17" fmla="*/ 39 h 97"/>
                  <a:gd name="T18" fmla="*/ 90 w 103"/>
                  <a:gd name="T19" fmla="*/ 45 h 97"/>
                  <a:gd name="T20" fmla="*/ 97 w 103"/>
                  <a:gd name="T21" fmla="*/ 52 h 97"/>
                  <a:gd name="T22" fmla="*/ 103 w 103"/>
                  <a:gd name="T23" fmla="*/ 58 h 97"/>
                  <a:gd name="T24" fmla="*/ 103 w 103"/>
                  <a:gd name="T25" fmla="*/ 65 h 97"/>
                  <a:gd name="T26" fmla="*/ 103 w 103"/>
                  <a:gd name="T27" fmla="*/ 78 h 97"/>
                  <a:gd name="T28" fmla="*/ 103 w 103"/>
                  <a:gd name="T29" fmla="*/ 84 h 97"/>
                  <a:gd name="T30" fmla="*/ 103 w 103"/>
                  <a:gd name="T31" fmla="*/ 91 h 97"/>
                  <a:gd name="T32" fmla="*/ 103 w 103"/>
                  <a:gd name="T33" fmla="*/ 97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7"/>
                  <a:gd name="T53" fmla="*/ 103 w 103"/>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7">
                    <a:moveTo>
                      <a:pt x="0" y="0"/>
                    </a:moveTo>
                    <a:lnTo>
                      <a:pt x="13" y="0"/>
                    </a:lnTo>
                    <a:lnTo>
                      <a:pt x="25" y="6"/>
                    </a:lnTo>
                    <a:lnTo>
                      <a:pt x="38" y="13"/>
                    </a:lnTo>
                    <a:lnTo>
                      <a:pt x="51" y="13"/>
                    </a:lnTo>
                    <a:lnTo>
                      <a:pt x="58" y="19"/>
                    </a:lnTo>
                    <a:lnTo>
                      <a:pt x="71" y="26"/>
                    </a:lnTo>
                    <a:lnTo>
                      <a:pt x="77" y="32"/>
                    </a:lnTo>
                    <a:lnTo>
                      <a:pt x="84" y="39"/>
                    </a:lnTo>
                    <a:lnTo>
                      <a:pt x="90" y="45"/>
                    </a:lnTo>
                    <a:lnTo>
                      <a:pt x="97" y="52"/>
                    </a:lnTo>
                    <a:lnTo>
                      <a:pt x="103" y="58"/>
                    </a:lnTo>
                    <a:lnTo>
                      <a:pt x="103" y="65"/>
                    </a:lnTo>
                    <a:lnTo>
                      <a:pt x="103" y="78"/>
                    </a:lnTo>
                    <a:lnTo>
                      <a:pt x="103" y="84"/>
                    </a:lnTo>
                    <a:lnTo>
                      <a:pt x="103" y="91"/>
                    </a:lnTo>
                    <a:lnTo>
                      <a:pt x="103" y="97"/>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88" name="Freeform 251"/>
              <p:cNvSpPr>
                <a:spLocks/>
              </p:cNvSpPr>
              <p:nvPr/>
            </p:nvSpPr>
            <p:spPr bwMode="auto">
              <a:xfrm>
                <a:off x="13121" y="2629"/>
                <a:ext cx="103" cy="103"/>
              </a:xfrm>
              <a:custGeom>
                <a:avLst/>
                <a:gdLst>
                  <a:gd name="T0" fmla="*/ 0 w 103"/>
                  <a:gd name="T1" fmla="*/ 0 h 103"/>
                  <a:gd name="T2" fmla="*/ 13 w 103"/>
                  <a:gd name="T3" fmla="*/ 6 h 103"/>
                  <a:gd name="T4" fmla="*/ 25 w 103"/>
                  <a:gd name="T5" fmla="*/ 6 h 103"/>
                  <a:gd name="T6" fmla="*/ 38 w 103"/>
                  <a:gd name="T7" fmla="*/ 13 h 103"/>
                  <a:gd name="T8" fmla="*/ 51 w 103"/>
                  <a:gd name="T9" fmla="*/ 19 h 103"/>
                  <a:gd name="T10" fmla="*/ 58 w 103"/>
                  <a:gd name="T11" fmla="*/ 26 h 103"/>
                  <a:gd name="T12" fmla="*/ 71 w 103"/>
                  <a:gd name="T13" fmla="*/ 32 h 103"/>
                  <a:gd name="T14" fmla="*/ 77 w 103"/>
                  <a:gd name="T15" fmla="*/ 38 h 103"/>
                  <a:gd name="T16" fmla="*/ 84 w 103"/>
                  <a:gd name="T17" fmla="*/ 45 h 103"/>
                  <a:gd name="T18" fmla="*/ 90 w 103"/>
                  <a:gd name="T19" fmla="*/ 51 h 103"/>
                  <a:gd name="T20" fmla="*/ 97 w 103"/>
                  <a:gd name="T21" fmla="*/ 58 h 103"/>
                  <a:gd name="T22" fmla="*/ 103 w 103"/>
                  <a:gd name="T23" fmla="*/ 64 h 103"/>
                  <a:gd name="T24" fmla="*/ 103 w 103"/>
                  <a:gd name="T25" fmla="*/ 71 h 103"/>
                  <a:gd name="T26" fmla="*/ 103 w 103"/>
                  <a:gd name="T27" fmla="*/ 77 h 103"/>
                  <a:gd name="T28" fmla="*/ 103 w 103"/>
                  <a:gd name="T29" fmla="*/ 90 h 103"/>
                  <a:gd name="T30" fmla="*/ 103 w 103"/>
                  <a:gd name="T31" fmla="*/ 97 h 103"/>
                  <a:gd name="T32" fmla="*/ 103 w 103"/>
                  <a:gd name="T33" fmla="*/ 103 h 1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3"/>
                  <a:gd name="T53" fmla="*/ 103 w 103"/>
                  <a:gd name="T54" fmla="*/ 103 h 1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3">
                    <a:moveTo>
                      <a:pt x="0" y="0"/>
                    </a:moveTo>
                    <a:lnTo>
                      <a:pt x="13" y="6"/>
                    </a:lnTo>
                    <a:lnTo>
                      <a:pt x="25" y="6"/>
                    </a:lnTo>
                    <a:lnTo>
                      <a:pt x="38" y="13"/>
                    </a:lnTo>
                    <a:lnTo>
                      <a:pt x="51" y="19"/>
                    </a:lnTo>
                    <a:lnTo>
                      <a:pt x="58" y="26"/>
                    </a:lnTo>
                    <a:lnTo>
                      <a:pt x="71" y="32"/>
                    </a:lnTo>
                    <a:lnTo>
                      <a:pt x="77" y="38"/>
                    </a:lnTo>
                    <a:lnTo>
                      <a:pt x="84" y="45"/>
                    </a:lnTo>
                    <a:lnTo>
                      <a:pt x="90" y="51"/>
                    </a:lnTo>
                    <a:lnTo>
                      <a:pt x="97" y="58"/>
                    </a:lnTo>
                    <a:lnTo>
                      <a:pt x="103" y="64"/>
                    </a:lnTo>
                    <a:lnTo>
                      <a:pt x="103" y="71"/>
                    </a:lnTo>
                    <a:lnTo>
                      <a:pt x="103" y="77"/>
                    </a:lnTo>
                    <a:lnTo>
                      <a:pt x="103" y="90"/>
                    </a:lnTo>
                    <a:lnTo>
                      <a:pt x="103" y="97"/>
                    </a:lnTo>
                    <a:lnTo>
                      <a:pt x="103" y="10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89" name="Freeform 252"/>
              <p:cNvSpPr>
                <a:spLocks/>
              </p:cNvSpPr>
              <p:nvPr/>
            </p:nvSpPr>
            <p:spPr bwMode="auto">
              <a:xfrm>
                <a:off x="13224" y="2480"/>
                <a:ext cx="97" cy="90"/>
              </a:xfrm>
              <a:custGeom>
                <a:avLst/>
                <a:gdLst>
                  <a:gd name="T0" fmla="*/ 97 w 97"/>
                  <a:gd name="T1" fmla="*/ 0 h 90"/>
                  <a:gd name="T2" fmla="*/ 84 w 97"/>
                  <a:gd name="T3" fmla="*/ 0 h 90"/>
                  <a:gd name="T4" fmla="*/ 71 w 97"/>
                  <a:gd name="T5" fmla="*/ 6 h 90"/>
                  <a:gd name="T6" fmla="*/ 58 w 97"/>
                  <a:gd name="T7" fmla="*/ 6 h 90"/>
                  <a:gd name="T8" fmla="*/ 52 w 97"/>
                  <a:gd name="T9" fmla="*/ 13 h 90"/>
                  <a:gd name="T10" fmla="*/ 39 w 97"/>
                  <a:gd name="T11" fmla="*/ 19 h 90"/>
                  <a:gd name="T12" fmla="*/ 32 w 97"/>
                  <a:gd name="T13" fmla="*/ 19 h 90"/>
                  <a:gd name="T14" fmla="*/ 19 w 97"/>
                  <a:gd name="T15" fmla="*/ 26 h 90"/>
                  <a:gd name="T16" fmla="*/ 19 w 97"/>
                  <a:gd name="T17" fmla="*/ 32 h 90"/>
                  <a:gd name="T18" fmla="*/ 13 w 97"/>
                  <a:gd name="T19" fmla="*/ 39 h 90"/>
                  <a:gd name="T20" fmla="*/ 6 w 97"/>
                  <a:gd name="T21" fmla="*/ 45 h 90"/>
                  <a:gd name="T22" fmla="*/ 0 w 97"/>
                  <a:gd name="T23" fmla="*/ 52 h 90"/>
                  <a:gd name="T24" fmla="*/ 0 w 97"/>
                  <a:gd name="T25" fmla="*/ 58 h 90"/>
                  <a:gd name="T26" fmla="*/ 0 w 97"/>
                  <a:gd name="T27" fmla="*/ 65 h 90"/>
                  <a:gd name="T28" fmla="*/ 0 w 97"/>
                  <a:gd name="T29" fmla="*/ 71 h 90"/>
                  <a:gd name="T30" fmla="*/ 0 w 97"/>
                  <a:gd name="T31" fmla="*/ 84 h 90"/>
                  <a:gd name="T32" fmla="*/ 0 w 97"/>
                  <a:gd name="T33" fmla="*/ 9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7"/>
                  <a:gd name="T52" fmla="*/ 0 h 90"/>
                  <a:gd name="T53" fmla="*/ 97 w 97"/>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7" h="90">
                    <a:moveTo>
                      <a:pt x="97" y="0"/>
                    </a:moveTo>
                    <a:lnTo>
                      <a:pt x="84" y="0"/>
                    </a:lnTo>
                    <a:lnTo>
                      <a:pt x="71" y="6"/>
                    </a:lnTo>
                    <a:lnTo>
                      <a:pt x="58" y="6"/>
                    </a:lnTo>
                    <a:lnTo>
                      <a:pt x="52" y="13"/>
                    </a:lnTo>
                    <a:lnTo>
                      <a:pt x="39" y="19"/>
                    </a:lnTo>
                    <a:lnTo>
                      <a:pt x="32" y="19"/>
                    </a:lnTo>
                    <a:lnTo>
                      <a:pt x="19" y="26"/>
                    </a:lnTo>
                    <a:lnTo>
                      <a:pt x="19" y="32"/>
                    </a:lnTo>
                    <a:lnTo>
                      <a:pt x="13" y="39"/>
                    </a:lnTo>
                    <a:lnTo>
                      <a:pt x="6" y="45"/>
                    </a:lnTo>
                    <a:lnTo>
                      <a:pt x="0" y="52"/>
                    </a:lnTo>
                    <a:lnTo>
                      <a:pt x="0" y="58"/>
                    </a:lnTo>
                    <a:lnTo>
                      <a:pt x="0" y="65"/>
                    </a:lnTo>
                    <a:lnTo>
                      <a:pt x="0" y="71"/>
                    </a:lnTo>
                    <a:lnTo>
                      <a:pt x="0" y="84"/>
                    </a:lnTo>
                    <a:lnTo>
                      <a:pt x="0" y="9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90" name="Freeform 253"/>
              <p:cNvSpPr>
                <a:spLocks/>
              </p:cNvSpPr>
              <p:nvPr/>
            </p:nvSpPr>
            <p:spPr bwMode="auto">
              <a:xfrm>
                <a:off x="13224" y="2551"/>
                <a:ext cx="103" cy="97"/>
              </a:xfrm>
              <a:custGeom>
                <a:avLst/>
                <a:gdLst>
                  <a:gd name="T0" fmla="*/ 103 w 103"/>
                  <a:gd name="T1" fmla="*/ 0 h 97"/>
                  <a:gd name="T2" fmla="*/ 90 w 103"/>
                  <a:gd name="T3" fmla="*/ 0 h 97"/>
                  <a:gd name="T4" fmla="*/ 78 w 103"/>
                  <a:gd name="T5" fmla="*/ 6 h 97"/>
                  <a:gd name="T6" fmla="*/ 65 w 103"/>
                  <a:gd name="T7" fmla="*/ 13 h 97"/>
                  <a:gd name="T8" fmla="*/ 58 w 103"/>
                  <a:gd name="T9" fmla="*/ 13 h 97"/>
                  <a:gd name="T10" fmla="*/ 45 w 103"/>
                  <a:gd name="T11" fmla="*/ 19 h 97"/>
                  <a:gd name="T12" fmla="*/ 32 w 103"/>
                  <a:gd name="T13" fmla="*/ 26 h 97"/>
                  <a:gd name="T14" fmla="*/ 26 w 103"/>
                  <a:gd name="T15" fmla="*/ 32 h 97"/>
                  <a:gd name="T16" fmla="*/ 19 w 103"/>
                  <a:gd name="T17" fmla="*/ 39 h 97"/>
                  <a:gd name="T18" fmla="*/ 13 w 103"/>
                  <a:gd name="T19" fmla="*/ 45 h 97"/>
                  <a:gd name="T20" fmla="*/ 6 w 103"/>
                  <a:gd name="T21" fmla="*/ 52 h 97"/>
                  <a:gd name="T22" fmla="*/ 6 w 103"/>
                  <a:gd name="T23" fmla="*/ 58 h 97"/>
                  <a:gd name="T24" fmla="*/ 0 w 103"/>
                  <a:gd name="T25" fmla="*/ 65 h 97"/>
                  <a:gd name="T26" fmla="*/ 0 w 103"/>
                  <a:gd name="T27" fmla="*/ 78 h 97"/>
                  <a:gd name="T28" fmla="*/ 0 w 103"/>
                  <a:gd name="T29" fmla="*/ 84 h 97"/>
                  <a:gd name="T30" fmla="*/ 0 w 103"/>
                  <a:gd name="T31" fmla="*/ 91 h 97"/>
                  <a:gd name="T32" fmla="*/ 0 w 103"/>
                  <a:gd name="T33" fmla="*/ 97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7"/>
                  <a:gd name="T53" fmla="*/ 103 w 103"/>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7">
                    <a:moveTo>
                      <a:pt x="103" y="0"/>
                    </a:moveTo>
                    <a:lnTo>
                      <a:pt x="90" y="0"/>
                    </a:lnTo>
                    <a:lnTo>
                      <a:pt x="78" y="6"/>
                    </a:lnTo>
                    <a:lnTo>
                      <a:pt x="65" y="13"/>
                    </a:lnTo>
                    <a:lnTo>
                      <a:pt x="58" y="13"/>
                    </a:lnTo>
                    <a:lnTo>
                      <a:pt x="45" y="19"/>
                    </a:lnTo>
                    <a:lnTo>
                      <a:pt x="32" y="26"/>
                    </a:lnTo>
                    <a:lnTo>
                      <a:pt x="26" y="32"/>
                    </a:lnTo>
                    <a:lnTo>
                      <a:pt x="19" y="39"/>
                    </a:lnTo>
                    <a:lnTo>
                      <a:pt x="13" y="45"/>
                    </a:lnTo>
                    <a:lnTo>
                      <a:pt x="6" y="52"/>
                    </a:lnTo>
                    <a:lnTo>
                      <a:pt x="6" y="58"/>
                    </a:lnTo>
                    <a:lnTo>
                      <a:pt x="0" y="65"/>
                    </a:lnTo>
                    <a:lnTo>
                      <a:pt x="0" y="78"/>
                    </a:lnTo>
                    <a:lnTo>
                      <a:pt x="0" y="84"/>
                    </a:lnTo>
                    <a:lnTo>
                      <a:pt x="0" y="91"/>
                    </a:lnTo>
                    <a:lnTo>
                      <a:pt x="0" y="97"/>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91" name="Freeform 254"/>
              <p:cNvSpPr>
                <a:spLocks/>
              </p:cNvSpPr>
              <p:nvPr/>
            </p:nvSpPr>
            <p:spPr bwMode="auto">
              <a:xfrm>
                <a:off x="13224" y="2629"/>
                <a:ext cx="103" cy="103"/>
              </a:xfrm>
              <a:custGeom>
                <a:avLst/>
                <a:gdLst>
                  <a:gd name="T0" fmla="*/ 103 w 103"/>
                  <a:gd name="T1" fmla="*/ 0 h 103"/>
                  <a:gd name="T2" fmla="*/ 90 w 103"/>
                  <a:gd name="T3" fmla="*/ 6 h 103"/>
                  <a:gd name="T4" fmla="*/ 78 w 103"/>
                  <a:gd name="T5" fmla="*/ 6 h 103"/>
                  <a:gd name="T6" fmla="*/ 65 w 103"/>
                  <a:gd name="T7" fmla="*/ 13 h 103"/>
                  <a:gd name="T8" fmla="*/ 58 w 103"/>
                  <a:gd name="T9" fmla="*/ 19 h 103"/>
                  <a:gd name="T10" fmla="*/ 45 w 103"/>
                  <a:gd name="T11" fmla="*/ 26 h 103"/>
                  <a:gd name="T12" fmla="*/ 32 w 103"/>
                  <a:gd name="T13" fmla="*/ 32 h 103"/>
                  <a:gd name="T14" fmla="*/ 26 w 103"/>
                  <a:gd name="T15" fmla="*/ 38 h 103"/>
                  <a:gd name="T16" fmla="*/ 19 w 103"/>
                  <a:gd name="T17" fmla="*/ 45 h 103"/>
                  <a:gd name="T18" fmla="*/ 13 w 103"/>
                  <a:gd name="T19" fmla="*/ 51 h 103"/>
                  <a:gd name="T20" fmla="*/ 6 w 103"/>
                  <a:gd name="T21" fmla="*/ 58 h 103"/>
                  <a:gd name="T22" fmla="*/ 6 w 103"/>
                  <a:gd name="T23" fmla="*/ 64 h 103"/>
                  <a:gd name="T24" fmla="*/ 0 w 103"/>
                  <a:gd name="T25" fmla="*/ 71 h 103"/>
                  <a:gd name="T26" fmla="*/ 0 w 103"/>
                  <a:gd name="T27" fmla="*/ 77 h 103"/>
                  <a:gd name="T28" fmla="*/ 0 w 103"/>
                  <a:gd name="T29" fmla="*/ 90 h 103"/>
                  <a:gd name="T30" fmla="*/ 0 w 103"/>
                  <a:gd name="T31" fmla="*/ 97 h 103"/>
                  <a:gd name="T32" fmla="*/ 0 w 103"/>
                  <a:gd name="T33" fmla="*/ 103 h 1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3"/>
                  <a:gd name="T53" fmla="*/ 103 w 103"/>
                  <a:gd name="T54" fmla="*/ 103 h 1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3">
                    <a:moveTo>
                      <a:pt x="103" y="0"/>
                    </a:moveTo>
                    <a:lnTo>
                      <a:pt x="90" y="6"/>
                    </a:lnTo>
                    <a:lnTo>
                      <a:pt x="78" y="6"/>
                    </a:lnTo>
                    <a:lnTo>
                      <a:pt x="65" y="13"/>
                    </a:lnTo>
                    <a:lnTo>
                      <a:pt x="58" y="19"/>
                    </a:lnTo>
                    <a:lnTo>
                      <a:pt x="45" y="26"/>
                    </a:lnTo>
                    <a:lnTo>
                      <a:pt x="32" y="32"/>
                    </a:lnTo>
                    <a:lnTo>
                      <a:pt x="26" y="38"/>
                    </a:lnTo>
                    <a:lnTo>
                      <a:pt x="19" y="45"/>
                    </a:lnTo>
                    <a:lnTo>
                      <a:pt x="13" y="51"/>
                    </a:lnTo>
                    <a:lnTo>
                      <a:pt x="6" y="58"/>
                    </a:lnTo>
                    <a:lnTo>
                      <a:pt x="6" y="64"/>
                    </a:lnTo>
                    <a:lnTo>
                      <a:pt x="0" y="71"/>
                    </a:lnTo>
                    <a:lnTo>
                      <a:pt x="0" y="77"/>
                    </a:lnTo>
                    <a:lnTo>
                      <a:pt x="0" y="90"/>
                    </a:lnTo>
                    <a:lnTo>
                      <a:pt x="0" y="97"/>
                    </a:lnTo>
                    <a:lnTo>
                      <a:pt x="0" y="10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92" name="Line 255"/>
              <p:cNvSpPr>
                <a:spLocks noChangeShapeType="1"/>
              </p:cNvSpPr>
              <p:nvPr/>
            </p:nvSpPr>
            <p:spPr bwMode="auto">
              <a:xfrm>
                <a:off x="13386" y="4273"/>
                <a:ext cx="1" cy="815"/>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93" name="Freeform 256"/>
              <p:cNvSpPr>
                <a:spLocks/>
              </p:cNvSpPr>
              <p:nvPr/>
            </p:nvSpPr>
            <p:spPr bwMode="auto">
              <a:xfrm>
                <a:off x="13295" y="4260"/>
                <a:ext cx="97" cy="90"/>
              </a:xfrm>
              <a:custGeom>
                <a:avLst/>
                <a:gdLst>
                  <a:gd name="T0" fmla="*/ 0 w 97"/>
                  <a:gd name="T1" fmla="*/ 0 h 90"/>
                  <a:gd name="T2" fmla="*/ 13 w 97"/>
                  <a:gd name="T3" fmla="*/ 6 h 90"/>
                  <a:gd name="T4" fmla="*/ 19 w 97"/>
                  <a:gd name="T5" fmla="*/ 6 h 90"/>
                  <a:gd name="T6" fmla="*/ 32 w 97"/>
                  <a:gd name="T7" fmla="*/ 13 h 90"/>
                  <a:gd name="T8" fmla="*/ 45 w 97"/>
                  <a:gd name="T9" fmla="*/ 13 h 90"/>
                  <a:gd name="T10" fmla="*/ 52 w 97"/>
                  <a:gd name="T11" fmla="*/ 19 h 90"/>
                  <a:gd name="T12" fmla="*/ 65 w 97"/>
                  <a:gd name="T13" fmla="*/ 26 h 90"/>
                  <a:gd name="T14" fmla="*/ 71 w 97"/>
                  <a:gd name="T15" fmla="*/ 32 h 90"/>
                  <a:gd name="T16" fmla="*/ 78 w 97"/>
                  <a:gd name="T17" fmla="*/ 39 h 90"/>
                  <a:gd name="T18" fmla="*/ 84 w 97"/>
                  <a:gd name="T19" fmla="*/ 45 h 90"/>
                  <a:gd name="T20" fmla="*/ 84 w 97"/>
                  <a:gd name="T21" fmla="*/ 52 h 90"/>
                  <a:gd name="T22" fmla="*/ 91 w 97"/>
                  <a:gd name="T23" fmla="*/ 58 h 90"/>
                  <a:gd name="T24" fmla="*/ 97 w 97"/>
                  <a:gd name="T25" fmla="*/ 64 h 90"/>
                  <a:gd name="T26" fmla="*/ 97 w 97"/>
                  <a:gd name="T27" fmla="*/ 71 h 90"/>
                  <a:gd name="T28" fmla="*/ 97 w 97"/>
                  <a:gd name="T29" fmla="*/ 77 h 90"/>
                  <a:gd name="T30" fmla="*/ 97 w 97"/>
                  <a:gd name="T31" fmla="*/ 84 h 90"/>
                  <a:gd name="T32" fmla="*/ 91 w 97"/>
                  <a:gd name="T33" fmla="*/ 9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7"/>
                  <a:gd name="T52" fmla="*/ 0 h 90"/>
                  <a:gd name="T53" fmla="*/ 97 w 97"/>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7" h="90">
                    <a:moveTo>
                      <a:pt x="0" y="0"/>
                    </a:moveTo>
                    <a:lnTo>
                      <a:pt x="13" y="6"/>
                    </a:lnTo>
                    <a:lnTo>
                      <a:pt x="19" y="6"/>
                    </a:lnTo>
                    <a:lnTo>
                      <a:pt x="32" y="13"/>
                    </a:lnTo>
                    <a:lnTo>
                      <a:pt x="45" y="13"/>
                    </a:lnTo>
                    <a:lnTo>
                      <a:pt x="52" y="19"/>
                    </a:lnTo>
                    <a:lnTo>
                      <a:pt x="65" y="26"/>
                    </a:lnTo>
                    <a:lnTo>
                      <a:pt x="71" y="32"/>
                    </a:lnTo>
                    <a:lnTo>
                      <a:pt x="78" y="39"/>
                    </a:lnTo>
                    <a:lnTo>
                      <a:pt x="84" y="45"/>
                    </a:lnTo>
                    <a:lnTo>
                      <a:pt x="84" y="52"/>
                    </a:lnTo>
                    <a:lnTo>
                      <a:pt x="91" y="58"/>
                    </a:lnTo>
                    <a:lnTo>
                      <a:pt x="97" y="64"/>
                    </a:lnTo>
                    <a:lnTo>
                      <a:pt x="97" y="71"/>
                    </a:lnTo>
                    <a:lnTo>
                      <a:pt x="97" y="77"/>
                    </a:lnTo>
                    <a:lnTo>
                      <a:pt x="97" y="84"/>
                    </a:lnTo>
                    <a:lnTo>
                      <a:pt x="91" y="9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94" name="Freeform 257"/>
              <p:cNvSpPr>
                <a:spLocks/>
              </p:cNvSpPr>
              <p:nvPr/>
            </p:nvSpPr>
            <p:spPr bwMode="auto">
              <a:xfrm>
                <a:off x="13282" y="4331"/>
                <a:ext cx="110" cy="104"/>
              </a:xfrm>
              <a:custGeom>
                <a:avLst/>
                <a:gdLst>
                  <a:gd name="T0" fmla="*/ 0 w 110"/>
                  <a:gd name="T1" fmla="*/ 0 h 104"/>
                  <a:gd name="T2" fmla="*/ 13 w 110"/>
                  <a:gd name="T3" fmla="*/ 6 h 104"/>
                  <a:gd name="T4" fmla="*/ 26 w 110"/>
                  <a:gd name="T5" fmla="*/ 6 h 104"/>
                  <a:gd name="T6" fmla="*/ 39 w 110"/>
                  <a:gd name="T7" fmla="*/ 13 h 104"/>
                  <a:gd name="T8" fmla="*/ 52 w 110"/>
                  <a:gd name="T9" fmla="*/ 19 h 104"/>
                  <a:gd name="T10" fmla="*/ 58 w 110"/>
                  <a:gd name="T11" fmla="*/ 26 h 104"/>
                  <a:gd name="T12" fmla="*/ 71 w 110"/>
                  <a:gd name="T13" fmla="*/ 32 h 104"/>
                  <a:gd name="T14" fmla="*/ 78 w 110"/>
                  <a:gd name="T15" fmla="*/ 39 h 104"/>
                  <a:gd name="T16" fmla="*/ 84 w 110"/>
                  <a:gd name="T17" fmla="*/ 45 h 104"/>
                  <a:gd name="T18" fmla="*/ 91 w 110"/>
                  <a:gd name="T19" fmla="*/ 52 h 104"/>
                  <a:gd name="T20" fmla="*/ 97 w 110"/>
                  <a:gd name="T21" fmla="*/ 58 h 104"/>
                  <a:gd name="T22" fmla="*/ 104 w 110"/>
                  <a:gd name="T23" fmla="*/ 65 h 104"/>
                  <a:gd name="T24" fmla="*/ 104 w 110"/>
                  <a:gd name="T25" fmla="*/ 71 h 104"/>
                  <a:gd name="T26" fmla="*/ 110 w 110"/>
                  <a:gd name="T27" fmla="*/ 84 h 104"/>
                  <a:gd name="T28" fmla="*/ 110 w 110"/>
                  <a:gd name="T29" fmla="*/ 91 h 104"/>
                  <a:gd name="T30" fmla="*/ 104 w 110"/>
                  <a:gd name="T31" fmla="*/ 97 h 104"/>
                  <a:gd name="T32" fmla="*/ 104 w 110"/>
                  <a:gd name="T33" fmla="*/ 10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104"/>
                  <a:gd name="T53" fmla="*/ 110 w 110"/>
                  <a:gd name="T54" fmla="*/ 104 h 1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104">
                    <a:moveTo>
                      <a:pt x="0" y="0"/>
                    </a:moveTo>
                    <a:lnTo>
                      <a:pt x="13" y="6"/>
                    </a:lnTo>
                    <a:lnTo>
                      <a:pt x="26" y="6"/>
                    </a:lnTo>
                    <a:lnTo>
                      <a:pt x="39" y="13"/>
                    </a:lnTo>
                    <a:lnTo>
                      <a:pt x="52" y="19"/>
                    </a:lnTo>
                    <a:lnTo>
                      <a:pt x="58" y="26"/>
                    </a:lnTo>
                    <a:lnTo>
                      <a:pt x="71" y="32"/>
                    </a:lnTo>
                    <a:lnTo>
                      <a:pt x="78" y="39"/>
                    </a:lnTo>
                    <a:lnTo>
                      <a:pt x="84" y="45"/>
                    </a:lnTo>
                    <a:lnTo>
                      <a:pt x="91" y="52"/>
                    </a:lnTo>
                    <a:lnTo>
                      <a:pt x="97" y="58"/>
                    </a:lnTo>
                    <a:lnTo>
                      <a:pt x="104" y="65"/>
                    </a:lnTo>
                    <a:lnTo>
                      <a:pt x="104" y="71"/>
                    </a:lnTo>
                    <a:lnTo>
                      <a:pt x="110" y="84"/>
                    </a:lnTo>
                    <a:lnTo>
                      <a:pt x="110" y="91"/>
                    </a:lnTo>
                    <a:lnTo>
                      <a:pt x="104" y="97"/>
                    </a:lnTo>
                    <a:lnTo>
                      <a:pt x="104" y="10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95" name="Freeform 258"/>
              <p:cNvSpPr>
                <a:spLocks/>
              </p:cNvSpPr>
              <p:nvPr/>
            </p:nvSpPr>
            <p:spPr bwMode="auto">
              <a:xfrm>
                <a:off x="13282" y="4415"/>
                <a:ext cx="110" cy="97"/>
              </a:xfrm>
              <a:custGeom>
                <a:avLst/>
                <a:gdLst>
                  <a:gd name="T0" fmla="*/ 0 w 110"/>
                  <a:gd name="T1" fmla="*/ 0 h 97"/>
                  <a:gd name="T2" fmla="*/ 13 w 110"/>
                  <a:gd name="T3" fmla="*/ 0 h 97"/>
                  <a:gd name="T4" fmla="*/ 26 w 110"/>
                  <a:gd name="T5" fmla="*/ 7 h 97"/>
                  <a:gd name="T6" fmla="*/ 39 w 110"/>
                  <a:gd name="T7" fmla="*/ 13 h 97"/>
                  <a:gd name="T8" fmla="*/ 52 w 110"/>
                  <a:gd name="T9" fmla="*/ 13 h 97"/>
                  <a:gd name="T10" fmla="*/ 58 w 110"/>
                  <a:gd name="T11" fmla="*/ 20 h 97"/>
                  <a:gd name="T12" fmla="*/ 71 w 110"/>
                  <a:gd name="T13" fmla="*/ 26 h 97"/>
                  <a:gd name="T14" fmla="*/ 78 w 110"/>
                  <a:gd name="T15" fmla="*/ 32 h 97"/>
                  <a:gd name="T16" fmla="*/ 84 w 110"/>
                  <a:gd name="T17" fmla="*/ 39 h 97"/>
                  <a:gd name="T18" fmla="*/ 91 w 110"/>
                  <a:gd name="T19" fmla="*/ 45 h 97"/>
                  <a:gd name="T20" fmla="*/ 97 w 110"/>
                  <a:gd name="T21" fmla="*/ 52 h 97"/>
                  <a:gd name="T22" fmla="*/ 104 w 110"/>
                  <a:gd name="T23" fmla="*/ 65 h 97"/>
                  <a:gd name="T24" fmla="*/ 104 w 110"/>
                  <a:gd name="T25" fmla="*/ 71 h 97"/>
                  <a:gd name="T26" fmla="*/ 110 w 110"/>
                  <a:gd name="T27" fmla="*/ 78 h 97"/>
                  <a:gd name="T28" fmla="*/ 110 w 110"/>
                  <a:gd name="T29" fmla="*/ 84 h 97"/>
                  <a:gd name="T30" fmla="*/ 104 w 110"/>
                  <a:gd name="T31" fmla="*/ 91 h 97"/>
                  <a:gd name="T32" fmla="*/ 104 w 110"/>
                  <a:gd name="T33" fmla="*/ 97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7"/>
                  <a:gd name="T53" fmla="*/ 110 w 110"/>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7">
                    <a:moveTo>
                      <a:pt x="0" y="0"/>
                    </a:moveTo>
                    <a:lnTo>
                      <a:pt x="13" y="0"/>
                    </a:lnTo>
                    <a:lnTo>
                      <a:pt x="26" y="7"/>
                    </a:lnTo>
                    <a:lnTo>
                      <a:pt x="39" y="13"/>
                    </a:lnTo>
                    <a:lnTo>
                      <a:pt x="52" y="13"/>
                    </a:lnTo>
                    <a:lnTo>
                      <a:pt x="58" y="20"/>
                    </a:lnTo>
                    <a:lnTo>
                      <a:pt x="71" y="26"/>
                    </a:lnTo>
                    <a:lnTo>
                      <a:pt x="78" y="32"/>
                    </a:lnTo>
                    <a:lnTo>
                      <a:pt x="84" y="39"/>
                    </a:lnTo>
                    <a:lnTo>
                      <a:pt x="91" y="45"/>
                    </a:lnTo>
                    <a:lnTo>
                      <a:pt x="97" y="52"/>
                    </a:lnTo>
                    <a:lnTo>
                      <a:pt x="104" y="65"/>
                    </a:lnTo>
                    <a:lnTo>
                      <a:pt x="104" y="71"/>
                    </a:lnTo>
                    <a:lnTo>
                      <a:pt x="110" y="78"/>
                    </a:lnTo>
                    <a:lnTo>
                      <a:pt x="110" y="84"/>
                    </a:lnTo>
                    <a:lnTo>
                      <a:pt x="104" y="91"/>
                    </a:lnTo>
                    <a:lnTo>
                      <a:pt x="104" y="97"/>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96" name="Freeform 259"/>
              <p:cNvSpPr>
                <a:spLocks/>
              </p:cNvSpPr>
              <p:nvPr/>
            </p:nvSpPr>
            <p:spPr bwMode="auto">
              <a:xfrm>
                <a:off x="13386" y="4260"/>
                <a:ext cx="96" cy="90"/>
              </a:xfrm>
              <a:custGeom>
                <a:avLst/>
                <a:gdLst>
                  <a:gd name="T0" fmla="*/ 96 w 96"/>
                  <a:gd name="T1" fmla="*/ 0 h 90"/>
                  <a:gd name="T2" fmla="*/ 84 w 96"/>
                  <a:gd name="T3" fmla="*/ 6 h 90"/>
                  <a:gd name="T4" fmla="*/ 71 w 96"/>
                  <a:gd name="T5" fmla="*/ 6 h 90"/>
                  <a:gd name="T6" fmla="*/ 58 w 96"/>
                  <a:gd name="T7" fmla="*/ 13 h 90"/>
                  <a:gd name="T8" fmla="*/ 51 w 96"/>
                  <a:gd name="T9" fmla="*/ 13 h 90"/>
                  <a:gd name="T10" fmla="*/ 38 w 96"/>
                  <a:gd name="T11" fmla="*/ 19 h 90"/>
                  <a:gd name="T12" fmla="*/ 32 w 96"/>
                  <a:gd name="T13" fmla="*/ 26 h 90"/>
                  <a:gd name="T14" fmla="*/ 25 w 96"/>
                  <a:gd name="T15" fmla="*/ 32 h 90"/>
                  <a:gd name="T16" fmla="*/ 19 w 96"/>
                  <a:gd name="T17" fmla="*/ 39 h 90"/>
                  <a:gd name="T18" fmla="*/ 12 w 96"/>
                  <a:gd name="T19" fmla="*/ 45 h 90"/>
                  <a:gd name="T20" fmla="*/ 6 w 96"/>
                  <a:gd name="T21" fmla="*/ 52 h 90"/>
                  <a:gd name="T22" fmla="*/ 6 w 96"/>
                  <a:gd name="T23" fmla="*/ 58 h 90"/>
                  <a:gd name="T24" fmla="*/ 0 w 96"/>
                  <a:gd name="T25" fmla="*/ 64 h 90"/>
                  <a:gd name="T26" fmla="*/ 0 w 96"/>
                  <a:gd name="T27" fmla="*/ 71 h 90"/>
                  <a:gd name="T28" fmla="*/ 0 w 96"/>
                  <a:gd name="T29" fmla="*/ 77 h 90"/>
                  <a:gd name="T30" fmla="*/ 0 w 96"/>
                  <a:gd name="T31" fmla="*/ 84 h 90"/>
                  <a:gd name="T32" fmla="*/ 6 w 96"/>
                  <a:gd name="T33" fmla="*/ 9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6"/>
                  <a:gd name="T52" fmla="*/ 0 h 90"/>
                  <a:gd name="T53" fmla="*/ 96 w 96"/>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6" h="90">
                    <a:moveTo>
                      <a:pt x="96" y="0"/>
                    </a:moveTo>
                    <a:lnTo>
                      <a:pt x="84" y="6"/>
                    </a:lnTo>
                    <a:lnTo>
                      <a:pt x="71" y="6"/>
                    </a:lnTo>
                    <a:lnTo>
                      <a:pt x="58" y="13"/>
                    </a:lnTo>
                    <a:lnTo>
                      <a:pt x="51" y="13"/>
                    </a:lnTo>
                    <a:lnTo>
                      <a:pt x="38" y="19"/>
                    </a:lnTo>
                    <a:lnTo>
                      <a:pt x="32" y="26"/>
                    </a:lnTo>
                    <a:lnTo>
                      <a:pt x="25" y="32"/>
                    </a:lnTo>
                    <a:lnTo>
                      <a:pt x="19" y="39"/>
                    </a:lnTo>
                    <a:lnTo>
                      <a:pt x="12" y="45"/>
                    </a:lnTo>
                    <a:lnTo>
                      <a:pt x="6" y="52"/>
                    </a:lnTo>
                    <a:lnTo>
                      <a:pt x="6" y="58"/>
                    </a:lnTo>
                    <a:lnTo>
                      <a:pt x="0" y="64"/>
                    </a:lnTo>
                    <a:lnTo>
                      <a:pt x="0" y="71"/>
                    </a:lnTo>
                    <a:lnTo>
                      <a:pt x="0" y="77"/>
                    </a:lnTo>
                    <a:lnTo>
                      <a:pt x="0" y="84"/>
                    </a:lnTo>
                    <a:lnTo>
                      <a:pt x="6" y="9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97" name="Freeform 260"/>
              <p:cNvSpPr>
                <a:spLocks/>
              </p:cNvSpPr>
              <p:nvPr/>
            </p:nvSpPr>
            <p:spPr bwMode="auto">
              <a:xfrm>
                <a:off x="13386" y="4331"/>
                <a:ext cx="103" cy="104"/>
              </a:xfrm>
              <a:custGeom>
                <a:avLst/>
                <a:gdLst>
                  <a:gd name="T0" fmla="*/ 103 w 103"/>
                  <a:gd name="T1" fmla="*/ 0 h 104"/>
                  <a:gd name="T2" fmla="*/ 90 w 103"/>
                  <a:gd name="T3" fmla="*/ 6 h 104"/>
                  <a:gd name="T4" fmla="*/ 77 w 103"/>
                  <a:gd name="T5" fmla="*/ 6 h 104"/>
                  <a:gd name="T6" fmla="*/ 71 w 103"/>
                  <a:gd name="T7" fmla="*/ 13 h 104"/>
                  <a:gd name="T8" fmla="*/ 58 w 103"/>
                  <a:gd name="T9" fmla="*/ 19 h 104"/>
                  <a:gd name="T10" fmla="*/ 45 w 103"/>
                  <a:gd name="T11" fmla="*/ 26 h 104"/>
                  <a:gd name="T12" fmla="*/ 38 w 103"/>
                  <a:gd name="T13" fmla="*/ 32 h 104"/>
                  <a:gd name="T14" fmla="*/ 25 w 103"/>
                  <a:gd name="T15" fmla="*/ 39 h 104"/>
                  <a:gd name="T16" fmla="*/ 19 w 103"/>
                  <a:gd name="T17" fmla="*/ 45 h 104"/>
                  <a:gd name="T18" fmla="*/ 12 w 103"/>
                  <a:gd name="T19" fmla="*/ 52 h 104"/>
                  <a:gd name="T20" fmla="*/ 12 w 103"/>
                  <a:gd name="T21" fmla="*/ 58 h 104"/>
                  <a:gd name="T22" fmla="*/ 6 w 103"/>
                  <a:gd name="T23" fmla="*/ 65 h 104"/>
                  <a:gd name="T24" fmla="*/ 0 w 103"/>
                  <a:gd name="T25" fmla="*/ 71 h 104"/>
                  <a:gd name="T26" fmla="*/ 0 w 103"/>
                  <a:gd name="T27" fmla="*/ 84 h 104"/>
                  <a:gd name="T28" fmla="*/ 0 w 103"/>
                  <a:gd name="T29" fmla="*/ 91 h 104"/>
                  <a:gd name="T30" fmla="*/ 0 w 103"/>
                  <a:gd name="T31" fmla="*/ 97 h 104"/>
                  <a:gd name="T32" fmla="*/ 6 w 103"/>
                  <a:gd name="T33" fmla="*/ 10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4"/>
                  <a:gd name="T53" fmla="*/ 103 w 103"/>
                  <a:gd name="T54" fmla="*/ 104 h 1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4">
                    <a:moveTo>
                      <a:pt x="103" y="0"/>
                    </a:moveTo>
                    <a:lnTo>
                      <a:pt x="90" y="6"/>
                    </a:lnTo>
                    <a:lnTo>
                      <a:pt x="77" y="6"/>
                    </a:lnTo>
                    <a:lnTo>
                      <a:pt x="71" y="13"/>
                    </a:lnTo>
                    <a:lnTo>
                      <a:pt x="58" y="19"/>
                    </a:lnTo>
                    <a:lnTo>
                      <a:pt x="45" y="26"/>
                    </a:lnTo>
                    <a:lnTo>
                      <a:pt x="38" y="32"/>
                    </a:lnTo>
                    <a:lnTo>
                      <a:pt x="25" y="39"/>
                    </a:lnTo>
                    <a:lnTo>
                      <a:pt x="19" y="45"/>
                    </a:lnTo>
                    <a:lnTo>
                      <a:pt x="12" y="52"/>
                    </a:lnTo>
                    <a:lnTo>
                      <a:pt x="12" y="58"/>
                    </a:lnTo>
                    <a:lnTo>
                      <a:pt x="6" y="65"/>
                    </a:lnTo>
                    <a:lnTo>
                      <a:pt x="0" y="71"/>
                    </a:lnTo>
                    <a:lnTo>
                      <a:pt x="0" y="84"/>
                    </a:lnTo>
                    <a:lnTo>
                      <a:pt x="0" y="91"/>
                    </a:lnTo>
                    <a:lnTo>
                      <a:pt x="0" y="97"/>
                    </a:lnTo>
                    <a:lnTo>
                      <a:pt x="6" y="10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98" name="Freeform 261"/>
              <p:cNvSpPr>
                <a:spLocks/>
              </p:cNvSpPr>
              <p:nvPr/>
            </p:nvSpPr>
            <p:spPr bwMode="auto">
              <a:xfrm>
                <a:off x="13386" y="4415"/>
                <a:ext cx="103" cy="97"/>
              </a:xfrm>
              <a:custGeom>
                <a:avLst/>
                <a:gdLst>
                  <a:gd name="T0" fmla="*/ 103 w 103"/>
                  <a:gd name="T1" fmla="*/ 0 h 97"/>
                  <a:gd name="T2" fmla="*/ 90 w 103"/>
                  <a:gd name="T3" fmla="*/ 0 h 97"/>
                  <a:gd name="T4" fmla="*/ 77 w 103"/>
                  <a:gd name="T5" fmla="*/ 7 h 97"/>
                  <a:gd name="T6" fmla="*/ 71 w 103"/>
                  <a:gd name="T7" fmla="*/ 13 h 97"/>
                  <a:gd name="T8" fmla="*/ 58 w 103"/>
                  <a:gd name="T9" fmla="*/ 13 h 97"/>
                  <a:gd name="T10" fmla="*/ 45 w 103"/>
                  <a:gd name="T11" fmla="*/ 20 h 97"/>
                  <a:gd name="T12" fmla="*/ 38 w 103"/>
                  <a:gd name="T13" fmla="*/ 26 h 97"/>
                  <a:gd name="T14" fmla="*/ 25 w 103"/>
                  <a:gd name="T15" fmla="*/ 32 h 97"/>
                  <a:gd name="T16" fmla="*/ 19 w 103"/>
                  <a:gd name="T17" fmla="*/ 39 h 97"/>
                  <a:gd name="T18" fmla="*/ 12 w 103"/>
                  <a:gd name="T19" fmla="*/ 45 h 97"/>
                  <a:gd name="T20" fmla="*/ 12 w 103"/>
                  <a:gd name="T21" fmla="*/ 52 h 97"/>
                  <a:gd name="T22" fmla="*/ 6 w 103"/>
                  <a:gd name="T23" fmla="*/ 65 h 97"/>
                  <a:gd name="T24" fmla="*/ 0 w 103"/>
                  <a:gd name="T25" fmla="*/ 71 h 97"/>
                  <a:gd name="T26" fmla="*/ 0 w 103"/>
                  <a:gd name="T27" fmla="*/ 78 h 97"/>
                  <a:gd name="T28" fmla="*/ 0 w 103"/>
                  <a:gd name="T29" fmla="*/ 84 h 97"/>
                  <a:gd name="T30" fmla="*/ 0 w 103"/>
                  <a:gd name="T31" fmla="*/ 91 h 97"/>
                  <a:gd name="T32" fmla="*/ 6 w 103"/>
                  <a:gd name="T33" fmla="*/ 97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7"/>
                  <a:gd name="T53" fmla="*/ 103 w 103"/>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7">
                    <a:moveTo>
                      <a:pt x="103" y="0"/>
                    </a:moveTo>
                    <a:lnTo>
                      <a:pt x="90" y="0"/>
                    </a:lnTo>
                    <a:lnTo>
                      <a:pt x="77" y="7"/>
                    </a:lnTo>
                    <a:lnTo>
                      <a:pt x="71" y="13"/>
                    </a:lnTo>
                    <a:lnTo>
                      <a:pt x="58" y="13"/>
                    </a:lnTo>
                    <a:lnTo>
                      <a:pt x="45" y="20"/>
                    </a:lnTo>
                    <a:lnTo>
                      <a:pt x="38" y="26"/>
                    </a:lnTo>
                    <a:lnTo>
                      <a:pt x="25" y="32"/>
                    </a:lnTo>
                    <a:lnTo>
                      <a:pt x="19" y="39"/>
                    </a:lnTo>
                    <a:lnTo>
                      <a:pt x="12" y="45"/>
                    </a:lnTo>
                    <a:lnTo>
                      <a:pt x="12" y="52"/>
                    </a:lnTo>
                    <a:lnTo>
                      <a:pt x="6" y="65"/>
                    </a:lnTo>
                    <a:lnTo>
                      <a:pt x="0" y="71"/>
                    </a:lnTo>
                    <a:lnTo>
                      <a:pt x="0" y="78"/>
                    </a:lnTo>
                    <a:lnTo>
                      <a:pt x="0" y="84"/>
                    </a:lnTo>
                    <a:lnTo>
                      <a:pt x="0" y="91"/>
                    </a:lnTo>
                    <a:lnTo>
                      <a:pt x="6" y="97"/>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99" name="Line 262"/>
              <p:cNvSpPr>
                <a:spLocks noChangeShapeType="1"/>
              </p:cNvSpPr>
              <p:nvPr/>
            </p:nvSpPr>
            <p:spPr bwMode="auto">
              <a:xfrm>
                <a:off x="13812" y="5140"/>
                <a:ext cx="1" cy="809"/>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00" name="Freeform 263"/>
              <p:cNvSpPr>
                <a:spLocks/>
              </p:cNvSpPr>
              <p:nvPr/>
            </p:nvSpPr>
            <p:spPr bwMode="auto">
              <a:xfrm>
                <a:off x="13722" y="5127"/>
                <a:ext cx="96" cy="91"/>
              </a:xfrm>
              <a:custGeom>
                <a:avLst/>
                <a:gdLst>
                  <a:gd name="T0" fmla="*/ 0 w 96"/>
                  <a:gd name="T1" fmla="*/ 0 h 91"/>
                  <a:gd name="T2" fmla="*/ 12 w 96"/>
                  <a:gd name="T3" fmla="*/ 0 h 91"/>
                  <a:gd name="T4" fmla="*/ 25 w 96"/>
                  <a:gd name="T5" fmla="*/ 7 h 91"/>
                  <a:gd name="T6" fmla="*/ 38 w 96"/>
                  <a:gd name="T7" fmla="*/ 7 h 91"/>
                  <a:gd name="T8" fmla="*/ 45 w 96"/>
                  <a:gd name="T9" fmla="*/ 13 h 91"/>
                  <a:gd name="T10" fmla="*/ 58 w 96"/>
                  <a:gd name="T11" fmla="*/ 20 h 91"/>
                  <a:gd name="T12" fmla="*/ 64 w 96"/>
                  <a:gd name="T13" fmla="*/ 26 h 91"/>
                  <a:gd name="T14" fmla="*/ 77 w 96"/>
                  <a:gd name="T15" fmla="*/ 32 h 91"/>
                  <a:gd name="T16" fmla="*/ 84 w 96"/>
                  <a:gd name="T17" fmla="*/ 39 h 91"/>
                  <a:gd name="T18" fmla="*/ 84 w 96"/>
                  <a:gd name="T19" fmla="*/ 39 h 91"/>
                  <a:gd name="T20" fmla="*/ 90 w 96"/>
                  <a:gd name="T21" fmla="*/ 52 h 91"/>
                  <a:gd name="T22" fmla="*/ 96 w 96"/>
                  <a:gd name="T23" fmla="*/ 58 h 91"/>
                  <a:gd name="T24" fmla="*/ 96 w 96"/>
                  <a:gd name="T25" fmla="*/ 65 h 91"/>
                  <a:gd name="T26" fmla="*/ 96 w 96"/>
                  <a:gd name="T27" fmla="*/ 71 h 91"/>
                  <a:gd name="T28" fmla="*/ 96 w 96"/>
                  <a:gd name="T29" fmla="*/ 78 h 91"/>
                  <a:gd name="T30" fmla="*/ 96 w 96"/>
                  <a:gd name="T31" fmla="*/ 84 h 91"/>
                  <a:gd name="T32" fmla="*/ 90 w 96"/>
                  <a:gd name="T33" fmla="*/ 91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6"/>
                  <a:gd name="T52" fmla="*/ 0 h 91"/>
                  <a:gd name="T53" fmla="*/ 96 w 96"/>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6" h="91">
                    <a:moveTo>
                      <a:pt x="0" y="0"/>
                    </a:moveTo>
                    <a:lnTo>
                      <a:pt x="12" y="0"/>
                    </a:lnTo>
                    <a:lnTo>
                      <a:pt x="25" y="7"/>
                    </a:lnTo>
                    <a:lnTo>
                      <a:pt x="38" y="7"/>
                    </a:lnTo>
                    <a:lnTo>
                      <a:pt x="45" y="13"/>
                    </a:lnTo>
                    <a:lnTo>
                      <a:pt x="58" y="20"/>
                    </a:lnTo>
                    <a:lnTo>
                      <a:pt x="64" y="26"/>
                    </a:lnTo>
                    <a:lnTo>
                      <a:pt x="77" y="32"/>
                    </a:lnTo>
                    <a:lnTo>
                      <a:pt x="84" y="39"/>
                    </a:lnTo>
                    <a:lnTo>
                      <a:pt x="90" y="52"/>
                    </a:lnTo>
                    <a:lnTo>
                      <a:pt x="96" y="58"/>
                    </a:lnTo>
                    <a:lnTo>
                      <a:pt x="96" y="65"/>
                    </a:lnTo>
                    <a:lnTo>
                      <a:pt x="96" y="71"/>
                    </a:lnTo>
                    <a:lnTo>
                      <a:pt x="96" y="78"/>
                    </a:lnTo>
                    <a:lnTo>
                      <a:pt x="96" y="84"/>
                    </a:lnTo>
                    <a:lnTo>
                      <a:pt x="90" y="91"/>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01" name="Freeform 264"/>
              <p:cNvSpPr>
                <a:spLocks/>
              </p:cNvSpPr>
              <p:nvPr/>
            </p:nvSpPr>
            <p:spPr bwMode="auto">
              <a:xfrm>
                <a:off x="13715" y="5198"/>
                <a:ext cx="103" cy="104"/>
              </a:xfrm>
              <a:custGeom>
                <a:avLst/>
                <a:gdLst>
                  <a:gd name="T0" fmla="*/ 0 w 103"/>
                  <a:gd name="T1" fmla="*/ 0 h 104"/>
                  <a:gd name="T2" fmla="*/ 13 w 103"/>
                  <a:gd name="T3" fmla="*/ 0 h 104"/>
                  <a:gd name="T4" fmla="*/ 26 w 103"/>
                  <a:gd name="T5" fmla="*/ 7 h 104"/>
                  <a:gd name="T6" fmla="*/ 39 w 103"/>
                  <a:gd name="T7" fmla="*/ 13 h 104"/>
                  <a:gd name="T8" fmla="*/ 45 w 103"/>
                  <a:gd name="T9" fmla="*/ 20 h 104"/>
                  <a:gd name="T10" fmla="*/ 58 w 103"/>
                  <a:gd name="T11" fmla="*/ 20 h 104"/>
                  <a:gd name="T12" fmla="*/ 65 w 103"/>
                  <a:gd name="T13" fmla="*/ 33 h 104"/>
                  <a:gd name="T14" fmla="*/ 78 w 103"/>
                  <a:gd name="T15" fmla="*/ 33 h 104"/>
                  <a:gd name="T16" fmla="*/ 84 w 103"/>
                  <a:gd name="T17" fmla="*/ 46 h 104"/>
                  <a:gd name="T18" fmla="*/ 91 w 103"/>
                  <a:gd name="T19" fmla="*/ 52 h 104"/>
                  <a:gd name="T20" fmla="*/ 97 w 103"/>
                  <a:gd name="T21" fmla="*/ 59 h 104"/>
                  <a:gd name="T22" fmla="*/ 97 w 103"/>
                  <a:gd name="T23" fmla="*/ 65 h 104"/>
                  <a:gd name="T24" fmla="*/ 103 w 103"/>
                  <a:gd name="T25" fmla="*/ 72 h 104"/>
                  <a:gd name="T26" fmla="*/ 103 w 103"/>
                  <a:gd name="T27" fmla="*/ 78 h 104"/>
                  <a:gd name="T28" fmla="*/ 103 w 103"/>
                  <a:gd name="T29" fmla="*/ 91 h 104"/>
                  <a:gd name="T30" fmla="*/ 103 w 103"/>
                  <a:gd name="T31" fmla="*/ 97 h 104"/>
                  <a:gd name="T32" fmla="*/ 97 w 103"/>
                  <a:gd name="T33" fmla="*/ 10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4"/>
                  <a:gd name="T53" fmla="*/ 103 w 103"/>
                  <a:gd name="T54" fmla="*/ 104 h 1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4">
                    <a:moveTo>
                      <a:pt x="0" y="0"/>
                    </a:moveTo>
                    <a:lnTo>
                      <a:pt x="13" y="0"/>
                    </a:lnTo>
                    <a:lnTo>
                      <a:pt x="26" y="7"/>
                    </a:lnTo>
                    <a:lnTo>
                      <a:pt x="39" y="13"/>
                    </a:lnTo>
                    <a:lnTo>
                      <a:pt x="45" y="20"/>
                    </a:lnTo>
                    <a:lnTo>
                      <a:pt x="58" y="20"/>
                    </a:lnTo>
                    <a:lnTo>
                      <a:pt x="65" y="33"/>
                    </a:lnTo>
                    <a:lnTo>
                      <a:pt x="78" y="33"/>
                    </a:lnTo>
                    <a:lnTo>
                      <a:pt x="84" y="46"/>
                    </a:lnTo>
                    <a:lnTo>
                      <a:pt x="91" y="52"/>
                    </a:lnTo>
                    <a:lnTo>
                      <a:pt x="97" y="59"/>
                    </a:lnTo>
                    <a:lnTo>
                      <a:pt x="97" y="65"/>
                    </a:lnTo>
                    <a:lnTo>
                      <a:pt x="103" y="72"/>
                    </a:lnTo>
                    <a:lnTo>
                      <a:pt x="103" y="78"/>
                    </a:lnTo>
                    <a:lnTo>
                      <a:pt x="103" y="91"/>
                    </a:lnTo>
                    <a:lnTo>
                      <a:pt x="103" y="97"/>
                    </a:lnTo>
                    <a:lnTo>
                      <a:pt x="97" y="10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02" name="Freeform 265"/>
              <p:cNvSpPr>
                <a:spLocks/>
              </p:cNvSpPr>
              <p:nvPr/>
            </p:nvSpPr>
            <p:spPr bwMode="auto">
              <a:xfrm>
                <a:off x="13715" y="5282"/>
                <a:ext cx="103" cy="98"/>
              </a:xfrm>
              <a:custGeom>
                <a:avLst/>
                <a:gdLst>
                  <a:gd name="T0" fmla="*/ 0 w 103"/>
                  <a:gd name="T1" fmla="*/ 0 h 98"/>
                  <a:gd name="T2" fmla="*/ 13 w 103"/>
                  <a:gd name="T3" fmla="*/ 0 h 98"/>
                  <a:gd name="T4" fmla="*/ 26 w 103"/>
                  <a:gd name="T5" fmla="*/ 7 h 98"/>
                  <a:gd name="T6" fmla="*/ 39 w 103"/>
                  <a:gd name="T7" fmla="*/ 7 h 98"/>
                  <a:gd name="T8" fmla="*/ 45 w 103"/>
                  <a:gd name="T9" fmla="*/ 13 h 98"/>
                  <a:gd name="T10" fmla="*/ 58 w 103"/>
                  <a:gd name="T11" fmla="*/ 20 h 98"/>
                  <a:gd name="T12" fmla="*/ 65 w 103"/>
                  <a:gd name="T13" fmla="*/ 26 h 98"/>
                  <a:gd name="T14" fmla="*/ 78 w 103"/>
                  <a:gd name="T15" fmla="*/ 33 h 98"/>
                  <a:gd name="T16" fmla="*/ 84 w 103"/>
                  <a:gd name="T17" fmla="*/ 39 h 98"/>
                  <a:gd name="T18" fmla="*/ 91 w 103"/>
                  <a:gd name="T19" fmla="*/ 46 h 98"/>
                  <a:gd name="T20" fmla="*/ 97 w 103"/>
                  <a:gd name="T21" fmla="*/ 52 h 98"/>
                  <a:gd name="T22" fmla="*/ 97 w 103"/>
                  <a:gd name="T23" fmla="*/ 59 h 98"/>
                  <a:gd name="T24" fmla="*/ 103 w 103"/>
                  <a:gd name="T25" fmla="*/ 72 h 98"/>
                  <a:gd name="T26" fmla="*/ 103 w 103"/>
                  <a:gd name="T27" fmla="*/ 78 h 98"/>
                  <a:gd name="T28" fmla="*/ 103 w 103"/>
                  <a:gd name="T29" fmla="*/ 85 h 98"/>
                  <a:gd name="T30" fmla="*/ 103 w 103"/>
                  <a:gd name="T31" fmla="*/ 91 h 98"/>
                  <a:gd name="T32" fmla="*/ 97 w 103"/>
                  <a:gd name="T33" fmla="*/ 98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8"/>
                  <a:gd name="T53" fmla="*/ 103 w 103"/>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8">
                    <a:moveTo>
                      <a:pt x="0" y="0"/>
                    </a:moveTo>
                    <a:lnTo>
                      <a:pt x="13" y="0"/>
                    </a:lnTo>
                    <a:lnTo>
                      <a:pt x="26" y="7"/>
                    </a:lnTo>
                    <a:lnTo>
                      <a:pt x="39" y="7"/>
                    </a:lnTo>
                    <a:lnTo>
                      <a:pt x="45" y="13"/>
                    </a:lnTo>
                    <a:lnTo>
                      <a:pt x="58" y="20"/>
                    </a:lnTo>
                    <a:lnTo>
                      <a:pt x="65" y="26"/>
                    </a:lnTo>
                    <a:lnTo>
                      <a:pt x="78" y="33"/>
                    </a:lnTo>
                    <a:lnTo>
                      <a:pt x="84" y="39"/>
                    </a:lnTo>
                    <a:lnTo>
                      <a:pt x="91" y="46"/>
                    </a:lnTo>
                    <a:lnTo>
                      <a:pt x="97" y="52"/>
                    </a:lnTo>
                    <a:lnTo>
                      <a:pt x="97" y="59"/>
                    </a:lnTo>
                    <a:lnTo>
                      <a:pt x="103" y="72"/>
                    </a:lnTo>
                    <a:lnTo>
                      <a:pt x="103" y="78"/>
                    </a:lnTo>
                    <a:lnTo>
                      <a:pt x="103" y="85"/>
                    </a:lnTo>
                    <a:lnTo>
                      <a:pt x="103" y="91"/>
                    </a:lnTo>
                    <a:lnTo>
                      <a:pt x="97" y="98"/>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03" name="Freeform 266"/>
              <p:cNvSpPr>
                <a:spLocks/>
              </p:cNvSpPr>
              <p:nvPr/>
            </p:nvSpPr>
            <p:spPr bwMode="auto">
              <a:xfrm>
                <a:off x="13812" y="5127"/>
                <a:ext cx="97" cy="91"/>
              </a:xfrm>
              <a:custGeom>
                <a:avLst/>
                <a:gdLst>
                  <a:gd name="T0" fmla="*/ 97 w 97"/>
                  <a:gd name="T1" fmla="*/ 0 h 91"/>
                  <a:gd name="T2" fmla="*/ 84 w 97"/>
                  <a:gd name="T3" fmla="*/ 0 h 91"/>
                  <a:gd name="T4" fmla="*/ 71 w 97"/>
                  <a:gd name="T5" fmla="*/ 7 h 91"/>
                  <a:gd name="T6" fmla="*/ 65 w 97"/>
                  <a:gd name="T7" fmla="*/ 7 h 91"/>
                  <a:gd name="T8" fmla="*/ 52 w 97"/>
                  <a:gd name="T9" fmla="*/ 13 h 91"/>
                  <a:gd name="T10" fmla="*/ 45 w 97"/>
                  <a:gd name="T11" fmla="*/ 20 h 91"/>
                  <a:gd name="T12" fmla="*/ 32 w 97"/>
                  <a:gd name="T13" fmla="*/ 26 h 91"/>
                  <a:gd name="T14" fmla="*/ 26 w 97"/>
                  <a:gd name="T15" fmla="*/ 32 h 91"/>
                  <a:gd name="T16" fmla="*/ 19 w 97"/>
                  <a:gd name="T17" fmla="*/ 39 h 91"/>
                  <a:gd name="T18" fmla="*/ 13 w 97"/>
                  <a:gd name="T19" fmla="*/ 39 h 91"/>
                  <a:gd name="T20" fmla="*/ 6 w 97"/>
                  <a:gd name="T21" fmla="*/ 52 h 91"/>
                  <a:gd name="T22" fmla="*/ 6 w 97"/>
                  <a:gd name="T23" fmla="*/ 58 h 91"/>
                  <a:gd name="T24" fmla="*/ 6 w 97"/>
                  <a:gd name="T25" fmla="*/ 65 h 91"/>
                  <a:gd name="T26" fmla="*/ 0 w 97"/>
                  <a:gd name="T27" fmla="*/ 71 h 91"/>
                  <a:gd name="T28" fmla="*/ 0 w 97"/>
                  <a:gd name="T29" fmla="*/ 78 h 91"/>
                  <a:gd name="T30" fmla="*/ 6 w 97"/>
                  <a:gd name="T31" fmla="*/ 84 h 91"/>
                  <a:gd name="T32" fmla="*/ 6 w 97"/>
                  <a:gd name="T33" fmla="*/ 91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7"/>
                  <a:gd name="T52" fmla="*/ 0 h 91"/>
                  <a:gd name="T53" fmla="*/ 97 w 97"/>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7" h="91">
                    <a:moveTo>
                      <a:pt x="97" y="0"/>
                    </a:moveTo>
                    <a:lnTo>
                      <a:pt x="84" y="0"/>
                    </a:lnTo>
                    <a:lnTo>
                      <a:pt x="71" y="7"/>
                    </a:lnTo>
                    <a:lnTo>
                      <a:pt x="65" y="7"/>
                    </a:lnTo>
                    <a:lnTo>
                      <a:pt x="52" y="13"/>
                    </a:lnTo>
                    <a:lnTo>
                      <a:pt x="45" y="20"/>
                    </a:lnTo>
                    <a:lnTo>
                      <a:pt x="32" y="26"/>
                    </a:lnTo>
                    <a:lnTo>
                      <a:pt x="26" y="32"/>
                    </a:lnTo>
                    <a:lnTo>
                      <a:pt x="19" y="39"/>
                    </a:lnTo>
                    <a:lnTo>
                      <a:pt x="13" y="39"/>
                    </a:lnTo>
                    <a:lnTo>
                      <a:pt x="6" y="52"/>
                    </a:lnTo>
                    <a:lnTo>
                      <a:pt x="6" y="58"/>
                    </a:lnTo>
                    <a:lnTo>
                      <a:pt x="6" y="65"/>
                    </a:lnTo>
                    <a:lnTo>
                      <a:pt x="0" y="71"/>
                    </a:lnTo>
                    <a:lnTo>
                      <a:pt x="0" y="78"/>
                    </a:lnTo>
                    <a:lnTo>
                      <a:pt x="6" y="84"/>
                    </a:lnTo>
                    <a:lnTo>
                      <a:pt x="6" y="91"/>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04" name="Freeform 267"/>
              <p:cNvSpPr>
                <a:spLocks/>
              </p:cNvSpPr>
              <p:nvPr/>
            </p:nvSpPr>
            <p:spPr bwMode="auto">
              <a:xfrm>
                <a:off x="13818" y="5198"/>
                <a:ext cx="104" cy="104"/>
              </a:xfrm>
              <a:custGeom>
                <a:avLst/>
                <a:gdLst>
                  <a:gd name="T0" fmla="*/ 104 w 104"/>
                  <a:gd name="T1" fmla="*/ 0 h 104"/>
                  <a:gd name="T2" fmla="*/ 91 w 104"/>
                  <a:gd name="T3" fmla="*/ 0 h 104"/>
                  <a:gd name="T4" fmla="*/ 78 w 104"/>
                  <a:gd name="T5" fmla="*/ 7 h 104"/>
                  <a:gd name="T6" fmla="*/ 65 w 104"/>
                  <a:gd name="T7" fmla="*/ 13 h 104"/>
                  <a:gd name="T8" fmla="*/ 52 w 104"/>
                  <a:gd name="T9" fmla="*/ 20 h 104"/>
                  <a:gd name="T10" fmla="*/ 46 w 104"/>
                  <a:gd name="T11" fmla="*/ 20 h 104"/>
                  <a:gd name="T12" fmla="*/ 33 w 104"/>
                  <a:gd name="T13" fmla="*/ 33 h 104"/>
                  <a:gd name="T14" fmla="*/ 26 w 104"/>
                  <a:gd name="T15" fmla="*/ 33 h 104"/>
                  <a:gd name="T16" fmla="*/ 20 w 104"/>
                  <a:gd name="T17" fmla="*/ 46 h 104"/>
                  <a:gd name="T18" fmla="*/ 13 w 104"/>
                  <a:gd name="T19" fmla="*/ 52 h 104"/>
                  <a:gd name="T20" fmla="*/ 7 w 104"/>
                  <a:gd name="T21" fmla="*/ 59 h 104"/>
                  <a:gd name="T22" fmla="*/ 0 w 104"/>
                  <a:gd name="T23" fmla="*/ 65 h 104"/>
                  <a:gd name="T24" fmla="*/ 0 w 104"/>
                  <a:gd name="T25" fmla="*/ 72 h 104"/>
                  <a:gd name="T26" fmla="*/ 0 w 104"/>
                  <a:gd name="T27" fmla="*/ 78 h 104"/>
                  <a:gd name="T28" fmla="*/ 0 w 104"/>
                  <a:gd name="T29" fmla="*/ 91 h 104"/>
                  <a:gd name="T30" fmla="*/ 0 w 104"/>
                  <a:gd name="T31" fmla="*/ 97 h 104"/>
                  <a:gd name="T32" fmla="*/ 0 w 104"/>
                  <a:gd name="T33" fmla="*/ 10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04"/>
                  <a:gd name="T53" fmla="*/ 104 w 104"/>
                  <a:gd name="T54" fmla="*/ 104 h 1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04">
                    <a:moveTo>
                      <a:pt x="104" y="0"/>
                    </a:moveTo>
                    <a:lnTo>
                      <a:pt x="91" y="0"/>
                    </a:lnTo>
                    <a:lnTo>
                      <a:pt x="78" y="7"/>
                    </a:lnTo>
                    <a:lnTo>
                      <a:pt x="65" y="13"/>
                    </a:lnTo>
                    <a:lnTo>
                      <a:pt x="52" y="20"/>
                    </a:lnTo>
                    <a:lnTo>
                      <a:pt x="46" y="20"/>
                    </a:lnTo>
                    <a:lnTo>
                      <a:pt x="33" y="33"/>
                    </a:lnTo>
                    <a:lnTo>
                      <a:pt x="26" y="33"/>
                    </a:lnTo>
                    <a:lnTo>
                      <a:pt x="20" y="46"/>
                    </a:lnTo>
                    <a:lnTo>
                      <a:pt x="13" y="52"/>
                    </a:lnTo>
                    <a:lnTo>
                      <a:pt x="7" y="59"/>
                    </a:lnTo>
                    <a:lnTo>
                      <a:pt x="0" y="65"/>
                    </a:lnTo>
                    <a:lnTo>
                      <a:pt x="0" y="72"/>
                    </a:lnTo>
                    <a:lnTo>
                      <a:pt x="0" y="78"/>
                    </a:lnTo>
                    <a:lnTo>
                      <a:pt x="0" y="91"/>
                    </a:lnTo>
                    <a:lnTo>
                      <a:pt x="0" y="97"/>
                    </a:lnTo>
                    <a:lnTo>
                      <a:pt x="0" y="10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05" name="Freeform 268"/>
              <p:cNvSpPr>
                <a:spLocks/>
              </p:cNvSpPr>
              <p:nvPr/>
            </p:nvSpPr>
            <p:spPr bwMode="auto">
              <a:xfrm>
                <a:off x="13818" y="5282"/>
                <a:ext cx="104" cy="98"/>
              </a:xfrm>
              <a:custGeom>
                <a:avLst/>
                <a:gdLst>
                  <a:gd name="T0" fmla="*/ 104 w 104"/>
                  <a:gd name="T1" fmla="*/ 0 h 98"/>
                  <a:gd name="T2" fmla="*/ 91 w 104"/>
                  <a:gd name="T3" fmla="*/ 0 h 98"/>
                  <a:gd name="T4" fmla="*/ 78 w 104"/>
                  <a:gd name="T5" fmla="*/ 7 h 98"/>
                  <a:gd name="T6" fmla="*/ 65 w 104"/>
                  <a:gd name="T7" fmla="*/ 7 h 98"/>
                  <a:gd name="T8" fmla="*/ 52 w 104"/>
                  <a:gd name="T9" fmla="*/ 13 h 98"/>
                  <a:gd name="T10" fmla="*/ 46 w 104"/>
                  <a:gd name="T11" fmla="*/ 20 h 98"/>
                  <a:gd name="T12" fmla="*/ 33 w 104"/>
                  <a:gd name="T13" fmla="*/ 26 h 98"/>
                  <a:gd name="T14" fmla="*/ 26 w 104"/>
                  <a:gd name="T15" fmla="*/ 33 h 98"/>
                  <a:gd name="T16" fmla="*/ 20 w 104"/>
                  <a:gd name="T17" fmla="*/ 39 h 98"/>
                  <a:gd name="T18" fmla="*/ 13 w 104"/>
                  <a:gd name="T19" fmla="*/ 46 h 98"/>
                  <a:gd name="T20" fmla="*/ 7 w 104"/>
                  <a:gd name="T21" fmla="*/ 52 h 98"/>
                  <a:gd name="T22" fmla="*/ 0 w 104"/>
                  <a:gd name="T23" fmla="*/ 59 h 98"/>
                  <a:gd name="T24" fmla="*/ 0 w 104"/>
                  <a:gd name="T25" fmla="*/ 72 h 98"/>
                  <a:gd name="T26" fmla="*/ 0 w 104"/>
                  <a:gd name="T27" fmla="*/ 78 h 98"/>
                  <a:gd name="T28" fmla="*/ 0 w 104"/>
                  <a:gd name="T29" fmla="*/ 85 h 98"/>
                  <a:gd name="T30" fmla="*/ 0 w 104"/>
                  <a:gd name="T31" fmla="*/ 91 h 98"/>
                  <a:gd name="T32" fmla="*/ 0 w 104"/>
                  <a:gd name="T33" fmla="*/ 98 h 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98"/>
                  <a:gd name="T53" fmla="*/ 104 w 104"/>
                  <a:gd name="T54" fmla="*/ 98 h 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98">
                    <a:moveTo>
                      <a:pt x="104" y="0"/>
                    </a:moveTo>
                    <a:lnTo>
                      <a:pt x="91" y="0"/>
                    </a:lnTo>
                    <a:lnTo>
                      <a:pt x="78" y="7"/>
                    </a:lnTo>
                    <a:lnTo>
                      <a:pt x="65" y="7"/>
                    </a:lnTo>
                    <a:lnTo>
                      <a:pt x="52" y="13"/>
                    </a:lnTo>
                    <a:lnTo>
                      <a:pt x="46" y="20"/>
                    </a:lnTo>
                    <a:lnTo>
                      <a:pt x="33" y="26"/>
                    </a:lnTo>
                    <a:lnTo>
                      <a:pt x="26" y="33"/>
                    </a:lnTo>
                    <a:lnTo>
                      <a:pt x="20" y="39"/>
                    </a:lnTo>
                    <a:lnTo>
                      <a:pt x="13" y="46"/>
                    </a:lnTo>
                    <a:lnTo>
                      <a:pt x="7" y="52"/>
                    </a:lnTo>
                    <a:lnTo>
                      <a:pt x="0" y="59"/>
                    </a:lnTo>
                    <a:lnTo>
                      <a:pt x="0" y="72"/>
                    </a:lnTo>
                    <a:lnTo>
                      <a:pt x="0" y="78"/>
                    </a:lnTo>
                    <a:lnTo>
                      <a:pt x="0" y="85"/>
                    </a:lnTo>
                    <a:lnTo>
                      <a:pt x="0" y="91"/>
                    </a:lnTo>
                    <a:lnTo>
                      <a:pt x="0" y="98"/>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06" name="Line 269"/>
              <p:cNvSpPr>
                <a:spLocks noChangeShapeType="1"/>
              </p:cNvSpPr>
              <p:nvPr/>
            </p:nvSpPr>
            <p:spPr bwMode="auto">
              <a:xfrm>
                <a:off x="13508" y="6117"/>
                <a:ext cx="1" cy="816"/>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07" name="Freeform 270"/>
              <p:cNvSpPr>
                <a:spLocks/>
              </p:cNvSpPr>
              <p:nvPr/>
            </p:nvSpPr>
            <p:spPr bwMode="auto">
              <a:xfrm>
                <a:off x="13418" y="6104"/>
                <a:ext cx="90" cy="91"/>
              </a:xfrm>
              <a:custGeom>
                <a:avLst/>
                <a:gdLst>
                  <a:gd name="T0" fmla="*/ 0 w 90"/>
                  <a:gd name="T1" fmla="*/ 0 h 91"/>
                  <a:gd name="T2" fmla="*/ 13 w 90"/>
                  <a:gd name="T3" fmla="*/ 0 h 91"/>
                  <a:gd name="T4" fmla="*/ 19 w 90"/>
                  <a:gd name="T5" fmla="*/ 7 h 91"/>
                  <a:gd name="T6" fmla="*/ 32 w 90"/>
                  <a:gd name="T7" fmla="*/ 13 h 91"/>
                  <a:gd name="T8" fmla="*/ 45 w 90"/>
                  <a:gd name="T9" fmla="*/ 13 h 91"/>
                  <a:gd name="T10" fmla="*/ 52 w 90"/>
                  <a:gd name="T11" fmla="*/ 20 h 91"/>
                  <a:gd name="T12" fmla="*/ 58 w 90"/>
                  <a:gd name="T13" fmla="*/ 26 h 91"/>
                  <a:gd name="T14" fmla="*/ 71 w 90"/>
                  <a:gd name="T15" fmla="*/ 33 h 91"/>
                  <a:gd name="T16" fmla="*/ 77 w 90"/>
                  <a:gd name="T17" fmla="*/ 39 h 91"/>
                  <a:gd name="T18" fmla="*/ 84 w 90"/>
                  <a:gd name="T19" fmla="*/ 46 h 91"/>
                  <a:gd name="T20" fmla="*/ 84 w 90"/>
                  <a:gd name="T21" fmla="*/ 52 h 91"/>
                  <a:gd name="T22" fmla="*/ 90 w 90"/>
                  <a:gd name="T23" fmla="*/ 59 h 91"/>
                  <a:gd name="T24" fmla="*/ 90 w 90"/>
                  <a:gd name="T25" fmla="*/ 65 h 91"/>
                  <a:gd name="T26" fmla="*/ 90 w 90"/>
                  <a:gd name="T27" fmla="*/ 72 h 91"/>
                  <a:gd name="T28" fmla="*/ 90 w 90"/>
                  <a:gd name="T29" fmla="*/ 78 h 91"/>
                  <a:gd name="T30" fmla="*/ 90 w 90"/>
                  <a:gd name="T31" fmla="*/ 85 h 91"/>
                  <a:gd name="T32" fmla="*/ 90 w 90"/>
                  <a:gd name="T33" fmla="*/ 91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91"/>
                  <a:gd name="T53" fmla="*/ 90 w 90"/>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91">
                    <a:moveTo>
                      <a:pt x="0" y="0"/>
                    </a:moveTo>
                    <a:lnTo>
                      <a:pt x="13" y="0"/>
                    </a:lnTo>
                    <a:lnTo>
                      <a:pt x="19" y="7"/>
                    </a:lnTo>
                    <a:lnTo>
                      <a:pt x="32" y="13"/>
                    </a:lnTo>
                    <a:lnTo>
                      <a:pt x="45" y="13"/>
                    </a:lnTo>
                    <a:lnTo>
                      <a:pt x="52" y="20"/>
                    </a:lnTo>
                    <a:lnTo>
                      <a:pt x="58" y="26"/>
                    </a:lnTo>
                    <a:lnTo>
                      <a:pt x="71" y="33"/>
                    </a:lnTo>
                    <a:lnTo>
                      <a:pt x="77" y="39"/>
                    </a:lnTo>
                    <a:lnTo>
                      <a:pt x="84" y="46"/>
                    </a:lnTo>
                    <a:lnTo>
                      <a:pt x="84" y="52"/>
                    </a:lnTo>
                    <a:lnTo>
                      <a:pt x="90" y="59"/>
                    </a:lnTo>
                    <a:lnTo>
                      <a:pt x="90" y="65"/>
                    </a:lnTo>
                    <a:lnTo>
                      <a:pt x="90" y="72"/>
                    </a:lnTo>
                    <a:lnTo>
                      <a:pt x="90" y="78"/>
                    </a:lnTo>
                    <a:lnTo>
                      <a:pt x="90" y="85"/>
                    </a:lnTo>
                    <a:lnTo>
                      <a:pt x="90" y="91"/>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08" name="Freeform 271"/>
              <p:cNvSpPr>
                <a:spLocks/>
              </p:cNvSpPr>
              <p:nvPr/>
            </p:nvSpPr>
            <p:spPr bwMode="auto">
              <a:xfrm>
                <a:off x="13405" y="6176"/>
                <a:ext cx="103" cy="103"/>
              </a:xfrm>
              <a:custGeom>
                <a:avLst/>
                <a:gdLst>
                  <a:gd name="T0" fmla="*/ 0 w 103"/>
                  <a:gd name="T1" fmla="*/ 0 h 103"/>
                  <a:gd name="T2" fmla="*/ 13 w 103"/>
                  <a:gd name="T3" fmla="*/ 6 h 103"/>
                  <a:gd name="T4" fmla="*/ 26 w 103"/>
                  <a:gd name="T5" fmla="*/ 6 h 103"/>
                  <a:gd name="T6" fmla="*/ 39 w 103"/>
                  <a:gd name="T7" fmla="*/ 13 h 103"/>
                  <a:gd name="T8" fmla="*/ 52 w 103"/>
                  <a:gd name="T9" fmla="*/ 19 h 103"/>
                  <a:gd name="T10" fmla="*/ 58 w 103"/>
                  <a:gd name="T11" fmla="*/ 26 h 103"/>
                  <a:gd name="T12" fmla="*/ 71 w 103"/>
                  <a:gd name="T13" fmla="*/ 32 h 103"/>
                  <a:gd name="T14" fmla="*/ 77 w 103"/>
                  <a:gd name="T15" fmla="*/ 39 h 103"/>
                  <a:gd name="T16" fmla="*/ 84 w 103"/>
                  <a:gd name="T17" fmla="*/ 45 h 103"/>
                  <a:gd name="T18" fmla="*/ 90 w 103"/>
                  <a:gd name="T19" fmla="*/ 51 h 103"/>
                  <a:gd name="T20" fmla="*/ 97 w 103"/>
                  <a:gd name="T21" fmla="*/ 58 h 103"/>
                  <a:gd name="T22" fmla="*/ 103 w 103"/>
                  <a:gd name="T23" fmla="*/ 64 h 103"/>
                  <a:gd name="T24" fmla="*/ 103 w 103"/>
                  <a:gd name="T25" fmla="*/ 71 h 103"/>
                  <a:gd name="T26" fmla="*/ 103 w 103"/>
                  <a:gd name="T27" fmla="*/ 77 h 103"/>
                  <a:gd name="T28" fmla="*/ 103 w 103"/>
                  <a:gd name="T29" fmla="*/ 84 h 103"/>
                  <a:gd name="T30" fmla="*/ 103 w 103"/>
                  <a:gd name="T31" fmla="*/ 97 h 103"/>
                  <a:gd name="T32" fmla="*/ 103 w 103"/>
                  <a:gd name="T33" fmla="*/ 103 h 1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3"/>
                  <a:gd name="T53" fmla="*/ 103 w 103"/>
                  <a:gd name="T54" fmla="*/ 103 h 1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3">
                    <a:moveTo>
                      <a:pt x="0" y="0"/>
                    </a:moveTo>
                    <a:lnTo>
                      <a:pt x="13" y="6"/>
                    </a:lnTo>
                    <a:lnTo>
                      <a:pt x="26" y="6"/>
                    </a:lnTo>
                    <a:lnTo>
                      <a:pt x="39" y="13"/>
                    </a:lnTo>
                    <a:lnTo>
                      <a:pt x="52" y="19"/>
                    </a:lnTo>
                    <a:lnTo>
                      <a:pt x="58" y="26"/>
                    </a:lnTo>
                    <a:lnTo>
                      <a:pt x="71" y="32"/>
                    </a:lnTo>
                    <a:lnTo>
                      <a:pt x="77" y="39"/>
                    </a:lnTo>
                    <a:lnTo>
                      <a:pt x="84" y="45"/>
                    </a:lnTo>
                    <a:lnTo>
                      <a:pt x="90" y="51"/>
                    </a:lnTo>
                    <a:lnTo>
                      <a:pt x="97" y="58"/>
                    </a:lnTo>
                    <a:lnTo>
                      <a:pt x="103" y="64"/>
                    </a:lnTo>
                    <a:lnTo>
                      <a:pt x="103" y="71"/>
                    </a:lnTo>
                    <a:lnTo>
                      <a:pt x="103" y="77"/>
                    </a:lnTo>
                    <a:lnTo>
                      <a:pt x="103" y="84"/>
                    </a:lnTo>
                    <a:lnTo>
                      <a:pt x="103" y="97"/>
                    </a:lnTo>
                    <a:lnTo>
                      <a:pt x="103" y="10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09" name="Freeform 272"/>
              <p:cNvSpPr>
                <a:spLocks/>
              </p:cNvSpPr>
              <p:nvPr/>
            </p:nvSpPr>
            <p:spPr bwMode="auto">
              <a:xfrm>
                <a:off x="13405" y="6260"/>
                <a:ext cx="103" cy="103"/>
              </a:xfrm>
              <a:custGeom>
                <a:avLst/>
                <a:gdLst>
                  <a:gd name="T0" fmla="*/ 0 w 103"/>
                  <a:gd name="T1" fmla="*/ 0 h 103"/>
                  <a:gd name="T2" fmla="*/ 13 w 103"/>
                  <a:gd name="T3" fmla="*/ 0 h 103"/>
                  <a:gd name="T4" fmla="*/ 26 w 103"/>
                  <a:gd name="T5" fmla="*/ 6 h 103"/>
                  <a:gd name="T6" fmla="*/ 39 w 103"/>
                  <a:gd name="T7" fmla="*/ 13 h 103"/>
                  <a:gd name="T8" fmla="*/ 52 w 103"/>
                  <a:gd name="T9" fmla="*/ 13 h 103"/>
                  <a:gd name="T10" fmla="*/ 58 w 103"/>
                  <a:gd name="T11" fmla="*/ 19 h 103"/>
                  <a:gd name="T12" fmla="*/ 71 w 103"/>
                  <a:gd name="T13" fmla="*/ 26 h 103"/>
                  <a:gd name="T14" fmla="*/ 77 w 103"/>
                  <a:gd name="T15" fmla="*/ 32 h 103"/>
                  <a:gd name="T16" fmla="*/ 84 w 103"/>
                  <a:gd name="T17" fmla="*/ 39 h 103"/>
                  <a:gd name="T18" fmla="*/ 90 w 103"/>
                  <a:gd name="T19" fmla="*/ 45 h 103"/>
                  <a:gd name="T20" fmla="*/ 97 w 103"/>
                  <a:gd name="T21" fmla="*/ 58 h 103"/>
                  <a:gd name="T22" fmla="*/ 103 w 103"/>
                  <a:gd name="T23" fmla="*/ 65 h 103"/>
                  <a:gd name="T24" fmla="*/ 103 w 103"/>
                  <a:gd name="T25" fmla="*/ 71 h 103"/>
                  <a:gd name="T26" fmla="*/ 103 w 103"/>
                  <a:gd name="T27" fmla="*/ 78 h 103"/>
                  <a:gd name="T28" fmla="*/ 103 w 103"/>
                  <a:gd name="T29" fmla="*/ 84 h 103"/>
                  <a:gd name="T30" fmla="*/ 103 w 103"/>
                  <a:gd name="T31" fmla="*/ 90 h 103"/>
                  <a:gd name="T32" fmla="*/ 103 w 103"/>
                  <a:gd name="T33" fmla="*/ 103 h 1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3"/>
                  <a:gd name="T53" fmla="*/ 103 w 103"/>
                  <a:gd name="T54" fmla="*/ 103 h 1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3">
                    <a:moveTo>
                      <a:pt x="0" y="0"/>
                    </a:moveTo>
                    <a:lnTo>
                      <a:pt x="13" y="0"/>
                    </a:lnTo>
                    <a:lnTo>
                      <a:pt x="26" y="6"/>
                    </a:lnTo>
                    <a:lnTo>
                      <a:pt x="39" y="13"/>
                    </a:lnTo>
                    <a:lnTo>
                      <a:pt x="52" y="13"/>
                    </a:lnTo>
                    <a:lnTo>
                      <a:pt x="58" y="19"/>
                    </a:lnTo>
                    <a:lnTo>
                      <a:pt x="71" y="26"/>
                    </a:lnTo>
                    <a:lnTo>
                      <a:pt x="77" y="32"/>
                    </a:lnTo>
                    <a:lnTo>
                      <a:pt x="84" y="39"/>
                    </a:lnTo>
                    <a:lnTo>
                      <a:pt x="90" y="45"/>
                    </a:lnTo>
                    <a:lnTo>
                      <a:pt x="97" y="58"/>
                    </a:lnTo>
                    <a:lnTo>
                      <a:pt x="103" y="65"/>
                    </a:lnTo>
                    <a:lnTo>
                      <a:pt x="103" y="71"/>
                    </a:lnTo>
                    <a:lnTo>
                      <a:pt x="103" y="78"/>
                    </a:lnTo>
                    <a:lnTo>
                      <a:pt x="103" y="84"/>
                    </a:lnTo>
                    <a:lnTo>
                      <a:pt x="103" y="90"/>
                    </a:lnTo>
                    <a:lnTo>
                      <a:pt x="103" y="10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10" name="Freeform 273"/>
              <p:cNvSpPr>
                <a:spLocks/>
              </p:cNvSpPr>
              <p:nvPr/>
            </p:nvSpPr>
            <p:spPr bwMode="auto">
              <a:xfrm>
                <a:off x="13508" y="6104"/>
                <a:ext cx="97" cy="91"/>
              </a:xfrm>
              <a:custGeom>
                <a:avLst/>
                <a:gdLst>
                  <a:gd name="T0" fmla="*/ 97 w 97"/>
                  <a:gd name="T1" fmla="*/ 0 h 91"/>
                  <a:gd name="T2" fmla="*/ 84 w 97"/>
                  <a:gd name="T3" fmla="*/ 0 h 91"/>
                  <a:gd name="T4" fmla="*/ 71 w 97"/>
                  <a:gd name="T5" fmla="*/ 7 h 91"/>
                  <a:gd name="T6" fmla="*/ 58 w 97"/>
                  <a:gd name="T7" fmla="*/ 13 h 91"/>
                  <a:gd name="T8" fmla="*/ 52 w 97"/>
                  <a:gd name="T9" fmla="*/ 13 h 91"/>
                  <a:gd name="T10" fmla="*/ 39 w 97"/>
                  <a:gd name="T11" fmla="*/ 20 h 91"/>
                  <a:gd name="T12" fmla="*/ 33 w 97"/>
                  <a:gd name="T13" fmla="*/ 26 h 91"/>
                  <a:gd name="T14" fmla="*/ 26 w 97"/>
                  <a:gd name="T15" fmla="*/ 33 h 91"/>
                  <a:gd name="T16" fmla="*/ 20 w 97"/>
                  <a:gd name="T17" fmla="*/ 39 h 91"/>
                  <a:gd name="T18" fmla="*/ 13 w 97"/>
                  <a:gd name="T19" fmla="*/ 46 h 91"/>
                  <a:gd name="T20" fmla="*/ 7 w 97"/>
                  <a:gd name="T21" fmla="*/ 52 h 91"/>
                  <a:gd name="T22" fmla="*/ 0 w 97"/>
                  <a:gd name="T23" fmla="*/ 59 h 91"/>
                  <a:gd name="T24" fmla="*/ 0 w 97"/>
                  <a:gd name="T25" fmla="*/ 65 h 91"/>
                  <a:gd name="T26" fmla="*/ 0 w 97"/>
                  <a:gd name="T27" fmla="*/ 72 h 91"/>
                  <a:gd name="T28" fmla="*/ 0 w 97"/>
                  <a:gd name="T29" fmla="*/ 78 h 91"/>
                  <a:gd name="T30" fmla="*/ 0 w 97"/>
                  <a:gd name="T31" fmla="*/ 85 h 91"/>
                  <a:gd name="T32" fmla="*/ 0 w 97"/>
                  <a:gd name="T33" fmla="*/ 91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7"/>
                  <a:gd name="T52" fmla="*/ 0 h 91"/>
                  <a:gd name="T53" fmla="*/ 97 w 97"/>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7" h="91">
                    <a:moveTo>
                      <a:pt x="97" y="0"/>
                    </a:moveTo>
                    <a:lnTo>
                      <a:pt x="84" y="0"/>
                    </a:lnTo>
                    <a:lnTo>
                      <a:pt x="71" y="7"/>
                    </a:lnTo>
                    <a:lnTo>
                      <a:pt x="58" y="13"/>
                    </a:lnTo>
                    <a:lnTo>
                      <a:pt x="52" y="13"/>
                    </a:lnTo>
                    <a:lnTo>
                      <a:pt x="39" y="20"/>
                    </a:lnTo>
                    <a:lnTo>
                      <a:pt x="33" y="26"/>
                    </a:lnTo>
                    <a:lnTo>
                      <a:pt x="26" y="33"/>
                    </a:lnTo>
                    <a:lnTo>
                      <a:pt x="20" y="39"/>
                    </a:lnTo>
                    <a:lnTo>
                      <a:pt x="13" y="46"/>
                    </a:lnTo>
                    <a:lnTo>
                      <a:pt x="7" y="52"/>
                    </a:lnTo>
                    <a:lnTo>
                      <a:pt x="0" y="59"/>
                    </a:lnTo>
                    <a:lnTo>
                      <a:pt x="0" y="65"/>
                    </a:lnTo>
                    <a:lnTo>
                      <a:pt x="0" y="72"/>
                    </a:lnTo>
                    <a:lnTo>
                      <a:pt x="0" y="78"/>
                    </a:lnTo>
                    <a:lnTo>
                      <a:pt x="0" y="85"/>
                    </a:lnTo>
                    <a:lnTo>
                      <a:pt x="0" y="91"/>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11" name="Freeform 274"/>
              <p:cNvSpPr>
                <a:spLocks/>
              </p:cNvSpPr>
              <p:nvPr/>
            </p:nvSpPr>
            <p:spPr bwMode="auto">
              <a:xfrm>
                <a:off x="13508" y="6176"/>
                <a:ext cx="104" cy="103"/>
              </a:xfrm>
              <a:custGeom>
                <a:avLst/>
                <a:gdLst>
                  <a:gd name="T0" fmla="*/ 104 w 104"/>
                  <a:gd name="T1" fmla="*/ 0 h 103"/>
                  <a:gd name="T2" fmla="*/ 91 w 104"/>
                  <a:gd name="T3" fmla="*/ 6 h 103"/>
                  <a:gd name="T4" fmla="*/ 78 w 104"/>
                  <a:gd name="T5" fmla="*/ 6 h 103"/>
                  <a:gd name="T6" fmla="*/ 71 w 104"/>
                  <a:gd name="T7" fmla="*/ 13 h 103"/>
                  <a:gd name="T8" fmla="*/ 58 w 104"/>
                  <a:gd name="T9" fmla="*/ 19 h 103"/>
                  <a:gd name="T10" fmla="*/ 46 w 104"/>
                  <a:gd name="T11" fmla="*/ 26 h 103"/>
                  <a:gd name="T12" fmla="*/ 39 w 104"/>
                  <a:gd name="T13" fmla="*/ 32 h 103"/>
                  <a:gd name="T14" fmla="*/ 26 w 104"/>
                  <a:gd name="T15" fmla="*/ 39 h 103"/>
                  <a:gd name="T16" fmla="*/ 20 w 104"/>
                  <a:gd name="T17" fmla="*/ 45 h 103"/>
                  <a:gd name="T18" fmla="*/ 13 w 104"/>
                  <a:gd name="T19" fmla="*/ 51 h 103"/>
                  <a:gd name="T20" fmla="*/ 7 w 104"/>
                  <a:gd name="T21" fmla="*/ 58 h 103"/>
                  <a:gd name="T22" fmla="*/ 7 w 104"/>
                  <a:gd name="T23" fmla="*/ 64 h 103"/>
                  <a:gd name="T24" fmla="*/ 0 w 104"/>
                  <a:gd name="T25" fmla="*/ 71 h 103"/>
                  <a:gd name="T26" fmla="*/ 0 w 104"/>
                  <a:gd name="T27" fmla="*/ 77 h 103"/>
                  <a:gd name="T28" fmla="*/ 0 w 104"/>
                  <a:gd name="T29" fmla="*/ 84 h 103"/>
                  <a:gd name="T30" fmla="*/ 0 w 104"/>
                  <a:gd name="T31" fmla="*/ 97 h 103"/>
                  <a:gd name="T32" fmla="*/ 0 w 104"/>
                  <a:gd name="T33" fmla="*/ 103 h 1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03"/>
                  <a:gd name="T53" fmla="*/ 104 w 104"/>
                  <a:gd name="T54" fmla="*/ 103 h 1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03">
                    <a:moveTo>
                      <a:pt x="104" y="0"/>
                    </a:moveTo>
                    <a:lnTo>
                      <a:pt x="91" y="6"/>
                    </a:lnTo>
                    <a:lnTo>
                      <a:pt x="78" y="6"/>
                    </a:lnTo>
                    <a:lnTo>
                      <a:pt x="71" y="13"/>
                    </a:lnTo>
                    <a:lnTo>
                      <a:pt x="58" y="19"/>
                    </a:lnTo>
                    <a:lnTo>
                      <a:pt x="46" y="26"/>
                    </a:lnTo>
                    <a:lnTo>
                      <a:pt x="39" y="32"/>
                    </a:lnTo>
                    <a:lnTo>
                      <a:pt x="26" y="39"/>
                    </a:lnTo>
                    <a:lnTo>
                      <a:pt x="20" y="45"/>
                    </a:lnTo>
                    <a:lnTo>
                      <a:pt x="13" y="51"/>
                    </a:lnTo>
                    <a:lnTo>
                      <a:pt x="7" y="58"/>
                    </a:lnTo>
                    <a:lnTo>
                      <a:pt x="7" y="64"/>
                    </a:lnTo>
                    <a:lnTo>
                      <a:pt x="0" y="71"/>
                    </a:lnTo>
                    <a:lnTo>
                      <a:pt x="0" y="77"/>
                    </a:lnTo>
                    <a:lnTo>
                      <a:pt x="0" y="84"/>
                    </a:lnTo>
                    <a:lnTo>
                      <a:pt x="0" y="97"/>
                    </a:lnTo>
                    <a:lnTo>
                      <a:pt x="0" y="10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12" name="Freeform 275"/>
              <p:cNvSpPr>
                <a:spLocks/>
              </p:cNvSpPr>
              <p:nvPr/>
            </p:nvSpPr>
            <p:spPr bwMode="auto">
              <a:xfrm>
                <a:off x="13508" y="6260"/>
                <a:ext cx="104" cy="103"/>
              </a:xfrm>
              <a:custGeom>
                <a:avLst/>
                <a:gdLst>
                  <a:gd name="T0" fmla="*/ 104 w 104"/>
                  <a:gd name="T1" fmla="*/ 0 h 103"/>
                  <a:gd name="T2" fmla="*/ 91 w 104"/>
                  <a:gd name="T3" fmla="*/ 0 h 103"/>
                  <a:gd name="T4" fmla="*/ 78 w 104"/>
                  <a:gd name="T5" fmla="*/ 6 h 103"/>
                  <a:gd name="T6" fmla="*/ 71 w 104"/>
                  <a:gd name="T7" fmla="*/ 13 h 103"/>
                  <a:gd name="T8" fmla="*/ 58 w 104"/>
                  <a:gd name="T9" fmla="*/ 13 h 103"/>
                  <a:gd name="T10" fmla="*/ 46 w 104"/>
                  <a:gd name="T11" fmla="*/ 19 h 103"/>
                  <a:gd name="T12" fmla="*/ 39 w 104"/>
                  <a:gd name="T13" fmla="*/ 26 h 103"/>
                  <a:gd name="T14" fmla="*/ 26 w 104"/>
                  <a:gd name="T15" fmla="*/ 32 h 103"/>
                  <a:gd name="T16" fmla="*/ 20 w 104"/>
                  <a:gd name="T17" fmla="*/ 39 h 103"/>
                  <a:gd name="T18" fmla="*/ 13 w 104"/>
                  <a:gd name="T19" fmla="*/ 45 h 103"/>
                  <a:gd name="T20" fmla="*/ 7 w 104"/>
                  <a:gd name="T21" fmla="*/ 58 h 103"/>
                  <a:gd name="T22" fmla="*/ 7 w 104"/>
                  <a:gd name="T23" fmla="*/ 65 h 103"/>
                  <a:gd name="T24" fmla="*/ 0 w 104"/>
                  <a:gd name="T25" fmla="*/ 71 h 103"/>
                  <a:gd name="T26" fmla="*/ 0 w 104"/>
                  <a:gd name="T27" fmla="*/ 78 h 103"/>
                  <a:gd name="T28" fmla="*/ 0 w 104"/>
                  <a:gd name="T29" fmla="*/ 84 h 103"/>
                  <a:gd name="T30" fmla="*/ 0 w 104"/>
                  <a:gd name="T31" fmla="*/ 90 h 103"/>
                  <a:gd name="T32" fmla="*/ 0 w 104"/>
                  <a:gd name="T33" fmla="*/ 103 h 1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03"/>
                  <a:gd name="T53" fmla="*/ 104 w 104"/>
                  <a:gd name="T54" fmla="*/ 103 h 1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03">
                    <a:moveTo>
                      <a:pt x="104" y="0"/>
                    </a:moveTo>
                    <a:lnTo>
                      <a:pt x="91" y="0"/>
                    </a:lnTo>
                    <a:lnTo>
                      <a:pt x="78" y="6"/>
                    </a:lnTo>
                    <a:lnTo>
                      <a:pt x="71" y="13"/>
                    </a:lnTo>
                    <a:lnTo>
                      <a:pt x="58" y="13"/>
                    </a:lnTo>
                    <a:lnTo>
                      <a:pt x="46" y="19"/>
                    </a:lnTo>
                    <a:lnTo>
                      <a:pt x="39" y="26"/>
                    </a:lnTo>
                    <a:lnTo>
                      <a:pt x="26" y="32"/>
                    </a:lnTo>
                    <a:lnTo>
                      <a:pt x="20" y="39"/>
                    </a:lnTo>
                    <a:lnTo>
                      <a:pt x="13" y="45"/>
                    </a:lnTo>
                    <a:lnTo>
                      <a:pt x="7" y="58"/>
                    </a:lnTo>
                    <a:lnTo>
                      <a:pt x="7" y="65"/>
                    </a:lnTo>
                    <a:lnTo>
                      <a:pt x="0" y="71"/>
                    </a:lnTo>
                    <a:lnTo>
                      <a:pt x="0" y="78"/>
                    </a:lnTo>
                    <a:lnTo>
                      <a:pt x="0" y="84"/>
                    </a:lnTo>
                    <a:lnTo>
                      <a:pt x="0" y="90"/>
                    </a:lnTo>
                    <a:lnTo>
                      <a:pt x="0" y="10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13" name="Line 276"/>
              <p:cNvSpPr>
                <a:spLocks noChangeShapeType="1"/>
              </p:cNvSpPr>
              <p:nvPr/>
            </p:nvSpPr>
            <p:spPr bwMode="auto">
              <a:xfrm>
                <a:off x="13224" y="7004"/>
                <a:ext cx="1" cy="816"/>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14" name="Freeform 277"/>
              <p:cNvSpPr>
                <a:spLocks/>
              </p:cNvSpPr>
              <p:nvPr/>
            </p:nvSpPr>
            <p:spPr bwMode="auto">
              <a:xfrm>
                <a:off x="13134" y="6991"/>
                <a:ext cx="90" cy="91"/>
              </a:xfrm>
              <a:custGeom>
                <a:avLst/>
                <a:gdLst>
                  <a:gd name="T0" fmla="*/ 0 w 90"/>
                  <a:gd name="T1" fmla="*/ 0 h 91"/>
                  <a:gd name="T2" fmla="*/ 12 w 90"/>
                  <a:gd name="T3" fmla="*/ 0 h 91"/>
                  <a:gd name="T4" fmla="*/ 19 w 90"/>
                  <a:gd name="T5" fmla="*/ 7 h 91"/>
                  <a:gd name="T6" fmla="*/ 32 w 90"/>
                  <a:gd name="T7" fmla="*/ 13 h 91"/>
                  <a:gd name="T8" fmla="*/ 45 w 90"/>
                  <a:gd name="T9" fmla="*/ 13 h 91"/>
                  <a:gd name="T10" fmla="*/ 51 w 90"/>
                  <a:gd name="T11" fmla="*/ 20 h 91"/>
                  <a:gd name="T12" fmla="*/ 58 w 90"/>
                  <a:gd name="T13" fmla="*/ 26 h 91"/>
                  <a:gd name="T14" fmla="*/ 71 w 90"/>
                  <a:gd name="T15" fmla="*/ 33 h 91"/>
                  <a:gd name="T16" fmla="*/ 77 w 90"/>
                  <a:gd name="T17" fmla="*/ 39 h 91"/>
                  <a:gd name="T18" fmla="*/ 84 w 90"/>
                  <a:gd name="T19" fmla="*/ 46 h 91"/>
                  <a:gd name="T20" fmla="*/ 84 w 90"/>
                  <a:gd name="T21" fmla="*/ 52 h 91"/>
                  <a:gd name="T22" fmla="*/ 90 w 90"/>
                  <a:gd name="T23" fmla="*/ 59 h 91"/>
                  <a:gd name="T24" fmla="*/ 90 w 90"/>
                  <a:gd name="T25" fmla="*/ 65 h 91"/>
                  <a:gd name="T26" fmla="*/ 90 w 90"/>
                  <a:gd name="T27" fmla="*/ 71 h 91"/>
                  <a:gd name="T28" fmla="*/ 90 w 90"/>
                  <a:gd name="T29" fmla="*/ 78 h 91"/>
                  <a:gd name="T30" fmla="*/ 90 w 90"/>
                  <a:gd name="T31" fmla="*/ 84 h 91"/>
                  <a:gd name="T32" fmla="*/ 90 w 90"/>
                  <a:gd name="T33" fmla="*/ 91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91"/>
                  <a:gd name="T53" fmla="*/ 90 w 90"/>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91">
                    <a:moveTo>
                      <a:pt x="0" y="0"/>
                    </a:moveTo>
                    <a:lnTo>
                      <a:pt x="12" y="0"/>
                    </a:lnTo>
                    <a:lnTo>
                      <a:pt x="19" y="7"/>
                    </a:lnTo>
                    <a:lnTo>
                      <a:pt x="32" y="13"/>
                    </a:lnTo>
                    <a:lnTo>
                      <a:pt x="45" y="13"/>
                    </a:lnTo>
                    <a:lnTo>
                      <a:pt x="51" y="20"/>
                    </a:lnTo>
                    <a:lnTo>
                      <a:pt x="58" y="26"/>
                    </a:lnTo>
                    <a:lnTo>
                      <a:pt x="71" y="33"/>
                    </a:lnTo>
                    <a:lnTo>
                      <a:pt x="77" y="39"/>
                    </a:lnTo>
                    <a:lnTo>
                      <a:pt x="84" y="46"/>
                    </a:lnTo>
                    <a:lnTo>
                      <a:pt x="84" y="52"/>
                    </a:lnTo>
                    <a:lnTo>
                      <a:pt x="90" y="59"/>
                    </a:lnTo>
                    <a:lnTo>
                      <a:pt x="90" y="65"/>
                    </a:lnTo>
                    <a:lnTo>
                      <a:pt x="90" y="71"/>
                    </a:lnTo>
                    <a:lnTo>
                      <a:pt x="90" y="78"/>
                    </a:lnTo>
                    <a:lnTo>
                      <a:pt x="90" y="84"/>
                    </a:lnTo>
                    <a:lnTo>
                      <a:pt x="90" y="91"/>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15" name="Freeform 278"/>
              <p:cNvSpPr>
                <a:spLocks/>
              </p:cNvSpPr>
              <p:nvPr/>
            </p:nvSpPr>
            <p:spPr bwMode="auto">
              <a:xfrm>
                <a:off x="13121" y="7062"/>
                <a:ext cx="103" cy="104"/>
              </a:xfrm>
              <a:custGeom>
                <a:avLst/>
                <a:gdLst>
                  <a:gd name="T0" fmla="*/ 0 w 103"/>
                  <a:gd name="T1" fmla="*/ 0 h 104"/>
                  <a:gd name="T2" fmla="*/ 13 w 103"/>
                  <a:gd name="T3" fmla="*/ 7 h 104"/>
                  <a:gd name="T4" fmla="*/ 25 w 103"/>
                  <a:gd name="T5" fmla="*/ 7 h 104"/>
                  <a:gd name="T6" fmla="*/ 38 w 103"/>
                  <a:gd name="T7" fmla="*/ 13 h 104"/>
                  <a:gd name="T8" fmla="*/ 51 w 103"/>
                  <a:gd name="T9" fmla="*/ 20 h 104"/>
                  <a:gd name="T10" fmla="*/ 58 w 103"/>
                  <a:gd name="T11" fmla="*/ 26 h 104"/>
                  <a:gd name="T12" fmla="*/ 71 w 103"/>
                  <a:gd name="T13" fmla="*/ 26 h 104"/>
                  <a:gd name="T14" fmla="*/ 77 w 103"/>
                  <a:gd name="T15" fmla="*/ 39 h 104"/>
                  <a:gd name="T16" fmla="*/ 84 w 103"/>
                  <a:gd name="T17" fmla="*/ 46 h 104"/>
                  <a:gd name="T18" fmla="*/ 90 w 103"/>
                  <a:gd name="T19" fmla="*/ 52 h 104"/>
                  <a:gd name="T20" fmla="*/ 97 w 103"/>
                  <a:gd name="T21" fmla="*/ 59 h 104"/>
                  <a:gd name="T22" fmla="*/ 103 w 103"/>
                  <a:gd name="T23" fmla="*/ 65 h 104"/>
                  <a:gd name="T24" fmla="*/ 103 w 103"/>
                  <a:gd name="T25" fmla="*/ 72 h 104"/>
                  <a:gd name="T26" fmla="*/ 103 w 103"/>
                  <a:gd name="T27" fmla="*/ 78 h 104"/>
                  <a:gd name="T28" fmla="*/ 103 w 103"/>
                  <a:gd name="T29" fmla="*/ 85 h 104"/>
                  <a:gd name="T30" fmla="*/ 103 w 103"/>
                  <a:gd name="T31" fmla="*/ 98 h 104"/>
                  <a:gd name="T32" fmla="*/ 103 w 103"/>
                  <a:gd name="T33" fmla="*/ 10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4"/>
                  <a:gd name="T53" fmla="*/ 103 w 103"/>
                  <a:gd name="T54" fmla="*/ 104 h 1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4">
                    <a:moveTo>
                      <a:pt x="0" y="0"/>
                    </a:moveTo>
                    <a:lnTo>
                      <a:pt x="13" y="7"/>
                    </a:lnTo>
                    <a:lnTo>
                      <a:pt x="25" y="7"/>
                    </a:lnTo>
                    <a:lnTo>
                      <a:pt x="38" y="13"/>
                    </a:lnTo>
                    <a:lnTo>
                      <a:pt x="51" y="20"/>
                    </a:lnTo>
                    <a:lnTo>
                      <a:pt x="58" y="26"/>
                    </a:lnTo>
                    <a:lnTo>
                      <a:pt x="71" y="26"/>
                    </a:lnTo>
                    <a:lnTo>
                      <a:pt x="77" y="39"/>
                    </a:lnTo>
                    <a:lnTo>
                      <a:pt x="84" y="46"/>
                    </a:lnTo>
                    <a:lnTo>
                      <a:pt x="90" y="52"/>
                    </a:lnTo>
                    <a:lnTo>
                      <a:pt x="97" y="59"/>
                    </a:lnTo>
                    <a:lnTo>
                      <a:pt x="103" y="65"/>
                    </a:lnTo>
                    <a:lnTo>
                      <a:pt x="103" y="72"/>
                    </a:lnTo>
                    <a:lnTo>
                      <a:pt x="103" y="78"/>
                    </a:lnTo>
                    <a:lnTo>
                      <a:pt x="103" y="85"/>
                    </a:lnTo>
                    <a:lnTo>
                      <a:pt x="103" y="98"/>
                    </a:lnTo>
                    <a:lnTo>
                      <a:pt x="103" y="10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16" name="Freeform 279"/>
              <p:cNvSpPr>
                <a:spLocks/>
              </p:cNvSpPr>
              <p:nvPr/>
            </p:nvSpPr>
            <p:spPr bwMode="auto">
              <a:xfrm>
                <a:off x="13121" y="7147"/>
                <a:ext cx="103" cy="97"/>
              </a:xfrm>
              <a:custGeom>
                <a:avLst/>
                <a:gdLst>
                  <a:gd name="T0" fmla="*/ 0 w 103"/>
                  <a:gd name="T1" fmla="*/ 0 h 97"/>
                  <a:gd name="T2" fmla="*/ 13 w 103"/>
                  <a:gd name="T3" fmla="*/ 0 h 97"/>
                  <a:gd name="T4" fmla="*/ 25 w 103"/>
                  <a:gd name="T5" fmla="*/ 6 h 97"/>
                  <a:gd name="T6" fmla="*/ 38 w 103"/>
                  <a:gd name="T7" fmla="*/ 13 h 97"/>
                  <a:gd name="T8" fmla="*/ 51 w 103"/>
                  <a:gd name="T9" fmla="*/ 13 h 97"/>
                  <a:gd name="T10" fmla="*/ 58 w 103"/>
                  <a:gd name="T11" fmla="*/ 19 h 97"/>
                  <a:gd name="T12" fmla="*/ 71 w 103"/>
                  <a:gd name="T13" fmla="*/ 25 h 97"/>
                  <a:gd name="T14" fmla="*/ 77 w 103"/>
                  <a:gd name="T15" fmla="*/ 32 h 97"/>
                  <a:gd name="T16" fmla="*/ 84 w 103"/>
                  <a:gd name="T17" fmla="*/ 38 h 97"/>
                  <a:gd name="T18" fmla="*/ 90 w 103"/>
                  <a:gd name="T19" fmla="*/ 45 h 97"/>
                  <a:gd name="T20" fmla="*/ 97 w 103"/>
                  <a:gd name="T21" fmla="*/ 58 h 97"/>
                  <a:gd name="T22" fmla="*/ 103 w 103"/>
                  <a:gd name="T23" fmla="*/ 64 h 97"/>
                  <a:gd name="T24" fmla="*/ 103 w 103"/>
                  <a:gd name="T25" fmla="*/ 71 h 97"/>
                  <a:gd name="T26" fmla="*/ 103 w 103"/>
                  <a:gd name="T27" fmla="*/ 77 h 97"/>
                  <a:gd name="T28" fmla="*/ 103 w 103"/>
                  <a:gd name="T29" fmla="*/ 84 h 97"/>
                  <a:gd name="T30" fmla="*/ 103 w 103"/>
                  <a:gd name="T31" fmla="*/ 90 h 97"/>
                  <a:gd name="T32" fmla="*/ 103 w 103"/>
                  <a:gd name="T33" fmla="*/ 97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7"/>
                  <a:gd name="T53" fmla="*/ 103 w 103"/>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7">
                    <a:moveTo>
                      <a:pt x="0" y="0"/>
                    </a:moveTo>
                    <a:lnTo>
                      <a:pt x="13" y="0"/>
                    </a:lnTo>
                    <a:lnTo>
                      <a:pt x="25" y="6"/>
                    </a:lnTo>
                    <a:lnTo>
                      <a:pt x="38" y="13"/>
                    </a:lnTo>
                    <a:lnTo>
                      <a:pt x="51" y="13"/>
                    </a:lnTo>
                    <a:lnTo>
                      <a:pt x="58" y="19"/>
                    </a:lnTo>
                    <a:lnTo>
                      <a:pt x="71" y="25"/>
                    </a:lnTo>
                    <a:lnTo>
                      <a:pt x="77" y="32"/>
                    </a:lnTo>
                    <a:lnTo>
                      <a:pt x="84" y="38"/>
                    </a:lnTo>
                    <a:lnTo>
                      <a:pt x="90" y="45"/>
                    </a:lnTo>
                    <a:lnTo>
                      <a:pt x="97" y="58"/>
                    </a:lnTo>
                    <a:lnTo>
                      <a:pt x="103" y="64"/>
                    </a:lnTo>
                    <a:lnTo>
                      <a:pt x="103" y="71"/>
                    </a:lnTo>
                    <a:lnTo>
                      <a:pt x="103" y="77"/>
                    </a:lnTo>
                    <a:lnTo>
                      <a:pt x="103" y="84"/>
                    </a:lnTo>
                    <a:lnTo>
                      <a:pt x="103" y="90"/>
                    </a:lnTo>
                    <a:lnTo>
                      <a:pt x="103" y="97"/>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17" name="Freeform 280"/>
              <p:cNvSpPr>
                <a:spLocks/>
              </p:cNvSpPr>
              <p:nvPr/>
            </p:nvSpPr>
            <p:spPr bwMode="auto">
              <a:xfrm>
                <a:off x="13224" y="6991"/>
                <a:ext cx="97" cy="91"/>
              </a:xfrm>
              <a:custGeom>
                <a:avLst/>
                <a:gdLst>
                  <a:gd name="T0" fmla="*/ 97 w 97"/>
                  <a:gd name="T1" fmla="*/ 0 h 91"/>
                  <a:gd name="T2" fmla="*/ 84 w 97"/>
                  <a:gd name="T3" fmla="*/ 0 h 91"/>
                  <a:gd name="T4" fmla="*/ 71 w 97"/>
                  <a:gd name="T5" fmla="*/ 7 h 91"/>
                  <a:gd name="T6" fmla="*/ 58 w 97"/>
                  <a:gd name="T7" fmla="*/ 13 h 91"/>
                  <a:gd name="T8" fmla="*/ 52 w 97"/>
                  <a:gd name="T9" fmla="*/ 13 h 91"/>
                  <a:gd name="T10" fmla="*/ 39 w 97"/>
                  <a:gd name="T11" fmla="*/ 20 h 91"/>
                  <a:gd name="T12" fmla="*/ 32 w 97"/>
                  <a:gd name="T13" fmla="*/ 26 h 91"/>
                  <a:gd name="T14" fmla="*/ 19 w 97"/>
                  <a:gd name="T15" fmla="*/ 33 h 91"/>
                  <a:gd name="T16" fmla="*/ 19 w 97"/>
                  <a:gd name="T17" fmla="*/ 39 h 91"/>
                  <a:gd name="T18" fmla="*/ 13 w 97"/>
                  <a:gd name="T19" fmla="*/ 46 h 91"/>
                  <a:gd name="T20" fmla="*/ 6 w 97"/>
                  <a:gd name="T21" fmla="*/ 52 h 91"/>
                  <a:gd name="T22" fmla="*/ 0 w 97"/>
                  <a:gd name="T23" fmla="*/ 59 h 91"/>
                  <a:gd name="T24" fmla="*/ 0 w 97"/>
                  <a:gd name="T25" fmla="*/ 65 h 91"/>
                  <a:gd name="T26" fmla="*/ 0 w 97"/>
                  <a:gd name="T27" fmla="*/ 71 h 91"/>
                  <a:gd name="T28" fmla="*/ 0 w 97"/>
                  <a:gd name="T29" fmla="*/ 78 h 91"/>
                  <a:gd name="T30" fmla="*/ 0 w 97"/>
                  <a:gd name="T31" fmla="*/ 84 h 91"/>
                  <a:gd name="T32" fmla="*/ 0 w 97"/>
                  <a:gd name="T33" fmla="*/ 91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7"/>
                  <a:gd name="T52" fmla="*/ 0 h 91"/>
                  <a:gd name="T53" fmla="*/ 97 w 97"/>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7" h="91">
                    <a:moveTo>
                      <a:pt x="97" y="0"/>
                    </a:moveTo>
                    <a:lnTo>
                      <a:pt x="84" y="0"/>
                    </a:lnTo>
                    <a:lnTo>
                      <a:pt x="71" y="7"/>
                    </a:lnTo>
                    <a:lnTo>
                      <a:pt x="58" y="13"/>
                    </a:lnTo>
                    <a:lnTo>
                      <a:pt x="52" y="13"/>
                    </a:lnTo>
                    <a:lnTo>
                      <a:pt x="39" y="20"/>
                    </a:lnTo>
                    <a:lnTo>
                      <a:pt x="32" y="26"/>
                    </a:lnTo>
                    <a:lnTo>
                      <a:pt x="19" y="33"/>
                    </a:lnTo>
                    <a:lnTo>
                      <a:pt x="19" y="39"/>
                    </a:lnTo>
                    <a:lnTo>
                      <a:pt x="13" y="46"/>
                    </a:lnTo>
                    <a:lnTo>
                      <a:pt x="6" y="52"/>
                    </a:lnTo>
                    <a:lnTo>
                      <a:pt x="0" y="59"/>
                    </a:lnTo>
                    <a:lnTo>
                      <a:pt x="0" y="65"/>
                    </a:lnTo>
                    <a:lnTo>
                      <a:pt x="0" y="71"/>
                    </a:lnTo>
                    <a:lnTo>
                      <a:pt x="0" y="78"/>
                    </a:lnTo>
                    <a:lnTo>
                      <a:pt x="0" y="84"/>
                    </a:lnTo>
                    <a:lnTo>
                      <a:pt x="0" y="91"/>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18" name="Freeform 281"/>
              <p:cNvSpPr>
                <a:spLocks/>
              </p:cNvSpPr>
              <p:nvPr/>
            </p:nvSpPr>
            <p:spPr bwMode="auto">
              <a:xfrm>
                <a:off x="13224" y="7062"/>
                <a:ext cx="103" cy="104"/>
              </a:xfrm>
              <a:custGeom>
                <a:avLst/>
                <a:gdLst>
                  <a:gd name="T0" fmla="*/ 103 w 103"/>
                  <a:gd name="T1" fmla="*/ 0 h 104"/>
                  <a:gd name="T2" fmla="*/ 90 w 103"/>
                  <a:gd name="T3" fmla="*/ 7 h 104"/>
                  <a:gd name="T4" fmla="*/ 78 w 103"/>
                  <a:gd name="T5" fmla="*/ 7 h 104"/>
                  <a:gd name="T6" fmla="*/ 65 w 103"/>
                  <a:gd name="T7" fmla="*/ 13 h 104"/>
                  <a:gd name="T8" fmla="*/ 58 w 103"/>
                  <a:gd name="T9" fmla="*/ 20 h 104"/>
                  <a:gd name="T10" fmla="*/ 45 w 103"/>
                  <a:gd name="T11" fmla="*/ 26 h 104"/>
                  <a:gd name="T12" fmla="*/ 32 w 103"/>
                  <a:gd name="T13" fmla="*/ 26 h 104"/>
                  <a:gd name="T14" fmla="*/ 26 w 103"/>
                  <a:gd name="T15" fmla="*/ 39 h 104"/>
                  <a:gd name="T16" fmla="*/ 19 w 103"/>
                  <a:gd name="T17" fmla="*/ 46 h 104"/>
                  <a:gd name="T18" fmla="*/ 13 w 103"/>
                  <a:gd name="T19" fmla="*/ 52 h 104"/>
                  <a:gd name="T20" fmla="*/ 6 w 103"/>
                  <a:gd name="T21" fmla="*/ 59 h 104"/>
                  <a:gd name="T22" fmla="*/ 6 w 103"/>
                  <a:gd name="T23" fmla="*/ 65 h 104"/>
                  <a:gd name="T24" fmla="*/ 0 w 103"/>
                  <a:gd name="T25" fmla="*/ 72 h 104"/>
                  <a:gd name="T26" fmla="*/ 0 w 103"/>
                  <a:gd name="T27" fmla="*/ 78 h 104"/>
                  <a:gd name="T28" fmla="*/ 0 w 103"/>
                  <a:gd name="T29" fmla="*/ 85 h 104"/>
                  <a:gd name="T30" fmla="*/ 0 w 103"/>
                  <a:gd name="T31" fmla="*/ 98 h 104"/>
                  <a:gd name="T32" fmla="*/ 0 w 103"/>
                  <a:gd name="T33" fmla="*/ 10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4"/>
                  <a:gd name="T53" fmla="*/ 103 w 103"/>
                  <a:gd name="T54" fmla="*/ 104 h 1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4">
                    <a:moveTo>
                      <a:pt x="103" y="0"/>
                    </a:moveTo>
                    <a:lnTo>
                      <a:pt x="90" y="7"/>
                    </a:lnTo>
                    <a:lnTo>
                      <a:pt x="78" y="7"/>
                    </a:lnTo>
                    <a:lnTo>
                      <a:pt x="65" y="13"/>
                    </a:lnTo>
                    <a:lnTo>
                      <a:pt x="58" y="20"/>
                    </a:lnTo>
                    <a:lnTo>
                      <a:pt x="45" y="26"/>
                    </a:lnTo>
                    <a:lnTo>
                      <a:pt x="32" y="26"/>
                    </a:lnTo>
                    <a:lnTo>
                      <a:pt x="26" y="39"/>
                    </a:lnTo>
                    <a:lnTo>
                      <a:pt x="19" y="46"/>
                    </a:lnTo>
                    <a:lnTo>
                      <a:pt x="13" y="52"/>
                    </a:lnTo>
                    <a:lnTo>
                      <a:pt x="6" y="59"/>
                    </a:lnTo>
                    <a:lnTo>
                      <a:pt x="6" y="65"/>
                    </a:lnTo>
                    <a:lnTo>
                      <a:pt x="0" y="72"/>
                    </a:lnTo>
                    <a:lnTo>
                      <a:pt x="0" y="78"/>
                    </a:lnTo>
                    <a:lnTo>
                      <a:pt x="0" y="85"/>
                    </a:lnTo>
                    <a:lnTo>
                      <a:pt x="0" y="98"/>
                    </a:lnTo>
                    <a:lnTo>
                      <a:pt x="0" y="104"/>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19" name="Freeform 282"/>
              <p:cNvSpPr>
                <a:spLocks/>
              </p:cNvSpPr>
              <p:nvPr/>
            </p:nvSpPr>
            <p:spPr bwMode="auto">
              <a:xfrm>
                <a:off x="13224" y="7147"/>
                <a:ext cx="103" cy="97"/>
              </a:xfrm>
              <a:custGeom>
                <a:avLst/>
                <a:gdLst>
                  <a:gd name="T0" fmla="*/ 103 w 103"/>
                  <a:gd name="T1" fmla="*/ 0 h 97"/>
                  <a:gd name="T2" fmla="*/ 90 w 103"/>
                  <a:gd name="T3" fmla="*/ 0 h 97"/>
                  <a:gd name="T4" fmla="*/ 78 w 103"/>
                  <a:gd name="T5" fmla="*/ 6 h 97"/>
                  <a:gd name="T6" fmla="*/ 65 w 103"/>
                  <a:gd name="T7" fmla="*/ 13 h 97"/>
                  <a:gd name="T8" fmla="*/ 58 w 103"/>
                  <a:gd name="T9" fmla="*/ 13 h 97"/>
                  <a:gd name="T10" fmla="*/ 45 w 103"/>
                  <a:gd name="T11" fmla="*/ 19 h 97"/>
                  <a:gd name="T12" fmla="*/ 32 w 103"/>
                  <a:gd name="T13" fmla="*/ 25 h 97"/>
                  <a:gd name="T14" fmla="*/ 26 w 103"/>
                  <a:gd name="T15" fmla="*/ 32 h 97"/>
                  <a:gd name="T16" fmla="*/ 19 w 103"/>
                  <a:gd name="T17" fmla="*/ 38 h 97"/>
                  <a:gd name="T18" fmla="*/ 13 w 103"/>
                  <a:gd name="T19" fmla="*/ 45 h 97"/>
                  <a:gd name="T20" fmla="*/ 6 w 103"/>
                  <a:gd name="T21" fmla="*/ 58 h 97"/>
                  <a:gd name="T22" fmla="*/ 6 w 103"/>
                  <a:gd name="T23" fmla="*/ 64 h 97"/>
                  <a:gd name="T24" fmla="*/ 0 w 103"/>
                  <a:gd name="T25" fmla="*/ 71 h 97"/>
                  <a:gd name="T26" fmla="*/ 0 w 103"/>
                  <a:gd name="T27" fmla="*/ 77 h 97"/>
                  <a:gd name="T28" fmla="*/ 0 w 103"/>
                  <a:gd name="T29" fmla="*/ 84 h 97"/>
                  <a:gd name="T30" fmla="*/ 0 w 103"/>
                  <a:gd name="T31" fmla="*/ 90 h 97"/>
                  <a:gd name="T32" fmla="*/ 0 w 103"/>
                  <a:gd name="T33" fmla="*/ 97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7"/>
                  <a:gd name="T53" fmla="*/ 103 w 103"/>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7">
                    <a:moveTo>
                      <a:pt x="103" y="0"/>
                    </a:moveTo>
                    <a:lnTo>
                      <a:pt x="90" y="0"/>
                    </a:lnTo>
                    <a:lnTo>
                      <a:pt x="78" y="6"/>
                    </a:lnTo>
                    <a:lnTo>
                      <a:pt x="65" y="13"/>
                    </a:lnTo>
                    <a:lnTo>
                      <a:pt x="58" y="13"/>
                    </a:lnTo>
                    <a:lnTo>
                      <a:pt x="45" y="19"/>
                    </a:lnTo>
                    <a:lnTo>
                      <a:pt x="32" y="25"/>
                    </a:lnTo>
                    <a:lnTo>
                      <a:pt x="26" y="32"/>
                    </a:lnTo>
                    <a:lnTo>
                      <a:pt x="19" y="38"/>
                    </a:lnTo>
                    <a:lnTo>
                      <a:pt x="13" y="45"/>
                    </a:lnTo>
                    <a:lnTo>
                      <a:pt x="6" y="58"/>
                    </a:lnTo>
                    <a:lnTo>
                      <a:pt x="6" y="64"/>
                    </a:lnTo>
                    <a:lnTo>
                      <a:pt x="0" y="71"/>
                    </a:lnTo>
                    <a:lnTo>
                      <a:pt x="0" y="77"/>
                    </a:lnTo>
                    <a:lnTo>
                      <a:pt x="0" y="84"/>
                    </a:lnTo>
                    <a:lnTo>
                      <a:pt x="0" y="90"/>
                    </a:lnTo>
                    <a:lnTo>
                      <a:pt x="0" y="97"/>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20" name="Rectangle 283"/>
              <p:cNvSpPr>
                <a:spLocks noChangeArrowheads="1"/>
              </p:cNvSpPr>
              <p:nvPr/>
            </p:nvSpPr>
            <p:spPr bwMode="auto">
              <a:xfrm>
                <a:off x="6846" y="5581"/>
                <a:ext cx="186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Distribution  Transformer</a:t>
                </a:r>
                <a:endParaRPr lang="en-US" altLang="en-US" sz="1400"/>
              </a:p>
            </p:txBody>
          </p:sp>
          <p:sp>
            <p:nvSpPr>
              <p:cNvPr id="11821" name="Rectangle 284"/>
              <p:cNvSpPr>
                <a:spLocks noChangeArrowheads="1"/>
              </p:cNvSpPr>
              <p:nvPr/>
            </p:nvSpPr>
            <p:spPr bwMode="auto">
              <a:xfrm>
                <a:off x="7291" y="5794"/>
                <a:ext cx="102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(11/0.415 kV)</a:t>
                </a:r>
                <a:endParaRPr lang="en-US" altLang="en-US" sz="1400"/>
              </a:p>
            </p:txBody>
          </p:sp>
          <p:sp>
            <p:nvSpPr>
              <p:cNvPr id="11822" name="Rectangle 285"/>
              <p:cNvSpPr>
                <a:spLocks noChangeArrowheads="1"/>
              </p:cNvSpPr>
              <p:nvPr/>
            </p:nvSpPr>
            <p:spPr bwMode="auto">
              <a:xfrm>
                <a:off x="11022" y="6721"/>
                <a:ext cx="15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200"/>
                  <a:t>Secondary  Grid</a:t>
                </a:r>
                <a:endParaRPr lang="en-US" altLang="en-US" sz="1400"/>
              </a:p>
            </p:txBody>
          </p:sp>
          <p:sp>
            <p:nvSpPr>
              <p:cNvPr id="11823" name="Rectangle 286"/>
              <p:cNvSpPr>
                <a:spLocks noChangeArrowheads="1"/>
              </p:cNvSpPr>
              <p:nvPr/>
            </p:nvSpPr>
            <p:spPr bwMode="auto">
              <a:xfrm>
                <a:off x="11479" y="6941"/>
                <a:ext cx="79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(66/11 kV)</a:t>
                </a:r>
                <a:endParaRPr lang="en-US" altLang="en-US" sz="1400"/>
              </a:p>
            </p:txBody>
          </p:sp>
          <p:sp>
            <p:nvSpPr>
              <p:cNvPr id="11824" name="Rectangle 287"/>
              <p:cNvSpPr>
                <a:spLocks noChangeArrowheads="1"/>
              </p:cNvSpPr>
              <p:nvPr/>
            </p:nvSpPr>
            <p:spPr bwMode="auto">
              <a:xfrm>
                <a:off x="9534" y="3788"/>
                <a:ext cx="203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           Primary Grid             </a:t>
                </a:r>
                <a:endParaRPr lang="en-US" altLang="en-US" sz="1400"/>
              </a:p>
            </p:txBody>
          </p:sp>
          <p:sp>
            <p:nvSpPr>
              <p:cNvPr id="11825" name="Rectangle 288"/>
              <p:cNvSpPr>
                <a:spLocks noChangeArrowheads="1"/>
              </p:cNvSpPr>
              <p:nvPr/>
            </p:nvSpPr>
            <p:spPr bwMode="auto">
              <a:xfrm>
                <a:off x="10169" y="4001"/>
                <a:ext cx="88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(220/66 kV)</a:t>
                </a:r>
                <a:endParaRPr lang="en-US" altLang="en-US" sz="1400"/>
              </a:p>
            </p:txBody>
          </p:sp>
          <p:sp>
            <p:nvSpPr>
              <p:cNvPr id="11826" name="Freeform 289"/>
              <p:cNvSpPr>
                <a:spLocks/>
              </p:cNvSpPr>
              <p:nvPr/>
            </p:nvSpPr>
            <p:spPr bwMode="auto">
              <a:xfrm>
                <a:off x="12009" y="2629"/>
                <a:ext cx="1112" cy="472"/>
              </a:xfrm>
              <a:custGeom>
                <a:avLst/>
                <a:gdLst>
                  <a:gd name="T0" fmla="*/ 0 w 1112"/>
                  <a:gd name="T1" fmla="*/ 472 h 472"/>
                  <a:gd name="T2" fmla="*/ 33 w 1112"/>
                  <a:gd name="T3" fmla="*/ 472 h 472"/>
                  <a:gd name="T4" fmla="*/ 71 w 1112"/>
                  <a:gd name="T5" fmla="*/ 472 h 472"/>
                  <a:gd name="T6" fmla="*/ 110 w 1112"/>
                  <a:gd name="T7" fmla="*/ 466 h 472"/>
                  <a:gd name="T8" fmla="*/ 155 w 1112"/>
                  <a:gd name="T9" fmla="*/ 466 h 472"/>
                  <a:gd name="T10" fmla="*/ 194 w 1112"/>
                  <a:gd name="T11" fmla="*/ 459 h 472"/>
                  <a:gd name="T12" fmla="*/ 233 w 1112"/>
                  <a:gd name="T13" fmla="*/ 459 h 472"/>
                  <a:gd name="T14" fmla="*/ 272 w 1112"/>
                  <a:gd name="T15" fmla="*/ 453 h 472"/>
                  <a:gd name="T16" fmla="*/ 310 w 1112"/>
                  <a:gd name="T17" fmla="*/ 446 h 472"/>
                  <a:gd name="T18" fmla="*/ 356 w 1112"/>
                  <a:gd name="T19" fmla="*/ 433 h 472"/>
                  <a:gd name="T20" fmla="*/ 394 w 1112"/>
                  <a:gd name="T21" fmla="*/ 427 h 472"/>
                  <a:gd name="T22" fmla="*/ 433 w 1112"/>
                  <a:gd name="T23" fmla="*/ 414 h 472"/>
                  <a:gd name="T24" fmla="*/ 472 w 1112"/>
                  <a:gd name="T25" fmla="*/ 401 h 472"/>
                  <a:gd name="T26" fmla="*/ 511 w 1112"/>
                  <a:gd name="T27" fmla="*/ 388 h 472"/>
                  <a:gd name="T28" fmla="*/ 549 w 1112"/>
                  <a:gd name="T29" fmla="*/ 375 h 472"/>
                  <a:gd name="T30" fmla="*/ 588 w 1112"/>
                  <a:gd name="T31" fmla="*/ 362 h 472"/>
                  <a:gd name="T32" fmla="*/ 627 w 1112"/>
                  <a:gd name="T33" fmla="*/ 343 h 472"/>
                  <a:gd name="T34" fmla="*/ 666 w 1112"/>
                  <a:gd name="T35" fmla="*/ 330 h 472"/>
                  <a:gd name="T36" fmla="*/ 698 w 1112"/>
                  <a:gd name="T37" fmla="*/ 310 h 472"/>
                  <a:gd name="T38" fmla="*/ 737 w 1112"/>
                  <a:gd name="T39" fmla="*/ 297 h 472"/>
                  <a:gd name="T40" fmla="*/ 769 w 1112"/>
                  <a:gd name="T41" fmla="*/ 278 h 472"/>
                  <a:gd name="T42" fmla="*/ 808 w 1112"/>
                  <a:gd name="T43" fmla="*/ 259 h 472"/>
                  <a:gd name="T44" fmla="*/ 840 w 1112"/>
                  <a:gd name="T45" fmla="*/ 233 h 472"/>
                  <a:gd name="T46" fmla="*/ 873 w 1112"/>
                  <a:gd name="T47" fmla="*/ 213 h 472"/>
                  <a:gd name="T48" fmla="*/ 905 w 1112"/>
                  <a:gd name="T49" fmla="*/ 194 h 472"/>
                  <a:gd name="T50" fmla="*/ 937 w 1112"/>
                  <a:gd name="T51" fmla="*/ 174 h 472"/>
                  <a:gd name="T52" fmla="*/ 963 w 1112"/>
                  <a:gd name="T53" fmla="*/ 149 h 472"/>
                  <a:gd name="T54" fmla="*/ 995 w 1112"/>
                  <a:gd name="T55" fmla="*/ 123 h 472"/>
                  <a:gd name="T56" fmla="*/ 1021 w 1112"/>
                  <a:gd name="T57" fmla="*/ 103 h 472"/>
                  <a:gd name="T58" fmla="*/ 1047 w 1112"/>
                  <a:gd name="T59" fmla="*/ 77 h 472"/>
                  <a:gd name="T60" fmla="*/ 1066 w 1112"/>
                  <a:gd name="T61" fmla="*/ 51 h 472"/>
                  <a:gd name="T62" fmla="*/ 1092 w 1112"/>
                  <a:gd name="T63" fmla="*/ 26 h 472"/>
                  <a:gd name="T64" fmla="*/ 1112 w 1112"/>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2"/>
                  <a:gd name="T100" fmla="*/ 0 h 472"/>
                  <a:gd name="T101" fmla="*/ 1112 w 1112"/>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2" h="472">
                    <a:moveTo>
                      <a:pt x="0" y="472"/>
                    </a:moveTo>
                    <a:lnTo>
                      <a:pt x="33" y="472"/>
                    </a:lnTo>
                    <a:lnTo>
                      <a:pt x="71" y="472"/>
                    </a:lnTo>
                    <a:lnTo>
                      <a:pt x="110" y="466"/>
                    </a:lnTo>
                    <a:lnTo>
                      <a:pt x="155" y="466"/>
                    </a:lnTo>
                    <a:lnTo>
                      <a:pt x="194" y="459"/>
                    </a:lnTo>
                    <a:lnTo>
                      <a:pt x="233" y="459"/>
                    </a:lnTo>
                    <a:lnTo>
                      <a:pt x="272" y="453"/>
                    </a:lnTo>
                    <a:lnTo>
                      <a:pt x="310" y="446"/>
                    </a:lnTo>
                    <a:lnTo>
                      <a:pt x="356" y="433"/>
                    </a:lnTo>
                    <a:lnTo>
                      <a:pt x="394" y="427"/>
                    </a:lnTo>
                    <a:lnTo>
                      <a:pt x="433" y="414"/>
                    </a:lnTo>
                    <a:lnTo>
                      <a:pt x="472" y="401"/>
                    </a:lnTo>
                    <a:lnTo>
                      <a:pt x="511" y="388"/>
                    </a:lnTo>
                    <a:lnTo>
                      <a:pt x="549" y="375"/>
                    </a:lnTo>
                    <a:lnTo>
                      <a:pt x="588" y="362"/>
                    </a:lnTo>
                    <a:lnTo>
                      <a:pt x="627" y="343"/>
                    </a:lnTo>
                    <a:lnTo>
                      <a:pt x="666" y="330"/>
                    </a:lnTo>
                    <a:lnTo>
                      <a:pt x="698" y="310"/>
                    </a:lnTo>
                    <a:lnTo>
                      <a:pt x="737" y="297"/>
                    </a:lnTo>
                    <a:lnTo>
                      <a:pt x="769" y="278"/>
                    </a:lnTo>
                    <a:lnTo>
                      <a:pt x="808" y="259"/>
                    </a:lnTo>
                    <a:lnTo>
                      <a:pt x="840" y="233"/>
                    </a:lnTo>
                    <a:lnTo>
                      <a:pt x="873" y="213"/>
                    </a:lnTo>
                    <a:lnTo>
                      <a:pt x="905" y="194"/>
                    </a:lnTo>
                    <a:lnTo>
                      <a:pt x="937" y="174"/>
                    </a:lnTo>
                    <a:lnTo>
                      <a:pt x="963" y="149"/>
                    </a:lnTo>
                    <a:lnTo>
                      <a:pt x="995" y="123"/>
                    </a:lnTo>
                    <a:lnTo>
                      <a:pt x="1021" y="103"/>
                    </a:lnTo>
                    <a:lnTo>
                      <a:pt x="1047" y="77"/>
                    </a:lnTo>
                    <a:lnTo>
                      <a:pt x="1066" y="51"/>
                    </a:lnTo>
                    <a:lnTo>
                      <a:pt x="1092" y="26"/>
                    </a:lnTo>
                    <a:lnTo>
                      <a:pt x="1112"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27" name="Freeform 290"/>
              <p:cNvSpPr>
                <a:spLocks/>
              </p:cNvSpPr>
              <p:nvPr/>
            </p:nvSpPr>
            <p:spPr bwMode="auto">
              <a:xfrm>
                <a:off x="11899" y="2557"/>
                <a:ext cx="1247" cy="447"/>
              </a:xfrm>
              <a:custGeom>
                <a:avLst/>
                <a:gdLst>
                  <a:gd name="T0" fmla="*/ 0 w 1247"/>
                  <a:gd name="T1" fmla="*/ 447 h 447"/>
                  <a:gd name="T2" fmla="*/ 84 w 1247"/>
                  <a:gd name="T3" fmla="*/ 447 h 447"/>
                  <a:gd name="T4" fmla="*/ 168 w 1247"/>
                  <a:gd name="T5" fmla="*/ 441 h 447"/>
                  <a:gd name="T6" fmla="*/ 252 w 1247"/>
                  <a:gd name="T7" fmla="*/ 428 h 447"/>
                  <a:gd name="T8" fmla="*/ 343 w 1247"/>
                  <a:gd name="T9" fmla="*/ 415 h 447"/>
                  <a:gd name="T10" fmla="*/ 427 w 1247"/>
                  <a:gd name="T11" fmla="*/ 395 h 447"/>
                  <a:gd name="T12" fmla="*/ 511 w 1247"/>
                  <a:gd name="T13" fmla="*/ 376 h 447"/>
                  <a:gd name="T14" fmla="*/ 595 w 1247"/>
                  <a:gd name="T15" fmla="*/ 350 h 447"/>
                  <a:gd name="T16" fmla="*/ 679 w 1247"/>
                  <a:gd name="T17" fmla="*/ 318 h 447"/>
                  <a:gd name="T18" fmla="*/ 763 w 1247"/>
                  <a:gd name="T19" fmla="*/ 292 h 447"/>
                  <a:gd name="T20" fmla="*/ 840 w 1247"/>
                  <a:gd name="T21" fmla="*/ 253 h 447"/>
                  <a:gd name="T22" fmla="*/ 918 w 1247"/>
                  <a:gd name="T23" fmla="*/ 214 h 447"/>
                  <a:gd name="T24" fmla="*/ 995 w 1247"/>
                  <a:gd name="T25" fmla="*/ 175 h 447"/>
                  <a:gd name="T26" fmla="*/ 1060 w 1247"/>
                  <a:gd name="T27" fmla="*/ 136 h 447"/>
                  <a:gd name="T28" fmla="*/ 1131 w 1247"/>
                  <a:gd name="T29" fmla="*/ 91 h 447"/>
                  <a:gd name="T30" fmla="*/ 1163 w 1247"/>
                  <a:gd name="T31" fmla="*/ 72 h 447"/>
                  <a:gd name="T32" fmla="*/ 1189 w 1247"/>
                  <a:gd name="T33" fmla="*/ 46 h 447"/>
                  <a:gd name="T34" fmla="*/ 1222 w 1247"/>
                  <a:gd name="T35" fmla="*/ 20 h 447"/>
                  <a:gd name="T36" fmla="*/ 1247 w 1247"/>
                  <a:gd name="T37" fmla="*/ 0 h 4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7"/>
                  <a:gd name="T58" fmla="*/ 0 h 447"/>
                  <a:gd name="T59" fmla="*/ 1247 w 1247"/>
                  <a:gd name="T60" fmla="*/ 447 h 4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7" h="447">
                    <a:moveTo>
                      <a:pt x="0" y="447"/>
                    </a:moveTo>
                    <a:lnTo>
                      <a:pt x="84" y="447"/>
                    </a:lnTo>
                    <a:lnTo>
                      <a:pt x="168" y="441"/>
                    </a:lnTo>
                    <a:lnTo>
                      <a:pt x="252" y="428"/>
                    </a:lnTo>
                    <a:lnTo>
                      <a:pt x="343" y="415"/>
                    </a:lnTo>
                    <a:lnTo>
                      <a:pt x="427" y="395"/>
                    </a:lnTo>
                    <a:lnTo>
                      <a:pt x="511" y="376"/>
                    </a:lnTo>
                    <a:lnTo>
                      <a:pt x="595" y="350"/>
                    </a:lnTo>
                    <a:lnTo>
                      <a:pt x="679" y="318"/>
                    </a:lnTo>
                    <a:lnTo>
                      <a:pt x="763" y="292"/>
                    </a:lnTo>
                    <a:lnTo>
                      <a:pt x="840" y="253"/>
                    </a:lnTo>
                    <a:lnTo>
                      <a:pt x="918" y="214"/>
                    </a:lnTo>
                    <a:lnTo>
                      <a:pt x="995" y="175"/>
                    </a:lnTo>
                    <a:lnTo>
                      <a:pt x="1060" y="136"/>
                    </a:lnTo>
                    <a:lnTo>
                      <a:pt x="1131" y="91"/>
                    </a:lnTo>
                    <a:lnTo>
                      <a:pt x="1163" y="72"/>
                    </a:lnTo>
                    <a:lnTo>
                      <a:pt x="1189" y="46"/>
                    </a:lnTo>
                    <a:lnTo>
                      <a:pt x="1222" y="20"/>
                    </a:lnTo>
                    <a:lnTo>
                      <a:pt x="1247"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28" name="Freeform 291"/>
              <p:cNvSpPr>
                <a:spLocks/>
              </p:cNvSpPr>
              <p:nvPr/>
            </p:nvSpPr>
            <p:spPr bwMode="auto">
              <a:xfrm>
                <a:off x="11764" y="2480"/>
                <a:ext cx="1370" cy="446"/>
              </a:xfrm>
              <a:custGeom>
                <a:avLst/>
                <a:gdLst>
                  <a:gd name="T0" fmla="*/ 0 w 1370"/>
                  <a:gd name="T1" fmla="*/ 446 h 446"/>
                  <a:gd name="T2" fmla="*/ 45 w 1370"/>
                  <a:gd name="T3" fmla="*/ 446 h 446"/>
                  <a:gd name="T4" fmla="*/ 90 w 1370"/>
                  <a:gd name="T5" fmla="*/ 446 h 446"/>
                  <a:gd name="T6" fmla="*/ 181 w 1370"/>
                  <a:gd name="T7" fmla="*/ 440 h 446"/>
                  <a:gd name="T8" fmla="*/ 278 w 1370"/>
                  <a:gd name="T9" fmla="*/ 433 h 446"/>
                  <a:gd name="T10" fmla="*/ 368 w 1370"/>
                  <a:gd name="T11" fmla="*/ 421 h 446"/>
                  <a:gd name="T12" fmla="*/ 465 w 1370"/>
                  <a:gd name="T13" fmla="*/ 401 h 446"/>
                  <a:gd name="T14" fmla="*/ 562 w 1370"/>
                  <a:gd name="T15" fmla="*/ 382 h 446"/>
                  <a:gd name="T16" fmla="*/ 652 w 1370"/>
                  <a:gd name="T17" fmla="*/ 356 h 446"/>
                  <a:gd name="T18" fmla="*/ 749 w 1370"/>
                  <a:gd name="T19" fmla="*/ 330 h 446"/>
                  <a:gd name="T20" fmla="*/ 840 w 1370"/>
                  <a:gd name="T21" fmla="*/ 298 h 446"/>
                  <a:gd name="T22" fmla="*/ 924 w 1370"/>
                  <a:gd name="T23" fmla="*/ 259 h 446"/>
                  <a:gd name="T24" fmla="*/ 1008 w 1370"/>
                  <a:gd name="T25" fmla="*/ 226 h 446"/>
                  <a:gd name="T26" fmla="*/ 1092 w 1370"/>
                  <a:gd name="T27" fmla="*/ 181 h 446"/>
                  <a:gd name="T28" fmla="*/ 1130 w 1370"/>
                  <a:gd name="T29" fmla="*/ 162 h 446"/>
                  <a:gd name="T30" fmla="*/ 1169 w 1370"/>
                  <a:gd name="T31" fmla="*/ 142 h 446"/>
                  <a:gd name="T32" fmla="*/ 1202 w 1370"/>
                  <a:gd name="T33" fmla="*/ 116 h 446"/>
                  <a:gd name="T34" fmla="*/ 1240 w 1370"/>
                  <a:gd name="T35" fmla="*/ 97 h 446"/>
                  <a:gd name="T36" fmla="*/ 1273 w 1370"/>
                  <a:gd name="T37" fmla="*/ 71 h 446"/>
                  <a:gd name="T38" fmla="*/ 1305 w 1370"/>
                  <a:gd name="T39" fmla="*/ 45 h 446"/>
                  <a:gd name="T40" fmla="*/ 1337 w 1370"/>
                  <a:gd name="T41" fmla="*/ 19 h 446"/>
                  <a:gd name="T42" fmla="*/ 1370 w 1370"/>
                  <a:gd name="T43" fmla="*/ 0 h 4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70"/>
                  <a:gd name="T67" fmla="*/ 0 h 446"/>
                  <a:gd name="T68" fmla="*/ 1370 w 1370"/>
                  <a:gd name="T69" fmla="*/ 446 h 4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70" h="446">
                    <a:moveTo>
                      <a:pt x="0" y="446"/>
                    </a:moveTo>
                    <a:lnTo>
                      <a:pt x="45" y="446"/>
                    </a:lnTo>
                    <a:lnTo>
                      <a:pt x="90" y="446"/>
                    </a:lnTo>
                    <a:lnTo>
                      <a:pt x="181" y="440"/>
                    </a:lnTo>
                    <a:lnTo>
                      <a:pt x="278" y="433"/>
                    </a:lnTo>
                    <a:lnTo>
                      <a:pt x="368" y="421"/>
                    </a:lnTo>
                    <a:lnTo>
                      <a:pt x="465" y="401"/>
                    </a:lnTo>
                    <a:lnTo>
                      <a:pt x="562" y="382"/>
                    </a:lnTo>
                    <a:lnTo>
                      <a:pt x="652" y="356"/>
                    </a:lnTo>
                    <a:lnTo>
                      <a:pt x="749" y="330"/>
                    </a:lnTo>
                    <a:lnTo>
                      <a:pt x="840" y="298"/>
                    </a:lnTo>
                    <a:lnTo>
                      <a:pt x="924" y="259"/>
                    </a:lnTo>
                    <a:lnTo>
                      <a:pt x="1008" y="226"/>
                    </a:lnTo>
                    <a:lnTo>
                      <a:pt x="1092" y="181"/>
                    </a:lnTo>
                    <a:lnTo>
                      <a:pt x="1130" y="162"/>
                    </a:lnTo>
                    <a:lnTo>
                      <a:pt x="1169" y="142"/>
                    </a:lnTo>
                    <a:lnTo>
                      <a:pt x="1202" y="116"/>
                    </a:lnTo>
                    <a:lnTo>
                      <a:pt x="1240" y="97"/>
                    </a:lnTo>
                    <a:lnTo>
                      <a:pt x="1273" y="71"/>
                    </a:lnTo>
                    <a:lnTo>
                      <a:pt x="1305" y="45"/>
                    </a:lnTo>
                    <a:lnTo>
                      <a:pt x="1337" y="19"/>
                    </a:lnTo>
                    <a:lnTo>
                      <a:pt x="137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29" name="Freeform 292"/>
              <p:cNvSpPr>
                <a:spLocks/>
              </p:cNvSpPr>
              <p:nvPr/>
            </p:nvSpPr>
            <p:spPr bwMode="auto">
              <a:xfrm>
                <a:off x="13146" y="2642"/>
                <a:ext cx="524" cy="802"/>
              </a:xfrm>
              <a:custGeom>
                <a:avLst/>
                <a:gdLst>
                  <a:gd name="T0" fmla="*/ 0 w 524"/>
                  <a:gd name="T1" fmla="*/ 0 h 802"/>
                  <a:gd name="T2" fmla="*/ 7 w 524"/>
                  <a:gd name="T3" fmla="*/ 19 h 802"/>
                  <a:gd name="T4" fmla="*/ 13 w 524"/>
                  <a:gd name="T5" fmla="*/ 45 h 802"/>
                  <a:gd name="T6" fmla="*/ 20 w 524"/>
                  <a:gd name="T7" fmla="*/ 64 h 802"/>
                  <a:gd name="T8" fmla="*/ 26 w 524"/>
                  <a:gd name="T9" fmla="*/ 90 h 802"/>
                  <a:gd name="T10" fmla="*/ 39 w 524"/>
                  <a:gd name="T11" fmla="*/ 110 h 802"/>
                  <a:gd name="T12" fmla="*/ 46 w 524"/>
                  <a:gd name="T13" fmla="*/ 136 h 802"/>
                  <a:gd name="T14" fmla="*/ 59 w 524"/>
                  <a:gd name="T15" fmla="*/ 161 h 802"/>
                  <a:gd name="T16" fmla="*/ 65 w 524"/>
                  <a:gd name="T17" fmla="*/ 181 h 802"/>
                  <a:gd name="T18" fmla="*/ 78 w 524"/>
                  <a:gd name="T19" fmla="*/ 207 h 802"/>
                  <a:gd name="T20" fmla="*/ 91 w 524"/>
                  <a:gd name="T21" fmla="*/ 233 h 802"/>
                  <a:gd name="T22" fmla="*/ 104 w 524"/>
                  <a:gd name="T23" fmla="*/ 252 h 802"/>
                  <a:gd name="T24" fmla="*/ 117 w 524"/>
                  <a:gd name="T25" fmla="*/ 278 h 802"/>
                  <a:gd name="T26" fmla="*/ 130 w 524"/>
                  <a:gd name="T27" fmla="*/ 304 h 802"/>
                  <a:gd name="T28" fmla="*/ 143 w 524"/>
                  <a:gd name="T29" fmla="*/ 330 h 802"/>
                  <a:gd name="T30" fmla="*/ 175 w 524"/>
                  <a:gd name="T31" fmla="*/ 381 h 802"/>
                  <a:gd name="T32" fmla="*/ 201 w 524"/>
                  <a:gd name="T33" fmla="*/ 427 h 802"/>
                  <a:gd name="T34" fmla="*/ 233 w 524"/>
                  <a:gd name="T35" fmla="*/ 472 h 802"/>
                  <a:gd name="T36" fmla="*/ 265 w 524"/>
                  <a:gd name="T37" fmla="*/ 524 h 802"/>
                  <a:gd name="T38" fmla="*/ 285 w 524"/>
                  <a:gd name="T39" fmla="*/ 543 h 802"/>
                  <a:gd name="T40" fmla="*/ 298 w 524"/>
                  <a:gd name="T41" fmla="*/ 569 h 802"/>
                  <a:gd name="T42" fmla="*/ 317 w 524"/>
                  <a:gd name="T43" fmla="*/ 589 h 802"/>
                  <a:gd name="T44" fmla="*/ 330 w 524"/>
                  <a:gd name="T45" fmla="*/ 608 h 802"/>
                  <a:gd name="T46" fmla="*/ 349 w 524"/>
                  <a:gd name="T47" fmla="*/ 634 h 802"/>
                  <a:gd name="T48" fmla="*/ 369 w 524"/>
                  <a:gd name="T49" fmla="*/ 653 h 802"/>
                  <a:gd name="T50" fmla="*/ 382 w 524"/>
                  <a:gd name="T51" fmla="*/ 673 h 802"/>
                  <a:gd name="T52" fmla="*/ 401 w 524"/>
                  <a:gd name="T53" fmla="*/ 692 h 802"/>
                  <a:gd name="T54" fmla="*/ 420 w 524"/>
                  <a:gd name="T55" fmla="*/ 705 h 802"/>
                  <a:gd name="T56" fmla="*/ 433 w 524"/>
                  <a:gd name="T57" fmla="*/ 725 h 802"/>
                  <a:gd name="T58" fmla="*/ 446 w 524"/>
                  <a:gd name="T59" fmla="*/ 737 h 802"/>
                  <a:gd name="T60" fmla="*/ 459 w 524"/>
                  <a:gd name="T61" fmla="*/ 750 h 802"/>
                  <a:gd name="T62" fmla="*/ 472 w 524"/>
                  <a:gd name="T63" fmla="*/ 757 h 802"/>
                  <a:gd name="T64" fmla="*/ 479 w 524"/>
                  <a:gd name="T65" fmla="*/ 770 h 802"/>
                  <a:gd name="T66" fmla="*/ 492 w 524"/>
                  <a:gd name="T67" fmla="*/ 776 h 802"/>
                  <a:gd name="T68" fmla="*/ 504 w 524"/>
                  <a:gd name="T69" fmla="*/ 789 h 802"/>
                  <a:gd name="T70" fmla="*/ 511 w 524"/>
                  <a:gd name="T71" fmla="*/ 796 h 802"/>
                  <a:gd name="T72" fmla="*/ 524 w 524"/>
                  <a:gd name="T73" fmla="*/ 802 h 8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4"/>
                  <a:gd name="T112" fmla="*/ 0 h 802"/>
                  <a:gd name="T113" fmla="*/ 524 w 524"/>
                  <a:gd name="T114" fmla="*/ 802 h 80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4" h="802">
                    <a:moveTo>
                      <a:pt x="0" y="0"/>
                    </a:moveTo>
                    <a:lnTo>
                      <a:pt x="7" y="19"/>
                    </a:lnTo>
                    <a:lnTo>
                      <a:pt x="13" y="45"/>
                    </a:lnTo>
                    <a:lnTo>
                      <a:pt x="20" y="64"/>
                    </a:lnTo>
                    <a:lnTo>
                      <a:pt x="26" y="90"/>
                    </a:lnTo>
                    <a:lnTo>
                      <a:pt x="39" y="110"/>
                    </a:lnTo>
                    <a:lnTo>
                      <a:pt x="46" y="136"/>
                    </a:lnTo>
                    <a:lnTo>
                      <a:pt x="59" y="161"/>
                    </a:lnTo>
                    <a:lnTo>
                      <a:pt x="65" y="181"/>
                    </a:lnTo>
                    <a:lnTo>
                      <a:pt x="78" y="207"/>
                    </a:lnTo>
                    <a:lnTo>
                      <a:pt x="91" y="233"/>
                    </a:lnTo>
                    <a:lnTo>
                      <a:pt x="104" y="252"/>
                    </a:lnTo>
                    <a:lnTo>
                      <a:pt x="117" y="278"/>
                    </a:lnTo>
                    <a:lnTo>
                      <a:pt x="130" y="304"/>
                    </a:lnTo>
                    <a:lnTo>
                      <a:pt x="143" y="330"/>
                    </a:lnTo>
                    <a:lnTo>
                      <a:pt x="175" y="381"/>
                    </a:lnTo>
                    <a:lnTo>
                      <a:pt x="201" y="427"/>
                    </a:lnTo>
                    <a:lnTo>
                      <a:pt x="233" y="472"/>
                    </a:lnTo>
                    <a:lnTo>
                      <a:pt x="265" y="524"/>
                    </a:lnTo>
                    <a:lnTo>
                      <a:pt x="285" y="543"/>
                    </a:lnTo>
                    <a:lnTo>
                      <a:pt x="298" y="569"/>
                    </a:lnTo>
                    <a:lnTo>
                      <a:pt x="317" y="589"/>
                    </a:lnTo>
                    <a:lnTo>
                      <a:pt x="330" y="608"/>
                    </a:lnTo>
                    <a:lnTo>
                      <a:pt x="349" y="634"/>
                    </a:lnTo>
                    <a:lnTo>
                      <a:pt x="369" y="653"/>
                    </a:lnTo>
                    <a:lnTo>
                      <a:pt x="382" y="673"/>
                    </a:lnTo>
                    <a:lnTo>
                      <a:pt x="401" y="692"/>
                    </a:lnTo>
                    <a:lnTo>
                      <a:pt x="420" y="705"/>
                    </a:lnTo>
                    <a:lnTo>
                      <a:pt x="433" y="725"/>
                    </a:lnTo>
                    <a:lnTo>
                      <a:pt x="446" y="737"/>
                    </a:lnTo>
                    <a:lnTo>
                      <a:pt x="459" y="750"/>
                    </a:lnTo>
                    <a:lnTo>
                      <a:pt x="472" y="757"/>
                    </a:lnTo>
                    <a:lnTo>
                      <a:pt x="479" y="770"/>
                    </a:lnTo>
                    <a:lnTo>
                      <a:pt x="492" y="776"/>
                    </a:lnTo>
                    <a:lnTo>
                      <a:pt x="504" y="789"/>
                    </a:lnTo>
                    <a:lnTo>
                      <a:pt x="511" y="796"/>
                    </a:lnTo>
                    <a:lnTo>
                      <a:pt x="524" y="802"/>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30" name="Freeform 293"/>
              <p:cNvSpPr>
                <a:spLocks/>
              </p:cNvSpPr>
              <p:nvPr/>
            </p:nvSpPr>
            <p:spPr bwMode="auto">
              <a:xfrm>
                <a:off x="13146" y="2557"/>
                <a:ext cx="524" cy="803"/>
              </a:xfrm>
              <a:custGeom>
                <a:avLst/>
                <a:gdLst>
                  <a:gd name="T0" fmla="*/ 0 w 524"/>
                  <a:gd name="T1" fmla="*/ 0 h 803"/>
                  <a:gd name="T2" fmla="*/ 7 w 524"/>
                  <a:gd name="T3" fmla="*/ 20 h 803"/>
                  <a:gd name="T4" fmla="*/ 13 w 524"/>
                  <a:gd name="T5" fmla="*/ 46 h 803"/>
                  <a:gd name="T6" fmla="*/ 20 w 524"/>
                  <a:gd name="T7" fmla="*/ 65 h 803"/>
                  <a:gd name="T8" fmla="*/ 26 w 524"/>
                  <a:gd name="T9" fmla="*/ 91 h 803"/>
                  <a:gd name="T10" fmla="*/ 39 w 524"/>
                  <a:gd name="T11" fmla="*/ 110 h 803"/>
                  <a:gd name="T12" fmla="*/ 46 w 524"/>
                  <a:gd name="T13" fmla="*/ 136 h 803"/>
                  <a:gd name="T14" fmla="*/ 59 w 524"/>
                  <a:gd name="T15" fmla="*/ 162 h 803"/>
                  <a:gd name="T16" fmla="*/ 65 w 524"/>
                  <a:gd name="T17" fmla="*/ 182 h 803"/>
                  <a:gd name="T18" fmla="*/ 78 w 524"/>
                  <a:gd name="T19" fmla="*/ 208 h 803"/>
                  <a:gd name="T20" fmla="*/ 91 w 524"/>
                  <a:gd name="T21" fmla="*/ 233 h 803"/>
                  <a:gd name="T22" fmla="*/ 104 w 524"/>
                  <a:gd name="T23" fmla="*/ 259 h 803"/>
                  <a:gd name="T24" fmla="*/ 117 w 524"/>
                  <a:gd name="T25" fmla="*/ 279 h 803"/>
                  <a:gd name="T26" fmla="*/ 130 w 524"/>
                  <a:gd name="T27" fmla="*/ 305 h 803"/>
                  <a:gd name="T28" fmla="*/ 143 w 524"/>
                  <a:gd name="T29" fmla="*/ 331 h 803"/>
                  <a:gd name="T30" fmla="*/ 175 w 524"/>
                  <a:gd name="T31" fmla="*/ 382 h 803"/>
                  <a:gd name="T32" fmla="*/ 201 w 524"/>
                  <a:gd name="T33" fmla="*/ 428 h 803"/>
                  <a:gd name="T34" fmla="*/ 233 w 524"/>
                  <a:gd name="T35" fmla="*/ 473 h 803"/>
                  <a:gd name="T36" fmla="*/ 265 w 524"/>
                  <a:gd name="T37" fmla="*/ 525 h 803"/>
                  <a:gd name="T38" fmla="*/ 285 w 524"/>
                  <a:gd name="T39" fmla="*/ 544 h 803"/>
                  <a:gd name="T40" fmla="*/ 298 w 524"/>
                  <a:gd name="T41" fmla="*/ 570 h 803"/>
                  <a:gd name="T42" fmla="*/ 317 w 524"/>
                  <a:gd name="T43" fmla="*/ 589 h 803"/>
                  <a:gd name="T44" fmla="*/ 330 w 524"/>
                  <a:gd name="T45" fmla="*/ 609 h 803"/>
                  <a:gd name="T46" fmla="*/ 349 w 524"/>
                  <a:gd name="T47" fmla="*/ 635 h 803"/>
                  <a:gd name="T48" fmla="*/ 369 w 524"/>
                  <a:gd name="T49" fmla="*/ 654 h 803"/>
                  <a:gd name="T50" fmla="*/ 382 w 524"/>
                  <a:gd name="T51" fmla="*/ 674 h 803"/>
                  <a:gd name="T52" fmla="*/ 401 w 524"/>
                  <a:gd name="T53" fmla="*/ 693 h 803"/>
                  <a:gd name="T54" fmla="*/ 420 w 524"/>
                  <a:gd name="T55" fmla="*/ 706 h 803"/>
                  <a:gd name="T56" fmla="*/ 433 w 524"/>
                  <a:gd name="T57" fmla="*/ 725 h 803"/>
                  <a:gd name="T58" fmla="*/ 446 w 524"/>
                  <a:gd name="T59" fmla="*/ 738 h 803"/>
                  <a:gd name="T60" fmla="*/ 459 w 524"/>
                  <a:gd name="T61" fmla="*/ 751 h 803"/>
                  <a:gd name="T62" fmla="*/ 472 w 524"/>
                  <a:gd name="T63" fmla="*/ 758 h 803"/>
                  <a:gd name="T64" fmla="*/ 479 w 524"/>
                  <a:gd name="T65" fmla="*/ 771 h 803"/>
                  <a:gd name="T66" fmla="*/ 492 w 524"/>
                  <a:gd name="T67" fmla="*/ 777 h 803"/>
                  <a:gd name="T68" fmla="*/ 504 w 524"/>
                  <a:gd name="T69" fmla="*/ 790 h 803"/>
                  <a:gd name="T70" fmla="*/ 511 w 524"/>
                  <a:gd name="T71" fmla="*/ 797 h 803"/>
                  <a:gd name="T72" fmla="*/ 524 w 524"/>
                  <a:gd name="T73" fmla="*/ 803 h 8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4"/>
                  <a:gd name="T112" fmla="*/ 0 h 803"/>
                  <a:gd name="T113" fmla="*/ 524 w 524"/>
                  <a:gd name="T114" fmla="*/ 803 h 8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4" h="803">
                    <a:moveTo>
                      <a:pt x="0" y="0"/>
                    </a:moveTo>
                    <a:lnTo>
                      <a:pt x="7" y="20"/>
                    </a:lnTo>
                    <a:lnTo>
                      <a:pt x="13" y="46"/>
                    </a:lnTo>
                    <a:lnTo>
                      <a:pt x="20" y="65"/>
                    </a:lnTo>
                    <a:lnTo>
                      <a:pt x="26" y="91"/>
                    </a:lnTo>
                    <a:lnTo>
                      <a:pt x="39" y="110"/>
                    </a:lnTo>
                    <a:lnTo>
                      <a:pt x="46" y="136"/>
                    </a:lnTo>
                    <a:lnTo>
                      <a:pt x="59" y="162"/>
                    </a:lnTo>
                    <a:lnTo>
                      <a:pt x="65" y="182"/>
                    </a:lnTo>
                    <a:lnTo>
                      <a:pt x="78" y="208"/>
                    </a:lnTo>
                    <a:lnTo>
                      <a:pt x="91" y="233"/>
                    </a:lnTo>
                    <a:lnTo>
                      <a:pt x="104" y="259"/>
                    </a:lnTo>
                    <a:lnTo>
                      <a:pt x="117" y="279"/>
                    </a:lnTo>
                    <a:lnTo>
                      <a:pt x="130" y="305"/>
                    </a:lnTo>
                    <a:lnTo>
                      <a:pt x="143" y="331"/>
                    </a:lnTo>
                    <a:lnTo>
                      <a:pt x="175" y="382"/>
                    </a:lnTo>
                    <a:lnTo>
                      <a:pt x="201" y="428"/>
                    </a:lnTo>
                    <a:lnTo>
                      <a:pt x="233" y="473"/>
                    </a:lnTo>
                    <a:lnTo>
                      <a:pt x="265" y="525"/>
                    </a:lnTo>
                    <a:lnTo>
                      <a:pt x="285" y="544"/>
                    </a:lnTo>
                    <a:lnTo>
                      <a:pt x="298" y="570"/>
                    </a:lnTo>
                    <a:lnTo>
                      <a:pt x="317" y="589"/>
                    </a:lnTo>
                    <a:lnTo>
                      <a:pt x="330" y="609"/>
                    </a:lnTo>
                    <a:lnTo>
                      <a:pt x="349" y="635"/>
                    </a:lnTo>
                    <a:lnTo>
                      <a:pt x="369" y="654"/>
                    </a:lnTo>
                    <a:lnTo>
                      <a:pt x="382" y="674"/>
                    </a:lnTo>
                    <a:lnTo>
                      <a:pt x="401" y="693"/>
                    </a:lnTo>
                    <a:lnTo>
                      <a:pt x="420" y="706"/>
                    </a:lnTo>
                    <a:lnTo>
                      <a:pt x="433" y="725"/>
                    </a:lnTo>
                    <a:lnTo>
                      <a:pt x="446" y="738"/>
                    </a:lnTo>
                    <a:lnTo>
                      <a:pt x="459" y="751"/>
                    </a:lnTo>
                    <a:lnTo>
                      <a:pt x="472" y="758"/>
                    </a:lnTo>
                    <a:lnTo>
                      <a:pt x="479" y="771"/>
                    </a:lnTo>
                    <a:lnTo>
                      <a:pt x="492" y="777"/>
                    </a:lnTo>
                    <a:lnTo>
                      <a:pt x="504" y="790"/>
                    </a:lnTo>
                    <a:lnTo>
                      <a:pt x="511" y="797"/>
                    </a:lnTo>
                    <a:lnTo>
                      <a:pt x="524" y="80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31" name="Freeform 294"/>
              <p:cNvSpPr>
                <a:spLocks/>
              </p:cNvSpPr>
              <p:nvPr/>
            </p:nvSpPr>
            <p:spPr bwMode="auto">
              <a:xfrm>
                <a:off x="13146" y="2486"/>
                <a:ext cx="524" cy="803"/>
              </a:xfrm>
              <a:custGeom>
                <a:avLst/>
                <a:gdLst>
                  <a:gd name="T0" fmla="*/ 0 w 524"/>
                  <a:gd name="T1" fmla="*/ 0 h 803"/>
                  <a:gd name="T2" fmla="*/ 7 w 524"/>
                  <a:gd name="T3" fmla="*/ 20 h 803"/>
                  <a:gd name="T4" fmla="*/ 13 w 524"/>
                  <a:gd name="T5" fmla="*/ 46 h 803"/>
                  <a:gd name="T6" fmla="*/ 20 w 524"/>
                  <a:gd name="T7" fmla="*/ 65 h 803"/>
                  <a:gd name="T8" fmla="*/ 26 w 524"/>
                  <a:gd name="T9" fmla="*/ 91 h 803"/>
                  <a:gd name="T10" fmla="*/ 39 w 524"/>
                  <a:gd name="T11" fmla="*/ 110 h 803"/>
                  <a:gd name="T12" fmla="*/ 46 w 524"/>
                  <a:gd name="T13" fmla="*/ 136 h 803"/>
                  <a:gd name="T14" fmla="*/ 59 w 524"/>
                  <a:gd name="T15" fmla="*/ 156 h 803"/>
                  <a:gd name="T16" fmla="*/ 72 w 524"/>
                  <a:gd name="T17" fmla="*/ 181 h 803"/>
                  <a:gd name="T18" fmla="*/ 78 w 524"/>
                  <a:gd name="T19" fmla="*/ 207 h 803"/>
                  <a:gd name="T20" fmla="*/ 91 w 524"/>
                  <a:gd name="T21" fmla="*/ 233 h 803"/>
                  <a:gd name="T22" fmla="*/ 104 w 524"/>
                  <a:gd name="T23" fmla="*/ 253 h 803"/>
                  <a:gd name="T24" fmla="*/ 117 w 524"/>
                  <a:gd name="T25" fmla="*/ 279 h 803"/>
                  <a:gd name="T26" fmla="*/ 130 w 524"/>
                  <a:gd name="T27" fmla="*/ 304 h 803"/>
                  <a:gd name="T28" fmla="*/ 149 w 524"/>
                  <a:gd name="T29" fmla="*/ 330 h 803"/>
                  <a:gd name="T30" fmla="*/ 175 w 524"/>
                  <a:gd name="T31" fmla="*/ 376 h 803"/>
                  <a:gd name="T32" fmla="*/ 207 w 524"/>
                  <a:gd name="T33" fmla="*/ 427 h 803"/>
                  <a:gd name="T34" fmla="*/ 233 w 524"/>
                  <a:gd name="T35" fmla="*/ 473 h 803"/>
                  <a:gd name="T36" fmla="*/ 265 w 524"/>
                  <a:gd name="T37" fmla="*/ 525 h 803"/>
                  <a:gd name="T38" fmla="*/ 285 w 524"/>
                  <a:gd name="T39" fmla="*/ 544 h 803"/>
                  <a:gd name="T40" fmla="*/ 298 w 524"/>
                  <a:gd name="T41" fmla="*/ 570 h 803"/>
                  <a:gd name="T42" fmla="*/ 317 w 524"/>
                  <a:gd name="T43" fmla="*/ 589 h 803"/>
                  <a:gd name="T44" fmla="*/ 336 w 524"/>
                  <a:gd name="T45" fmla="*/ 609 h 803"/>
                  <a:gd name="T46" fmla="*/ 349 w 524"/>
                  <a:gd name="T47" fmla="*/ 628 h 803"/>
                  <a:gd name="T48" fmla="*/ 369 w 524"/>
                  <a:gd name="T49" fmla="*/ 654 h 803"/>
                  <a:gd name="T50" fmla="*/ 382 w 524"/>
                  <a:gd name="T51" fmla="*/ 673 h 803"/>
                  <a:gd name="T52" fmla="*/ 401 w 524"/>
                  <a:gd name="T53" fmla="*/ 686 h 803"/>
                  <a:gd name="T54" fmla="*/ 420 w 524"/>
                  <a:gd name="T55" fmla="*/ 706 h 803"/>
                  <a:gd name="T56" fmla="*/ 433 w 524"/>
                  <a:gd name="T57" fmla="*/ 725 h 803"/>
                  <a:gd name="T58" fmla="*/ 446 w 524"/>
                  <a:gd name="T59" fmla="*/ 738 h 803"/>
                  <a:gd name="T60" fmla="*/ 459 w 524"/>
                  <a:gd name="T61" fmla="*/ 751 h 803"/>
                  <a:gd name="T62" fmla="*/ 472 w 524"/>
                  <a:gd name="T63" fmla="*/ 758 h 803"/>
                  <a:gd name="T64" fmla="*/ 485 w 524"/>
                  <a:gd name="T65" fmla="*/ 771 h 803"/>
                  <a:gd name="T66" fmla="*/ 492 w 524"/>
                  <a:gd name="T67" fmla="*/ 777 h 803"/>
                  <a:gd name="T68" fmla="*/ 504 w 524"/>
                  <a:gd name="T69" fmla="*/ 790 h 803"/>
                  <a:gd name="T70" fmla="*/ 517 w 524"/>
                  <a:gd name="T71" fmla="*/ 796 h 803"/>
                  <a:gd name="T72" fmla="*/ 524 w 524"/>
                  <a:gd name="T73" fmla="*/ 803 h 8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4"/>
                  <a:gd name="T112" fmla="*/ 0 h 803"/>
                  <a:gd name="T113" fmla="*/ 524 w 524"/>
                  <a:gd name="T114" fmla="*/ 803 h 8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4" h="803">
                    <a:moveTo>
                      <a:pt x="0" y="0"/>
                    </a:moveTo>
                    <a:lnTo>
                      <a:pt x="7" y="20"/>
                    </a:lnTo>
                    <a:lnTo>
                      <a:pt x="13" y="46"/>
                    </a:lnTo>
                    <a:lnTo>
                      <a:pt x="20" y="65"/>
                    </a:lnTo>
                    <a:lnTo>
                      <a:pt x="26" y="91"/>
                    </a:lnTo>
                    <a:lnTo>
                      <a:pt x="39" y="110"/>
                    </a:lnTo>
                    <a:lnTo>
                      <a:pt x="46" y="136"/>
                    </a:lnTo>
                    <a:lnTo>
                      <a:pt x="59" y="156"/>
                    </a:lnTo>
                    <a:lnTo>
                      <a:pt x="72" y="181"/>
                    </a:lnTo>
                    <a:lnTo>
                      <a:pt x="78" y="207"/>
                    </a:lnTo>
                    <a:lnTo>
                      <a:pt x="91" y="233"/>
                    </a:lnTo>
                    <a:lnTo>
                      <a:pt x="104" y="253"/>
                    </a:lnTo>
                    <a:lnTo>
                      <a:pt x="117" y="279"/>
                    </a:lnTo>
                    <a:lnTo>
                      <a:pt x="130" y="304"/>
                    </a:lnTo>
                    <a:lnTo>
                      <a:pt x="149" y="330"/>
                    </a:lnTo>
                    <a:lnTo>
                      <a:pt x="175" y="376"/>
                    </a:lnTo>
                    <a:lnTo>
                      <a:pt x="207" y="427"/>
                    </a:lnTo>
                    <a:lnTo>
                      <a:pt x="233" y="473"/>
                    </a:lnTo>
                    <a:lnTo>
                      <a:pt x="265" y="525"/>
                    </a:lnTo>
                    <a:lnTo>
                      <a:pt x="285" y="544"/>
                    </a:lnTo>
                    <a:lnTo>
                      <a:pt x="298" y="570"/>
                    </a:lnTo>
                    <a:lnTo>
                      <a:pt x="317" y="589"/>
                    </a:lnTo>
                    <a:lnTo>
                      <a:pt x="336" y="609"/>
                    </a:lnTo>
                    <a:lnTo>
                      <a:pt x="349" y="628"/>
                    </a:lnTo>
                    <a:lnTo>
                      <a:pt x="369" y="654"/>
                    </a:lnTo>
                    <a:lnTo>
                      <a:pt x="382" y="673"/>
                    </a:lnTo>
                    <a:lnTo>
                      <a:pt x="401" y="686"/>
                    </a:lnTo>
                    <a:lnTo>
                      <a:pt x="420" y="706"/>
                    </a:lnTo>
                    <a:lnTo>
                      <a:pt x="433" y="725"/>
                    </a:lnTo>
                    <a:lnTo>
                      <a:pt x="446" y="738"/>
                    </a:lnTo>
                    <a:lnTo>
                      <a:pt x="459" y="751"/>
                    </a:lnTo>
                    <a:lnTo>
                      <a:pt x="472" y="758"/>
                    </a:lnTo>
                    <a:lnTo>
                      <a:pt x="485" y="771"/>
                    </a:lnTo>
                    <a:lnTo>
                      <a:pt x="492" y="777"/>
                    </a:lnTo>
                    <a:lnTo>
                      <a:pt x="504" y="790"/>
                    </a:lnTo>
                    <a:lnTo>
                      <a:pt x="517" y="796"/>
                    </a:lnTo>
                    <a:lnTo>
                      <a:pt x="524" y="80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32" name="Freeform 295"/>
              <p:cNvSpPr>
                <a:spLocks/>
              </p:cNvSpPr>
              <p:nvPr/>
            </p:nvSpPr>
            <p:spPr bwMode="auto">
              <a:xfrm>
                <a:off x="13308" y="2635"/>
                <a:ext cx="523" cy="803"/>
              </a:xfrm>
              <a:custGeom>
                <a:avLst/>
                <a:gdLst>
                  <a:gd name="T0" fmla="*/ 0 w 523"/>
                  <a:gd name="T1" fmla="*/ 0 h 803"/>
                  <a:gd name="T2" fmla="*/ 6 w 523"/>
                  <a:gd name="T3" fmla="*/ 20 h 803"/>
                  <a:gd name="T4" fmla="*/ 13 w 523"/>
                  <a:gd name="T5" fmla="*/ 39 h 803"/>
                  <a:gd name="T6" fmla="*/ 19 w 523"/>
                  <a:gd name="T7" fmla="*/ 65 h 803"/>
                  <a:gd name="T8" fmla="*/ 26 w 523"/>
                  <a:gd name="T9" fmla="*/ 84 h 803"/>
                  <a:gd name="T10" fmla="*/ 39 w 523"/>
                  <a:gd name="T11" fmla="*/ 110 h 803"/>
                  <a:gd name="T12" fmla="*/ 45 w 523"/>
                  <a:gd name="T13" fmla="*/ 130 h 803"/>
                  <a:gd name="T14" fmla="*/ 58 w 523"/>
                  <a:gd name="T15" fmla="*/ 155 h 803"/>
                  <a:gd name="T16" fmla="*/ 71 w 523"/>
                  <a:gd name="T17" fmla="*/ 181 h 803"/>
                  <a:gd name="T18" fmla="*/ 84 w 523"/>
                  <a:gd name="T19" fmla="*/ 207 h 803"/>
                  <a:gd name="T20" fmla="*/ 90 w 523"/>
                  <a:gd name="T21" fmla="*/ 227 h 803"/>
                  <a:gd name="T22" fmla="*/ 103 w 523"/>
                  <a:gd name="T23" fmla="*/ 253 h 803"/>
                  <a:gd name="T24" fmla="*/ 116 w 523"/>
                  <a:gd name="T25" fmla="*/ 278 h 803"/>
                  <a:gd name="T26" fmla="*/ 129 w 523"/>
                  <a:gd name="T27" fmla="*/ 304 h 803"/>
                  <a:gd name="T28" fmla="*/ 149 w 523"/>
                  <a:gd name="T29" fmla="*/ 324 h 803"/>
                  <a:gd name="T30" fmla="*/ 174 w 523"/>
                  <a:gd name="T31" fmla="*/ 376 h 803"/>
                  <a:gd name="T32" fmla="*/ 207 w 523"/>
                  <a:gd name="T33" fmla="*/ 427 h 803"/>
                  <a:gd name="T34" fmla="*/ 239 w 523"/>
                  <a:gd name="T35" fmla="*/ 473 h 803"/>
                  <a:gd name="T36" fmla="*/ 271 w 523"/>
                  <a:gd name="T37" fmla="*/ 518 h 803"/>
                  <a:gd name="T38" fmla="*/ 284 w 523"/>
                  <a:gd name="T39" fmla="*/ 544 h 803"/>
                  <a:gd name="T40" fmla="*/ 304 w 523"/>
                  <a:gd name="T41" fmla="*/ 563 h 803"/>
                  <a:gd name="T42" fmla="*/ 317 w 523"/>
                  <a:gd name="T43" fmla="*/ 589 h 803"/>
                  <a:gd name="T44" fmla="*/ 336 w 523"/>
                  <a:gd name="T45" fmla="*/ 609 h 803"/>
                  <a:gd name="T46" fmla="*/ 349 w 523"/>
                  <a:gd name="T47" fmla="*/ 628 h 803"/>
                  <a:gd name="T48" fmla="*/ 368 w 523"/>
                  <a:gd name="T49" fmla="*/ 647 h 803"/>
                  <a:gd name="T50" fmla="*/ 388 w 523"/>
                  <a:gd name="T51" fmla="*/ 667 h 803"/>
                  <a:gd name="T52" fmla="*/ 401 w 523"/>
                  <a:gd name="T53" fmla="*/ 686 h 803"/>
                  <a:gd name="T54" fmla="*/ 420 w 523"/>
                  <a:gd name="T55" fmla="*/ 706 h 803"/>
                  <a:gd name="T56" fmla="*/ 433 w 523"/>
                  <a:gd name="T57" fmla="*/ 725 h 803"/>
                  <a:gd name="T58" fmla="*/ 446 w 523"/>
                  <a:gd name="T59" fmla="*/ 732 h 803"/>
                  <a:gd name="T60" fmla="*/ 459 w 523"/>
                  <a:gd name="T61" fmla="*/ 744 h 803"/>
                  <a:gd name="T62" fmla="*/ 472 w 523"/>
                  <a:gd name="T63" fmla="*/ 757 h 803"/>
                  <a:gd name="T64" fmla="*/ 485 w 523"/>
                  <a:gd name="T65" fmla="*/ 764 h 803"/>
                  <a:gd name="T66" fmla="*/ 491 w 523"/>
                  <a:gd name="T67" fmla="*/ 777 h 803"/>
                  <a:gd name="T68" fmla="*/ 504 w 523"/>
                  <a:gd name="T69" fmla="*/ 783 h 803"/>
                  <a:gd name="T70" fmla="*/ 517 w 523"/>
                  <a:gd name="T71" fmla="*/ 790 h 803"/>
                  <a:gd name="T72" fmla="*/ 523 w 523"/>
                  <a:gd name="T73" fmla="*/ 803 h 8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3"/>
                  <a:gd name="T112" fmla="*/ 0 h 803"/>
                  <a:gd name="T113" fmla="*/ 523 w 523"/>
                  <a:gd name="T114" fmla="*/ 803 h 8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3" h="803">
                    <a:moveTo>
                      <a:pt x="0" y="0"/>
                    </a:moveTo>
                    <a:lnTo>
                      <a:pt x="6" y="20"/>
                    </a:lnTo>
                    <a:lnTo>
                      <a:pt x="13" y="39"/>
                    </a:lnTo>
                    <a:lnTo>
                      <a:pt x="19" y="65"/>
                    </a:lnTo>
                    <a:lnTo>
                      <a:pt x="26" y="84"/>
                    </a:lnTo>
                    <a:lnTo>
                      <a:pt x="39" y="110"/>
                    </a:lnTo>
                    <a:lnTo>
                      <a:pt x="45" y="130"/>
                    </a:lnTo>
                    <a:lnTo>
                      <a:pt x="58" y="155"/>
                    </a:lnTo>
                    <a:lnTo>
                      <a:pt x="71" y="181"/>
                    </a:lnTo>
                    <a:lnTo>
                      <a:pt x="84" y="207"/>
                    </a:lnTo>
                    <a:lnTo>
                      <a:pt x="90" y="227"/>
                    </a:lnTo>
                    <a:lnTo>
                      <a:pt x="103" y="253"/>
                    </a:lnTo>
                    <a:lnTo>
                      <a:pt x="116" y="278"/>
                    </a:lnTo>
                    <a:lnTo>
                      <a:pt x="129" y="304"/>
                    </a:lnTo>
                    <a:lnTo>
                      <a:pt x="149" y="324"/>
                    </a:lnTo>
                    <a:lnTo>
                      <a:pt x="174" y="376"/>
                    </a:lnTo>
                    <a:lnTo>
                      <a:pt x="207" y="427"/>
                    </a:lnTo>
                    <a:lnTo>
                      <a:pt x="239" y="473"/>
                    </a:lnTo>
                    <a:lnTo>
                      <a:pt x="271" y="518"/>
                    </a:lnTo>
                    <a:lnTo>
                      <a:pt x="284" y="544"/>
                    </a:lnTo>
                    <a:lnTo>
                      <a:pt x="304" y="563"/>
                    </a:lnTo>
                    <a:lnTo>
                      <a:pt x="317" y="589"/>
                    </a:lnTo>
                    <a:lnTo>
                      <a:pt x="336" y="609"/>
                    </a:lnTo>
                    <a:lnTo>
                      <a:pt x="349" y="628"/>
                    </a:lnTo>
                    <a:lnTo>
                      <a:pt x="368" y="647"/>
                    </a:lnTo>
                    <a:lnTo>
                      <a:pt x="388" y="667"/>
                    </a:lnTo>
                    <a:lnTo>
                      <a:pt x="401" y="686"/>
                    </a:lnTo>
                    <a:lnTo>
                      <a:pt x="420" y="706"/>
                    </a:lnTo>
                    <a:lnTo>
                      <a:pt x="433" y="725"/>
                    </a:lnTo>
                    <a:lnTo>
                      <a:pt x="446" y="732"/>
                    </a:lnTo>
                    <a:lnTo>
                      <a:pt x="459" y="744"/>
                    </a:lnTo>
                    <a:lnTo>
                      <a:pt x="472" y="757"/>
                    </a:lnTo>
                    <a:lnTo>
                      <a:pt x="485" y="764"/>
                    </a:lnTo>
                    <a:lnTo>
                      <a:pt x="491" y="777"/>
                    </a:lnTo>
                    <a:lnTo>
                      <a:pt x="504" y="783"/>
                    </a:lnTo>
                    <a:lnTo>
                      <a:pt x="517" y="790"/>
                    </a:lnTo>
                    <a:lnTo>
                      <a:pt x="523" y="80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33" name="Freeform 296"/>
              <p:cNvSpPr>
                <a:spLocks/>
              </p:cNvSpPr>
              <p:nvPr/>
            </p:nvSpPr>
            <p:spPr bwMode="auto">
              <a:xfrm>
                <a:off x="13308" y="2551"/>
                <a:ext cx="523" cy="803"/>
              </a:xfrm>
              <a:custGeom>
                <a:avLst/>
                <a:gdLst>
                  <a:gd name="T0" fmla="*/ 0 w 523"/>
                  <a:gd name="T1" fmla="*/ 0 h 803"/>
                  <a:gd name="T2" fmla="*/ 6 w 523"/>
                  <a:gd name="T3" fmla="*/ 19 h 803"/>
                  <a:gd name="T4" fmla="*/ 13 w 523"/>
                  <a:gd name="T5" fmla="*/ 39 h 803"/>
                  <a:gd name="T6" fmla="*/ 19 w 523"/>
                  <a:gd name="T7" fmla="*/ 65 h 803"/>
                  <a:gd name="T8" fmla="*/ 26 w 523"/>
                  <a:gd name="T9" fmla="*/ 84 h 803"/>
                  <a:gd name="T10" fmla="*/ 39 w 523"/>
                  <a:gd name="T11" fmla="*/ 110 h 803"/>
                  <a:gd name="T12" fmla="*/ 45 w 523"/>
                  <a:gd name="T13" fmla="*/ 129 h 803"/>
                  <a:gd name="T14" fmla="*/ 58 w 523"/>
                  <a:gd name="T15" fmla="*/ 155 h 803"/>
                  <a:gd name="T16" fmla="*/ 71 w 523"/>
                  <a:gd name="T17" fmla="*/ 181 h 803"/>
                  <a:gd name="T18" fmla="*/ 84 w 523"/>
                  <a:gd name="T19" fmla="*/ 201 h 803"/>
                  <a:gd name="T20" fmla="*/ 90 w 523"/>
                  <a:gd name="T21" fmla="*/ 227 h 803"/>
                  <a:gd name="T22" fmla="*/ 103 w 523"/>
                  <a:gd name="T23" fmla="*/ 252 h 803"/>
                  <a:gd name="T24" fmla="*/ 116 w 523"/>
                  <a:gd name="T25" fmla="*/ 278 h 803"/>
                  <a:gd name="T26" fmla="*/ 129 w 523"/>
                  <a:gd name="T27" fmla="*/ 298 h 803"/>
                  <a:gd name="T28" fmla="*/ 149 w 523"/>
                  <a:gd name="T29" fmla="*/ 324 h 803"/>
                  <a:gd name="T30" fmla="*/ 174 w 523"/>
                  <a:gd name="T31" fmla="*/ 375 h 803"/>
                  <a:gd name="T32" fmla="*/ 207 w 523"/>
                  <a:gd name="T33" fmla="*/ 421 h 803"/>
                  <a:gd name="T34" fmla="*/ 239 w 523"/>
                  <a:gd name="T35" fmla="*/ 472 h 803"/>
                  <a:gd name="T36" fmla="*/ 271 w 523"/>
                  <a:gd name="T37" fmla="*/ 518 h 803"/>
                  <a:gd name="T38" fmla="*/ 284 w 523"/>
                  <a:gd name="T39" fmla="*/ 544 h 803"/>
                  <a:gd name="T40" fmla="*/ 304 w 523"/>
                  <a:gd name="T41" fmla="*/ 563 h 803"/>
                  <a:gd name="T42" fmla="*/ 317 w 523"/>
                  <a:gd name="T43" fmla="*/ 589 h 803"/>
                  <a:gd name="T44" fmla="*/ 336 w 523"/>
                  <a:gd name="T45" fmla="*/ 608 h 803"/>
                  <a:gd name="T46" fmla="*/ 349 w 523"/>
                  <a:gd name="T47" fmla="*/ 628 h 803"/>
                  <a:gd name="T48" fmla="*/ 368 w 523"/>
                  <a:gd name="T49" fmla="*/ 647 h 803"/>
                  <a:gd name="T50" fmla="*/ 388 w 523"/>
                  <a:gd name="T51" fmla="*/ 667 h 803"/>
                  <a:gd name="T52" fmla="*/ 401 w 523"/>
                  <a:gd name="T53" fmla="*/ 686 h 803"/>
                  <a:gd name="T54" fmla="*/ 420 w 523"/>
                  <a:gd name="T55" fmla="*/ 706 h 803"/>
                  <a:gd name="T56" fmla="*/ 433 w 523"/>
                  <a:gd name="T57" fmla="*/ 718 h 803"/>
                  <a:gd name="T58" fmla="*/ 446 w 523"/>
                  <a:gd name="T59" fmla="*/ 731 h 803"/>
                  <a:gd name="T60" fmla="*/ 459 w 523"/>
                  <a:gd name="T61" fmla="*/ 744 h 803"/>
                  <a:gd name="T62" fmla="*/ 472 w 523"/>
                  <a:gd name="T63" fmla="*/ 757 h 803"/>
                  <a:gd name="T64" fmla="*/ 485 w 523"/>
                  <a:gd name="T65" fmla="*/ 764 h 803"/>
                  <a:gd name="T66" fmla="*/ 491 w 523"/>
                  <a:gd name="T67" fmla="*/ 777 h 803"/>
                  <a:gd name="T68" fmla="*/ 504 w 523"/>
                  <a:gd name="T69" fmla="*/ 783 h 803"/>
                  <a:gd name="T70" fmla="*/ 517 w 523"/>
                  <a:gd name="T71" fmla="*/ 790 h 803"/>
                  <a:gd name="T72" fmla="*/ 523 w 523"/>
                  <a:gd name="T73" fmla="*/ 803 h 8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3"/>
                  <a:gd name="T112" fmla="*/ 0 h 803"/>
                  <a:gd name="T113" fmla="*/ 523 w 523"/>
                  <a:gd name="T114" fmla="*/ 803 h 8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3" h="803">
                    <a:moveTo>
                      <a:pt x="0" y="0"/>
                    </a:moveTo>
                    <a:lnTo>
                      <a:pt x="6" y="19"/>
                    </a:lnTo>
                    <a:lnTo>
                      <a:pt x="13" y="39"/>
                    </a:lnTo>
                    <a:lnTo>
                      <a:pt x="19" y="65"/>
                    </a:lnTo>
                    <a:lnTo>
                      <a:pt x="26" y="84"/>
                    </a:lnTo>
                    <a:lnTo>
                      <a:pt x="39" y="110"/>
                    </a:lnTo>
                    <a:lnTo>
                      <a:pt x="45" y="129"/>
                    </a:lnTo>
                    <a:lnTo>
                      <a:pt x="58" y="155"/>
                    </a:lnTo>
                    <a:lnTo>
                      <a:pt x="71" y="181"/>
                    </a:lnTo>
                    <a:lnTo>
                      <a:pt x="84" y="201"/>
                    </a:lnTo>
                    <a:lnTo>
                      <a:pt x="90" y="227"/>
                    </a:lnTo>
                    <a:lnTo>
                      <a:pt x="103" y="252"/>
                    </a:lnTo>
                    <a:lnTo>
                      <a:pt x="116" y="278"/>
                    </a:lnTo>
                    <a:lnTo>
                      <a:pt x="129" y="298"/>
                    </a:lnTo>
                    <a:lnTo>
                      <a:pt x="149" y="324"/>
                    </a:lnTo>
                    <a:lnTo>
                      <a:pt x="174" y="375"/>
                    </a:lnTo>
                    <a:lnTo>
                      <a:pt x="207" y="421"/>
                    </a:lnTo>
                    <a:lnTo>
                      <a:pt x="239" y="472"/>
                    </a:lnTo>
                    <a:lnTo>
                      <a:pt x="271" y="518"/>
                    </a:lnTo>
                    <a:lnTo>
                      <a:pt x="284" y="544"/>
                    </a:lnTo>
                    <a:lnTo>
                      <a:pt x="304" y="563"/>
                    </a:lnTo>
                    <a:lnTo>
                      <a:pt x="317" y="589"/>
                    </a:lnTo>
                    <a:lnTo>
                      <a:pt x="336" y="608"/>
                    </a:lnTo>
                    <a:lnTo>
                      <a:pt x="349" y="628"/>
                    </a:lnTo>
                    <a:lnTo>
                      <a:pt x="368" y="647"/>
                    </a:lnTo>
                    <a:lnTo>
                      <a:pt x="388" y="667"/>
                    </a:lnTo>
                    <a:lnTo>
                      <a:pt x="401" y="686"/>
                    </a:lnTo>
                    <a:lnTo>
                      <a:pt x="420" y="706"/>
                    </a:lnTo>
                    <a:lnTo>
                      <a:pt x="433" y="718"/>
                    </a:lnTo>
                    <a:lnTo>
                      <a:pt x="446" y="731"/>
                    </a:lnTo>
                    <a:lnTo>
                      <a:pt x="459" y="744"/>
                    </a:lnTo>
                    <a:lnTo>
                      <a:pt x="472" y="757"/>
                    </a:lnTo>
                    <a:lnTo>
                      <a:pt x="485" y="764"/>
                    </a:lnTo>
                    <a:lnTo>
                      <a:pt x="491" y="777"/>
                    </a:lnTo>
                    <a:lnTo>
                      <a:pt x="504" y="783"/>
                    </a:lnTo>
                    <a:lnTo>
                      <a:pt x="517" y="790"/>
                    </a:lnTo>
                    <a:lnTo>
                      <a:pt x="523" y="80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34" name="Freeform 297"/>
              <p:cNvSpPr>
                <a:spLocks/>
              </p:cNvSpPr>
              <p:nvPr/>
            </p:nvSpPr>
            <p:spPr bwMode="auto">
              <a:xfrm>
                <a:off x="13308" y="2480"/>
                <a:ext cx="530" cy="802"/>
              </a:xfrm>
              <a:custGeom>
                <a:avLst/>
                <a:gdLst>
                  <a:gd name="T0" fmla="*/ 0 w 530"/>
                  <a:gd name="T1" fmla="*/ 0 h 802"/>
                  <a:gd name="T2" fmla="*/ 6 w 530"/>
                  <a:gd name="T3" fmla="*/ 19 h 802"/>
                  <a:gd name="T4" fmla="*/ 13 w 530"/>
                  <a:gd name="T5" fmla="*/ 39 h 802"/>
                  <a:gd name="T6" fmla="*/ 19 w 530"/>
                  <a:gd name="T7" fmla="*/ 58 h 802"/>
                  <a:gd name="T8" fmla="*/ 26 w 530"/>
                  <a:gd name="T9" fmla="*/ 84 h 802"/>
                  <a:gd name="T10" fmla="*/ 39 w 530"/>
                  <a:gd name="T11" fmla="*/ 103 h 802"/>
                  <a:gd name="T12" fmla="*/ 52 w 530"/>
                  <a:gd name="T13" fmla="*/ 129 h 802"/>
                  <a:gd name="T14" fmla="*/ 58 w 530"/>
                  <a:gd name="T15" fmla="*/ 155 h 802"/>
                  <a:gd name="T16" fmla="*/ 71 w 530"/>
                  <a:gd name="T17" fmla="*/ 181 h 802"/>
                  <a:gd name="T18" fmla="*/ 84 w 530"/>
                  <a:gd name="T19" fmla="*/ 200 h 802"/>
                  <a:gd name="T20" fmla="*/ 90 w 530"/>
                  <a:gd name="T21" fmla="*/ 226 h 802"/>
                  <a:gd name="T22" fmla="*/ 103 w 530"/>
                  <a:gd name="T23" fmla="*/ 252 h 802"/>
                  <a:gd name="T24" fmla="*/ 116 w 530"/>
                  <a:gd name="T25" fmla="*/ 278 h 802"/>
                  <a:gd name="T26" fmla="*/ 129 w 530"/>
                  <a:gd name="T27" fmla="*/ 304 h 802"/>
                  <a:gd name="T28" fmla="*/ 149 w 530"/>
                  <a:gd name="T29" fmla="*/ 323 h 802"/>
                  <a:gd name="T30" fmla="*/ 174 w 530"/>
                  <a:gd name="T31" fmla="*/ 375 h 802"/>
                  <a:gd name="T32" fmla="*/ 207 w 530"/>
                  <a:gd name="T33" fmla="*/ 427 h 802"/>
                  <a:gd name="T34" fmla="*/ 239 w 530"/>
                  <a:gd name="T35" fmla="*/ 472 h 802"/>
                  <a:gd name="T36" fmla="*/ 271 w 530"/>
                  <a:gd name="T37" fmla="*/ 518 h 802"/>
                  <a:gd name="T38" fmla="*/ 284 w 530"/>
                  <a:gd name="T39" fmla="*/ 543 h 802"/>
                  <a:gd name="T40" fmla="*/ 304 w 530"/>
                  <a:gd name="T41" fmla="*/ 563 h 802"/>
                  <a:gd name="T42" fmla="*/ 317 w 530"/>
                  <a:gd name="T43" fmla="*/ 582 h 802"/>
                  <a:gd name="T44" fmla="*/ 336 w 530"/>
                  <a:gd name="T45" fmla="*/ 608 h 802"/>
                  <a:gd name="T46" fmla="*/ 349 w 530"/>
                  <a:gd name="T47" fmla="*/ 628 h 802"/>
                  <a:gd name="T48" fmla="*/ 368 w 530"/>
                  <a:gd name="T49" fmla="*/ 647 h 802"/>
                  <a:gd name="T50" fmla="*/ 388 w 530"/>
                  <a:gd name="T51" fmla="*/ 666 h 802"/>
                  <a:gd name="T52" fmla="*/ 401 w 530"/>
                  <a:gd name="T53" fmla="*/ 686 h 802"/>
                  <a:gd name="T54" fmla="*/ 420 w 530"/>
                  <a:gd name="T55" fmla="*/ 705 h 802"/>
                  <a:gd name="T56" fmla="*/ 439 w 530"/>
                  <a:gd name="T57" fmla="*/ 718 h 802"/>
                  <a:gd name="T58" fmla="*/ 446 w 530"/>
                  <a:gd name="T59" fmla="*/ 731 h 802"/>
                  <a:gd name="T60" fmla="*/ 459 w 530"/>
                  <a:gd name="T61" fmla="*/ 744 h 802"/>
                  <a:gd name="T62" fmla="*/ 472 w 530"/>
                  <a:gd name="T63" fmla="*/ 757 h 802"/>
                  <a:gd name="T64" fmla="*/ 485 w 530"/>
                  <a:gd name="T65" fmla="*/ 764 h 802"/>
                  <a:gd name="T66" fmla="*/ 498 w 530"/>
                  <a:gd name="T67" fmla="*/ 777 h 802"/>
                  <a:gd name="T68" fmla="*/ 504 w 530"/>
                  <a:gd name="T69" fmla="*/ 783 h 802"/>
                  <a:gd name="T70" fmla="*/ 517 w 530"/>
                  <a:gd name="T71" fmla="*/ 789 h 802"/>
                  <a:gd name="T72" fmla="*/ 530 w 530"/>
                  <a:gd name="T73" fmla="*/ 802 h 8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30"/>
                  <a:gd name="T112" fmla="*/ 0 h 802"/>
                  <a:gd name="T113" fmla="*/ 530 w 530"/>
                  <a:gd name="T114" fmla="*/ 802 h 80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30" h="802">
                    <a:moveTo>
                      <a:pt x="0" y="0"/>
                    </a:moveTo>
                    <a:lnTo>
                      <a:pt x="6" y="19"/>
                    </a:lnTo>
                    <a:lnTo>
                      <a:pt x="13" y="39"/>
                    </a:lnTo>
                    <a:lnTo>
                      <a:pt x="19" y="58"/>
                    </a:lnTo>
                    <a:lnTo>
                      <a:pt x="26" y="84"/>
                    </a:lnTo>
                    <a:lnTo>
                      <a:pt x="39" y="103"/>
                    </a:lnTo>
                    <a:lnTo>
                      <a:pt x="52" y="129"/>
                    </a:lnTo>
                    <a:lnTo>
                      <a:pt x="58" y="155"/>
                    </a:lnTo>
                    <a:lnTo>
                      <a:pt x="71" y="181"/>
                    </a:lnTo>
                    <a:lnTo>
                      <a:pt x="84" y="200"/>
                    </a:lnTo>
                    <a:lnTo>
                      <a:pt x="90" y="226"/>
                    </a:lnTo>
                    <a:lnTo>
                      <a:pt x="103" y="252"/>
                    </a:lnTo>
                    <a:lnTo>
                      <a:pt x="116" y="278"/>
                    </a:lnTo>
                    <a:lnTo>
                      <a:pt x="129" y="304"/>
                    </a:lnTo>
                    <a:lnTo>
                      <a:pt x="149" y="323"/>
                    </a:lnTo>
                    <a:lnTo>
                      <a:pt x="174" y="375"/>
                    </a:lnTo>
                    <a:lnTo>
                      <a:pt x="207" y="427"/>
                    </a:lnTo>
                    <a:lnTo>
                      <a:pt x="239" y="472"/>
                    </a:lnTo>
                    <a:lnTo>
                      <a:pt x="271" y="518"/>
                    </a:lnTo>
                    <a:lnTo>
                      <a:pt x="284" y="543"/>
                    </a:lnTo>
                    <a:lnTo>
                      <a:pt x="304" y="563"/>
                    </a:lnTo>
                    <a:lnTo>
                      <a:pt x="317" y="582"/>
                    </a:lnTo>
                    <a:lnTo>
                      <a:pt x="336" y="608"/>
                    </a:lnTo>
                    <a:lnTo>
                      <a:pt x="349" y="628"/>
                    </a:lnTo>
                    <a:lnTo>
                      <a:pt x="368" y="647"/>
                    </a:lnTo>
                    <a:lnTo>
                      <a:pt x="388" y="666"/>
                    </a:lnTo>
                    <a:lnTo>
                      <a:pt x="401" y="686"/>
                    </a:lnTo>
                    <a:lnTo>
                      <a:pt x="420" y="705"/>
                    </a:lnTo>
                    <a:lnTo>
                      <a:pt x="439" y="718"/>
                    </a:lnTo>
                    <a:lnTo>
                      <a:pt x="446" y="731"/>
                    </a:lnTo>
                    <a:lnTo>
                      <a:pt x="459" y="744"/>
                    </a:lnTo>
                    <a:lnTo>
                      <a:pt x="472" y="757"/>
                    </a:lnTo>
                    <a:lnTo>
                      <a:pt x="485" y="764"/>
                    </a:lnTo>
                    <a:lnTo>
                      <a:pt x="498" y="777"/>
                    </a:lnTo>
                    <a:lnTo>
                      <a:pt x="504" y="783"/>
                    </a:lnTo>
                    <a:lnTo>
                      <a:pt x="517" y="789"/>
                    </a:lnTo>
                    <a:lnTo>
                      <a:pt x="530" y="802"/>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35" name="Freeform 298"/>
              <p:cNvSpPr>
                <a:spLocks/>
              </p:cNvSpPr>
              <p:nvPr/>
            </p:nvSpPr>
            <p:spPr bwMode="auto">
              <a:xfrm>
                <a:off x="13489" y="3451"/>
                <a:ext cx="349" cy="964"/>
              </a:xfrm>
              <a:custGeom>
                <a:avLst/>
                <a:gdLst>
                  <a:gd name="T0" fmla="*/ 349 w 349"/>
                  <a:gd name="T1" fmla="*/ 0 h 964"/>
                  <a:gd name="T2" fmla="*/ 342 w 349"/>
                  <a:gd name="T3" fmla="*/ 19 h 964"/>
                  <a:gd name="T4" fmla="*/ 342 w 349"/>
                  <a:gd name="T5" fmla="*/ 45 h 964"/>
                  <a:gd name="T6" fmla="*/ 342 w 349"/>
                  <a:gd name="T7" fmla="*/ 71 h 964"/>
                  <a:gd name="T8" fmla="*/ 336 w 349"/>
                  <a:gd name="T9" fmla="*/ 97 h 964"/>
                  <a:gd name="T10" fmla="*/ 329 w 349"/>
                  <a:gd name="T11" fmla="*/ 123 h 964"/>
                  <a:gd name="T12" fmla="*/ 329 w 349"/>
                  <a:gd name="T13" fmla="*/ 149 h 964"/>
                  <a:gd name="T14" fmla="*/ 323 w 349"/>
                  <a:gd name="T15" fmla="*/ 174 h 964"/>
                  <a:gd name="T16" fmla="*/ 317 w 349"/>
                  <a:gd name="T17" fmla="*/ 200 h 964"/>
                  <a:gd name="T18" fmla="*/ 310 w 349"/>
                  <a:gd name="T19" fmla="*/ 233 h 964"/>
                  <a:gd name="T20" fmla="*/ 304 w 349"/>
                  <a:gd name="T21" fmla="*/ 259 h 964"/>
                  <a:gd name="T22" fmla="*/ 297 w 349"/>
                  <a:gd name="T23" fmla="*/ 284 h 964"/>
                  <a:gd name="T24" fmla="*/ 291 w 349"/>
                  <a:gd name="T25" fmla="*/ 317 h 964"/>
                  <a:gd name="T26" fmla="*/ 271 w 349"/>
                  <a:gd name="T27" fmla="*/ 375 h 964"/>
                  <a:gd name="T28" fmla="*/ 252 w 349"/>
                  <a:gd name="T29" fmla="*/ 433 h 964"/>
                  <a:gd name="T30" fmla="*/ 233 w 349"/>
                  <a:gd name="T31" fmla="*/ 492 h 964"/>
                  <a:gd name="T32" fmla="*/ 213 w 349"/>
                  <a:gd name="T33" fmla="*/ 550 h 964"/>
                  <a:gd name="T34" fmla="*/ 194 w 349"/>
                  <a:gd name="T35" fmla="*/ 608 h 964"/>
                  <a:gd name="T36" fmla="*/ 181 w 349"/>
                  <a:gd name="T37" fmla="*/ 634 h 964"/>
                  <a:gd name="T38" fmla="*/ 168 w 349"/>
                  <a:gd name="T39" fmla="*/ 660 h 964"/>
                  <a:gd name="T40" fmla="*/ 161 w 349"/>
                  <a:gd name="T41" fmla="*/ 686 h 964"/>
                  <a:gd name="T42" fmla="*/ 149 w 349"/>
                  <a:gd name="T43" fmla="*/ 712 h 964"/>
                  <a:gd name="T44" fmla="*/ 136 w 349"/>
                  <a:gd name="T45" fmla="*/ 738 h 964"/>
                  <a:gd name="T46" fmla="*/ 123 w 349"/>
                  <a:gd name="T47" fmla="*/ 763 h 964"/>
                  <a:gd name="T48" fmla="*/ 110 w 349"/>
                  <a:gd name="T49" fmla="*/ 789 h 964"/>
                  <a:gd name="T50" fmla="*/ 97 w 349"/>
                  <a:gd name="T51" fmla="*/ 815 h 964"/>
                  <a:gd name="T52" fmla="*/ 90 w 349"/>
                  <a:gd name="T53" fmla="*/ 835 h 964"/>
                  <a:gd name="T54" fmla="*/ 77 w 349"/>
                  <a:gd name="T55" fmla="*/ 861 h 964"/>
                  <a:gd name="T56" fmla="*/ 65 w 349"/>
                  <a:gd name="T57" fmla="*/ 873 h 964"/>
                  <a:gd name="T58" fmla="*/ 58 w 349"/>
                  <a:gd name="T59" fmla="*/ 886 h 964"/>
                  <a:gd name="T60" fmla="*/ 45 w 349"/>
                  <a:gd name="T61" fmla="*/ 899 h 964"/>
                  <a:gd name="T62" fmla="*/ 39 w 349"/>
                  <a:gd name="T63" fmla="*/ 919 h 964"/>
                  <a:gd name="T64" fmla="*/ 32 w 349"/>
                  <a:gd name="T65" fmla="*/ 925 h 964"/>
                  <a:gd name="T66" fmla="*/ 19 w 349"/>
                  <a:gd name="T67" fmla="*/ 938 h 964"/>
                  <a:gd name="T68" fmla="*/ 13 w 349"/>
                  <a:gd name="T69" fmla="*/ 951 h 964"/>
                  <a:gd name="T70" fmla="*/ 0 w 349"/>
                  <a:gd name="T71" fmla="*/ 964 h 9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9"/>
                  <a:gd name="T109" fmla="*/ 0 h 964"/>
                  <a:gd name="T110" fmla="*/ 349 w 349"/>
                  <a:gd name="T111" fmla="*/ 964 h 9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9" h="964">
                    <a:moveTo>
                      <a:pt x="349" y="0"/>
                    </a:moveTo>
                    <a:lnTo>
                      <a:pt x="342" y="19"/>
                    </a:lnTo>
                    <a:lnTo>
                      <a:pt x="342" y="45"/>
                    </a:lnTo>
                    <a:lnTo>
                      <a:pt x="342" y="71"/>
                    </a:lnTo>
                    <a:lnTo>
                      <a:pt x="336" y="97"/>
                    </a:lnTo>
                    <a:lnTo>
                      <a:pt x="329" y="123"/>
                    </a:lnTo>
                    <a:lnTo>
                      <a:pt x="329" y="149"/>
                    </a:lnTo>
                    <a:lnTo>
                      <a:pt x="323" y="174"/>
                    </a:lnTo>
                    <a:lnTo>
                      <a:pt x="317" y="200"/>
                    </a:lnTo>
                    <a:lnTo>
                      <a:pt x="310" y="233"/>
                    </a:lnTo>
                    <a:lnTo>
                      <a:pt x="304" y="259"/>
                    </a:lnTo>
                    <a:lnTo>
                      <a:pt x="297" y="284"/>
                    </a:lnTo>
                    <a:lnTo>
                      <a:pt x="291" y="317"/>
                    </a:lnTo>
                    <a:lnTo>
                      <a:pt x="271" y="375"/>
                    </a:lnTo>
                    <a:lnTo>
                      <a:pt x="252" y="433"/>
                    </a:lnTo>
                    <a:lnTo>
                      <a:pt x="233" y="492"/>
                    </a:lnTo>
                    <a:lnTo>
                      <a:pt x="213" y="550"/>
                    </a:lnTo>
                    <a:lnTo>
                      <a:pt x="194" y="608"/>
                    </a:lnTo>
                    <a:lnTo>
                      <a:pt x="181" y="634"/>
                    </a:lnTo>
                    <a:lnTo>
                      <a:pt x="168" y="660"/>
                    </a:lnTo>
                    <a:lnTo>
                      <a:pt x="161" y="686"/>
                    </a:lnTo>
                    <a:lnTo>
                      <a:pt x="149" y="712"/>
                    </a:lnTo>
                    <a:lnTo>
                      <a:pt x="136" y="738"/>
                    </a:lnTo>
                    <a:lnTo>
                      <a:pt x="123" y="763"/>
                    </a:lnTo>
                    <a:lnTo>
                      <a:pt x="110" y="789"/>
                    </a:lnTo>
                    <a:lnTo>
                      <a:pt x="97" y="815"/>
                    </a:lnTo>
                    <a:lnTo>
                      <a:pt x="90" y="835"/>
                    </a:lnTo>
                    <a:lnTo>
                      <a:pt x="77" y="861"/>
                    </a:lnTo>
                    <a:lnTo>
                      <a:pt x="65" y="873"/>
                    </a:lnTo>
                    <a:lnTo>
                      <a:pt x="58" y="886"/>
                    </a:lnTo>
                    <a:lnTo>
                      <a:pt x="45" y="899"/>
                    </a:lnTo>
                    <a:lnTo>
                      <a:pt x="39" y="919"/>
                    </a:lnTo>
                    <a:lnTo>
                      <a:pt x="32" y="925"/>
                    </a:lnTo>
                    <a:lnTo>
                      <a:pt x="19" y="938"/>
                    </a:lnTo>
                    <a:lnTo>
                      <a:pt x="13" y="951"/>
                    </a:lnTo>
                    <a:lnTo>
                      <a:pt x="0" y="96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36" name="Freeform 299"/>
              <p:cNvSpPr>
                <a:spLocks/>
              </p:cNvSpPr>
              <p:nvPr/>
            </p:nvSpPr>
            <p:spPr bwMode="auto">
              <a:xfrm>
                <a:off x="13489" y="3367"/>
                <a:ext cx="349" cy="964"/>
              </a:xfrm>
              <a:custGeom>
                <a:avLst/>
                <a:gdLst>
                  <a:gd name="T0" fmla="*/ 349 w 349"/>
                  <a:gd name="T1" fmla="*/ 0 h 964"/>
                  <a:gd name="T2" fmla="*/ 342 w 349"/>
                  <a:gd name="T3" fmla="*/ 19 h 964"/>
                  <a:gd name="T4" fmla="*/ 342 w 349"/>
                  <a:gd name="T5" fmla="*/ 45 h 964"/>
                  <a:gd name="T6" fmla="*/ 342 w 349"/>
                  <a:gd name="T7" fmla="*/ 71 h 964"/>
                  <a:gd name="T8" fmla="*/ 336 w 349"/>
                  <a:gd name="T9" fmla="*/ 97 h 964"/>
                  <a:gd name="T10" fmla="*/ 329 w 349"/>
                  <a:gd name="T11" fmla="*/ 123 h 964"/>
                  <a:gd name="T12" fmla="*/ 329 w 349"/>
                  <a:gd name="T13" fmla="*/ 148 h 964"/>
                  <a:gd name="T14" fmla="*/ 323 w 349"/>
                  <a:gd name="T15" fmla="*/ 174 h 964"/>
                  <a:gd name="T16" fmla="*/ 317 w 349"/>
                  <a:gd name="T17" fmla="*/ 200 h 964"/>
                  <a:gd name="T18" fmla="*/ 310 w 349"/>
                  <a:gd name="T19" fmla="*/ 233 h 964"/>
                  <a:gd name="T20" fmla="*/ 304 w 349"/>
                  <a:gd name="T21" fmla="*/ 258 h 964"/>
                  <a:gd name="T22" fmla="*/ 297 w 349"/>
                  <a:gd name="T23" fmla="*/ 284 h 964"/>
                  <a:gd name="T24" fmla="*/ 291 w 349"/>
                  <a:gd name="T25" fmla="*/ 317 h 964"/>
                  <a:gd name="T26" fmla="*/ 271 w 349"/>
                  <a:gd name="T27" fmla="*/ 375 h 964"/>
                  <a:gd name="T28" fmla="*/ 252 w 349"/>
                  <a:gd name="T29" fmla="*/ 433 h 964"/>
                  <a:gd name="T30" fmla="*/ 233 w 349"/>
                  <a:gd name="T31" fmla="*/ 491 h 964"/>
                  <a:gd name="T32" fmla="*/ 213 w 349"/>
                  <a:gd name="T33" fmla="*/ 550 h 964"/>
                  <a:gd name="T34" fmla="*/ 194 w 349"/>
                  <a:gd name="T35" fmla="*/ 608 h 964"/>
                  <a:gd name="T36" fmla="*/ 181 w 349"/>
                  <a:gd name="T37" fmla="*/ 634 h 964"/>
                  <a:gd name="T38" fmla="*/ 168 w 349"/>
                  <a:gd name="T39" fmla="*/ 660 h 964"/>
                  <a:gd name="T40" fmla="*/ 161 w 349"/>
                  <a:gd name="T41" fmla="*/ 686 h 964"/>
                  <a:gd name="T42" fmla="*/ 149 w 349"/>
                  <a:gd name="T43" fmla="*/ 712 h 964"/>
                  <a:gd name="T44" fmla="*/ 136 w 349"/>
                  <a:gd name="T45" fmla="*/ 737 h 964"/>
                  <a:gd name="T46" fmla="*/ 123 w 349"/>
                  <a:gd name="T47" fmla="*/ 763 h 964"/>
                  <a:gd name="T48" fmla="*/ 110 w 349"/>
                  <a:gd name="T49" fmla="*/ 789 h 964"/>
                  <a:gd name="T50" fmla="*/ 97 w 349"/>
                  <a:gd name="T51" fmla="*/ 815 h 964"/>
                  <a:gd name="T52" fmla="*/ 90 w 349"/>
                  <a:gd name="T53" fmla="*/ 835 h 964"/>
                  <a:gd name="T54" fmla="*/ 77 w 349"/>
                  <a:gd name="T55" fmla="*/ 860 h 964"/>
                  <a:gd name="T56" fmla="*/ 65 w 349"/>
                  <a:gd name="T57" fmla="*/ 873 h 964"/>
                  <a:gd name="T58" fmla="*/ 58 w 349"/>
                  <a:gd name="T59" fmla="*/ 893 h 964"/>
                  <a:gd name="T60" fmla="*/ 45 w 349"/>
                  <a:gd name="T61" fmla="*/ 906 h 964"/>
                  <a:gd name="T62" fmla="*/ 39 w 349"/>
                  <a:gd name="T63" fmla="*/ 919 h 964"/>
                  <a:gd name="T64" fmla="*/ 32 w 349"/>
                  <a:gd name="T65" fmla="*/ 932 h 964"/>
                  <a:gd name="T66" fmla="*/ 19 w 349"/>
                  <a:gd name="T67" fmla="*/ 945 h 964"/>
                  <a:gd name="T68" fmla="*/ 13 w 349"/>
                  <a:gd name="T69" fmla="*/ 957 h 964"/>
                  <a:gd name="T70" fmla="*/ 0 w 349"/>
                  <a:gd name="T71" fmla="*/ 964 h 9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9"/>
                  <a:gd name="T109" fmla="*/ 0 h 964"/>
                  <a:gd name="T110" fmla="*/ 349 w 349"/>
                  <a:gd name="T111" fmla="*/ 964 h 9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9" h="964">
                    <a:moveTo>
                      <a:pt x="349" y="0"/>
                    </a:moveTo>
                    <a:lnTo>
                      <a:pt x="342" y="19"/>
                    </a:lnTo>
                    <a:lnTo>
                      <a:pt x="342" y="45"/>
                    </a:lnTo>
                    <a:lnTo>
                      <a:pt x="342" y="71"/>
                    </a:lnTo>
                    <a:lnTo>
                      <a:pt x="336" y="97"/>
                    </a:lnTo>
                    <a:lnTo>
                      <a:pt x="329" y="123"/>
                    </a:lnTo>
                    <a:lnTo>
                      <a:pt x="329" y="148"/>
                    </a:lnTo>
                    <a:lnTo>
                      <a:pt x="323" y="174"/>
                    </a:lnTo>
                    <a:lnTo>
                      <a:pt x="317" y="200"/>
                    </a:lnTo>
                    <a:lnTo>
                      <a:pt x="310" y="233"/>
                    </a:lnTo>
                    <a:lnTo>
                      <a:pt x="304" y="258"/>
                    </a:lnTo>
                    <a:lnTo>
                      <a:pt x="297" y="284"/>
                    </a:lnTo>
                    <a:lnTo>
                      <a:pt x="291" y="317"/>
                    </a:lnTo>
                    <a:lnTo>
                      <a:pt x="271" y="375"/>
                    </a:lnTo>
                    <a:lnTo>
                      <a:pt x="252" y="433"/>
                    </a:lnTo>
                    <a:lnTo>
                      <a:pt x="233" y="491"/>
                    </a:lnTo>
                    <a:lnTo>
                      <a:pt x="213" y="550"/>
                    </a:lnTo>
                    <a:lnTo>
                      <a:pt x="194" y="608"/>
                    </a:lnTo>
                    <a:lnTo>
                      <a:pt x="181" y="634"/>
                    </a:lnTo>
                    <a:lnTo>
                      <a:pt x="168" y="660"/>
                    </a:lnTo>
                    <a:lnTo>
                      <a:pt x="161" y="686"/>
                    </a:lnTo>
                    <a:lnTo>
                      <a:pt x="149" y="712"/>
                    </a:lnTo>
                    <a:lnTo>
                      <a:pt x="136" y="737"/>
                    </a:lnTo>
                    <a:lnTo>
                      <a:pt x="123" y="763"/>
                    </a:lnTo>
                    <a:lnTo>
                      <a:pt x="110" y="789"/>
                    </a:lnTo>
                    <a:lnTo>
                      <a:pt x="97" y="815"/>
                    </a:lnTo>
                    <a:lnTo>
                      <a:pt x="90" y="835"/>
                    </a:lnTo>
                    <a:lnTo>
                      <a:pt x="77" y="860"/>
                    </a:lnTo>
                    <a:lnTo>
                      <a:pt x="65" y="873"/>
                    </a:lnTo>
                    <a:lnTo>
                      <a:pt x="58" y="893"/>
                    </a:lnTo>
                    <a:lnTo>
                      <a:pt x="45" y="906"/>
                    </a:lnTo>
                    <a:lnTo>
                      <a:pt x="39" y="919"/>
                    </a:lnTo>
                    <a:lnTo>
                      <a:pt x="32" y="932"/>
                    </a:lnTo>
                    <a:lnTo>
                      <a:pt x="19" y="945"/>
                    </a:lnTo>
                    <a:lnTo>
                      <a:pt x="13" y="957"/>
                    </a:lnTo>
                    <a:lnTo>
                      <a:pt x="0" y="96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37" name="Freeform 300"/>
              <p:cNvSpPr>
                <a:spLocks/>
              </p:cNvSpPr>
              <p:nvPr/>
            </p:nvSpPr>
            <p:spPr bwMode="auto">
              <a:xfrm>
                <a:off x="13482" y="3295"/>
                <a:ext cx="356" cy="965"/>
              </a:xfrm>
              <a:custGeom>
                <a:avLst/>
                <a:gdLst>
                  <a:gd name="T0" fmla="*/ 356 w 356"/>
                  <a:gd name="T1" fmla="*/ 0 h 965"/>
                  <a:gd name="T2" fmla="*/ 349 w 356"/>
                  <a:gd name="T3" fmla="*/ 20 h 965"/>
                  <a:gd name="T4" fmla="*/ 349 w 356"/>
                  <a:gd name="T5" fmla="*/ 46 h 965"/>
                  <a:gd name="T6" fmla="*/ 349 w 356"/>
                  <a:gd name="T7" fmla="*/ 72 h 965"/>
                  <a:gd name="T8" fmla="*/ 343 w 356"/>
                  <a:gd name="T9" fmla="*/ 97 h 965"/>
                  <a:gd name="T10" fmla="*/ 336 w 356"/>
                  <a:gd name="T11" fmla="*/ 123 h 965"/>
                  <a:gd name="T12" fmla="*/ 330 w 356"/>
                  <a:gd name="T13" fmla="*/ 149 h 965"/>
                  <a:gd name="T14" fmla="*/ 330 w 356"/>
                  <a:gd name="T15" fmla="*/ 175 h 965"/>
                  <a:gd name="T16" fmla="*/ 324 w 356"/>
                  <a:gd name="T17" fmla="*/ 201 h 965"/>
                  <a:gd name="T18" fmla="*/ 317 w 356"/>
                  <a:gd name="T19" fmla="*/ 233 h 965"/>
                  <a:gd name="T20" fmla="*/ 304 w 356"/>
                  <a:gd name="T21" fmla="*/ 259 h 965"/>
                  <a:gd name="T22" fmla="*/ 298 w 356"/>
                  <a:gd name="T23" fmla="*/ 285 h 965"/>
                  <a:gd name="T24" fmla="*/ 291 w 356"/>
                  <a:gd name="T25" fmla="*/ 317 h 965"/>
                  <a:gd name="T26" fmla="*/ 278 w 356"/>
                  <a:gd name="T27" fmla="*/ 376 h 965"/>
                  <a:gd name="T28" fmla="*/ 259 w 356"/>
                  <a:gd name="T29" fmla="*/ 434 h 965"/>
                  <a:gd name="T30" fmla="*/ 240 w 356"/>
                  <a:gd name="T31" fmla="*/ 492 h 965"/>
                  <a:gd name="T32" fmla="*/ 214 w 356"/>
                  <a:gd name="T33" fmla="*/ 551 h 965"/>
                  <a:gd name="T34" fmla="*/ 194 w 356"/>
                  <a:gd name="T35" fmla="*/ 609 h 965"/>
                  <a:gd name="T36" fmla="*/ 181 w 356"/>
                  <a:gd name="T37" fmla="*/ 635 h 965"/>
                  <a:gd name="T38" fmla="*/ 175 w 356"/>
                  <a:gd name="T39" fmla="*/ 661 h 965"/>
                  <a:gd name="T40" fmla="*/ 162 w 356"/>
                  <a:gd name="T41" fmla="*/ 686 h 965"/>
                  <a:gd name="T42" fmla="*/ 149 w 356"/>
                  <a:gd name="T43" fmla="*/ 719 h 965"/>
                  <a:gd name="T44" fmla="*/ 136 w 356"/>
                  <a:gd name="T45" fmla="*/ 738 h 965"/>
                  <a:gd name="T46" fmla="*/ 123 w 356"/>
                  <a:gd name="T47" fmla="*/ 764 h 965"/>
                  <a:gd name="T48" fmla="*/ 110 w 356"/>
                  <a:gd name="T49" fmla="*/ 790 h 965"/>
                  <a:gd name="T50" fmla="*/ 97 w 356"/>
                  <a:gd name="T51" fmla="*/ 816 h 965"/>
                  <a:gd name="T52" fmla="*/ 84 w 356"/>
                  <a:gd name="T53" fmla="*/ 842 h 965"/>
                  <a:gd name="T54" fmla="*/ 72 w 356"/>
                  <a:gd name="T55" fmla="*/ 861 h 965"/>
                  <a:gd name="T56" fmla="*/ 65 w 356"/>
                  <a:gd name="T57" fmla="*/ 874 h 965"/>
                  <a:gd name="T58" fmla="*/ 52 w 356"/>
                  <a:gd name="T59" fmla="*/ 894 h 965"/>
                  <a:gd name="T60" fmla="*/ 46 w 356"/>
                  <a:gd name="T61" fmla="*/ 907 h 965"/>
                  <a:gd name="T62" fmla="*/ 33 w 356"/>
                  <a:gd name="T63" fmla="*/ 919 h 965"/>
                  <a:gd name="T64" fmla="*/ 26 w 356"/>
                  <a:gd name="T65" fmla="*/ 932 h 965"/>
                  <a:gd name="T66" fmla="*/ 20 w 356"/>
                  <a:gd name="T67" fmla="*/ 945 h 965"/>
                  <a:gd name="T68" fmla="*/ 7 w 356"/>
                  <a:gd name="T69" fmla="*/ 952 h 965"/>
                  <a:gd name="T70" fmla="*/ 0 w 356"/>
                  <a:gd name="T71" fmla="*/ 965 h 9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6"/>
                  <a:gd name="T109" fmla="*/ 0 h 965"/>
                  <a:gd name="T110" fmla="*/ 356 w 356"/>
                  <a:gd name="T111" fmla="*/ 965 h 9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6" h="965">
                    <a:moveTo>
                      <a:pt x="356" y="0"/>
                    </a:moveTo>
                    <a:lnTo>
                      <a:pt x="349" y="20"/>
                    </a:lnTo>
                    <a:lnTo>
                      <a:pt x="349" y="46"/>
                    </a:lnTo>
                    <a:lnTo>
                      <a:pt x="349" y="72"/>
                    </a:lnTo>
                    <a:lnTo>
                      <a:pt x="343" y="97"/>
                    </a:lnTo>
                    <a:lnTo>
                      <a:pt x="336" y="123"/>
                    </a:lnTo>
                    <a:lnTo>
                      <a:pt x="330" y="149"/>
                    </a:lnTo>
                    <a:lnTo>
                      <a:pt x="330" y="175"/>
                    </a:lnTo>
                    <a:lnTo>
                      <a:pt x="324" y="201"/>
                    </a:lnTo>
                    <a:lnTo>
                      <a:pt x="317" y="233"/>
                    </a:lnTo>
                    <a:lnTo>
                      <a:pt x="304" y="259"/>
                    </a:lnTo>
                    <a:lnTo>
                      <a:pt x="298" y="285"/>
                    </a:lnTo>
                    <a:lnTo>
                      <a:pt x="291" y="317"/>
                    </a:lnTo>
                    <a:lnTo>
                      <a:pt x="278" y="376"/>
                    </a:lnTo>
                    <a:lnTo>
                      <a:pt x="259" y="434"/>
                    </a:lnTo>
                    <a:lnTo>
                      <a:pt x="240" y="492"/>
                    </a:lnTo>
                    <a:lnTo>
                      <a:pt x="214" y="551"/>
                    </a:lnTo>
                    <a:lnTo>
                      <a:pt x="194" y="609"/>
                    </a:lnTo>
                    <a:lnTo>
                      <a:pt x="181" y="635"/>
                    </a:lnTo>
                    <a:lnTo>
                      <a:pt x="175" y="661"/>
                    </a:lnTo>
                    <a:lnTo>
                      <a:pt x="162" y="686"/>
                    </a:lnTo>
                    <a:lnTo>
                      <a:pt x="149" y="719"/>
                    </a:lnTo>
                    <a:lnTo>
                      <a:pt x="136" y="738"/>
                    </a:lnTo>
                    <a:lnTo>
                      <a:pt x="123" y="764"/>
                    </a:lnTo>
                    <a:lnTo>
                      <a:pt x="110" y="790"/>
                    </a:lnTo>
                    <a:lnTo>
                      <a:pt x="97" y="816"/>
                    </a:lnTo>
                    <a:lnTo>
                      <a:pt x="84" y="842"/>
                    </a:lnTo>
                    <a:lnTo>
                      <a:pt x="72" y="861"/>
                    </a:lnTo>
                    <a:lnTo>
                      <a:pt x="65" y="874"/>
                    </a:lnTo>
                    <a:lnTo>
                      <a:pt x="52" y="894"/>
                    </a:lnTo>
                    <a:lnTo>
                      <a:pt x="46" y="907"/>
                    </a:lnTo>
                    <a:lnTo>
                      <a:pt x="33" y="919"/>
                    </a:lnTo>
                    <a:lnTo>
                      <a:pt x="26" y="932"/>
                    </a:lnTo>
                    <a:lnTo>
                      <a:pt x="20" y="945"/>
                    </a:lnTo>
                    <a:lnTo>
                      <a:pt x="7" y="952"/>
                    </a:lnTo>
                    <a:lnTo>
                      <a:pt x="0" y="965"/>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38" name="Freeform 301"/>
              <p:cNvSpPr>
                <a:spLocks/>
              </p:cNvSpPr>
              <p:nvPr/>
            </p:nvSpPr>
            <p:spPr bwMode="auto">
              <a:xfrm>
                <a:off x="13308" y="3451"/>
                <a:ext cx="342" cy="964"/>
              </a:xfrm>
              <a:custGeom>
                <a:avLst/>
                <a:gdLst>
                  <a:gd name="T0" fmla="*/ 342 w 342"/>
                  <a:gd name="T1" fmla="*/ 0 h 964"/>
                  <a:gd name="T2" fmla="*/ 342 w 342"/>
                  <a:gd name="T3" fmla="*/ 19 h 964"/>
                  <a:gd name="T4" fmla="*/ 342 w 342"/>
                  <a:gd name="T5" fmla="*/ 45 h 964"/>
                  <a:gd name="T6" fmla="*/ 336 w 342"/>
                  <a:gd name="T7" fmla="*/ 71 h 964"/>
                  <a:gd name="T8" fmla="*/ 336 w 342"/>
                  <a:gd name="T9" fmla="*/ 97 h 964"/>
                  <a:gd name="T10" fmla="*/ 330 w 342"/>
                  <a:gd name="T11" fmla="*/ 123 h 964"/>
                  <a:gd name="T12" fmla="*/ 323 w 342"/>
                  <a:gd name="T13" fmla="*/ 149 h 964"/>
                  <a:gd name="T14" fmla="*/ 317 w 342"/>
                  <a:gd name="T15" fmla="*/ 174 h 964"/>
                  <a:gd name="T16" fmla="*/ 317 w 342"/>
                  <a:gd name="T17" fmla="*/ 200 h 964"/>
                  <a:gd name="T18" fmla="*/ 310 w 342"/>
                  <a:gd name="T19" fmla="*/ 233 h 964"/>
                  <a:gd name="T20" fmla="*/ 304 w 342"/>
                  <a:gd name="T21" fmla="*/ 259 h 964"/>
                  <a:gd name="T22" fmla="*/ 291 w 342"/>
                  <a:gd name="T23" fmla="*/ 284 h 964"/>
                  <a:gd name="T24" fmla="*/ 284 w 342"/>
                  <a:gd name="T25" fmla="*/ 317 h 964"/>
                  <a:gd name="T26" fmla="*/ 271 w 342"/>
                  <a:gd name="T27" fmla="*/ 375 h 964"/>
                  <a:gd name="T28" fmla="*/ 252 w 342"/>
                  <a:gd name="T29" fmla="*/ 433 h 964"/>
                  <a:gd name="T30" fmla="*/ 233 w 342"/>
                  <a:gd name="T31" fmla="*/ 492 h 964"/>
                  <a:gd name="T32" fmla="*/ 213 w 342"/>
                  <a:gd name="T33" fmla="*/ 550 h 964"/>
                  <a:gd name="T34" fmla="*/ 194 w 342"/>
                  <a:gd name="T35" fmla="*/ 608 h 964"/>
                  <a:gd name="T36" fmla="*/ 181 w 342"/>
                  <a:gd name="T37" fmla="*/ 634 h 964"/>
                  <a:gd name="T38" fmla="*/ 168 w 342"/>
                  <a:gd name="T39" fmla="*/ 660 h 964"/>
                  <a:gd name="T40" fmla="*/ 155 w 342"/>
                  <a:gd name="T41" fmla="*/ 686 h 964"/>
                  <a:gd name="T42" fmla="*/ 149 w 342"/>
                  <a:gd name="T43" fmla="*/ 712 h 964"/>
                  <a:gd name="T44" fmla="*/ 136 w 342"/>
                  <a:gd name="T45" fmla="*/ 738 h 964"/>
                  <a:gd name="T46" fmla="*/ 123 w 342"/>
                  <a:gd name="T47" fmla="*/ 763 h 964"/>
                  <a:gd name="T48" fmla="*/ 110 w 342"/>
                  <a:gd name="T49" fmla="*/ 789 h 964"/>
                  <a:gd name="T50" fmla="*/ 97 w 342"/>
                  <a:gd name="T51" fmla="*/ 815 h 964"/>
                  <a:gd name="T52" fmla="*/ 84 w 342"/>
                  <a:gd name="T53" fmla="*/ 835 h 964"/>
                  <a:gd name="T54" fmla="*/ 71 w 342"/>
                  <a:gd name="T55" fmla="*/ 861 h 964"/>
                  <a:gd name="T56" fmla="*/ 65 w 342"/>
                  <a:gd name="T57" fmla="*/ 873 h 964"/>
                  <a:gd name="T58" fmla="*/ 52 w 342"/>
                  <a:gd name="T59" fmla="*/ 886 h 964"/>
                  <a:gd name="T60" fmla="*/ 45 w 342"/>
                  <a:gd name="T61" fmla="*/ 899 h 964"/>
                  <a:gd name="T62" fmla="*/ 32 w 342"/>
                  <a:gd name="T63" fmla="*/ 919 h 964"/>
                  <a:gd name="T64" fmla="*/ 26 w 342"/>
                  <a:gd name="T65" fmla="*/ 925 h 964"/>
                  <a:gd name="T66" fmla="*/ 19 w 342"/>
                  <a:gd name="T67" fmla="*/ 938 h 964"/>
                  <a:gd name="T68" fmla="*/ 6 w 342"/>
                  <a:gd name="T69" fmla="*/ 951 h 964"/>
                  <a:gd name="T70" fmla="*/ 0 w 342"/>
                  <a:gd name="T71" fmla="*/ 964 h 9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2"/>
                  <a:gd name="T109" fmla="*/ 0 h 964"/>
                  <a:gd name="T110" fmla="*/ 342 w 342"/>
                  <a:gd name="T111" fmla="*/ 964 h 9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2" h="964">
                    <a:moveTo>
                      <a:pt x="342" y="0"/>
                    </a:moveTo>
                    <a:lnTo>
                      <a:pt x="342" y="19"/>
                    </a:lnTo>
                    <a:lnTo>
                      <a:pt x="342" y="45"/>
                    </a:lnTo>
                    <a:lnTo>
                      <a:pt x="336" y="71"/>
                    </a:lnTo>
                    <a:lnTo>
                      <a:pt x="336" y="97"/>
                    </a:lnTo>
                    <a:lnTo>
                      <a:pt x="330" y="123"/>
                    </a:lnTo>
                    <a:lnTo>
                      <a:pt x="323" y="149"/>
                    </a:lnTo>
                    <a:lnTo>
                      <a:pt x="317" y="174"/>
                    </a:lnTo>
                    <a:lnTo>
                      <a:pt x="317" y="200"/>
                    </a:lnTo>
                    <a:lnTo>
                      <a:pt x="310" y="233"/>
                    </a:lnTo>
                    <a:lnTo>
                      <a:pt x="304" y="259"/>
                    </a:lnTo>
                    <a:lnTo>
                      <a:pt x="291" y="284"/>
                    </a:lnTo>
                    <a:lnTo>
                      <a:pt x="284" y="317"/>
                    </a:lnTo>
                    <a:lnTo>
                      <a:pt x="271" y="375"/>
                    </a:lnTo>
                    <a:lnTo>
                      <a:pt x="252" y="433"/>
                    </a:lnTo>
                    <a:lnTo>
                      <a:pt x="233" y="492"/>
                    </a:lnTo>
                    <a:lnTo>
                      <a:pt x="213" y="550"/>
                    </a:lnTo>
                    <a:lnTo>
                      <a:pt x="194" y="608"/>
                    </a:lnTo>
                    <a:lnTo>
                      <a:pt x="181" y="634"/>
                    </a:lnTo>
                    <a:lnTo>
                      <a:pt x="168" y="660"/>
                    </a:lnTo>
                    <a:lnTo>
                      <a:pt x="155" y="686"/>
                    </a:lnTo>
                    <a:lnTo>
                      <a:pt x="149" y="712"/>
                    </a:lnTo>
                    <a:lnTo>
                      <a:pt x="136" y="738"/>
                    </a:lnTo>
                    <a:lnTo>
                      <a:pt x="123" y="763"/>
                    </a:lnTo>
                    <a:lnTo>
                      <a:pt x="110" y="789"/>
                    </a:lnTo>
                    <a:lnTo>
                      <a:pt x="97" y="815"/>
                    </a:lnTo>
                    <a:lnTo>
                      <a:pt x="84" y="835"/>
                    </a:lnTo>
                    <a:lnTo>
                      <a:pt x="71" y="861"/>
                    </a:lnTo>
                    <a:lnTo>
                      <a:pt x="65" y="873"/>
                    </a:lnTo>
                    <a:lnTo>
                      <a:pt x="52" y="886"/>
                    </a:lnTo>
                    <a:lnTo>
                      <a:pt x="45" y="899"/>
                    </a:lnTo>
                    <a:lnTo>
                      <a:pt x="32" y="919"/>
                    </a:lnTo>
                    <a:lnTo>
                      <a:pt x="26" y="925"/>
                    </a:lnTo>
                    <a:lnTo>
                      <a:pt x="19" y="938"/>
                    </a:lnTo>
                    <a:lnTo>
                      <a:pt x="6" y="951"/>
                    </a:lnTo>
                    <a:lnTo>
                      <a:pt x="0" y="96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39" name="Freeform 302"/>
              <p:cNvSpPr>
                <a:spLocks/>
              </p:cNvSpPr>
              <p:nvPr/>
            </p:nvSpPr>
            <p:spPr bwMode="auto">
              <a:xfrm>
                <a:off x="13308" y="3367"/>
                <a:ext cx="342" cy="964"/>
              </a:xfrm>
              <a:custGeom>
                <a:avLst/>
                <a:gdLst>
                  <a:gd name="T0" fmla="*/ 342 w 342"/>
                  <a:gd name="T1" fmla="*/ 0 h 964"/>
                  <a:gd name="T2" fmla="*/ 342 w 342"/>
                  <a:gd name="T3" fmla="*/ 19 h 964"/>
                  <a:gd name="T4" fmla="*/ 342 w 342"/>
                  <a:gd name="T5" fmla="*/ 45 h 964"/>
                  <a:gd name="T6" fmla="*/ 336 w 342"/>
                  <a:gd name="T7" fmla="*/ 71 h 964"/>
                  <a:gd name="T8" fmla="*/ 336 w 342"/>
                  <a:gd name="T9" fmla="*/ 97 h 964"/>
                  <a:gd name="T10" fmla="*/ 330 w 342"/>
                  <a:gd name="T11" fmla="*/ 123 h 964"/>
                  <a:gd name="T12" fmla="*/ 323 w 342"/>
                  <a:gd name="T13" fmla="*/ 148 h 964"/>
                  <a:gd name="T14" fmla="*/ 317 w 342"/>
                  <a:gd name="T15" fmla="*/ 174 h 964"/>
                  <a:gd name="T16" fmla="*/ 317 w 342"/>
                  <a:gd name="T17" fmla="*/ 200 h 964"/>
                  <a:gd name="T18" fmla="*/ 310 w 342"/>
                  <a:gd name="T19" fmla="*/ 233 h 964"/>
                  <a:gd name="T20" fmla="*/ 304 w 342"/>
                  <a:gd name="T21" fmla="*/ 258 h 964"/>
                  <a:gd name="T22" fmla="*/ 291 w 342"/>
                  <a:gd name="T23" fmla="*/ 284 h 964"/>
                  <a:gd name="T24" fmla="*/ 284 w 342"/>
                  <a:gd name="T25" fmla="*/ 317 h 964"/>
                  <a:gd name="T26" fmla="*/ 271 w 342"/>
                  <a:gd name="T27" fmla="*/ 375 h 964"/>
                  <a:gd name="T28" fmla="*/ 252 w 342"/>
                  <a:gd name="T29" fmla="*/ 433 h 964"/>
                  <a:gd name="T30" fmla="*/ 233 w 342"/>
                  <a:gd name="T31" fmla="*/ 491 h 964"/>
                  <a:gd name="T32" fmla="*/ 213 w 342"/>
                  <a:gd name="T33" fmla="*/ 550 h 964"/>
                  <a:gd name="T34" fmla="*/ 194 w 342"/>
                  <a:gd name="T35" fmla="*/ 608 h 964"/>
                  <a:gd name="T36" fmla="*/ 181 w 342"/>
                  <a:gd name="T37" fmla="*/ 634 h 964"/>
                  <a:gd name="T38" fmla="*/ 168 w 342"/>
                  <a:gd name="T39" fmla="*/ 660 h 964"/>
                  <a:gd name="T40" fmla="*/ 155 w 342"/>
                  <a:gd name="T41" fmla="*/ 686 h 964"/>
                  <a:gd name="T42" fmla="*/ 149 w 342"/>
                  <a:gd name="T43" fmla="*/ 712 h 964"/>
                  <a:gd name="T44" fmla="*/ 136 w 342"/>
                  <a:gd name="T45" fmla="*/ 737 h 964"/>
                  <a:gd name="T46" fmla="*/ 123 w 342"/>
                  <a:gd name="T47" fmla="*/ 763 h 964"/>
                  <a:gd name="T48" fmla="*/ 110 w 342"/>
                  <a:gd name="T49" fmla="*/ 789 h 964"/>
                  <a:gd name="T50" fmla="*/ 97 w 342"/>
                  <a:gd name="T51" fmla="*/ 815 h 964"/>
                  <a:gd name="T52" fmla="*/ 84 w 342"/>
                  <a:gd name="T53" fmla="*/ 835 h 964"/>
                  <a:gd name="T54" fmla="*/ 71 w 342"/>
                  <a:gd name="T55" fmla="*/ 860 h 964"/>
                  <a:gd name="T56" fmla="*/ 65 w 342"/>
                  <a:gd name="T57" fmla="*/ 873 h 964"/>
                  <a:gd name="T58" fmla="*/ 52 w 342"/>
                  <a:gd name="T59" fmla="*/ 893 h 964"/>
                  <a:gd name="T60" fmla="*/ 45 w 342"/>
                  <a:gd name="T61" fmla="*/ 906 h 964"/>
                  <a:gd name="T62" fmla="*/ 32 w 342"/>
                  <a:gd name="T63" fmla="*/ 919 h 964"/>
                  <a:gd name="T64" fmla="*/ 26 w 342"/>
                  <a:gd name="T65" fmla="*/ 932 h 964"/>
                  <a:gd name="T66" fmla="*/ 19 w 342"/>
                  <a:gd name="T67" fmla="*/ 945 h 964"/>
                  <a:gd name="T68" fmla="*/ 6 w 342"/>
                  <a:gd name="T69" fmla="*/ 957 h 964"/>
                  <a:gd name="T70" fmla="*/ 0 w 342"/>
                  <a:gd name="T71" fmla="*/ 964 h 9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2"/>
                  <a:gd name="T109" fmla="*/ 0 h 964"/>
                  <a:gd name="T110" fmla="*/ 342 w 342"/>
                  <a:gd name="T111" fmla="*/ 964 h 9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2" h="964">
                    <a:moveTo>
                      <a:pt x="342" y="0"/>
                    </a:moveTo>
                    <a:lnTo>
                      <a:pt x="342" y="19"/>
                    </a:lnTo>
                    <a:lnTo>
                      <a:pt x="342" y="45"/>
                    </a:lnTo>
                    <a:lnTo>
                      <a:pt x="336" y="71"/>
                    </a:lnTo>
                    <a:lnTo>
                      <a:pt x="336" y="97"/>
                    </a:lnTo>
                    <a:lnTo>
                      <a:pt x="330" y="123"/>
                    </a:lnTo>
                    <a:lnTo>
                      <a:pt x="323" y="148"/>
                    </a:lnTo>
                    <a:lnTo>
                      <a:pt x="317" y="174"/>
                    </a:lnTo>
                    <a:lnTo>
                      <a:pt x="317" y="200"/>
                    </a:lnTo>
                    <a:lnTo>
                      <a:pt x="310" y="233"/>
                    </a:lnTo>
                    <a:lnTo>
                      <a:pt x="304" y="258"/>
                    </a:lnTo>
                    <a:lnTo>
                      <a:pt x="291" y="284"/>
                    </a:lnTo>
                    <a:lnTo>
                      <a:pt x="284" y="317"/>
                    </a:lnTo>
                    <a:lnTo>
                      <a:pt x="271" y="375"/>
                    </a:lnTo>
                    <a:lnTo>
                      <a:pt x="252" y="433"/>
                    </a:lnTo>
                    <a:lnTo>
                      <a:pt x="233" y="491"/>
                    </a:lnTo>
                    <a:lnTo>
                      <a:pt x="213" y="550"/>
                    </a:lnTo>
                    <a:lnTo>
                      <a:pt x="194" y="608"/>
                    </a:lnTo>
                    <a:lnTo>
                      <a:pt x="181" y="634"/>
                    </a:lnTo>
                    <a:lnTo>
                      <a:pt x="168" y="660"/>
                    </a:lnTo>
                    <a:lnTo>
                      <a:pt x="155" y="686"/>
                    </a:lnTo>
                    <a:lnTo>
                      <a:pt x="149" y="712"/>
                    </a:lnTo>
                    <a:lnTo>
                      <a:pt x="136" y="737"/>
                    </a:lnTo>
                    <a:lnTo>
                      <a:pt x="123" y="763"/>
                    </a:lnTo>
                    <a:lnTo>
                      <a:pt x="110" y="789"/>
                    </a:lnTo>
                    <a:lnTo>
                      <a:pt x="97" y="815"/>
                    </a:lnTo>
                    <a:lnTo>
                      <a:pt x="84" y="835"/>
                    </a:lnTo>
                    <a:lnTo>
                      <a:pt x="71" y="860"/>
                    </a:lnTo>
                    <a:lnTo>
                      <a:pt x="65" y="873"/>
                    </a:lnTo>
                    <a:lnTo>
                      <a:pt x="52" y="893"/>
                    </a:lnTo>
                    <a:lnTo>
                      <a:pt x="45" y="906"/>
                    </a:lnTo>
                    <a:lnTo>
                      <a:pt x="32" y="919"/>
                    </a:lnTo>
                    <a:lnTo>
                      <a:pt x="26" y="932"/>
                    </a:lnTo>
                    <a:lnTo>
                      <a:pt x="19" y="945"/>
                    </a:lnTo>
                    <a:lnTo>
                      <a:pt x="6" y="957"/>
                    </a:lnTo>
                    <a:lnTo>
                      <a:pt x="0" y="96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40" name="Freeform 303"/>
              <p:cNvSpPr>
                <a:spLocks/>
              </p:cNvSpPr>
              <p:nvPr/>
            </p:nvSpPr>
            <p:spPr bwMode="auto">
              <a:xfrm>
                <a:off x="13302" y="3295"/>
                <a:ext cx="348" cy="965"/>
              </a:xfrm>
              <a:custGeom>
                <a:avLst/>
                <a:gdLst>
                  <a:gd name="T0" fmla="*/ 348 w 348"/>
                  <a:gd name="T1" fmla="*/ 0 h 965"/>
                  <a:gd name="T2" fmla="*/ 348 w 348"/>
                  <a:gd name="T3" fmla="*/ 20 h 965"/>
                  <a:gd name="T4" fmla="*/ 348 w 348"/>
                  <a:gd name="T5" fmla="*/ 46 h 965"/>
                  <a:gd name="T6" fmla="*/ 342 w 348"/>
                  <a:gd name="T7" fmla="*/ 72 h 965"/>
                  <a:gd name="T8" fmla="*/ 342 w 348"/>
                  <a:gd name="T9" fmla="*/ 97 h 965"/>
                  <a:gd name="T10" fmla="*/ 336 w 348"/>
                  <a:gd name="T11" fmla="*/ 123 h 965"/>
                  <a:gd name="T12" fmla="*/ 329 w 348"/>
                  <a:gd name="T13" fmla="*/ 149 h 965"/>
                  <a:gd name="T14" fmla="*/ 323 w 348"/>
                  <a:gd name="T15" fmla="*/ 175 h 965"/>
                  <a:gd name="T16" fmla="*/ 316 w 348"/>
                  <a:gd name="T17" fmla="*/ 201 h 965"/>
                  <a:gd name="T18" fmla="*/ 310 w 348"/>
                  <a:gd name="T19" fmla="*/ 233 h 965"/>
                  <a:gd name="T20" fmla="*/ 303 w 348"/>
                  <a:gd name="T21" fmla="*/ 259 h 965"/>
                  <a:gd name="T22" fmla="*/ 297 w 348"/>
                  <a:gd name="T23" fmla="*/ 285 h 965"/>
                  <a:gd name="T24" fmla="*/ 290 w 348"/>
                  <a:gd name="T25" fmla="*/ 317 h 965"/>
                  <a:gd name="T26" fmla="*/ 271 w 348"/>
                  <a:gd name="T27" fmla="*/ 376 h 965"/>
                  <a:gd name="T28" fmla="*/ 252 w 348"/>
                  <a:gd name="T29" fmla="*/ 434 h 965"/>
                  <a:gd name="T30" fmla="*/ 232 w 348"/>
                  <a:gd name="T31" fmla="*/ 492 h 965"/>
                  <a:gd name="T32" fmla="*/ 213 w 348"/>
                  <a:gd name="T33" fmla="*/ 551 h 965"/>
                  <a:gd name="T34" fmla="*/ 193 w 348"/>
                  <a:gd name="T35" fmla="*/ 609 h 965"/>
                  <a:gd name="T36" fmla="*/ 180 w 348"/>
                  <a:gd name="T37" fmla="*/ 635 h 965"/>
                  <a:gd name="T38" fmla="*/ 168 w 348"/>
                  <a:gd name="T39" fmla="*/ 661 h 965"/>
                  <a:gd name="T40" fmla="*/ 155 w 348"/>
                  <a:gd name="T41" fmla="*/ 686 h 965"/>
                  <a:gd name="T42" fmla="*/ 142 w 348"/>
                  <a:gd name="T43" fmla="*/ 719 h 965"/>
                  <a:gd name="T44" fmla="*/ 135 w 348"/>
                  <a:gd name="T45" fmla="*/ 738 h 965"/>
                  <a:gd name="T46" fmla="*/ 122 w 348"/>
                  <a:gd name="T47" fmla="*/ 764 h 965"/>
                  <a:gd name="T48" fmla="*/ 109 w 348"/>
                  <a:gd name="T49" fmla="*/ 790 h 965"/>
                  <a:gd name="T50" fmla="*/ 96 w 348"/>
                  <a:gd name="T51" fmla="*/ 816 h 965"/>
                  <a:gd name="T52" fmla="*/ 84 w 348"/>
                  <a:gd name="T53" fmla="*/ 842 h 965"/>
                  <a:gd name="T54" fmla="*/ 71 w 348"/>
                  <a:gd name="T55" fmla="*/ 861 h 965"/>
                  <a:gd name="T56" fmla="*/ 58 w 348"/>
                  <a:gd name="T57" fmla="*/ 874 h 965"/>
                  <a:gd name="T58" fmla="*/ 51 w 348"/>
                  <a:gd name="T59" fmla="*/ 894 h 965"/>
                  <a:gd name="T60" fmla="*/ 38 w 348"/>
                  <a:gd name="T61" fmla="*/ 907 h 965"/>
                  <a:gd name="T62" fmla="*/ 32 w 348"/>
                  <a:gd name="T63" fmla="*/ 919 h 965"/>
                  <a:gd name="T64" fmla="*/ 25 w 348"/>
                  <a:gd name="T65" fmla="*/ 932 h 965"/>
                  <a:gd name="T66" fmla="*/ 12 w 348"/>
                  <a:gd name="T67" fmla="*/ 945 h 965"/>
                  <a:gd name="T68" fmla="*/ 6 w 348"/>
                  <a:gd name="T69" fmla="*/ 952 h 965"/>
                  <a:gd name="T70" fmla="*/ 0 w 348"/>
                  <a:gd name="T71" fmla="*/ 965 h 9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965"/>
                  <a:gd name="T110" fmla="*/ 348 w 348"/>
                  <a:gd name="T111" fmla="*/ 965 h 9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965">
                    <a:moveTo>
                      <a:pt x="348" y="0"/>
                    </a:moveTo>
                    <a:lnTo>
                      <a:pt x="348" y="20"/>
                    </a:lnTo>
                    <a:lnTo>
                      <a:pt x="348" y="46"/>
                    </a:lnTo>
                    <a:lnTo>
                      <a:pt x="342" y="72"/>
                    </a:lnTo>
                    <a:lnTo>
                      <a:pt x="342" y="97"/>
                    </a:lnTo>
                    <a:lnTo>
                      <a:pt x="336" y="123"/>
                    </a:lnTo>
                    <a:lnTo>
                      <a:pt x="329" y="149"/>
                    </a:lnTo>
                    <a:lnTo>
                      <a:pt x="323" y="175"/>
                    </a:lnTo>
                    <a:lnTo>
                      <a:pt x="316" y="201"/>
                    </a:lnTo>
                    <a:lnTo>
                      <a:pt x="310" y="233"/>
                    </a:lnTo>
                    <a:lnTo>
                      <a:pt x="303" y="259"/>
                    </a:lnTo>
                    <a:lnTo>
                      <a:pt x="297" y="285"/>
                    </a:lnTo>
                    <a:lnTo>
                      <a:pt x="290" y="317"/>
                    </a:lnTo>
                    <a:lnTo>
                      <a:pt x="271" y="376"/>
                    </a:lnTo>
                    <a:lnTo>
                      <a:pt x="252" y="434"/>
                    </a:lnTo>
                    <a:lnTo>
                      <a:pt x="232" y="492"/>
                    </a:lnTo>
                    <a:lnTo>
                      <a:pt x="213" y="551"/>
                    </a:lnTo>
                    <a:lnTo>
                      <a:pt x="193" y="609"/>
                    </a:lnTo>
                    <a:lnTo>
                      <a:pt x="180" y="635"/>
                    </a:lnTo>
                    <a:lnTo>
                      <a:pt x="168" y="661"/>
                    </a:lnTo>
                    <a:lnTo>
                      <a:pt x="155" y="686"/>
                    </a:lnTo>
                    <a:lnTo>
                      <a:pt x="142" y="719"/>
                    </a:lnTo>
                    <a:lnTo>
                      <a:pt x="135" y="738"/>
                    </a:lnTo>
                    <a:lnTo>
                      <a:pt x="122" y="764"/>
                    </a:lnTo>
                    <a:lnTo>
                      <a:pt x="109" y="790"/>
                    </a:lnTo>
                    <a:lnTo>
                      <a:pt x="96" y="816"/>
                    </a:lnTo>
                    <a:lnTo>
                      <a:pt x="84" y="842"/>
                    </a:lnTo>
                    <a:lnTo>
                      <a:pt x="71" y="861"/>
                    </a:lnTo>
                    <a:lnTo>
                      <a:pt x="58" y="874"/>
                    </a:lnTo>
                    <a:lnTo>
                      <a:pt x="51" y="894"/>
                    </a:lnTo>
                    <a:lnTo>
                      <a:pt x="38" y="907"/>
                    </a:lnTo>
                    <a:lnTo>
                      <a:pt x="32" y="919"/>
                    </a:lnTo>
                    <a:lnTo>
                      <a:pt x="25" y="932"/>
                    </a:lnTo>
                    <a:lnTo>
                      <a:pt x="12" y="945"/>
                    </a:lnTo>
                    <a:lnTo>
                      <a:pt x="6" y="952"/>
                    </a:lnTo>
                    <a:lnTo>
                      <a:pt x="0" y="965"/>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41" name="Freeform 304"/>
              <p:cNvSpPr>
                <a:spLocks/>
              </p:cNvSpPr>
              <p:nvPr/>
            </p:nvSpPr>
            <p:spPr bwMode="auto">
              <a:xfrm>
                <a:off x="13308" y="4428"/>
                <a:ext cx="407" cy="854"/>
              </a:xfrm>
              <a:custGeom>
                <a:avLst/>
                <a:gdLst>
                  <a:gd name="T0" fmla="*/ 0 w 407"/>
                  <a:gd name="T1" fmla="*/ 0 h 854"/>
                  <a:gd name="T2" fmla="*/ 0 w 407"/>
                  <a:gd name="T3" fmla="*/ 19 h 854"/>
                  <a:gd name="T4" fmla="*/ 6 w 407"/>
                  <a:gd name="T5" fmla="*/ 45 h 854"/>
                  <a:gd name="T6" fmla="*/ 6 w 407"/>
                  <a:gd name="T7" fmla="*/ 65 h 854"/>
                  <a:gd name="T8" fmla="*/ 19 w 407"/>
                  <a:gd name="T9" fmla="*/ 91 h 854"/>
                  <a:gd name="T10" fmla="*/ 19 w 407"/>
                  <a:gd name="T11" fmla="*/ 110 h 854"/>
                  <a:gd name="T12" fmla="*/ 26 w 407"/>
                  <a:gd name="T13" fmla="*/ 136 h 854"/>
                  <a:gd name="T14" fmla="*/ 32 w 407"/>
                  <a:gd name="T15" fmla="*/ 162 h 854"/>
                  <a:gd name="T16" fmla="*/ 39 w 407"/>
                  <a:gd name="T17" fmla="*/ 188 h 854"/>
                  <a:gd name="T18" fmla="*/ 52 w 407"/>
                  <a:gd name="T19" fmla="*/ 214 h 854"/>
                  <a:gd name="T20" fmla="*/ 58 w 407"/>
                  <a:gd name="T21" fmla="*/ 240 h 854"/>
                  <a:gd name="T22" fmla="*/ 65 w 407"/>
                  <a:gd name="T23" fmla="*/ 259 h 854"/>
                  <a:gd name="T24" fmla="*/ 78 w 407"/>
                  <a:gd name="T25" fmla="*/ 285 h 854"/>
                  <a:gd name="T26" fmla="*/ 97 w 407"/>
                  <a:gd name="T27" fmla="*/ 337 h 854"/>
                  <a:gd name="T28" fmla="*/ 116 w 407"/>
                  <a:gd name="T29" fmla="*/ 395 h 854"/>
                  <a:gd name="T30" fmla="*/ 142 w 407"/>
                  <a:gd name="T31" fmla="*/ 440 h 854"/>
                  <a:gd name="T32" fmla="*/ 168 w 407"/>
                  <a:gd name="T33" fmla="*/ 492 h 854"/>
                  <a:gd name="T34" fmla="*/ 194 w 407"/>
                  <a:gd name="T35" fmla="*/ 544 h 854"/>
                  <a:gd name="T36" fmla="*/ 200 w 407"/>
                  <a:gd name="T37" fmla="*/ 570 h 854"/>
                  <a:gd name="T38" fmla="*/ 220 w 407"/>
                  <a:gd name="T39" fmla="*/ 596 h 854"/>
                  <a:gd name="T40" fmla="*/ 233 w 407"/>
                  <a:gd name="T41" fmla="*/ 615 h 854"/>
                  <a:gd name="T42" fmla="*/ 246 w 407"/>
                  <a:gd name="T43" fmla="*/ 641 h 854"/>
                  <a:gd name="T44" fmla="*/ 258 w 407"/>
                  <a:gd name="T45" fmla="*/ 660 h 854"/>
                  <a:gd name="T46" fmla="*/ 271 w 407"/>
                  <a:gd name="T47" fmla="*/ 680 h 854"/>
                  <a:gd name="T48" fmla="*/ 284 w 407"/>
                  <a:gd name="T49" fmla="*/ 706 h 854"/>
                  <a:gd name="T50" fmla="*/ 297 w 407"/>
                  <a:gd name="T51" fmla="*/ 725 h 854"/>
                  <a:gd name="T52" fmla="*/ 310 w 407"/>
                  <a:gd name="T53" fmla="*/ 744 h 854"/>
                  <a:gd name="T54" fmla="*/ 330 w 407"/>
                  <a:gd name="T55" fmla="*/ 764 h 854"/>
                  <a:gd name="T56" fmla="*/ 336 w 407"/>
                  <a:gd name="T57" fmla="*/ 777 h 854"/>
                  <a:gd name="T58" fmla="*/ 349 w 407"/>
                  <a:gd name="T59" fmla="*/ 790 h 854"/>
                  <a:gd name="T60" fmla="*/ 355 w 407"/>
                  <a:gd name="T61" fmla="*/ 803 h 854"/>
                  <a:gd name="T62" fmla="*/ 368 w 407"/>
                  <a:gd name="T63" fmla="*/ 816 h 854"/>
                  <a:gd name="T64" fmla="*/ 375 w 407"/>
                  <a:gd name="T65" fmla="*/ 822 h 854"/>
                  <a:gd name="T66" fmla="*/ 388 w 407"/>
                  <a:gd name="T67" fmla="*/ 835 h 854"/>
                  <a:gd name="T68" fmla="*/ 394 w 407"/>
                  <a:gd name="T69" fmla="*/ 842 h 854"/>
                  <a:gd name="T70" fmla="*/ 407 w 407"/>
                  <a:gd name="T71" fmla="*/ 854 h 8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7"/>
                  <a:gd name="T109" fmla="*/ 0 h 854"/>
                  <a:gd name="T110" fmla="*/ 407 w 407"/>
                  <a:gd name="T111" fmla="*/ 854 h 8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7" h="854">
                    <a:moveTo>
                      <a:pt x="0" y="0"/>
                    </a:moveTo>
                    <a:lnTo>
                      <a:pt x="0" y="19"/>
                    </a:lnTo>
                    <a:lnTo>
                      <a:pt x="6" y="45"/>
                    </a:lnTo>
                    <a:lnTo>
                      <a:pt x="6" y="65"/>
                    </a:lnTo>
                    <a:lnTo>
                      <a:pt x="19" y="91"/>
                    </a:lnTo>
                    <a:lnTo>
                      <a:pt x="19" y="110"/>
                    </a:lnTo>
                    <a:lnTo>
                      <a:pt x="26" y="136"/>
                    </a:lnTo>
                    <a:lnTo>
                      <a:pt x="32" y="162"/>
                    </a:lnTo>
                    <a:lnTo>
                      <a:pt x="39" y="188"/>
                    </a:lnTo>
                    <a:lnTo>
                      <a:pt x="52" y="214"/>
                    </a:lnTo>
                    <a:lnTo>
                      <a:pt x="58" y="240"/>
                    </a:lnTo>
                    <a:lnTo>
                      <a:pt x="65" y="259"/>
                    </a:lnTo>
                    <a:lnTo>
                      <a:pt x="78" y="285"/>
                    </a:lnTo>
                    <a:lnTo>
                      <a:pt x="97" y="337"/>
                    </a:lnTo>
                    <a:lnTo>
                      <a:pt x="116" y="395"/>
                    </a:lnTo>
                    <a:lnTo>
                      <a:pt x="142" y="440"/>
                    </a:lnTo>
                    <a:lnTo>
                      <a:pt x="168" y="492"/>
                    </a:lnTo>
                    <a:lnTo>
                      <a:pt x="194" y="544"/>
                    </a:lnTo>
                    <a:lnTo>
                      <a:pt x="200" y="570"/>
                    </a:lnTo>
                    <a:lnTo>
                      <a:pt x="220" y="596"/>
                    </a:lnTo>
                    <a:lnTo>
                      <a:pt x="233" y="615"/>
                    </a:lnTo>
                    <a:lnTo>
                      <a:pt x="246" y="641"/>
                    </a:lnTo>
                    <a:lnTo>
                      <a:pt x="258" y="660"/>
                    </a:lnTo>
                    <a:lnTo>
                      <a:pt x="271" y="680"/>
                    </a:lnTo>
                    <a:lnTo>
                      <a:pt x="284" y="706"/>
                    </a:lnTo>
                    <a:lnTo>
                      <a:pt x="297" y="725"/>
                    </a:lnTo>
                    <a:lnTo>
                      <a:pt x="310" y="744"/>
                    </a:lnTo>
                    <a:lnTo>
                      <a:pt x="330" y="764"/>
                    </a:lnTo>
                    <a:lnTo>
                      <a:pt x="336" y="777"/>
                    </a:lnTo>
                    <a:lnTo>
                      <a:pt x="349" y="790"/>
                    </a:lnTo>
                    <a:lnTo>
                      <a:pt x="355" y="803"/>
                    </a:lnTo>
                    <a:lnTo>
                      <a:pt x="368" y="816"/>
                    </a:lnTo>
                    <a:lnTo>
                      <a:pt x="375" y="822"/>
                    </a:lnTo>
                    <a:lnTo>
                      <a:pt x="388" y="835"/>
                    </a:lnTo>
                    <a:lnTo>
                      <a:pt x="394" y="842"/>
                    </a:lnTo>
                    <a:lnTo>
                      <a:pt x="407" y="85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42" name="Freeform 305"/>
              <p:cNvSpPr>
                <a:spLocks/>
              </p:cNvSpPr>
              <p:nvPr/>
            </p:nvSpPr>
            <p:spPr bwMode="auto">
              <a:xfrm>
                <a:off x="13308" y="4344"/>
                <a:ext cx="407" cy="854"/>
              </a:xfrm>
              <a:custGeom>
                <a:avLst/>
                <a:gdLst>
                  <a:gd name="T0" fmla="*/ 0 w 407"/>
                  <a:gd name="T1" fmla="*/ 0 h 854"/>
                  <a:gd name="T2" fmla="*/ 0 w 407"/>
                  <a:gd name="T3" fmla="*/ 19 h 854"/>
                  <a:gd name="T4" fmla="*/ 6 w 407"/>
                  <a:gd name="T5" fmla="*/ 45 h 854"/>
                  <a:gd name="T6" fmla="*/ 13 w 407"/>
                  <a:gd name="T7" fmla="*/ 65 h 854"/>
                  <a:gd name="T8" fmla="*/ 19 w 407"/>
                  <a:gd name="T9" fmla="*/ 91 h 854"/>
                  <a:gd name="T10" fmla="*/ 19 w 407"/>
                  <a:gd name="T11" fmla="*/ 110 h 854"/>
                  <a:gd name="T12" fmla="*/ 26 w 407"/>
                  <a:gd name="T13" fmla="*/ 136 h 854"/>
                  <a:gd name="T14" fmla="*/ 32 w 407"/>
                  <a:gd name="T15" fmla="*/ 162 h 854"/>
                  <a:gd name="T16" fmla="*/ 39 w 407"/>
                  <a:gd name="T17" fmla="*/ 188 h 854"/>
                  <a:gd name="T18" fmla="*/ 52 w 407"/>
                  <a:gd name="T19" fmla="*/ 214 h 854"/>
                  <a:gd name="T20" fmla="*/ 58 w 407"/>
                  <a:gd name="T21" fmla="*/ 233 h 854"/>
                  <a:gd name="T22" fmla="*/ 65 w 407"/>
                  <a:gd name="T23" fmla="*/ 259 h 854"/>
                  <a:gd name="T24" fmla="*/ 78 w 407"/>
                  <a:gd name="T25" fmla="*/ 291 h 854"/>
                  <a:gd name="T26" fmla="*/ 97 w 407"/>
                  <a:gd name="T27" fmla="*/ 343 h 854"/>
                  <a:gd name="T28" fmla="*/ 116 w 407"/>
                  <a:gd name="T29" fmla="*/ 388 h 854"/>
                  <a:gd name="T30" fmla="*/ 142 w 407"/>
                  <a:gd name="T31" fmla="*/ 447 h 854"/>
                  <a:gd name="T32" fmla="*/ 168 w 407"/>
                  <a:gd name="T33" fmla="*/ 492 h 854"/>
                  <a:gd name="T34" fmla="*/ 194 w 407"/>
                  <a:gd name="T35" fmla="*/ 544 h 854"/>
                  <a:gd name="T36" fmla="*/ 200 w 407"/>
                  <a:gd name="T37" fmla="*/ 570 h 854"/>
                  <a:gd name="T38" fmla="*/ 220 w 407"/>
                  <a:gd name="T39" fmla="*/ 595 h 854"/>
                  <a:gd name="T40" fmla="*/ 233 w 407"/>
                  <a:gd name="T41" fmla="*/ 615 h 854"/>
                  <a:gd name="T42" fmla="*/ 246 w 407"/>
                  <a:gd name="T43" fmla="*/ 641 h 854"/>
                  <a:gd name="T44" fmla="*/ 258 w 407"/>
                  <a:gd name="T45" fmla="*/ 660 h 854"/>
                  <a:gd name="T46" fmla="*/ 271 w 407"/>
                  <a:gd name="T47" fmla="*/ 686 h 854"/>
                  <a:gd name="T48" fmla="*/ 284 w 407"/>
                  <a:gd name="T49" fmla="*/ 705 h 854"/>
                  <a:gd name="T50" fmla="*/ 297 w 407"/>
                  <a:gd name="T51" fmla="*/ 725 h 854"/>
                  <a:gd name="T52" fmla="*/ 310 w 407"/>
                  <a:gd name="T53" fmla="*/ 744 h 854"/>
                  <a:gd name="T54" fmla="*/ 330 w 407"/>
                  <a:gd name="T55" fmla="*/ 764 h 854"/>
                  <a:gd name="T56" fmla="*/ 336 w 407"/>
                  <a:gd name="T57" fmla="*/ 777 h 854"/>
                  <a:gd name="T58" fmla="*/ 349 w 407"/>
                  <a:gd name="T59" fmla="*/ 790 h 854"/>
                  <a:gd name="T60" fmla="*/ 355 w 407"/>
                  <a:gd name="T61" fmla="*/ 803 h 854"/>
                  <a:gd name="T62" fmla="*/ 368 w 407"/>
                  <a:gd name="T63" fmla="*/ 815 h 854"/>
                  <a:gd name="T64" fmla="*/ 375 w 407"/>
                  <a:gd name="T65" fmla="*/ 828 h 854"/>
                  <a:gd name="T66" fmla="*/ 388 w 407"/>
                  <a:gd name="T67" fmla="*/ 835 h 854"/>
                  <a:gd name="T68" fmla="*/ 394 w 407"/>
                  <a:gd name="T69" fmla="*/ 848 h 854"/>
                  <a:gd name="T70" fmla="*/ 407 w 407"/>
                  <a:gd name="T71" fmla="*/ 854 h 8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7"/>
                  <a:gd name="T109" fmla="*/ 0 h 854"/>
                  <a:gd name="T110" fmla="*/ 407 w 407"/>
                  <a:gd name="T111" fmla="*/ 854 h 8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7" h="854">
                    <a:moveTo>
                      <a:pt x="0" y="0"/>
                    </a:moveTo>
                    <a:lnTo>
                      <a:pt x="0" y="19"/>
                    </a:lnTo>
                    <a:lnTo>
                      <a:pt x="6" y="45"/>
                    </a:lnTo>
                    <a:lnTo>
                      <a:pt x="13" y="65"/>
                    </a:lnTo>
                    <a:lnTo>
                      <a:pt x="19" y="91"/>
                    </a:lnTo>
                    <a:lnTo>
                      <a:pt x="19" y="110"/>
                    </a:lnTo>
                    <a:lnTo>
                      <a:pt x="26" y="136"/>
                    </a:lnTo>
                    <a:lnTo>
                      <a:pt x="32" y="162"/>
                    </a:lnTo>
                    <a:lnTo>
                      <a:pt x="39" y="188"/>
                    </a:lnTo>
                    <a:lnTo>
                      <a:pt x="52" y="214"/>
                    </a:lnTo>
                    <a:lnTo>
                      <a:pt x="58" y="233"/>
                    </a:lnTo>
                    <a:lnTo>
                      <a:pt x="65" y="259"/>
                    </a:lnTo>
                    <a:lnTo>
                      <a:pt x="78" y="291"/>
                    </a:lnTo>
                    <a:lnTo>
                      <a:pt x="97" y="343"/>
                    </a:lnTo>
                    <a:lnTo>
                      <a:pt x="116" y="388"/>
                    </a:lnTo>
                    <a:lnTo>
                      <a:pt x="142" y="447"/>
                    </a:lnTo>
                    <a:lnTo>
                      <a:pt x="168" y="492"/>
                    </a:lnTo>
                    <a:lnTo>
                      <a:pt x="194" y="544"/>
                    </a:lnTo>
                    <a:lnTo>
                      <a:pt x="200" y="570"/>
                    </a:lnTo>
                    <a:lnTo>
                      <a:pt x="220" y="595"/>
                    </a:lnTo>
                    <a:lnTo>
                      <a:pt x="233" y="615"/>
                    </a:lnTo>
                    <a:lnTo>
                      <a:pt x="246" y="641"/>
                    </a:lnTo>
                    <a:lnTo>
                      <a:pt x="258" y="660"/>
                    </a:lnTo>
                    <a:lnTo>
                      <a:pt x="271" y="686"/>
                    </a:lnTo>
                    <a:lnTo>
                      <a:pt x="284" y="705"/>
                    </a:lnTo>
                    <a:lnTo>
                      <a:pt x="297" y="725"/>
                    </a:lnTo>
                    <a:lnTo>
                      <a:pt x="310" y="744"/>
                    </a:lnTo>
                    <a:lnTo>
                      <a:pt x="330" y="764"/>
                    </a:lnTo>
                    <a:lnTo>
                      <a:pt x="336" y="777"/>
                    </a:lnTo>
                    <a:lnTo>
                      <a:pt x="349" y="790"/>
                    </a:lnTo>
                    <a:lnTo>
                      <a:pt x="355" y="803"/>
                    </a:lnTo>
                    <a:lnTo>
                      <a:pt x="368" y="815"/>
                    </a:lnTo>
                    <a:lnTo>
                      <a:pt x="375" y="828"/>
                    </a:lnTo>
                    <a:lnTo>
                      <a:pt x="388" y="835"/>
                    </a:lnTo>
                    <a:lnTo>
                      <a:pt x="394" y="848"/>
                    </a:lnTo>
                    <a:lnTo>
                      <a:pt x="407" y="85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43" name="Freeform 306"/>
              <p:cNvSpPr>
                <a:spLocks/>
              </p:cNvSpPr>
              <p:nvPr/>
            </p:nvSpPr>
            <p:spPr bwMode="auto">
              <a:xfrm>
                <a:off x="13308" y="4273"/>
                <a:ext cx="414" cy="854"/>
              </a:xfrm>
              <a:custGeom>
                <a:avLst/>
                <a:gdLst>
                  <a:gd name="T0" fmla="*/ 0 w 414"/>
                  <a:gd name="T1" fmla="*/ 0 h 854"/>
                  <a:gd name="T2" fmla="*/ 0 w 414"/>
                  <a:gd name="T3" fmla="*/ 19 h 854"/>
                  <a:gd name="T4" fmla="*/ 6 w 414"/>
                  <a:gd name="T5" fmla="*/ 39 h 854"/>
                  <a:gd name="T6" fmla="*/ 13 w 414"/>
                  <a:gd name="T7" fmla="*/ 64 h 854"/>
                  <a:gd name="T8" fmla="*/ 19 w 414"/>
                  <a:gd name="T9" fmla="*/ 84 h 854"/>
                  <a:gd name="T10" fmla="*/ 26 w 414"/>
                  <a:gd name="T11" fmla="*/ 110 h 854"/>
                  <a:gd name="T12" fmla="*/ 32 w 414"/>
                  <a:gd name="T13" fmla="*/ 136 h 854"/>
                  <a:gd name="T14" fmla="*/ 39 w 414"/>
                  <a:gd name="T15" fmla="*/ 162 h 854"/>
                  <a:gd name="T16" fmla="*/ 45 w 414"/>
                  <a:gd name="T17" fmla="*/ 181 h 854"/>
                  <a:gd name="T18" fmla="*/ 52 w 414"/>
                  <a:gd name="T19" fmla="*/ 207 h 854"/>
                  <a:gd name="T20" fmla="*/ 65 w 414"/>
                  <a:gd name="T21" fmla="*/ 239 h 854"/>
                  <a:gd name="T22" fmla="*/ 71 w 414"/>
                  <a:gd name="T23" fmla="*/ 259 h 854"/>
                  <a:gd name="T24" fmla="*/ 84 w 414"/>
                  <a:gd name="T25" fmla="*/ 285 h 854"/>
                  <a:gd name="T26" fmla="*/ 103 w 414"/>
                  <a:gd name="T27" fmla="*/ 336 h 854"/>
                  <a:gd name="T28" fmla="*/ 123 w 414"/>
                  <a:gd name="T29" fmla="*/ 395 h 854"/>
                  <a:gd name="T30" fmla="*/ 149 w 414"/>
                  <a:gd name="T31" fmla="*/ 446 h 854"/>
                  <a:gd name="T32" fmla="*/ 174 w 414"/>
                  <a:gd name="T33" fmla="*/ 492 h 854"/>
                  <a:gd name="T34" fmla="*/ 200 w 414"/>
                  <a:gd name="T35" fmla="*/ 543 h 854"/>
                  <a:gd name="T36" fmla="*/ 213 w 414"/>
                  <a:gd name="T37" fmla="*/ 569 h 854"/>
                  <a:gd name="T38" fmla="*/ 226 w 414"/>
                  <a:gd name="T39" fmla="*/ 595 h 854"/>
                  <a:gd name="T40" fmla="*/ 239 w 414"/>
                  <a:gd name="T41" fmla="*/ 615 h 854"/>
                  <a:gd name="T42" fmla="*/ 252 w 414"/>
                  <a:gd name="T43" fmla="*/ 641 h 854"/>
                  <a:gd name="T44" fmla="*/ 265 w 414"/>
                  <a:gd name="T45" fmla="*/ 660 h 854"/>
                  <a:gd name="T46" fmla="*/ 278 w 414"/>
                  <a:gd name="T47" fmla="*/ 686 h 854"/>
                  <a:gd name="T48" fmla="*/ 291 w 414"/>
                  <a:gd name="T49" fmla="*/ 705 h 854"/>
                  <a:gd name="T50" fmla="*/ 310 w 414"/>
                  <a:gd name="T51" fmla="*/ 725 h 854"/>
                  <a:gd name="T52" fmla="*/ 323 w 414"/>
                  <a:gd name="T53" fmla="*/ 744 h 854"/>
                  <a:gd name="T54" fmla="*/ 336 w 414"/>
                  <a:gd name="T55" fmla="*/ 763 h 854"/>
                  <a:gd name="T56" fmla="*/ 349 w 414"/>
                  <a:gd name="T57" fmla="*/ 776 h 854"/>
                  <a:gd name="T58" fmla="*/ 355 w 414"/>
                  <a:gd name="T59" fmla="*/ 789 h 854"/>
                  <a:gd name="T60" fmla="*/ 368 w 414"/>
                  <a:gd name="T61" fmla="*/ 802 h 854"/>
                  <a:gd name="T62" fmla="*/ 375 w 414"/>
                  <a:gd name="T63" fmla="*/ 815 h 854"/>
                  <a:gd name="T64" fmla="*/ 388 w 414"/>
                  <a:gd name="T65" fmla="*/ 828 h 854"/>
                  <a:gd name="T66" fmla="*/ 394 w 414"/>
                  <a:gd name="T67" fmla="*/ 835 h 854"/>
                  <a:gd name="T68" fmla="*/ 407 w 414"/>
                  <a:gd name="T69" fmla="*/ 848 h 854"/>
                  <a:gd name="T70" fmla="*/ 414 w 414"/>
                  <a:gd name="T71" fmla="*/ 854 h 8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4"/>
                  <a:gd name="T109" fmla="*/ 0 h 854"/>
                  <a:gd name="T110" fmla="*/ 414 w 414"/>
                  <a:gd name="T111" fmla="*/ 854 h 8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4" h="854">
                    <a:moveTo>
                      <a:pt x="0" y="0"/>
                    </a:moveTo>
                    <a:lnTo>
                      <a:pt x="0" y="19"/>
                    </a:lnTo>
                    <a:lnTo>
                      <a:pt x="6" y="39"/>
                    </a:lnTo>
                    <a:lnTo>
                      <a:pt x="13" y="64"/>
                    </a:lnTo>
                    <a:lnTo>
                      <a:pt x="19" y="84"/>
                    </a:lnTo>
                    <a:lnTo>
                      <a:pt x="26" y="110"/>
                    </a:lnTo>
                    <a:lnTo>
                      <a:pt x="32" y="136"/>
                    </a:lnTo>
                    <a:lnTo>
                      <a:pt x="39" y="162"/>
                    </a:lnTo>
                    <a:lnTo>
                      <a:pt x="45" y="181"/>
                    </a:lnTo>
                    <a:lnTo>
                      <a:pt x="52" y="207"/>
                    </a:lnTo>
                    <a:lnTo>
                      <a:pt x="65" y="239"/>
                    </a:lnTo>
                    <a:lnTo>
                      <a:pt x="71" y="259"/>
                    </a:lnTo>
                    <a:lnTo>
                      <a:pt x="84" y="285"/>
                    </a:lnTo>
                    <a:lnTo>
                      <a:pt x="103" y="336"/>
                    </a:lnTo>
                    <a:lnTo>
                      <a:pt x="123" y="395"/>
                    </a:lnTo>
                    <a:lnTo>
                      <a:pt x="149" y="446"/>
                    </a:lnTo>
                    <a:lnTo>
                      <a:pt x="174" y="492"/>
                    </a:lnTo>
                    <a:lnTo>
                      <a:pt x="200" y="543"/>
                    </a:lnTo>
                    <a:lnTo>
                      <a:pt x="213" y="569"/>
                    </a:lnTo>
                    <a:lnTo>
                      <a:pt x="226" y="595"/>
                    </a:lnTo>
                    <a:lnTo>
                      <a:pt x="239" y="615"/>
                    </a:lnTo>
                    <a:lnTo>
                      <a:pt x="252" y="641"/>
                    </a:lnTo>
                    <a:lnTo>
                      <a:pt x="265" y="660"/>
                    </a:lnTo>
                    <a:lnTo>
                      <a:pt x="278" y="686"/>
                    </a:lnTo>
                    <a:lnTo>
                      <a:pt x="291" y="705"/>
                    </a:lnTo>
                    <a:lnTo>
                      <a:pt x="310" y="725"/>
                    </a:lnTo>
                    <a:lnTo>
                      <a:pt x="323" y="744"/>
                    </a:lnTo>
                    <a:lnTo>
                      <a:pt x="336" y="763"/>
                    </a:lnTo>
                    <a:lnTo>
                      <a:pt x="349" y="776"/>
                    </a:lnTo>
                    <a:lnTo>
                      <a:pt x="355" y="789"/>
                    </a:lnTo>
                    <a:lnTo>
                      <a:pt x="368" y="802"/>
                    </a:lnTo>
                    <a:lnTo>
                      <a:pt x="375" y="815"/>
                    </a:lnTo>
                    <a:lnTo>
                      <a:pt x="388" y="828"/>
                    </a:lnTo>
                    <a:lnTo>
                      <a:pt x="394" y="835"/>
                    </a:lnTo>
                    <a:lnTo>
                      <a:pt x="407" y="848"/>
                    </a:lnTo>
                    <a:lnTo>
                      <a:pt x="414" y="85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44" name="Freeform 307"/>
              <p:cNvSpPr>
                <a:spLocks/>
              </p:cNvSpPr>
              <p:nvPr/>
            </p:nvSpPr>
            <p:spPr bwMode="auto">
              <a:xfrm>
                <a:off x="13489" y="4428"/>
                <a:ext cx="407" cy="854"/>
              </a:xfrm>
              <a:custGeom>
                <a:avLst/>
                <a:gdLst>
                  <a:gd name="T0" fmla="*/ 0 w 407"/>
                  <a:gd name="T1" fmla="*/ 0 h 854"/>
                  <a:gd name="T2" fmla="*/ 6 w 407"/>
                  <a:gd name="T3" fmla="*/ 19 h 854"/>
                  <a:gd name="T4" fmla="*/ 6 w 407"/>
                  <a:gd name="T5" fmla="*/ 45 h 854"/>
                  <a:gd name="T6" fmla="*/ 13 w 407"/>
                  <a:gd name="T7" fmla="*/ 65 h 854"/>
                  <a:gd name="T8" fmla="*/ 19 w 407"/>
                  <a:gd name="T9" fmla="*/ 91 h 854"/>
                  <a:gd name="T10" fmla="*/ 26 w 407"/>
                  <a:gd name="T11" fmla="*/ 110 h 854"/>
                  <a:gd name="T12" fmla="*/ 32 w 407"/>
                  <a:gd name="T13" fmla="*/ 136 h 854"/>
                  <a:gd name="T14" fmla="*/ 39 w 407"/>
                  <a:gd name="T15" fmla="*/ 162 h 854"/>
                  <a:gd name="T16" fmla="*/ 45 w 407"/>
                  <a:gd name="T17" fmla="*/ 188 h 854"/>
                  <a:gd name="T18" fmla="*/ 52 w 407"/>
                  <a:gd name="T19" fmla="*/ 214 h 854"/>
                  <a:gd name="T20" fmla="*/ 65 w 407"/>
                  <a:gd name="T21" fmla="*/ 240 h 854"/>
                  <a:gd name="T22" fmla="*/ 71 w 407"/>
                  <a:gd name="T23" fmla="*/ 259 h 854"/>
                  <a:gd name="T24" fmla="*/ 77 w 407"/>
                  <a:gd name="T25" fmla="*/ 285 h 854"/>
                  <a:gd name="T26" fmla="*/ 97 w 407"/>
                  <a:gd name="T27" fmla="*/ 337 h 854"/>
                  <a:gd name="T28" fmla="*/ 123 w 407"/>
                  <a:gd name="T29" fmla="*/ 395 h 854"/>
                  <a:gd name="T30" fmla="*/ 142 w 407"/>
                  <a:gd name="T31" fmla="*/ 440 h 854"/>
                  <a:gd name="T32" fmla="*/ 168 w 407"/>
                  <a:gd name="T33" fmla="*/ 492 h 854"/>
                  <a:gd name="T34" fmla="*/ 194 w 407"/>
                  <a:gd name="T35" fmla="*/ 544 h 854"/>
                  <a:gd name="T36" fmla="*/ 207 w 407"/>
                  <a:gd name="T37" fmla="*/ 570 h 854"/>
                  <a:gd name="T38" fmla="*/ 220 w 407"/>
                  <a:gd name="T39" fmla="*/ 596 h 854"/>
                  <a:gd name="T40" fmla="*/ 233 w 407"/>
                  <a:gd name="T41" fmla="*/ 615 h 854"/>
                  <a:gd name="T42" fmla="*/ 245 w 407"/>
                  <a:gd name="T43" fmla="*/ 641 h 854"/>
                  <a:gd name="T44" fmla="*/ 258 w 407"/>
                  <a:gd name="T45" fmla="*/ 660 h 854"/>
                  <a:gd name="T46" fmla="*/ 271 w 407"/>
                  <a:gd name="T47" fmla="*/ 680 h 854"/>
                  <a:gd name="T48" fmla="*/ 284 w 407"/>
                  <a:gd name="T49" fmla="*/ 706 h 854"/>
                  <a:gd name="T50" fmla="*/ 304 w 407"/>
                  <a:gd name="T51" fmla="*/ 725 h 854"/>
                  <a:gd name="T52" fmla="*/ 317 w 407"/>
                  <a:gd name="T53" fmla="*/ 744 h 854"/>
                  <a:gd name="T54" fmla="*/ 329 w 407"/>
                  <a:gd name="T55" fmla="*/ 764 h 854"/>
                  <a:gd name="T56" fmla="*/ 342 w 407"/>
                  <a:gd name="T57" fmla="*/ 777 h 854"/>
                  <a:gd name="T58" fmla="*/ 349 w 407"/>
                  <a:gd name="T59" fmla="*/ 790 h 854"/>
                  <a:gd name="T60" fmla="*/ 362 w 407"/>
                  <a:gd name="T61" fmla="*/ 803 h 854"/>
                  <a:gd name="T62" fmla="*/ 368 w 407"/>
                  <a:gd name="T63" fmla="*/ 816 h 854"/>
                  <a:gd name="T64" fmla="*/ 381 w 407"/>
                  <a:gd name="T65" fmla="*/ 822 h 854"/>
                  <a:gd name="T66" fmla="*/ 388 w 407"/>
                  <a:gd name="T67" fmla="*/ 835 h 854"/>
                  <a:gd name="T68" fmla="*/ 401 w 407"/>
                  <a:gd name="T69" fmla="*/ 842 h 854"/>
                  <a:gd name="T70" fmla="*/ 407 w 407"/>
                  <a:gd name="T71" fmla="*/ 854 h 8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7"/>
                  <a:gd name="T109" fmla="*/ 0 h 854"/>
                  <a:gd name="T110" fmla="*/ 407 w 407"/>
                  <a:gd name="T111" fmla="*/ 854 h 8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7" h="854">
                    <a:moveTo>
                      <a:pt x="0" y="0"/>
                    </a:moveTo>
                    <a:lnTo>
                      <a:pt x="6" y="19"/>
                    </a:lnTo>
                    <a:lnTo>
                      <a:pt x="6" y="45"/>
                    </a:lnTo>
                    <a:lnTo>
                      <a:pt x="13" y="65"/>
                    </a:lnTo>
                    <a:lnTo>
                      <a:pt x="19" y="91"/>
                    </a:lnTo>
                    <a:lnTo>
                      <a:pt x="26" y="110"/>
                    </a:lnTo>
                    <a:lnTo>
                      <a:pt x="32" y="136"/>
                    </a:lnTo>
                    <a:lnTo>
                      <a:pt x="39" y="162"/>
                    </a:lnTo>
                    <a:lnTo>
                      <a:pt x="45" y="188"/>
                    </a:lnTo>
                    <a:lnTo>
                      <a:pt x="52" y="214"/>
                    </a:lnTo>
                    <a:lnTo>
                      <a:pt x="65" y="240"/>
                    </a:lnTo>
                    <a:lnTo>
                      <a:pt x="71" y="259"/>
                    </a:lnTo>
                    <a:lnTo>
                      <a:pt x="77" y="285"/>
                    </a:lnTo>
                    <a:lnTo>
                      <a:pt x="97" y="337"/>
                    </a:lnTo>
                    <a:lnTo>
                      <a:pt x="123" y="395"/>
                    </a:lnTo>
                    <a:lnTo>
                      <a:pt x="142" y="440"/>
                    </a:lnTo>
                    <a:lnTo>
                      <a:pt x="168" y="492"/>
                    </a:lnTo>
                    <a:lnTo>
                      <a:pt x="194" y="544"/>
                    </a:lnTo>
                    <a:lnTo>
                      <a:pt x="207" y="570"/>
                    </a:lnTo>
                    <a:lnTo>
                      <a:pt x="220" y="596"/>
                    </a:lnTo>
                    <a:lnTo>
                      <a:pt x="233" y="615"/>
                    </a:lnTo>
                    <a:lnTo>
                      <a:pt x="245" y="641"/>
                    </a:lnTo>
                    <a:lnTo>
                      <a:pt x="258" y="660"/>
                    </a:lnTo>
                    <a:lnTo>
                      <a:pt x="271" y="680"/>
                    </a:lnTo>
                    <a:lnTo>
                      <a:pt x="284" y="706"/>
                    </a:lnTo>
                    <a:lnTo>
                      <a:pt x="304" y="725"/>
                    </a:lnTo>
                    <a:lnTo>
                      <a:pt x="317" y="744"/>
                    </a:lnTo>
                    <a:lnTo>
                      <a:pt x="329" y="764"/>
                    </a:lnTo>
                    <a:lnTo>
                      <a:pt x="342" y="777"/>
                    </a:lnTo>
                    <a:lnTo>
                      <a:pt x="349" y="790"/>
                    </a:lnTo>
                    <a:lnTo>
                      <a:pt x="362" y="803"/>
                    </a:lnTo>
                    <a:lnTo>
                      <a:pt x="368" y="816"/>
                    </a:lnTo>
                    <a:lnTo>
                      <a:pt x="381" y="822"/>
                    </a:lnTo>
                    <a:lnTo>
                      <a:pt x="388" y="835"/>
                    </a:lnTo>
                    <a:lnTo>
                      <a:pt x="401" y="842"/>
                    </a:lnTo>
                    <a:lnTo>
                      <a:pt x="407" y="85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45" name="Freeform 308"/>
              <p:cNvSpPr>
                <a:spLocks/>
              </p:cNvSpPr>
              <p:nvPr/>
            </p:nvSpPr>
            <p:spPr bwMode="auto">
              <a:xfrm>
                <a:off x="13489" y="4344"/>
                <a:ext cx="407" cy="854"/>
              </a:xfrm>
              <a:custGeom>
                <a:avLst/>
                <a:gdLst>
                  <a:gd name="T0" fmla="*/ 0 w 407"/>
                  <a:gd name="T1" fmla="*/ 0 h 854"/>
                  <a:gd name="T2" fmla="*/ 6 w 407"/>
                  <a:gd name="T3" fmla="*/ 19 h 854"/>
                  <a:gd name="T4" fmla="*/ 6 w 407"/>
                  <a:gd name="T5" fmla="*/ 45 h 854"/>
                  <a:gd name="T6" fmla="*/ 13 w 407"/>
                  <a:gd name="T7" fmla="*/ 65 h 854"/>
                  <a:gd name="T8" fmla="*/ 19 w 407"/>
                  <a:gd name="T9" fmla="*/ 91 h 854"/>
                  <a:gd name="T10" fmla="*/ 26 w 407"/>
                  <a:gd name="T11" fmla="*/ 110 h 854"/>
                  <a:gd name="T12" fmla="*/ 32 w 407"/>
                  <a:gd name="T13" fmla="*/ 136 h 854"/>
                  <a:gd name="T14" fmla="*/ 39 w 407"/>
                  <a:gd name="T15" fmla="*/ 162 h 854"/>
                  <a:gd name="T16" fmla="*/ 45 w 407"/>
                  <a:gd name="T17" fmla="*/ 188 h 854"/>
                  <a:gd name="T18" fmla="*/ 52 w 407"/>
                  <a:gd name="T19" fmla="*/ 214 h 854"/>
                  <a:gd name="T20" fmla="*/ 65 w 407"/>
                  <a:gd name="T21" fmla="*/ 233 h 854"/>
                  <a:gd name="T22" fmla="*/ 71 w 407"/>
                  <a:gd name="T23" fmla="*/ 259 h 854"/>
                  <a:gd name="T24" fmla="*/ 77 w 407"/>
                  <a:gd name="T25" fmla="*/ 291 h 854"/>
                  <a:gd name="T26" fmla="*/ 97 w 407"/>
                  <a:gd name="T27" fmla="*/ 343 h 854"/>
                  <a:gd name="T28" fmla="*/ 123 w 407"/>
                  <a:gd name="T29" fmla="*/ 388 h 854"/>
                  <a:gd name="T30" fmla="*/ 142 w 407"/>
                  <a:gd name="T31" fmla="*/ 447 h 854"/>
                  <a:gd name="T32" fmla="*/ 168 w 407"/>
                  <a:gd name="T33" fmla="*/ 492 h 854"/>
                  <a:gd name="T34" fmla="*/ 194 w 407"/>
                  <a:gd name="T35" fmla="*/ 544 h 854"/>
                  <a:gd name="T36" fmla="*/ 207 w 407"/>
                  <a:gd name="T37" fmla="*/ 570 h 854"/>
                  <a:gd name="T38" fmla="*/ 220 w 407"/>
                  <a:gd name="T39" fmla="*/ 595 h 854"/>
                  <a:gd name="T40" fmla="*/ 233 w 407"/>
                  <a:gd name="T41" fmla="*/ 615 h 854"/>
                  <a:gd name="T42" fmla="*/ 245 w 407"/>
                  <a:gd name="T43" fmla="*/ 641 h 854"/>
                  <a:gd name="T44" fmla="*/ 258 w 407"/>
                  <a:gd name="T45" fmla="*/ 660 h 854"/>
                  <a:gd name="T46" fmla="*/ 271 w 407"/>
                  <a:gd name="T47" fmla="*/ 686 h 854"/>
                  <a:gd name="T48" fmla="*/ 284 w 407"/>
                  <a:gd name="T49" fmla="*/ 705 h 854"/>
                  <a:gd name="T50" fmla="*/ 304 w 407"/>
                  <a:gd name="T51" fmla="*/ 725 h 854"/>
                  <a:gd name="T52" fmla="*/ 317 w 407"/>
                  <a:gd name="T53" fmla="*/ 744 h 854"/>
                  <a:gd name="T54" fmla="*/ 329 w 407"/>
                  <a:gd name="T55" fmla="*/ 764 h 854"/>
                  <a:gd name="T56" fmla="*/ 342 w 407"/>
                  <a:gd name="T57" fmla="*/ 777 h 854"/>
                  <a:gd name="T58" fmla="*/ 349 w 407"/>
                  <a:gd name="T59" fmla="*/ 790 h 854"/>
                  <a:gd name="T60" fmla="*/ 362 w 407"/>
                  <a:gd name="T61" fmla="*/ 803 h 854"/>
                  <a:gd name="T62" fmla="*/ 368 w 407"/>
                  <a:gd name="T63" fmla="*/ 815 h 854"/>
                  <a:gd name="T64" fmla="*/ 381 w 407"/>
                  <a:gd name="T65" fmla="*/ 828 h 854"/>
                  <a:gd name="T66" fmla="*/ 388 w 407"/>
                  <a:gd name="T67" fmla="*/ 835 h 854"/>
                  <a:gd name="T68" fmla="*/ 401 w 407"/>
                  <a:gd name="T69" fmla="*/ 848 h 854"/>
                  <a:gd name="T70" fmla="*/ 407 w 407"/>
                  <a:gd name="T71" fmla="*/ 854 h 8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7"/>
                  <a:gd name="T109" fmla="*/ 0 h 854"/>
                  <a:gd name="T110" fmla="*/ 407 w 407"/>
                  <a:gd name="T111" fmla="*/ 854 h 8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7" h="854">
                    <a:moveTo>
                      <a:pt x="0" y="0"/>
                    </a:moveTo>
                    <a:lnTo>
                      <a:pt x="6" y="19"/>
                    </a:lnTo>
                    <a:lnTo>
                      <a:pt x="6" y="45"/>
                    </a:lnTo>
                    <a:lnTo>
                      <a:pt x="13" y="65"/>
                    </a:lnTo>
                    <a:lnTo>
                      <a:pt x="19" y="91"/>
                    </a:lnTo>
                    <a:lnTo>
                      <a:pt x="26" y="110"/>
                    </a:lnTo>
                    <a:lnTo>
                      <a:pt x="32" y="136"/>
                    </a:lnTo>
                    <a:lnTo>
                      <a:pt x="39" y="162"/>
                    </a:lnTo>
                    <a:lnTo>
                      <a:pt x="45" y="188"/>
                    </a:lnTo>
                    <a:lnTo>
                      <a:pt x="52" y="214"/>
                    </a:lnTo>
                    <a:lnTo>
                      <a:pt x="65" y="233"/>
                    </a:lnTo>
                    <a:lnTo>
                      <a:pt x="71" y="259"/>
                    </a:lnTo>
                    <a:lnTo>
                      <a:pt x="77" y="291"/>
                    </a:lnTo>
                    <a:lnTo>
                      <a:pt x="97" y="343"/>
                    </a:lnTo>
                    <a:lnTo>
                      <a:pt x="123" y="388"/>
                    </a:lnTo>
                    <a:lnTo>
                      <a:pt x="142" y="447"/>
                    </a:lnTo>
                    <a:lnTo>
                      <a:pt x="168" y="492"/>
                    </a:lnTo>
                    <a:lnTo>
                      <a:pt x="194" y="544"/>
                    </a:lnTo>
                    <a:lnTo>
                      <a:pt x="207" y="570"/>
                    </a:lnTo>
                    <a:lnTo>
                      <a:pt x="220" y="595"/>
                    </a:lnTo>
                    <a:lnTo>
                      <a:pt x="233" y="615"/>
                    </a:lnTo>
                    <a:lnTo>
                      <a:pt x="245" y="641"/>
                    </a:lnTo>
                    <a:lnTo>
                      <a:pt x="258" y="660"/>
                    </a:lnTo>
                    <a:lnTo>
                      <a:pt x="271" y="686"/>
                    </a:lnTo>
                    <a:lnTo>
                      <a:pt x="284" y="705"/>
                    </a:lnTo>
                    <a:lnTo>
                      <a:pt x="304" y="725"/>
                    </a:lnTo>
                    <a:lnTo>
                      <a:pt x="317" y="744"/>
                    </a:lnTo>
                    <a:lnTo>
                      <a:pt x="329" y="764"/>
                    </a:lnTo>
                    <a:lnTo>
                      <a:pt x="342" y="777"/>
                    </a:lnTo>
                    <a:lnTo>
                      <a:pt x="349" y="790"/>
                    </a:lnTo>
                    <a:lnTo>
                      <a:pt x="362" y="803"/>
                    </a:lnTo>
                    <a:lnTo>
                      <a:pt x="368" y="815"/>
                    </a:lnTo>
                    <a:lnTo>
                      <a:pt x="381" y="828"/>
                    </a:lnTo>
                    <a:lnTo>
                      <a:pt x="388" y="835"/>
                    </a:lnTo>
                    <a:lnTo>
                      <a:pt x="401" y="848"/>
                    </a:lnTo>
                    <a:lnTo>
                      <a:pt x="407" y="85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46" name="Freeform 309"/>
              <p:cNvSpPr>
                <a:spLocks/>
              </p:cNvSpPr>
              <p:nvPr/>
            </p:nvSpPr>
            <p:spPr bwMode="auto">
              <a:xfrm>
                <a:off x="13489" y="4273"/>
                <a:ext cx="420" cy="854"/>
              </a:xfrm>
              <a:custGeom>
                <a:avLst/>
                <a:gdLst>
                  <a:gd name="T0" fmla="*/ 0 w 420"/>
                  <a:gd name="T1" fmla="*/ 0 h 854"/>
                  <a:gd name="T2" fmla="*/ 6 w 420"/>
                  <a:gd name="T3" fmla="*/ 19 h 854"/>
                  <a:gd name="T4" fmla="*/ 6 w 420"/>
                  <a:gd name="T5" fmla="*/ 39 h 854"/>
                  <a:gd name="T6" fmla="*/ 13 w 420"/>
                  <a:gd name="T7" fmla="*/ 64 h 854"/>
                  <a:gd name="T8" fmla="*/ 19 w 420"/>
                  <a:gd name="T9" fmla="*/ 84 h 854"/>
                  <a:gd name="T10" fmla="*/ 26 w 420"/>
                  <a:gd name="T11" fmla="*/ 110 h 854"/>
                  <a:gd name="T12" fmla="*/ 32 w 420"/>
                  <a:gd name="T13" fmla="*/ 136 h 854"/>
                  <a:gd name="T14" fmla="*/ 39 w 420"/>
                  <a:gd name="T15" fmla="*/ 162 h 854"/>
                  <a:gd name="T16" fmla="*/ 45 w 420"/>
                  <a:gd name="T17" fmla="*/ 181 h 854"/>
                  <a:gd name="T18" fmla="*/ 58 w 420"/>
                  <a:gd name="T19" fmla="*/ 207 h 854"/>
                  <a:gd name="T20" fmla="*/ 65 w 420"/>
                  <a:gd name="T21" fmla="*/ 239 h 854"/>
                  <a:gd name="T22" fmla="*/ 71 w 420"/>
                  <a:gd name="T23" fmla="*/ 259 h 854"/>
                  <a:gd name="T24" fmla="*/ 84 w 420"/>
                  <a:gd name="T25" fmla="*/ 285 h 854"/>
                  <a:gd name="T26" fmla="*/ 103 w 420"/>
                  <a:gd name="T27" fmla="*/ 336 h 854"/>
                  <a:gd name="T28" fmla="*/ 129 w 420"/>
                  <a:gd name="T29" fmla="*/ 395 h 854"/>
                  <a:gd name="T30" fmla="*/ 149 w 420"/>
                  <a:gd name="T31" fmla="*/ 446 h 854"/>
                  <a:gd name="T32" fmla="*/ 174 w 420"/>
                  <a:gd name="T33" fmla="*/ 492 h 854"/>
                  <a:gd name="T34" fmla="*/ 200 w 420"/>
                  <a:gd name="T35" fmla="*/ 543 h 854"/>
                  <a:gd name="T36" fmla="*/ 213 w 420"/>
                  <a:gd name="T37" fmla="*/ 569 h 854"/>
                  <a:gd name="T38" fmla="*/ 226 w 420"/>
                  <a:gd name="T39" fmla="*/ 595 h 854"/>
                  <a:gd name="T40" fmla="*/ 239 w 420"/>
                  <a:gd name="T41" fmla="*/ 615 h 854"/>
                  <a:gd name="T42" fmla="*/ 252 w 420"/>
                  <a:gd name="T43" fmla="*/ 641 h 854"/>
                  <a:gd name="T44" fmla="*/ 265 w 420"/>
                  <a:gd name="T45" fmla="*/ 660 h 854"/>
                  <a:gd name="T46" fmla="*/ 284 w 420"/>
                  <a:gd name="T47" fmla="*/ 686 h 854"/>
                  <a:gd name="T48" fmla="*/ 297 w 420"/>
                  <a:gd name="T49" fmla="*/ 705 h 854"/>
                  <a:gd name="T50" fmla="*/ 310 w 420"/>
                  <a:gd name="T51" fmla="*/ 725 h 854"/>
                  <a:gd name="T52" fmla="*/ 323 w 420"/>
                  <a:gd name="T53" fmla="*/ 744 h 854"/>
                  <a:gd name="T54" fmla="*/ 336 w 420"/>
                  <a:gd name="T55" fmla="*/ 763 h 854"/>
                  <a:gd name="T56" fmla="*/ 349 w 420"/>
                  <a:gd name="T57" fmla="*/ 776 h 854"/>
                  <a:gd name="T58" fmla="*/ 355 w 420"/>
                  <a:gd name="T59" fmla="*/ 789 h 854"/>
                  <a:gd name="T60" fmla="*/ 368 w 420"/>
                  <a:gd name="T61" fmla="*/ 802 h 854"/>
                  <a:gd name="T62" fmla="*/ 381 w 420"/>
                  <a:gd name="T63" fmla="*/ 815 h 854"/>
                  <a:gd name="T64" fmla="*/ 388 w 420"/>
                  <a:gd name="T65" fmla="*/ 828 h 854"/>
                  <a:gd name="T66" fmla="*/ 401 w 420"/>
                  <a:gd name="T67" fmla="*/ 835 h 854"/>
                  <a:gd name="T68" fmla="*/ 407 w 420"/>
                  <a:gd name="T69" fmla="*/ 848 h 854"/>
                  <a:gd name="T70" fmla="*/ 420 w 420"/>
                  <a:gd name="T71" fmla="*/ 854 h 8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0"/>
                  <a:gd name="T109" fmla="*/ 0 h 854"/>
                  <a:gd name="T110" fmla="*/ 420 w 420"/>
                  <a:gd name="T111" fmla="*/ 854 h 8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0" h="854">
                    <a:moveTo>
                      <a:pt x="0" y="0"/>
                    </a:moveTo>
                    <a:lnTo>
                      <a:pt x="6" y="19"/>
                    </a:lnTo>
                    <a:lnTo>
                      <a:pt x="6" y="39"/>
                    </a:lnTo>
                    <a:lnTo>
                      <a:pt x="13" y="64"/>
                    </a:lnTo>
                    <a:lnTo>
                      <a:pt x="19" y="84"/>
                    </a:lnTo>
                    <a:lnTo>
                      <a:pt x="26" y="110"/>
                    </a:lnTo>
                    <a:lnTo>
                      <a:pt x="32" y="136"/>
                    </a:lnTo>
                    <a:lnTo>
                      <a:pt x="39" y="162"/>
                    </a:lnTo>
                    <a:lnTo>
                      <a:pt x="45" y="181"/>
                    </a:lnTo>
                    <a:lnTo>
                      <a:pt x="58" y="207"/>
                    </a:lnTo>
                    <a:lnTo>
                      <a:pt x="65" y="239"/>
                    </a:lnTo>
                    <a:lnTo>
                      <a:pt x="71" y="259"/>
                    </a:lnTo>
                    <a:lnTo>
                      <a:pt x="84" y="285"/>
                    </a:lnTo>
                    <a:lnTo>
                      <a:pt x="103" y="336"/>
                    </a:lnTo>
                    <a:lnTo>
                      <a:pt x="129" y="395"/>
                    </a:lnTo>
                    <a:lnTo>
                      <a:pt x="149" y="446"/>
                    </a:lnTo>
                    <a:lnTo>
                      <a:pt x="174" y="492"/>
                    </a:lnTo>
                    <a:lnTo>
                      <a:pt x="200" y="543"/>
                    </a:lnTo>
                    <a:lnTo>
                      <a:pt x="213" y="569"/>
                    </a:lnTo>
                    <a:lnTo>
                      <a:pt x="226" y="595"/>
                    </a:lnTo>
                    <a:lnTo>
                      <a:pt x="239" y="615"/>
                    </a:lnTo>
                    <a:lnTo>
                      <a:pt x="252" y="641"/>
                    </a:lnTo>
                    <a:lnTo>
                      <a:pt x="265" y="660"/>
                    </a:lnTo>
                    <a:lnTo>
                      <a:pt x="284" y="686"/>
                    </a:lnTo>
                    <a:lnTo>
                      <a:pt x="297" y="705"/>
                    </a:lnTo>
                    <a:lnTo>
                      <a:pt x="310" y="725"/>
                    </a:lnTo>
                    <a:lnTo>
                      <a:pt x="323" y="744"/>
                    </a:lnTo>
                    <a:lnTo>
                      <a:pt x="336" y="763"/>
                    </a:lnTo>
                    <a:lnTo>
                      <a:pt x="349" y="776"/>
                    </a:lnTo>
                    <a:lnTo>
                      <a:pt x="355" y="789"/>
                    </a:lnTo>
                    <a:lnTo>
                      <a:pt x="368" y="802"/>
                    </a:lnTo>
                    <a:lnTo>
                      <a:pt x="381" y="815"/>
                    </a:lnTo>
                    <a:lnTo>
                      <a:pt x="388" y="828"/>
                    </a:lnTo>
                    <a:lnTo>
                      <a:pt x="401" y="835"/>
                    </a:lnTo>
                    <a:lnTo>
                      <a:pt x="407" y="848"/>
                    </a:lnTo>
                    <a:lnTo>
                      <a:pt x="420" y="85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47" name="Freeform 310"/>
              <p:cNvSpPr>
                <a:spLocks/>
              </p:cNvSpPr>
              <p:nvPr/>
            </p:nvSpPr>
            <p:spPr bwMode="auto">
              <a:xfrm>
                <a:off x="13411" y="5263"/>
                <a:ext cx="304" cy="997"/>
              </a:xfrm>
              <a:custGeom>
                <a:avLst/>
                <a:gdLst>
                  <a:gd name="T0" fmla="*/ 304 w 304"/>
                  <a:gd name="T1" fmla="*/ 0 h 997"/>
                  <a:gd name="T2" fmla="*/ 304 w 304"/>
                  <a:gd name="T3" fmla="*/ 26 h 997"/>
                  <a:gd name="T4" fmla="*/ 298 w 304"/>
                  <a:gd name="T5" fmla="*/ 45 h 997"/>
                  <a:gd name="T6" fmla="*/ 298 w 304"/>
                  <a:gd name="T7" fmla="*/ 71 h 997"/>
                  <a:gd name="T8" fmla="*/ 298 w 304"/>
                  <a:gd name="T9" fmla="*/ 97 h 997"/>
                  <a:gd name="T10" fmla="*/ 291 w 304"/>
                  <a:gd name="T11" fmla="*/ 123 h 997"/>
                  <a:gd name="T12" fmla="*/ 291 w 304"/>
                  <a:gd name="T13" fmla="*/ 155 h 997"/>
                  <a:gd name="T14" fmla="*/ 285 w 304"/>
                  <a:gd name="T15" fmla="*/ 181 h 997"/>
                  <a:gd name="T16" fmla="*/ 278 w 304"/>
                  <a:gd name="T17" fmla="*/ 207 h 997"/>
                  <a:gd name="T18" fmla="*/ 278 w 304"/>
                  <a:gd name="T19" fmla="*/ 240 h 997"/>
                  <a:gd name="T20" fmla="*/ 272 w 304"/>
                  <a:gd name="T21" fmla="*/ 265 h 997"/>
                  <a:gd name="T22" fmla="*/ 265 w 304"/>
                  <a:gd name="T23" fmla="*/ 298 h 997"/>
                  <a:gd name="T24" fmla="*/ 259 w 304"/>
                  <a:gd name="T25" fmla="*/ 324 h 997"/>
                  <a:gd name="T26" fmla="*/ 246 w 304"/>
                  <a:gd name="T27" fmla="*/ 388 h 997"/>
                  <a:gd name="T28" fmla="*/ 233 w 304"/>
                  <a:gd name="T29" fmla="*/ 447 h 997"/>
                  <a:gd name="T30" fmla="*/ 214 w 304"/>
                  <a:gd name="T31" fmla="*/ 505 h 997"/>
                  <a:gd name="T32" fmla="*/ 194 w 304"/>
                  <a:gd name="T33" fmla="*/ 563 h 997"/>
                  <a:gd name="T34" fmla="*/ 175 w 304"/>
                  <a:gd name="T35" fmla="*/ 621 h 997"/>
                  <a:gd name="T36" fmla="*/ 168 w 304"/>
                  <a:gd name="T37" fmla="*/ 654 h 997"/>
                  <a:gd name="T38" fmla="*/ 155 w 304"/>
                  <a:gd name="T39" fmla="*/ 680 h 997"/>
                  <a:gd name="T40" fmla="*/ 149 w 304"/>
                  <a:gd name="T41" fmla="*/ 712 h 997"/>
                  <a:gd name="T42" fmla="*/ 136 w 304"/>
                  <a:gd name="T43" fmla="*/ 738 h 997"/>
                  <a:gd name="T44" fmla="*/ 123 w 304"/>
                  <a:gd name="T45" fmla="*/ 764 h 997"/>
                  <a:gd name="T46" fmla="*/ 117 w 304"/>
                  <a:gd name="T47" fmla="*/ 790 h 997"/>
                  <a:gd name="T48" fmla="*/ 104 w 304"/>
                  <a:gd name="T49" fmla="*/ 816 h 997"/>
                  <a:gd name="T50" fmla="*/ 91 w 304"/>
                  <a:gd name="T51" fmla="*/ 841 h 997"/>
                  <a:gd name="T52" fmla="*/ 84 w 304"/>
                  <a:gd name="T53" fmla="*/ 861 h 997"/>
                  <a:gd name="T54" fmla="*/ 71 w 304"/>
                  <a:gd name="T55" fmla="*/ 887 h 997"/>
                  <a:gd name="T56" fmla="*/ 59 w 304"/>
                  <a:gd name="T57" fmla="*/ 900 h 997"/>
                  <a:gd name="T58" fmla="*/ 52 w 304"/>
                  <a:gd name="T59" fmla="*/ 919 h 997"/>
                  <a:gd name="T60" fmla="*/ 46 w 304"/>
                  <a:gd name="T61" fmla="*/ 932 h 997"/>
                  <a:gd name="T62" fmla="*/ 33 w 304"/>
                  <a:gd name="T63" fmla="*/ 945 h 997"/>
                  <a:gd name="T64" fmla="*/ 26 w 304"/>
                  <a:gd name="T65" fmla="*/ 964 h 997"/>
                  <a:gd name="T66" fmla="*/ 20 w 304"/>
                  <a:gd name="T67" fmla="*/ 977 h 997"/>
                  <a:gd name="T68" fmla="*/ 13 w 304"/>
                  <a:gd name="T69" fmla="*/ 984 h 997"/>
                  <a:gd name="T70" fmla="*/ 0 w 304"/>
                  <a:gd name="T71" fmla="*/ 997 h 9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997"/>
                  <a:gd name="T110" fmla="*/ 304 w 304"/>
                  <a:gd name="T111" fmla="*/ 997 h 9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997">
                    <a:moveTo>
                      <a:pt x="304" y="0"/>
                    </a:moveTo>
                    <a:lnTo>
                      <a:pt x="304" y="26"/>
                    </a:lnTo>
                    <a:lnTo>
                      <a:pt x="298" y="45"/>
                    </a:lnTo>
                    <a:lnTo>
                      <a:pt x="298" y="71"/>
                    </a:lnTo>
                    <a:lnTo>
                      <a:pt x="298" y="97"/>
                    </a:lnTo>
                    <a:lnTo>
                      <a:pt x="291" y="123"/>
                    </a:lnTo>
                    <a:lnTo>
                      <a:pt x="291" y="155"/>
                    </a:lnTo>
                    <a:lnTo>
                      <a:pt x="285" y="181"/>
                    </a:lnTo>
                    <a:lnTo>
                      <a:pt x="278" y="207"/>
                    </a:lnTo>
                    <a:lnTo>
                      <a:pt x="278" y="240"/>
                    </a:lnTo>
                    <a:lnTo>
                      <a:pt x="272" y="265"/>
                    </a:lnTo>
                    <a:lnTo>
                      <a:pt x="265" y="298"/>
                    </a:lnTo>
                    <a:lnTo>
                      <a:pt x="259" y="324"/>
                    </a:lnTo>
                    <a:lnTo>
                      <a:pt x="246" y="388"/>
                    </a:lnTo>
                    <a:lnTo>
                      <a:pt x="233" y="447"/>
                    </a:lnTo>
                    <a:lnTo>
                      <a:pt x="214" y="505"/>
                    </a:lnTo>
                    <a:lnTo>
                      <a:pt x="194" y="563"/>
                    </a:lnTo>
                    <a:lnTo>
                      <a:pt x="175" y="621"/>
                    </a:lnTo>
                    <a:lnTo>
                      <a:pt x="168" y="654"/>
                    </a:lnTo>
                    <a:lnTo>
                      <a:pt x="155" y="680"/>
                    </a:lnTo>
                    <a:lnTo>
                      <a:pt x="149" y="712"/>
                    </a:lnTo>
                    <a:lnTo>
                      <a:pt x="136" y="738"/>
                    </a:lnTo>
                    <a:lnTo>
                      <a:pt x="123" y="764"/>
                    </a:lnTo>
                    <a:lnTo>
                      <a:pt x="117" y="790"/>
                    </a:lnTo>
                    <a:lnTo>
                      <a:pt x="104" y="816"/>
                    </a:lnTo>
                    <a:lnTo>
                      <a:pt x="91" y="841"/>
                    </a:lnTo>
                    <a:lnTo>
                      <a:pt x="84" y="861"/>
                    </a:lnTo>
                    <a:lnTo>
                      <a:pt x="71" y="887"/>
                    </a:lnTo>
                    <a:lnTo>
                      <a:pt x="59" y="900"/>
                    </a:lnTo>
                    <a:lnTo>
                      <a:pt x="52" y="919"/>
                    </a:lnTo>
                    <a:lnTo>
                      <a:pt x="46" y="932"/>
                    </a:lnTo>
                    <a:lnTo>
                      <a:pt x="33" y="945"/>
                    </a:lnTo>
                    <a:lnTo>
                      <a:pt x="26" y="964"/>
                    </a:lnTo>
                    <a:lnTo>
                      <a:pt x="20" y="977"/>
                    </a:lnTo>
                    <a:lnTo>
                      <a:pt x="13" y="984"/>
                    </a:lnTo>
                    <a:lnTo>
                      <a:pt x="0" y="997"/>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48" name="Freeform 311"/>
              <p:cNvSpPr>
                <a:spLocks/>
              </p:cNvSpPr>
              <p:nvPr/>
            </p:nvSpPr>
            <p:spPr bwMode="auto">
              <a:xfrm>
                <a:off x="13411" y="5179"/>
                <a:ext cx="304" cy="997"/>
              </a:xfrm>
              <a:custGeom>
                <a:avLst/>
                <a:gdLst>
                  <a:gd name="T0" fmla="*/ 304 w 304"/>
                  <a:gd name="T1" fmla="*/ 0 h 997"/>
                  <a:gd name="T2" fmla="*/ 304 w 304"/>
                  <a:gd name="T3" fmla="*/ 19 h 997"/>
                  <a:gd name="T4" fmla="*/ 298 w 304"/>
                  <a:gd name="T5" fmla="*/ 45 h 997"/>
                  <a:gd name="T6" fmla="*/ 298 w 304"/>
                  <a:gd name="T7" fmla="*/ 71 h 997"/>
                  <a:gd name="T8" fmla="*/ 298 w 304"/>
                  <a:gd name="T9" fmla="*/ 97 h 997"/>
                  <a:gd name="T10" fmla="*/ 291 w 304"/>
                  <a:gd name="T11" fmla="*/ 123 h 997"/>
                  <a:gd name="T12" fmla="*/ 285 w 304"/>
                  <a:gd name="T13" fmla="*/ 149 h 997"/>
                  <a:gd name="T14" fmla="*/ 285 w 304"/>
                  <a:gd name="T15" fmla="*/ 181 h 997"/>
                  <a:gd name="T16" fmla="*/ 278 w 304"/>
                  <a:gd name="T17" fmla="*/ 207 h 997"/>
                  <a:gd name="T18" fmla="*/ 272 w 304"/>
                  <a:gd name="T19" fmla="*/ 239 h 997"/>
                  <a:gd name="T20" fmla="*/ 272 w 304"/>
                  <a:gd name="T21" fmla="*/ 265 h 997"/>
                  <a:gd name="T22" fmla="*/ 265 w 304"/>
                  <a:gd name="T23" fmla="*/ 298 h 997"/>
                  <a:gd name="T24" fmla="*/ 259 w 304"/>
                  <a:gd name="T25" fmla="*/ 324 h 997"/>
                  <a:gd name="T26" fmla="*/ 246 w 304"/>
                  <a:gd name="T27" fmla="*/ 382 h 997"/>
                  <a:gd name="T28" fmla="*/ 227 w 304"/>
                  <a:gd name="T29" fmla="*/ 447 h 997"/>
                  <a:gd name="T30" fmla="*/ 214 w 304"/>
                  <a:gd name="T31" fmla="*/ 505 h 997"/>
                  <a:gd name="T32" fmla="*/ 194 w 304"/>
                  <a:gd name="T33" fmla="*/ 563 h 997"/>
                  <a:gd name="T34" fmla="*/ 175 w 304"/>
                  <a:gd name="T35" fmla="*/ 621 h 997"/>
                  <a:gd name="T36" fmla="*/ 168 w 304"/>
                  <a:gd name="T37" fmla="*/ 654 h 997"/>
                  <a:gd name="T38" fmla="*/ 155 w 304"/>
                  <a:gd name="T39" fmla="*/ 680 h 997"/>
                  <a:gd name="T40" fmla="*/ 143 w 304"/>
                  <a:gd name="T41" fmla="*/ 712 h 997"/>
                  <a:gd name="T42" fmla="*/ 136 w 304"/>
                  <a:gd name="T43" fmla="*/ 738 h 997"/>
                  <a:gd name="T44" fmla="*/ 123 w 304"/>
                  <a:gd name="T45" fmla="*/ 764 h 997"/>
                  <a:gd name="T46" fmla="*/ 110 w 304"/>
                  <a:gd name="T47" fmla="*/ 790 h 997"/>
                  <a:gd name="T48" fmla="*/ 97 w 304"/>
                  <a:gd name="T49" fmla="*/ 815 h 997"/>
                  <a:gd name="T50" fmla="*/ 91 w 304"/>
                  <a:gd name="T51" fmla="*/ 841 h 997"/>
                  <a:gd name="T52" fmla="*/ 78 w 304"/>
                  <a:gd name="T53" fmla="*/ 861 h 997"/>
                  <a:gd name="T54" fmla="*/ 65 w 304"/>
                  <a:gd name="T55" fmla="*/ 887 h 997"/>
                  <a:gd name="T56" fmla="*/ 59 w 304"/>
                  <a:gd name="T57" fmla="*/ 906 h 997"/>
                  <a:gd name="T58" fmla="*/ 46 w 304"/>
                  <a:gd name="T59" fmla="*/ 919 h 997"/>
                  <a:gd name="T60" fmla="*/ 39 w 304"/>
                  <a:gd name="T61" fmla="*/ 932 h 997"/>
                  <a:gd name="T62" fmla="*/ 33 w 304"/>
                  <a:gd name="T63" fmla="*/ 951 h 997"/>
                  <a:gd name="T64" fmla="*/ 20 w 304"/>
                  <a:gd name="T65" fmla="*/ 964 h 997"/>
                  <a:gd name="T66" fmla="*/ 13 w 304"/>
                  <a:gd name="T67" fmla="*/ 977 h 997"/>
                  <a:gd name="T68" fmla="*/ 7 w 304"/>
                  <a:gd name="T69" fmla="*/ 990 h 997"/>
                  <a:gd name="T70" fmla="*/ 0 w 304"/>
                  <a:gd name="T71" fmla="*/ 997 h 9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997"/>
                  <a:gd name="T110" fmla="*/ 304 w 304"/>
                  <a:gd name="T111" fmla="*/ 997 h 9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997">
                    <a:moveTo>
                      <a:pt x="304" y="0"/>
                    </a:moveTo>
                    <a:lnTo>
                      <a:pt x="304" y="19"/>
                    </a:lnTo>
                    <a:lnTo>
                      <a:pt x="298" y="45"/>
                    </a:lnTo>
                    <a:lnTo>
                      <a:pt x="298" y="71"/>
                    </a:lnTo>
                    <a:lnTo>
                      <a:pt x="298" y="97"/>
                    </a:lnTo>
                    <a:lnTo>
                      <a:pt x="291" y="123"/>
                    </a:lnTo>
                    <a:lnTo>
                      <a:pt x="285" y="149"/>
                    </a:lnTo>
                    <a:lnTo>
                      <a:pt x="285" y="181"/>
                    </a:lnTo>
                    <a:lnTo>
                      <a:pt x="278" y="207"/>
                    </a:lnTo>
                    <a:lnTo>
                      <a:pt x="272" y="239"/>
                    </a:lnTo>
                    <a:lnTo>
                      <a:pt x="272" y="265"/>
                    </a:lnTo>
                    <a:lnTo>
                      <a:pt x="265" y="298"/>
                    </a:lnTo>
                    <a:lnTo>
                      <a:pt x="259" y="324"/>
                    </a:lnTo>
                    <a:lnTo>
                      <a:pt x="246" y="382"/>
                    </a:lnTo>
                    <a:lnTo>
                      <a:pt x="227" y="447"/>
                    </a:lnTo>
                    <a:lnTo>
                      <a:pt x="214" y="505"/>
                    </a:lnTo>
                    <a:lnTo>
                      <a:pt x="194" y="563"/>
                    </a:lnTo>
                    <a:lnTo>
                      <a:pt x="175" y="621"/>
                    </a:lnTo>
                    <a:lnTo>
                      <a:pt x="168" y="654"/>
                    </a:lnTo>
                    <a:lnTo>
                      <a:pt x="155" y="680"/>
                    </a:lnTo>
                    <a:lnTo>
                      <a:pt x="143" y="712"/>
                    </a:lnTo>
                    <a:lnTo>
                      <a:pt x="136" y="738"/>
                    </a:lnTo>
                    <a:lnTo>
                      <a:pt x="123" y="764"/>
                    </a:lnTo>
                    <a:lnTo>
                      <a:pt x="110" y="790"/>
                    </a:lnTo>
                    <a:lnTo>
                      <a:pt x="97" y="815"/>
                    </a:lnTo>
                    <a:lnTo>
                      <a:pt x="91" y="841"/>
                    </a:lnTo>
                    <a:lnTo>
                      <a:pt x="78" y="861"/>
                    </a:lnTo>
                    <a:lnTo>
                      <a:pt x="65" y="887"/>
                    </a:lnTo>
                    <a:lnTo>
                      <a:pt x="59" y="906"/>
                    </a:lnTo>
                    <a:lnTo>
                      <a:pt x="46" y="919"/>
                    </a:lnTo>
                    <a:lnTo>
                      <a:pt x="39" y="932"/>
                    </a:lnTo>
                    <a:lnTo>
                      <a:pt x="33" y="951"/>
                    </a:lnTo>
                    <a:lnTo>
                      <a:pt x="20" y="964"/>
                    </a:lnTo>
                    <a:lnTo>
                      <a:pt x="13" y="977"/>
                    </a:lnTo>
                    <a:lnTo>
                      <a:pt x="7" y="990"/>
                    </a:lnTo>
                    <a:lnTo>
                      <a:pt x="0" y="997"/>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49" name="Freeform 312"/>
              <p:cNvSpPr>
                <a:spLocks/>
              </p:cNvSpPr>
              <p:nvPr/>
            </p:nvSpPr>
            <p:spPr bwMode="auto">
              <a:xfrm>
                <a:off x="13418" y="5108"/>
                <a:ext cx="297" cy="996"/>
              </a:xfrm>
              <a:custGeom>
                <a:avLst/>
                <a:gdLst>
                  <a:gd name="T0" fmla="*/ 297 w 297"/>
                  <a:gd name="T1" fmla="*/ 0 h 996"/>
                  <a:gd name="T2" fmla="*/ 297 w 297"/>
                  <a:gd name="T3" fmla="*/ 19 h 996"/>
                  <a:gd name="T4" fmla="*/ 291 w 297"/>
                  <a:gd name="T5" fmla="*/ 45 h 996"/>
                  <a:gd name="T6" fmla="*/ 291 w 297"/>
                  <a:gd name="T7" fmla="*/ 71 h 996"/>
                  <a:gd name="T8" fmla="*/ 291 w 297"/>
                  <a:gd name="T9" fmla="*/ 97 h 996"/>
                  <a:gd name="T10" fmla="*/ 284 w 297"/>
                  <a:gd name="T11" fmla="*/ 123 h 996"/>
                  <a:gd name="T12" fmla="*/ 284 w 297"/>
                  <a:gd name="T13" fmla="*/ 149 h 996"/>
                  <a:gd name="T14" fmla="*/ 278 w 297"/>
                  <a:gd name="T15" fmla="*/ 181 h 996"/>
                  <a:gd name="T16" fmla="*/ 278 w 297"/>
                  <a:gd name="T17" fmla="*/ 207 h 996"/>
                  <a:gd name="T18" fmla="*/ 271 w 297"/>
                  <a:gd name="T19" fmla="*/ 233 h 996"/>
                  <a:gd name="T20" fmla="*/ 265 w 297"/>
                  <a:gd name="T21" fmla="*/ 265 h 996"/>
                  <a:gd name="T22" fmla="*/ 258 w 297"/>
                  <a:gd name="T23" fmla="*/ 297 h 996"/>
                  <a:gd name="T24" fmla="*/ 252 w 297"/>
                  <a:gd name="T25" fmla="*/ 323 h 996"/>
                  <a:gd name="T26" fmla="*/ 239 w 297"/>
                  <a:gd name="T27" fmla="*/ 382 h 996"/>
                  <a:gd name="T28" fmla="*/ 226 w 297"/>
                  <a:gd name="T29" fmla="*/ 446 h 996"/>
                  <a:gd name="T30" fmla="*/ 207 w 297"/>
                  <a:gd name="T31" fmla="*/ 505 h 996"/>
                  <a:gd name="T32" fmla="*/ 194 w 297"/>
                  <a:gd name="T33" fmla="*/ 563 h 996"/>
                  <a:gd name="T34" fmla="*/ 174 w 297"/>
                  <a:gd name="T35" fmla="*/ 621 h 996"/>
                  <a:gd name="T36" fmla="*/ 161 w 297"/>
                  <a:gd name="T37" fmla="*/ 653 h 996"/>
                  <a:gd name="T38" fmla="*/ 155 w 297"/>
                  <a:gd name="T39" fmla="*/ 679 h 996"/>
                  <a:gd name="T40" fmla="*/ 142 w 297"/>
                  <a:gd name="T41" fmla="*/ 712 h 996"/>
                  <a:gd name="T42" fmla="*/ 129 w 297"/>
                  <a:gd name="T43" fmla="*/ 738 h 996"/>
                  <a:gd name="T44" fmla="*/ 123 w 297"/>
                  <a:gd name="T45" fmla="*/ 763 h 996"/>
                  <a:gd name="T46" fmla="*/ 110 w 297"/>
                  <a:gd name="T47" fmla="*/ 789 h 996"/>
                  <a:gd name="T48" fmla="*/ 97 w 297"/>
                  <a:gd name="T49" fmla="*/ 815 h 996"/>
                  <a:gd name="T50" fmla="*/ 90 w 297"/>
                  <a:gd name="T51" fmla="*/ 841 h 996"/>
                  <a:gd name="T52" fmla="*/ 77 w 297"/>
                  <a:gd name="T53" fmla="*/ 861 h 996"/>
                  <a:gd name="T54" fmla="*/ 64 w 297"/>
                  <a:gd name="T55" fmla="*/ 886 h 996"/>
                  <a:gd name="T56" fmla="*/ 58 w 297"/>
                  <a:gd name="T57" fmla="*/ 899 h 996"/>
                  <a:gd name="T58" fmla="*/ 45 w 297"/>
                  <a:gd name="T59" fmla="*/ 919 h 996"/>
                  <a:gd name="T60" fmla="*/ 39 w 297"/>
                  <a:gd name="T61" fmla="*/ 932 h 996"/>
                  <a:gd name="T62" fmla="*/ 32 w 297"/>
                  <a:gd name="T63" fmla="*/ 945 h 996"/>
                  <a:gd name="T64" fmla="*/ 19 w 297"/>
                  <a:gd name="T65" fmla="*/ 964 h 996"/>
                  <a:gd name="T66" fmla="*/ 13 w 297"/>
                  <a:gd name="T67" fmla="*/ 977 h 996"/>
                  <a:gd name="T68" fmla="*/ 6 w 297"/>
                  <a:gd name="T69" fmla="*/ 990 h 996"/>
                  <a:gd name="T70" fmla="*/ 0 w 297"/>
                  <a:gd name="T71" fmla="*/ 996 h 9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7"/>
                  <a:gd name="T109" fmla="*/ 0 h 996"/>
                  <a:gd name="T110" fmla="*/ 297 w 297"/>
                  <a:gd name="T111" fmla="*/ 996 h 9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7" h="996">
                    <a:moveTo>
                      <a:pt x="297" y="0"/>
                    </a:moveTo>
                    <a:lnTo>
                      <a:pt x="297" y="19"/>
                    </a:lnTo>
                    <a:lnTo>
                      <a:pt x="291" y="45"/>
                    </a:lnTo>
                    <a:lnTo>
                      <a:pt x="291" y="71"/>
                    </a:lnTo>
                    <a:lnTo>
                      <a:pt x="291" y="97"/>
                    </a:lnTo>
                    <a:lnTo>
                      <a:pt x="284" y="123"/>
                    </a:lnTo>
                    <a:lnTo>
                      <a:pt x="284" y="149"/>
                    </a:lnTo>
                    <a:lnTo>
                      <a:pt x="278" y="181"/>
                    </a:lnTo>
                    <a:lnTo>
                      <a:pt x="278" y="207"/>
                    </a:lnTo>
                    <a:lnTo>
                      <a:pt x="271" y="233"/>
                    </a:lnTo>
                    <a:lnTo>
                      <a:pt x="265" y="265"/>
                    </a:lnTo>
                    <a:lnTo>
                      <a:pt x="258" y="297"/>
                    </a:lnTo>
                    <a:lnTo>
                      <a:pt x="252" y="323"/>
                    </a:lnTo>
                    <a:lnTo>
                      <a:pt x="239" y="382"/>
                    </a:lnTo>
                    <a:lnTo>
                      <a:pt x="226" y="446"/>
                    </a:lnTo>
                    <a:lnTo>
                      <a:pt x="207" y="505"/>
                    </a:lnTo>
                    <a:lnTo>
                      <a:pt x="194" y="563"/>
                    </a:lnTo>
                    <a:lnTo>
                      <a:pt x="174" y="621"/>
                    </a:lnTo>
                    <a:lnTo>
                      <a:pt x="161" y="653"/>
                    </a:lnTo>
                    <a:lnTo>
                      <a:pt x="155" y="679"/>
                    </a:lnTo>
                    <a:lnTo>
                      <a:pt x="142" y="712"/>
                    </a:lnTo>
                    <a:lnTo>
                      <a:pt x="129" y="738"/>
                    </a:lnTo>
                    <a:lnTo>
                      <a:pt x="123" y="763"/>
                    </a:lnTo>
                    <a:lnTo>
                      <a:pt x="110" y="789"/>
                    </a:lnTo>
                    <a:lnTo>
                      <a:pt x="97" y="815"/>
                    </a:lnTo>
                    <a:lnTo>
                      <a:pt x="90" y="841"/>
                    </a:lnTo>
                    <a:lnTo>
                      <a:pt x="77" y="861"/>
                    </a:lnTo>
                    <a:lnTo>
                      <a:pt x="64" y="886"/>
                    </a:lnTo>
                    <a:lnTo>
                      <a:pt x="58" y="899"/>
                    </a:lnTo>
                    <a:lnTo>
                      <a:pt x="45" y="919"/>
                    </a:lnTo>
                    <a:lnTo>
                      <a:pt x="39" y="932"/>
                    </a:lnTo>
                    <a:lnTo>
                      <a:pt x="32" y="945"/>
                    </a:lnTo>
                    <a:lnTo>
                      <a:pt x="19" y="964"/>
                    </a:lnTo>
                    <a:lnTo>
                      <a:pt x="13" y="977"/>
                    </a:lnTo>
                    <a:lnTo>
                      <a:pt x="6" y="990"/>
                    </a:lnTo>
                    <a:lnTo>
                      <a:pt x="0" y="99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50" name="Freeform 313"/>
              <p:cNvSpPr>
                <a:spLocks/>
              </p:cNvSpPr>
              <p:nvPr/>
            </p:nvSpPr>
            <p:spPr bwMode="auto">
              <a:xfrm>
                <a:off x="13612" y="5282"/>
                <a:ext cx="310" cy="978"/>
              </a:xfrm>
              <a:custGeom>
                <a:avLst/>
                <a:gdLst>
                  <a:gd name="T0" fmla="*/ 310 w 310"/>
                  <a:gd name="T1" fmla="*/ 0 h 978"/>
                  <a:gd name="T2" fmla="*/ 310 w 310"/>
                  <a:gd name="T3" fmla="*/ 20 h 978"/>
                  <a:gd name="T4" fmla="*/ 303 w 310"/>
                  <a:gd name="T5" fmla="*/ 46 h 978"/>
                  <a:gd name="T6" fmla="*/ 303 w 310"/>
                  <a:gd name="T7" fmla="*/ 72 h 978"/>
                  <a:gd name="T8" fmla="*/ 303 w 310"/>
                  <a:gd name="T9" fmla="*/ 98 h 978"/>
                  <a:gd name="T10" fmla="*/ 297 w 310"/>
                  <a:gd name="T11" fmla="*/ 123 h 978"/>
                  <a:gd name="T12" fmla="*/ 297 w 310"/>
                  <a:gd name="T13" fmla="*/ 149 h 978"/>
                  <a:gd name="T14" fmla="*/ 290 w 310"/>
                  <a:gd name="T15" fmla="*/ 175 h 978"/>
                  <a:gd name="T16" fmla="*/ 284 w 310"/>
                  <a:gd name="T17" fmla="*/ 201 h 978"/>
                  <a:gd name="T18" fmla="*/ 284 w 310"/>
                  <a:gd name="T19" fmla="*/ 233 h 978"/>
                  <a:gd name="T20" fmla="*/ 271 w 310"/>
                  <a:gd name="T21" fmla="*/ 259 h 978"/>
                  <a:gd name="T22" fmla="*/ 271 w 310"/>
                  <a:gd name="T23" fmla="*/ 292 h 978"/>
                  <a:gd name="T24" fmla="*/ 265 w 310"/>
                  <a:gd name="T25" fmla="*/ 318 h 978"/>
                  <a:gd name="T26" fmla="*/ 252 w 310"/>
                  <a:gd name="T27" fmla="*/ 376 h 978"/>
                  <a:gd name="T28" fmla="*/ 232 w 310"/>
                  <a:gd name="T29" fmla="*/ 434 h 978"/>
                  <a:gd name="T30" fmla="*/ 213 w 310"/>
                  <a:gd name="T31" fmla="*/ 492 h 978"/>
                  <a:gd name="T32" fmla="*/ 194 w 310"/>
                  <a:gd name="T33" fmla="*/ 557 h 978"/>
                  <a:gd name="T34" fmla="*/ 174 w 310"/>
                  <a:gd name="T35" fmla="*/ 615 h 978"/>
                  <a:gd name="T36" fmla="*/ 168 w 310"/>
                  <a:gd name="T37" fmla="*/ 641 h 978"/>
                  <a:gd name="T38" fmla="*/ 155 w 310"/>
                  <a:gd name="T39" fmla="*/ 667 h 978"/>
                  <a:gd name="T40" fmla="*/ 142 w 310"/>
                  <a:gd name="T41" fmla="*/ 693 h 978"/>
                  <a:gd name="T42" fmla="*/ 135 w 310"/>
                  <a:gd name="T43" fmla="*/ 725 h 978"/>
                  <a:gd name="T44" fmla="*/ 122 w 310"/>
                  <a:gd name="T45" fmla="*/ 745 h 978"/>
                  <a:gd name="T46" fmla="*/ 110 w 310"/>
                  <a:gd name="T47" fmla="*/ 777 h 978"/>
                  <a:gd name="T48" fmla="*/ 103 w 310"/>
                  <a:gd name="T49" fmla="*/ 797 h 978"/>
                  <a:gd name="T50" fmla="*/ 90 w 310"/>
                  <a:gd name="T51" fmla="*/ 822 h 978"/>
                  <a:gd name="T52" fmla="*/ 77 w 310"/>
                  <a:gd name="T53" fmla="*/ 848 h 978"/>
                  <a:gd name="T54" fmla="*/ 64 w 310"/>
                  <a:gd name="T55" fmla="*/ 868 h 978"/>
                  <a:gd name="T56" fmla="*/ 58 w 310"/>
                  <a:gd name="T57" fmla="*/ 887 h 978"/>
                  <a:gd name="T58" fmla="*/ 45 w 310"/>
                  <a:gd name="T59" fmla="*/ 900 h 978"/>
                  <a:gd name="T60" fmla="*/ 38 w 310"/>
                  <a:gd name="T61" fmla="*/ 913 h 978"/>
                  <a:gd name="T62" fmla="*/ 32 w 310"/>
                  <a:gd name="T63" fmla="*/ 933 h 978"/>
                  <a:gd name="T64" fmla="*/ 19 w 310"/>
                  <a:gd name="T65" fmla="*/ 945 h 978"/>
                  <a:gd name="T66" fmla="*/ 13 w 310"/>
                  <a:gd name="T67" fmla="*/ 958 h 978"/>
                  <a:gd name="T68" fmla="*/ 6 w 310"/>
                  <a:gd name="T69" fmla="*/ 965 h 978"/>
                  <a:gd name="T70" fmla="*/ 0 w 310"/>
                  <a:gd name="T71" fmla="*/ 978 h 9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0"/>
                  <a:gd name="T109" fmla="*/ 0 h 978"/>
                  <a:gd name="T110" fmla="*/ 310 w 310"/>
                  <a:gd name="T111" fmla="*/ 978 h 97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0" h="978">
                    <a:moveTo>
                      <a:pt x="310" y="0"/>
                    </a:moveTo>
                    <a:lnTo>
                      <a:pt x="310" y="20"/>
                    </a:lnTo>
                    <a:lnTo>
                      <a:pt x="303" y="46"/>
                    </a:lnTo>
                    <a:lnTo>
                      <a:pt x="303" y="72"/>
                    </a:lnTo>
                    <a:lnTo>
                      <a:pt x="303" y="98"/>
                    </a:lnTo>
                    <a:lnTo>
                      <a:pt x="297" y="123"/>
                    </a:lnTo>
                    <a:lnTo>
                      <a:pt x="297" y="149"/>
                    </a:lnTo>
                    <a:lnTo>
                      <a:pt x="290" y="175"/>
                    </a:lnTo>
                    <a:lnTo>
                      <a:pt x="284" y="201"/>
                    </a:lnTo>
                    <a:lnTo>
                      <a:pt x="284" y="233"/>
                    </a:lnTo>
                    <a:lnTo>
                      <a:pt x="271" y="259"/>
                    </a:lnTo>
                    <a:lnTo>
                      <a:pt x="271" y="292"/>
                    </a:lnTo>
                    <a:lnTo>
                      <a:pt x="265" y="318"/>
                    </a:lnTo>
                    <a:lnTo>
                      <a:pt x="252" y="376"/>
                    </a:lnTo>
                    <a:lnTo>
                      <a:pt x="232" y="434"/>
                    </a:lnTo>
                    <a:lnTo>
                      <a:pt x="213" y="492"/>
                    </a:lnTo>
                    <a:lnTo>
                      <a:pt x="194" y="557"/>
                    </a:lnTo>
                    <a:lnTo>
                      <a:pt x="174" y="615"/>
                    </a:lnTo>
                    <a:lnTo>
                      <a:pt x="168" y="641"/>
                    </a:lnTo>
                    <a:lnTo>
                      <a:pt x="155" y="667"/>
                    </a:lnTo>
                    <a:lnTo>
                      <a:pt x="142" y="693"/>
                    </a:lnTo>
                    <a:lnTo>
                      <a:pt x="135" y="725"/>
                    </a:lnTo>
                    <a:lnTo>
                      <a:pt x="122" y="745"/>
                    </a:lnTo>
                    <a:lnTo>
                      <a:pt x="110" y="777"/>
                    </a:lnTo>
                    <a:lnTo>
                      <a:pt x="103" y="797"/>
                    </a:lnTo>
                    <a:lnTo>
                      <a:pt x="90" y="822"/>
                    </a:lnTo>
                    <a:lnTo>
                      <a:pt x="77" y="848"/>
                    </a:lnTo>
                    <a:lnTo>
                      <a:pt x="64" y="868"/>
                    </a:lnTo>
                    <a:lnTo>
                      <a:pt x="58" y="887"/>
                    </a:lnTo>
                    <a:lnTo>
                      <a:pt x="45" y="900"/>
                    </a:lnTo>
                    <a:lnTo>
                      <a:pt x="38" y="913"/>
                    </a:lnTo>
                    <a:lnTo>
                      <a:pt x="32" y="933"/>
                    </a:lnTo>
                    <a:lnTo>
                      <a:pt x="19" y="945"/>
                    </a:lnTo>
                    <a:lnTo>
                      <a:pt x="13" y="958"/>
                    </a:lnTo>
                    <a:lnTo>
                      <a:pt x="6" y="965"/>
                    </a:lnTo>
                    <a:lnTo>
                      <a:pt x="0" y="978"/>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51" name="Freeform 314"/>
              <p:cNvSpPr>
                <a:spLocks/>
              </p:cNvSpPr>
              <p:nvPr/>
            </p:nvSpPr>
            <p:spPr bwMode="auto">
              <a:xfrm>
                <a:off x="13599" y="5198"/>
                <a:ext cx="323" cy="984"/>
              </a:xfrm>
              <a:custGeom>
                <a:avLst/>
                <a:gdLst>
                  <a:gd name="T0" fmla="*/ 323 w 323"/>
                  <a:gd name="T1" fmla="*/ 0 h 984"/>
                  <a:gd name="T2" fmla="*/ 323 w 323"/>
                  <a:gd name="T3" fmla="*/ 26 h 984"/>
                  <a:gd name="T4" fmla="*/ 316 w 323"/>
                  <a:gd name="T5" fmla="*/ 46 h 984"/>
                  <a:gd name="T6" fmla="*/ 316 w 323"/>
                  <a:gd name="T7" fmla="*/ 72 h 984"/>
                  <a:gd name="T8" fmla="*/ 316 w 323"/>
                  <a:gd name="T9" fmla="*/ 97 h 984"/>
                  <a:gd name="T10" fmla="*/ 310 w 323"/>
                  <a:gd name="T11" fmla="*/ 123 h 984"/>
                  <a:gd name="T12" fmla="*/ 310 w 323"/>
                  <a:gd name="T13" fmla="*/ 149 h 984"/>
                  <a:gd name="T14" fmla="*/ 303 w 323"/>
                  <a:gd name="T15" fmla="*/ 182 h 984"/>
                  <a:gd name="T16" fmla="*/ 297 w 323"/>
                  <a:gd name="T17" fmla="*/ 207 h 984"/>
                  <a:gd name="T18" fmla="*/ 291 w 323"/>
                  <a:gd name="T19" fmla="*/ 233 h 984"/>
                  <a:gd name="T20" fmla="*/ 284 w 323"/>
                  <a:gd name="T21" fmla="*/ 266 h 984"/>
                  <a:gd name="T22" fmla="*/ 278 w 323"/>
                  <a:gd name="T23" fmla="*/ 292 h 984"/>
                  <a:gd name="T24" fmla="*/ 271 w 323"/>
                  <a:gd name="T25" fmla="*/ 324 h 984"/>
                  <a:gd name="T26" fmla="*/ 258 w 323"/>
                  <a:gd name="T27" fmla="*/ 382 h 984"/>
                  <a:gd name="T28" fmla="*/ 245 w 323"/>
                  <a:gd name="T29" fmla="*/ 440 h 984"/>
                  <a:gd name="T30" fmla="*/ 226 w 323"/>
                  <a:gd name="T31" fmla="*/ 499 h 984"/>
                  <a:gd name="T32" fmla="*/ 207 w 323"/>
                  <a:gd name="T33" fmla="*/ 557 h 984"/>
                  <a:gd name="T34" fmla="*/ 187 w 323"/>
                  <a:gd name="T35" fmla="*/ 615 h 984"/>
                  <a:gd name="T36" fmla="*/ 174 w 323"/>
                  <a:gd name="T37" fmla="*/ 641 h 984"/>
                  <a:gd name="T38" fmla="*/ 161 w 323"/>
                  <a:gd name="T39" fmla="*/ 673 h 984"/>
                  <a:gd name="T40" fmla="*/ 155 w 323"/>
                  <a:gd name="T41" fmla="*/ 699 h 984"/>
                  <a:gd name="T42" fmla="*/ 142 w 323"/>
                  <a:gd name="T43" fmla="*/ 725 h 984"/>
                  <a:gd name="T44" fmla="*/ 129 w 323"/>
                  <a:gd name="T45" fmla="*/ 751 h 984"/>
                  <a:gd name="T46" fmla="*/ 123 w 323"/>
                  <a:gd name="T47" fmla="*/ 777 h 984"/>
                  <a:gd name="T48" fmla="*/ 110 w 323"/>
                  <a:gd name="T49" fmla="*/ 803 h 984"/>
                  <a:gd name="T50" fmla="*/ 97 w 323"/>
                  <a:gd name="T51" fmla="*/ 829 h 984"/>
                  <a:gd name="T52" fmla="*/ 84 w 323"/>
                  <a:gd name="T53" fmla="*/ 848 h 984"/>
                  <a:gd name="T54" fmla="*/ 71 w 323"/>
                  <a:gd name="T55" fmla="*/ 874 h 984"/>
                  <a:gd name="T56" fmla="*/ 64 w 323"/>
                  <a:gd name="T57" fmla="*/ 887 h 984"/>
                  <a:gd name="T58" fmla="*/ 58 w 323"/>
                  <a:gd name="T59" fmla="*/ 906 h 984"/>
                  <a:gd name="T60" fmla="*/ 45 w 323"/>
                  <a:gd name="T61" fmla="*/ 919 h 984"/>
                  <a:gd name="T62" fmla="*/ 39 w 323"/>
                  <a:gd name="T63" fmla="*/ 932 h 984"/>
                  <a:gd name="T64" fmla="*/ 26 w 323"/>
                  <a:gd name="T65" fmla="*/ 945 h 984"/>
                  <a:gd name="T66" fmla="*/ 19 w 323"/>
                  <a:gd name="T67" fmla="*/ 958 h 984"/>
                  <a:gd name="T68" fmla="*/ 13 w 323"/>
                  <a:gd name="T69" fmla="*/ 971 h 984"/>
                  <a:gd name="T70" fmla="*/ 0 w 323"/>
                  <a:gd name="T71" fmla="*/ 984 h 9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3"/>
                  <a:gd name="T109" fmla="*/ 0 h 984"/>
                  <a:gd name="T110" fmla="*/ 323 w 323"/>
                  <a:gd name="T111" fmla="*/ 984 h 9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3" h="984">
                    <a:moveTo>
                      <a:pt x="323" y="0"/>
                    </a:moveTo>
                    <a:lnTo>
                      <a:pt x="323" y="26"/>
                    </a:lnTo>
                    <a:lnTo>
                      <a:pt x="316" y="46"/>
                    </a:lnTo>
                    <a:lnTo>
                      <a:pt x="316" y="72"/>
                    </a:lnTo>
                    <a:lnTo>
                      <a:pt x="316" y="97"/>
                    </a:lnTo>
                    <a:lnTo>
                      <a:pt x="310" y="123"/>
                    </a:lnTo>
                    <a:lnTo>
                      <a:pt x="310" y="149"/>
                    </a:lnTo>
                    <a:lnTo>
                      <a:pt x="303" y="182"/>
                    </a:lnTo>
                    <a:lnTo>
                      <a:pt x="297" y="207"/>
                    </a:lnTo>
                    <a:lnTo>
                      <a:pt x="291" y="233"/>
                    </a:lnTo>
                    <a:lnTo>
                      <a:pt x="284" y="266"/>
                    </a:lnTo>
                    <a:lnTo>
                      <a:pt x="278" y="292"/>
                    </a:lnTo>
                    <a:lnTo>
                      <a:pt x="271" y="324"/>
                    </a:lnTo>
                    <a:lnTo>
                      <a:pt x="258" y="382"/>
                    </a:lnTo>
                    <a:lnTo>
                      <a:pt x="245" y="440"/>
                    </a:lnTo>
                    <a:lnTo>
                      <a:pt x="226" y="499"/>
                    </a:lnTo>
                    <a:lnTo>
                      <a:pt x="207" y="557"/>
                    </a:lnTo>
                    <a:lnTo>
                      <a:pt x="187" y="615"/>
                    </a:lnTo>
                    <a:lnTo>
                      <a:pt x="174" y="641"/>
                    </a:lnTo>
                    <a:lnTo>
                      <a:pt x="161" y="673"/>
                    </a:lnTo>
                    <a:lnTo>
                      <a:pt x="155" y="699"/>
                    </a:lnTo>
                    <a:lnTo>
                      <a:pt x="142" y="725"/>
                    </a:lnTo>
                    <a:lnTo>
                      <a:pt x="129" y="751"/>
                    </a:lnTo>
                    <a:lnTo>
                      <a:pt x="123" y="777"/>
                    </a:lnTo>
                    <a:lnTo>
                      <a:pt x="110" y="803"/>
                    </a:lnTo>
                    <a:lnTo>
                      <a:pt x="97" y="829"/>
                    </a:lnTo>
                    <a:lnTo>
                      <a:pt x="84" y="848"/>
                    </a:lnTo>
                    <a:lnTo>
                      <a:pt x="71" y="874"/>
                    </a:lnTo>
                    <a:lnTo>
                      <a:pt x="64" y="887"/>
                    </a:lnTo>
                    <a:lnTo>
                      <a:pt x="58" y="906"/>
                    </a:lnTo>
                    <a:lnTo>
                      <a:pt x="45" y="919"/>
                    </a:lnTo>
                    <a:lnTo>
                      <a:pt x="39" y="932"/>
                    </a:lnTo>
                    <a:lnTo>
                      <a:pt x="26" y="945"/>
                    </a:lnTo>
                    <a:lnTo>
                      <a:pt x="19" y="958"/>
                    </a:lnTo>
                    <a:lnTo>
                      <a:pt x="13" y="971"/>
                    </a:lnTo>
                    <a:lnTo>
                      <a:pt x="0" y="98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52" name="Freeform 315"/>
              <p:cNvSpPr>
                <a:spLocks/>
              </p:cNvSpPr>
              <p:nvPr/>
            </p:nvSpPr>
            <p:spPr bwMode="auto">
              <a:xfrm>
                <a:off x="13605" y="5140"/>
                <a:ext cx="291" cy="964"/>
              </a:xfrm>
              <a:custGeom>
                <a:avLst/>
                <a:gdLst>
                  <a:gd name="T0" fmla="*/ 291 w 291"/>
                  <a:gd name="T1" fmla="*/ 0 h 964"/>
                  <a:gd name="T2" fmla="*/ 291 w 291"/>
                  <a:gd name="T3" fmla="*/ 26 h 964"/>
                  <a:gd name="T4" fmla="*/ 291 w 291"/>
                  <a:gd name="T5" fmla="*/ 45 h 964"/>
                  <a:gd name="T6" fmla="*/ 291 w 291"/>
                  <a:gd name="T7" fmla="*/ 71 h 964"/>
                  <a:gd name="T8" fmla="*/ 285 w 291"/>
                  <a:gd name="T9" fmla="*/ 97 h 964"/>
                  <a:gd name="T10" fmla="*/ 285 w 291"/>
                  <a:gd name="T11" fmla="*/ 123 h 964"/>
                  <a:gd name="T12" fmla="*/ 278 w 291"/>
                  <a:gd name="T13" fmla="*/ 149 h 964"/>
                  <a:gd name="T14" fmla="*/ 278 w 291"/>
                  <a:gd name="T15" fmla="*/ 175 h 964"/>
                  <a:gd name="T16" fmla="*/ 272 w 291"/>
                  <a:gd name="T17" fmla="*/ 201 h 964"/>
                  <a:gd name="T18" fmla="*/ 265 w 291"/>
                  <a:gd name="T19" fmla="*/ 233 h 964"/>
                  <a:gd name="T20" fmla="*/ 265 w 291"/>
                  <a:gd name="T21" fmla="*/ 259 h 964"/>
                  <a:gd name="T22" fmla="*/ 259 w 291"/>
                  <a:gd name="T23" fmla="*/ 291 h 964"/>
                  <a:gd name="T24" fmla="*/ 252 w 291"/>
                  <a:gd name="T25" fmla="*/ 317 h 964"/>
                  <a:gd name="T26" fmla="*/ 239 w 291"/>
                  <a:gd name="T27" fmla="*/ 375 h 964"/>
                  <a:gd name="T28" fmla="*/ 226 w 291"/>
                  <a:gd name="T29" fmla="*/ 434 h 964"/>
                  <a:gd name="T30" fmla="*/ 207 w 291"/>
                  <a:gd name="T31" fmla="*/ 492 h 964"/>
                  <a:gd name="T32" fmla="*/ 188 w 291"/>
                  <a:gd name="T33" fmla="*/ 550 h 964"/>
                  <a:gd name="T34" fmla="*/ 168 w 291"/>
                  <a:gd name="T35" fmla="*/ 602 h 964"/>
                  <a:gd name="T36" fmla="*/ 162 w 291"/>
                  <a:gd name="T37" fmla="*/ 634 h 964"/>
                  <a:gd name="T38" fmla="*/ 149 w 291"/>
                  <a:gd name="T39" fmla="*/ 660 h 964"/>
                  <a:gd name="T40" fmla="*/ 142 w 291"/>
                  <a:gd name="T41" fmla="*/ 686 h 964"/>
                  <a:gd name="T42" fmla="*/ 129 w 291"/>
                  <a:gd name="T43" fmla="*/ 712 h 964"/>
                  <a:gd name="T44" fmla="*/ 123 w 291"/>
                  <a:gd name="T45" fmla="*/ 738 h 964"/>
                  <a:gd name="T46" fmla="*/ 110 w 291"/>
                  <a:gd name="T47" fmla="*/ 764 h 964"/>
                  <a:gd name="T48" fmla="*/ 97 w 291"/>
                  <a:gd name="T49" fmla="*/ 790 h 964"/>
                  <a:gd name="T50" fmla="*/ 84 w 291"/>
                  <a:gd name="T51" fmla="*/ 816 h 964"/>
                  <a:gd name="T52" fmla="*/ 78 w 291"/>
                  <a:gd name="T53" fmla="*/ 835 h 964"/>
                  <a:gd name="T54" fmla="*/ 65 w 291"/>
                  <a:gd name="T55" fmla="*/ 861 h 964"/>
                  <a:gd name="T56" fmla="*/ 58 w 291"/>
                  <a:gd name="T57" fmla="*/ 874 h 964"/>
                  <a:gd name="T58" fmla="*/ 45 w 291"/>
                  <a:gd name="T59" fmla="*/ 887 h 964"/>
                  <a:gd name="T60" fmla="*/ 39 w 291"/>
                  <a:gd name="T61" fmla="*/ 906 h 964"/>
                  <a:gd name="T62" fmla="*/ 33 w 291"/>
                  <a:gd name="T63" fmla="*/ 919 h 964"/>
                  <a:gd name="T64" fmla="*/ 20 w 291"/>
                  <a:gd name="T65" fmla="*/ 932 h 964"/>
                  <a:gd name="T66" fmla="*/ 13 w 291"/>
                  <a:gd name="T67" fmla="*/ 945 h 964"/>
                  <a:gd name="T68" fmla="*/ 7 w 291"/>
                  <a:gd name="T69" fmla="*/ 958 h 964"/>
                  <a:gd name="T70" fmla="*/ 0 w 291"/>
                  <a:gd name="T71" fmla="*/ 964 h 9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1"/>
                  <a:gd name="T109" fmla="*/ 0 h 964"/>
                  <a:gd name="T110" fmla="*/ 291 w 291"/>
                  <a:gd name="T111" fmla="*/ 964 h 9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1" h="964">
                    <a:moveTo>
                      <a:pt x="291" y="0"/>
                    </a:moveTo>
                    <a:lnTo>
                      <a:pt x="291" y="26"/>
                    </a:lnTo>
                    <a:lnTo>
                      <a:pt x="291" y="45"/>
                    </a:lnTo>
                    <a:lnTo>
                      <a:pt x="291" y="71"/>
                    </a:lnTo>
                    <a:lnTo>
                      <a:pt x="285" y="97"/>
                    </a:lnTo>
                    <a:lnTo>
                      <a:pt x="285" y="123"/>
                    </a:lnTo>
                    <a:lnTo>
                      <a:pt x="278" y="149"/>
                    </a:lnTo>
                    <a:lnTo>
                      <a:pt x="278" y="175"/>
                    </a:lnTo>
                    <a:lnTo>
                      <a:pt x="272" y="201"/>
                    </a:lnTo>
                    <a:lnTo>
                      <a:pt x="265" y="233"/>
                    </a:lnTo>
                    <a:lnTo>
                      <a:pt x="265" y="259"/>
                    </a:lnTo>
                    <a:lnTo>
                      <a:pt x="259" y="291"/>
                    </a:lnTo>
                    <a:lnTo>
                      <a:pt x="252" y="317"/>
                    </a:lnTo>
                    <a:lnTo>
                      <a:pt x="239" y="375"/>
                    </a:lnTo>
                    <a:lnTo>
                      <a:pt x="226" y="434"/>
                    </a:lnTo>
                    <a:lnTo>
                      <a:pt x="207" y="492"/>
                    </a:lnTo>
                    <a:lnTo>
                      <a:pt x="188" y="550"/>
                    </a:lnTo>
                    <a:lnTo>
                      <a:pt x="168" y="602"/>
                    </a:lnTo>
                    <a:lnTo>
                      <a:pt x="162" y="634"/>
                    </a:lnTo>
                    <a:lnTo>
                      <a:pt x="149" y="660"/>
                    </a:lnTo>
                    <a:lnTo>
                      <a:pt x="142" y="686"/>
                    </a:lnTo>
                    <a:lnTo>
                      <a:pt x="129" y="712"/>
                    </a:lnTo>
                    <a:lnTo>
                      <a:pt x="123" y="738"/>
                    </a:lnTo>
                    <a:lnTo>
                      <a:pt x="110" y="764"/>
                    </a:lnTo>
                    <a:lnTo>
                      <a:pt x="97" y="790"/>
                    </a:lnTo>
                    <a:lnTo>
                      <a:pt x="84" y="816"/>
                    </a:lnTo>
                    <a:lnTo>
                      <a:pt x="78" y="835"/>
                    </a:lnTo>
                    <a:lnTo>
                      <a:pt x="65" y="861"/>
                    </a:lnTo>
                    <a:lnTo>
                      <a:pt x="58" y="874"/>
                    </a:lnTo>
                    <a:lnTo>
                      <a:pt x="45" y="887"/>
                    </a:lnTo>
                    <a:lnTo>
                      <a:pt x="39" y="906"/>
                    </a:lnTo>
                    <a:lnTo>
                      <a:pt x="33" y="919"/>
                    </a:lnTo>
                    <a:lnTo>
                      <a:pt x="20" y="932"/>
                    </a:lnTo>
                    <a:lnTo>
                      <a:pt x="13" y="945"/>
                    </a:lnTo>
                    <a:lnTo>
                      <a:pt x="7" y="958"/>
                    </a:lnTo>
                    <a:lnTo>
                      <a:pt x="0" y="964"/>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53" name="Freeform 316"/>
              <p:cNvSpPr>
                <a:spLocks/>
              </p:cNvSpPr>
              <p:nvPr/>
            </p:nvSpPr>
            <p:spPr bwMode="auto">
              <a:xfrm>
                <a:off x="13314" y="6247"/>
                <a:ext cx="304" cy="900"/>
              </a:xfrm>
              <a:custGeom>
                <a:avLst/>
                <a:gdLst>
                  <a:gd name="T0" fmla="*/ 304 w 304"/>
                  <a:gd name="T1" fmla="*/ 0 h 900"/>
                  <a:gd name="T2" fmla="*/ 304 w 304"/>
                  <a:gd name="T3" fmla="*/ 26 h 900"/>
                  <a:gd name="T4" fmla="*/ 298 w 304"/>
                  <a:gd name="T5" fmla="*/ 45 h 900"/>
                  <a:gd name="T6" fmla="*/ 298 w 304"/>
                  <a:gd name="T7" fmla="*/ 71 h 900"/>
                  <a:gd name="T8" fmla="*/ 298 w 304"/>
                  <a:gd name="T9" fmla="*/ 91 h 900"/>
                  <a:gd name="T10" fmla="*/ 291 w 304"/>
                  <a:gd name="T11" fmla="*/ 116 h 900"/>
                  <a:gd name="T12" fmla="*/ 291 w 304"/>
                  <a:gd name="T13" fmla="*/ 142 h 900"/>
                  <a:gd name="T14" fmla="*/ 285 w 304"/>
                  <a:gd name="T15" fmla="*/ 168 h 900"/>
                  <a:gd name="T16" fmla="*/ 278 w 304"/>
                  <a:gd name="T17" fmla="*/ 194 h 900"/>
                  <a:gd name="T18" fmla="*/ 278 w 304"/>
                  <a:gd name="T19" fmla="*/ 220 h 900"/>
                  <a:gd name="T20" fmla="*/ 272 w 304"/>
                  <a:gd name="T21" fmla="*/ 246 h 900"/>
                  <a:gd name="T22" fmla="*/ 265 w 304"/>
                  <a:gd name="T23" fmla="*/ 272 h 900"/>
                  <a:gd name="T24" fmla="*/ 259 w 304"/>
                  <a:gd name="T25" fmla="*/ 298 h 900"/>
                  <a:gd name="T26" fmla="*/ 246 w 304"/>
                  <a:gd name="T27" fmla="*/ 349 h 900"/>
                  <a:gd name="T28" fmla="*/ 227 w 304"/>
                  <a:gd name="T29" fmla="*/ 408 h 900"/>
                  <a:gd name="T30" fmla="*/ 214 w 304"/>
                  <a:gd name="T31" fmla="*/ 459 h 900"/>
                  <a:gd name="T32" fmla="*/ 194 w 304"/>
                  <a:gd name="T33" fmla="*/ 511 h 900"/>
                  <a:gd name="T34" fmla="*/ 175 w 304"/>
                  <a:gd name="T35" fmla="*/ 569 h 900"/>
                  <a:gd name="T36" fmla="*/ 156 w 304"/>
                  <a:gd name="T37" fmla="*/ 615 h 900"/>
                  <a:gd name="T38" fmla="*/ 143 w 304"/>
                  <a:gd name="T39" fmla="*/ 641 h 900"/>
                  <a:gd name="T40" fmla="*/ 130 w 304"/>
                  <a:gd name="T41" fmla="*/ 667 h 900"/>
                  <a:gd name="T42" fmla="*/ 123 w 304"/>
                  <a:gd name="T43" fmla="*/ 692 h 900"/>
                  <a:gd name="T44" fmla="*/ 110 w 304"/>
                  <a:gd name="T45" fmla="*/ 712 h 900"/>
                  <a:gd name="T46" fmla="*/ 97 w 304"/>
                  <a:gd name="T47" fmla="*/ 738 h 900"/>
                  <a:gd name="T48" fmla="*/ 91 w 304"/>
                  <a:gd name="T49" fmla="*/ 757 h 900"/>
                  <a:gd name="T50" fmla="*/ 78 w 304"/>
                  <a:gd name="T51" fmla="*/ 777 h 900"/>
                  <a:gd name="T52" fmla="*/ 65 w 304"/>
                  <a:gd name="T53" fmla="*/ 803 h 900"/>
                  <a:gd name="T54" fmla="*/ 59 w 304"/>
                  <a:gd name="T55" fmla="*/ 815 h 900"/>
                  <a:gd name="T56" fmla="*/ 46 w 304"/>
                  <a:gd name="T57" fmla="*/ 828 h 900"/>
                  <a:gd name="T58" fmla="*/ 39 w 304"/>
                  <a:gd name="T59" fmla="*/ 841 h 900"/>
                  <a:gd name="T60" fmla="*/ 33 w 304"/>
                  <a:gd name="T61" fmla="*/ 854 h 900"/>
                  <a:gd name="T62" fmla="*/ 20 w 304"/>
                  <a:gd name="T63" fmla="*/ 867 h 900"/>
                  <a:gd name="T64" fmla="*/ 13 w 304"/>
                  <a:gd name="T65" fmla="*/ 880 h 900"/>
                  <a:gd name="T66" fmla="*/ 7 w 304"/>
                  <a:gd name="T67" fmla="*/ 887 h 900"/>
                  <a:gd name="T68" fmla="*/ 0 w 304"/>
                  <a:gd name="T69" fmla="*/ 900 h 9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4"/>
                  <a:gd name="T106" fmla="*/ 0 h 900"/>
                  <a:gd name="T107" fmla="*/ 304 w 304"/>
                  <a:gd name="T108" fmla="*/ 900 h 9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4" h="900">
                    <a:moveTo>
                      <a:pt x="304" y="0"/>
                    </a:moveTo>
                    <a:lnTo>
                      <a:pt x="304" y="26"/>
                    </a:lnTo>
                    <a:lnTo>
                      <a:pt x="298" y="45"/>
                    </a:lnTo>
                    <a:lnTo>
                      <a:pt x="298" y="71"/>
                    </a:lnTo>
                    <a:lnTo>
                      <a:pt x="298" y="91"/>
                    </a:lnTo>
                    <a:lnTo>
                      <a:pt x="291" y="116"/>
                    </a:lnTo>
                    <a:lnTo>
                      <a:pt x="291" y="142"/>
                    </a:lnTo>
                    <a:lnTo>
                      <a:pt x="285" y="168"/>
                    </a:lnTo>
                    <a:lnTo>
                      <a:pt x="278" y="194"/>
                    </a:lnTo>
                    <a:lnTo>
                      <a:pt x="278" y="220"/>
                    </a:lnTo>
                    <a:lnTo>
                      <a:pt x="272" y="246"/>
                    </a:lnTo>
                    <a:lnTo>
                      <a:pt x="265" y="272"/>
                    </a:lnTo>
                    <a:lnTo>
                      <a:pt x="259" y="298"/>
                    </a:lnTo>
                    <a:lnTo>
                      <a:pt x="246" y="349"/>
                    </a:lnTo>
                    <a:lnTo>
                      <a:pt x="227" y="408"/>
                    </a:lnTo>
                    <a:lnTo>
                      <a:pt x="214" y="459"/>
                    </a:lnTo>
                    <a:lnTo>
                      <a:pt x="194" y="511"/>
                    </a:lnTo>
                    <a:lnTo>
                      <a:pt x="175" y="569"/>
                    </a:lnTo>
                    <a:lnTo>
                      <a:pt x="156" y="615"/>
                    </a:lnTo>
                    <a:lnTo>
                      <a:pt x="143" y="641"/>
                    </a:lnTo>
                    <a:lnTo>
                      <a:pt x="130" y="667"/>
                    </a:lnTo>
                    <a:lnTo>
                      <a:pt x="123" y="692"/>
                    </a:lnTo>
                    <a:lnTo>
                      <a:pt x="110" y="712"/>
                    </a:lnTo>
                    <a:lnTo>
                      <a:pt x="97" y="738"/>
                    </a:lnTo>
                    <a:lnTo>
                      <a:pt x="91" y="757"/>
                    </a:lnTo>
                    <a:lnTo>
                      <a:pt x="78" y="777"/>
                    </a:lnTo>
                    <a:lnTo>
                      <a:pt x="65" y="803"/>
                    </a:lnTo>
                    <a:lnTo>
                      <a:pt x="59" y="815"/>
                    </a:lnTo>
                    <a:lnTo>
                      <a:pt x="46" y="828"/>
                    </a:lnTo>
                    <a:lnTo>
                      <a:pt x="39" y="841"/>
                    </a:lnTo>
                    <a:lnTo>
                      <a:pt x="33" y="854"/>
                    </a:lnTo>
                    <a:lnTo>
                      <a:pt x="20" y="867"/>
                    </a:lnTo>
                    <a:lnTo>
                      <a:pt x="13" y="880"/>
                    </a:lnTo>
                    <a:lnTo>
                      <a:pt x="7" y="887"/>
                    </a:lnTo>
                    <a:lnTo>
                      <a:pt x="0" y="90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54" name="Freeform 317"/>
              <p:cNvSpPr>
                <a:spLocks/>
              </p:cNvSpPr>
              <p:nvPr/>
            </p:nvSpPr>
            <p:spPr bwMode="auto">
              <a:xfrm>
                <a:off x="13308" y="6202"/>
                <a:ext cx="342" cy="860"/>
              </a:xfrm>
              <a:custGeom>
                <a:avLst/>
                <a:gdLst>
                  <a:gd name="T0" fmla="*/ 342 w 342"/>
                  <a:gd name="T1" fmla="*/ 0 h 860"/>
                  <a:gd name="T2" fmla="*/ 336 w 342"/>
                  <a:gd name="T3" fmla="*/ 19 h 860"/>
                  <a:gd name="T4" fmla="*/ 336 w 342"/>
                  <a:gd name="T5" fmla="*/ 45 h 860"/>
                  <a:gd name="T6" fmla="*/ 336 w 342"/>
                  <a:gd name="T7" fmla="*/ 64 h 860"/>
                  <a:gd name="T8" fmla="*/ 330 w 342"/>
                  <a:gd name="T9" fmla="*/ 90 h 860"/>
                  <a:gd name="T10" fmla="*/ 323 w 342"/>
                  <a:gd name="T11" fmla="*/ 110 h 860"/>
                  <a:gd name="T12" fmla="*/ 323 w 342"/>
                  <a:gd name="T13" fmla="*/ 136 h 860"/>
                  <a:gd name="T14" fmla="*/ 317 w 342"/>
                  <a:gd name="T15" fmla="*/ 161 h 860"/>
                  <a:gd name="T16" fmla="*/ 310 w 342"/>
                  <a:gd name="T17" fmla="*/ 187 h 860"/>
                  <a:gd name="T18" fmla="*/ 304 w 342"/>
                  <a:gd name="T19" fmla="*/ 213 h 860"/>
                  <a:gd name="T20" fmla="*/ 297 w 342"/>
                  <a:gd name="T21" fmla="*/ 239 h 860"/>
                  <a:gd name="T22" fmla="*/ 291 w 342"/>
                  <a:gd name="T23" fmla="*/ 258 h 860"/>
                  <a:gd name="T24" fmla="*/ 284 w 342"/>
                  <a:gd name="T25" fmla="*/ 291 h 860"/>
                  <a:gd name="T26" fmla="*/ 265 w 342"/>
                  <a:gd name="T27" fmla="*/ 336 h 860"/>
                  <a:gd name="T28" fmla="*/ 252 w 342"/>
                  <a:gd name="T29" fmla="*/ 394 h 860"/>
                  <a:gd name="T30" fmla="*/ 226 w 342"/>
                  <a:gd name="T31" fmla="*/ 446 h 860"/>
                  <a:gd name="T32" fmla="*/ 213 w 342"/>
                  <a:gd name="T33" fmla="*/ 498 h 860"/>
                  <a:gd name="T34" fmla="*/ 187 w 342"/>
                  <a:gd name="T35" fmla="*/ 543 h 860"/>
                  <a:gd name="T36" fmla="*/ 168 w 342"/>
                  <a:gd name="T37" fmla="*/ 595 h 860"/>
                  <a:gd name="T38" fmla="*/ 155 w 342"/>
                  <a:gd name="T39" fmla="*/ 621 h 860"/>
                  <a:gd name="T40" fmla="*/ 142 w 342"/>
                  <a:gd name="T41" fmla="*/ 640 h 860"/>
                  <a:gd name="T42" fmla="*/ 129 w 342"/>
                  <a:gd name="T43" fmla="*/ 666 h 860"/>
                  <a:gd name="T44" fmla="*/ 116 w 342"/>
                  <a:gd name="T45" fmla="*/ 686 h 860"/>
                  <a:gd name="T46" fmla="*/ 103 w 342"/>
                  <a:gd name="T47" fmla="*/ 712 h 860"/>
                  <a:gd name="T48" fmla="*/ 97 w 342"/>
                  <a:gd name="T49" fmla="*/ 731 h 860"/>
                  <a:gd name="T50" fmla="*/ 84 w 342"/>
                  <a:gd name="T51" fmla="*/ 750 h 860"/>
                  <a:gd name="T52" fmla="*/ 71 w 342"/>
                  <a:gd name="T53" fmla="*/ 770 h 860"/>
                  <a:gd name="T54" fmla="*/ 58 w 342"/>
                  <a:gd name="T55" fmla="*/ 783 h 860"/>
                  <a:gd name="T56" fmla="*/ 52 w 342"/>
                  <a:gd name="T57" fmla="*/ 796 h 860"/>
                  <a:gd name="T58" fmla="*/ 39 w 342"/>
                  <a:gd name="T59" fmla="*/ 809 h 860"/>
                  <a:gd name="T60" fmla="*/ 32 w 342"/>
                  <a:gd name="T61" fmla="*/ 822 h 860"/>
                  <a:gd name="T62" fmla="*/ 26 w 342"/>
                  <a:gd name="T63" fmla="*/ 828 h 860"/>
                  <a:gd name="T64" fmla="*/ 13 w 342"/>
                  <a:gd name="T65" fmla="*/ 841 h 860"/>
                  <a:gd name="T66" fmla="*/ 6 w 342"/>
                  <a:gd name="T67" fmla="*/ 854 h 860"/>
                  <a:gd name="T68" fmla="*/ 0 w 342"/>
                  <a:gd name="T69" fmla="*/ 860 h 8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2"/>
                  <a:gd name="T106" fmla="*/ 0 h 860"/>
                  <a:gd name="T107" fmla="*/ 342 w 342"/>
                  <a:gd name="T108" fmla="*/ 860 h 8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2" h="860">
                    <a:moveTo>
                      <a:pt x="342" y="0"/>
                    </a:moveTo>
                    <a:lnTo>
                      <a:pt x="336" y="19"/>
                    </a:lnTo>
                    <a:lnTo>
                      <a:pt x="336" y="45"/>
                    </a:lnTo>
                    <a:lnTo>
                      <a:pt x="336" y="64"/>
                    </a:lnTo>
                    <a:lnTo>
                      <a:pt x="330" y="90"/>
                    </a:lnTo>
                    <a:lnTo>
                      <a:pt x="323" y="110"/>
                    </a:lnTo>
                    <a:lnTo>
                      <a:pt x="323" y="136"/>
                    </a:lnTo>
                    <a:lnTo>
                      <a:pt x="317" y="161"/>
                    </a:lnTo>
                    <a:lnTo>
                      <a:pt x="310" y="187"/>
                    </a:lnTo>
                    <a:lnTo>
                      <a:pt x="304" y="213"/>
                    </a:lnTo>
                    <a:lnTo>
                      <a:pt x="297" y="239"/>
                    </a:lnTo>
                    <a:lnTo>
                      <a:pt x="291" y="258"/>
                    </a:lnTo>
                    <a:lnTo>
                      <a:pt x="284" y="291"/>
                    </a:lnTo>
                    <a:lnTo>
                      <a:pt x="265" y="336"/>
                    </a:lnTo>
                    <a:lnTo>
                      <a:pt x="252" y="394"/>
                    </a:lnTo>
                    <a:lnTo>
                      <a:pt x="226" y="446"/>
                    </a:lnTo>
                    <a:lnTo>
                      <a:pt x="213" y="498"/>
                    </a:lnTo>
                    <a:lnTo>
                      <a:pt x="187" y="543"/>
                    </a:lnTo>
                    <a:lnTo>
                      <a:pt x="168" y="595"/>
                    </a:lnTo>
                    <a:lnTo>
                      <a:pt x="155" y="621"/>
                    </a:lnTo>
                    <a:lnTo>
                      <a:pt x="142" y="640"/>
                    </a:lnTo>
                    <a:lnTo>
                      <a:pt x="129" y="666"/>
                    </a:lnTo>
                    <a:lnTo>
                      <a:pt x="116" y="686"/>
                    </a:lnTo>
                    <a:lnTo>
                      <a:pt x="103" y="712"/>
                    </a:lnTo>
                    <a:lnTo>
                      <a:pt x="97" y="731"/>
                    </a:lnTo>
                    <a:lnTo>
                      <a:pt x="84" y="750"/>
                    </a:lnTo>
                    <a:lnTo>
                      <a:pt x="71" y="770"/>
                    </a:lnTo>
                    <a:lnTo>
                      <a:pt x="58" y="783"/>
                    </a:lnTo>
                    <a:lnTo>
                      <a:pt x="52" y="796"/>
                    </a:lnTo>
                    <a:lnTo>
                      <a:pt x="39" y="809"/>
                    </a:lnTo>
                    <a:lnTo>
                      <a:pt x="32" y="822"/>
                    </a:lnTo>
                    <a:lnTo>
                      <a:pt x="26" y="828"/>
                    </a:lnTo>
                    <a:lnTo>
                      <a:pt x="13" y="841"/>
                    </a:lnTo>
                    <a:lnTo>
                      <a:pt x="6" y="854"/>
                    </a:lnTo>
                    <a:lnTo>
                      <a:pt x="0" y="86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55" name="Freeform 318"/>
              <p:cNvSpPr>
                <a:spLocks/>
              </p:cNvSpPr>
              <p:nvPr/>
            </p:nvSpPr>
            <p:spPr bwMode="auto">
              <a:xfrm>
                <a:off x="13314" y="6092"/>
                <a:ext cx="298" cy="899"/>
              </a:xfrm>
              <a:custGeom>
                <a:avLst/>
                <a:gdLst>
                  <a:gd name="T0" fmla="*/ 298 w 298"/>
                  <a:gd name="T1" fmla="*/ 0 h 899"/>
                  <a:gd name="T2" fmla="*/ 298 w 298"/>
                  <a:gd name="T3" fmla="*/ 25 h 899"/>
                  <a:gd name="T4" fmla="*/ 298 w 298"/>
                  <a:gd name="T5" fmla="*/ 45 h 899"/>
                  <a:gd name="T6" fmla="*/ 298 w 298"/>
                  <a:gd name="T7" fmla="*/ 71 h 899"/>
                  <a:gd name="T8" fmla="*/ 291 w 298"/>
                  <a:gd name="T9" fmla="*/ 90 h 899"/>
                  <a:gd name="T10" fmla="*/ 291 w 298"/>
                  <a:gd name="T11" fmla="*/ 116 h 899"/>
                  <a:gd name="T12" fmla="*/ 285 w 298"/>
                  <a:gd name="T13" fmla="*/ 142 h 899"/>
                  <a:gd name="T14" fmla="*/ 285 w 298"/>
                  <a:gd name="T15" fmla="*/ 168 h 899"/>
                  <a:gd name="T16" fmla="*/ 278 w 298"/>
                  <a:gd name="T17" fmla="*/ 194 h 899"/>
                  <a:gd name="T18" fmla="*/ 272 w 298"/>
                  <a:gd name="T19" fmla="*/ 220 h 899"/>
                  <a:gd name="T20" fmla="*/ 265 w 298"/>
                  <a:gd name="T21" fmla="*/ 246 h 899"/>
                  <a:gd name="T22" fmla="*/ 265 w 298"/>
                  <a:gd name="T23" fmla="*/ 271 h 899"/>
                  <a:gd name="T24" fmla="*/ 252 w 298"/>
                  <a:gd name="T25" fmla="*/ 297 h 899"/>
                  <a:gd name="T26" fmla="*/ 240 w 298"/>
                  <a:gd name="T27" fmla="*/ 349 h 899"/>
                  <a:gd name="T28" fmla="*/ 227 w 298"/>
                  <a:gd name="T29" fmla="*/ 407 h 899"/>
                  <a:gd name="T30" fmla="*/ 214 w 298"/>
                  <a:gd name="T31" fmla="*/ 459 h 899"/>
                  <a:gd name="T32" fmla="*/ 194 w 298"/>
                  <a:gd name="T33" fmla="*/ 511 h 899"/>
                  <a:gd name="T34" fmla="*/ 175 w 298"/>
                  <a:gd name="T35" fmla="*/ 569 h 899"/>
                  <a:gd name="T36" fmla="*/ 156 w 298"/>
                  <a:gd name="T37" fmla="*/ 614 h 899"/>
                  <a:gd name="T38" fmla="*/ 143 w 298"/>
                  <a:gd name="T39" fmla="*/ 640 h 899"/>
                  <a:gd name="T40" fmla="*/ 130 w 298"/>
                  <a:gd name="T41" fmla="*/ 666 h 899"/>
                  <a:gd name="T42" fmla="*/ 123 w 298"/>
                  <a:gd name="T43" fmla="*/ 692 h 899"/>
                  <a:gd name="T44" fmla="*/ 110 w 298"/>
                  <a:gd name="T45" fmla="*/ 712 h 899"/>
                  <a:gd name="T46" fmla="*/ 97 w 298"/>
                  <a:gd name="T47" fmla="*/ 737 h 899"/>
                  <a:gd name="T48" fmla="*/ 91 w 298"/>
                  <a:gd name="T49" fmla="*/ 757 h 899"/>
                  <a:gd name="T50" fmla="*/ 78 w 298"/>
                  <a:gd name="T51" fmla="*/ 776 h 899"/>
                  <a:gd name="T52" fmla="*/ 65 w 298"/>
                  <a:gd name="T53" fmla="*/ 802 h 899"/>
                  <a:gd name="T54" fmla="*/ 59 w 298"/>
                  <a:gd name="T55" fmla="*/ 815 h 899"/>
                  <a:gd name="T56" fmla="*/ 52 w 298"/>
                  <a:gd name="T57" fmla="*/ 828 h 899"/>
                  <a:gd name="T58" fmla="*/ 39 w 298"/>
                  <a:gd name="T59" fmla="*/ 841 h 899"/>
                  <a:gd name="T60" fmla="*/ 33 w 298"/>
                  <a:gd name="T61" fmla="*/ 854 h 899"/>
                  <a:gd name="T62" fmla="*/ 26 w 298"/>
                  <a:gd name="T63" fmla="*/ 867 h 899"/>
                  <a:gd name="T64" fmla="*/ 13 w 298"/>
                  <a:gd name="T65" fmla="*/ 880 h 899"/>
                  <a:gd name="T66" fmla="*/ 7 w 298"/>
                  <a:gd name="T67" fmla="*/ 886 h 899"/>
                  <a:gd name="T68" fmla="*/ 0 w 298"/>
                  <a:gd name="T69" fmla="*/ 899 h 8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8"/>
                  <a:gd name="T106" fmla="*/ 0 h 899"/>
                  <a:gd name="T107" fmla="*/ 298 w 298"/>
                  <a:gd name="T108" fmla="*/ 899 h 8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8" h="899">
                    <a:moveTo>
                      <a:pt x="298" y="0"/>
                    </a:moveTo>
                    <a:lnTo>
                      <a:pt x="298" y="25"/>
                    </a:lnTo>
                    <a:lnTo>
                      <a:pt x="298" y="45"/>
                    </a:lnTo>
                    <a:lnTo>
                      <a:pt x="298" y="71"/>
                    </a:lnTo>
                    <a:lnTo>
                      <a:pt x="291" y="90"/>
                    </a:lnTo>
                    <a:lnTo>
                      <a:pt x="291" y="116"/>
                    </a:lnTo>
                    <a:lnTo>
                      <a:pt x="285" y="142"/>
                    </a:lnTo>
                    <a:lnTo>
                      <a:pt x="285" y="168"/>
                    </a:lnTo>
                    <a:lnTo>
                      <a:pt x="278" y="194"/>
                    </a:lnTo>
                    <a:lnTo>
                      <a:pt x="272" y="220"/>
                    </a:lnTo>
                    <a:lnTo>
                      <a:pt x="265" y="246"/>
                    </a:lnTo>
                    <a:lnTo>
                      <a:pt x="265" y="271"/>
                    </a:lnTo>
                    <a:lnTo>
                      <a:pt x="252" y="297"/>
                    </a:lnTo>
                    <a:lnTo>
                      <a:pt x="240" y="349"/>
                    </a:lnTo>
                    <a:lnTo>
                      <a:pt x="227" y="407"/>
                    </a:lnTo>
                    <a:lnTo>
                      <a:pt x="214" y="459"/>
                    </a:lnTo>
                    <a:lnTo>
                      <a:pt x="194" y="511"/>
                    </a:lnTo>
                    <a:lnTo>
                      <a:pt x="175" y="569"/>
                    </a:lnTo>
                    <a:lnTo>
                      <a:pt x="156" y="614"/>
                    </a:lnTo>
                    <a:lnTo>
                      <a:pt x="143" y="640"/>
                    </a:lnTo>
                    <a:lnTo>
                      <a:pt x="130" y="666"/>
                    </a:lnTo>
                    <a:lnTo>
                      <a:pt x="123" y="692"/>
                    </a:lnTo>
                    <a:lnTo>
                      <a:pt x="110" y="712"/>
                    </a:lnTo>
                    <a:lnTo>
                      <a:pt x="97" y="737"/>
                    </a:lnTo>
                    <a:lnTo>
                      <a:pt x="91" y="757"/>
                    </a:lnTo>
                    <a:lnTo>
                      <a:pt x="78" y="776"/>
                    </a:lnTo>
                    <a:lnTo>
                      <a:pt x="65" y="802"/>
                    </a:lnTo>
                    <a:lnTo>
                      <a:pt x="59" y="815"/>
                    </a:lnTo>
                    <a:lnTo>
                      <a:pt x="52" y="828"/>
                    </a:lnTo>
                    <a:lnTo>
                      <a:pt x="39" y="841"/>
                    </a:lnTo>
                    <a:lnTo>
                      <a:pt x="33" y="854"/>
                    </a:lnTo>
                    <a:lnTo>
                      <a:pt x="26" y="867"/>
                    </a:lnTo>
                    <a:lnTo>
                      <a:pt x="13" y="880"/>
                    </a:lnTo>
                    <a:lnTo>
                      <a:pt x="7" y="886"/>
                    </a:lnTo>
                    <a:lnTo>
                      <a:pt x="0" y="899"/>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56" name="Freeform 319"/>
              <p:cNvSpPr>
                <a:spLocks/>
              </p:cNvSpPr>
              <p:nvPr/>
            </p:nvSpPr>
            <p:spPr bwMode="auto">
              <a:xfrm>
                <a:off x="13146" y="6240"/>
                <a:ext cx="278" cy="913"/>
              </a:xfrm>
              <a:custGeom>
                <a:avLst/>
                <a:gdLst>
                  <a:gd name="T0" fmla="*/ 278 w 278"/>
                  <a:gd name="T1" fmla="*/ 0 h 913"/>
                  <a:gd name="T2" fmla="*/ 278 w 278"/>
                  <a:gd name="T3" fmla="*/ 20 h 913"/>
                  <a:gd name="T4" fmla="*/ 278 w 278"/>
                  <a:gd name="T5" fmla="*/ 46 h 913"/>
                  <a:gd name="T6" fmla="*/ 278 w 278"/>
                  <a:gd name="T7" fmla="*/ 65 h 913"/>
                  <a:gd name="T8" fmla="*/ 278 w 278"/>
                  <a:gd name="T9" fmla="*/ 91 h 913"/>
                  <a:gd name="T10" fmla="*/ 272 w 278"/>
                  <a:gd name="T11" fmla="*/ 117 h 913"/>
                  <a:gd name="T12" fmla="*/ 272 w 278"/>
                  <a:gd name="T13" fmla="*/ 143 h 913"/>
                  <a:gd name="T14" fmla="*/ 265 w 278"/>
                  <a:gd name="T15" fmla="*/ 169 h 913"/>
                  <a:gd name="T16" fmla="*/ 265 w 278"/>
                  <a:gd name="T17" fmla="*/ 195 h 913"/>
                  <a:gd name="T18" fmla="*/ 259 w 278"/>
                  <a:gd name="T19" fmla="*/ 220 h 913"/>
                  <a:gd name="T20" fmla="*/ 252 w 278"/>
                  <a:gd name="T21" fmla="*/ 246 h 913"/>
                  <a:gd name="T22" fmla="*/ 252 w 278"/>
                  <a:gd name="T23" fmla="*/ 272 h 913"/>
                  <a:gd name="T24" fmla="*/ 246 w 278"/>
                  <a:gd name="T25" fmla="*/ 298 h 913"/>
                  <a:gd name="T26" fmla="*/ 233 w 278"/>
                  <a:gd name="T27" fmla="*/ 356 h 913"/>
                  <a:gd name="T28" fmla="*/ 220 w 278"/>
                  <a:gd name="T29" fmla="*/ 408 h 913"/>
                  <a:gd name="T30" fmla="*/ 201 w 278"/>
                  <a:gd name="T31" fmla="*/ 466 h 913"/>
                  <a:gd name="T32" fmla="*/ 188 w 278"/>
                  <a:gd name="T33" fmla="*/ 518 h 913"/>
                  <a:gd name="T34" fmla="*/ 168 w 278"/>
                  <a:gd name="T35" fmla="*/ 570 h 913"/>
                  <a:gd name="T36" fmla="*/ 149 w 278"/>
                  <a:gd name="T37" fmla="*/ 622 h 913"/>
                  <a:gd name="T38" fmla="*/ 136 w 278"/>
                  <a:gd name="T39" fmla="*/ 648 h 913"/>
                  <a:gd name="T40" fmla="*/ 130 w 278"/>
                  <a:gd name="T41" fmla="*/ 674 h 913"/>
                  <a:gd name="T42" fmla="*/ 117 w 278"/>
                  <a:gd name="T43" fmla="*/ 699 h 913"/>
                  <a:gd name="T44" fmla="*/ 110 w 278"/>
                  <a:gd name="T45" fmla="*/ 725 h 913"/>
                  <a:gd name="T46" fmla="*/ 97 w 278"/>
                  <a:gd name="T47" fmla="*/ 745 h 913"/>
                  <a:gd name="T48" fmla="*/ 84 w 278"/>
                  <a:gd name="T49" fmla="*/ 771 h 913"/>
                  <a:gd name="T50" fmla="*/ 78 w 278"/>
                  <a:gd name="T51" fmla="*/ 790 h 913"/>
                  <a:gd name="T52" fmla="*/ 65 w 278"/>
                  <a:gd name="T53" fmla="*/ 810 h 913"/>
                  <a:gd name="T54" fmla="*/ 59 w 278"/>
                  <a:gd name="T55" fmla="*/ 829 h 913"/>
                  <a:gd name="T56" fmla="*/ 46 w 278"/>
                  <a:gd name="T57" fmla="*/ 842 h 913"/>
                  <a:gd name="T58" fmla="*/ 39 w 278"/>
                  <a:gd name="T59" fmla="*/ 855 h 913"/>
                  <a:gd name="T60" fmla="*/ 33 w 278"/>
                  <a:gd name="T61" fmla="*/ 868 h 913"/>
                  <a:gd name="T62" fmla="*/ 26 w 278"/>
                  <a:gd name="T63" fmla="*/ 881 h 913"/>
                  <a:gd name="T64" fmla="*/ 13 w 278"/>
                  <a:gd name="T65" fmla="*/ 894 h 913"/>
                  <a:gd name="T66" fmla="*/ 7 w 278"/>
                  <a:gd name="T67" fmla="*/ 900 h 913"/>
                  <a:gd name="T68" fmla="*/ 0 w 278"/>
                  <a:gd name="T69" fmla="*/ 913 h 9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8"/>
                  <a:gd name="T106" fmla="*/ 0 h 913"/>
                  <a:gd name="T107" fmla="*/ 278 w 278"/>
                  <a:gd name="T108" fmla="*/ 913 h 9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8" h="913">
                    <a:moveTo>
                      <a:pt x="278" y="0"/>
                    </a:moveTo>
                    <a:lnTo>
                      <a:pt x="278" y="20"/>
                    </a:lnTo>
                    <a:lnTo>
                      <a:pt x="278" y="46"/>
                    </a:lnTo>
                    <a:lnTo>
                      <a:pt x="278" y="65"/>
                    </a:lnTo>
                    <a:lnTo>
                      <a:pt x="278" y="91"/>
                    </a:lnTo>
                    <a:lnTo>
                      <a:pt x="272" y="117"/>
                    </a:lnTo>
                    <a:lnTo>
                      <a:pt x="272" y="143"/>
                    </a:lnTo>
                    <a:lnTo>
                      <a:pt x="265" y="169"/>
                    </a:lnTo>
                    <a:lnTo>
                      <a:pt x="265" y="195"/>
                    </a:lnTo>
                    <a:lnTo>
                      <a:pt x="259" y="220"/>
                    </a:lnTo>
                    <a:lnTo>
                      <a:pt x="252" y="246"/>
                    </a:lnTo>
                    <a:lnTo>
                      <a:pt x="252" y="272"/>
                    </a:lnTo>
                    <a:lnTo>
                      <a:pt x="246" y="298"/>
                    </a:lnTo>
                    <a:lnTo>
                      <a:pt x="233" y="356"/>
                    </a:lnTo>
                    <a:lnTo>
                      <a:pt x="220" y="408"/>
                    </a:lnTo>
                    <a:lnTo>
                      <a:pt x="201" y="466"/>
                    </a:lnTo>
                    <a:lnTo>
                      <a:pt x="188" y="518"/>
                    </a:lnTo>
                    <a:lnTo>
                      <a:pt x="168" y="570"/>
                    </a:lnTo>
                    <a:lnTo>
                      <a:pt x="149" y="622"/>
                    </a:lnTo>
                    <a:lnTo>
                      <a:pt x="136" y="648"/>
                    </a:lnTo>
                    <a:lnTo>
                      <a:pt x="130" y="674"/>
                    </a:lnTo>
                    <a:lnTo>
                      <a:pt x="117" y="699"/>
                    </a:lnTo>
                    <a:lnTo>
                      <a:pt x="110" y="725"/>
                    </a:lnTo>
                    <a:lnTo>
                      <a:pt x="97" y="745"/>
                    </a:lnTo>
                    <a:lnTo>
                      <a:pt x="84" y="771"/>
                    </a:lnTo>
                    <a:lnTo>
                      <a:pt x="78" y="790"/>
                    </a:lnTo>
                    <a:lnTo>
                      <a:pt x="65" y="810"/>
                    </a:lnTo>
                    <a:lnTo>
                      <a:pt x="59" y="829"/>
                    </a:lnTo>
                    <a:lnTo>
                      <a:pt x="46" y="842"/>
                    </a:lnTo>
                    <a:lnTo>
                      <a:pt x="39" y="855"/>
                    </a:lnTo>
                    <a:lnTo>
                      <a:pt x="33" y="868"/>
                    </a:lnTo>
                    <a:lnTo>
                      <a:pt x="26" y="881"/>
                    </a:lnTo>
                    <a:lnTo>
                      <a:pt x="13" y="894"/>
                    </a:lnTo>
                    <a:lnTo>
                      <a:pt x="7" y="900"/>
                    </a:lnTo>
                    <a:lnTo>
                      <a:pt x="0" y="91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57" name="Freeform 320"/>
              <p:cNvSpPr>
                <a:spLocks/>
              </p:cNvSpPr>
              <p:nvPr/>
            </p:nvSpPr>
            <p:spPr bwMode="auto">
              <a:xfrm>
                <a:off x="13146" y="6156"/>
                <a:ext cx="278" cy="913"/>
              </a:xfrm>
              <a:custGeom>
                <a:avLst/>
                <a:gdLst>
                  <a:gd name="T0" fmla="*/ 278 w 278"/>
                  <a:gd name="T1" fmla="*/ 0 h 913"/>
                  <a:gd name="T2" fmla="*/ 278 w 278"/>
                  <a:gd name="T3" fmla="*/ 20 h 913"/>
                  <a:gd name="T4" fmla="*/ 278 w 278"/>
                  <a:gd name="T5" fmla="*/ 46 h 913"/>
                  <a:gd name="T6" fmla="*/ 278 w 278"/>
                  <a:gd name="T7" fmla="*/ 65 h 913"/>
                  <a:gd name="T8" fmla="*/ 278 w 278"/>
                  <a:gd name="T9" fmla="*/ 91 h 913"/>
                  <a:gd name="T10" fmla="*/ 272 w 278"/>
                  <a:gd name="T11" fmla="*/ 117 h 913"/>
                  <a:gd name="T12" fmla="*/ 272 w 278"/>
                  <a:gd name="T13" fmla="*/ 143 h 913"/>
                  <a:gd name="T14" fmla="*/ 265 w 278"/>
                  <a:gd name="T15" fmla="*/ 169 h 913"/>
                  <a:gd name="T16" fmla="*/ 265 w 278"/>
                  <a:gd name="T17" fmla="*/ 194 h 913"/>
                  <a:gd name="T18" fmla="*/ 259 w 278"/>
                  <a:gd name="T19" fmla="*/ 220 h 913"/>
                  <a:gd name="T20" fmla="*/ 252 w 278"/>
                  <a:gd name="T21" fmla="*/ 246 h 913"/>
                  <a:gd name="T22" fmla="*/ 246 w 278"/>
                  <a:gd name="T23" fmla="*/ 272 h 913"/>
                  <a:gd name="T24" fmla="*/ 246 w 278"/>
                  <a:gd name="T25" fmla="*/ 298 h 913"/>
                  <a:gd name="T26" fmla="*/ 233 w 278"/>
                  <a:gd name="T27" fmla="*/ 356 h 913"/>
                  <a:gd name="T28" fmla="*/ 214 w 278"/>
                  <a:gd name="T29" fmla="*/ 408 h 913"/>
                  <a:gd name="T30" fmla="*/ 201 w 278"/>
                  <a:gd name="T31" fmla="*/ 466 h 913"/>
                  <a:gd name="T32" fmla="*/ 181 w 278"/>
                  <a:gd name="T33" fmla="*/ 518 h 913"/>
                  <a:gd name="T34" fmla="*/ 168 w 278"/>
                  <a:gd name="T35" fmla="*/ 570 h 913"/>
                  <a:gd name="T36" fmla="*/ 149 w 278"/>
                  <a:gd name="T37" fmla="*/ 628 h 913"/>
                  <a:gd name="T38" fmla="*/ 136 w 278"/>
                  <a:gd name="T39" fmla="*/ 654 h 913"/>
                  <a:gd name="T40" fmla="*/ 130 w 278"/>
                  <a:gd name="T41" fmla="*/ 673 h 913"/>
                  <a:gd name="T42" fmla="*/ 117 w 278"/>
                  <a:gd name="T43" fmla="*/ 699 h 913"/>
                  <a:gd name="T44" fmla="*/ 104 w 278"/>
                  <a:gd name="T45" fmla="*/ 725 h 913"/>
                  <a:gd name="T46" fmla="*/ 97 w 278"/>
                  <a:gd name="T47" fmla="*/ 745 h 913"/>
                  <a:gd name="T48" fmla="*/ 84 w 278"/>
                  <a:gd name="T49" fmla="*/ 771 h 913"/>
                  <a:gd name="T50" fmla="*/ 72 w 278"/>
                  <a:gd name="T51" fmla="*/ 790 h 913"/>
                  <a:gd name="T52" fmla="*/ 65 w 278"/>
                  <a:gd name="T53" fmla="*/ 816 h 913"/>
                  <a:gd name="T54" fmla="*/ 52 w 278"/>
                  <a:gd name="T55" fmla="*/ 829 h 913"/>
                  <a:gd name="T56" fmla="*/ 46 w 278"/>
                  <a:gd name="T57" fmla="*/ 842 h 913"/>
                  <a:gd name="T58" fmla="*/ 39 w 278"/>
                  <a:gd name="T59" fmla="*/ 855 h 913"/>
                  <a:gd name="T60" fmla="*/ 33 w 278"/>
                  <a:gd name="T61" fmla="*/ 868 h 913"/>
                  <a:gd name="T62" fmla="*/ 20 w 278"/>
                  <a:gd name="T63" fmla="*/ 881 h 913"/>
                  <a:gd name="T64" fmla="*/ 13 w 278"/>
                  <a:gd name="T65" fmla="*/ 894 h 913"/>
                  <a:gd name="T66" fmla="*/ 7 w 278"/>
                  <a:gd name="T67" fmla="*/ 900 h 913"/>
                  <a:gd name="T68" fmla="*/ 0 w 278"/>
                  <a:gd name="T69" fmla="*/ 913 h 9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8"/>
                  <a:gd name="T106" fmla="*/ 0 h 913"/>
                  <a:gd name="T107" fmla="*/ 278 w 278"/>
                  <a:gd name="T108" fmla="*/ 913 h 9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8" h="913">
                    <a:moveTo>
                      <a:pt x="278" y="0"/>
                    </a:moveTo>
                    <a:lnTo>
                      <a:pt x="278" y="20"/>
                    </a:lnTo>
                    <a:lnTo>
                      <a:pt x="278" y="46"/>
                    </a:lnTo>
                    <a:lnTo>
                      <a:pt x="278" y="65"/>
                    </a:lnTo>
                    <a:lnTo>
                      <a:pt x="278" y="91"/>
                    </a:lnTo>
                    <a:lnTo>
                      <a:pt x="272" y="117"/>
                    </a:lnTo>
                    <a:lnTo>
                      <a:pt x="272" y="143"/>
                    </a:lnTo>
                    <a:lnTo>
                      <a:pt x="265" y="169"/>
                    </a:lnTo>
                    <a:lnTo>
                      <a:pt x="265" y="194"/>
                    </a:lnTo>
                    <a:lnTo>
                      <a:pt x="259" y="220"/>
                    </a:lnTo>
                    <a:lnTo>
                      <a:pt x="252" y="246"/>
                    </a:lnTo>
                    <a:lnTo>
                      <a:pt x="246" y="272"/>
                    </a:lnTo>
                    <a:lnTo>
                      <a:pt x="246" y="298"/>
                    </a:lnTo>
                    <a:lnTo>
                      <a:pt x="233" y="356"/>
                    </a:lnTo>
                    <a:lnTo>
                      <a:pt x="214" y="408"/>
                    </a:lnTo>
                    <a:lnTo>
                      <a:pt x="201" y="466"/>
                    </a:lnTo>
                    <a:lnTo>
                      <a:pt x="181" y="518"/>
                    </a:lnTo>
                    <a:lnTo>
                      <a:pt x="168" y="570"/>
                    </a:lnTo>
                    <a:lnTo>
                      <a:pt x="149" y="628"/>
                    </a:lnTo>
                    <a:lnTo>
                      <a:pt x="136" y="654"/>
                    </a:lnTo>
                    <a:lnTo>
                      <a:pt x="130" y="673"/>
                    </a:lnTo>
                    <a:lnTo>
                      <a:pt x="117" y="699"/>
                    </a:lnTo>
                    <a:lnTo>
                      <a:pt x="104" y="725"/>
                    </a:lnTo>
                    <a:lnTo>
                      <a:pt x="97" y="745"/>
                    </a:lnTo>
                    <a:lnTo>
                      <a:pt x="84" y="771"/>
                    </a:lnTo>
                    <a:lnTo>
                      <a:pt x="72" y="790"/>
                    </a:lnTo>
                    <a:lnTo>
                      <a:pt x="65" y="816"/>
                    </a:lnTo>
                    <a:lnTo>
                      <a:pt x="52" y="829"/>
                    </a:lnTo>
                    <a:lnTo>
                      <a:pt x="46" y="842"/>
                    </a:lnTo>
                    <a:lnTo>
                      <a:pt x="39" y="855"/>
                    </a:lnTo>
                    <a:lnTo>
                      <a:pt x="33" y="868"/>
                    </a:lnTo>
                    <a:lnTo>
                      <a:pt x="20" y="881"/>
                    </a:lnTo>
                    <a:lnTo>
                      <a:pt x="13" y="894"/>
                    </a:lnTo>
                    <a:lnTo>
                      <a:pt x="7" y="900"/>
                    </a:lnTo>
                    <a:lnTo>
                      <a:pt x="0" y="91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58" name="Freeform 321"/>
              <p:cNvSpPr>
                <a:spLocks/>
              </p:cNvSpPr>
              <p:nvPr/>
            </p:nvSpPr>
            <p:spPr bwMode="auto">
              <a:xfrm>
                <a:off x="13134" y="6085"/>
                <a:ext cx="297" cy="906"/>
              </a:xfrm>
              <a:custGeom>
                <a:avLst/>
                <a:gdLst>
                  <a:gd name="T0" fmla="*/ 297 w 297"/>
                  <a:gd name="T1" fmla="*/ 0 h 906"/>
                  <a:gd name="T2" fmla="*/ 290 w 297"/>
                  <a:gd name="T3" fmla="*/ 19 h 906"/>
                  <a:gd name="T4" fmla="*/ 290 w 297"/>
                  <a:gd name="T5" fmla="*/ 45 h 906"/>
                  <a:gd name="T6" fmla="*/ 290 w 297"/>
                  <a:gd name="T7" fmla="*/ 65 h 906"/>
                  <a:gd name="T8" fmla="*/ 290 w 297"/>
                  <a:gd name="T9" fmla="*/ 91 h 906"/>
                  <a:gd name="T10" fmla="*/ 284 w 297"/>
                  <a:gd name="T11" fmla="*/ 117 h 906"/>
                  <a:gd name="T12" fmla="*/ 284 w 297"/>
                  <a:gd name="T13" fmla="*/ 142 h 906"/>
                  <a:gd name="T14" fmla="*/ 277 w 297"/>
                  <a:gd name="T15" fmla="*/ 162 h 906"/>
                  <a:gd name="T16" fmla="*/ 271 w 297"/>
                  <a:gd name="T17" fmla="*/ 194 h 906"/>
                  <a:gd name="T18" fmla="*/ 271 w 297"/>
                  <a:gd name="T19" fmla="*/ 220 h 906"/>
                  <a:gd name="T20" fmla="*/ 264 w 297"/>
                  <a:gd name="T21" fmla="*/ 246 h 906"/>
                  <a:gd name="T22" fmla="*/ 258 w 297"/>
                  <a:gd name="T23" fmla="*/ 272 h 906"/>
                  <a:gd name="T24" fmla="*/ 252 w 297"/>
                  <a:gd name="T25" fmla="*/ 298 h 906"/>
                  <a:gd name="T26" fmla="*/ 239 w 297"/>
                  <a:gd name="T27" fmla="*/ 356 h 906"/>
                  <a:gd name="T28" fmla="*/ 226 w 297"/>
                  <a:gd name="T29" fmla="*/ 408 h 906"/>
                  <a:gd name="T30" fmla="*/ 206 w 297"/>
                  <a:gd name="T31" fmla="*/ 466 h 906"/>
                  <a:gd name="T32" fmla="*/ 193 w 297"/>
                  <a:gd name="T33" fmla="*/ 518 h 906"/>
                  <a:gd name="T34" fmla="*/ 174 w 297"/>
                  <a:gd name="T35" fmla="*/ 570 h 906"/>
                  <a:gd name="T36" fmla="*/ 155 w 297"/>
                  <a:gd name="T37" fmla="*/ 621 h 906"/>
                  <a:gd name="T38" fmla="*/ 142 w 297"/>
                  <a:gd name="T39" fmla="*/ 647 h 906"/>
                  <a:gd name="T40" fmla="*/ 135 w 297"/>
                  <a:gd name="T41" fmla="*/ 673 h 906"/>
                  <a:gd name="T42" fmla="*/ 122 w 297"/>
                  <a:gd name="T43" fmla="*/ 699 h 906"/>
                  <a:gd name="T44" fmla="*/ 109 w 297"/>
                  <a:gd name="T45" fmla="*/ 719 h 906"/>
                  <a:gd name="T46" fmla="*/ 103 w 297"/>
                  <a:gd name="T47" fmla="*/ 744 h 906"/>
                  <a:gd name="T48" fmla="*/ 90 w 297"/>
                  <a:gd name="T49" fmla="*/ 764 h 906"/>
                  <a:gd name="T50" fmla="*/ 77 w 297"/>
                  <a:gd name="T51" fmla="*/ 790 h 906"/>
                  <a:gd name="T52" fmla="*/ 71 w 297"/>
                  <a:gd name="T53" fmla="*/ 809 h 906"/>
                  <a:gd name="T54" fmla="*/ 58 w 297"/>
                  <a:gd name="T55" fmla="*/ 822 h 906"/>
                  <a:gd name="T56" fmla="*/ 51 w 297"/>
                  <a:gd name="T57" fmla="*/ 835 h 906"/>
                  <a:gd name="T58" fmla="*/ 45 w 297"/>
                  <a:gd name="T59" fmla="*/ 854 h 906"/>
                  <a:gd name="T60" fmla="*/ 32 w 297"/>
                  <a:gd name="T61" fmla="*/ 861 h 906"/>
                  <a:gd name="T62" fmla="*/ 25 w 297"/>
                  <a:gd name="T63" fmla="*/ 874 h 906"/>
                  <a:gd name="T64" fmla="*/ 19 w 297"/>
                  <a:gd name="T65" fmla="*/ 887 h 906"/>
                  <a:gd name="T66" fmla="*/ 12 w 297"/>
                  <a:gd name="T67" fmla="*/ 900 h 906"/>
                  <a:gd name="T68" fmla="*/ 0 w 297"/>
                  <a:gd name="T69" fmla="*/ 906 h 9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7"/>
                  <a:gd name="T106" fmla="*/ 0 h 906"/>
                  <a:gd name="T107" fmla="*/ 297 w 297"/>
                  <a:gd name="T108" fmla="*/ 906 h 90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7" h="906">
                    <a:moveTo>
                      <a:pt x="297" y="0"/>
                    </a:moveTo>
                    <a:lnTo>
                      <a:pt x="290" y="19"/>
                    </a:lnTo>
                    <a:lnTo>
                      <a:pt x="290" y="45"/>
                    </a:lnTo>
                    <a:lnTo>
                      <a:pt x="290" y="65"/>
                    </a:lnTo>
                    <a:lnTo>
                      <a:pt x="290" y="91"/>
                    </a:lnTo>
                    <a:lnTo>
                      <a:pt x="284" y="117"/>
                    </a:lnTo>
                    <a:lnTo>
                      <a:pt x="284" y="142"/>
                    </a:lnTo>
                    <a:lnTo>
                      <a:pt x="277" y="162"/>
                    </a:lnTo>
                    <a:lnTo>
                      <a:pt x="271" y="194"/>
                    </a:lnTo>
                    <a:lnTo>
                      <a:pt x="271" y="220"/>
                    </a:lnTo>
                    <a:lnTo>
                      <a:pt x="264" y="246"/>
                    </a:lnTo>
                    <a:lnTo>
                      <a:pt x="258" y="272"/>
                    </a:lnTo>
                    <a:lnTo>
                      <a:pt x="252" y="298"/>
                    </a:lnTo>
                    <a:lnTo>
                      <a:pt x="239" y="356"/>
                    </a:lnTo>
                    <a:lnTo>
                      <a:pt x="226" y="408"/>
                    </a:lnTo>
                    <a:lnTo>
                      <a:pt x="206" y="466"/>
                    </a:lnTo>
                    <a:lnTo>
                      <a:pt x="193" y="518"/>
                    </a:lnTo>
                    <a:lnTo>
                      <a:pt x="174" y="570"/>
                    </a:lnTo>
                    <a:lnTo>
                      <a:pt x="155" y="621"/>
                    </a:lnTo>
                    <a:lnTo>
                      <a:pt x="142" y="647"/>
                    </a:lnTo>
                    <a:lnTo>
                      <a:pt x="135" y="673"/>
                    </a:lnTo>
                    <a:lnTo>
                      <a:pt x="122" y="699"/>
                    </a:lnTo>
                    <a:lnTo>
                      <a:pt x="109" y="719"/>
                    </a:lnTo>
                    <a:lnTo>
                      <a:pt x="103" y="744"/>
                    </a:lnTo>
                    <a:lnTo>
                      <a:pt x="90" y="764"/>
                    </a:lnTo>
                    <a:lnTo>
                      <a:pt x="77" y="790"/>
                    </a:lnTo>
                    <a:lnTo>
                      <a:pt x="71" y="809"/>
                    </a:lnTo>
                    <a:lnTo>
                      <a:pt x="58" y="822"/>
                    </a:lnTo>
                    <a:lnTo>
                      <a:pt x="51" y="835"/>
                    </a:lnTo>
                    <a:lnTo>
                      <a:pt x="45" y="854"/>
                    </a:lnTo>
                    <a:lnTo>
                      <a:pt x="32" y="861"/>
                    </a:lnTo>
                    <a:lnTo>
                      <a:pt x="25" y="874"/>
                    </a:lnTo>
                    <a:lnTo>
                      <a:pt x="19" y="887"/>
                    </a:lnTo>
                    <a:lnTo>
                      <a:pt x="12" y="900"/>
                    </a:lnTo>
                    <a:lnTo>
                      <a:pt x="0" y="90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59" name="Freeform 322"/>
              <p:cNvSpPr>
                <a:spLocks/>
              </p:cNvSpPr>
              <p:nvPr/>
            </p:nvSpPr>
            <p:spPr bwMode="auto">
              <a:xfrm>
                <a:off x="12823" y="2124"/>
                <a:ext cx="330" cy="518"/>
              </a:xfrm>
              <a:custGeom>
                <a:avLst/>
                <a:gdLst>
                  <a:gd name="T0" fmla="*/ 0 w 330"/>
                  <a:gd name="T1" fmla="*/ 0 h 518"/>
                  <a:gd name="T2" fmla="*/ 0 w 330"/>
                  <a:gd name="T3" fmla="*/ 13 h 518"/>
                  <a:gd name="T4" fmla="*/ 7 w 330"/>
                  <a:gd name="T5" fmla="*/ 26 h 518"/>
                  <a:gd name="T6" fmla="*/ 7 w 330"/>
                  <a:gd name="T7" fmla="*/ 45 h 518"/>
                  <a:gd name="T8" fmla="*/ 13 w 330"/>
                  <a:gd name="T9" fmla="*/ 58 h 518"/>
                  <a:gd name="T10" fmla="*/ 13 w 330"/>
                  <a:gd name="T11" fmla="*/ 71 h 518"/>
                  <a:gd name="T12" fmla="*/ 20 w 330"/>
                  <a:gd name="T13" fmla="*/ 90 h 518"/>
                  <a:gd name="T14" fmla="*/ 26 w 330"/>
                  <a:gd name="T15" fmla="*/ 110 h 518"/>
                  <a:gd name="T16" fmla="*/ 33 w 330"/>
                  <a:gd name="T17" fmla="*/ 123 h 518"/>
                  <a:gd name="T18" fmla="*/ 39 w 330"/>
                  <a:gd name="T19" fmla="*/ 142 h 518"/>
                  <a:gd name="T20" fmla="*/ 46 w 330"/>
                  <a:gd name="T21" fmla="*/ 155 h 518"/>
                  <a:gd name="T22" fmla="*/ 59 w 330"/>
                  <a:gd name="T23" fmla="*/ 187 h 518"/>
                  <a:gd name="T24" fmla="*/ 71 w 330"/>
                  <a:gd name="T25" fmla="*/ 220 h 518"/>
                  <a:gd name="T26" fmla="*/ 91 w 330"/>
                  <a:gd name="T27" fmla="*/ 252 h 518"/>
                  <a:gd name="T28" fmla="*/ 110 w 330"/>
                  <a:gd name="T29" fmla="*/ 285 h 518"/>
                  <a:gd name="T30" fmla="*/ 130 w 330"/>
                  <a:gd name="T31" fmla="*/ 317 h 518"/>
                  <a:gd name="T32" fmla="*/ 149 w 330"/>
                  <a:gd name="T33" fmla="*/ 343 h 518"/>
                  <a:gd name="T34" fmla="*/ 168 w 330"/>
                  <a:gd name="T35" fmla="*/ 375 h 518"/>
                  <a:gd name="T36" fmla="*/ 194 w 330"/>
                  <a:gd name="T37" fmla="*/ 401 h 518"/>
                  <a:gd name="T38" fmla="*/ 201 w 330"/>
                  <a:gd name="T39" fmla="*/ 414 h 518"/>
                  <a:gd name="T40" fmla="*/ 214 w 330"/>
                  <a:gd name="T41" fmla="*/ 427 h 518"/>
                  <a:gd name="T42" fmla="*/ 227 w 330"/>
                  <a:gd name="T43" fmla="*/ 440 h 518"/>
                  <a:gd name="T44" fmla="*/ 239 w 330"/>
                  <a:gd name="T45" fmla="*/ 453 h 518"/>
                  <a:gd name="T46" fmla="*/ 252 w 330"/>
                  <a:gd name="T47" fmla="*/ 459 h 518"/>
                  <a:gd name="T48" fmla="*/ 259 w 330"/>
                  <a:gd name="T49" fmla="*/ 472 h 518"/>
                  <a:gd name="T50" fmla="*/ 272 w 330"/>
                  <a:gd name="T51" fmla="*/ 479 h 518"/>
                  <a:gd name="T52" fmla="*/ 278 w 330"/>
                  <a:gd name="T53" fmla="*/ 485 h 518"/>
                  <a:gd name="T54" fmla="*/ 285 w 330"/>
                  <a:gd name="T55" fmla="*/ 492 h 518"/>
                  <a:gd name="T56" fmla="*/ 298 w 330"/>
                  <a:gd name="T57" fmla="*/ 498 h 518"/>
                  <a:gd name="T58" fmla="*/ 311 w 330"/>
                  <a:gd name="T59" fmla="*/ 505 h 518"/>
                  <a:gd name="T60" fmla="*/ 330 w 330"/>
                  <a:gd name="T61" fmla="*/ 518 h 51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30"/>
                  <a:gd name="T94" fmla="*/ 0 h 518"/>
                  <a:gd name="T95" fmla="*/ 330 w 330"/>
                  <a:gd name="T96" fmla="*/ 518 h 51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30" h="518">
                    <a:moveTo>
                      <a:pt x="0" y="0"/>
                    </a:moveTo>
                    <a:lnTo>
                      <a:pt x="0" y="13"/>
                    </a:lnTo>
                    <a:lnTo>
                      <a:pt x="7" y="26"/>
                    </a:lnTo>
                    <a:lnTo>
                      <a:pt x="7" y="45"/>
                    </a:lnTo>
                    <a:lnTo>
                      <a:pt x="13" y="58"/>
                    </a:lnTo>
                    <a:lnTo>
                      <a:pt x="13" y="71"/>
                    </a:lnTo>
                    <a:lnTo>
                      <a:pt x="20" y="90"/>
                    </a:lnTo>
                    <a:lnTo>
                      <a:pt x="26" y="110"/>
                    </a:lnTo>
                    <a:lnTo>
                      <a:pt x="33" y="123"/>
                    </a:lnTo>
                    <a:lnTo>
                      <a:pt x="39" y="142"/>
                    </a:lnTo>
                    <a:lnTo>
                      <a:pt x="46" y="155"/>
                    </a:lnTo>
                    <a:lnTo>
                      <a:pt x="59" y="187"/>
                    </a:lnTo>
                    <a:lnTo>
                      <a:pt x="71" y="220"/>
                    </a:lnTo>
                    <a:lnTo>
                      <a:pt x="91" y="252"/>
                    </a:lnTo>
                    <a:lnTo>
                      <a:pt x="110" y="285"/>
                    </a:lnTo>
                    <a:lnTo>
                      <a:pt x="130" y="317"/>
                    </a:lnTo>
                    <a:lnTo>
                      <a:pt x="149" y="343"/>
                    </a:lnTo>
                    <a:lnTo>
                      <a:pt x="168" y="375"/>
                    </a:lnTo>
                    <a:lnTo>
                      <a:pt x="194" y="401"/>
                    </a:lnTo>
                    <a:lnTo>
                      <a:pt x="201" y="414"/>
                    </a:lnTo>
                    <a:lnTo>
                      <a:pt x="214" y="427"/>
                    </a:lnTo>
                    <a:lnTo>
                      <a:pt x="227" y="440"/>
                    </a:lnTo>
                    <a:lnTo>
                      <a:pt x="239" y="453"/>
                    </a:lnTo>
                    <a:lnTo>
                      <a:pt x="252" y="459"/>
                    </a:lnTo>
                    <a:lnTo>
                      <a:pt x="259" y="472"/>
                    </a:lnTo>
                    <a:lnTo>
                      <a:pt x="272" y="479"/>
                    </a:lnTo>
                    <a:lnTo>
                      <a:pt x="278" y="485"/>
                    </a:lnTo>
                    <a:lnTo>
                      <a:pt x="285" y="492"/>
                    </a:lnTo>
                    <a:lnTo>
                      <a:pt x="298" y="498"/>
                    </a:lnTo>
                    <a:lnTo>
                      <a:pt x="311" y="505"/>
                    </a:lnTo>
                    <a:lnTo>
                      <a:pt x="330" y="518"/>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60" name="Freeform 323"/>
              <p:cNvSpPr>
                <a:spLocks/>
              </p:cNvSpPr>
              <p:nvPr/>
            </p:nvSpPr>
            <p:spPr bwMode="auto">
              <a:xfrm>
                <a:off x="12810" y="2078"/>
                <a:ext cx="343" cy="479"/>
              </a:xfrm>
              <a:custGeom>
                <a:avLst/>
                <a:gdLst>
                  <a:gd name="T0" fmla="*/ 0 w 343"/>
                  <a:gd name="T1" fmla="*/ 0 h 479"/>
                  <a:gd name="T2" fmla="*/ 0 w 343"/>
                  <a:gd name="T3" fmla="*/ 13 h 479"/>
                  <a:gd name="T4" fmla="*/ 7 w 343"/>
                  <a:gd name="T5" fmla="*/ 26 h 479"/>
                  <a:gd name="T6" fmla="*/ 7 w 343"/>
                  <a:gd name="T7" fmla="*/ 39 h 479"/>
                  <a:gd name="T8" fmla="*/ 13 w 343"/>
                  <a:gd name="T9" fmla="*/ 52 h 479"/>
                  <a:gd name="T10" fmla="*/ 20 w 343"/>
                  <a:gd name="T11" fmla="*/ 72 h 479"/>
                  <a:gd name="T12" fmla="*/ 20 w 343"/>
                  <a:gd name="T13" fmla="*/ 85 h 479"/>
                  <a:gd name="T14" fmla="*/ 26 w 343"/>
                  <a:gd name="T15" fmla="*/ 98 h 479"/>
                  <a:gd name="T16" fmla="*/ 33 w 343"/>
                  <a:gd name="T17" fmla="*/ 117 h 479"/>
                  <a:gd name="T18" fmla="*/ 39 w 343"/>
                  <a:gd name="T19" fmla="*/ 130 h 479"/>
                  <a:gd name="T20" fmla="*/ 46 w 343"/>
                  <a:gd name="T21" fmla="*/ 149 h 479"/>
                  <a:gd name="T22" fmla="*/ 65 w 343"/>
                  <a:gd name="T23" fmla="*/ 175 h 479"/>
                  <a:gd name="T24" fmla="*/ 78 w 343"/>
                  <a:gd name="T25" fmla="*/ 208 h 479"/>
                  <a:gd name="T26" fmla="*/ 97 w 343"/>
                  <a:gd name="T27" fmla="*/ 240 h 479"/>
                  <a:gd name="T28" fmla="*/ 117 w 343"/>
                  <a:gd name="T29" fmla="*/ 266 h 479"/>
                  <a:gd name="T30" fmla="*/ 136 w 343"/>
                  <a:gd name="T31" fmla="*/ 298 h 479"/>
                  <a:gd name="T32" fmla="*/ 156 w 343"/>
                  <a:gd name="T33" fmla="*/ 324 h 479"/>
                  <a:gd name="T34" fmla="*/ 181 w 343"/>
                  <a:gd name="T35" fmla="*/ 350 h 479"/>
                  <a:gd name="T36" fmla="*/ 201 w 343"/>
                  <a:gd name="T37" fmla="*/ 376 h 479"/>
                  <a:gd name="T38" fmla="*/ 214 w 343"/>
                  <a:gd name="T39" fmla="*/ 389 h 479"/>
                  <a:gd name="T40" fmla="*/ 227 w 343"/>
                  <a:gd name="T41" fmla="*/ 395 h 479"/>
                  <a:gd name="T42" fmla="*/ 240 w 343"/>
                  <a:gd name="T43" fmla="*/ 408 h 479"/>
                  <a:gd name="T44" fmla="*/ 246 w 343"/>
                  <a:gd name="T45" fmla="*/ 421 h 479"/>
                  <a:gd name="T46" fmla="*/ 259 w 343"/>
                  <a:gd name="T47" fmla="*/ 428 h 479"/>
                  <a:gd name="T48" fmla="*/ 272 w 343"/>
                  <a:gd name="T49" fmla="*/ 441 h 479"/>
                  <a:gd name="T50" fmla="*/ 291 w 343"/>
                  <a:gd name="T51" fmla="*/ 454 h 479"/>
                  <a:gd name="T52" fmla="*/ 311 w 343"/>
                  <a:gd name="T53" fmla="*/ 460 h 479"/>
                  <a:gd name="T54" fmla="*/ 317 w 343"/>
                  <a:gd name="T55" fmla="*/ 467 h 479"/>
                  <a:gd name="T56" fmla="*/ 324 w 343"/>
                  <a:gd name="T57" fmla="*/ 473 h 479"/>
                  <a:gd name="T58" fmla="*/ 330 w 343"/>
                  <a:gd name="T59" fmla="*/ 473 h 479"/>
                  <a:gd name="T60" fmla="*/ 343 w 343"/>
                  <a:gd name="T61" fmla="*/ 479 h 4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3"/>
                  <a:gd name="T94" fmla="*/ 0 h 479"/>
                  <a:gd name="T95" fmla="*/ 343 w 343"/>
                  <a:gd name="T96" fmla="*/ 479 h 4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3" h="479">
                    <a:moveTo>
                      <a:pt x="0" y="0"/>
                    </a:moveTo>
                    <a:lnTo>
                      <a:pt x="0" y="13"/>
                    </a:lnTo>
                    <a:lnTo>
                      <a:pt x="7" y="26"/>
                    </a:lnTo>
                    <a:lnTo>
                      <a:pt x="7" y="39"/>
                    </a:lnTo>
                    <a:lnTo>
                      <a:pt x="13" y="52"/>
                    </a:lnTo>
                    <a:lnTo>
                      <a:pt x="20" y="72"/>
                    </a:lnTo>
                    <a:lnTo>
                      <a:pt x="20" y="85"/>
                    </a:lnTo>
                    <a:lnTo>
                      <a:pt x="26" y="98"/>
                    </a:lnTo>
                    <a:lnTo>
                      <a:pt x="33" y="117"/>
                    </a:lnTo>
                    <a:lnTo>
                      <a:pt x="39" y="130"/>
                    </a:lnTo>
                    <a:lnTo>
                      <a:pt x="46" y="149"/>
                    </a:lnTo>
                    <a:lnTo>
                      <a:pt x="65" y="175"/>
                    </a:lnTo>
                    <a:lnTo>
                      <a:pt x="78" y="208"/>
                    </a:lnTo>
                    <a:lnTo>
                      <a:pt x="97" y="240"/>
                    </a:lnTo>
                    <a:lnTo>
                      <a:pt x="117" y="266"/>
                    </a:lnTo>
                    <a:lnTo>
                      <a:pt x="136" y="298"/>
                    </a:lnTo>
                    <a:lnTo>
                      <a:pt x="156" y="324"/>
                    </a:lnTo>
                    <a:lnTo>
                      <a:pt x="181" y="350"/>
                    </a:lnTo>
                    <a:lnTo>
                      <a:pt x="201" y="376"/>
                    </a:lnTo>
                    <a:lnTo>
                      <a:pt x="214" y="389"/>
                    </a:lnTo>
                    <a:lnTo>
                      <a:pt x="227" y="395"/>
                    </a:lnTo>
                    <a:lnTo>
                      <a:pt x="240" y="408"/>
                    </a:lnTo>
                    <a:lnTo>
                      <a:pt x="246" y="421"/>
                    </a:lnTo>
                    <a:lnTo>
                      <a:pt x="259" y="428"/>
                    </a:lnTo>
                    <a:lnTo>
                      <a:pt x="272" y="441"/>
                    </a:lnTo>
                    <a:lnTo>
                      <a:pt x="291" y="454"/>
                    </a:lnTo>
                    <a:lnTo>
                      <a:pt x="311" y="460"/>
                    </a:lnTo>
                    <a:lnTo>
                      <a:pt x="317" y="467"/>
                    </a:lnTo>
                    <a:lnTo>
                      <a:pt x="324" y="473"/>
                    </a:lnTo>
                    <a:lnTo>
                      <a:pt x="330" y="473"/>
                    </a:lnTo>
                    <a:lnTo>
                      <a:pt x="343" y="479"/>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61" name="Freeform 324"/>
              <p:cNvSpPr>
                <a:spLocks/>
              </p:cNvSpPr>
              <p:nvPr/>
            </p:nvSpPr>
            <p:spPr bwMode="auto">
              <a:xfrm>
                <a:off x="12810" y="2078"/>
                <a:ext cx="343" cy="408"/>
              </a:xfrm>
              <a:custGeom>
                <a:avLst/>
                <a:gdLst>
                  <a:gd name="T0" fmla="*/ 0 w 343"/>
                  <a:gd name="T1" fmla="*/ 0 h 408"/>
                  <a:gd name="T2" fmla="*/ 0 w 343"/>
                  <a:gd name="T3" fmla="*/ 7 h 408"/>
                  <a:gd name="T4" fmla="*/ 7 w 343"/>
                  <a:gd name="T5" fmla="*/ 20 h 408"/>
                  <a:gd name="T6" fmla="*/ 13 w 343"/>
                  <a:gd name="T7" fmla="*/ 39 h 408"/>
                  <a:gd name="T8" fmla="*/ 13 w 343"/>
                  <a:gd name="T9" fmla="*/ 52 h 408"/>
                  <a:gd name="T10" fmla="*/ 20 w 343"/>
                  <a:gd name="T11" fmla="*/ 65 h 408"/>
                  <a:gd name="T12" fmla="*/ 26 w 343"/>
                  <a:gd name="T13" fmla="*/ 78 h 408"/>
                  <a:gd name="T14" fmla="*/ 33 w 343"/>
                  <a:gd name="T15" fmla="*/ 91 h 408"/>
                  <a:gd name="T16" fmla="*/ 33 w 343"/>
                  <a:gd name="T17" fmla="*/ 104 h 408"/>
                  <a:gd name="T18" fmla="*/ 46 w 343"/>
                  <a:gd name="T19" fmla="*/ 117 h 408"/>
                  <a:gd name="T20" fmla="*/ 52 w 343"/>
                  <a:gd name="T21" fmla="*/ 130 h 408"/>
                  <a:gd name="T22" fmla="*/ 65 w 343"/>
                  <a:gd name="T23" fmla="*/ 156 h 408"/>
                  <a:gd name="T24" fmla="*/ 84 w 343"/>
                  <a:gd name="T25" fmla="*/ 188 h 408"/>
                  <a:gd name="T26" fmla="*/ 97 w 343"/>
                  <a:gd name="T27" fmla="*/ 208 h 408"/>
                  <a:gd name="T28" fmla="*/ 117 w 343"/>
                  <a:gd name="T29" fmla="*/ 240 h 408"/>
                  <a:gd name="T30" fmla="*/ 143 w 343"/>
                  <a:gd name="T31" fmla="*/ 259 h 408"/>
                  <a:gd name="T32" fmla="*/ 162 w 343"/>
                  <a:gd name="T33" fmla="*/ 285 h 408"/>
                  <a:gd name="T34" fmla="*/ 181 w 343"/>
                  <a:gd name="T35" fmla="*/ 305 h 408"/>
                  <a:gd name="T36" fmla="*/ 207 w 343"/>
                  <a:gd name="T37" fmla="*/ 331 h 408"/>
                  <a:gd name="T38" fmla="*/ 214 w 343"/>
                  <a:gd name="T39" fmla="*/ 337 h 408"/>
                  <a:gd name="T40" fmla="*/ 227 w 343"/>
                  <a:gd name="T41" fmla="*/ 344 h 408"/>
                  <a:gd name="T42" fmla="*/ 240 w 343"/>
                  <a:gd name="T43" fmla="*/ 356 h 408"/>
                  <a:gd name="T44" fmla="*/ 252 w 343"/>
                  <a:gd name="T45" fmla="*/ 363 h 408"/>
                  <a:gd name="T46" fmla="*/ 265 w 343"/>
                  <a:gd name="T47" fmla="*/ 369 h 408"/>
                  <a:gd name="T48" fmla="*/ 278 w 343"/>
                  <a:gd name="T49" fmla="*/ 376 h 408"/>
                  <a:gd name="T50" fmla="*/ 291 w 343"/>
                  <a:gd name="T51" fmla="*/ 389 h 408"/>
                  <a:gd name="T52" fmla="*/ 311 w 343"/>
                  <a:gd name="T53" fmla="*/ 395 h 408"/>
                  <a:gd name="T54" fmla="*/ 324 w 343"/>
                  <a:gd name="T55" fmla="*/ 402 h 408"/>
                  <a:gd name="T56" fmla="*/ 343 w 343"/>
                  <a:gd name="T57" fmla="*/ 408 h 4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3"/>
                  <a:gd name="T88" fmla="*/ 0 h 408"/>
                  <a:gd name="T89" fmla="*/ 343 w 343"/>
                  <a:gd name="T90" fmla="*/ 408 h 4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3" h="408">
                    <a:moveTo>
                      <a:pt x="0" y="0"/>
                    </a:moveTo>
                    <a:lnTo>
                      <a:pt x="0" y="7"/>
                    </a:lnTo>
                    <a:lnTo>
                      <a:pt x="7" y="20"/>
                    </a:lnTo>
                    <a:lnTo>
                      <a:pt x="13" y="39"/>
                    </a:lnTo>
                    <a:lnTo>
                      <a:pt x="13" y="52"/>
                    </a:lnTo>
                    <a:lnTo>
                      <a:pt x="20" y="65"/>
                    </a:lnTo>
                    <a:lnTo>
                      <a:pt x="26" y="78"/>
                    </a:lnTo>
                    <a:lnTo>
                      <a:pt x="33" y="91"/>
                    </a:lnTo>
                    <a:lnTo>
                      <a:pt x="33" y="104"/>
                    </a:lnTo>
                    <a:lnTo>
                      <a:pt x="46" y="117"/>
                    </a:lnTo>
                    <a:lnTo>
                      <a:pt x="52" y="130"/>
                    </a:lnTo>
                    <a:lnTo>
                      <a:pt x="65" y="156"/>
                    </a:lnTo>
                    <a:lnTo>
                      <a:pt x="84" y="188"/>
                    </a:lnTo>
                    <a:lnTo>
                      <a:pt x="97" y="208"/>
                    </a:lnTo>
                    <a:lnTo>
                      <a:pt x="117" y="240"/>
                    </a:lnTo>
                    <a:lnTo>
                      <a:pt x="143" y="259"/>
                    </a:lnTo>
                    <a:lnTo>
                      <a:pt x="162" y="285"/>
                    </a:lnTo>
                    <a:lnTo>
                      <a:pt x="181" y="305"/>
                    </a:lnTo>
                    <a:lnTo>
                      <a:pt x="207" y="331"/>
                    </a:lnTo>
                    <a:lnTo>
                      <a:pt x="214" y="337"/>
                    </a:lnTo>
                    <a:lnTo>
                      <a:pt x="227" y="344"/>
                    </a:lnTo>
                    <a:lnTo>
                      <a:pt x="240" y="356"/>
                    </a:lnTo>
                    <a:lnTo>
                      <a:pt x="252" y="363"/>
                    </a:lnTo>
                    <a:lnTo>
                      <a:pt x="265" y="369"/>
                    </a:lnTo>
                    <a:lnTo>
                      <a:pt x="278" y="376"/>
                    </a:lnTo>
                    <a:lnTo>
                      <a:pt x="291" y="389"/>
                    </a:lnTo>
                    <a:lnTo>
                      <a:pt x="311" y="395"/>
                    </a:lnTo>
                    <a:lnTo>
                      <a:pt x="324" y="402"/>
                    </a:lnTo>
                    <a:lnTo>
                      <a:pt x="343" y="408"/>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62" name="Freeform 325"/>
              <p:cNvSpPr>
                <a:spLocks/>
              </p:cNvSpPr>
              <p:nvPr/>
            </p:nvSpPr>
            <p:spPr bwMode="auto">
              <a:xfrm>
                <a:off x="12978" y="2124"/>
                <a:ext cx="330" cy="518"/>
              </a:xfrm>
              <a:custGeom>
                <a:avLst/>
                <a:gdLst>
                  <a:gd name="T0" fmla="*/ 0 w 330"/>
                  <a:gd name="T1" fmla="*/ 0 h 518"/>
                  <a:gd name="T2" fmla="*/ 0 w 330"/>
                  <a:gd name="T3" fmla="*/ 13 h 518"/>
                  <a:gd name="T4" fmla="*/ 7 w 330"/>
                  <a:gd name="T5" fmla="*/ 26 h 518"/>
                  <a:gd name="T6" fmla="*/ 7 w 330"/>
                  <a:gd name="T7" fmla="*/ 45 h 518"/>
                  <a:gd name="T8" fmla="*/ 13 w 330"/>
                  <a:gd name="T9" fmla="*/ 58 h 518"/>
                  <a:gd name="T10" fmla="*/ 13 w 330"/>
                  <a:gd name="T11" fmla="*/ 71 h 518"/>
                  <a:gd name="T12" fmla="*/ 20 w 330"/>
                  <a:gd name="T13" fmla="*/ 90 h 518"/>
                  <a:gd name="T14" fmla="*/ 26 w 330"/>
                  <a:gd name="T15" fmla="*/ 110 h 518"/>
                  <a:gd name="T16" fmla="*/ 26 w 330"/>
                  <a:gd name="T17" fmla="*/ 123 h 518"/>
                  <a:gd name="T18" fmla="*/ 39 w 330"/>
                  <a:gd name="T19" fmla="*/ 142 h 518"/>
                  <a:gd name="T20" fmla="*/ 46 w 330"/>
                  <a:gd name="T21" fmla="*/ 155 h 518"/>
                  <a:gd name="T22" fmla="*/ 59 w 330"/>
                  <a:gd name="T23" fmla="*/ 187 h 518"/>
                  <a:gd name="T24" fmla="*/ 72 w 330"/>
                  <a:gd name="T25" fmla="*/ 220 h 518"/>
                  <a:gd name="T26" fmla="*/ 91 w 330"/>
                  <a:gd name="T27" fmla="*/ 252 h 518"/>
                  <a:gd name="T28" fmla="*/ 110 w 330"/>
                  <a:gd name="T29" fmla="*/ 285 h 518"/>
                  <a:gd name="T30" fmla="*/ 130 w 330"/>
                  <a:gd name="T31" fmla="*/ 317 h 518"/>
                  <a:gd name="T32" fmla="*/ 149 w 330"/>
                  <a:gd name="T33" fmla="*/ 343 h 518"/>
                  <a:gd name="T34" fmla="*/ 168 w 330"/>
                  <a:gd name="T35" fmla="*/ 375 h 518"/>
                  <a:gd name="T36" fmla="*/ 194 w 330"/>
                  <a:gd name="T37" fmla="*/ 401 h 518"/>
                  <a:gd name="T38" fmla="*/ 201 w 330"/>
                  <a:gd name="T39" fmla="*/ 414 h 518"/>
                  <a:gd name="T40" fmla="*/ 214 w 330"/>
                  <a:gd name="T41" fmla="*/ 427 h 518"/>
                  <a:gd name="T42" fmla="*/ 227 w 330"/>
                  <a:gd name="T43" fmla="*/ 440 h 518"/>
                  <a:gd name="T44" fmla="*/ 240 w 330"/>
                  <a:gd name="T45" fmla="*/ 453 h 518"/>
                  <a:gd name="T46" fmla="*/ 246 w 330"/>
                  <a:gd name="T47" fmla="*/ 459 h 518"/>
                  <a:gd name="T48" fmla="*/ 259 w 330"/>
                  <a:gd name="T49" fmla="*/ 472 h 518"/>
                  <a:gd name="T50" fmla="*/ 272 w 330"/>
                  <a:gd name="T51" fmla="*/ 479 h 518"/>
                  <a:gd name="T52" fmla="*/ 278 w 330"/>
                  <a:gd name="T53" fmla="*/ 485 h 518"/>
                  <a:gd name="T54" fmla="*/ 285 w 330"/>
                  <a:gd name="T55" fmla="*/ 492 h 518"/>
                  <a:gd name="T56" fmla="*/ 298 w 330"/>
                  <a:gd name="T57" fmla="*/ 498 h 518"/>
                  <a:gd name="T58" fmla="*/ 311 w 330"/>
                  <a:gd name="T59" fmla="*/ 505 h 518"/>
                  <a:gd name="T60" fmla="*/ 330 w 330"/>
                  <a:gd name="T61" fmla="*/ 518 h 51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30"/>
                  <a:gd name="T94" fmla="*/ 0 h 518"/>
                  <a:gd name="T95" fmla="*/ 330 w 330"/>
                  <a:gd name="T96" fmla="*/ 518 h 51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30" h="518">
                    <a:moveTo>
                      <a:pt x="0" y="0"/>
                    </a:moveTo>
                    <a:lnTo>
                      <a:pt x="0" y="13"/>
                    </a:lnTo>
                    <a:lnTo>
                      <a:pt x="7" y="26"/>
                    </a:lnTo>
                    <a:lnTo>
                      <a:pt x="7" y="45"/>
                    </a:lnTo>
                    <a:lnTo>
                      <a:pt x="13" y="58"/>
                    </a:lnTo>
                    <a:lnTo>
                      <a:pt x="13" y="71"/>
                    </a:lnTo>
                    <a:lnTo>
                      <a:pt x="20" y="90"/>
                    </a:lnTo>
                    <a:lnTo>
                      <a:pt x="26" y="110"/>
                    </a:lnTo>
                    <a:lnTo>
                      <a:pt x="26" y="123"/>
                    </a:lnTo>
                    <a:lnTo>
                      <a:pt x="39" y="142"/>
                    </a:lnTo>
                    <a:lnTo>
                      <a:pt x="46" y="155"/>
                    </a:lnTo>
                    <a:lnTo>
                      <a:pt x="59" y="187"/>
                    </a:lnTo>
                    <a:lnTo>
                      <a:pt x="72" y="220"/>
                    </a:lnTo>
                    <a:lnTo>
                      <a:pt x="91" y="252"/>
                    </a:lnTo>
                    <a:lnTo>
                      <a:pt x="110" y="285"/>
                    </a:lnTo>
                    <a:lnTo>
                      <a:pt x="130" y="317"/>
                    </a:lnTo>
                    <a:lnTo>
                      <a:pt x="149" y="343"/>
                    </a:lnTo>
                    <a:lnTo>
                      <a:pt x="168" y="375"/>
                    </a:lnTo>
                    <a:lnTo>
                      <a:pt x="194" y="401"/>
                    </a:lnTo>
                    <a:lnTo>
                      <a:pt x="201" y="414"/>
                    </a:lnTo>
                    <a:lnTo>
                      <a:pt x="214" y="427"/>
                    </a:lnTo>
                    <a:lnTo>
                      <a:pt x="227" y="440"/>
                    </a:lnTo>
                    <a:lnTo>
                      <a:pt x="240" y="453"/>
                    </a:lnTo>
                    <a:lnTo>
                      <a:pt x="246" y="459"/>
                    </a:lnTo>
                    <a:lnTo>
                      <a:pt x="259" y="472"/>
                    </a:lnTo>
                    <a:lnTo>
                      <a:pt x="272" y="479"/>
                    </a:lnTo>
                    <a:lnTo>
                      <a:pt x="278" y="485"/>
                    </a:lnTo>
                    <a:lnTo>
                      <a:pt x="285" y="492"/>
                    </a:lnTo>
                    <a:lnTo>
                      <a:pt x="298" y="498"/>
                    </a:lnTo>
                    <a:lnTo>
                      <a:pt x="311" y="505"/>
                    </a:lnTo>
                    <a:lnTo>
                      <a:pt x="330" y="518"/>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63" name="Freeform 326"/>
              <p:cNvSpPr>
                <a:spLocks/>
              </p:cNvSpPr>
              <p:nvPr/>
            </p:nvSpPr>
            <p:spPr bwMode="auto">
              <a:xfrm>
                <a:off x="12966" y="2078"/>
                <a:ext cx="342" cy="479"/>
              </a:xfrm>
              <a:custGeom>
                <a:avLst/>
                <a:gdLst>
                  <a:gd name="T0" fmla="*/ 0 w 342"/>
                  <a:gd name="T1" fmla="*/ 0 h 479"/>
                  <a:gd name="T2" fmla="*/ 0 w 342"/>
                  <a:gd name="T3" fmla="*/ 13 h 479"/>
                  <a:gd name="T4" fmla="*/ 6 w 342"/>
                  <a:gd name="T5" fmla="*/ 26 h 479"/>
                  <a:gd name="T6" fmla="*/ 6 w 342"/>
                  <a:gd name="T7" fmla="*/ 39 h 479"/>
                  <a:gd name="T8" fmla="*/ 12 w 342"/>
                  <a:gd name="T9" fmla="*/ 52 h 479"/>
                  <a:gd name="T10" fmla="*/ 19 w 342"/>
                  <a:gd name="T11" fmla="*/ 72 h 479"/>
                  <a:gd name="T12" fmla="*/ 25 w 342"/>
                  <a:gd name="T13" fmla="*/ 85 h 479"/>
                  <a:gd name="T14" fmla="*/ 25 w 342"/>
                  <a:gd name="T15" fmla="*/ 98 h 479"/>
                  <a:gd name="T16" fmla="*/ 32 w 342"/>
                  <a:gd name="T17" fmla="*/ 117 h 479"/>
                  <a:gd name="T18" fmla="*/ 38 w 342"/>
                  <a:gd name="T19" fmla="*/ 130 h 479"/>
                  <a:gd name="T20" fmla="*/ 45 w 342"/>
                  <a:gd name="T21" fmla="*/ 149 h 479"/>
                  <a:gd name="T22" fmla="*/ 64 w 342"/>
                  <a:gd name="T23" fmla="*/ 175 h 479"/>
                  <a:gd name="T24" fmla="*/ 77 w 342"/>
                  <a:gd name="T25" fmla="*/ 208 h 479"/>
                  <a:gd name="T26" fmla="*/ 96 w 342"/>
                  <a:gd name="T27" fmla="*/ 240 h 479"/>
                  <a:gd name="T28" fmla="*/ 116 w 342"/>
                  <a:gd name="T29" fmla="*/ 266 h 479"/>
                  <a:gd name="T30" fmla="*/ 135 w 342"/>
                  <a:gd name="T31" fmla="*/ 298 h 479"/>
                  <a:gd name="T32" fmla="*/ 155 w 342"/>
                  <a:gd name="T33" fmla="*/ 324 h 479"/>
                  <a:gd name="T34" fmla="*/ 180 w 342"/>
                  <a:gd name="T35" fmla="*/ 350 h 479"/>
                  <a:gd name="T36" fmla="*/ 200 w 342"/>
                  <a:gd name="T37" fmla="*/ 376 h 479"/>
                  <a:gd name="T38" fmla="*/ 213 w 342"/>
                  <a:gd name="T39" fmla="*/ 389 h 479"/>
                  <a:gd name="T40" fmla="*/ 226 w 342"/>
                  <a:gd name="T41" fmla="*/ 395 h 479"/>
                  <a:gd name="T42" fmla="*/ 239 w 342"/>
                  <a:gd name="T43" fmla="*/ 408 h 479"/>
                  <a:gd name="T44" fmla="*/ 245 w 342"/>
                  <a:gd name="T45" fmla="*/ 421 h 479"/>
                  <a:gd name="T46" fmla="*/ 258 w 342"/>
                  <a:gd name="T47" fmla="*/ 428 h 479"/>
                  <a:gd name="T48" fmla="*/ 271 w 342"/>
                  <a:gd name="T49" fmla="*/ 441 h 479"/>
                  <a:gd name="T50" fmla="*/ 290 w 342"/>
                  <a:gd name="T51" fmla="*/ 454 h 479"/>
                  <a:gd name="T52" fmla="*/ 310 w 342"/>
                  <a:gd name="T53" fmla="*/ 460 h 479"/>
                  <a:gd name="T54" fmla="*/ 316 w 342"/>
                  <a:gd name="T55" fmla="*/ 467 h 479"/>
                  <a:gd name="T56" fmla="*/ 323 w 342"/>
                  <a:gd name="T57" fmla="*/ 473 h 479"/>
                  <a:gd name="T58" fmla="*/ 329 w 342"/>
                  <a:gd name="T59" fmla="*/ 473 h 479"/>
                  <a:gd name="T60" fmla="*/ 342 w 342"/>
                  <a:gd name="T61" fmla="*/ 479 h 4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2"/>
                  <a:gd name="T94" fmla="*/ 0 h 479"/>
                  <a:gd name="T95" fmla="*/ 342 w 342"/>
                  <a:gd name="T96" fmla="*/ 479 h 4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2" h="479">
                    <a:moveTo>
                      <a:pt x="0" y="0"/>
                    </a:moveTo>
                    <a:lnTo>
                      <a:pt x="0" y="13"/>
                    </a:lnTo>
                    <a:lnTo>
                      <a:pt x="6" y="26"/>
                    </a:lnTo>
                    <a:lnTo>
                      <a:pt x="6" y="39"/>
                    </a:lnTo>
                    <a:lnTo>
                      <a:pt x="12" y="52"/>
                    </a:lnTo>
                    <a:lnTo>
                      <a:pt x="19" y="72"/>
                    </a:lnTo>
                    <a:lnTo>
                      <a:pt x="25" y="85"/>
                    </a:lnTo>
                    <a:lnTo>
                      <a:pt x="25" y="98"/>
                    </a:lnTo>
                    <a:lnTo>
                      <a:pt x="32" y="117"/>
                    </a:lnTo>
                    <a:lnTo>
                      <a:pt x="38" y="130"/>
                    </a:lnTo>
                    <a:lnTo>
                      <a:pt x="45" y="149"/>
                    </a:lnTo>
                    <a:lnTo>
                      <a:pt x="64" y="175"/>
                    </a:lnTo>
                    <a:lnTo>
                      <a:pt x="77" y="208"/>
                    </a:lnTo>
                    <a:lnTo>
                      <a:pt x="96" y="240"/>
                    </a:lnTo>
                    <a:lnTo>
                      <a:pt x="116" y="266"/>
                    </a:lnTo>
                    <a:lnTo>
                      <a:pt x="135" y="298"/>
                    </a:lnTo>
                    <a:lnTo>
                      <a:pt x="155" y="324"/>
                    </a:lnTo>
                    <a:lnTo>
                      <a:pt x="180" y="350"/>
                    </a:lnTo>
                    <a:lnTo>
                      <a:pt x="200" y="376"/>
                    </a:lnTo>
                    <a:lnTo>
                      <a:pt x="213" y="389"/>
                    </a:lnTo>
                    <a:lnTo>
                      <a:pt x="226" y="395"/>
                    </a:lnTo>
                    <a:lnTo>
                      <a:pt x="239" y="408"/>
                    </a:lnTo>
                    <a:lnTo>
                      <a:pt x="245" y="421"/>
                    </a:lnTo>
                    <a:lnTo>
                      <a:pt x="258" y="428"/>
                    </a:lnTo>
                    <a:lnTo>
                      <a:pt x="271" y="441"/>
                    </a:lnTo>
                    <a:lnTo>
                      <a:pt x="290" y="454"/>
                    </a:lnTo>
                    <a:lnTo>
                      <a:pt x="310" y="460"/>
                    </a:lnTo>
                    <a:lnTo>
                      <a:pt x="316" y="467"/>
                    </a:lnTo>
                    <a:lnTo>
                      <a:pt x="323" y="473"/>
                    </a:lnTo>
                    <a:lnTo>
                      <a:pt x="329" y="473"/>
                    </a:lnTo>
                    <a:lnTo>
                      <a:pt x="342" y="479"/>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64" name="Freeform 327"/>
              <p:cNvSpPr>
                <a:spLocks/>
              </p:cNvSpPr>
              <p:nvPr/>
            </p:nvSpPr>
            <p:spPr bwMode="auto">
              <a:xfrm>
                <a:off x="12966" y="2078"/>
                <a:ext cx="342" cy="408"/>
              </a:xfrm>
              <a:custGeom>
                <a:avLst/>
                <a:gdLst>
                  <a:gd name="T0" fmla="*/ 0 w 342"/>
                  <a:gd name="T1" fmla="*/ 0 h 408"/>
                  <a:gd name="T2" fmla="*/ 0 w 342"/>
                  <a:gd name="T3" fmla="*/ 7 h 408"/>
                  <a:gd name="T4" fmla="*/ 6 w 342"/>
                  <a:gd name="T5" fmla="*/ 20 h 408"/>
                  <a:gd name="T6" fmla="*/ 6 w 342"/>
                  <a:gd name="T7" fmla="*/ 39 h 408"/>
                  <a:gd name="T8" fmla="*/ 12 w 342"/>
                  <a:gd name="T9" fmla="*/ 52 h 408"/>
                  <a:gd name="T10" fmla="*/ 19 w 342"/>
                  <a:gd name="T11" fmla="*/ 65 h 408"/>
                  <a:gd name="T12" fmla="*/ 25 w 342"/>
                  <a:gd name="T13" fmla="*/ 78 h 408"/>
                  <a:gd name="T14" fmla="*/ 32 w 342"/>
                  <a:gd name="T15" fmla="*/ 91 h 408"/>
                  <a:gd name="T16" fmla="*/ 38 w 342"/>
                  <a:gd name="T17" fmla="*/ 104 h 408"/>
                  <a:gd name="T18" fmla="*/ 38 w 342"/>
                  <a:gd name="T19" fmla="*/ 117 h 408"/>
                  <a:gd name="T20" fmla="*/ 51 w 342"/>
                  <a:gd name="T21" fmla="*/ 130 h 408"/>
                  <a:gd name="T22" fmla="*/ 64 w 342"/>
                  <a:gd name="T23" fmla="*/ 156 h 408"/>
                  <a:gd name="T24" fmla="*/ 84 w 342"/>
                  <a:gd name="T25" fmla="*/ 188 h 408"/>
                  <a:gd name="T26" fmla="*/ 96 w 342"/>
                  <a:gd name="T27" fmla="*/ 208 h 408"/>
                  <a:gd name="T28" fmla="*/ 116 w 342"/>
                  <a:gd name="T29" fmla="*/ 240 h 408"/>
                  <a:gd name="T30" fmla="*/ 142 w 342"/>
                  <a:gd name="T31" fmla="*/ 259 h 408"/>
                  <a:gd name="T32" fmla="*/ 161 w 342"/>
                  <a:gd name="T33" fmla="*/ 285 h 408"/>
                  <a:gd name="T34" fmla="*/ 180 w 342"/>
                  <a:gd name="T35" fmla="*/ 305 h 408"/>
                  <a:gd name="T36" fmla="*/ 206 w 342"/>
                  <a:gd name="T37" fmla="*/ 331 h 408"/>
                  <a:gd name="T38" fmla="*/ 213 w 342"/>
                  <a:gd name="T39" fmla="*/ 337 h 408"/>
                  <a:gd name="T40" fmla="*/ 226 w 342"/>
                  <a:gd name="T41" fmla="*/ 344 h 408"/>
                  <a:gd name="T42" fmla="*/ 239 w 342"/>
                  <a:gd name="T43" fmla="*/ 356 h 408"/>
                  <a:gd name="T44" fmla="*/ 252 w 342"/>
                  <a:gd name="T45" fmla="*/ 363 h 408"/>
                  <a:gd name="T46" fmla="*/ 264 w 342"/>
                  <a:gd name="T47" fmla="*/ 369 h 408"/>
                  <a:gd name="T48" fmla="*/ 277 w 342"/>
                  <a:gd name="T49" fmla="*/ 376 h 408"/>
                  <a:gd name="T50" fmla="*/ 290 w 342"/>
                  <a:gd name="T51" fmla="*/ 389 h 408"/>
                  <a:gd name="T52" fmla="*/ 310 w 342"/>
                  <a:gd name="T53" fmla="*/ 395 h 408"/>
                  <a:gd name="T54" fmla="*/ 323 w 342"/>
                  <a:gd name="T55" fmla="*/ 402 h 408"/>
                  <a:gd name="T56" fmla="*/ 342 w 342"/>
                  <a:gd name="T57" fmla="*/ 408 h 4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2"/>
                  <a:gd name="T88" fmla="*/ 0 h 408"/>
                  <a:gd name="T89" fmla="*/ 342 w 342"/>
                  <a:gd name="T90" fmla="*/ 408 h 4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2" h="408">
                    <a:moveTo>
                      <a:pt x="0" y="0"/>
                    </a:moveTo>
                    <a:lnTo>
                      <a:pt x="0" y="7"/>
                    </a:lnTo>
                    <a:lnTo>
                      <a:pt x="6" y="20"/>
                    </a:lnTo>
                    <a:lnTo>
                      <a:pt x="6" y="39"/>
                    </a:lnTo>
                    <a:lnTo>
                      <a:pt x="12" y="52"/>
                    </a:lnTo>
                    <a:lnTo>
                      <a:pt x="19" y="65"/>
                    </a:lnTo>
                    <a:lnTo>
                      <a:pt x="25" y="78"/>
                    </a:lnTo>
                    <a:lnTo>
                      <a:pt x="32" y="91"/>
                    </a:lnTo>
                    <a:lnTo>
                      <a:pt x="38" y="104"/>
                    </a:lnTo>
                    <a:lnTo>
                      <a:pt x="38" y="117"/>
                    </a:lnTo>
                    <a:lnTo>
                      <a:pt x="51" y="130"/>
                    </a:lnTo>
                    <a:lnTo>
                      <a:pt x="64" y="156"/>
                    </a:lnTo>
                    <a:lnTo>
                      <a:pt x="84" y="188"/>
                    </a:lnTo>
                    <a:lnTo>
                      <a:pt x="96" y="208"/>
                    </a:lnTo>
                    <a:lnTo>
                      <a:pt x="116" y="240"/>
                    </a:lnTo>
                    <a:lnTo>
                      <a:pt x="142" y="259"/>
                    </a:lnTo>
                    <a:lnTo>
                      <a:pt x="161" y="285"/>
                    </a:lnTo>
                    <a:lnTo>
                      <a:pt x="180" y="305"/>
                    </a:lnTo>
                    <a:lnTo>
                      <a:pt x="206" y="331"/>
                    </a:lnTo>
                    <a:lnTo>
                      <a:pt x="213" y="337"/>
                    </a:lnTo>
                    <a:lnTo>
                      <a:pt x="226" y="344"/>
                    </a:lnTo>
                    <a:lnTo>
                      <a:pt x="239" y="356"/>
                    </a:lnTo>
                    <a:lnTo>
                      <a:pt x="252" y="363"/>
                    </a:lnTo>
                    <a:lnTo>
                      <a:pt x="264" y="369"/>
                    </a:lnTo>
                    <a:lnTo>
                      <a:pt x="277" y="376"/>
                    </a:lnTo>
                    <a:lnTo>
                      <a:pt x="290" y="389"/>
                    </a:lnTo>
                    <a:lnTo>
                      <a:pt x="310" y="395"/>
                    </a:lnTo>
                    <a:lnTo>
                      <a:pt x="323" y="402"/>
                    </a:lnTo>
                    <a:lnTo>
                      <a:pt x="342" y="408"/>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65" name="Freeform 328"/>
              <p:cNvSpPr>
                <a:spLocks/>
              </p:cNvSpPr>
              <p:nvPr/>
            </p:nvSpPr>
            <p:spPr bwMode="auto">
              <a:xfrm>
                <a:off x="12817" y="6985"/>
                <a:ext cx="323" cy="518"/>
              </a:xfrm>
              <a:custGeom>
                <a:avLst/>
                <a:gdLst>
                  <a:gd name="T0" fmla="*/ 0 w 323"/>
                  <a:gd name="T1" fmla="*/ 518 h 518"/>
                  <a:gd name="T2" fmla="*/ 0 w 323"/>
                  <a:gd name="T3" fmla="*/ 505 h 518"/>
                  <a:gd name="T4" fmla="*/ 0 w 323"/>
                  <a:gd name="T5" fmla="*/ 485 h 518"/>
                  <a:gd name="T6" fmla="*/ 6 w 323"/>
                  <a:gd name="T7" fmla="*/ 472 h 518"/>
                  <a:gd name="T8" fmla="*/ 6 w 323"/>
                  <a:gd name="T9" fmla="*/ 459 h 518"/>
                  <a:gd name="T10" fmla="*/ 13 w 323"/>
                  <a:gd name="T11" fmla="*/ 440 h 518"/>
                  <a:gd name="T12" fmla="*/ 19 w 323"/>
                  <a:gd name="T13" fmla="*/ 427 h 518"/>
                  <a:gd name="T14" fmla="*/ 26 w 323"/>
                  <a:gd name="T15" fmla="*/ 408 h 518"/>
                  <a:gd name="T16" fmla="*/ 26 w 323"/>
                  <a:gd name="T17" fmla="*/ 395 h 518"/>
                  <a:gd name="T18" fmla="*/ 32 w 323"/>
                  <a:gd name="T19" fmla="*/ 375 h 518"/>
                  <a:gd name="T20" fmla="*/ 39 w 323"/>
                  <a:gd name="T21" fmla="*/ 362 h 518"/>
                  <a:gd name="T22" fmla="*/ 52 w 323"/>
                  <a:gd name="T23" fmla="*/ 330 h 518"/>
                  <a:gd name="T24" fmla="*/ 71 w 323"/>
                  <a:gd name="T25" fmla="*/ 298 h 518"/>
                  <a:gd name="T26" fmla="*/ 90 w 323"/>
                  <a:gd name="T27" fmla="*/ 265 h 518"/>
                  <a:gd name="T28" fmla="*/ 103 w 323"/>
                  <a:gd name="T29" fmla="*/ 233 h 518"/>
                  <a:gd name="T30" fmla="*/ 123 w 323"/>
                  <a:gd name="T31" fmla="*/ 200 h 518"/>
                  <a:gd name="T32" fmla="*/ 149 w 323"/>
                  <a:gd name="T33" fmla="*/ 168 h 518"/>
                  <a:gd name="T34" fmla="*/ 168 w 323"/>
                  <a:gd name="T35" fmla="*/ 142 h 518"/>
                  <a:gd name="T36" fmla="*/ 187 w 323"/>
                  <a:gd name="T37" fmla="*/ 116 h 518"/>
                  <a:gd name="T38" fmla="*/ 200 w 323"/>
                  <a:gd name="T39" fmla="*/ 103 h 518"/>
                  <a:gd name="T40" fmla="*/ 213 w 323"/>
                  <a:gd name="T41" fmla="*/ 90 h 518"/>
                  <a:gd name="T42" fmla="*/ 226 w 323"/>
                  <a:gd name="T43" fmla="*/ 77 h 518"/>
                  <a:gd name="T44" fmla="*/ 233 w 323"/>
                  <a:gd name="T45" fmla="*/ 65 h 518"/>
                  <a:gd name="T46" fmla="*/ 245 w 323"/>
                  <a:gd name="T47" fmla="*/ 58 h 518"/>
                  <a:gd name="T48" fmla="*/ 258 w 323"/>
                  <a:gd name="T49" fmla="*/ 45 h 518"/>
                  <a:gd name="T50" fmla="*/ 278 w 323"/>
                  <a:gd name="T51" fmla="*/ 32 h 518"/>
                  <a:gd name="T52" fmla="*/ 284 w 323"/>
                  <a:gd name="T53" fmla="*/ 26 h 518"/>
                  <a:gd name="T54" fmla="*/ 291 w 323"/>
                  <a:gd name="T55" fmla="*/ 19 h 518"/>
                  <a:gd name="T56" fmla="*/ 304 w 323"/>
                  <a:gd name="T57" fmla="*/ 13 h 518"/>
                  <a:gd name="T58" fmla="*/ 310 w 323"/>
                  <a:gd name="T59" fmla="*/ 6 h 518"/>
                  <a:gd name="T60" fmla="*/ 317 w 323"/>
                  <a:gd name="T61" fmla="*/ 6 h 518"/>
                  <a:gd name="T62" fmla="*/ 323 w 323"/>
                  <a:gd name="T63" fmla="*/ 0 h 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3"/>
                  <a:gd name="T97" fmla="*/ 0 h 518"/>
                  <a:gd name="T98" fmla="*/ 323 w 323"/>
                  <a:gd name="T99" fmla="*/ 518 h 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3" h="518">
                    <a:moveTo>
                      <a:pt x="0" y="518"/>
                    </a:moveTo>
                    <a:lnTo>
                      <a:pt x="0" y="505"/>
                    </a:lnTo>
                    <a:lnTo>
                      <a:pt x="0" y="485"/>
                    </a:lnTo>
                    <a:lnTo>
                      <a:pt x="6" y="472"/>
                    </a:lnTo>
                    <a:lnTo>
                      <a:pt x="6" y="459"/>
                    </a:lnTo>
                    <a:lnTo>
                      <a:pt x="13" y="440"/>
                    </a:lnTo>
                    <a:lnTo>
                      <a:pt x="19" y="427"/>
                    </a:lnTo>
                    <a:lnTo>
                      <a:pt x="26" y="408"/>
                    </a:lnTo>
                    <a:lnTo>
                      <a:pt x="26" y="395"/>
                    </a:lnTo>
                    <a:lnTo>
                      <a:pt x="32" y="375"/>
                    </a:lnTo>
                    <a:lnTo>
                      <a:pt x="39" y="362"/>
                    </a:lnTo>
                    <a:lnTo>
                      <a:pt x="52" y="330"/>
                    </a:lnTo>
                    <a:lnTo>
                      <a:pt x="71" y="298"/>
                    </a:lnTo>
                    <a:lnTo>
                      <a:pt x="90" y="265"/>
                    </a:lnTo>
                    <a:lnTo>
                      <a:pt x="103" y="233"/>
                    </a:lnTo>
                    <a:lnTo>
                      <a:pt x="123" y="200"/>
                    </a:lnTo>
                    <a:lnTo>
                      <a:pt x="149" y="168"/>
                    </a:lnTo>
                    <a:lnTo>
                      <a:pt x="168" y="142"/>
                    </a:lnTo>
                    <a:lnTo>
                      <a:pt x="187" y="116"/>
                    </a:lnTo>
                    <a:lnTo>
                      <a:pt x="200" y="103"/>
                    </a:lnTo>
                    <a:lnTo>
                      <a:pt x="213" y="90"/>
                    </a:lnTo>
                    <a:lnTo>
                      <a:pt x="226" y="77"/>
                    </a:lnTo>
                    <a:lnTo>
                      <a:pt x="233" y="65"/>
                    </a:lnTo>
                    <a:lnTo>
                      <a:pt x="245" y="58"/>
                    </a:lnTo>
                    <a:lnTo>
                      <a:pt x="258" y="45"/>
                    </a:lnTo>
                    <a:lnTo>
                      <a:pt x="278" y="32"/>
                    </a:lnTo>
                    <a:lnTo>
                      <a:pt x="284" y="26"/>
                    </a:lnTo>
                    <a:lnTo>
                      <a:pt x="291" y="19"/>
                    </a:lnTo>
                    <a:lnTo>
                      <a:pt x="304" y="13"/>
                    </a:lnTo>
                    <a:lnTo>
                      <a:pt x="310" y="6"/>
                    </a:lnTo>
                    <a:lnTo>
                      <a:pt x="317" y="6"/>
                    </a:lnTo>
                    <a:lnTo>
                      <a:pt x="323"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66" name="Freeform 329"/>
              <p:cNvSpPr>
                <a:spLocks/>
              </p:cNvSpPr>
              <p:nvPr/>
            </p:nvSpPr>
            <p:spPr bwMode="auto">
              <a:xfrm>
                <a:off x="12804" y="7069"/>
                <a:ext cx="336" cy="479"/>
              </a:xfrm>
              <a:custGeom>
                <a:avLst/>
                <a:gdLst>
                  <a:gd name="T0" fmla="*/ 0 w 336"/>
                  <a:gd name="T1" fmla="*/ 479 h 479"/>
                  <a:gd name="T2" fmla="*/ 0 w 336"/>
                  <a:gd name="T3" fmla="*/ 466 h 479"/>
                  <a:gd name="T4" fmla="*/ 6 w 336"/>
                  <a:gd name="T5" fmla="*/ 453 h 479"/>
                  <a:gd name="T6" fmla="*/ 6 w 336"/>
                  <a:gd name="T7" fmla="*/ 440 h 479"/>
                  <a:gd name="T8" fmla="*/ 13 w 336"/>
                  <a:gd name="T9" fmla="*/ 421 h 479"/>
                  <a:gd name="T10" fmla="*/ 19 w 336"/>
                  <a:gd name="T11" fmla="*/ 408 h 479"/>
                  <a:gd name="T12" fmla="*/ 19 w 336"/>
                  <a:gd name="T13" fmla="*/ 395 h 479"/>
                  <a:gd name="T14" fmla="*/ 26 w 336"/>
                  <a:gd name="T15" fmla="*/ 375 h 479"/>
                  <a:gd name="T16" fmla="*/ 32 w 336"/>
                  <a:gd name="T17" fmla="*/ 362 h 479"/>
                  <a:gd name="T18" fmla="*/ 39 w 336"/>
                  <a:gd name="T19" fmla="*/ 343 h 479"/>
                  <a:gd name="T20" fmla="*/ 45 w 336"/>
                  <a:gd name="T21" fmla="*/ 330 h 479"/>
                  <a:gd name="T22" fmla="*/ 58 w 336"/>
                  <a:gd name="T23" fmla="*/ 298 h 479"/>
                  <a:gd name="T24" fmla="*/ 78 w 336"/>
                  <a:gd name="T25" fmla="*/ 272 h 479"/>
                  <a:gd name="T26" fmla="*/ 97 w 336"/>
                  <a:gd name="T27" fmla="*/ 239 h 479"/>
                  <a:gd name="T28" fmla="*/ 116 w 336"/>
                  <a:gd name="T29" fmla="*/ 214 h 479"/>
                  <a:gd name="T30" fmla="*/ 136 w 336"/>
                  <a:gd name="T31" fmla="*/ 181 h 479"/>
                  <a:gd name="T32" fmla="*/ 155 w 336"/>
                  <a:gd name="T33" fmla="*/ 155 h 479"/>
                  <a:gd name="T34" fmla="*/ 181 w 336"/>
                  <a:gd name="T35" fmla="*/ 129 h 479"/>
                  <a:gd name="T36" fmla="*/ 200 w 336"/>
                  <a:gd name="T37" fmla="*/ 103 h 479"/>
                  <a:gd name="T38" fmla="*/ 213 w 336"/>
                  <a:gd name="T39" fmla="*/ 91 h 479"/>
                  <a:gd name="T40" fmla="*/ 226 w 336"/>
                  <a:gd name="T41" fmla="*/ 78 h 479"/>
                  <a:gd name="T42" fmla="*/ 239 w 336"/>
                  <a:gd name="T43" fmla="*/ 71 h 479"/>
                  <a:gd name="T44" fmla="*/ 246 w 336"/>
                  <a:gd name="T45" fmla="*/ 58 h 479"/>
                  <a:gd name="T46" fmla="*/ 258 w 336"/>
                  <a:gd name="T47" fmla="*/ 52 h 479"/>
                  <a:gd name="T48" fmla="*/ 271 w 336"/>
                  <a:gd name="T49" fmla="*/ 39 h 479"/>
                  <a:gd name="T50" fmla="*/ 291 w 336"/>
                  <a:gd name="T51" fmla="*/ 26 h 479"/>
                  <a:gd name="T52" fmla="*/ 304 w 336"/>
                  <a:gd name="T53" fmla="*/ 19 h 479"/>
                  <a:gd name="T54" fmla="*/ 317 w 336"/>
                  <a:gd name="T55" fmla="*/ 13 h 479"/>
                  <a:gd name="T56" fmla="*/ 323 w 336"/>
                  <a:gd name="T57" fmla="*/ 6 h 479"/>
                  <a:gd name="T58" fmla="*/ 330 w 336"/>
                  <a:gd name="T59" fmla="*/ 6 h 479"/>
                  <a:gd name="T60" fmla="*/ 336 w 336"/>
                  <a:gd name="T61" fmla="*/ 0 h 4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36"/>
                  <a:gd name="T94" fmla="*/ 0 h 479"/>
                  <a:gd name="T95" fmla="*/ 336 w 336"/>
                  <a:gd name="T96" fmla="*/ 479 h 4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36" h="479">
                    <a:moveTo>
                      <a:pt x="0" y="479"/>
                    </a:moveTo>
                    <a:lnTo>
                      <a:pt x="0" y="466"/>
                    </a:lnTo>
                    <a:lnTo>
                      <a:pt x="6" y="453"/>
                    </a:lnTo>
                    <a:lnTo>
                      <a:pt x="6" y="440"/>
                    </a:lnTo>
                    <a:lnTo>
                      <a:pt x="13" y="421"/>
                    </a:lnTo>
                    <a:lnTo>
                      <a:pt x="19" y="408"/>
                    </a:lnTo>
                    <a:lnTo>
                      <a:pt x="19" y="395"/>
                    </a:lnTo>
                    <a:lnTo>
                      <a:pt x="26" y="375"/>
                    </a:lnTo>
                    <a:lnTo>
                      <a:pt x="32" y="362"/>
                    </a:lnTo>
                    <a:lnTo>
                      <a:pt x="39" y="343"/>
                    </a:lnTo>
                    <a:lnTo>
                      <a:pt x="45" y="330"/>
                    </a:lnTo>
                    <a:lnTo>
                      <a:pt x="58" y="298"/>
                    </a:lnTo>
                    <a:lnTo>
                      <a:pt x="78" y="272"/>
                    </a:lnTo>
                    <a:lnTo>
                      <a:pt x="97" y="239"/>
                    </a:lnTo>
                    <a:lnTo>
                      <a:pt x="116" y="214"/>
                    </a:lnTo>
                    <a:lnTo>
                      <a:pt x="136" y="181"/>
                    </a:lnTo>
                    <a:lnTo>
                      <a:pt x="155" y="155"/>
                    </a:lnTo>
                    <a:lnTo>
                      <a:pt x="181" y="129"/>
                    </a:lnTo>
                    <a:lnTo>
                      <a:pt x="200" y="103"/>
                    </a:lnTo>
                    <a:lnTo>
                      <a:pt x="213" y="91"/>
                    </a:lnTo>
                    <a:lnTo>
                      <a:pt x="226" y="78"/>
                    </a:lnTo>
                    <a:lnTo>
                      <a:pt x="239" y="71"/>
                    </a:lnTo>
                    <a:lnTo>
                      <a:pt x="246" y="58"/>
                    </a:lnTo>
                    <a:lnTo>
                      <a:pt x="258" y="52"/>
                    </a:lnTo>
                    <a:lnTo>
                      <a:pt x="271" y="39"/>
                    </a:lnTo>
                    <a:lnTo>
                      <a:pt x="291" y="26"/>
                    </a:lnTo>
                    <a:lnTo>
                      <a:pt x="304" y="19"/>
                    </a:lnTo>
                    <a:lnTo>
                      <a:pt x="317" y="13"/>
                    </a:lnTo>
                    <a:lnTo>
                      <a:pt x="323" y="6"/>
                    </a:lnTo>
                    <a:lnTo>
                      <a:pt x="330" y="6"/>
                    </a:lnTo>
                    <a:lnTo>
                      <a:pt x="336"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67" name="Freeform 330"/>
              <p:cNvSpPr>
                <a:spLocks/>
              </p:cNvSpPr>
              <p:nvPr/>
            </p:nvSpPr>
            <p:spPr bwMode="auto">
              <a:xfrm>
                <a:off x="12804" y="7140"/>
                <a:ext cx="342" cy="408"/>
              </a:xfrm>
              <a:custGeom>
                <a:avLst/>
                <a:gdLst>
                  <a:gd name="T0" fmla="*/ 0 w 342"/>
                  <a:gd name="T1" fmla="*/ 408 h 408"/>
                  <a:gd name="T2" fmla="*/ 0 w 342"/>
                  <a:gd name="T3" fmla="*/ 395 h 408"/>
                  <a:gd name="T4" fmla="*/ 6 w 342"/>
                  <a:gd name="T5" fmla="*/ 382 h 408"/>
                  <a:gd name="T6" fmla="*/ 6 w 342"/>
                  <a:gd name="T7" fmla="*/ 369 h 408"/>
                  <a:gd name="T8" fmla="*/ 13 w 342"/>
                  <a:gd name="T9" fmla="*/ 356 h 408"/>
                  <a:gd name="T10" fmla="*/ 19 w 342"/>
                  <a:gd name="T11" fmla="*/ 343 h 408"/>
                  <a:gd name="T12" fmla="*/ 26 w 342"/>
                  <a:gd name="T13" fmla="*/ 330 h 408"/>
                  <a:gd name="T14" fmla="*/ 26 w 342"/>
                  <a:gd name="T15" fmla="*/ 317 h 408"/>
                  <a:gd name="T16" fmla="*/ 32 w 342"/>
                  <a:gd name="T17" fmla="*/ 304 h 408"/>
                  <a:gd name="T18" fmla="*/ 39 w 342"/>
                  <a:gd name="T19" fmla="*/ 291 h 408"/>
                  <a:gd name="T20" fmla="*/ 52 w 342"/>
                  <a:gd name="T21" fmla="*/ 272 h 408"/>
                  <a:gd name="T22" fmla="*/ 65 w 342"/>
                  <a:gd name="T23" fmla="*/ 246 h 408"/>
                  <a:gd name="T24" fmla="*/ 84 w 342"/>
                  <a:gd name="T25" fmla="*/ 220 h 408"/>
                  <a:gd name="T26" fmla="*/ 97 w 342"/>
                  <a:gd name="T27" fmla="*/ 194 h 408"/>
                  <a:gd name="T28" fmla="*/ 116 w 342"/>
                  <a:gd name="T29" fmla="*/ 168 h 408"/>
                  <a:gd name="T30" fmla="*/ 136 w 342"/>
                  <a:gd name="T31" fmla="*/ 149 h 408"/>
                  <a:gd name="T32" fmla="*/ 162 w 342"/>
                  <a:gd name="T33" fmla="*/ 123 h 408"/>
                  <a:gd name="T34" fmla="*/ 181 w 342"/>
                  <a:gd name="T35" fmla="*/ 104 h 408"/>
                  <a:gd name="T36" fmla="*/ 200 w 342"/>
                  <a:gd name="T37" fmla="*/ 78 h 408"/>
                  <a:gd name="T38" fmla="*/ 213 w 342"/>
                  <a:gd name="T39" fmla="*/ 71 h 408"/>
                  <a:gd name="T40" fmla="*/ 226 w 342"/>
                  <a:gd name="T41" fmla="*/ 65 h 408"/>
                  <a:gd name="T42" fmla="*/ 239 w 342"/>
                  <a:gd name="T43" fmla="*/ 52 h 408"/>
                  <a:gd name="T44" fmla="*/ 252 w 342"/>
                  <a:gd name="T45" fmla="*/ 45 h 408"/>
                  <a:gd name="T46" fmla="*/ 258 w 342"/>
                  <a:gd name="T47" fmla="*/ 39 h 408"/>
                  <a:gd name="T48" fmla="*/ 271 w 342"/>
                  <a:gd name="T49" fmla="*/ 26 h 408"/>
                  <a:gd name="T50" fmla="*/ 291 w 342"/>
                  <a:gd name="T51" fmla="*/ 20 h 408"/>
                  <a:gd name="T52" fmla="*/ 310 w 342"/>
                  <a:gd name="T53" fmla="*/ 13 h 408"/>
                  <a:gd name="T54" fmla="*/ 323 w 342"/>
                  <a:gd name="T55" fmla="*/ 7 h 408"/>
                  <a:gd name="T56" fmla="*/ 342 w 342"/>
                  <a:gd name="T57" fmla="*/ 0 h 4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2"/>
                  <a:gd name="T88" fmla="*/ 0 h 408"/>
                  <a:gd name="T89" fmla="*/ 342 w 342"/>
                  <a:gd name="T90" fmla="*/ 408 h 4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2" h="408">
                    <a:moveTo>
                      <a:pt x="0" y="408"/>
                    </a:moveTo>
                    <a:lnTo>
                      <a:pt x="0" y="395"/>
                    </a:lnTo>
                    <a:lnTo>
                      <a:pt x="6" y="382"/>
                    </a:lnTo>
                    <a:lnTo>
                      <a:pt x="6" y="369"/>
                    </a:lnTo>
                    <a:lnTo>
                      <a:pt x="13" y="356"/>
                    </a:lnTo>
                    <a:lnTo>
                      <a:pt x="19" y="343"/>
                    </a:lnTo>
                    <a:lnTo>
                      <a:pt x="26" y="330"/>
                    </a:lnTo>
                    <a:lnTo>
                      <a:pt x="26" y="317"/>
                    </a:lnTo>
                    <a:lnTo>
                      <a:pt x="32" y="304"/>
                    </a:lnTo>
                    <a:lnTo>
                      <a:pt x="39" y="291"/>
                    </a:lnTo>
                    <a:lnTo>
                      <a:pt x="52" y="272"/>
                    </a:lnTo>
                    <a:lnTo>
                      <a:pt x="65" y="246"/>
                    </a:lnTo>
                    <a:lnTo>
                      <a:pt x="84" y="220"/>
                    </a:lnTo>
                    <a:lnTo>
                      <a:pt x="97" y="194"/>
                    </a:lnTo>
                    <a:lnTo>
                      <a:pt x="116" y="168"/>
                    </a:lnTo>
                    <a:lnTo>
                      <a:pt x="136" y="149"/>
                    </a:lnTo>
                    <a:lnTo>
                      <a:pt x="162" y="123"/>
                    </a:lnTo>
                    <a:lnTo>
                      <a:pt x="181" y="104"/>
                    </a:lnTo>
                    <a:lnTo>
                      <a:pt x="200" y="78"/>
                    </a:lnTo>
                    <a:lnTo>
                      <a:pt x="213" y="71"/>
                    </a:lnTo>
                    <a:lnTo>
                      <a:pt x="226" y="65"/>
                    </a:lnTo>
                    <a:lnTo>
                      <a:pt x="239" y="52"/>
                    </a:lnTo>
                    <a:lnTo>
                      <a:pt x="252" y="45"/>
                    </a:lnTo>
                    <a:lnTo>
                      <a:pt x="258" y="39"/>
                    </a:lnTo>
                    <a:lnTo>
                      <a:pt x="271" y="26"/>
                    </a:lnTo>
                    <a:lnTo>
                      <a:pt x="291" y="20"/>
                    </a:lnTo>
                    <a:lnTo>
                      <a:pt x="310" y="13"/>
                    </a:lnTo>
                    <a:lnTo>
                      <a:pt x="323" y="7"/>
                    </a:lnTo>
                    <a:lnTo>
                      <a:pt x="342"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68" name="Freeform 331"/>
              <p:cNvSpPr>
                <a:spLocks/>
              </p:cNvSpPr>
              <p:nvPr/>
            </p:nvSpPr>
            <p:spPr bwMode="auto">
              <a:xfrm>
                <a:off x="12991" y="7004"/>
                <a:ext cx="330" cy="518"/>
              </a:xfrm>
              <a:custGeom>
                <a:avLst/>
                <a:gdLst>
                  <a:gd name="T0" fmla="*/ 0 w 330"/>
                  <a:gd name="T1" fmla="*/ 518 h 518"/>
                  <a:gd name="T2" fmla="*/ 0 w 330"/>
                  <a:gd name="T3" fmla="*/ 505 h 518"/>
                  <a:gd name="T4" fmla="*/ 7 w 330"/>
                  <a:gd name="T5" fmla="*/ 492 h 518"/>
                  <a:gd name="T6" fmla="*/ 7 w 330"/>
                  <a:gd name="T7" fmla="*/ 473 h 518"/>
                  <a:gd name="T8" fmla="*/ 13 w 330"/>
                  <a:gd name="T9" fmla="*/ 460 h 518"/>
                  <a:gd name="T10" fmla="*/ 13 w 330"/>
                  <a:gd name="T11" fmla="*/ 440 h 518"/>
                  <a:gd name="T12" fmla="*/ 20 w 330"/>
                  <a:gd name="T13" fmla="*/ 427 h 518"/>
                  <a:gd name="T14" fmla="*/ 26 w 330"/>
                  <a:gd name="T15" fmla="*/ 408 h 518"/>
                  <a:gd name="T16" fmla="*/ 33 w 330"/>
                  <a:gd name="T17" fmla="*/ 395 h 518"/>
                  <a:gd name="T18" fmla="*/ 39 w 330"/>
                  <a:gd name="T19" fmla="*/ 376 h 518"/>
                  <a:gd name="T20" fmla="*/ 46 w 330"/>
                  <a:gd name="T21" fmla="*/ 363 h 518"/>
                  <a:gd name="T22" fmla="*/ 59 w 330"/>
                  <a:gd name="T23" fmla="*/ 330 h 518"/>
                  <a:gd name="T24" fmla="*/ 71 w 330"/>
                  <a:gd name="T25" fmla="*/ 298 h 518"/>
                  <a:gd name="T26" fmla="*/ 91 w 330"/>
                  <a:gd name="T27" fmla="*/ 266 h 518"/>
                  <a:gd name="T28" fmla="*/ 110 w 330"/>
                  <a:gd name="T29" fmla="*/ 233 h 518"/>
                  <a:gd name="T30" fmla="*/ 130 w 330"/>
                  <a:gd name="T31" fmla="*/ 201 h 518"/>
                  <a:gd name="T32" fmla="*/ 149 w 330"/>
                  <a:gd name="T33" fmla="*/ 175 h 518"/>
                  <a:gd name="T34" fmla="*/ 168 w 330"/>
                  <a:gd name="T35" fmla="*/ 143 h 518"/>
                  <a:gd name="T36" fmla="*/ 194 w 330"/>
                  <a:gd name="T37" fmla="*/ 117 h 518"/>
                  <a:gd name="T38" fmla="*/ 207 w 330"/>
                  <a:gd name="T39" fmla="*/ 104 h 518"/>
                  <a:gd name="T40" fmla="*/ 214 w 330"/>
                  <a:gd name="T41" fmla="*/ 91 h 518"/>
                  <a:gd name="T42" fmla="*/ 227 w 330"/>
                  <a:gd name="T43" fmla="*/ 78 h 518"/>
                  <a:gd name="T44" fmla="*/ 239 w 330"/>
                  <a:gd name="T45" fmla="*/ 65 h 518"/>
                  <a:gd name="T46" fmla="*/ 252 w 330"/>
                  <a:gd name="T47" fmla="*/ 58 h 518"/>
                  <a:gd name="T48" fmla="*/ 265 w 330"/>
                  <a:gd name="T49" fmla="*/ 46 h 518"/>
                  <a:gd name="T50" fmla="*/ 272 w 330"/>
                  <a:gd name="T51" fmla="*/ 39 h 518"/>
                  <a:gd name="T52" fmla="*/ 278 w 330"/>
                  <a:gd name="T53" fmla="*/ 33 h 518"/>
                  <a:gd name="T54" fmla="*/ 291 w 330"/>
                  <a:gd name="T55" fmla="*/ 26 h 518"/>
                  <a:gd name="T56" fmla="*/ 298 w 330"/>
                  <a:gd name="T57" fmla="*/ 20 h 518"/>
                  <a:gd name="T58" fmla="*/ 311 w 330"/>
                  <a:gd name="T59" fmla="*/ 13 h 518"/>
                  <a:gd name="T60" fmla="*/ 330 w 330"/>
                  <a:gd name="T61" fmla="*/ 0 h 51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30"/>
                  <a:gd name="T94" fmla="*/ 0 h 518"/>
                  <a:gd name="T95" fmla="*/ 330 w 330"/>
                  <a:gd name="T96" fmla="*/ 518 h 51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30" h="518">
                    <a:moveTo>
                      <a:pt x="0" y="518"/>
                    </a:moveTo>
                    <a:lnTo>
                      <a:pt x="0" y="505"/>
                    </a:lnTo>
                    <a:lnTo>
                      <a:pt x="7" y="492"/>
                    </a:lnTo>
                    <a:lnTo>
                      <a:pt x="7" y="473"/>
                    </a:lnTo>
                    <a:lnTo>
                      <a:pt x="13" y="460"/>
                    </a:lnTo>
                    <a:lnTo>
                      <a:pt x="13" y="440"/>
                    </a:lnTo>
                    <a:lnTo>
                      <a:pt x="20" y="427"/>
                    </a:lnTo>
                    <a:lnTo>
                      <a:pt x="26" y="408"/>
                    </a:lnTo>
                    <a:lnTo>
                      <a:pt x="33" y="395"/>
                    </a:lnTo>
                    <a:lnTo>
                      <a:pt x="39" y="376"/>
                    </a:lnTo>
                    <a:lnTo>
                      <a:pt x="46" y="363"/>
                    </a:lnTo>
                    <a:lnTo>
                      <a:pt x="59" y="330"/>
                    </a:lnTo>
                    <a:lnTo>
                      <a:pt x="71" y="298"/>
                    </a:lnTo>
                    <a:lnTo>
                      <a:pt x="91" y="266"/>
                    </a:lnTo>
                    <a:lnTo>
                      <a:pt x="110" y="233"/>
                    </a:lnTo>
                    <a:lnTo>
                      <a:pt x="130" y="201"/>
                    </a:lnTo>
                    <a:lnTo>
                      <a:pt x="149" y="175"/>
                    </a:lnTo>
                    <a:lnTo>
                      <a:pt x="168" y="143"/>
                    </a:lnTo>
                    <a:lnTo>
                      <a:pt x="194" y="117"/>
                    </a:lnTo>
                    <a:lnTo>
                      <a:pt x="207" y="104"/>
                    </a:lnTo>
                    <a:lnTo>
                      <a:pt x="214" y="91"/>
                    </a:lnTo>
                    <a:lnTo>
                      <a:pt x="227" y="78"/>
                    </a:lnTo>
                    <a:lnTo>
                      <a:pt x="239" y="65"/>
                    </a:lnTo>
                    <a:lnTo>
                      <a:pt x="252" y="58"/>
                    </a:lnTo>
                    <a:lnTo>
                      <a:pt x="265" y="46"/>
                    </a:lnTo>
                    <a:lnTo>
                      <a:pt x="272" y="39"/>
                    </a:lnTo>
                    <a:lnTo>
                      <a:pt x="278" y="33"/>
                    </a:lnTo>
                    <a:lnTo>
                      <a:pt x="291" y="26"/>
                    </a:lnTo>
                    <a:lnTo>
                      <a:pt x="298" y="20"/>
                    </a:lnTo>
                    <a:lnTo>
                      <a:pt x="311" y="13"/>
                    </a:lnTo>
                    <a:lnTo>
                      <a:pt x="33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69" name="Freeform 332"/>
              <p:cNvSpPr>
                <a:spLocks/>
              </p:cNvSpPr>
              <p:nvPr/>
            </p:nvSpPr>
            <p:spPr bwMode="auto">
              <a:xfrm>
                <a:off x="12978" y="7088"/>
                <a:ext cx="343" cy="479"/>
              </a:xfrm>
              <a:custGeom>
                <a:avLst/>
                <a:gdLst>
                  <a:gd name="T0" fmla="*/ 0 w 343"/>
                  <a:gd name="T1" fmla="*/ 479 h 479"/>
                  <a:gd name="T2" fmla="*/ 7 w 343"/>
                  <a:gd name="T3" fmla="*/ 466 h 479"/>
                  <a:gd name="T4" fmla="*/ 7 w 343"/>
                  <a:gd name="T5" fmla="*/ 453 h 479"/>
                  <a:gd name="T6" fmla="*/ 13 w 343"/>
                  <a:gd name="T7" fmla="*/ 440 h 479"/>
                  <a:gd name="T8" fmla="*/ 13 w 343"/>
                  <a:gd name="T9" fmla="*/ 421 h 479"/>
                  <a:gd name="T10" fmla="*/ 20 w 343"/>
                  <a:gd name="T11" fmla="*/ 408 h 479"/>
                  <a:gd name="T12" fmla="*/ 26 w 343"/>
                  <a:gd name="T13" fmla="*/ 395 h 479"/>
                  <a:gd name="T14" fmla="*/ 33 w 343"/>
                  <a:gd name="T15" fmla="*/ 382 h 479"/>
                  <a:gd name="T16" fmla="*/ 39 w 343"/>
                  <a:gd name="T17" fmla="*/ 363 h 479"/>
                  <a:gd name="T18" fmla="*/ 46 w 343"/>
                  <a:gd name="T19" fmla="*/ 350 h 479"/>
                  <a:gd name="T20" fmla="*/ 52 w 343"/>
                  <a:gd name="T21" fmla="*/ 330 h 479"/>
                  <a:gd name="T22" fmla="*/ 65 w 343"/>
                  <a:gd name="T23" fmla="*/ 305 h 479"/>
                  <a:gd name="T24" fmla="*/ 84 w 343"/>
                  <a:gd name="T25" fmla="*/ 272 h 479"/>
                  <a:gd name="T26" fmla="*/ 97 w 343"/>
                  <a:gd name="T27" fmla="*/ 240 h 479"/>
                  <a:gd name="T28" fmla="*/ 117 w 343"/>
                  <a:gd name="T29" fmla="*/ 214 h 479"/>
                  <a:gd name="T30" fmla="*/ 136 w 343"/>
                  <a:gd name="T31" fmla="*/ 182 h 479"/>
                  <a:gd name="T32" fmla="*/ 162 w 343"/>
                  <a:gd name="T33" fmla="*/ 156 h 479"/>
                  <a:gd name="T34" fmla="*/ 181 w 343"/>
                  <a:gd name="T35" fmla="*/ 130 h 479"/>
                  <a:gd name="T36" fmla="*/ 207 w 343"/>
                  <a:gd name="T37" fmla="*/ 104 h 479"/>
                  <a:gd name="T38" fmla="*/ 214 w 343"/>
                  <a:gd name="T39" fmla="*/ 91 h 479"/>
                  <a:gd name="T40" fmla="*/ 227 w 343"/>
                  <a:gd name="T41" fmla="*/ 78 h 479"/>
                  <a:gd name="T42" fmla="*/ 240 w 343"/>
                  <a:gd name="T43" fmla="*/ 72 h 479"/>
                  <a:gd name="T44" fmla="*/ 252 w 343"/>
                  <a:gd name="T45" fmla="*/ 59 h 479"/>
                  <a:gd name="T46" fmla="*/ 265 w 343"/>
                  <a:gd name="T47" fmla="*/ 52 h 479"/>
                  <a:gd name="T48" fmla="*/ 272 w 343"/>
                  <a:gd name="T49" fmla="*/ 39 h 479"/>
                  <a:gd name="T50" fmla="*/ 291 w 343"/>
                  <a:gd name="T51" fmla="*/ 26 h 479"/>
                  <a:gd name="T52" fmla="*/ 311 w 343"/>
                  <a:gd name="T53" fmla="*/ 20 h 479"/>
                  <a:gd name="T54" fmla="*/ 317 w 343"/>
                  <a:gd name="T55" fmla="*/ 13 h 479"/>
                  <a:gd name="T56" fmla="*/ 330 w 343"/>
                  <a:gd name="T57" fmla="*/ 7 h 479"/>
                  <a:gd name="T58" fmla="*/ 336 w 343"/>
                  <a:gd name="T59" fmla="*/ 7 h 479"/>
                  <a:gd name="T60" fmla="*/ 343 w 343"/>
                  <a:gd name="T61" fmla="*/ 0 h 4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3"/>
                  <a:gd name="T94" fmla="*/ 0 h 479"/>
                  <a:gd name="T95" fmla="*/ 343 w 343"/>
                  <a:gd name="T96" fmla="*/ 479 h 4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3" h="479">
                    <a:moveTo>
                      <a:pt x="0" y="479"/>
                    </a:moveTo>
                    <a:lnTo>
                      <a:pt x="7" y="466"/>
                    </a:lnTo>
                    <a:lnTo>
                      <a:pt x="7" y="453"/>
                    </a:lnTo>
                    <a:lnTo>
                      <a:pt x="13" y="440"/>
                    </a:lnTo>
                    <a:lnTo>
                      <a:pt x="13" y="421"/>
                    </a:lnTo>
                    <a:lnTo>
                      <a:pt x="20" y="408"/>
                    </a:lnTo>
                    <a:lnTo>
                      <a:pt x="26" y="395"/>
                    </a:lnTo>
                    <a:lnTo>
                      <a:pt x="33" y="382"/>
                    </a:lnTo>
                    <a:lnTo>
                      <a:pt x="39" y="363"/>
                    </a:lnTo>
                    <a:lnTo>
                      <a:pt x="46" y="350"/>
                    </a:lnTo>
                    <a:lnTo>
                      <a:pt x="52" y="330"/>
                    </a:lnTo>
                    <a:lnTo>
                      <a:pt x="65" y="305"/>
                    </a:lnTo>
                    <a:lnTo>
                      <a:pt x="84" y="272"/>
                    </a:lnTo>
                    <a:lnTo>
                      <a:pt x="97" y="240"/>
                    </a:lnTo>
                    <a:lnTo>
                      <a:pt x="117" y="214"/>
                    </a:lnTo>
                    <a:lnTo>
                      <a:pt x="136" y="182"/>
                    </a:lnTo>
                    <a:lnTo>
                      <a:pt x="162" y="156"/>
                    </a:lnTo>
                    <a:lnTo>
                      <a:pt x="181" y="130"/>
                    </a:lnTo>
                    <a:lnTo>
                      <a:pt x="207" y="104"/>
                    </a:lnTo>
                    <a:lnTo>
                      <a:pt x="214" y="91"/>
                    </a:lnTo>
                    <a:lnTo>
                      <a:pt x="227" y="78"/>
                    </a:lnTo>
                    <a:lnTo>
                      <a:pt x="240" y="72"/>
                    </a:lnTo>
                    <a:lnTo>
                      <a:pt x="252" y="59"/>
                    </a:lnTo>
                    <a:lnTo>
                      <a:pt x="265" y="52"/>
                    </a:lnTo>
                    <a:lnTo>
                      <a:pt x="272" y="39"/>
                    </a:lnTo>
                    <a:lnTo>
                      <a:pt x="291" y="26"/>
                    </a:lnTo>
                    <a:lnTo>
                      <a:pt x="311" y="20"/>
                    </a:lnTo>
                    <a:lnTo>
                      <a:pt x="317" y="13"/>
                    </a:lnTo>
                    <a:lnTo>
                      <a:pt x="330" y="7"/>
                    </a:lnTo>
                    <a:lnTo>
                      <a:pt x="336" y="7"/>
                    </a:lnTo>
                    <a:lnTo>
                      <a:pt x="343"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70" name="Freeform 333"/>
              <p:cNvSpPr>
                <a:spLocks/>
              </p:cNvSpPr>
              <p:nvPr/>
            </p:nvSpPr>
            <p:spPr bwMode="auto">
              <a:xfrm>
                <a:off x="12978" y="7160"/>
                <a:ext cx="343" cy="407"/>
              </a:xfrm>
              <a:custGeom>
                <a:avLst/>
                <a:gdLst>
                  <a:gd name="T0" fmla="*/ 0 w 343"/>
                  <a:gd name="T1" fmla="*/ 407 h 407"/>
                  <a:gd name="T2" fmla="*/ 7 w 343"/>
                  <a:gd name="T3" fmla="*/ 394 h 407"/>
                  <a:gd name="T4" fmla="*/ 7 w 343"/>
                  <a:gd name="T5" fmla="*/ 388 h 407"/>
                  <a:gd name="T6" fmla="*/ 13 w 343"/>
                  <a:gd name="T7" fmla="*/ 368 h 407"/>
                  <a:gd name="T8" fmla="*/ 13 w 343"/>
                  <a:gd name="T9" fmla="*/ 356 h 407"/>
                  <a:gd name="T10" fmla="*/ 20 w 343"/>
                  <a:gd name="T11" fmla="*/ 343 h 407"/>
                  <a:gd name="T12" fmla="*/ 26 w 343"/>
                  <a:gd name="T13" fmla="*/ 330 h 407"/>
                  <a:gd name="T14" fmla="*/ 33 w 343"/>
                  <a:gd name="T15" fmla="*/ 317 h 407"/>
                  <a:gd name="T16" fmla="*/ 39 w 343"/>
                  <a:gd name="T17" fmla="*/ 304 h 407"/>
                  <a:gd name="T18" fmla="*/ 46 w 343"/>
                  <a:gd name="T19" fmla="*/ 291 h 407"/>
                  <a:gd name="T20" fmla="*/ 52 w 343"/>
                  <a:gd name="T21" fmla="*/ 278 h 407"/>
                  <a:gd name="T22" fmla="*/ 72 w 343"/>
                  <a:gd name="T23" fmla="*/ 252 h 407"/>
                  <a:gd name="T24" fmla="*/ 84 w 343"/>
                  <a:gd name="T25" fmla="*/ 220 h 407"/>
                  <a:gd name="T26" fmla="*/ 104 w 343"/>
                  <a:gd name="T27" fmla="*/ 200 h 407"/>
                  <a:gd name="T28" fmla="*/ 123 w 343"/>
                  <a:gd name="T29" fmla="*/ 168 h 407"/>
                  <a:gd name="T30" fmla="*/ 143 w 343"/>
                  <a:gd name="T31" fmla="*/ 148 h 407"/>
                  <a:gd name="T32" fmla="*/ 162 w 343"/>
                  <a:gd name="T33" fmla="*/ 123 h 407"/>
                  <a:gd name="T34" fmla="*/ 181 w 343"/>
                  <a:gd name="T35" fmla="*/ 103 h 407"/>
                  <a:gd name="T36" fmla="*/ 207 w 343"/>
                  <a:gd name="T37" fmla="*/ 77 h 407"/>
                  <a:gd name="T38" fmla="*/ 220 w 343"/>
                  <a:gd name="T39" fmla="*/ 71 h 407"/>
                  <a:gd name="T40" fmla="*/ 233 w 343"/>
                  <a:gd name="T41" fmla="*/ 64 h 407"/>
                  <a:gd name="T42" fmla="*/ 240 w 343"/>
                  <a:gd name="T43" fmla="*/ 51 h 407"/>
                  <a:gd name="T44" fmla="*/ 252 w 343"/>
                  <a:gd name="T45" fmla="*/ 45 h 407"/>
                  <a:gd name="T46" fmla="*/ 265 w 343"/>
                  <a:gd name="T47" fmla="*/ 38 h 407"/>
                  <a:gd name="T48" fmla="*/ 278 w 343"/>
                  <a:gd name="T49" fmla="*/ 32 h 407"/>
                  <a:gd name="T50" fmla="*/ 298 w 343"/>
                  <a:gd name="T51" fmla="*/ 19 h 407"/>
                  <a:gd name="T52" fmla="*/ 311 w 343"/>
                  <a:gd name="T53" fmla="*/ 12 h 407"/>
                  <a:gd name="T54" fmla="*/ 330 w 343"/>
                  <a:gd name="T55" fmla="*/ 6 h 407"/>
                  <a:gd name="T56" fmla="*/ 343 w 343"/>
                  <a:gd name="T57" fmla="*/ 0 h 4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3"/>
                  <a:gd name="T88" fmla="*/ 0 h 407"/>
                  <a:gd name="T89" fmla="*/ 343 w 343"/>
                  <a:gd name="T90" fmla="*/ 407 h 4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3" h="407">
                    <a:moveTo>
                      <a:pt x="0" y="407"/>
                    </a:moveTo>
                    <a:lnTo>
                      <a:pt x="7" y="394"/>
                    </a:lnTo>
                    <a:lnTo>
                      <a:pt x="7" y="388"/>
                    </a:lnTo>
                    <a:lnTo>
                      <a:pt x="13" y="368"/>
                    </a:lnTo>
                    <a:lnTo>
                      <a:pt x="13" y="356"/>
                    </a:lnTo>
                    <a:lnTo>
                      <a:pt x="20" y="343"/>
                    </a:lnTo>
                    <a:lnTo>
                      <a:pt x="26" y="330"/>
                    </a:lnTo>
                    <a:lnTo>
                      <a:pt x="33" y="317"/>
                    </a:lnTo>
                    <a:lnTo>
                      <a:pt x="39" y="304"/>
                    </a:lnTo>
                    <a:lnTo>
                      <a:pt x="46" y="291"/>
                    </a:lnTo>
                    <a:lnTo>
                      <a:pt x="52" y="278"/>
                    </a:lnTo>
                    <a:lnTo>
                      <a:pt x="72" y="252"/>
                    </a:lnTo>
                    <a:lnTo>
                      <a:pt x="84" y="220"/>
                    </a:lnTo>
                    <a:lnTo>
                      <a:pt x="104" y="200"/>
                    </a:lnTo>
                    <a:lnTo>
                      <a:pt x="123" y="168"/>
                    </a:lnTo>
                    <a:lnTo>
                      <a:pt x="143" y="148"/>
                    </a:lnTo>
                    <a:lnTo>
                      <a:pt x="162" y="123"/>
                    </a:lnTo>
                    <a:lnTo>
                      <a:pt x="181" y="103"/>
                    </a:lnTo>
                    <a:lnTo>
                      <a:pt x="207" y="77"/>
                    </a:lnTo>
                    <a:lnTo>
                      <a:pt x="220" y="71"/>
                    </a:lnTo>
                    <a:lnTo>
                      <a:pt x="233" y="64"/>
                    </a:lnTo>
                    <a:lnTo>
                      <a:pt x="240" y="51"/>
                    </a:lnTo>
                    <a:lnTo>
                      <a:pt x="252" y="45"/>
                    </a:lnTo>
                    <a:lnTo>
                      <a:pt x="265" y="38"/>
                    </a:lnTo>
                    <a:lnTo>
                      <a:pt x="278" y="32"/>
                    </a:lnTo>
                    <a:lnTo>
                      <a:pt x="298" y="19"/>
                    </a:lnTo>
                    <a:lnTo>
                      <a:pt x="311" y="12"/>
                    </a:lnTo>
                    <a:lnTo>
                      <a:pt x="330" y="6"/>
                    </a:lnTo>
                    <a:lnTo>
                      <a:pt x="343"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71" name="Line 334"/>
              <p:cNvSpPr>
                <a:spLocks noChangeShapeType="1"/>
              </p:cNvSpPr>
              <p:nvPr/>
            </p:nvSpPr>
            <p:spPr bwMode="auto">
              <a:xfrm>
                <a:off x="10452" y="6007"/>
                <a:ext cx="1" cy="544"/>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72" name="Line 335"/>
              <p:cNvSpPr>
                <a:spLocks noChangeShapeType="1"/>
              </p:cNvSpPr>
              <p:nvPr/>
            </p:nvSpPr>
            <p:spPr bwMode="auto">
              <a:xfrm>
                <a:off x="10407" y="6020"/>
                <a:ext cx="84" cy="52"/>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73" name="Line 336"/>
              <p:cNvSpPr>
                <a:spLocks noChangeShapeType="1"/>
              </p:cNvSpPr>
              <p:nvPr/>
            </p:nvSpPr>
            <p:spPr bwMode="auto">
              <a:xfrm>
                <a:off x="10407" y="6079"/>
                <a:ext cx="90"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74" name="Line 337"/>
              <p:cNvSpPr>
                <a:spLocks noChangeShapeType="1"/>
              </p:cNvSpPr>
              <p:nvPr/>
            </p:nvSpPr>
            <p:spPr bwMode="auto">
              <a:xfrm>
                <a:off x="10413" y="6137"/>
                <a:ext cx="84"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75" name="Line 338"/>
              <p:cNvSpPr>
                <a:spLocks noChangeShapeType="1"/>
              </p:cNvSpPr>
              <p:nvPr/>
            </p:nvSpPr>
            <p:spPr bwMode="auto">
              <a:xfrm>
                <a:off x="9515" y="6007"/>
                <a:ext cx="1" cy="544"/>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76" name="Line 339"/>
              <p:cNvSpPr>
                <a:spLocks noChangeShapeType="1"/>
              </p:cNvSpPr>
              <p:nvPr/>
            </p:nvSpPr>
            <p:spPr bwMode="auto">
              <a:xfrm>
                <a:off x="9470" y="6020"/>
                <a:ext cx="84" cy="52"/>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77" name="Line 340"/>
              <p:cNvSpPr>
                <a:spLocks noChangeShapeType="1"/>
              </p:cNvSpPr>
              <p:nvPr/>
            </p:nvSpPr>
            <p:spPr bwMode="auto">
              <a:xfrm>
                <a:off x="9470" y="6079"/>
                <a:ext cx="90"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78" name="Line 341"/>
              <p:cNvSpPr>
                <a:spLocks noChangeShapeType="1"/>
              </p:cNvSpPr>
              <p:nvPr/>
            </p:nvSpPr>
            <p:spPr bwMode="auto">
              <a:xfrm>
                <a:off x="9476" y="6137"/>
                <a:ext cx="84"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79" name="Line 342"/>
              <p:cNvSpPr>
                <a:spLocks noChangeShapeType="1"/>
              </p:cNvSpPr>
              <p:nvPr/>
            </p:nvSpPr>
            <p:spPr bwMode="auto">
              <a:xfrm>
                <a:off x="8669" y="6001"/>
                <a:ext cx="1" cy="550"/>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80" name="Line 343"/>
              <p:cNvSpPr>
                <a:spLocks noChangeShapeType="1"/>
              </p:cNvSpPr>
              <p:nvPr/>
            </p:nvSpPr>
            <p:spPr bwMode="auto">
              <a:xfrm>
                <a:off x="8623" y="6020"/>
                <a:ext cx="91" cy="52"/>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81" name="Line 344"/>
              <p:cNvSpPr>
                <a:spLocks noChangeShapeType="1"/>
              </p:cNvSpPr>
              <p:nvPr/>
            </p:nvSpPr>
            <p:spPr bwMode="auto">
              <a:xfrm>
                <a:off x="8630" y="6079"/>
                <a:ext cx="84"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82" name="Line 345"/>
              <p:cNvSpPr>
                <a:spLocks noChangeShapeType="1"/>
              </p:cNvSpPr>
              <p:nvPr/>
            </p:nvSpPr>
            <p:spPr bwMode="auto">
              <a:xfrm>
                <a:off x="8630" y="6137"/>
                <a:ext cx="84" cy="58"/>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83" name="Freeform 346"/>
              <p:cNvSpPr>
                <a:spLocks/>
              </p:cNvSpPr>
              <p:nvPr/>
            </p:nvSpPr>
            <p:spPr bwMode="auto">
              <a:xfrm>
                <a:off x="8688" y="6176"/>
                <a:ext cx="853" cy="51"/>
              </a:xfrm>
              <a:custGeom>
                <a:avLst/>
                <a:gdLst>
                  <a:gd name="T0" fmla="*/ 0 w 853"/>
                  <a:gd name="T1" fmla="*/ 0 h 51"/>
                  <a:gd name="T2" fmla="*/ 52 w 853"/>
                  <a:gd name="T3" fmla="*/ 6 h 51"/>
                  <a:gd name="T4" fmla="*/ 110 w 853"/>
                  <a:gd name="T5" fmla="*/ 19 h 51"/>
                  <a:gd name="T6" fmla="*/ 162 w 853"/>
                  <a:gd name="T7" fmla="*/ 26 h 51"/>
                  <a:gd name="T8" fmla="*/ 213 w 853"/>
                  <a:gd name="T9" fmla="*/ 32 h 51"/>
                  <a:gd name="T10" fmla="*/ 271 w 853"/>
                  <a:gd name="T11" fmla="*/ 39 h 51"/>
                  <a:gd name="T12" fmla="*/ 323 w 853"/>
                  <a:gd name="T13" fmla="*/ 45 h 51"/>
                  <a:gd name="T14" fmla="*/ 375 w 853"/>
                  <a:gd name="T15" fmla="*/ 51 h 51"/>
                  <a:gd name="T16" fmla="*/ 433 w 853"/>
                  <a:gd name="T17" fmla="*/ 51 h 51"/>
                  <a:gd name="T18" fmla="*/ 485 w 853"/>
                  <a:gd name="T19" fmla="*/ 51 h 51"/>
                  <a:gd name="T20" fmla="*/ 543 w 853"/>
                  <a:gd name="T21" fmla="*/ 45 h 51"/>
                  <a:gd name="T22" fmla="*/ 594 w 853"/>
                  <a:gd name="T23" fmla="*/ 45 h 51"/>
                  <a:gd name="T24" fmla="*/ 646 w 853"/>
                  <a:gd name="T25" fmla="*/ 39 h 51"/>
                  <a:gd name="T26" fmla="*/ 704 w 853"/>
                  <a:gd name="T27" fmla="*/ 32 h 51"/>
                  <a:gd name="T28" fmla="*/ 750 w 853"/>
                  <a:gd name="T29" fmla="*/ 26 h 51"/>
                  <a:gd name="T30" fmla="*/ 808 w 853"/>
                  <a:gd name="T31" fmla="*/ 19 h 51"/>
                  <a:gd name="T32" fmla="*/ 853 w 853"/>
                  <a:gd name="T33" fmla="*/ 6 h 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3"/>
                  <a:gd name="T52" fmla="*/ 0 h 51"/>
                  <a:gd name="T53" fmla="*/ 853 w 853"/>
                  <a:gd name="T54" fmla="*/ 51 h 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3" h="51">
                    <a:moveTo>
                      <a:pt x="0" y="0"/>
                    </a:moveTo>
                    <a:lnTo>
                      <a:pt x="52" y="6"/>
                    </a:lnTo>
                    <a:lnTo>
                      <a:pt x="110" y="19"/>
                    </a:lnTo>
                    <a:lnTo>
                      <a:pt x="162" y="26"/>
                    </a:lnTo>
                    <a:lnTo>
                      <a:pt x="213" y="32"/>
                    </a:lnTo>
                    <a:lnTo>
                      <a:pt x="271" y="39"/>
                    </a:lnTo>
                    <a:lnTo>
                      <a:pt x="323" y="45"/>
                    </a:lnTo>
                    <a:lnTo>
                      <a:pt x="375" y="51"/>
                    </a:lnTo>
                    <a:lnTo>
                      <a:pt x="433" y="51"/>
                    </a:lnTo>
                    <a:lnTo>
                      <a:pt x="485" y="51"/>
                    </a:lnTo>
                    <a:lnTo>
                      <a:pt x="543" y="45"/>
                    </a:lnTo>
                    <a:lnTo>
                      <a:pt x="594" y="45"/>
                    </a:lnTo>
                    <a:lnTo>
                      <a:pt x="646" y="39"/>
                    </a:lnTo>
                    <a:lnTo>
                      <a:pt x="704" y="32"/>
                    </a:lnTo>
                    <a:lnTo>
                      <a:pt x="750" y="26"/>
                    </a:lnTo>
                    <a:lnTo>
                      <a:pt x="808" y="19"/>
                    </a:lnTo>
                    <a:lnTo>
                      <a:pt x="853" y="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84" name="Freeform 347"/>
              <p:cNvSpPr>
                <a:spLocks/>
              </p:cNvSpPr>
              <p:nvPr/>
            </p:nvSpPr>
            <p:spPr bwMode="auto">
              <a:xfrm>
                <a:off x="8694" y="6124"/>
                <a:ext cx="860" cy="52"/>
              </a:xfrm>
              <a:custGeom>
                <a:avLst/>
                <a:gdLst>
                  <a:gd name="T0" fmla="*/ 0 w 860"/>
                  <a:gd name="T1" fmla="*/ 0 h 52"/>
                  <a:gd name="T2" fmla="*/ 52 w 860"/>
                  <a:gd name="T3" fmla="*/ 13 h 52"/>
                  <a:gd name="T4" fmla="*/ 110 w 860"/>
                  <a:gd name="T5" fmla="*/ 19 h 52"/>
                  <a:gd name="T6" fmla="*/ 162 w 860"/>
                  <a:gd name="T7" fmla="*/ 32 h 52"/>
                  <a:gd name="T8" fmla="*/ 220 w 860"/>
                  <a:gd name="T9" fmla="*/ 39 h 52"/>
                  <a:gd name="T10" fmla="*/ 272 w 860"/>
                  <a:gd name="T11" fmla="*/ 45 h 52"/>
                  <a:gd name="T12" fmla="*/ 330 w 860"/>
                  <a:gd name="T13" fmla="*/ 52 h 52"/>
                  <a:gd name="T14" fmla="*/ 382 w 860"/>
                  <a:gd name="T15" fmla="*/ 52 h 52"/>
                  <a:gd name="T16" fmla="*/ 433 w 860"/>
                  <a:gd name="T17" fmla="*/ 52 h 52"/>
                  <a:gd name="T18" fmla="*/ 492 w 860"/>
                  <a:gd name="T19" fmla="*/ 52 h 52"/>
                  <a:gd name="T20" fmla="*/ 543 w 860"/>
                  <a:gd name="T21" fmla="*/ 52 h 52"/>
                  <a:gd name="T22" fmla="*/ 595 w 860"/>
                  <a:gd name="T23" fmla="*/ 45 h 52"/>
                  <a:gd name="T24" fmla="*/ 653 w 860"/>
                  <a:gd name="T25" fmla="*/ 45 h 52"/>
                  <a:gd name="T26" fmla="*/ 705 w 860"/>
                  <a:gd name="T27" fmla="*/ 39 h 52"/>
                  <a:gd name="T28" fmla="*/ 756 w 860"/>
                  <a:gd name="T29" fmla="*/ 26 h 52"/>
                  <a:gd name="T30" fmla="*/ 808 w 860"/>
                  <a:gd name="T31" fmla="*/ 19 h 52"/>
                  <a:gd name="T32" fmla="*/ 860 w 860"/>
                  <a:gd name="T33" fmla="*/ 6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60"/>
                  <a:gd name="T52" fmla="*/ 0 h 52"/>
                  <a:gd name="T53" fmla="*/ 860 w 860"/>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60" h="52">
                    <a:moveTo>
                      <a:pt x="0" y="0"/>
                    </a:moveTo>
                    <a:lnTo>
                      <a:pt x="52" y="13"/>
                    </a:lnTo>
                    <a:lnTo>
                      <a:pt x="110" y="19"/>
                    </a:lnTo>
                    <a:lnTo>
                      <a:pt x="162" y="32"/>
                    </a:lnTo>
                    <a:lnTo>
                      <a:pt x="220" y="39"/>
                    </a:lnTo>
                    <a:lnTo>
                      <a:pt x="272" y="45"/>
                    </a:lnTo>
                    <a:lnTo>
                      <a:pt x="330" y="52"/>
                    </a:lnTo>
                    <a:lnTo>
                      <a:pt x="382" y="52"/>
                    </a:lnTo>
                    <a:lnTo>
                      <a:pt x="433" y="52"/>
                    </a:lnTo>
                    <a:lnTo>
                      <a:pt x="492" y="52"/>
                    </a:lnTo>
                    <a:lnTo>
                      <a:pt x="543" y="52"/>
                    </a:lnTo>
                    <a:lnTo>
                      <a:pt x="595" y="45"/>
                    </a:lnTo>
                    <a:lnTo>
                      <a:pt x="653" y="45"/>
                    </a:lnTo>
                    <a:lnTo>
                      <a:pt x="705" y="39"/>
                    </a:lnTo>
                    <a:lnTo>
                      <a:pt x="756" y="26"/>
                    </a:lnTo>
                    <a:lnTo>
                      <a:pt x="808" y="19"/>
                    </a:lnTo>
                    <a:lnTo>
                      <a:pt x="860" y="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85" name="Freeform 348"/>
              <p:cNvSpPr>
                <a:spLocks/>
              </p:cNvSpPr>
              <p:nvPr/>
            </p:nvSpPr>
            <p:spPr bwMode="auto">
              <a:xfrm>
                <a:off x="8701" y="6066"/>
                <a:ext cx="859" cy="58"/>
              </a:xfrm>
              <a:custGeom>
                <a:avLst/>
                <a:gdLst>
                  <a:gd name="T0" fmla="*/ 0 w 859"/>
                  <a:gd name="T1" fmla="*/ 0 h 58"/>
                  <a:gd name="T2" fmla="*/ 52 w 859"/>
                  <a:gd name="T3" fmla="*/ 13 h 58"/>
                  <a:gd name="T4" fmla="*/ 110 w 859"/>
                  <a:gd name="T5" fmla="*/ 26 h 58"/>
                  <a:gd name="T6" fmla="*/ 161 w 859"/>
                  <a:gd name="T7" fmla="*/ 32 h 58"/>
                  <a:gd name="T8" fmla="*/ 220 w 859"/>
                  <a:gd name="T9" fmla="*/ 38 h 58"/>
                  <a:gd name="T10" fmla="*/ 271 w 859"/>
                  <a:gd name="T11" fmla="*/ 45 h 58"/>
                  <a:gd name="T12" fmla="*/ 323 w 859"/>
                  <a:gd name="T13" fmla="*/ 51 h 58"/>
                  <a:gd name="T14" fmla="*/ 381 w 859"/>
                  <a:gd name="T15" fmla="*/ 51 h 58"/>
                  <a:gd name="T16" fmla="*/ 433 w 859"/>
                  <a:gd name="T17" fmla="*/ 58 h 58"/>
                  <a:gd name="T18" fmla="*/ 485 w 859"/>
                  <a:gd name="T19" fmla="*/ 58 h 58"/>
                  <a:gd name="T20" fmla="*/ 543 w 859"/>
                  <a:gd name="T21" fmla="*/ 51 h 58"/>
                  <a:gd name="T22" fmla="*/ 594 w 859"/>
                  <a:gd name="T23" fmla="*/ 51 h 58"/>
                  <a:gd name="T24" fmla="*/ 646 w 859"/>
                  <a:gd name="T25" fmla="*/ 45 h 58"/>
                  <a:gd name="T26" fmla="*/ 704 w 859"/>
                  <a:gd name="T27" fmla="*/ 38 h 58"/>
                  <a:gd name="T28" fmla="*/ 756 w 859"/>
                  <a:gd name="T29" fmla="*/ 32 h 58"/>
                  <a:gd name="T30" fmla="*/ 808 w 859"/>
                  <a:gd name="T31" fmla="*/ 19 h 58"/>
                  <a:gd name="T32" fmla="*/ 859 w 859"/>
                  <a:gd name="T33" fmla="*/ 13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9"/>
                  <a:gd name="T52" fmla="*/ 0 h 58"/>
                  <a:gd name="T53" fmla="*/ 859 w 859"/>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9" h="58">
                    <a:moveTo>
                      <a:pt x="0" y="0"/>
                    </a:moveTo>
                    <a:lnTo>
                      <a:pt x="52" y="13"/>
                    </a:lnTo>
                    <a:lnTo>
                      <a:pt x="110" y="26"/>
                    </a:lnTo>
                    <a:lnTo>
                      <a:pt x="161" y="32"/>
                    </a:lnTo>
                    <a:lnTo>
                      <a:pt x="220" y="38"/>
                    </a:lnTo>
                    <a:lnTo>
                      <a:pt x="271" y="45"/>
                    </a:lnTo>
                    <a:lnTo>
                      <a:pt x="323" y="51"/>
                    </a:lnTo>
                    <a:lnTo>
                      <a:pt x="381" y="51"/>
                    </a:lnTo>
                    <a:lnTo>
                      <a:pt x="433" y="58"/>
                    </a:lnTo>
                    <a:lnTo>
                      <a:pt x="485" y="58"/>
                    </a:lnTo>
                    <a:lnTo>
                      <a:pt x="543" y="51"/>
                    </a:lnTo>
                    <a:lnTo>
                      <a:pt x="594" y="51"/>
                    </a:lnTo>
                    <a:lnTo>
                      <a:pt x="646" y="45"/>
                    </a:lnTo>
                    <a:lnTo>
                      <a:pt x="704" y="38"/>
                    </a:lnTo>
                    <a:lnTo>
                      <a:pt x="756" y="32"/>
                    </a:lnTo>
                    <a:lnTo>
                      <a:pt x="808" y="19"/>
                    </a:lnTo>
                    <a:lnTo>
                      <a:pt x="859" y="1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86" name="Freeform 349"/>
              <p:cNvSpPr>
                <a:spLocks/>
              </p:cNvSpPr>
              <p:nvPr/>
            </p:nvSpPr>
            <p:spPr bwMode="auto">
              <a:xfrm>
                <a:off x="9541" y="6176"/>
                <a:ext cx="950" cy="58"/>
              </a:xfrm>
              <a:custGeom>
                <a:avLst/>
                <a:gdLst>
                  <a:gd name="T0" fmla="*/ 0 w 950"/>
                  <a:gd name="T1" fmla="*/ 0 h 58"/>
                  <a:gd name="T2" fmla="*/ 65 w 950"/>
                  <a:gd name="T3" fmla="*/ 13 h 58"/>
                  <a:gd name="T4" fmla="*/ 123 w 950"/>
                  <a:gd name="T5" fmla="*/ 26 h 58"/>
                  <a:gd name="T6" fmla="*/ 181 w 950"/>
                  <a:gd name="T7" fmla="*/ 32 h 58"/>
                  <a:gd name="T8" fmla="*/ 245 w 950"/>
                  <a:gd name="T9" fmla="*/ 39 h 58"/>
                  <a:gd name="T10" fmla="*/ 304 w 950"/>
                  <a:gd name="T11" fmla="*/ 45 h 58"/>
                  <a:gd name="T12" fmla="*/ 362 w 950"/>
                  <a:gd name="T13" fmla="*/ 51 h 58"/>
                  <a:gd name="T14" fmla="*/ 426 w 950"/>
                  <a:gd name="T15" fmla="*/ 51 h 58"/>
                  <a:gd name="T16" fmla="*/ 485 w 950"/>
                  <a:gd name="T17" fmla="*/ 58 h 58"/>
                  <a:gd name="T18" fmla="*/ 543 w 950"/>
                  <a:gd name="T19" fmla="*/ 58 h 58"/>
                  <a:gd name="T20" fmla="*/ 601 w 950"/>
                  <a:gd name="T21" fmla="*/ 51 h 58"/>
                  <a:gd name="T22" fmla="*/ 659 w 950"/>
                  <a:gd name="T23" fmla="*/ 51 h 58"/>
                  <a:gd name="T24" fmla="*/ 717 w 950"/>
                  <a:gd name="T25" fmla="*/ 45 h 58"/>
                  <a:gd name="T26" fmla="*/ 775 w 950"/>
                  <a:gd name="T27" fmla="*/ 39 h 58"/>
                  <a:gd name="T28" fmla="*/ 833 w 950"/>
                  <a:gd name="T29" fmla="*/ 32 h 58"/>
                  <a:gd name="T30" fmla="*/ 892 w 950"/>
                  <a:gd name="T31" fmla="*/ 26 h 58"/>
                  <a:gd name="T32" fmla="*/ 950 w 950"/>
                  <a:gd name="T33" fmla="*/ 13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50"/>
                  <a:gd name="T52" fmla="*/ 0 h 58"/>
                  <a:gd name="T53" fmla="*/ 950 w 950"/>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50" h="58">
                    <a:moveTo>
                      <a:pt x="0" y="0"/>
                    </a:moveTo>
                    <a:lnTo>
                      <a:pt x="65" y="13"/>
                    </a:lnTo>
                    <a:lnTo>
                      <a:pt x="123" y="26"/>
                    </a:lnTo>
                    <a:lnTo>
                      <a:pt x="181" y="32"/>
                    </a:lnTo>
                    <a:lnTo>
                      <a:pt x="245" y="39"/>
                    </a:lnTo>
                    <a:lnTo>
                      <a:pt x="304" y="45"/>
                    </a:lnTo>
                    <a:lnTo>
                      <a:pt x="362" y="51"/>
                    </a:lnTo>
                    <a:lnTo>
                      <a:pt x="426" y="51"/>
                    </a:lnTo>
                    <a:lnTo>
                      <a:pt x="485" y="58"/>
                    </a:lnTo>
                    <a:lnTo>
                      <a:pt x="543" y="58"/>
                    </a:lnTo>
                    <a:lnTo>
                      <a:pt x="601" y="51"/>
                    </a:lnTo>
                    <a:lnTo>
                      <a:pt x="659" y="51"/>
                    </a:lnTo>
                    <a:lnTo>
                      <a:pt x="717" y="45"/>
                    </a:lnTo>
                    <a:lnTo>
                      <a:pt x="775" y="39"/>
                    </a:lnTo>
                    <a:lnTo>
                      <a:pt x="833" y="32"/>
                    </a:lnTo>
                    <a:lnTo>
                      <a:pt x="892" y="26"/>
                    </a:lnTo>
                    <a:lnTo>
                      <a:pt x="950" y="1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87" name="Freeform 350"/>
              <p:cNvSpPr>
                <a:spLocks/>
              </p:cNvSpPr>
              <p:nvPr/>
            </p:nvSpPr>
            <p:spPr bwMode="auto">
              <a:xfrm>
                <a:off x="9554" y="6130"/>
                <a:ext cx="930" cy="46"/>
              </a:xfrm>
              <a:custGeom>
                <a:avLst/>
                <a:gdLst>
                  <a:gd name="T0" fmla="*/ 0 w 930"/>
                  <a:gd name="T1" fmla="*/ 0 h 46"/>
                  <a:gd name="T2" fmla="*/ 58 w 930"/>
                  <a:gd name="T3" fmla="*/ 7 h 46"/>
                  <a:gd name="T4" fmla="*/ 116 w 930"/>
                  <a:gd name="T5" fmla="*/ 20 h 46"/>
                  <a:gd name="T6" fmla="*/ 174 w 930"/>
                  <a:gd name="T7" fmla="*/ 33 h 46"/>
                  <a:gd name="T8" fmla="*/ 232 w 930"/>
                  <a:gd name="T9" fmla="*/ 33 h 46"/>
                  <a:gd name="T10" fmla="*/ 297 w 930"/>
                  <a:gd name="T11" fmla="*/ 39 h 46"/>
                  <a:gd name="T12" fmla="*/ 355 w 930"/>
                  <a:gd name="T13" fmla="*/ 46 h 46"/>
                  <a:gd name="T14" fmla="*/ 413 w 930"/>
                  <a:gd name="T15" fmla="*/ 46 h 46"/>
                  <a:gd name="T16" fmla="*/ 472 w 930"/>
                  <a:gd name="T17" fmla="*/ 46 h 46"/>
                  <a:gd name="T18" fmla="*/ 530 w 930"/>
                  <a:gd name="T19" fmla="*/ 46 h 46"/>
                  <a:gd name="T20" fmla="*/ 588 w 930"/>
                  <a:gd name="T21" fmla="*/ 46 h 46"/>
                  <a:gd name="T22" fmla="*/ 646 w 930"/>
                  <a:gd name="T23" fmla="*/ 39 h 46"/>
                  <a:gd name="T24" fmla="*/ 704 w 930"/>
                  <a:gd name="T25" fmla="*/ 33 h 46"/>
                  <a:gd name="T26" fmla="*/ 762 w 930"/>
                  <a:gd name="T27" fmla="*/ 33 h 46"/>
                  <a:gd name="T28" fmla="*/ 820 w 930"/>
                  <a:gd name="T29" fmla="*/ 20 h 46"/>
                  <a:gd name="T30" fmla="*/ 879 w 930"/>
                  <a:gd name="T31" fmla="*/ 7 h 46"/>
                  <a:gd name="T32" fmla="*/ 930 w 930"/>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30"/>
                  <a:gd name="T52" fmla="*/ 0 h 46"/>
                  <a:gd name="T53" fmla="*/ 930 w 930"/>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30" h="46">
                    <a:moveTo>
                      <a:pt x="0" y="0"/>
                    </a:moveTo>
                    <a:lnTo>
                      <a:pt x="58" y="7"/>
                    </a:lnTo>
                    <a:lnTo>
                      <a:pt x="116" y="20"/>
                    </a:lnTo>
                    <a:lnTo>
                      <a:pt x="174" y="33"/>
                    </a:lnTo>
                    <a:lnTo>
                      <a:pt x="232" y="33"/>
                    </a:lnTo>
                    <a:lnTo>
                      <a:pt x="297" y="39"/>
                    </a:lnTo>
                    <a:lnTo>
                      <a:pt x="355" y="46"/>
                    </a:lnTo>
                    <a:lnTo>
                      <a:pt x="413" y="46"/>
                    </a:lnTo>
                    <a:lnTo>
                      <a:pt x="472" y="46"/>
                    </a:lnTo>
                    <a:lnTo>
                      <a:pt x="530" y="46"/>
                    </a:lnTo>
                    <a:lnTo>
                      <a:pt x="588" y="46"/>
                    </a:lnTo>
                    <a:lnTo>
                      <a:pt x="646" y="39"/>
                    </a:lnTo>
                    <a:lnTo>
                      <a:pt x="704" y="33"/>
                    </a:lnTo>
                    <a:lnTo>
                      <a:pt x="762" y="33"/>
                    </a:lnTo>
                    <a:lnTo>
                      <a:pt x="820" y="20"/>
                    </a:lnTo>
                    <a:lnTo>
                      <a:pt x="879" y="7"/>
                    </a:lnTo>
                    <a:lnTo>
                      <a:pt x="93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88" name="Freeform 351"/>
              <p:cNvSpPr>
                <a:spLocks/>
              </p:cNvSpPr>
              <p:nvPr/>
            </p:nvSpPr>
            <p:spPr bwMode="auto">
              <a:xfrm>
                <a:off x="9560" y="6072"/>
                <a:ext cx="931" cy="52"/>
              </a:xfrm>
              <a:custGeom>
                <a:avLst/>
                <a:gdLst>
                  <a:gd name="T0" fmla="*/ 0 w 931"/>
                  <a:gd name="T1" fmla="*/ 0 h 52"/>
                  <a:gd name="T2" fmla="*/ 58 w 931"/>
                  <a:gd name="T3" fmla="*/ 13 h 52"/>
                  <a:gd name="T4" fmla="*/ 117 w 931"/>
                  <a:gd name="T5" fmla="*/ 26 h 52"/>
                  <a:gd name="T6" fmla="*/ 175 w 931"/>
                  <a:gd name="T7" fmla="*/ 32 h 52"/>
                  <a:gd name="T8" fmla="*/ 233 w 931"/>
                  <a:gd name="T9" fmla="*/ 39 h 52"/>
                  <a:gd name="T10" fmla="*/ 291 w 931"/>
                  <a:gd name="T11" fmla="*/ 45 h 52"/>
                  <a:gd name="T12" fmla="*/ 356 w 931"/>
                  <a:gd name="T13" fmla="*/ 45 h 52"/>
                  <a:gd name="T14" fmla="*/ 414 w 931"/>
                  <a:gd name="T15" fmla="*/ 52 h 52"/>
                  <a:gd name="T16" fmla="*/ 472 w 931"/>
                  <a:gd name="T17" fmla="*/ 52 h 52"/>
                  <a:gd name="T18" fmla="*/ 530 w 931"/>
                  <a:gd name="T19" fmla="*/ 52 h 52"/>
                  <a:gd name="T20" fmla="*/ 588 w 931"/>
                  <a:gd name="T21" fmla="*/ 45 h 52"/>
                  <a:gd name="T22" fmla="*/ 646 w 931"/>
                  <a:gd name="T23" fmla="*/ 45 h 52"/>
                  <a:gd name="T24" fmla="*/ 705 w 931"/>
                  <a:gd name="T25" fmla="*/ 39 h 52"/>
                  <a:gd name="T26" fmla="*/ 763 w 931"/>
                  <a:gd name="T27" fmla="*/ 32 h 52"/>
                  <a:gd name="T28" fmla="*/ 821 w 931"/>
                  <a:gd name="T29" fmla="*/ 26 h 52"/>
                  <a:gd name="T30" fmla="*/ 873 w 931"/>
                  <a:gd name="T31" fmla="*/ 13 h 52"/>
                  <a:gd name="T32" fmla="*/ 931 w 931"/>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31"/>
                  <a:gd name="T52" fmla="*/ 0 h 52"/>
                  <a:gd name="T53" fmla="*/ 931 w 931"/>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31" h="52">
                    <a:moveTo>
                      <a:pt x="0" y="0"/>
                    </a:moveTo>
                    <a:lnTo>
                      <a:pt x="58" y="13"/>
                    </a:lnTo>
                    <a:lnTo>
                      <a:pt x="117" y="26"/>
                    </a:lnTo>
                    <a:lnTo>
                      <a:pt x="175" y="32"/>
                    </a:lnTo>
                    <a:lnTo>
                      <a:pt x="233" y="39"/>
                    </a:lnTo>
                    <a:lnTo>
                      <a:pt x="291" y="45"/>
                    </a:lnTo>
                    <a:lnTo>
                      <a:pt x="356" y="45"/>
                    </a:lnTo>
                    <a:lnTo>
                      <a:pt x="414" y="52"/>
                    </a:lnTo>
                    <a:lnTo>
                      <a:pt x="472" y="52"/>
                    </a:lnTo>
                    <a:lnTo>
                      <a:pt x="530" y="52"/>
                    </a:lnTo>
                    <a:lnTo>
                      <a:pt x="588" y="45"/>
                    </a:lnTo>
                    <a:lnTo>
                      <a:pt x="646" y="45"/>
                    </a:lnTo>
                    <a:lnTo>
                      <a:pt x="705" y="39"/>
                    </a:lnTo>
                    <a:lnTo>
                      <a:pt x="763" y="32"/>
                    </a:lnTo>
                    <a:lnTo>
                      <a:pt x="821" y="26"/>
                    </a:lnTo>
                    <a:lnTo>
                      <a:pt x="873" y="13"/>
                    </a:lnTo>
                    <a:lnTo>
                      <a:pt x="931"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89" name="Rectangle 352"/>
              <p:cNvSpPr>
                <a:spLocks noChangeArrowheads="1"/>
              </p:cNvSpPr>
              <p:nvPr/>
            </p:nvSpPr>
            <p:spPr bwMode="auto">
              <a:xfrm>
                <a:off x="6659" y="6905"/>
                <a:ext cx="2085" cy="2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100">
                    <a:solidFill>
                      <a:srgbClr val="000000"/>
                    </a:solidFill>
                  </a:rPr>
                  <a:t>Secondary Distribution</a:t>
                </a:r>
                <a:r>
                  <a:rPr lang="en-US" altLang="en-US" sz="900">
                    <a:solidFill>
                      <a:srgbClr val="000000"/>
                    </a:solidFill>
                  </a:rPr>
                  <a:t> </a:t>
                </a:r>
                <a:endParaRPr lang="en-US" altLang="en-US" sz="1400"/>
              </a:p>
            </p:txBody>
          </p:sp>
          <p:sp>
            <p:nvSpPr>
              <p:cNvPr id="11890" name="Freeform 353"/>
              <p:cNvSpPr>
                <a:spLocks/>
              </p:cNvSpPr>
              <p:nvPr/>
            </p:nvSpPr>
            <p:spPr bwMode="auto">
              <a:xfrm>
                <a:off x="4126" y="2881"/>
                <a:ext cx="162" cy="246"/>
              </a:xfrm>
              <a:custGeom>
                <a:avLst/>
                <a:gdLst>
                  <a:gd name="T0" fmla="*/ 0 w 162"/>
                  <a:gd name="T1" fmla="*/ 246 h 246"/>
                  <a:gd name="T2" fmla="*/ 162 w 162"/>
                  <a:gd name="T3" fmla="*/ 0 h 246"/>
                  <a:gd name="T4" fmla="*/ 58 w 162"/>
                  <a:gd name="T5" fmla="*/ 246 h 246"/>
                  <a:gd name="T6" fmla="*/ 0 w 162"/>
                  <a:gd name="T7" fmla="*/ 246 h 246"/>
                  <a:gd name="T8" fmla="*/ 0 60000 65536"/>
                  <a:gd name="T9" fmla="*/ 0 60000 65536"/>
                  <a:gd name="T10" fmla="*/ 0 60000 65536"/>
                  <a:gd name="T11" fmla="*/ 0 60000 65536"/>
                  <a:gd name="T12" fmla="*/ 0 w 162"/>
                  <a:gd name="T13" fmla="*/ 0 h 246"/>
                  <a:gd name="T14" fmla="*/ 162 w 162"/>
                  <a:gd name="T15" fmla="*/ 246 h 246"/>
                </a:gdLst>
                <a:ahLst/>
                <a:cxnLst>
                  <a:cxn ang="T8">
                    <a:pos x="T0" y="T1"/>
                  </a:cxn>
                  <a:cxn ang="T9">
                    <a:pos x="T2" y="T3"/>
                  </a:cxn>
                  <a:cxn ang="T10">
                    <a:pos x="T4" y="T5"/>
                  </a:cxn>
                  <a:cxn ang="T11">
                    <a:pos x="T6" y="T7"/>
                  </a:cxn>
                </a:cxnLst>
                <a:rect l="T12" t="T13" r="T14" b="T15"/>
                <a:pathLst>
                  <a:path w="162" h="246">
                    <a:moveTo>
                      <a:pt x="0" y="246"/>
                    </a:moveTo>
                    <a:lnTo>
                      <a:pt x="162" y="0"/>
                    </a:lnTo>
                    <a:lnTo>
                      <a:pt x="58" y="246"/>
                    </a:lnTo>
                    <a:lnTo>
                      <a:pt x="0" y="24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891" name="Freeform 354"/>
              <p:cNvSpPr>
                <a:spLocks/>
              </p:cNvSpPr>
              <p:nvPr/>
            </p:nvSpPr>
            <p:spPr bwMode="auto">
              <a:xfrm>
                <a:off x="4126" y="2881"/>
                <a:ext cx="162" cy="246"/>
              </a:xfrm>
              <a:custGeom>
                <a:avLst/>
                <a:gdLst>
                  <a:gd name="T0" fmla="*/ 0 w 162"/>
                  <a:gd name="T1" fmla="*/ 246 h 246"/>
                  <a:gd name="T2" fmla="*/ 162 w 162"/>
                  <a:gd name="T3" fmla="*/ 0 h 246"/>
                  <a:gd name="T4" fmla="*/ 58 w 162"/>
                  <a:gd name="T5" fmla="*/ 246 h 246"/>
                  <a:gd name="T6" fmla="*/ 0 w 162"/>
                  <a:gd name="T7" fmla="*/ 246 h 246"/>
                  <a:gd name="T8" fmla="*/ 0 60000 65536"/>
                  <a:gd name="T9" fmla="*/ 0 60000 65536"/>
                  <a:gd name="T10" fmla="*/ 0 60000 65536"/>
                  <a:gd name="T11" fmla="*/ 0 60000 65536"/>
                  <a:gd name="T12" fmla="*/ 0 w 162"/>
                  <a:gd name="T13" fmla="*/ 0 h 246"/>
                  <a:gd name="T14" fmla="*/ 162 w 162"/>
                  <a:gd name="T15" fmla="*/ 246 h 246"/>
                </a:gdLst>
                <a:ahLst/>
                <a:cxnLst>
                  <a:cxn ang="T8">
                    <a:pos x="T0" y="T1"/>
                  </a:cxn>
                  <a:cxn ang="T9">
                    <a:pos x="T2" y="T3"/>
                  </a:cxn>
                  <a:cxn ang="T10">
                    <a:pos x="T4" y="T5"/>
                  </a:cxn>
                  <a:cxn ang="T11">
                    <a:pos x="T6" y="T7"/>
                  </a:cxn>
                </a:cxnLst>
                <a:rect l="T12" t="T13" r="T14" b="T15"/>
                <a:pathLst>
                  <a:path w="162" h="246">
                    <a:moveTo>
                      <a:pt x="0" y="246"/>
                    </a:moveTo>
                    <a:lnTo>
                      <a:pt x="162" y="0"/>
                    </a:lnTo>
                    <a:lnTo>
                      <a:pt x="58" y="246"/>
                    </a:lnTo>
                    <a:lnTo>
                      <a:pt x="0" y="246"/>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92" name="Freeform 355"/>
              <p:cNvSpPr>
                <a:spLocks/>
              </p:cNvSpPr>
              <p:nvPr/>
            </p:nvSpPr>
            <p:spPr bwMode="auto">
              <a:xfrm>
                <a:off x="4049" y="2926"/>
                <a:ext cx="161" cy="246"/>
              </a:xfrm>
              <a:custGeom>
                <a:avLst/>
                <a:gdLst>
                  <a:gd name="T0" fmla="*/ 0 w 161"/>
                  <a:gd name="T1" fmla="*/ 246 h 246"/>
                  <a:gd name="T2" fmla="*/ 161 w 161"/>
                  <a:gd name="T3" fmla="*/ 0 h 246"/>
                  <a:gd name="T4" fmla="*/ 58 w 161"/>
                  <a:gd name="T5" fmla="*/ 246 h 246"/>
                  <a:gd name="T6" fmla="*/ 0 w 161"/>
                  <a:gd name="T7" fmla="*/ 246 h 246"/>
                  <a:gd name="T8" fmla="*/ 0 60000 65536"/>
                  <a:gd name="T9" fmla="*/ 0 60000 65536"/>
                  <a:gd name="T10" fmla="*/ 0 60000 65536"/>
                  <a:gd name="T11" fmla="*/ 0 60000 65536"/>
                  <a:gd name="T12" fmla="*/ 0 w 161"/>
                  <a:gd name="T13" fmla="*/ 0 h 246"/>
                  <a:gd name="T14" fmla="*/ 161 w 161"/>
                  <a:gd name="T15" fmla="*/ 246 h 246"/>
                </a:gdLst>
                <a:ahLst/>
                <a:cxnLst>
                  <a:cxn ang="T8">
                    <a:pos x="T0" y="T1"/>
                  </a:cxn>
                  <a:cxn ang="T9">
                    <a:pos x="T2" y="T3"/>
                  </a:cxn>
                  <a:cxn ang="T10">
                    <a:pos x="T4" y="T5"/>
                  </a:cxn>
                  <a:cxn ang="T11">
                    <a:pos x="T6" y="T7"/>
                  </a:cxn>
                </a:cxnLst>
                <a:rect l="T12" t="T13" r="T14" b="T15"/>
                <a:pathLst>
                  <a:path w="161" h="246">
                    <a:moveTo>
                      <a:pt x="0" y="246"/>
                    </a:moveTo>
                    <a:lnTo>
                      <a:pt x="161" y="0"/>
                    </a:lnTo>
                    <a:lnTo>
                      <a:pt x="58" y="246"/>
                    </a:lnTo>
                    <a:lnTo>
                      <a:pt x="0" y="24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893" name="Freeform 356"/>
              <p:cNvSpPr>
                <a:spLocks/>
              </p:cNvSpPr>
              <p:nvPr/>
            </p:nvSpPr>
            <p:spPr bwMode="auto">
              <a:xfrm>
                <a:off x="4049" y="2926"/>
                <a:ext cx="161" cy="246"/>
              </a:xfrm>
              <a:custGeom>
                <a:avLst/>
                <a:gdLst>
                  <a:gd name="T0" fmla="*/ 0 w 161"/>
                  <a:gd name="T1" fmla="*/ 246 h 246"/>
                  <a:gd name="T2" fmla="*/ 161 w 161"/>
                  <a:gd name="T3" fmla="*/ 0 h 246"/>
                  <a:gd name="T4" fmla="*/ 58 w 161"/>
                  <a:gd name="T5" fmla="*/ 246 h 246"/>
                  <a:gd name="T6" fmla="*/ 0 w 161"/>
                  <a:gd name="T7" fmla="*/ 246 h 246"/>
                  <a:gd name="T8" fmla="*/ 0 60000 65536"/>
                  <a:gd name="T9" fmla="*/ 0 60000 65536"/>
                  <a:gd name="T10" fmla="*/ 0 60000 65536"/>
                  <a:gd name="T11" fmla="*/ 0 60000 65536"/>
                  <a:gd name="T12" fmla="*/ 0 w 161"/>
                  <a:gd name="T13" fmla="*/ 0 h 246"/>
                  <a:gd name="T14" fmla="*/ 161 w 161"/>
                  <a:gd name="T15" fmla="*/ 246 h 246"/>
                </a:gdLst>
                <a:ahLst/>
                <a:cxnLst>
                  <a:cxn ang="T8">
                    <a:pos x="T0" y="T1"/>
                  </a:cxn>
                  <a:cxn ang="T9">
                    <a:pos x="T2" y="T3"/>
                  </a:cxn>
                  <a:cxn ang="T10">
                    <a:pos x="T4" y="T5"/>
                  </a:cxn>
                  <a:cxn ang="T11">
                    <a:pos x="T6" y="T7"/>
                  </a:cxn>
                </a:cxnLst>
                <a:rect l="T12" t="T13" r="T14" b="T15"/>
                <a:pathLst>
                  <a:path w="161" h="246">
                    <a:moveTo>
                      <a:pt x="0" y="246"/>
                    </a:moveTo>
                    <a:lnTo>
                      <a:pt x="161" y="0"/>
                    </a:lnTo>
                    <a:lnTo>
                      <a:pt x="58" y="246"/>
                    </a:lnTo>
                    <a:lnTo>
                      <a:pt x="0" y="246"/>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94" name="Freeform 357"/>
              <p:cNvSpPr>
                <a:spLocks/>
              </p:cNvSpPr>
              <p:nvPr/>
            </p:nvSpPr>
            <p:spPr bwMode="auto">
              <a:xfrm>
                <a:off x="3965" y="2965"/>
                <a:ext cx="161" cy="246"/>
              </a:xfrm>
              <a:custGeom>
                <a:avLst/>
                <a:gdLst>
                  <a:gd name="T0" fmla="*/ 0 w 161"/>
                  <a:gd name="T1" fmla="*/ 246 h 246"/>
                  <a:gd name="T2" fmla="*/ 161 w 161"/>
                  <a:gd name="T3" fmla="*/ 0 h 246"/>
                  <a:gd name="T4" fmla="*/ 58 w 161"/>
                  <a:gd name="T5" fmla="*/ 246 h 246"/>
                  <a:gd name="T6" fmla="*/ 0 w 161"/>
                  <a:gd name="T7" fmla="*/ 246 h 246"/>
                  <a:gd name="T8" fmla="*/ 0 60000 65536"/>
                  <a:gd name="T9" fmla="*/ 0 60000 65536"/>
                  <a:gd name="T10" fmla="*/ 0 60000 65536"/>
                  <a:gd name="T11" fmla="*/ 0 60000 65536"/>
                  <a:gd name="T12" fmla="*/ 0 w 161"/>
                  <a:gd name="T13" fmla="*/ 0 h 246"/>
                  <a:gd name="T14" fmla="*/ 161 w 161"/>
                  <a:gd name="T15" fmla="*/ 246 h 246"/>
                </a:gdLst>
                <a:ahLst/>
                <a:cxnLst>
                  <a:cxn ang="T8">
                    <a:pos x="T0" y="T1"/>
                  </a:cxn>
                  <a:cxn ang="T9">
                    <a:pos x="T2" y="T3"/>
                  </a:cxn>
                  <a:cxn ang="T10">
                    <a:pos x="T4" y="T5"/>
                  </a:cxn>
                  <a:cxn ang="T11">
                    <a:pos x="T6" y="T7"/>
                  </a:cxn>
                </a:cxnLst>
                <a:rect l="T12" t="T13" r="T14" b="T15"/>
                <a:pathLst>
                  <a:path w="161" h="246">
                    <a:moveTo>
                      <a:pt x="0" y="246"/>
                    </a:moveTo>
                    <a:lnTo>
                      <a:pt x="161" y="0"/>
                    </a:lnTo>
                    <a:lnTo>
                      <a:pt x="58" y="246"/>
                    </a:lnTo>
                    <a:lnTo>
                      <a:pt x="0" y="24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895" name="Freeform 358"/>
              <p:cNvSpPr>
                <a:spLocks/>
              </p:cNvSpPr>
              <p:nvPr/>
            </p:nvSpPr>
            <p:spPr bwMode="auto">
              <a:xfrm>
                <a:off x="3965" y="2965"/>
                <a:ext cx="161" cy="246"/>
              </a:xfrm>
              <a:custGeom>
                <a:avLst/>
                <a:gdLst>
                  <a:gd name="T0" fmla="*/ 0 w 161"/>
                  <a:gd name="T1" fmla="*/ 246 h 246"/>
                  <a:gd name="T2" fmla="*/ 161 w 161"/>
                  <a:gd name="T3" fmla="*/ 0 h 246"/>
                  <a:gd name="T4" fmla="*/ 58 w 161"/>
                  <a:gd name="T5" fmla="*/ 246 h 246"/>
                  <a:gd name="T6" fmla="*/ 0 w 161"/>
                  <a:gd name="T7" fmla="*/ 246 h 246"/>
                  <a:gd name="T8" fmla="*/ 0 60000 65536"/>
                  <a:gd name="T9" fmla="*/ 0 60000 65536"/>
                  <a:gd name="T10" fmla="*/ 0 60000 65536"/>
                  <a:gd name="T11" fmla="*/ 0 60000 65536"/>
                  <a:gd name="T12" fmla="*/ 0 w 161"/>
                  <a:gd name="T13" fmla="*/ 0 h 246"/>
                  <a:gd name="T14" fmla="*/ 161 w 161"/>
                  <a:gd name="T15" fmla="*/ 246 h 246"/>
                </a:gdLst>
                <a:ahLst/>
                <a:cxnLst>
                  <a:cxn ang="T8">
                    <a:pos x="T0" y="T1"/>
                  </a:cxn>
                  <a:cxn ang="T9">
                    <a:pos x="T2" y="T3"/>
                  </a:cxn>
                  <a:cxn ang="T10">
                    <a:pos x="T4" y="T5"/>
                  </a:cxn>
                  <a:cxn ang="T11">
                    <a:pos x="T6" y="T7"/>
                  </a:cxn>
                </a:cxnLst>
                <a:rect l="T12" t="T13" r="T14" b="T15"/>
                <a:pathLst>
                  <a:path w="161" h="246">
                    <a:moveTo>
                      <a:pt x="0" y="246"/>
                    </a:moveTo>
                    <a:lnTo>
                      <a:pt x="161" y="0"/>
                    </a:lnTo>
                    <a:lnTo>
                      <a:pt x="58" y="246"/>
                    </a:lnTo>
                    <a:lnTo>
                      <a:pt x="0" y="246"/>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896" name="Line 359"/>
              <p:cNvSpPr>
                <a:spLocks noChangeShapeType="1"/>
              </p:cNvSpPr>
              <p:nvPr/>
            </p:nvSpPr>
            <p:spPr bwMode="auto">
              <a:xfrm flipV="1">
                <a:off x="3803" y="3166"/>
                <a:ext cx="91" cy="6"/>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897" name="Rectangle 360"/>
              <p:cNvSpPr>
                <a:spLocks noChangeArrowheads="1"/>
              </p:cNvSpPr>
              <p:nvPr/>
            </p:nvSpPr>
            <p:spPr bwMode="auto">
              <a:xfrm>
                <a:off x="11092" y="3269"/>
                <a:ext cx="284" cy="41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898" name="Rectangle 361"/>
              <p:cNvSpPr>
                <a:spLocks noChangeArrowheads="1"/>
              </p:cNvSpPr>
              <p:nvPr/>
            </p:nvSpPr>
            <p:spPr bwMode="auto">
              <a:xfrm>
                <a:off x="11092" y="3269"/>
                <a:ext cx="284" cy="415"/>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899" name="Rectangle 362"/>
              <p:cNvSpPr>
                <a:spLocks noChangeArrowheads="1"/>
              </p:cNvSpPr>
              <p:nvPr/>
            </p:nvSpPr>
            <p:spPr bwMode="auto">
              <a:xfrm>
                <a:off x="10866" y="3315"/>
                <a:ext cx="180" cy="32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00" name="Rectangle 363"/>
              <p:cNvSpPr>
                <a:spLocks noChangeArrowheads="1"/>
              </p:cNvSpPr>
              <p:nvPr/>
            </p:nvSpPr>
            <p:spPr bwMode="auto">
              <a:xfrm>
                <a:off x="10866" y="3315"/>
                <a:ext cx="180" cy="323"/>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01" name="Rectangle 364"/>
              <p:cNvSpPr>
                <a:spLocks noChangeArrowheads="1"/>
              </p:cNvSpPr>
              <p:nvPr/>
            </p:nvSpPr>
            <p:spPr bwMode="auto">
              <a:xfrm>
                <a:off x="11376" y="3315"/>
                <a:ext cx="142" cy="32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02" name="Rectangle 365"/>
              <p:cNvSpPr>
                <a:spLocks noChangeArrowheads="1"/>
              </p:cNvSpPr>
              <p:nvPr/>
            </p:nvSpPr>
            <p:spPr bwMode="auto">
              <a:xfrm>
                <a:off x="11376" y="3315"/>
                <a:ext cx="142" cy="323"/>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03" name="Freeform 366"/>
              <p:cNvSpPr>
                <a:spLocks/>
              </p:cNvSpPr>
              <p:nvPr/>
            </p:nvSpPr>
            <p:spPr bwMode="auto">
              <a:xfrm>
                <a:off x="10704" y="3192"/>
                <a:ext cx="162" cy="446"/>
              </a:xfrm>
              <a:custGeom>
                <a:avLst/>
                <a:gdLst>
                  <a:gd name="T0" fmla="*/ 162 w 162"/>
                  <a:gd name="T1" fmla="*/ 446 h 446"/>
                  <a:gd name="T2" fmla="*/ 0 w 162"/>
                  <a:gd name="T3" fmla="*/ 285 h 446"/>
                  <a:gd name="T4" fmla="*/ 0 w 162"/>
                  <a:gd name="T5" fmla="*/ 0 h 446"/>
                  <a:gd name="T6" fmla="*/ 162 w 162"/>
                  <a:gd name="T7" fmla="*/ 123 h 446"/>
                  <a:gd name="T8" fmla="*/ 0 60000 65536"/>
                  <a:gd name="T9" fmla="*/ 0 60000 65536"/>
                  <a:gd name="T10" fmla="*/ 0 60000 65536"/>
                  <a:gd name="T11" fmla="*/ 0 60000 65536"/>
                  <a:gd name="T12" fmla="*/ 0 w 162"/>
                  <a:gd name="T13" fmla="*/ 0 h 446"/>
                  <a:gd name="T14" fmla="*/ 162 w 162"/>
                  <a:gd name="T15" fmla="*/ 446 h 446"/>
                </a:gdLst>
                <a:ahLst/>
                <a:cxnLst>
                  <a:cxn ang="T8">
                    <a:pos x="T0" y="T1"/>
                  </a:cxn>
                  <a:cxn ang="T9">
                    <a:pos x="T2" y="T3"/>
                  </a:cxn>
                  <a:cxn ang="T10">
                    <a:pos x="T4" y="T5"/>
                  </a:cxn>
                  <a:cxn ang="T11">
                    <a:pos x="T6" y="T7"/>
                  </a:cxn>
                </a:cxnLst>
                <a:rect l="T12" t="T13" r="T14" b="T15"/>
                <a:pathLst>
                  <a:path w="162" h="446">
                    <a:moveTo>
                      <a:pt x="162" y="446"/>
                    </a:moveTo>
                    <a:lnTo>
                      <a:pt x="0" y="285"/>
                    </a:lnTo>
                    <a:lnTo>
                      <a:pt x="0" y="0"/>
                    </a:lnTo>
                    <a:lnTo>
                      <a:pt x="162" y="12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04" name="Line 367"/>
              <p:cNvSpPr>
                <a:spLocks noChangeShapeType="1"/>
              </p:cNvSpPr>
              <p:nvPr/>
            </p:nvSpPr>
            <p:spPr bwMode="auto">
              <a:xfrm>
                <a:off x="10704" y="3192"/>
                <a:ext cx="142" cy="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05" name="Line 368"/>
              <p:cNvSpPr>
                <a:spLocks noChangeShapeType="1"/>
              </p:cNvSpPr>
              <p:nvPr/>
            </p:nvSpPr>
            <p:spPr bwMode="auto">
              <a:xfrm flipH="1" flipV="1">
                <a:off x="10846" y="3192"/>
                <a:ext cx="200" cy="12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06" name="Line 369"/>
              <p:cNvSpPr>
                <a:spLocks noChangeShapeType="1"/>
              </p:cNvSpPr>
              <p:nvPr/>
            </p:nvSpPr>
            <p:spPr bwMode="auto">
              <a:xfrm flipH="1" flipV="1">
                <a:off x="11311" y="3192"/>
                <a:ext cx="207" cy="123"/>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07" name="Freeform 370"/>
              <p:cNvSpPr>
                <a:spLocks/>
              </p:cNvSpPr>
              <p:nvPr/>
            </p:nvSpPr>
            <p:spPr bwMode="auto">
              <a:xfrm>
                <a:off x="10801" y="3108"/>
                <a:ext cx="569" cy="161"/>
              </a:xfrm>
              <a:custGeom>
                <a:avLst/>
                <a:gdLst>
                  <a:gd name="T0" fmla="*/ 0 w 569"/>
                  <a:gd name="T1" fmla="*/ 0 h 161"/>
                  <a:gd name="T2" fmla="*/ 291 w 569"/>
                  <a:gd name="T3" fmla="*/ 0 h 161"/>
                  <a:gd name="T4" fmla="*/ 569 w 569"/>
                  <a:gd name="T5" fmla="*/ 161 h 161"/>
                  <a:gd name="T6" fmla="*/ 291 w 569"/>
                  <a:gd name="T7" fmla="*/ 161 h 161"/>
                  <a:gd name="T8" fmla="*/ 0 w 569"/>
                  <a:gd name="T9" fmla="*/ 0 h 161"/>
                  <a:gd name="T10" fmla="*/ 0 60000 65536"/>
                  <a:gd name="T11" fmla="*/ 0 60000 65536"/>
                  <a:gd name="T12" fmla="*/ 0 60000 65536"/>
                  <a:gd name="T13" fmla="*/ 0 60000 65536"/>
                  <a:gd name="T14" fmla="*/ 0 60000 65536"/>
                  <a:gd name="T15" fmla="*/ 0 w 569"/>
                  <a:gd name="T16" fmla="*/ 0 h 161"/>
                  <a:gd name="T17" fmla="*/ 569 w 569"/>
                  <a:gd name="T18" fmla="*/ 161 h 161"/>
                </a:gdLst>
                <a:ahLst/>
                <a:cxnLst>
                  <a:cxn ang="T10">
                    <a:pos x="T0" y="T1"/>
                  </a:cxn>
                  <a:cxn ang="T11">
                    <a:pos x="T2" y="T3"/>
                  </a:cxn>
                  <a:cxn ang="T12">
                    <a:pos x="T4" y="T5"/>
                  </a:cxn>
                  <a:cxn ang="T13">
                    <a:pos x="T6" y="T7"/>
                  </a:cxn>
                  <a:cxn ang="T14">
                    <a:pos x="T8" y="T9"/>
                  </a:cxn>
                </a:cxnLst>
                <a:rect l="T15" t="T16" r="T17" b="T18"/>
                <a:pathLst>
                  <a:path w="569" h="161">
                    <a:moveTo>
                      <a:pt x="0" y="0"/>
                    </a:moveTo>
                    <a:lnTo>
                      <a:pt x="291" y="0"/>
                    </a:lnTo>
                    <a:lnTo>
                      <a:pt x="569" y="161"/>
                    </a:lnTo>
                    <a:lnTo>
                      <a:pt x="291" y="161"/>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08" name="Freeform 371"/>
              <p:cNvSpPr>
                <a:spLocks/>
              </p:cNvSpPr>
              <p:nvPr/>
            </p:nvSpPr>
            <p:spPr bwMode="auto">
              <a:xfrm>
                <a:off x="10801" y="3108"/>
                <a:ext cx="569" cy="161"/>
              </a:xfrm>
              <a:custGeom>
                <a:avLst/>
                <a:gdLst>
                  <a:gd name="T0" fmla="*/ 0 w 569"/>
                  <a:gd name="T1" fmla="*/ 0 h 161"/>
                  <a:gd name="T2" fmla="*/ 291 w 569"/>
                  <a:gd name="T3" fmla="*/ 0 h 161"/>
                  <a:gd name="T4" fmla="*/ 569 w 569"/>
                  <a:gd name="T5" fmla="*/ 161 h 161"/>
                  <a:gd name="T6" fmla="*/ 291 w 569"/>
                  <a:gd name="T7" fmla="*/ 161 h 161"/>
                  <a:gd name="T8" fmla="*/ 0 w 569"/>
                  <a:gd name="T9" fmla="*/ 0 h 161"/>
                  <a:gd name="T10" fmla="*/ 0 60000 65536"/>
                  <a:gd name="T11" fmla="*/ 0 60000 65536"/>
                  <a:gd name="T12" fmla="*/ 0 60000 65536"/>
                  <a:gd name="T13" fmla="*/ 0 60000 65536"/>
                  <a:gd name="T14" fmla="*/ 0 60000 65536"/>
                  <a:gd name="T15" fmla="*/ 0 w 569"/>
                  <a:gd name="T16" fmla="*/ 0 h 161"/>
                  <a:gd name="T17" fmla="*/ 569 w 569"/>
                  <a:gd name="T18" fmla="*/ 161 h 161"/>
                </a:gdLst>
                <a:ahLst/>
                <a:cxnLst>
                  <a:cxn ang="T10">
                    <a:pos x="T0" y="T1"/>
                  </a:cxn>
                  <a:cxn ang="T11">
                    <a:pos x="T2" y="T3"/>
                  </a:cxn>
                  <a:cxn ang="T12">
                    <a:pos x="T4" y="T5"/>
                  </a:cxn>
                  <a:cxn ang="T13">
                    <a:pos x="T6" y="T7"/>
                  </a:cxn>
                  <a:cxn ang="T14">
                    <a:pos x="T8" y="T9"/>
                  </a:cxn>
                </a:cxnLst>
                <a:rect l="T15" t="T16" r="T17" b="T18"/>
                <a:pathLst>
                  <a:path w="569" h="161">
                    <a:moveTo>
                      <a:pt x="0" y="0"/>
                    </a:moveTo>
                    <a:lnTo>
                      <a:pt x="291" y="0"/>
                    </a:lnTo>
                    <a:lnTo>
                      <a:pt x="569" y="161"/>
                    </a:lnTo>
                    <a:lnTo>
                      <a:pt x="291" y="161"/>
                    </a:lnTo>
                    <a:lnTo>
                      <a:pt x="0" y="0"/>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09" name="Freeform 372"/>
              <p:cNvSpPr>
                <a:spLocks/>
              </p:cNvSpPr>
              <p:nvPr/>
            </p:nvSpPr>
            <p:spPr bwMode="auto">
              <a:xfrm>
                <a:off x="10820" y="2907"/>
                <a:ext cx="168" cy="246"/>
              </a:xfrm>
              <a:custGeom>
                <a:avLst/>
                <a:gdLst>
                  <a:gd name="T0" fmla="*/ 168 w 168"/>
                  <a:gd name="T1" fmla="*/ 246 h 246"/>
                  <a:gd name="T2" fmla="*/ 0 w 168"/>
                  <a:gd name="T3" fmla="*/ 0 h 246"/>
                  <a:gd name="T4" fmla="*/ 104 w 168"/>
                  <a:gd name="T5" fmla="*/ 246 h 246"/>
                  <a:gd name="T6" fmla="*/ 168 w 168"/>
                  <a:gd name="T7" fmla="*/ 246 h 246"/>
                  <a:gd name="T8" fmla="*/ 0 60000 65536"/>
                  <a:gd name="T9" fmla="*/ 0 60000 65536"/>
                  <a:gd name="T10" fmla="*/ 0 60000 65536"/>
                  <a:gd name="T11" fmla="*/ 0 60000 65536"/>
                  <a:gd name="T12" fmla="*/ 0 w 168"/>
                  <a:gd name="T13" fmla="*/ 0 h 246"/>
                  <a:gd name="T14" fmla="*/ 168 w 168"/>
                  <a:gd name="T15" fmla="*/ 246 h 246"/>
                </a:gdLst>
                <a:ahLst/>
                <a:cxnLst>
                  <a:cxn ang="T8">
                    <a:pos x="T0" y="T1"/>
                  </a:cxn>
                  <a:cxn ang="T9">
                    <a:pos x="T2" y="T3"/>
                  </a:cxn>
                  <a:cxn ang="T10">
                    <a:pos x="T4" y="T5"/>
                  </a:cxn>
                  <a:cxn ang="T11">
                    <a:pos x="T6" y="T7"/>
                  </a:cxn>
                </a:cxnLst>
                <a:rect l="T12" t="T13" r="T14" b="T15"/>
                <a:pathLst>
                  <a:path w="168" h="246">
                    <a:moveTo>
                      <a:pt x="168" y="246"/>
                    </a:moveTo>
                    <a:lnTo>
                      <a:pt x="0" y="0"/>
                    </a:lnTo>
                    <a:lnTo>
                      <a:pt x="104" y="246"/>
                    </a:lnTo>
                    <a:lnTo>
                      <a:pt x="168" y="24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10" name="Freeform 373"/>
              <p:cNvSpPr>
                <a:spLocks/>
              </p:cNvSpPr>
              <p:nvPr/>
            </p:nvSpPr>
            <p:spPr bwMode="auto">
              <a:xfrm>
                <a:off x="10820" y="2907"/>
                <a:ext cx="168" cy="246"/>
              </a:xfrm>
              <a:custGeom>
                <a:avLst/>
                <a:gdLst>
                  <a:gd name="T0" fmla="*/ 168 w 168"/>
                  <a:gd name="T1" fmla="*/ 246 h 246"/>
                  <a:gd name="T2" fmla="*/ 0 w 168"/>
                  <a:gd name="T3" fmla="*/ 0 h 246"/>
                  <a:gd name="T4" fmla="*/ 104 w 168"/>
                  <a:gd name="T5" fmla="*/ 246 h 246"/>
                  <a:gd name="T6" fmla="*/ 168 w 168"/>
                  <a:gd name="T7" fmla="*/ 246 h 246"/>
                  <a:gd name="T8" fmla="*/ 0 60000 65536"/>
                  <a:gd name="T9" fmla="*/ 0 60000 65536"/>
                  <a:gd name="T10" fmla="*/ 0 60000 65536"/>
                  <a:gd name="T11" fmla="*/ 0 60000 65536"/>
                  <a:gd name="T12" fmla="*/ 0 w 168"/>
                  <a:gd name="T13" fmla="*/ 0 h 246"/>
                  <a:gd name="T14" fmla="*/ 168 w 168"/>
                  <a:gd name="T15" fmla="*/ 246 h 246"/>
                </a:gdLst>
                <a:ahLst/>
                <a:cxnLst>
                  <a:cxn ang="T8">
                    <a:pos x="T0" y="T1"/>
                  </a:cxn>
                  <a:cxn ang="T9">
                    <a:pos x="T2" y="T3"/>
                  </a:cxn>
                  <a:cxn ang="T10">
                    <a:pos x="T4" y="T5"/>
                  </a:cxn>
                  <a:cxn ang="T11">
                    <a:pos x="T6" y="T7"/>
                  </a:cxn>
                </a:cxnLst>
                <a:rect l="T12" t="T13" r="T14" b="T15"/>
                <a:pathLst>
                  <a:path w="168" h="246">
                    <a:moveTo>
                      <a:pt x="168" y="246"/>
                    </a:moveTo>
                    <a:lnTo>
                      <a:pt x="0" y="0"/>
                    </a:lnTo>
                    <a:lnTo>
                      <a:pt x="104" y="246"/>
                    </a:lnTo>
                    <a:lnTo>
                      <a:pt x="168" y="246"/>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11" name="Freeform 374"/>
              <p:cNvSpPr>
                <a:spLocks/>
              </p:cNvSpPr>
              <p:nvPr/>
            </p:nvSpPr>
            <p:spPr bwMode="auto">
              <a:xfrm>
                <a:off x="10904" y="2946"/>
                <a:ext cx="162" cy="246"/>
              </a:xfrm>
              <a:custGeom>
                <a:avLst/>
                <a:gdLst>
                  <a:gd name="T0" fmla="*/ 162 w 162"/>
                  <a:gd name="T1" fmla="*/ 246 h 246"/>
                  <a:gd name="T2" fmla="*/ 0 w 162"/>
                  <a:gd name="T3" fmla="*/ 0 h 246"/>
                  <a:gd name="T4" fmla="*/ 104 w 162"/>
                  <a:gd name="T5" fmla="*/ 246 h 246"/>
                  <a:gd name="T6" fmla="*/ 162 w 162"/>
                  <a:gd name="T7" fmla="*/ 246 h 246"/>
                  <a:gd name="T8" fmla="*/ 0 60000 65536"/>
                  <a:gd name="T9" fmla="*/ 0 60000 65536"/>
                  <a:gd name="T10" fmla="*/ 0 60000 65536"/>
                  <a:gd name="T11" fmla="*/ 0 60000 65536"/>
                  <a:gd name="T12" fmla="*/ 0 w 162"/>
                  <a:gd name="T13" fmla="*/ 0 h 246"/>
                  <a:gd name="T14" fmla="*/ 162 w 162"/>
                  <a:gd name="T15" fmla="*/ 246 h 246"/>
                </a:gdLst>
                <a:ahLst/>
                <a:cxnLst>
                  <a:cxn ang="T8">
                    <a:pos x="T0" y="T1"/>
                  </a:cxn>
                  <a:cxn ang="T9">
                    <a:pos x="T2" y="T3"/>
                  </a:cxn>
                  <a:cxn ang="T10">
                    <a:pos x="T4" y="T5"/>
                  </a:cxn>
                  <a:cxn ang="T11">
                    <a:pos x="T6" y="T7"/>
                  </a:cxn>
                </a:cxnLst>
                <a:rect l="T12" t="T13" r="T14" b="T15"/>
                <a:pathLst>
                  <a:path w="162" h="246">
                    <a:moveTo>
                      <a:pt x="162" y="246"/>
                    </a:moveTo>
                    <a:lnTo>
                      <a:pt x="0" y="0"/>
                    </a:lnTo>
                    <a:lnTo>
                      <a:pt x="104" y="246"/>
                    </a:lnTo>
                    <a:lnTo>
                      <a:pt x="162" y="24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12" name="Freeform 375"/>
              <p:cNvSpPr>
                <a:spLocks/>
              </p:cNvSpPr>
              <p:nvPr/>
            </p:nvSpPr>
            <p:spPr bwMode="auto">
              <a:xfrm>
                <a:off x="10904" y="2946"/>
                <a:ext cx="162" cy="246"/>
              </a:xfrm>
              <a:custGeom>
                <a:avLst/>
                <a:gdLst>
                  <a:gd name="T0" fmla="*/ 162 w 162"/>
                  <a:gd name="T1" fmla="*/ 246 h 246"/>
                  <a:gd name="T2" fmla="*/ 0 w 162"/>
                  <a:gd name="T3" fmla="*/ 0 h 246"/>
                  <a:gd name="T4" fmla="*/ 104 w 162"/>
                  <a:gd name="T5" fmla="*/ 246 h 246"/>
                  <a:gd name="T6" fmla="*/ 162 w 162"/>
                  <a:gd name="T7" fmla="*/ 246 h 246"/>
                  <a:gd name="T8" fmla="*/ 0 60000 65536"/>
                  <a:gd name="T9" fmla="*/ 0 60000 65536"/>
                  <a:gd name="T10" fmla="*/ 0 60000 65536"/>
                  <a:gd name="T11" fmla="*/ 0 60000 65536"/>
                  <a:gd name="T12" fmla="*/ 0 w 162"/>
                  <a:gd name="T13" fmla="*/ 0 h 246"/>
                  <a:gd name="T14" fmla="*/ 162 w 162"/>
                  <a:gd name="T15" fmla="*/ 246 h 246"/>
                </a:gdLst>
                <a:ahLst/>
                <a:cxnLst>
                  <a:cxn ang="T8">
                    <a:pos x="T0" y="T1"/>
                  </a:cxn>
                  <a:cxn ang="T9">
                    <a:pos x="T2" y="T3"/>
                  </a:cxn>
                  <a:cxn ang="T10">
                    <a:pos x="T4" y="T5"/>
                  </a:cxn>
                  <a:cxn ang="T11">
                    <a:pos x="T6" y="T7"/>
                  </a:cxn>
                </a:cxnLst>
                <a:rect l="T12" t="T13" r="T14" b="T15"/>
                <a:pathLst>
                  <a:path w="162" h="246">
                    <a:moveTo>
                      <a:pt x="162" y="246"/>
                    </a:moveTo>
                    <a:lnTo>
                      <a:pt x="0" y="0"/>
                    </a:lnTo>
                    <a:lnTo>
                      <a:pt x="104" y="246"/>
                    </a:lnTo>
                    <a:lnTo>
                      <a:pt x="162" y="246"/>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13" name="Freeform 376"/>
              <p:cNvSpPr>
                <a:spLocks/>
              </p:cNvSpPr>
              <p:nvPr/>
            </p:nvSpPr>
            <p:spPr bwMode="auto">
              <a:xfrm>
                <a:off x="10988" y="2985"/>
                <a:ext cx="162" cy="246"/>
              </a:xfrm>
              <a:custGeom>
                <a:avLst/>
                <a:gdLst>
                  <a:gd name="T0" fmla="*/ 162 w 162"/>
                  <a:gd name="T1" fmla="*/ 246 h 246"/>
                  <a:gd name="T2" fmla="*/ 0 w 162"/>
                  <a:gd name="T3" fmla="*/ 0 h 246"/>
                  <a:gd name="T4" fmla="*/ 104 w 162"/>
                  <a:gd name="T5" fmla="*/ 246 h 246"/>
                  <a:gd name="T6" fmla="*/ 162 w 162"/>
                  <a:gd name="T7" fmla="*/ 246 h 246"/>
                  <a:gd name="T8" fmla="*/ 0 60000 65536"/>
                  <a:gd name="T9" fmla="*/ 0 60000 65536"/>
                  <a:gd name="T10" fmla="*/ 0 60000 65536"/>
                  <a:gd name="T11" fmla="*/ 0 60000 65536"/>
                  <a:gd name="T12" fmla="*/ 0 w 162"/>
                  <a:gd name="T13" fmla="*/ 0 h 246"/>
                  <a:gd name="T14" fmla="*/ 162 w 162"/>
                  <a:gd name="T15" fmla="*/ 246 h 246"/>
                </a:gdLst>
                <a:ahLst/>
                <a:cxnLst>
                  <a:cxn ang="T8">
                    <a:pos x="T0" y="T1"/>
                  </a:cxn>
                  <a:cxn ang="T9">
                    <a:pos x="T2" y="T3"/>
                  </a:cxn>
                  <a:cxn ang="T10">
                    <a:pos x="T4" y="T5"/>
                  </a:cxn>
                  <a:cxn ang="T11">
                    <a:pos x="T6" y="T7"/>
                  </a:cxn>
                </a:cxnLst>
                <a:rect l="T12" t="T13" r="T14" b="T15"/>
                <a:pathLst>
                  <a:path w="162" h="246">
                    <a:moveTo>
                      <a:pt x="162" y="246"/>
                    </a:moveTo>
                    <a:lnTo>
                      <a:pt x="0" y="0"/>
                    </a:lnTo>
                    <a:lnTo>
                      <a:pt x="104" y="246"/>
                    </a:lnTo>
                    <a:lnTo>
                      <a:pt x="162" y="24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14" name="Freeform 377"/>
              <p:cNvSpPr>
                <a:spLocks/>
              </p:cNvSpPr>
              <p:nvPr/>
            </p:nvSpPr>
            <p:spPr bwMode="auto">
              <a:xfrm>
                <a:off x="10988" y="2985"/>
                <a:ext cx="162" cy="246"/>
              </a:xfrm>
              <a:custGeom>
                <a:avLst/>
                <a:gdLst>
                  <a:gd name="T0" fmla="*/ 162 w 162"/>
                  <a:gd name="T1" fmla="*/ 246 h 246"/>
                  <a:gd name="T2" fmla="*/ 0 w 162"/>
                  <a:gd name="T3" fmla="*/ 0 h 246"/>
                  <a:gd name="T4" fmla="*/ 104 w 162"/>
                  <a:gd name="T5" fmla="*/ 246 h 246"/>
                  <a:gd name="T6" fmla="*/ 162 w 162"/>
                  <a:gd name="T7" fmla="*/ 246 h 246"/>
                  <a:gd name="T8" fmla="*/ 0 60000 65536"/>
                  <a:gd name="T9" fmla="*/ 0 60000 65536"/>
                  <a:gd name="T10" fmla="*/ 0 60000 65536"/>
                  <a:gd name="T11" fmla="*/ 0 60000 65536"/>
                  <a:gd name="T12" fmla="*/ 0 w 162"/>
                  <a:gd name="T13" fmla="*/ 0 h 246"/>
                  <a:gd name="T14" fmla="*/ 162 w 162"/>
                  <a:gd name="T15" fmla="*/ 246 h 246"/>
                </a:gdLst>
                <a:ahLst/>
                <a:cxnLst>
                  <a:cxn ang="T8">
                    <a:pos x="T0" y="T1"/>
                  </a:cxn>
                  <a:cxn ang="T9">
                    <a:pos x="T2" y="T3"/>
                  </a:cxn>
                  <a:cxn ang="T10">
                    <a:pos x="T4" y="T5"/>
                  </a:cxn>
                  <a:cxn ang="T11">
                    <a:pos x="T6" y="T7"/>
                  </a:cxn>
                </a:cxnLst>
                <a:rect l="T12" t="T13" r="T14" b="T15"/>
                <a:pathLst>
                  <a:path w="162" h="246">
                    <a:moveTo>
                      <a:pt x="162" y="246"/>
                    </a:moveTo>
                    <a:lnTo>
                      <a:pt x="0" y="0"/>
                    </a:lnTo>
                    <a:lnTo>
                      <a:pt x="104" y="246"/>
                    </a:lnTo>
                    <a:lnTo>
                      <a:pt x="162" y="246"/>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15" name="Line 378"/>
              <p:cNvSpPr>
                <a:spLocks noChangeShapeType="1"/>
              </p:cNvSpPr>
              <p:nvPr/>
            </p:nvSpPr>
            <p:spPr bwMode="auto">
              <a:xfrm flipH="1" flipV="1">
                <a:off x="11053" y="3638"/>
                <a:ext cx="39" cy="46"/>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16" name="Line 379"/>
              <p:cNvSpPr>
                <a:spLocks noChangeShapeType="1"/>
              </p:cNvSpPr>
              <p:nvPr/>
            </p:nvSpPr>
            <p:spPr bwMode="auto">
              <a:xfrm>
                <a:off x="11227" y="3192"/>
                <a:ext cx="84" cy="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917" name="Freeform 380"/>
              <p:cNvSpPr>
                <a:spLocks/>
              </p:cNvSpPr>
              <p:nvPr/>
            </p:nvSpPr>
            <p:spPr bwMode="auto">
              <a:xfrm>
                <a:off x="10801" y="3114"/>
                <a:ext cx="291" cy="162"/>
              </a:xfrm>
              <a:custGeom>
                <a:avLst/>
                <a:gdLst>
                  <a:gd name="T0" fmla="*/ 291 w 291"/>
                  <a:gd name="T1" fmla="*/ 162 h 162"/>
                  <a:gd name="T2" fmla="*/ 0 w 291"/>
                  <a:gd name="T3" fmla="*/ 0 h 162"/>
                  <a:gd name="T4" fmla="*/ 0 w 291"/>
                  <a:gd name="T5" fmla="*/ 78 h 162"/>
                  <a:gd name="T6" fmla="*/ 0 60000 65536"/>
                  <a:gd name="T7" fmla="*/ 0 60000 65536"/>
                  <a:gd name="T8" fmla="*/ 0 60000 65536"/>
                  <a:gd name="T9" fmla="*/ 0 w 291"/>
                  <a:gd name="T10" fmla="*/ 0 h 162"/>
                  <a:gd name="T11" fmla="*/ 291 w 291"/>
                  <a:gd name="T12" fmla="*/ 162 h 162"/>
                </a:gdLst>
                <a:ahLst/>
                <a:cxnLst>
                  <a:cxn ang="T6">
                    <a:pos x="T0" y="T1"/>
                  </a:cxn>
                  <a:cxn ang="T7">
                    <a:pos x="T2" y="T3"/>
                  </a:cxn>
                  <a:cxn ang="T8">
                    <a:pos x="T4" y="T5"/>
                  </a:cxn>
                </a:cxnLst>
                <a:rect l="T9" t="T10" r="T11" b="T12"/>
                <a:pathLst>
                  <a:path w="291" h="162">
                    <a:moveTo>
                      <a:pt x="291" y="162"/>
                    </a:moveTo>
                    <a:lnTo>
                      <a:pt x="0" y="0"/>
                    </a:lnTo>
                    <a:lnTo>
                      <a:pt x="0" y="78"/>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18" name="Rectangle 381"/>
              <p:cNvSpPr>
                <a:spLocks noChangeArrowheads="1"/>
              </p:cNvSpPr>
              <p:nvPr/>
            </p:nvSpPr>
            <p:spPr bwMode="auto">
              <a:xfrm>
                <a:off x="10226" y="3612"/>
                <a:ext cx="284" cy="9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19" name="Rectangle 382"/>
              <p:cNvSpPr>
                <a:spLocks noChangeArrowheads="1"/>
              </p:cNvSpPr>
              <p:nvPr/>
            </p:nvSpPr>
            <p:spPr bwMode="auto">
              <a:xfrm>
                <a:off x="10226" y="3612"/>
                <a:ext cx="284" cy="91"/>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20" name="Freeform 383"/>
              <p:cNvSpPr>
                <a:spLocks/>
              </p:cNvSpPr>
              <p:nvPr/>
            </p:nvSpPr>
            <p:spPr bwMode="auto">
              <a:xfrm>
                <a:off x="10051" y="3438"/>
                <a:ext cx="175" cy="265"/>
              </a:xfrm>
              <a:custGeom>
                <a:avLst/>
                <a:gdLst>
                  <a:gd name="T0" fmla="*/ 175 w 175"/>
                  <a:gd name="T1" fmla="*/ 265 h 265"/>
                  <a:gd name="T2" fmla="*/ 0 w 175"/>
                  <a:gd name="T3" fmla="*/ 84 h 265"/>
                  <a:gd name="T4" fmla="*/ 0 w 175"/>
                  <a:gd name="T5" fmla="*/ 0 h 265"/>
                  <a:gd name="T6" fmla="*/ 175 w 175"/>
                  <a:gd name="T7" fmla="*/ 174 h 265"/>
                  <a:gd name="T8" fmla="*/ 175 w 175"/>
                  <a:gd name="T9" fmla="*/ 265 h 265"/>
                  <a:gd name="T10" fmla="*/ 0 60000 65536"/>
                  <a:gd name="T11" fmla="*/ 0 60000 65536"/>
                  <a:gd name="T12" fmla="*/ 0 60000 65536"/>
                  <a:gd name="T13" fmla="*/ 0 60000 65536"/>
                  <a:gd name="T14" fmla="*/ 0 60000 65536"/>
                  <a:gd name="T15" fmla="*/ 0 w 175"/>
                  <a:gd name="T16" fmla="*/ 0 h 265"/>
                  <a:gd name="T17" fmla="*/ 175 w 175"/>
                  <a:gd name="T18" fmla="*/ 265 h 265"/>
                </a:gdLst>
                <a:ahLst/>
                <a:cxnLst>
                  <a:cxn ang="T10">
                    <a:pos x="T0" y="T1"/>
                  </a:cxn>
                  <a:cxn ang="T11">
                    <a:pos x="T2" y="T3"/>
                  </a:cxn>
                  <a:cxn ang="T12">
                    <a:pos x="T4" y="T5"/>
                  </a:cxn>
                  <a:cxn ang="T13">
                    <a:pos x="T6" y="T7"/>
                  </a:cxn>
                  <a:cxn ang="T14">
                    <a:pos x="T8" y="T9"/>
                  </a:cxn>
                </a:cxnLst>
                <a:rect l="T15" t="T16" r="T17" b="T18"/>
                <a:pathLst>
                  <a:path w="175" h="265">
                    <a:moveTo>
                      <a:pt x="175" y="265"/>
                    </a:moveTo>
                    <a:lnTo>
                      <a:pt x="0" y="84"/>
                    </a:lnTo>
                    <a:lnTo>
                      <a:pt x="0" y="0"/>
                    </a:lnTo>
                    <a:lnTo>
                      <a:pt x="175" y="174"/>
                    </a:lnTo>
                    <a:lnTo>
                      <a:pt x="175" y="26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21" name="Freeform 384"/>
              <p:cNvSpPr>
                <a:spLocks/>
              </p:cNvSpPr>
              <p:nvPr/>
            </p:nvSpPr>
            <p:spPr bwMode="auto">
              <a:xfrm>
                <a:off x="10051" y="3438"/>
                <a:ext cx="175" cy="265"/>
              </a:xfrm>
              <a:custGeom>
                <a:avLst/>
                <a:gdLst>
                  <a:gd name="T0" fmla="*/ 175 w 175"/>
                  <a:gd name="T1" fmla="*/ 265 h 265"/>
                  <a:gd name="T2" fmla="*/ 0 w 175"/>
                  <a:gd name="T3" fmla="*/ 84 h 265"/>
                  <a:gd name="T4" fmla="*/ 0 w 175"/>
                  <a:gd name="T5" fmla="*/ 0 h 265"/>
                  <a:gd name="T6" fmla="*/ 175 w 175"/>
                  <a:gd name="T7" fmla="*/ 174 h 265"/>
                  <a:gd name="T8" fmla="*/ 175 w 175"/>
                  <a:gd name="T9" fmla="*/ 265 h 265"/>
                  <a:gd name="T10" fmla="*/ 0 60000 65536"/>
                  <a:gd name="T11" fmla="*/ 0 60000 65536"/>
                  <a:gd name="T12" fmla="*/ 0 60000 65536"/>
                  <a:gd name="T13" fmla="*/ 0 60000 65536"/>
                  <a:gd name="T14" fmla="*/ 0 60000 65536"/>
                  <a:gd name="T15" fmla="*/ 0 w 175"/>
                  <a:gd name="T16" fmla="*/ 0 h 265"/>
                  <a:gd name="T17" fmla="*/ 175 w 175"/>
                  <a:gd name="T18" fmla="*/ 265 h 265"/>
                </a:gdLst>
                <a:ahLst/>
                <a:cxnLst>
                  <a:cxn ang="T10">
                    <a:pos x="T0" y="T1"/>
                  </a:cxn>
                  <a:cxn ang="T11">
                    <a:pos x="T2" y="T3"/>
                  </a:cxn>
                  <a:cxn ang="T12">
                    <a:pos x="T4" y="T5"/>
                  </a:cxn>
                  <a:cxn ang="T13">
                    <a:pos x="T6" y="T7"/>
                  </a:cxn>
                  <a:cxn ang="T14">
                    <a:pos x="T8" y="T9"/>
                  </a:cxn>
                </a:cxnLst>
                <a:rect l="T15" t="T16" r="T17" b="T18"/>
                <a:pathLst>
                  <a:path w="175" h="265">
                    <a:moveTo>
                      <a:pt x="175" y="265"/>
                    </a:moveTo>
                    <a:lnTo>
                      <a:pt x="0" y="84"/>
                    </a:lnTo>
                    <a:lnTo>
                      <a:pt x="0" y="0"/>
                    </a:lnTo>
                    <a:lnTo>
                      <a:pt x="175" y="174"/>
                    </a:lnTo>
                    <a:lnTo>
                      <a:pt x="175" y="265"/>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22" name="Freeform 385"/>
              <p:cNvSpPr>
                <a:spLocks/>
              </p:cNvSpPr>
              <p:nvPr/>
            </p:nvSpPr>
            <p:spPr bwMode="auto">
              <a:xfrm>
                <a:off x="10051" y="3438"/>
                <a:ext cx="459" cy="174"/>
              </a:xfrm>
              <a:custGeom>
                <a:avLst/>
                <a:gdLst>
                  <a:gd name="T0" fmla="*/ 459 w 459"/>
                  <a:gd name="T1" fmla="*/ 174 h 174"/>
                  <a:gd name="T2" fmla="*/ 285 w 459"/>
                  <a:gd name="T3" fmla="*/ 0 h 174"/>
                  <a:gd name="T4" fmla="*/ 0 w 459"/>
                  <a:gd name="T5" fmla="*/ 0 h 174"/>
                  <a:gd name="T6" fmla="*/ 175 w 459"/>
                  <a:gd name="T7" fmla="*/ 174 h 174"/>
                  <a:gd name="T8" fmla="*/ 459 w 459"/>
                  <a:gd name="T9" fmla="*/ 174 h 174"/>
                  <a:gd name="T10" fmla="*/ 0 60000 65536"/>
                  <a:gd name="T11" fmla="*/ 0 60000 65536"/>
                  <a:gd name="T12" fmla="*/ 0 60000 65536"/>
                  <a:gd name="T13" fmla="*/ 0 60000 65536"/>
                  <a:gd name="T14" fmla="*/ 0 60000 65536"/>
                  <a:gd name="T15" fmla="*/ 0 w 459"/>
                  <a:gd name="T16" fmla="*/ 0 h 174"/>
                  <a:gd name="T17" fmla="*/ 459 w 459"/>
                  <a:gd name="T18" fmla="*/ 174 h 174"/>
                </a:gdLst>
                <a:ahLst/>
                <a:cxnLst>
                  <a:cxn ang="T10">
                    <a:pos x="T0" y="T1"/>
                  </a:cxn>
                  <a:cxn ang="T11">
                    <a:pos x="T2" y="T3"/>
                  </a:cxn>
                  <a:cxn ang="T12">
                    <a:pos x="T4" y="T5"/>
                  </a:cxn>
                  <a:cxn ang="T13">
                    <a:pos x="T6" y="T7"/>
                  </a:cxn>
                  <a:cxn ang="T14">
                    <a:pos x="T8" y="T9"/>
                  </a:cxn>
                </a:cxnLst>
                <a:rect l="T15" t="T16" r="T17" b="T18"/>
                <a:pathLst>
                  <a:path w="459" h="174">
                    <a:moveTo>
                      <a:pt x="459" y="174"/>
                    </a:moveTo>
                    <a:lnTo>
                      <a:pt x="285" y="0"/>
                    </a:lnTo>
                    <a:lnTo>
                      <a:pt x="0" y="0"/>
                    </a:lnTo>
                    <a:lnTo>
                      <a:pt x="175" y="174"/>
                    </a:lnTo>
                    <a:lnTo>
                      <a:pt x="459" y="17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23" name="Freeform 386"/>
              <p:cNvSpPr>
                <a:spLocks/>
              </p:cNvSpPr>
              <p:nvPr/>
            </p:nvSpPr>
            <p:spPr bwMode="auto">
              <a:xfrm>
                <a:off x="10051" y="3438"/>
                <a:ext cx="459" cy="174"/>
              </a:xfrm>
              <a:custGeom>
                <a:avLst/>
                <a:gdLst>
                  <a:gd name="T0" fmla="*/ 459 w 459"/>
                  <a:gd name="T1" fmla="*/ 174 h 174"/>
                  <a:gd name="T2" fmla="*/ 285 w 459"/>
                  <a:gd name="T3" fmla="*/ 0 h 174"/>
                  <a:gd name="T4" fmla="*/ 0 w 459"/>
                  <a:gd name="T5" fmla="*/ 0 h 174"/>
                  <a:gd name="T6" fmla="*/ 175 w 459"/>
                  <a:gd name="T7" fmla="*/ 174 h 174"/>
                  <a:gd name="T8" fmla="*/ 459 w 459"/>
                  <a:gd name="T9" fmla="*/ 174 h 174"/>
                  <a:gd name="T10" fmla="*/ 0 60000 65536"/>
                  <a:gd name="T11" fmla="*/ 0 60000 65536"/>
                  <a:gd name="T12" fmla="*/ 0 60000 65536"/>
                  <a:gd name="T13" fmla="*/ 0 60000 65536"/>
                  <a:gd name="T14" fmla="*/ 0 60000 65536"/>
                  <a:gd name="T15" fmla="*/ 0 w 459"/>
                  <a:gd name="T16" fmla="*/ 0 h 174"/>
                  <a:gd name="T17" fmla="*/ 459 w 459"/>
                  <a:gd name="T18" fmla="*/ 174 h 174"/>
                </a:gdLst>
                <a:ahLst/>
                <a:cxnLst>
                  <a:cxn ang="T10">
                    <a:pos x="T0" y="T1"/>
                  </a:cxn>
                  <a:cxn ang="T11">
                    <a:pos x="T2" y="T3"/>
                  </a:cxn>
                  <a:cxn ang="T12">
                    <a:pos x="T4" y="T5"/>
                  </a:cxn>
                  <a:cxn ang="T13">
                    <a:pos x="T6" y="T7"/>
                  </a:cxn>
                  <a:cxn ang="T14">
                    <a:pos x="T8" y="T9"/>
                  </a:cxn>
                </a:cxnLst>
                <a:rect l="T15" t="T16" r="T17" b="T18"/>
                <a:pathLst>
                  <a:path w="459" h="174">
                    <a:moveTo>
                      <a:pt x="459" y="174"/>
                    </a:moveTo>
                    <a:lnTo>
                      <a:pt x="285" y="0"/>
                    </a:lnTo>
                    <a:lnTo>
                      <a:pt x="0" y="0"/>
                    </a:lnTo>
                    <a:lnTo>
                      <a:pt x="175" y="174"/>
                    </a:lnTo>
                    <a:lnTo>
                      <a:pt x="459" y="174"/>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24" name="Freeform 387"/>
              <p:cNvSpPr>
                <a:spLocks/>
              </p:cNvSpPr>
              <p:nvPr/>
            </p:nvSpPr>
            <p:spPr bwMode="auto">
              <a:xfrm>
                <a:off x="10245" y="2894"/>
                <a:ext cx="123" cy="246"/>
              </a:xfrm>
              <a:custGeom>
                <a:avLst/>
                <a:gdLst>
                  <a:gd name="T0" fmla="*/ 0 w 123"/>
                  <a:gd name="T1" fmla="*/ 207 h 246"/>
                  <a:gd name="T2" fmla="*/ 123 w 123"/>
                  <a:gd name="T3" fmla="*/ 0 h 246"/>
                  <a:gd name="T4" fmla="*/ 39 w 123"/>
                  <a:gd name="T5" fmla="*/ 246 h 246"/>
                  <a:gd name="T6" fmla="*/ 0 60000 65536"/>
                  <a:gd name="T7" fmla="*/ 0 60000 65536"/>
                  <a:gd name="T8" fmla="*/ 0 60000 65536"/>
                  <a:gd name="T9" fmla="*/ 0 w 123"/>
                  <a:gd name="T10" fmla="*/ 0 h 246"/>
                  <a:gd name="T11" fmla="*/ 123 w 123"/>
                  <a:gd name="T12" fmla="*/ 246 h 246"/>
                </a:gdLst>
                <a:ahLst/>
                <a:cxnLst>
                  <a:cxn ang="T6">
                    <a:pos x="T0" y="T1"/>
                  </a:cxn>
                  <a:cxn ang="T7">
                    <a:pos x="T2" y="T3"/>
                  </a:cxn>
                  <a:cxn ang="T8">
                    <a:pos x="T4" y="T5"/>
                  </a:cxn>
                </a:cxnLst>
                <a:rect l="T9" t="T10" r="T11" b="T12"/>
                <a:pathLst>
                  <a:path w="123" h="246">
                    <a:moveTo>
                      <a:pt x="0" y="207"/>
                    </a:moveTo>
                    <a:lnTo>
                      <a:pt x="123" y="0"/>
                    </a:lnTo>
                    <a:lnTo>
                      <a:pt x="39" y="246"/>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25" name="Freeform 388"/>
              <p:cNvSpPr>
                <a:spLocks/>
              </p:cNvSpPr>
              <p:nvPr/>
            </p:nvSpPr>
            <p:spPr bwMode="auto">
              <a:xfrm>
                <a:off x="10303" y="2978"/>
                <a:ext cx="123" cy="246"/>
              </a:xfrm>
              <a:custGeom>
                <a:avLst/>
                <a:gdLst>
                  <a:gd name="T0" fmla="*/ 0 w 123"/>
                  <a:gd name="T1" fmla="*/ 201 h 246"/>
                  <a:gd name="T2" fmla="*/ 123 w 123"/>
                  <a:gd name="T3" fmla="*/ 0 h 246"/>
                  <a:gd name="T4" fmla="*/ 39 w 123"/>
                  <a:gd name="T5" fmla="*/ 246 h 246"/>
                  <a:gd name="T6" fmla="*/ 0 60000 65536"/>
                  <a:gd name="T7" fmla="*/ 0 60000 65536"/>
                  <a:gd name="T8" fmla="*/ 0 60000 65536"/>
                  <a:gd name="T9" fmla="*/ 0 w 123"/>
                  <a:gd name="T10" fmla="*/ 0 h 246"/>
                  <a:gd name="T11" fmla="*/ 123 w 123"/>
                  <a:gd name="T12" fmla="*/ 246 h 246"/>
                </a:gdLst>
                <a:ahLst/>
                <a:cxnLst>
                  <a:cxn ang="T6">
                    <a:pos x="T0" y="T1"/>
                  </a:cxn>
                  <a:cxn ang="T7">
                    <a:pos x="T2" y="T3"/>
                  </a:cxn>
                  <a:cxn ang="T8">
                    <a:pos x="T4" y="T5"/>
                  </a:cxn>
                </a:cxnLst>
                <a:rect l="T9" t="T10" r="T11" b="T12"/>
                <a:pathLst>
                  <a:path w="123" h="246">
                    <a:moveTo>
                      <a:pt x="0" y="201"/>
                    </a:moveTo>
                    <a:lnTo>
                      <a:pt x="123" y="0"/>
                    </a:lnTo>
                    <a:lnTo>
                      <a:pt x="39" y="246"/>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26" name="Freeform 389"/>
              <p:cNvSpPr>
                <a:spLocks/>
              </p:cNvSpPr>
              <p:nvPr/>
            </p:nvSpPr>
            <p:spPr bwMode="auto">
              <a:xfrm>
                <a:off x="10374" y="3049"/>
                <a:ext cx="123" cy="246"/>
              </a:xfrm>
              <a:custGeom>
                <a:avLst/>
                <a:gdLst>
                  <a:gd name="T0" fmla="*/ 0 w 123"/>
                  <a:gd name="T1" fmla="*/ 201 h 246"/>
                  <a:gd name="T2" fmla="*/ 123 w 123"/>
                  <a:gd name="T3" fmla="*/ 0 h 246"/>
                  <a:gd name="T4" fmla="*/ 39 w 123"/>
                  <a:gd name="T5" fmla="*/ 246 h 246"/>
                  <a:gd name="T6" fmla="*/ 0 60000 65536"/>
                  <a:gd name="T7" fmla="*/ 0 60000 65536"/>
                  <a:gd name="T8" fmla="*/ 0 60000 65536"/>
                  <a:gd name="T9" fmla="*/ 0 w 123"/>
                  <a:gd name="T10" fmla="*/ 0 h 246"/>
                  <a:gd name="T11" fmla="*/ 123 w 123"/>
                  <a:gd name="T12" fmla="*/ 246 h 246"/>
                </a:gdLst>
                <a:ahLst/>
                <a:cxnLst>
                  <a:cxn ang="T6">
                    <a:pos x="T0" y="T1"/>
                  </a:cxn>
                  <a:cxn ang="T7">
                    <a:pos x="T2" y="T3"/>
                  </a:cxn>
                  <a:cxn ang="T8">
                    <a:pos x="T4" y="T5"/>
                  </a:cxn>
                </a:cxnLst>
                <a:rect l="T9" t="T10" r="T11" b="T12"/>
                <a:pathLst>
                  <a:path w="123" h="246">
                    <a:moveTo>
                      <a:pt x="0" y="201"/>
                    </a:moveTo>
                    <a:lnTo>
                      <a:pt x="123" y="0"/>
                    </a:lnTo>
                    <a:lnTo>
                      <a:pt x="39" y="246"/>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27" name="Freeform 390"/>
              <p:cNvSpPr>
                <a:spLocks/>
              </p:cNvSpPr>
              <p:nvPr/>
            </p:nvSpPr>
            <p:spPr bwMode="auto">
              <a:xfrm>
                <a:off x="11092" y="3017"/>
                <a:ext cx="77" cy="142"/>
              </a:xfrm>
              <a:custGeom>
                <a:avLst/>
                <a:gdLst>
                  <a:gd name="T0" fmla="*/ 32 w 77"/>
                  <a:gd name="T1" fmla="*/ 142 h 142"/>
                  <a:gd name="T2" fmla="*/ 0 w 77"/>
                  <a:gd name="T3" fmla="*/ 123 h 142"/>
                  <a:gd name="T4" fmla="*/ 77 w 77"/>
                  <a:gd name="T5" fmla="*/ 0 h 142"/>
                  <a:gd name="T6" fmla="*/ 32 w 77"/>
                  <a:gd name="T7" fmla="*/ 142 h 142"/>
                  <a:gd name="T8" fmla="*/ 0 60000 65536"/>
                  <a:gd name="T9" fmla="*/ 0 60000 65536"/>
                  <a:gd name="T10" fmla="*/ 0 60000 65536"/>
                  <a:gd name="T11" fmla="*/ 0 60000 65536"/>
                  <a:gd name="T12" fmla="*/ 0 w 77"/>
                  <a:gd name="T13" fmla="*/ 0 h 142"/>
                  <a:gd name="T14" fmla="*/ 77 w 77"/>
                  <a:gd name="T15" fmla="*/ 142 h 142"/>
                </a:gdLst>
                <a:ahLst/>
                <a:cxnLst>
                  <a:cxn ang="T8">
                    <a:pos x="T0" y="T1"/>
                  </a:cxn>
                  <a:cxn ang="T9">
                    <a:pos x="T2" y="T3"/>
                  </a:cxn>
                  <a:cxn ang="T10">
                    <a:pos x="T4" y="T5"/>
                  </a:cxn>
                  <a:cxn ang="T11">
                    <a:pos x="T6" y="T7"/>
                  </a:cxn>
                </a:cxnLst>
                <a:rect l="T12" t="T13" r="T14" b="T15"/>
                <a:pathLst>
                  <a:path w="77" h="142">
                    <a:moveTo>
                      <a:pt x="32" y="142"/>
                    </a:moveTo>
                    <a:lnTo>
                      <a:pt x="0" y="123"/>
                    </a:lnTo>
                    <a:lnTo>
                      <a:pt x="77" y="0"/>
                    </a:lnTo>
                    <a:lnTo>
                      <a:pt x="32" y="14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28" name="Freeform 391"/>
              <p:cNvSpPr>
                <a:spLocks/>
              </p:cNvSpPr>
              <p:nvPr/>
            </p:nvSpPr>
            <p:spPr bwMode="auto">
              <a:xfrm>
                <a:off x="11092" y="3017"/>
                <a:ext cx="77" cy="142"/>
              </a:xfrm>
              <a:custGeom>
                <a:avLst/>
                <a:gdLst>
                  <a:gd name="T0" fmla="*/ 32 w 77"/>
                  <a:gd name="T1" fmla="*/ 142 h 142"/>
                  <a:gd name="T2" fmla="*/ 0 w 77"/>
                  <a:gd name="T3" fmla="*/ 123 h 142"/>
                  <a:gd name="T4" fmla="*/ 77 w 77"/>
                  <a:gd name="T5" fmla="*/ 0 h 142"/>
                  <a:gd name="T6" fmla="*/ 32 w 77"/>
                  <a:gd name="T7" fmla="*/ 142 h 142"/>
                  <a:gd name="T8" fmla="*/ 0 60000 65536"/>
                  <a:gd name="T9" fmla="*/ 0 60000 65536"/>
                  <a:gd name="T10" fmla="*/ 0 60000 65536"/>
                  <a:gd name="T11" fmla="*/ 0 60000 65536"/>
                  <a:gd name="T12" fmla="*/ 0 w 77"/>
                  <a:gd name="T13" fmla="*/ 0 h 142"/>
                  <a:gd name="T14" fmla="*/ 77 w 77"/>
                  <a:gd name="T15" fmla="*/ 142 h 142"/>
                </a:gdLst>
                <a:ahLst/>
                <a:cxnLst>
                  <a:cxn ang="T8">
                    <a:pos x="T0" y="T1"/>
                  </a:cxn>
                  <a:cxn ang="T9">
                    <a:pos x="T2" y="T3"/>
                  </a:cxn>
                  <a:cxn ang="T10">
                    <a:pos x="T4" y="T5"/>
                  </a:cxn>
                  <a:cxn ang="T11">
                    <a:pos x="T6" y="T7"/>
                  </a:cxn>
                </a:cxnLst>
                <a:rect l="T12" t="T13" r="T14" b="T15"/>
                <a:pathLst>
                  <a:path w="77" h="142">
                    <a:moveTo>
                      <a:pt x="32" y="142"/>
                    </a:moveTo>
                    <a:lnTo>
                      <a:pt x="0" y="123"/>
                    </a:lnTo>
                    <a:lnTo>
                      <a:pt x="77" y="0"/>
                    </a:lnTo>
                    <a:lnTo>
                      <a:pt x="32" y="142"/>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29" name="Rectangle 392"/>
              <p:cNvSpPr>
                <a:spLocks noChangeArrowheads="1"/>
              </p:cNvSpPr>
              <p:nvPr/>
            </p:nvSpPr>
            <p:spPr bwMode="auto">
              <a:xfrm>
                <a:off x="10245" y="3334"/>
                <a:ext cx="181" cy="24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30" name="Rectangle 393"/>
              <p:cNvSpPr>
                <a:spLocks noChangeArrowheads="1"/>
              </p:cNvSpPr>
              <p:nvPr/>
            </p:nvSpPr>
            <p:spPr bwMode="auto">
              <a:xfrm>
                <a:off x="10245" y="3334"/>
                <a:ext cx="181" cy="246"/>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931" name="Freeform 394"/>
              <p:cNvSpPr>
                <a:spLocks/>
              </p:cNvSpPr>
              <p:nvPr/>
            </p:nvSpPr>
            <p:spPr bwMode="auto">
              <a:xfrm>
                <a:off x="10174" y="3250"/>
                <a:ext cx="71" cy="330"/>
              </a:xfrm>
              <a:custGeom>
                <a:avLst/>
                <a:gdLst>
                  <a:gd name="T0" fmla="*/ 71 w 71"/>
                  <a:gd name="T1" fmla="*/ 330 h 330"/>
                  <a:gd name="T2" fmla="*/ 0 w 71"/>
                  <a:gd name="T3" fmla="*/ 259 h 330"/>
                  <a:gd name="T4" fmla="*/ 0 w 71"/>
                  <a:gd name="T5" fmla="*/ 0 h 330"/>
                  <a:gd name="T6" fmla="*/ 71 w 71"/>
                  <a:gd name="T7" fmla="*/ 84 h 330"/>
                  <a:gd name="T8" fmla="*/ 71 w 71"/>
                  <a:gd name="T9" fmla="*/ 330 h 330"/>
                  <a:gd name="T10" fmla="*/ 0 60000 65536"/>
                  <a:gd name="T11" fmla="*/ 0 60000 65536"/>
                  <a:gd name="T12" fmla="*/ 0 60000 65536"/>
                  <a:gd name="T13" fmla="*/ 0 60000 65536"/>
                  <a:gd name="T14" fmla="*/ 0 60000 65536"/>
                  <a:gd name="T15" fmla="*/ 0 w 71"/>
                  <a:gd name="T16" fmla="*/ 0 h 330"/>
                  <a:gd name="T17" fmla="*/ 71 w 71"/>
                  <a:gd name="T18" fmla="*/ 330 h 330"/>
                </a:gdLst>
                <a:ahLst/>
                <a:cxnLst>
                  <a:cxn ang="T10">
                    <a:pos x="T0" y="T1"/>
                  </a:cxn>
                  <a:cxn ang="T11">
                    <a:pos x="T2" y="T3"/>
                  </a:cxn>
                  <a:cxn ang="T12">
                    <a:pos x="T4" y="T5"/>
                  </a:cxn>
                  <a:cxn ang="T13">
                    <a:pos x="T6" y="T7"/>
                  </a:cxn>
                  <a:cxn ang="T14">
                    <a:pos x="T8" y="T9"/>
                  </a:cxn>
                </a:cxnLst>
                <a:rect l="T15" t="T16" r="T17" b="T18"/>
                <a:pathLst>
                  <a:path w="71" h="330">
                    <a:moveTo>
                      <a:pt x="71" y="330"/>
                    </a:moveTo>
                    <a:lnTo>
                      <a:pt x="0" y="259"/>
                    </a:lnTo>
                    <a:lnTo>
                      <a:pt x="0" y="0"/>
                    </a:lnTo>
                    <a:lnTo>
                      <a:pt x="71" y="84"/>
                    </a:lnTo>
                    <a:lnTo>
                      <a:pt x="71" y="33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32" name="Freeform 395"/>
              <p:cNvSpPr>
                <a:spLocks/>
              </p:cNvSpPr>
              <p:nvPr/>
            </p:nvSpPr>
            <p:spPr bwMode="auto">
              <a:xfrm>
                <a:off x="10174" y="3250"/>
                <a:ext cx="71" cy="330"/>
              </a:xfrm>
              <a:custGeom>
                <a:avLst/>
                <a:gdLst>
                  <a:gd name="T0" fmla="*/ 71 w 71"/>
                  <a:gd name="T1" fmla="*/ 330 h 330"/>
                  <a:gd name="T2" fmla="*/ 0 w 71"/>
                  <a:gd name="T3" fmla="*/ 259 h 330"/>
                  <a:gd name="T4" fmla="*/ 0 w 71"/>
                  <a:gd name="T5" fmla="*/ 0 h 330"/>
                  <a:gd name="T6" fmla="*/ 71 w 71"/>
                  <a:gd name="T7" fmla="*/ 84 h 330"/>
                  <a:gd name="T8" fmla="*/ 71 w 71"/>
                  <a:gd name="T9" fmla="*/ 330 h 330"/>
                  <a:gd name="T10" fmla="*/ 0 60000 65536"/>
                  <a:gd name="T11" fmla="*/ 0 60000 65536"/>
                  <a:gd name="T12" fmla="*/ 0 60000 65536"/>
                  <a:gd name="T13" fmla="*/ 0 60000 65536"/>
                  <a:gd name="T14" fmla="*/ 0 60000 65536"/>
                  <a:gd name="T15" fmla="*/ 0 w 71"/>
                  <a:gd name="T16" fmla="*/ 0 h 330"/>
                  <a:gd name="T17" fmla="*/ 71 w 71"/>
                  <a:gd name="T18" fmla="*/ 330 h 330"/>
                </a:gdLst>
                <a:ahLst/>
                <a:cxnLst>
                  <a:cxn ang="T10">
                    <a:pos x="T0" y="T1"/>
                  </a:cxn>
                  <a:cxn ang="T11">
                    <a:pos x="T2" y="T3"/>
                  </a:cxn>
                  <a:cxn ang="T12">
                    <a:pos x="T4" y="T5"/>
                  </a:cxn>
                  <a:cxn ang="T13">
                    <a:pos x="T6" y="T7"/>
                  </a:cxn>
                  <a:cxn ang="T14">
                    <a:pos x="T8" y="T9"/>
                  </a:cxn>
                </a:cxnLst>
                <a:rect l="T15" t="T16" r="T17" b="T18"/>
                <a:pathLst>
                  <a:path w="71" h="330">
                    <a:moveTo>
                      <a:pt x="71" y="330"/>
                    </a:moveTo>
                    <a:lnTo>
                      <a:pt x="0" y="259"/>
                    </a:lnTo>
                    <a:lnTo>
                      <a:pt x="0" y="0"/>
                    </a:lnTo>
                    <a:lnTo>
                      <a:pt x="71" y="84"/>
                    </a:lnTo>
                    <a:lnTo>
                      <a:pt x="71" y="330"/>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33" name="Freeform 396"/>
              <p:cNvSpPr>
                <a:spLocks/>
              </p:cNvSpPr>
              <p:nvPr/>
            </p:nvSpPr>
            <p:spPr bwMode="auto">
              <a:xfrm>
                <a:off x="10103" y="3172"/>
                <a:ext cx="71" cy="337"/>
              </a:xfrm>
              <a:custGeom>
                <a:avLst/>
                <a:gdLst>
                  <a:gd name="T0" fmla="*/ 71 w 71"/>
                  <a:gd name="T1" fmla="*/ 337 h 337"/>
                  <a:gd name="T2" fmla="*/ 0 w 71"/>
                  <a:gd name="T3" fmla="*/ 266 h 337"/>
                  <a:gd name="T4" fmla="*/ 0 w 71"/>
                  <a:gd name="T5" fmla="*/ 0 h 337"/>
                  <a:gd name="T6" fmla="*/ 71 w 71"/>
                  <a:gd name="T7" fmla="*/ 78 h 337"/>
                  <a:gd name="T8" fmla="*/ 71 w 71"/>
                  <a:gd name="T9" fmla="*/ 337 h 337"/>
                  <a:gd name="T10" fmla="*/ 0 60000 65536"/>
                  <a:gd name="T11" fmla="*/ 0 60000 65536"/>
                  <a:gd name="T12" fmla="*/ 0 60000 65536"/>
                  <a:gd name="T13" fmla="*/ 0 60000 65536"/>
                  <a:gd name="T14" fmla="*/ 0 60000 65536"/>
                  <a:gd name="T15" fmla="*/ 0 w 71"/>
                  <a:gd name="T16" fmla="*/ 0 h 337"/>
                  <a:gd name="T17" fmla="*/ 71 w 71"/>
                  <a:gd name="T18" fmla="*/ 337 h 337"/>
                </a:gdLst>
                <a:ahLst/>
                <a:cxnLst>
                  <a:cxn ang="T10">
                    <a:pos x="T0" y="T1"/>
                  </a:cxn>
                  <a:cxn ang="T11">
                    <a:pos x="T2" y="T3"/>
                  </a:cxn>
                  <a:cxn ang="T12">
                    <a:pos x="T4" y="T5"/>
                  </a:cxn>
                  <a:cxn ang="T13">
                    <a:pos x="T6" y="T7"/>
                  </a:cxn>
                  <a:cxn ang="T14">
                    <a:pos x="T8" y="T9"/>
                  </a:cxn>
                </a:cxnLst>
                <a:rect l="T15" t="T16" r="T17" b="T18"/>
                <a:pathLst>
                  <a:path w="71" h="337">
                    <a:moveTo>
                      <a:pt x="71" y="337"/>
                    </a:moveTo>
                    <a:lnTo>
                      <a:pt x="0" y="266"/>
                    </a:lnTo>
                    <a:lnTo>
                      <a:pt x="0" y="0"/>
                    </a:lnTo>
                    <a:lnTo>
                      <a:pt x="71" y="78"/>
                    </a:lnTo>
                    <a:lnTo>
                      <a:pt x="71" y="3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34" name="Freeform 397"/>
              <p:cNvSpPr>
                <a:spLocks/>
              </p:cNvSpPr>
              <p:nvPr/>
            </p:nvSpPr>
            <p:spPr bwMode="auto">
              <a:xfrm>
                <a:off x="10103" y="3172"/>
                <a:ext cx="71" cy="337"/>
              </a:xfrm>
              <a:custGeom>
                <a:avLst/>
                <a:gdLst>
                  <a:gd name="T0" fmla="*/ 71 w 71"/>
                  <a:gd name="T1" fmla="*/ 337 h 337"/>
                  <a:gd name="T2" fmla="*/ 0 w 71"/>
                  <a:gd name="T3" fmla="*/ 266 h 337"/>
                  <a:gd name="T4" fmla="*/ 0 w 71"/>
                  <a:gd name="T5" fmla="*/ 0 h 337"/>
                  <a:gd name="T6" fmla="*/ 71 w 71"/>
                  <a:gd name="T7" fmla="*/ 78 h 337"/>
                  <a:gd name="T8" fmla="*/ 71 w 71"/>
                  <a:gd name="T9" fmla="*/ 337 h 337"/>
                  <a:gd name="T10" fmla="*/ 0 60000 65536"/>
                  <a:gd name="T11" fmla="*/ 0 60000 65536"/>
                  <a:gd name="T12" fmla="*/ 0 60000 65536"/>
                  <a:gd name="T13" fmla="*/ 0 60000 65536"/>
                  <a:gd name="T14" fmla="*/ 0 60000 65536"/>
                  <a:gd name="T15" fmla="*/ 0 w 71"/>
                  <a:gd name="T16" fmla="*/ 0 h 337"/>
                  <a:gd name="T17" fmla="*/ 71 w 71"/>
                  <a:gd name="T18" fmla="*/ 337 h 337"/>
                </a:gdLst>
                <a:ahLst/>
                <a:cxnLst>
                  <a:cxn ang="T10">
                    <a:pos x="T0" y="T1"/>
                  </a:cxn>
                  <a:cxn ang="T11">
                    <a:pos x="T2" y="T3"/>
                  </a:cxn>
                  <a:cxn ang="T12">
                    <a:pos x="T4" y="T5"/>
                  </a:cxn>
                  <a:cxn ang="T13">
                    <a:pos x="T6" y="T7"/>
                  </a:cxn>
                  <a:cxn ang="T14">
                    <a:pos x="T8" y="T9"/>
                  </a:cxn>
                </a:cxnLst>
                <a:rect l="T15" t="T16" r="T17" b="T18"/>
                <a:pathLst>
                  <a:path w="71" h="337">
                    <a:moveTo>
                      <a:pt x="71" y="337"/>
                    </a:moveTo>
                    <a:lnTo>
                      <a:pt x="0" y="266"/>
                    </a:lnTo>
                    <a:lnTo>
                      <a:pt x="0" y="0"/>
                    </a:lnTo>
                    <a:lnTo>
                      <a:pt x="71" y="78"/>
                    </a:lnTo>
                    <a:lnTo>
                      <a:pt x="71" y="337"/>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35" name="Freeform 398"/>
              <p:cNvSpPr>
                <a:spLocks/>
              </p:cNvSpPr>
              <p:nvPr/>
            </p:nvSpPr>
            <p:spPr bwMode="auto">
              <a:xfrm>
                <a:off x="10245" y="3250"/>
                <a:ext cx="91" cy="84"/>
              </a:xfrm>
              <a:custGeom>
                <a:avLst/>
                <a:gdLst>
                  <a:gd name="T0" fmla="*/ 0 w 91"/>
                  <a:gd name="T1" fmla="*/ 84 h 84"/>
                  <a:gd name="T2" fmla="*/ 0 w 91"/>
                  <a:gd name="T3" fmla="*/ 78 h 84"/>
                  <a:gd name="T4" fmla="*/ 0 w 91"/>
                  <a:gd name="T5" fmla="*/ 65 h 84"/>
                  <a:gd name="T6" fmla="*/ 0 w 91"/>
                  <a:gd name="T7" fmla="*/ 58 h 84"/>
                  <a:gd name="T8" fmla="*/ 7 w 91"/>
                  <a:gd name="T9" fmla="*/ 52 h 84"/>
                  <a:gd name="T10" fmla="*/ 7 w 91"/>
                  <a:gd name="T11" fmla="*/ 45 h 84"/>
                  <a:gd name="T12" fmla="*/ 13 w 91"/>
                  <a:gd name="T13" fmla="*/ 39 h 84"/>
                  <a:gd name="T14" fmla="*/ 20 w 91"/>
                  <a:gd name="T15" fmla="*/ 32 h 84"/>
                  <a:gd name="T16" fmla="*/ 26 w 91"/>
                  <a:gd name="T17" fmla="*/ 26 h 84"/>
                  <a:gd name="T18" fmla="*/ 33 w 91"/>
                  <a:gd name="T19" fmla="*/ 19 h 84"/>
                  <a:gd name="T20" fmla="*/ 39 w 91"/>
                  <a:gd name="T21" fmla="*/ 13 h 84"/>
                  <a:gd name="T22" fmla="*/ 45 w 91"/>
                  <a:gd name="T23" fmla="*/ 13 h 84"/>
                  <a:gd name="T24" fmla="*/ 52 w 91"/>
                  <a:gd name="T25" fmla="*/ 7 h 84"/>
                  <a:gd name="T26" fmla="*/ 65 w 91"/>
                  <a:gd name="T27" fmla="*/ 7 h 84"/>
                  <a:gd name="T28" fmla="*/ 71 w 91"/>
                  <a:gd name="T29" fmla="*/ 0 h 84"/>
                  <a:gd name="T30" fmla="*/ 78 w 91"/>
                  <a:gd name="T31" fmla="*/ 0 h 84"/>
                  <a:gd name="T32" fmla="*/ 91 w 91"/>
                  <a:gd name="T33" fmla="*/ 0 h 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
                  <a:gd name="T52" fmla="*/ 0 h 84"/>
                  <a:gd name="T53" fmla="*/ 91 w 91"/>
                  <a:gd name="T54" fmla="*/ 84 h 8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 h="84">
                    <a:moveTo>
                      <a:pt x="0" y="84"/>
                    </a:moveTo>
                    <a:lnTo>
                      <a:pt x="0" y="78"/>
                    </a:lnTo>
                    <a:lnTo>
                      <a:pt x="0" y="65"/>
                    </a:lnTo>
                    <a:lnTo>
                      <a:pt x="0" y="58"/>
                    </a:lnTo>
                    <a:lnTo>
                      <a:pt x="7" y="52"/>
                    </a:lnTo>
                    <a:lnTo>
                      <a:pt x="7" y="45"/>
                    </a:lnTo>
                    <a:lnTo>
                      <a:pt x="13" y="39"/>
                    </a:lnTo>
                    <a:lnTo>
                      <a:pt x="20" y="32"/>
                    </a:lnTo>
                    <a:lnTo>
                      <a:pt x="26" y="26"/>
                    </a:lnTo>
                    <a:lnTo>
                      <a:pt x="33" y="19"/>
                    </a:lnTo>
                    <a:lnTo>
                      <a:pt x="39" y="13"/>
                    </a:lnTo>
                    <a:lnTo>
                      <a:pt x="45" y="13"/>
                    </a:lnTo>
                    <a:lnTo>
                      <a:pt x="52" y="7"/>
                    </a:lnTo>
                    <a:lnTo>
                      <a:pt x="65" y="7"/>
                    </a:lnTo>
                    <a:lnTo>
                      <a:pt x="71" y="0"/>
                    </a:lnTo>
                    <a:lnTo>
                      <a:pt x="78" y="0"/>
                    </a:lnTo>
                    <a:lnTo>
                      <a:pt x="91"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36" name="Freeform 399"/>
              <p:cNvSpPr>
                <a:spLocks/>
              </p:cNvSpPr>
              <p:nvPr/>
            </p:nvSpPr>
            <p:spPr bwMode="auto">
              <a:xfrm>
                <a:off x="10323" y="3250"/>
                <a:ext cx="103" cy="84"/>
              </a:xfrm>
              <a:custGeom>
                <a:avLst/>
                <a:gdLst>
                  <a:gd name="T0" fmla="*/ 103 w 103"/>
                  <a:gd name="T1" fmla="*/ 84 h 84"/>
                  <a:gd name="T2" fmla="*/ 103 w 103"/>
                  <a:gd name="T3" fmla="*/ 78 h 84"/>
                  <a:gd name="T4" fmla="*/ 103 w 103"/>
                  <a:gd name="T5" fmla="*/ 65 h 84"/>
                  <a:gd name="T6" fmla="*/ 97 w 103"/>
                  <a:gd name="T7" fmla="*/ 58 h 84"/>
                  <a:gd name="T8" fmla="*/ 97 w 103"/>
                  <a:gd name="T9" fmla="*/ 52 h 84"/>
                  <a:gd name="T10" fmla="*/ 90 w 103"/>
                  <a:gd name="T11" fmla="*/ 45 h 84"/>
                  <a:gd name="T12" fmla="*/ 84 w 103"/>
                  <a:gd name="T13" fmla="*/ 39 h 84"/>
                  <a:gd name="T14" fmla="*/ 84 w 103"/>
                  <a:gd name="T15" fmla="*/ 32 h 84"/>
                  <a:gd name="T16" fmla="*/ 77 w 103"/>
                  <a:gd name="T17" fmla="*/ 26 h 84"/>
                  <a:gd name="T18" fmla="*/ 64 w 103"/>
                  <a:gd name="T19" fmla="*/ 19 h 84"/>
                  <a:gd name="T20" fmla="*/ 58 w 103"/>
                  <a:gd name="T21" fmla="*/ 13 h 84"/>
                  <a:gd name="T22" fmla="*/ 51 w 103"/>
                  <a:gd name="T23" fmla="*/ 13 h 84"/>
                  <a:gd name="T24" fmla="*/ 45 w 103"/>
                  <a:gd name="T25" fmla="*/ 7 h 84"/>
                  <a:gd name="T26" fmla="*/ 32 w 103"/>
                  <a:gd name="T27" fmla="*/ 7 h 84"/>
                  <a:gd name="T28" fmla="*/ 26 w 103"/>
                  <a:gd name="T29" fmla="*/ 7 h 84"/>
                  <a:gd name="T30" fmla="*/ 13 w 103"/>
                  <a:gd name="T31" fmla="*/ 0 h 84"/>
                  <a:gd name="T32" fmla="*/ 0 w 103"/>
                  <a:gd name="T33" fmla="*/ 0 h 84"/>
                  <a:gd name="T34" fmla="*/ 0 w 103"/>
                  <a:gd name="T35" fmla="*/ 0 h 84"/>
                  <a:gd name="T36" fmla="*/ 0 w 103"/>
                  <a:gd name="T37" fmla="*/ 0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3"/>
                  <a:gd name="T58" fmla="*/ 0 h 84"/>
                  <a:gd name="T59" fmla="*/ 103 w 103"/>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3" h="84">
                    <a:moveTo>
                      <a:pt x="103" y="84"/>
                    </a:moveTo>
                    <a:lnTo>
                      <a:pt x="103" y="78"/>
                    </a:lnTo>
                    <a:lnTo>
                      <a:pt x="103" y="65"/>
                    </a:lnTo>
                    <a:lnTo>
                      <a:pt x="97" y="58"/>
                    </a:lnTo>
                    <a:lnTo>
                      <a:pt x="97" y="52"/>
                    </a:lnTo>
                    <a:lnTo>
                      <a:pt x="90" y="45"/>
                    </a:lnTo>
                    <a:lnTo>
                      <a:pt x="84" y="39"/>
                    </a:lnTo>
                    <a:lnTo>
                      <a:pt x="84" y="32"/>
                    </a:lnTo>
                    <a:lnTo>
                      <a:pt x="77" y="26"/>
                    </a:lnTo>
                    <a:lnTo>
                      <a:pt x="64" y="19"/>
                    </a:lnTo>
                    <a:lnTo>
                      <a:pt x="58" y="13"/>
                    </a:lnTo>
                    <a:lnTo>
                      <a:pt x="51" y="13"/>
                    </a:lnTo>
                    <a:lnTo>
                      <a:pt x="45" y="7"/>
                    </a:lnTo>
                    <a:lnTo>
                      <a:pt x="32" y="7"/>
                    </a:lnTo>
                    <a:lnTo>
                      <a:pt x="26" y="7"/>
                    </a:lnTo>
                    <a:lnTo>
                      <a:pt x="13" y="0"/>
                    </a:lnTo>
                    <a:lnTo>
                      <a:pt x="0"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37" name="Freeform 400"/>
              <p:cNvSpPr>
                <a:spLocks/>
              </p:cNvSpPr>
              <p:nvPr/>
            </p:nvSpPr>
            <p:spPr bwMode="auto">
              <a:xfrm>
                <a:off x="10174" y="3172"/>
                <a:ext cx="91" cy="78"/>
              </a:xfrm>
              <a:custGeom>
                <a:avLst/>
                <a:gdLst>
                  <a:gd name="T0" fmla="*/ 0 w 91"/>
                  <a:gd name="T1" fmla="*/ 78 h 78"/>
                  <a:gd name="T2" fmla="*/ 0 w 91"/>
                  <a:gd name="T3" fmla="*/ 72 h 78"/>
                  <a:gd name="T4" fmla="*/ 0 w 91"/>
                  <a:gd name="T5" fmla="*/ 65 h 78"/>
                  <a:gd name="T6" fmla="*/ 0 w 91"/>
                  <a:gd name="T7" fmla="*/ 52 h 78"/>
                  <a:gd name="T8" fmla="*/ 7 w 91"/>
                  <a:gd name="T9" fmla="*/ 46 h 78"/>
                  <a:gd name="T10" fmla="*/ 7 w 91"/>
                  <a:gd name="T11" fmla="*/ 39 h 78"/>
                  <a:gd name="T12" fmla="*/ 13 w 91"/>
                  <a:gd name="T13" fmla="*/ 33 h 78"/>
                  <a:gd name="T14" fmla="*/ 20 w 91"/>
                  <a:gd name="T15" fmla="*/ 26 h 78"/>
                  <a:gd name="T16" fmla="*/ 26 w 91"/>
                  <a:gd name="T17" fmla="*/ 20 h 78"/>
                  <a:gd name="T18" fmla="*/ 32 w 91"/>
                  <a:gd name="T19" fmla="*/ 20 h 78"/>
                  <a:gd name="T20" fmla="*/ 39 w 91"/>
                  <a:gd name="T21" fmla="*/ 13 h 78"/>
                  <a:gd name="T22" fmla="*/ 45 w 91"/>
                  <a:gd name="T23" fmla="*/ 7 h 78"/>
                  <a:gd name="T24" fmla="*/ 52 w 91"/>
                  <a:gd name="T25" fmla="*/ 7 h 78"/>
                  <a:gd name="T26" fmla="*/ 58 w 91"/>
                  <a:gd name="T27" fmla="*/ 0 h 78"/>
                  <a:gd name="T28" fmla="*/ 71 w 91"/>
                  <a:gd name="T29" fmla="*/ 0 h 78"/>
                  <a:gd name="T30" fmla="*/ 78 w 91"/>
                  <a:gd name="T31" fmla="*/ 0 h 78"/>
                  <a:gd name="T32" fmla="*/ 91 w 91"/>
                  <a:gd name="T33" fmla="*/ 0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
                  <a:gd name="T52" fmla="*/ 0 h 78"/>
                  <a:gd name="T53" fmla="*/ 91 w 91"/>
                  <a:gd name="T54" fmla="*/ 78 h 7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 h="78">
                    <a:moveTo>
                      <a:pt x="0" y="78"/>
                    </a:moveTo>
                    <a:lnTo>
                      <a:pt x="0" y="72"/>
                    </a:lnTo>
                    <a:lnTo>
                      <a:pt x="0" y="65"/>
                    </a:lnTo>
                    <a:lnTo>
                      <a:pt x="0" y="52"/>
                    </a:lnTo>
                    <a:lnTo>
                      <a:pt x="7" y="46"/>
                    </a:lnTo>
                    <a:lnTo>
                      <a:pt x="7" y="39"/>
                    </a:lnTo>
                    <a:lnTo>
                      <a:pt x="13" y="33"/>
                    </a:lnTo>
                    <a:lnTo>
                      <a:pt x="20" y="26"/>
                    </a:lnTo>
                    <a:lnTo>
                      <a:pt x="26" y="20"/>
                    </a:lnTo>
                    <a:lnTo>
                      <a:pt x="32" y="20"/>
                    </a:lnTo>
                    <a:lnTo>
                      <a:pt x="39" y="13"/>
                    </a:lnTo>
                    <a:lnTo>
                      <a:pt x="45" y="7"/>
                    </a:lnTo>
                    <a:lnTo>
                      <a:pt x="52" y="7"/>
                    </a:lnTo>
                    <a:lnTo>
                      <a:pt x="58" y="0"/>
                    </a:lnTo>
                    <a:lnTo>
                      <a:pt x="71" y="0"/>
                    </a:lnTo>
                    <a:lnTo>
                      <a:pt x="78" y="0"/>
                    </a:lnTo>
                    <a:lnTo>
                      <a:pt x="91"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38" name="Freeform 401"/>
              <p:cNvSpPr>
                <a:spLocks/>
              </p:cNvSpPr>
              <p:nvPr/>
            </p:nvSpPr>
            <p:spPr bwMode="auto">
              <a:xfrm>
                <a:off x="10252" y="3172"/>
                <a:ext cx="103" cy="78"/>
              </a:xfrm>
              <a:custGeom>
                <a:avLst/>
                <a:gdLst>
                  <a:gd name="T0" fmla="*/ 103 w 103"/>
                  <a:gd name="T1" fmla="*/ 78 h 78"/>
                  <a:gd name="T2" fmla="*/ 103 w 103"/>
                  <a:gd name="T3" fmla="*/ 72 h 78"/>
                  <a:gd name="T4" fmla="*/ 103 w 103"/>
                  <a:gd name="T5" fmla="*/ 65 h 78"/>
                  <a:gd name="T6" fmla="*/ 97 w 103"/>
                  <a:gd name="T7" fmla="*/ 52 h 78"/>
                  <a:gd name="T8" fmla="*/ 97 w 103"/>
                  <a:gd name="T9" fmla="*/ 46 h 78"/>
                  <a:gd name="T10" fmla="*/ 90 w 103"/>
                  <a:gd name="T11" fmla="*/ 39 h 78"/>
                  <a:gd name="T12" fmla="*/ 84 w 103"/>
                  <a:gd name="T13" fmla="*/ 33 h 78"/>
                  <a:gd name="T14" fmla="*/ 84 w 103"/>
                  <a:gd name="T15" fmla="*/ 26 h 78"/>
                  <a:gd name="T16" fmla="*/ 71 w 103"/>
                  <a:gd name="T17" fmla="*/ 20 h 78"/>
                  <a:gd name="T18" fmla="*/ 64 w 103"/>
                  <a:gd name="T19" fmla="*/ 20 h 78"/>
                  <a:gd name="T20" fmla="*/ 58 w 103"/>
                  <a:gd name="T21" fmla="*/ 13 h 78"/>
                  <a:gd name="T22" fmla="*/ 51 w 103"/>
                  <a:gd name="T23" fmla="*/ 7 h 78"/>
                  <a:gd name="T24" fmla="*/ 38 w 103"/>
                  <a:gd name="T25" fmla="*/ 7 h 78"/>
                  <a:gd name="T26" fmla="*/ 32 w 103"/>
                  <a:gd name="T27" fmla="*/ 0 h 78"/>
                  <a:gd name="T28" fmla="*/ 26 w 103"/>
                  <a:gd name="T29" fmla="*/ 0 h 78"/>
                  <a:gd name="T30" fmla="*/ 13 w 103"/>
                  <a:gd name="T31" fmla="*/ 0 h 78"/>
                  <a:gd name="T32" fmla="*/ 0 w 103"/>
                  <a:gd name="T33" fmla="*/ 0 h 78"/>
                  <a:gd name="T34" fmla="*/ 0 w 103"/>
                  <a:gd name="T35" fmla="*/ 0 h 78"/>
                  <a:gd name="T36" fmla="*/ 0 w 103"/>
                  <a:gd name="T37" fmla="*/ 0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3"/>
                  <a:gd name="T58" fmla="*/ 0 h 78"/>
                  <a:gd name="T59" fmla="*/ 103 w 103"/>
                  <a:gd name="T60" fmla="*/ 78 h 7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3" h="78">
                    <a:moveTo>
                      <a:pt x="103" y="78"/>
                    </a:moveTo>
                    <a:lnTo>
                      <a:pt x="103" y="72"/>
                    </a:lnTo>
                    <a:lnTo>
                      <a:pt x="103" y="65"/>
                    </a:lnTo>
                    <a:lnTo>
                      <a:pt x="97" y="52"/>
                    </a:lnTo>
                    <a:lnTo>
                      <a:pt x="97" y="46"/>
                    </a:lnTo>
                    <a:lnTo>
                      <a:pt x="90" y="39"/>
                    </a:lnTo>
                    <a:lnTo>
                      <a:pt x="84" y="33"/>
                    </a:lnTo>
                    <a:lnTo>
                      <a:pt x="84" y="26"/>
                    </a:lnTo>
                    <a:lnTo>
                      <a:pt x="71" y="20"/>
                    </a:lnTo>
                    <a:lnTo>
                      <a:pt x="64" y="20"/>
                    </a:lnTo>
                    <a:lnTo>
                      <a:pt x="58" y="13"/>
                    </a:lnTo>
                    <a:lnTo>
                      <a:pt x="51" y="7"/>
                    </a:lnTo>
                    <a:lnTo>
                      <a:pt x="38" y="7"/>
                    </a:lnTo>
                    <a:lnTo>
                      <a:pt x="32" y="0"/>
                    </a:lnTo>
                    <a:lnTo>
                      <a:pt x="26" y="0"/>
                    </a:lnTo>
                    <a:lnTo>
                      <a:pt x="13" y="0"/>
                    </a:lnTo>
                    <a:lnTo>
                      <a:pt x="0"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39" name="Freeform 402"/>
              <p:cNvSpPr>
                <a:spLocks/>
              </p:cNvSpPr>
              <p:nvPr/>
            </p:nvSpPr>
            <p:spPr bwMode="auto">
              <a:xfrm>
                <a:off x="10103" y="3095"/>
                <a:ext cx="91" cy="77"/>
              </a:xfrm>
              <a:custGeom>
                <a:avLst/>
                <a:gdLst>
                  <a:gd name="T0" fmla="*/ 0 w 91"/>
                  <a:gd name="T1" fmla="*/ 77 h 77"/>
                  <a:gd name="T2" fmla="*/ 0 w 91"/>
                  <a:gd name="T3" fmla="*/ 71 h 77"/>
                  <a:gd name="T4" fmla="*/ 0 w 91"/>
                  <a:gd name="T5" fmla="*/ 64 h 77"/>
                  <a:gd name="T6" fmla="*/ 7 w 91"/>
                  <a:gd name="T7" fmla="*/ 58 h 77"/>
                  <a:gd name="T8" fmla="*/ 7 w 91"/>
                  <a:gd name="T9" fmla="*/ 45 h 77"/>
                  <a:gd name="T10" fmla="*/ 13 w 91"/>
                  <a:gd name="T11" fmla="*/ 39 h 77"/>
                  <a:gd name="T12" fmla="*/ 19 w 91"/>
                  <a:gd name="T13" fmla="*/ 32 h 77"/>
                  <a:gd name="T14" fmla="*/ 19 w 91"/>
                  <a:gd name="T15" fmla="*/ 26 h 77"/>
                  <a:gd name="T16" fmla="*/ 26 w 91"/>
                  <a:gd name="T17" fmla="*/ 19 h 77"/>
                  <a:gd name="T18" fmla="*/ 32 w 91"/>
                  <a:gd name="T19" fmla="*/ 13 h 77"/>
                  <a:gd name="T20" fmla="*/ 39 w 91"/>
                  <a:gd name="T21" fmla="*/ 13 h 77"/>
                  <a:gd name="T22" fmla="*/ 52 w 91"/>
                  <a:gd name="T23" fmla="*/ 6 h 77"/>
                  <a:gd name="T24" fmla="*/ 58 w 91"/>
                  <a:gd name="T25" fmla="*/ 6 h 77"/>
                  <a:gd name="T26" fmla="*/ 65 w 91"/>
                  <a:gd name="T27" fmla="*/ 0 h 77"/>
                  <a:gd name="T28" fmla="*/ 78 w 91"/>
                  <a:gd name="T29" fmla="*/ 0 h 77"/>
                  <a:gd name="T30" fmla="*/ 84 w 91"/>
                  <a:gd name="T31" fmla="*/ 0 h 77"/>
                  <a:gd name="T32" fmla="*/ 91 w 91"/>
                  <a:gd name="T33" fmla="*/ 0 h 7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
                  <a:gd name="T52" fmla="*/ 0 h 77"/>
                  <a:gd name="T53" fmla="*/ 91 w 91"/>
                  <a:gd name="T54" fmla="*/ 77 h 7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 h="77">
                    <a:moveTo>
                      <a:pt x="0" y="77"/>
                    </a:moveTo>
                    <a:lnTo>
                      <a:pt x="0" y="71"/>
                    </a:lnTo>
                    <a:lnTo>
                      <a:pt x="0" y="64"/>
                    </a:lnTo>
                    <a:lnTo>
                      <a:pt x="7" y="58"/>
                    </a:lnTo>
                    <a:lnTo>
                      <a:pt x="7" y="45"/>
                    </a:lnTo>
                    <a:lnTo>
                      <a:pt x="13" y="39"/>
                    </a:lnTo>
                    <a:lnTo>
                      <a:pt x="19" y="32"/>
                    </a:lnTo>
                    <a:lnTo>
                      <a:pt x="19" y="26"/>
                    </a:lnTo>
                    <a:lnTo>
                      <a:pt x="26" y="19"/>
                    </a:lnTo>
                    <a:lnTo>
                      <a:pt x="32" y="13"/>
                    </a:lnTo>
                    <a:lnTo>
                      <a:pt x="39" y="13"/>
                    </a:lnTo>
                    <a:lnTo>
                      <a:pt x="52" y="6"/>
                    </a:lnTo>
                    <a:lnTo>
                      <a:pt x="58" y="6"/>
                    </a:lnTo>
                    <a:lnTo>
                      <a:pt x="65" y="0"/>
                    </a:lnTo>
                    <a:lnTo>
                      <a:pt x="78" y="0"/>
                    </a:lnTo>
                    <a:lnTo>
                      <a:pt x="84" y="0"/>
                    </a:lnTo>
                    <a:lnTo>
                      <a:pt x="91"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40" name="Freeform 403"/>
              <p:cNvSpPr>
                <a:spLocks/>
              </p:cNvSpPr>
              <p:nvPr/>
            </p:nvSpPr>
            <p:spPr bwMode="auto">
              <a:xfrm>
                <a:off x="10187" y="3095"/>
                <a:ext cx="97" cy="77"/>
              </a:xfrm>
              <a:custGeom>
                <a:avLst/>
                <a:gdLst>
                  <a:gd name="T0" fmla="*/ 97 w 97"/>
                  <a:gd name="T1" fmla="*/ 77 h 77"/>
                  <a:gd name="T2" fmla="*/ 97 w 97"/>
                  <a:gd name="T3" fmla="*/ 71 h 77"/>
                  <a:gd name="T4" fmla="*/ 97 w 97"/>
                  <a:gd name="T5" fmla="*/ 64 h 77"/>
                  <a:gd name="T6" fmla="*/ 97 w 97"/>
                  <a:gd name="T7" fmla="*/ 58 h 77"/>
                  <a:gd name="T8" fmla="*/ 91 w 97"/>
                  <a:gd name="T9" fmla="*/ 45 h 77"/>
                  <a:gd name="T10" fmla="*/ 91 w 97"/>
                  <a:gd name="T11" fmla="*/ 39 h 77"/>
                  <a:gd name="T12" fmla="*/ 84 w 97"/>
                  <a:gd name="T13" fmla="*/ 32 h 77"/>
                  <a:gd name="T14" fmla="*/ 78 w 97"/>
                  <a:gd name="T15" fmla="*/ 26 h 77"/>
                  <a:gd name="T16" fmla="*/ 71 w 97"/>
                  <a:gd name="T17" fmla="*/ 19 h 77"/>
                  <a:gd name="T18" fmla="*/ 65 w 97"/>
                  <a:gd name="T19" fmla="*/ 13 h 77"/>
                  <a:gd name="T20" fmla="*/ 58 w 97"/>
                  <a:gd name="T21" fmla="*/ 13 h 77"/>
                  <a:gd name="T22" fmla="*/ 45 w 97"/>
                  <a:gd name="T23" fmla="*/ 6 h 77"/>
                  <a:gd name="T24" fmla="*/ 39 w 97"/>
                  <a:gd name="T25" fmla="*/ 6 h 77"/>
                  <a:gd name="T26" fmla="*/ 32 w 97"/>
                  <a:gd name="T27" fmla="*/ 0 h 77"/>
                  <a:gd name="T28" fmla="*/ 19 w 97"/>
                  <a:gd name="T29" fmla="*/ 0 h 77"/>
                  <a:gd name="T30" fmla="*/ 13 w 97"/>
                  <a:gd name="T31" fmla="*/ 0 h 77"/>
                  <a:gd name="T32" fmla="*/ 0 w 97"/>
                  <a:gd name="T33" fmla="*/ 0 h 77"/>
                  <a:gd name="T34" fmla="*/ 0 w 97"/>
                  <a:gd name="T35" fmla="*/ 0 h 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7"/>
                  <a:gd name="T55" fmla="*/ 0 h 77"/>
                  <a:gd name="T56" fmla="*/ 97 w 97"/>
                  <a:gd name="T57" fmla="*/ 77 h 7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7" h="77">
                    <a:moveTo>
                      <a:pt x="97" y="77"/>
                    </a:moveTo>
                    <a:lnTo>
                      <a:pt x="97" y="71"/>
                    </a:lnTo>
                    <a:lnTo>
                      <a:pt x="97" y="64"/>
                    </a:lnTo>
                    <a:lnTo>
                      <a:pt x="97" y="58"/>
                    </a:lnTo>
                    <a:lnTo>
                      <a:pt x="91" y="45"/>
                    </a:lnTo>
                    <a:lnTo>
                      <a:pt x="91" y="39"/>
                    </a:lnTo>
                    <a:lnTo>
                      <a:pt x="84" y="32"/>
                    </a:lnTo>
                    <a:lnTo>
                      <a:pt x="78" y="26"/>
                    </a:lnTo>
                    <a:lnTo>
                      <a:pt x="71" y="19"/>
                    </a:lnTo>
                    <a:lnTo>
                      <a:pt x="65" y="13"/>
                    </a:lnTo>
                    <a:lnTo>
                      <a:pt x="58" y="13"/>
                    </a:lnTo>
                    <a:lnTo>
                      <a:pt x="45" y="6"/>
                    </a:lnTo>
                    <a:lnTo>
                      <a:pt x="39" y="6"/>
                    </a:lnTo>
                    <a:lnTo>
                      <a:pt x="32" y="0"/>
                    </a:lnTo>
                    <a:lnTo>
                      <a:pt x="19" y="0"/>
                    </a:lnTo>
                    <a:lnTo>
                      <a:pt x="13" y="0"/>
                    </a:lnTo>
                    <a:lnTo>
                      <a:pt x="0"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941" name="Freeform 404"/>
              <p:cNvSpPr>
                <a:spLocks/>
              </p:cNvSpPr>
              <p:nvPr/>
            </p:nvSpPr>
            <p:spPr bwMode="auto">
              <a:xfrm>
                <a:off x="11150" y="3062"/>
                <a:ext cx="77" cy="136"/>
              </a:xfrm>
              <a:custGeom>
                <a:avLst/>
                <a:gdLst>
                  <a:gd name="T0" fmla="*/ 39 w 77"/>
                  <a:gd name="T1" fmla="*/ 136 h 136"/>
                  <a:gd name="T2" fmla="*/ 0 w 77"/>
                  <a:gd name="T3" fmla="*/ 117 h 136"/>
                  <a:gd name="T4" fmla="*/ 77 w 77"/>
                  <a:gd name="T5" fmla="*/ 0 h 136"/>
                  <a:gd name="T6" fmla="*/ 39 w 77"/>
                  <a:gd name="T7" fmla="*/ 136 h 136"/>
                  <a:gd name="T8" fmla="*/ 0 60000 65536"/>
                  <a:gd name="T9" fmla="*/ 0 60000 65536"/>
                  <a:gd name="T10" fmla="*/ 0 60000 65536"/>
                  <a:gd name="T11" fmla="*/ 0 60000 65536"/>
                  <a:gd name="T12" fmla="*/ 0 w 77"/>
                  <a:gd name="T13" fmla="*/ 0 h 136"/>
                  <a:gd name="T14" fmla="*/ 77 w 77"/>
                  <a:gd name="T15" fmla="*/ 136 h 136"/>
                </a:gdLst>
                <a:ahLst/>
                <a:cxnLst>
                  <a:cxn ang="T8">
                    <a:pos x="T0" y="T1"/>
                  </a:cxn>
                  <a:cxn ang="T9">
                    <a:pos x="T2" y="T3"/>
                  </a:cxn>
                  <a:cxn ang="T10">
                    <a:pos x="T4" y="T5"/>
                  </a:cxn>
                  <a:cxn ang="T11">
                    <a:pos x="T6" y="T7"/>
                  </a:cxn>
                </a:cxnLst>
                <a:rect l="T12" t="T13" r="T14" b="T15"/>
                <a:pathLst>
                  <a:path w="77" h="136">
                    <a:moveTo>
                      <a:pt x="39" y="136"/>
                    </a:moveTo>
                    <a:lnTo>
                      <a:pt x="0" y="117"/>
                    </a:lnTo>
                    <a:lnTo>
                      <a:pt x="77" y="0"/>
                    </a:lnTo>
                    <a:lnTo>
                      <a:pt x="39" y="13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42" name="Freeform 405"/>
              <p:cNvSpPr>
                <a:spLocks/>
              </p:cNvSpPr>
              <p:nvPr/>
            </p:nvSpPr>
            <p:spPr bwMode="auto">
              <a:xfrm>
                <a:off x="11150" y="3062"/>
                <a:ext cx="77" cy="136"/>
              </a:xfrm>
              <a:custGeom>
                <a:avLst/>
                <a:gdLst>
                  <a:gd name="T0" fmla="*/ 39 w 77"/>
                  <a:gd name="T1" fmla="*/ 136 h 136"/>
                  <a:gd name="T2" fmla="*/ 0 w 77"/>
                  <a:gd name="T3" fmla="*/ 117 h 136"/>
                  <a:gd name="T4" fmla="*/ 77 w 77"/>
                  <a:gd name="T5" fmla="*/ 0 h 136"/>
                  <a:gd name="T6" fmla="*/ 39 w 77"/>
                  <a:gd name="T7" fmla="*/ 136 h 136"/>
                  <a:gd name="T8" fmla="*/ 0 60000 65536"/>
                  <a:gd name="T9" fmla="*/ 0 60000 65536"/>
                  <a:gd name="T10" fmla="*/ 0 60000 65536"/>
                  <a:gd name="T11" fmla="*/ 0 60000 65536"/>
                  <a:gd name="T12" fmla="*/ 0 w 77"/>
                  <a:gd name="T13" fmla="*/ 0 h 136"/>
                  <a:gd name="T14" fmla="*/ 77 w 77"/>
                  <a:gd name="T15" fmla="*/ 136 h 136"/>
                </a:gdLst>
                <a:ahLst/>
                <a:cxnLst>
                  <a:cxn ang="T8">
                    <a:pos x="T0" y="T1"/>
                  </a:cxn>
                  <a:cxn ang="T9">
                    <a:pos x="T2" y="T3"/>
                  </a:cxn>
                  <a:cxn ang="T10">
                    <a:pos x="T4" y="T5"/>
                  </a:cxn>
                  <a:cxn ang="T11">
                    <a:pos x="T6" y="T7"/>
                  </a:cxn>
                </a:cxnLst>
                <a:rect l="T12" t="T13" r="T14" b="T15"/>
                <a:pathLst>
                  <a:path w="77" h="136">
                    <a:moveTo>
                      <a:pt x="39" y="136"/>
                    </a:moveTo>
                    <a:lnTo>
                      <a:pt x="0" y="117"/>
                    </a:lnTo>
                    <a:lnTo>
                      <a:pt x="77" y="0"/>
                    </a:lnTo>
                    <a:lnTo>
                      <a:pt x="39" y="136"/>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11285" name="Group 406"/>
            <p:cNvGrpSpPr>
              <a:grpSpLocks/>
            </p:cNvGrpSpPr>
            <p:nvPr/>
          </p:nvGrpSpPr>
          <p:grpSpPr bwMode="auto">
            <a:xfrm>
              <a:off x="4126" y="2888"/>
              <a:ext cx="9305" cy="3676"/>
              <a:chOff x="4126" y="2888"/>
              <a:chExt cx="9305" cy="3676"/>
            </a:xfrm>
          </p:grpSpPr>
          <p:sp>
            <p:nvSpPr>
              <p:cNvPr id="11543" name="Freeform 407"/>
              <p:cNvSpPr>
                <a:spLocks/>
              </p:cNvSpPr>
              <p:nvPr/>
            </p:nvSpPr>
            <p:spPr bwMode="auto">
              <a:xfrm>
                <a:off x="11208" y="3114"/>
                <a:ext cx="84" cy="136"/>
              </a:xfrm>
              <a:custGeom>
                <a:avLst/>
                <a:gdLst>
                  <a:gd name="T0" fmla="*/ 39 w 84"/>
                  <a:gd name="T1" fmla="*/ 136 h 136"/>
                  <a:gd name="T2" fmla="*/ 0 w 84"/>
                  <a:gd name="T3" fmla="*/ 117 h 136"/>
                  <a:gd name="T4" fmla="*/ 84 w 84"/>
                  <a:gd name="T5" fmla="*/ 0 h 136"/>
                  <a:gd name="T6" fmla="*/ 39 w 84"/>
                  <a:gd name="T7" fmla="*/ 136 h 136"/>
                  <a:gd name="T8" fmla="*/ 0 60000 65536"/>
                  <a:gd name="T9" fmla="*/ 0 60000 65536"/>
                  <a:gd name="T10" fmla="*/ 0 60000 65536"/>
                  <a:gd name="T11" fmla="*/ 0 60000 65536"/>
                  <a:gd name="T12" fmla="*/ 0 w 84"/>
                  <a:gd name="T13" fmla="*/ 0 h 136"/>
                  <a:gd name="T14" fmla="*/ 84 w 84"/>
                  <a:gd name="T15" fmla="*/ 136 h 136"/>
                </a:gdLst>
                <a:ahLst/>
                <a:cxnLst>
                  <a:cxn ang="T8">
                    <a:pos x="T0" y="T1"/>
                  </a:cxn>
                  <a:cxn ang="T9">
                    <a:pos x="T2" y="T3"/>
                  </a:cxn>
                  <a:cxn ang="T10">
                    <a:pos x="T4" y="T5"/>
                  </a:cxn>
                  <a:cxn ang="T11">
                    <a:pos x="T6" y="T7"/>
                  </a:cxn>
                </a:cxnLst>
                <a:rect l="T12" t="T13" r="T14" b="T15"/>
                <a:pathLst>
                  <a:path w="84" h="136">
                    <a:moveTo>
                      <a:pt x="39" y="136"/>
                    </a:moveTo>
                    <a:lnTo>
                      <a:pt x="0" y="117"/>
                    </a:lnTo>
                    <a:lnTo>
                      <a:pt x="84" y="0"/>
                    </a:lnTo>
                    <a:lnTo>
                      <a:pt x="39" y="13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44" name="Freeform 408"/>
              <p:cNvSpPr>
                <a:spLocks/>
              </p:cNvSpPr>
              <p:nvPr/>
            </p:nvSpPr>
            <p:spPr bwMode="auto">
              <a:xfrm>
                <a:off x="11208" y="3114"/>
                <a:ext cx="84" cy="136"/>
              </a:xfrm>
              <a:custGeom>
                <a:avLst/>
                <a:gdLst>
                  <a:gd name="T0" fmla="*/ 39 w 84"/>
                  <a:gd name="T1" fmla="*/ 136 h 136"/>
                  <a:gd name="T2" fmla="*/ 0 w 84"/>
                  <a:gd name="T3" fmla="*/ 117 h 136"/>
                  <a:gd name="T4" fmla="*/ 84 w 84"/>
                  <a:gd name="T5" fmla="*/ 0 h 136"/>
                  <a:gd name="T6" fmla="*/ 39 w 84"/>
                  <a:gd name="T7" fmla="*/ 136 h 136"/>
                  <a:gd name="T8" fmla="*/ 0 60000 65536"/>
                  <a:gd name="T9" fmla="*/ 0 60000 65536"/>
                  <a:gd name="T10" fmla="*/ 0 60000 65536"/>
                  <a:gd name="T11" fmla="*/ 0 60000 65536"/>
                  <a:gd name="T12" fmla="*/ 0 w 84"/>
                  <a:gd name="T13" fmla="*/ 0 h 136"/>
                  <a:gd name="T14" fmla="*/ 84 w 84"/>
                  <a:gd name="T15" fmla="*/ 136 h 136"/>
                </a:gdLst>
                <a:ahLst/>
                <a:cxnLst>
                  <a:cxn ang="T8">
                    <a:pos x="T0" y="T1"/>
                  </a:cxn>
                  <a:cxn ang="T9">
                    <a:pos x="T2" y="T3"/>
                  </a:cxn>
                  <a:cxn ang="T10">
                    <a:pos x="T4" y="T5"/>
                  </a:cxn>
                  <a:cxn ang="T11">
                    <a:pos x="T6" y="T7"/>
                  </a:cxn>
                </a:cxnLst>
                <a:rect l="T12" t="T13" r="T14" b="T15"/>
                <a:pathLst>
                  <a:path w="84" h="136">
                    <a:moveTo>
                      <a:pt x="39" y="136"/>
                    </a:moveTo>
                    <a:lnTo>
                      <a:pt x="0" y="117"/>
                    </a:lnTo>
                    <a:lnTo>
                      <a:pt x="84" y="0"/>
                    </a:lnTo>
                    <a:lnTo>
                      <a:pt x="39" y="136"/>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45" name="Freeform 409"/>
              <p:cNvSpPr>
                <a:spLocks/>
              </p:cNvSpPr>
              <p:nvPr/>
            </p:nvSpPr>
            <p:spPr bwMode="auto">
              <a:xfrm>
                <a:off x="10071" y="2965"/>
                <a:ext cx="84" cy="169"/>
              </a:xfrm>
              <a:custGeom>
                <a:avLst/>
                <a:gdLst>
                  <a:gd name="T0" fmla="*/ 84 w 84"/>
                  <a:gd name="T1" fmla="*/ 143 h 169"/>
                  <a:gd name="T2" fmla="*/ 0 w 84"/>
                  <a:gd name="T3" fmla="*/ 0 h 169"/>
                  <a:gd name="T4" fmla="*/ 51 w 84"/>
                  <a:gd name="T5" fmla="*/ 169 h 169"/>
                  <a:gd name="T6" fmla="*/ 84 w 84"/>
                  <a:gd name="T7" fmla="*/ 143 h 169"/>
                  <a:gd name="T8" fmla="*/ 0 60000 65536"/>
                  <a:gd name="T9" fmla="*/ 0 60000 65536"/>
                  <a:gd name="T10" fmla="*/ 0 60000 65536"/>
                  <a:gd name="T11" fmla="*/ 0 60000 65536"/>
                  <a:gd name="T12" fmla="*/ 0 w 84"/>
                  <a:gd name="T13" fmla="*/ 0 h 169"/>
                  <a:gd name="T14" fmla="*/ 84 w 84"/>
                  <a:gd name="T15" fmla="*/ 169 h 169"/>
                </a:gdLst>
                <a:ahLst/>
                <a:cxnLst>
                  <a:cxn ang="T8">
                    <a:pos x="T0" y="T1"/>
                  </a:cxn>
                  <a:cxn ang="T9">
                    <a:pos x="T2" y="T3"/>
                  </a:cxn>
                  <a:cxn ang="T10">
                    <a:pos x="T4" y="T5"/>
                  </a:cxn>
                  <a:cxn ang="T11">
                    <a:pos x="T6" y="T7"/>
                  </a:cxn>
                </a:cxnLst>
                <a:rect l="T12" t="T13" r="T14" b="T15"/>
                <a:pathLst>
                  <a:path w="84" h="169">
                    <a:moveTo>
                      <a:pt x="84" y="143"/>
                    </a:moveTo>
                    <a:lnTo>
                      <a:pt x="0" y="0"/>
                    </a:lnTo>
                    <a:lnTo>
                      <a:pt x="51" y="169"/>
                    </a:lnTo>
                    <a:lnTo>
                      <a:pt x="84" y="14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46" name="Freeform 410"/>
              <p:cNvSpPr>
                <a:spLocks/>
              </p:cNvSpPr>
              <p:nvPr/>
            </p:nvSpPr>
            <p:spPr bwMode="auto">
              <a:xfrm>
                <a:off x="10071" y="2965"/>
                <a:ext cx="84" cy="169"/>
              </a:xfrm>
              <a:custGeom>
                <a:avLst/>
                <a:gdLst>
                  <a:gd name="T0" fmla="*/ 84 w 84"/>
                  <a:gd name="T1" fmla="*/ 143 h 169"/>
                  <a:gd name="T2" fmla="*/ 0 w 84"/>
                  <a:gd name="T3" fmla="*/ 0 h 169"/>
                  <a:gd name="T4" fmla="*/ 51 w 84"/>
                  <a:gd name="T5" fmla="*/ 169 h 169"/>
                  <a:gd name="T6" fmla="*/ 84 w 84"/>
                  <a:gd name="T7" fmla="*/ 143 h 169"/>
                  <a:gd name="T8" fmla="*/ 0 60000 65536"/>
                  <a:gd name="T9" fmla="*/ 0 60000 65536"/>
                  <a:gd name="T10" fmla="*/ 0 60000 65536"/>
                  <a:gd name="T11" fmla="*/ 0 60000 65536"/>
                  <a:gd name="T12" fmla="*/ 0 w 84"/>
                  <a:gd name="T13" fmla="*/ 0 h 169"/>
                  <a:gd name="T14" fmla="*/ 84 w 84"/>
                  <a:gd name="T15" fmla="*/ 169 h 169"/>
                </a:gdLst>
                <a:ahLst/>
                <a:cxnLst>
                  <a:cxn ang="T8">
                    <a:pos x="T0" y="T1"/>
                  </a:cxn>
                  <a:cxn ang="T9">
                    <a:pos x="T2" y="T3"/>
                  </a:cxn>
                  <a:cxn ang="T10">
                    <a:pos x="T4" y="T5"/>
                  </a:cxn>
                  <a:cxn ang="T11">
                    <a:pos x="T6" y="T7"/>
                  </a:cxn>
                </a:cxnLst>
                <a:rect l="T12" t="T13" r="T14" b="T15"/>
                <a:pathLst>
                  <a:path w="84" h="169">
                    <a:moveTo>
                      <a:pt x="84" y="143"/>
                    </a:moveTo>
                    <a:lnTo>
                      <a:pt x="0" y="0"/>
                    </a:lnTo>
                    <a:lnTo>
                      <a:pt x="51" y="169"/>
                    </a:lnTo>
                    <a:lnTo>
                      <a:pt x="84" y="143"/>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47" name="Freeform 411"/>
              <p:cNvSpPr>
                <a:spLocks/>
              </p:cNvSpPr>
              <p:nvPr/>
            </p:nvSpPr>
            <p:spPr bwMode="auto">
              <a:xfrm>
                <a:off x="10142" y="3043"/>
                <a:ext cx="84" cy="168"/>
              </a:xfrm>
              <a:custGeom>
                <a:avLst/>
                <a:gdLst>
                  <a:gd name="T0" fmla="*/ 84 w 84"/>
                  <a:gd name="T1" fmla="*/ 142 h 168"/>
                  <a:gd name="T2" fmla="*/ 0 w 84"/>
                  <a:gd name="T3" fmla="*/ 0 h 168"/>
                  <a:gd name="T4" fmla="*/ 52 w 84"/>
                  <a:gd name="T5" fmla="*/ 168 h 168"/>
                  <a:gd name="T6" fmla="*/ 84 w 84"/>
                  <a:gd name="T7" fmla="*/ 142 h 168"/>
                  <a:gd name="T8" fmla="*/ 0 60000 65536"/>
                  <a:gd name="T9" fmla="*/ 0 60000 65536"/>
                  <a:gd name="T10" fmla="*/ 0 60000 65536"/>
                  <a:gd name="T11" fmla="*/ 0 60000 65536"/>
                  <a:gd name="T12" fmla="*/ 0 w 84"/>
                  <a:gd name="T13" fmla="*/ 0 h 168"/>
                  <a:gd name="T14" fmla="*/ 84 w 84"/>
                  <a:gd name="T15" fmla="*/ 168 h 168"/>
                </a:gdLst>
                <a:ahLst/>
                <a:cxnLst>
                  <a:cxn ang="T8">
                    <a:pos x="T0" y="T1"/>
                  </a:cxn>
                  <a:cxn ang="T9">
                    <a:pos x="T2" y="T3"/>
                  </a:cxn>
                  <a:cxn ang="T10">
                    <a:pos x="T4" y="T5"/>
                  </a:cxn>
                  <a:cxn ang="T11">
                    <a:pos x="T6" y="T7"/>
                  </a:cxn>
                </a:cxnLst>
                <a:rect l="T12" t="T13" r="T14" b="T15"/>
                <a:pathLst>
                  <a:path w="84" h="168">
                    <a:moveTo>
                      <a:pt x="84" y="142"/>
                    </a:moveTo>
                    <a:lnTo>
                      <a:pt x="0" y="0"/>
                    </a:lnTo>
                    <a:lnTo>
                      <a:pt x="52" y="168"/>
                    </a:lnTo>
                    <a:lnTo>
                      <a:pt x="84" y="14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48" name="Freeform 412"/>
              <p:cNvSpPr>
                <a:spLocks/>
              </p:cNvSpPr>
              <p:nvPr/>
            </p:nvSpPr>
            <p:spPr bwMode="auto">
              <a:xfrm>
                <a:off x="10142" y="3043"/>
                <a:ext cx="84" cy="168"/>
              </a:xfrm>
              <a:custGeom>
                <a:avLst/>
                <a:gdLst>
                  <a:gd name="T0" fmla="*/ 84 w 84"/>
                  <a:gd name="T1" fmla="*/ 142 h 168"/>
                  <a:gd name="T2" fmla="*/ 0 w 84"/>
                  <a:gd name="T3" fmla="*/ 0 h 168"/>
                  <a:gd name="T4" fmla="*/ 52 w 84"/>
                  <a:gd name="T5" fmla="*/ 168 h 168"/>
                  <a:gd name="T6" fmla="*/ 84 w 84"/>
                  <a:gd name="T7" fmla="*/ 142 h 168"/>
                  <a:gd name="T8" fmla="*/ 0 60000 65536"/>
                  <a:gd name="T9" fmla="*/ 0 60000 65536"/>
                  <a:gd name="T10" fmla="*/ 0 60000 65536"/>
                  <a:gd name="T11" fmla="*/ 0 60000 65536"/>
                  <a:gd name="T12" fmla="*/ 0 w 84"/>
                  <a:gd name="T13" fmla="*/ 0 h 168"/>
                  <a:gd name="T14" fmla="*/ 84 w 84"/>
                  <a:gd name="T15" fmla="*/ 168 h 168"/>
                </a:gdLst>
                <a:ahLst/>
                <a:cxnLst>
                  <a:cxn ang="T8">
                    <a:pos x="T0" y="T1"/>
                  </a:cxn>
                  <a:cxn ang="T9">
                    <a:pos x="T2" y="T3"/>
                  </a:cxn>
                  <a:cxn ang="T10">
                    <a:pos x="T4" y="T5"/>
                  </a:cxn>
                  <a:cxn ang="T11">
                    <a:pos x="T6" y="T7"/>
                  </a:cxn>
                </a:cxnLst>
                <a:rect l="T12" t="T13" r="T14" b="T15"/>
                <a:pathLst>
                  <a:path w="84" h="168">
                    <a:moveTo>
                      <a:pt x="84" y="142"/>
                    </a:moveTo>
                    <a:lnTo>
                      <a:pt x="0" y="0"/>
                    </a:lnTo>
                    <a:lnTo>
                      <a:pt x="52" y="168"/>
                    </a:lnTo>
                    <a:lnTo>
                      <a:pt x="84" y="142"/>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49" name="Freeform 413"/>
              <p:cNvSpPr>
                <a:spLocks/>
              </p:cNvSpPr>
              <p:nvPr/>
            </p:nvSpPr>
            <p:spPr bwMode="auto">
              <a:xfrm>
                <a:off x="10200" y="3114"/>
                <a:ext cx="84" cy="168"/>
              </a:xfrm>
              <a:custGeom>
                <a:avLst/>
                <a:gdLst>
                  <a:gd name="T0" fmla="*/ 84 w 84"/>
                  <a:gd name="T1" fmla="*/ 143 h 168"/>
                  <a:gd name="T2" fmla="*/ 0 w 84"/>
                  <a:gd name="T3" fmla="*/ 0 h 168"/>
                  <a:gd name="T4" fmla="*/ 58 w 84"/>
                  <a:gd name="T5" fmla="*/ 168 h 168"/>
                  <a:gd name="T6" fmla="*/ 84 w 84"/>
                  <a:gd name="T7" fmla="*/ 143 h 168"/>
                  <a:gd name="T8" fmla="*/ 0 60000 65536"/>
                  <a:gd name="T9" fmla="*/ 0 60000 65536"/>
                  <a:gd name="T10" fmla="*/ 0 60000 65536"/>
                  <a:gd name="T11" fmla="*/ 0 60000 65536"/>
                  <a:gd name="T12" fmla="*/ 0 w 84"/>
                  <a:gd name="T13" fmla="*/ 0 h 168"/>
                  <a:gd name="T14" fmla="*/ 84 w 84"/>
                  <a:gd name="T15" fmla="*/ 168 h 168"/>
                </a:gdLst>
                <a:ahLst/>
                <a:cxnLst>
                  <a:cxn ang="T8">
                    <a:pos x="T0" y="T1"/>
                  </a:cxn>
                  <a:cxn ang="T9">
                    <a:pos x="T2" y="T3"/>
                  </a:cxn>
                  <a:cxn ang="T10">
                    <a:pos x="T4" y="T5"/>
                  </a:cxn>
                  <a:cxn ang="T11">
                    <a:pos x="T6" y="T7"/>
                  </a:cxn>
                </a:cxnLst>
                <a:rect l="T12" t="T13" r="T14" b="T15"/>
                <a:pathLst>
                  <a:path w="84" h="168">
                    <a:moveTo>
                      <a:pt x="84" y="143"/>
                    </a:moveTo>
                    <a:lnTo>
                      <a:pt x="0" y="0"/>
                    </a:lnTo>
                    <a:lnTo>
                      <a:pt x="58" y="168"/>
                    </a:lnTo>
                    <a:lnTo>
                      <a:pt x="84" y="14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50" name="Freeform 414"/>
              <p:cNvSpPr>
                <a:spLocks/>
              </p:cNvSpPr>
              <p:nvPr/>
            </p:nvSpPr>
            <p:spPr bwMode="auto">
              <a:xfrm>
                <a:off x="10200" y="3114"/>
                <a:ext cx="84" cy="168"/>
              </a:xfrm>
              <a:custGeom>
                <a:avLst/>
                <a:gdLst>
                  <a:gd name="T0" fmla="*/ 84 w 84"/>
                  <a:gd name="T1" fmla="*/ 143 h 168"/>
                  <a:gd name="T2" fmla="*/ 0 w 84"/>
                  <a:gd name="T3" fmla="*/ 0 h 168"/>
                  <a:gd name="T4" fmla="*/ 58 w 84"/>
                  <a:gd name="T5" fmla="*/ 168 h 168"/>
                  <a:gd name="T6" fmla="*/ 84 w 84"/>
                  <a:gd name="T7" fmla="*/ 143 h 168"/>
                  <a:gd name="T8" fmla="*/ 0 60000 65536"/>
                  <a:gd name="T9" fmla="*/ 0 60000 65536"/>
                  <a:gd name="T10" fmla="*/ 0 60000 65536"/>
                  <a:gd name="T11" fmla="*/ 0 60000 65536"/>
                  <a:gd name="T12" fmla="*/ 0 w 84"/>
                  <a:gd name="T13" fmla="*/ 0 h 168"/>
                  <a:gd name="T14" fmla="*/ 84 w 84"/>
                  <a:gd name="T15" fmla="*/ 168 h 168"/>
                </a:gdLst>
                <a:ahLst/>
                <a:cxnLst>
                  <a:cxn ang="T8">
                    <a:pos x="T0" y="T1"/>
                  </a:cxn>
                  <a:cxn ang="T9">
                    <a:pos x="T2" y="T3"/>
                  </a:cxn>
                  <a:cxn ang="T10">
                    <a:pos x="T4" y="T5"/>
                  </a:cxn>
                  <a:cxn ang="T11">
                    <a:pos x="T6" y="T7"/>
                  </a:cxn>
                </a:cxnLst>
                <a:rect l="T12" t="T13" r="T14" b="T15"/>
                <a:pathLst>
                  <a:path w="84" h="168">
                    <a:moveTo>
                      <a:pt x="84" y="143"/>
                    </a:moveTo>
                    <a:lnTo>
                      <a:pt x="0" y="0"/>
                    </a:lnTo>
                    <a:lnTo>
                      <a:pt x="58" y="168"/>
                    </a:lnTo>
                    <a:lnTo>
                      <a:pt x="84" y="143"/>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51" name="Freeform 415"/>
              <p:cNvSpPr>
                <a:spLocks/>
              </p:cNvSpPr>
              <p:nvPr/>
            </p:nvSpPr>
            <p:spPr bwMode="auto">
              <a:xfrm>
                <a:off x="10497" y="2991"/>
                <a:ext cx="491" cy="78"/>
              </a:xfrm>
              <a:custGeom>
                <a:avLst/>
                <a:gdLst>
                  <a:gd name="T0" fmla="*/ 0 w 491"/>
                  <a:gd name="T1" fmla="*/ 58 h 78"/>
                  <a:gd name="T2" fmla="*/ 33 w 491"/>
                  <a:gd name="T3" fmla="*/ 71 h 78"/>
                  <a:gd name="T4" fmla="*/ 65 w 491"/>
                  <a:gd name="T5" fmla="*/ 71 h 78"/>
                  <a:gd name="T6" fmla="*/ 91 w 491"/>
                  <a:gd name="T7" fmla="*/ 78 h 78"/>
                  <a:gd name="T8" fmla="*/ 123 w 491"/>
                  <a:gd name="T9" fmla="*/ 78 h 78"/>
                  <a:gd name="T10" fmla="*/ 155 w 491"/>
                  <a:gd name="T11" fmla="*/ 78 h 78"/>
                  <a:gd name="T12" fmla="*/ 188 w 491"/>
                  <a:gd name="T13" fmla="*/ 78 h 78"/>
                  <a:gd name="T14" fmla="*/ 220 w 491"/>
                  <a:gd name="T15" fmla="*/ 78 h 78"/>
                  <a:gd name="T16" fmla="*/ 246 w 491"/>
                  <a:gd name="T17" fmla="*/ 71 h 78"/>
                  <a:gd name="T18" fmla="*/ 278 w 491"/>
                  <a:gd name="T19" fmla="*/ 71 h 78"/>
                  <a:gd name="T20" fmla="*/ 310 w 491"/>
                  <a:gd name="T21" fmla="*/ 65 h 78"/>
                  <a:gd name="T22" fmla="*/ 343 w 491"/>
                  <a:gd name="T23" fmla="*/ 58 h 78"/>
                  <a:gd name="T24" fmla="*/ 375 w 491"/>
                  <a:gd name="T25" fmla="*/ 45 h 78"/>
                  <a:gd name="T26" fmla="*/ 401 w 491"/>
                  <a:gd name="T27" fmla="*/ 39 h 78"/>
                  <a:gd name="T28" fmla="*/ 433 w 491"/>
                  <a:gd name="T29" fmla="*/ 26 h 78"/>
                  <a:gd name="T30" fmla="*/ 459 w 491"/>
                  <a:gd name="T31" fmla="*/ 13 h 78"/>
                  <a:gd name="T32" fmla="*/ 491 w 491"/>
                  <a:gd name="T33" fmla="*/ 0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1"/>
                  <a:gd name="T52" fmla="*/ 0 h 78"/>
                  <a:gd name="T53" fmla="*/ 491 w 491"/>
                  <a:gd name="T54" fmla="*/ 78 h 7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1" h="78">
                    <a:moveTo>
                      <a:pt x="0" y="58"/>
                    </a:moveTo>
                    <a:lnTo>
                      <a:pt x="33" y="71"/>
                    </a:lnTo>
                    <a:lnTo>
                      <a:pt x="65" y="71"/>
                    </a:lnTo>
                    <a:lnTo>
                      <a:pt x="91" y="78"/>
                    </a:lnTo>
                    <a:lnTo>
                      <a:pt x="123" y="78"/>
                    </a:lnTo>
                    <a:lnTo>
                      <a:pt x="155" y="78"/>
                    </a:lnTo>
                    <a:lnTo>
                      <a:pt x="188" y="78"/>
                    </a:lnTo>
                    <a:lnTo>
                      <a:pt x="220" y="78"/>
                    </a:lnTo>
                    <a:lnTo>
                      <a:pt x="246" y="71"/>
                    </a:lnTo>
                    <a:lnTo>
                      <a:pt x="278" y="71"/>
                    </a:lnTo>
                    <a:lnTo>
                      <a:pt x="310" y="65"/>
                    </a:lnTo>
                    <a:lnTo>
                      <a:pt x="343" y="58"/>
                    </a:lnTo>
                    <a:lnTo>
                      <a:pt x="375" y="45"/>
                    </a:lnTo>
                    <a:lnTo>
                      <a:pt x="401" y="39"/>
                    </a:lnTo>
                    <a:lnTo>
                      <a:pt x="433" y="26"/>
                    </a:lnTo>
                    <a:lnTo>
                      <a:pt x="459" y="13"/>
                    </a:lnTo>
                    <a:lnTo>
                      <a:pt x="491"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52" name="Freeform 416"/>
              <p:cNvSpPr>
                <a:spLocks/>
              </p:cNvSpPr>
              <p:nvPr/>
            </p:nvSpPr>
            <p:spPr bwMode="auto">
              <a:xfrm>
                <a:off x="10426" y="2952"/>
                <a:ext cx="478" cy="52"/>
              </a:xfrm>
              <a:custGeom>
                <a:avLst/>
                <a:gdLst>
                  <a:gd name="T0" fmla="*/ 0 w 478"/>
                  <a:gd name="T1" fmla="*/ 26 h 52"/>
                  <a:gd name="T2" fmla="*/ 32 w 478"/>
                  <a:gd name="T3" fmla="*/ 33 h 52"/>
                  <a:gd name="T4" fmla="*/ 58 w 478"/>
                  <a:gd name="T5" fmla="*/ 39 h 52"/>
                  <a:gd name="T6" fmla="*/ 91 w 478"/>
                  <a:gd name="T7" fmla="*/ 46 h 52"/>
                  <a:gd name="T8" fmla="*/ 123 w 478"/>
                  <a:gd name="T9" fmla="*/ 46 h 52"/>
                  <a:gd name="T10" fmla="*/ 149 w 478"/>
                  <a:gd name="T11" fmla="*/ 52 h 52"/>
                  <a:gd name="T12" fmla="*/ 181 w 478"/>
                  <a:gd name="T13" fmla="*/ 52 h 52"/>
                  <a:gd name="T14" fmla="*/ 213 w 478"/>
                  <a:gd name="T15" fmla="*/ 52 h 52"/>
                  <a:gd name="T16" fmla="*/ 239 w 478"/>
                  <a:gd name="T17" fmla="*/ 52 h 52"/>
                  <a:gd name="T18" fmla="*/ 272 w 478"/>
                  <a:gd name="T19" fmla="*/ 52 h 52"/>
                  <a:gd name="T20" fmla="*/ 304 w 478"/>
                  <a:gd name="T21" fmla="*/ 46 h 52"/>
                  <a:gd name="T22" fmla="*/ 330 w 478"/>
                  <a:gd name="T23" fmla="*/ 39 h 52"/>
                  <a:gd name="T24" fmla="*/ 362 w 478"/>
                  <a:gd name="T25" fmla="*/ 33 h 52"/>
                  <a:gd name="T26" fmla="*/ 394 w 478"/>
                  <a:gd name="T27" fmla="*/ 26 h 52"/>
                  <a:gd name="T28" fmla="*/ 420 w 478"/>
                  <a:gd name="T29" fmla="*/ 20 h 52"/>
                  <a:gd name="T30" fmla="*/ 452 w 478"/>
                  <a:gd name="T31" fmla="*/ 7 h 52"/>
                  <a:gd name="T32" fmla="*/ 478 w 478"/>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8"/>
                  <a:gd name="T52" fmla="*/ 0 h 52"/>
                  <a:gd name="T53" fmla="*/ 478 w 478"/>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8" h="52">
                    <a:moveTo>
                      <a:pt x="0" y="26"/>
                    </a:moveTo>
                    <a:lnTo>
                      <a:pt x="32" y="33"/>
                    </a:lnTo>
                    <a:lnTo>
                      <a:pt x="58" y="39"/>
                    </a:lnTo>
                    <a:lnTo>
                      <a:pt x="91" y="46"/>
                    </a:lnTo>
                    <a:lnTo>
                      <a:pt x="123" y="46"/>
                    </a:lnTo>
                    <a:lnTo>
                      <a:pt x="149" y="52"/>
                    </a:lnTo>
                    <a:lnTo>
                      <a:pt x="181" y="52"/>
                    </a:lnTo>
                    <a:lnTo>
                      <a:pt x="213" y="52"/>
                    </a:lnTo>
                    <a:lnTo>
                      <a:pt x="239" y="52"/>
                    </a:lnTo>
                    <a:lnTo>
                      <a:pt x="272" y="52"/>
                    </a:lnTo>
                    <a:lnTo>
                      <a:pt x="304" y="46"/>
                    </a:lnTo>
                    <a:lnTo>
                      <a:pt x="330" y="39"/>
                    </a:lnTo>
                    <a:lnTo>
                      <a:pt x="362" y="33"/>
                    </a:lnTo>
                    <a:lnTo>
                      <a:pt x="394" y="26"/>
                    </a:lnTo>
                    <a:lnTo>
                      <a:pt x="420" y="20"/>
                    </a:lnTo>
                    <a:lnTo>
                      <a:pt x="452" y="7"/>
                    </a:lnTo>
                    <a:lnTo>
                      <a:pt x="478"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53" name="Freeform 417"/>
              <p:cNvSpPr>
                <a:spLocks/>
              </p:cNvSpPr>
              <p:nvPr/>
            </p:nvSpPr>
            <p:spPr bwMode="auto">
              <a:xfrm>
                <a:off x="10368" y="2901"/>
                <a:ext cx="459" cy="45"/>
              </a:xfrm>
              <a:custGeom>
                <a:avLst/>
                <a:gdLst>
                  <a:gd name="T0" fmla="*/ 0 w 459"/>
                  <a:gd name="T1" fmla="*/ 0 h 45"/>
                  <a:gd name="T2" fmla="*/ 26 w 459"/>
                  <a:gd name="T3" fmla="*/ 6 h 45"/>
                  <a:gd name="T4" fmla="*/ 52 w 459"/>
                  <a:gd name="T5" fmla="*/ 19 h 45"/>
                  <a:gd name="T6" fmla="*/ 78 w 459"/>
                  <a:gd name="T7" fmla="*/ 25 h 45"/>
                  <a:gd name="T8" fmla="*/ 110 w 459"/>
                  <a:gd name="T9" fmla="*/ 32 h 45"/>
                  <a:gd name="T10" fmla="*/ 136 w 459"/>
                  <a:gd name="T11" fmla="*/ 38 h 45"/>
                  <a:gd name="T12" fmla="*/ 168 w 459"/>
                  <a:gd name="T13" fmla="*/ 38 h 45"/>
                  <a:gd name="T14" fmla="*/ 194 w 459"/>
                  <a:gd name="T15" fmla="*/ 45 h 45"/>
                  <a:gd name="T16" fmla="*/ 226 w 459"/>
                  <a:gd name="T17" fmla="*/ 45 h 45"/>
                  <a:gd name="T18" fmla="*/ 252 w 459"/>
                  <a:gd name="T19" fmla="*/ 45 h 45"/>
                  <a:gd name="T20" fmla="*/ 284 w 459"/>
                  <a:gd name="T21" fmla="*/ 45 h 45"/>
                  <a:gd name="T22" fmla="*/ 310 w 459"/>
                  <a:gd name="T23" fmla="*/ 38 h 45"/>
                  <a:gd name="T24" fmla="*/ 342 w 459"/>
                  <a:gd name="T25" fmla="*/ 38 h 45"/>
                  <a:gd name="T26" fmla="*/ 368 w 459"/>
                  <a:gd name="T27" fmla="*/ 32 h 45"/>
                  <a:gd name="T28" fmla="*/ 401 w 459"/>
                  <a:gd name="T29" fmla="*/ 25 h 45"/>
                  <a:gd name="T30" fmla="*/ 426 w 459"/>
                  <a:gd name="T31" fmla="*/ 19 h 45"/>
                  <a:gd name="T32" fmla="*/ 459 w 459"/>
                  <a:gd name="T33" fmla="*/ 6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9"/>
                  <a:gd name="T52" fmla="*/ 0 h 45"/>
                  <a:gd name="T53" fmla="*/ 459 w 459"/>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9" h="45">
                    <a:moveTo>
                      <a:pt x="0" y="0"/>
                    </a:moveTo>
                    <a:lnTo>
                      <a:pt x="26" y="6"/>
                    </a:lnTo>
                    <a:lnTo>
                      <a:pt x="52" y="19"/>
                    </a:lnTo>
                    <a:lnTo>
                      <a:pt x="78" y="25"/>
                    </a:lnTo>
                    <a:lnTo>
                      <a:pt x="110" y="32"/>
                    </a:lnTo>
                    <a:lnTo>
                      <a:pt x="136" y="38"/>
                    </a:lnTo>
                    <a:lnTo>
                      <a:pt x="168" y="38"/>
                    </a:lnTo>
                    <a:lnTo>
                      <a:pt x="194" y="45"/>
                    </a:lnTo>
                    <a:lnTo>
                      <a:pt x="226" y="45"/>
                    </a:lnTo>
                    <a:lnTo>
                      <a:pt x="252" y="45"/>
                    </a:lnTo>
                    <a:lnTo>
                      <a:pt x="284" y="45"/>
                    </a:lnTo>
                    <a:lnTo>
                      <a:pt x="310" y="38"/>
                    </a:lnTo>
                    <a:lnTo>
                      <a:pt x="342" y="38"/>
                    </a:lnTo>
                    <a:lnTo>
                      <a:pt x="368" y="32"/>
                    </a:lnTo>
                    <a:lnTo>
                      <a:pt x="401" y="25"/>
                    </a:lnTo>
                    <a:lnTo>
                      <a:pt x="426" y="19"/>
                    </a:lnTo>
                    <a:lnTo>
                      <a:pt x="459" y="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54" name="Freeform 418"/>
              <p:cNvSpPr>
                <a:spLocks/>
              </p:cNvSpPr>
              <p:nvPr/>
            </p:nvSpPr>
            <p:spPr bwMode="auto">
              <a:xfrm>
                <a:off x="9767" y="3101"/>
                <a:ext cx="433" cy="45"/>
              </a:xfrm>
              <a:custGeom>
                <a:avLst/>
                <a:gdLst>
                  <a:gd name="T0" fmla="*/ 0 w 433"/>
                  <a:gd name="T1" fmla="*/ 0 h 45"/>
                  <a:gd name="T2" fmla="*/ 26 w 433"/>
                  <a:gd name="T3" fmla="*/ 7 h 45"/>
                  <a:gd name="T4" fmla="*/ 52 w 433"/>
                  <a:gd name="T5" fmla="*/ 20 h 45"/>
                  <a:gd name="T6" fmla="*/ 78 w 433"/>
                  <a:gd name="T7" fmla="*/ 26 h 45"/>
                  <a:gd name="T8" fmla="*/ 103 w 433"/>
                  <a:gd name="T9" fmla="*/ 33 h 45"/>
                  <a:gd name="T10" fmla="*/ 129 w 433"/>
                  <a:gd name="T11" fmla="*/ 39 h 45"/>
                  <a:gd name="T12" fmla="*/ 162 w 433"/>
                  <a:gd name="T13" fmla="*/ 45 h 45"/>
                  <a:gd name="T14" fmla="*/ 187 w 433"/>
                  <a:gd name="T15" fmla="*/ 45 h 45"/>
                  <a:gd name="T16" fmla="*/ 213 w 433"/>
                  <a:gd name="T17" fmla="*/ 45 h 45"/>
                  <a:gd name="T18" fmla="*/ 239 w 433"/>
                  <a:gd name="T19" fmla="*/ 45 h 45"/>
                  <a:gd name="T20" fmla="*/ 271 w 433"/>
                  <a:gd name="T21" fmla="*/ 45 h 45"/>
                  <a:gd name="T22" fmla="*/ 297 w 433"/>
                  <a:gd name="T23" fmla="*/ 45 h 45"/>
                  <a:gd name="T24" fmla="*/ 323 w 433"/>
                  <a:gd name="T25" fmla="*/ 39 h 45"/>
                  <a:gd name="T26" fmla="*/ 349 w 433"/>
                  <a:gd name="T27" fmla="*/ 39 h 45"/>
                  <a:gd name="T28" fmla="*/ 381 w 433"/>
                  <a:gd name="T29" fmla="*/ 33 h 45"/>
                  <a:gd name="T30" fmla="*/ 407 w 433"/>
                  <a:gd name="T31" fmla="*/ 26 h 45"/>
                  <a:gd name="T32" fmla="*/ 433 w 433"/>
                  <a:gd name="T33" fmla="*/ 13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3"/>
                  <a:gd name="T52" fmla="*/ 0 h 45"/>
                  <a:gd name="T53" fmla="*/ 433 w 43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3" h="45">
                    <a:moveTo>
                      <a:pt x="0" y="0"/>
                    </a:moveTo>
                    <a:lnTo>
                      <a:pt x="26" y="7"/>
                    </a:lnTo>
                    <a:lnTo>
                      <a:pt x="52" y="20"/>
                    </a:lnTo>
                    <a:lnTo>
                      <a:pt x="78" y="26"/>
                    </a:lnTo>
                    <a:lnTo>
                      <a:pt x="103" y="33"/>
                    </a:lnTo>
                    <a:lnTo>
                      <a:pt x="129" y="39"/>
                    </a:lnTo>
                    <a:lnTo>
                      <a:pt x="162" y="45"/>
                    </a:lnTo>
                    <a:lnTo>
                      <a:pt x="187" y="45"/>
                    </a:lnTo>
                    <a:lnTo>
                      <a:pt x="213" y="45"/>
                    </a:lnTo>
                    <a:lnTo>
                      <a:pt x="239" y="45"/>
                    </a:lnTo>
                    <a:lnTo>
                      <a:pt x="271" y="45"/>
                    </a:lnTo>
                    <a:lnTo>
                      <a:pt x="297" y="45"/>
                    </a:lnTo>
                    <a:lnTo>
                      <a:pt x="323" y="39"/>
                    </a:lnTo>
                    <a:lnTo>
                      <a:pt x="349" y="39"/>
                    </a:lnTo>
                    <a:lnTo>
                      <a:pt x="381" y="33"/>
                    </a:lnTo>
                    <a:lnTo>
                      <a:pt x="407" y="26"/>
                    </a:lnTo>
                    <a:lnTo>
                      <a:pt x="433" y="1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55" name="Freeform 419"/>
              <p:cNvSpPr>
                <a:spLocks/>
              </p:cNvSpPr>
              <p:nvPr/>
            </p:nvSpPr>
            <p:spPr bwMode="auto">
              <a:xfrm>
                <a:off x="9735" y="3004"/>
                <a:ext cx="407" cy="65"/>
              </a:xfrm>
              <a:custGeom>
                <a:avLst/>
                <a:gdLst>
                  <a:gd name="T0" fmla="*/ 0 w 407"/>
                  <a:gd name="T1" fmla="*/ 0 h 65"/>
                  <a:gd name="T2" fmla="*/ 26 w 407"/>
                  <a:gd name="T3" fmla="*/ 13 h 65"/>
                  <a:gd name="T4" fmla="*/ 45 w 407"/>
                  <a:gd name="T5" fmla="*/ 26 h 65"/>
                  <a:gd name="T6" fmla="*/ 71 w 407"/>
                  <a:gd name="T7" fmla="*/ 32 h 65"/>
                  <a:gd name="T8" fmla="*/ 97 w 407"/>
                  <a:gd name="T9" fmla="*/ 45 h 65"/>
                  <a:gd name="T10" fmla="*/ 123 w 407"/>
                  <a:gd name="T11" fmla="*/ 52 h 65"/>
                  <a:gd name="T12" fmla="*/ 148 w 407"/>
                  <a:gd name="T13" fmla="*/ 58 h 65"/>
                  <a:gd name="T14" fmla="*/ 174 w 407"/>
                  <a:gd name="T15" fmla="*/ 58 h 65"/>
                  <a:gd name="T16" fmla="*/ 200 w 407"/>
                  <a:gd name="T17" fmla="*/ 65 h 65"/>
                  <a:gd name="T18" fmla="*/ 226 w 407"/>
                  <a:gd name="T19" fmla="*/ 65 h 65"/>
                  <a:gd name="T20" fmla="*/ 252 w 407"/>
                  <a:gd name="T21" fmla="*/ 65 h 65"/>
                  <a:gd name="T22" fmla="*/ 278 w 407"/>
                  <a:gd name="T23" fmla="*/ 65 h 65"/>
                  <a:gd name="T24" fmla="*/ 303 w 407"/>
                  <a:gd name="T25" fmla="*/ 58 h 65"/>
                  <a:gd name="T26" fmla="*/ 329 w 407"/>
                  <a:gd name="T27" fmla="*/ 58 h 65"/>
                  <a:gd name="T28" fmla="*/ 355 w 407"/>
                  <a:gd name="T29" fmla="*/ 52 h 65"/>
                  <a:gd name="T30" fmla="*/ 381 w 407"/>
                  <a:gd name="T31" fmla="*/ 45 h 65"/>
                  <a:gd name="T32" fmla="*/ 407 w 407"/>
                  <a:gd name="T33" fmla="*/ 39 h 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7"/>
                  <a:gd name="T52" fmla="*/ 0 h 65"/>
                  <a:gd name="T53" fmla="*/ 407 w 407"/>
                  <a:gd name="T54" fmla="*/ 65 h 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7" h="65">
                    <a:moveTo>
                      <a:pt x="0" y="0"/>
                    </a:moveTo>
                    <a:lnTo>
                      <a:pt x="26" y="13"/>
                    </a:lnTo>
                    <a:lnTo>
                      <a:pt x="45" y="26"/>
                    </a:lnTo>
                    <a:lnTo>
                      <a:pt x="71" y="32"/>
                    </a:lnTo>
                    <a:lnTo>
                      <a:pt x="97" y="45"/>
                    </a:lnTo>
                    <a:lnTo>
                      <a:pt x="123" y="52"/>
                    </a:lnTo>
                    <a:lnTo>
                      <a:pt x="148" y="58"/>
                    </a:lnTo>
                    <a:lnTo>
                      <a:pt x="174" y="58"/>
                    </a:lnTo>
                    <a:lnTo>
                      <a:pt x="200" y="65"/>
                    </a:lnTo>
                    <a:lnTo>
                      <a:pt x="226" y="65"/>
                    </a:lnTo>
                    <a:lnTo>
                      <a:pt x="252" y="65"/>
                    </a:lnTo>
                    <a:lnTo>
                      <a:pt x="278" y="65"/>
                    </a:lnTo>
                    <a:lnTo>
                      <a:pt x="303" y="58"/>
                    </a:lnTo>
                    <a:lnTo>
                      <a:pt x="329" y="58"/>
                    </a:lnTo>
                    <a:lnTo>
                      <a:pt x="355" y="52"/>
                    </a:lnTo>
                    <a:lnTo>
                      <a:pt x="381" y="45"/>
                    </a:lnTo>
                    <a:lnTo>
                      <a:pt x="407" y="39"/>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56" name="Freeform 420"/>
              <p:cNvSpPr>
                <a:spLocks/>
              </p:cNvSpPr>
              <p:nvPr/>
            </p:nvSpPr>
            <p:spPr bwMode="auto">
              <a:xfrm>
                <a:off x="9683" y="2926"/>
                <a:ext cx="388" cy="65"/>
              </a:xfrm>
              <a:custGeom>
                <a:avLst/>
                <a:gdLst>
                  <a:gd name="T0" fmla="*/ 0 w 388"/>
                  <a:gd name="T1" fmla="*/ 0 h 65"/>
                  <a:gd name="T2" fmla="*/ 26 w 388"/>
                  <a:gd name="T3" fmla="*/ 13 h 65"/>
                  <a:gd name="T4" fmla="*/ 45 w 388"/>
                  <a:gd name="T5" fmla="*/ 26 h 65"/>
                  <a:gd name="T6" fmla="*/ 71 w 388"/>
                  <a:gd name="T7" fmla="*/ 33 h 65"/>
                  <a:gd name="T8" fmla="*/ 91 w 388"/>
                  <a:gd name="T9" fmla="*/ 39 h 65"/>
                  <a:gd name="T10" fmla="*/ 116 w 388"/>
                  <a:gd name="T11" fmla="*/ 46 h 65"/>
                  <a:gd name="T12" fmla="*/ 142 w 388"/>
                  <a:gd name="T13" fmla="*/ 52 h 65"/>
                  <a:gd name="T14" fmla="*/ 162 w 388"/>
                  <a:gd name="T15" fmla="*/ 59 h 65"/>
                  <a:gd name="T16" fmla="*/ 187 w 388"/>
                  <a:gd name="T17" fmla="*/ 59 h 65"/>
                  <a:gd name="T18" fmla="*/ 213 w 388"/>
                  <a:gd name="T19" fmla="*/ 65 h 65"/>
                  <a:gd name="T20" fmla="*/ 239 w 388"/>
                  <a:gd name="T21" fmla="*/ 65 h 65"/>
                  <a:gd name="T22" fmla="*/ 265 w 388"/>
                  <a:gd name="T23" fmla="*/ 65 h 65"/>
                  <a:gd name="T24" fmla="*/ 284 w 388"/>
                  <a:gd name="T25" fmla="*/ 65 h 65"/>
                  <a:gd name="T26" fmla="*/ 310 w 388"/>
                  <a:gd name="T27" fmla="*/ 59 h 65"/>
                  <a:gd name="T28" fmla="*/ 336 w 388"/>
                  <a:gd name="T29" fmla="*/ 59 h 65"/>
                  <a:gd name="T30" fmla="*/ 362 w 388"/>
                  <a:gd name="T31" fmla="*/ 52 h 65"/>
                  <a:gd name="T32" fmla="*/ 388 w 388"/>
                  <a:gd name="T33" fmla="*/ 46 h 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8"/>
                  <a:gd name="T52" fmla="*/ 0 h 65"/>
                  <a:gd name="T53" fmla="*/ 388 w 388"/>
                  <a:gd name="T54" fmla="*/ 65 h 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8" h="65">
                    <a:moveTo>
                      <a:pt x="0" y="0"/>
                    </a:moveTo>
                    <a:lnTo>
                      <a:pt x="26" y="13"/>
                    </a:lnTo>
                    <a:lnTo>
                      <a:pt x="45" y="26"/>
                    </a:lnTo>
                    <a:lnTo>
                      <a:pt x="71" y="33"/>
                    </a:lnTo>
                    <a:lnTo>
                      <a:pt x="91" y="39"/>
                    </a:lnTo>
                    <a:lnTo>
                      <a:pt x="116" y="46"/>
                    </a:lnTo>
                    <a:lnTo>
                      <a:pt x="142" y="52"/>
                    </a:lnTo>
                    <a:lnTo>
                      <a:pt x="162" y="59"/>
                    </a:lnTo>
                    <a:lnTo>
                      <a:pt x="187" y="59"/>
                    </a:lnTo>
                    <a:lnTo>
                      <a:pt x="213" y="65"/>
                    </a:lnTo>
                    <a:lnTo>
                      <a:pt x="239" y="65"/>
                    </a:lnTo>
                    <a:lnTo>
                      <a:pt x="265" y="65"/>
                    </a:lnTo>
                    <a:lnTo>
                      <a:pt x="284" y="65"/>
                    </a:lnTo>
                    <a:lnTo>
                      <a:pt x="310" y="59"/>
                    </a:lnTo>
                    <a:lnTo>
                      <a:pt x="336" y="59"/>
                    </a:lnTo>
                    <a:lnTo>
                      <a:pt x="362" y="52"/>
                    </a:lnTo>
                    <a:lnTo>
                      <a:pt x="388" y="4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57" name="Freeform 421"/>
              <p:cNvSpPr>
                <a:spLocks/>
              </p:cNvSpPr>
              <p:nvPr/>
            </p:nvSpPr>
            <p:spPr bwMode="auto">
              <a:xfrm>
                <a:off x="11169" y="2926"/>
                <a:ext cx="595" cy="97"/>
              </a:xfrm>
              <a:custGeom>
                <a:avLst/>
                <a:gdLst>
                  <a:gd name="T0" fmla="*/ 0 w 595"/>
                  <a:gd name="T1" fmla="*/ 91 h 97"/>
                  <a:gd name="T2" fmla="*/ 39 w 595"/>
                  <a:gd name="T3" fmla="*/ 97 h 97"/>
                  <a:gd name="T4" fmla="*/ 78 w 595"/>
                  <a:gd name="T5" fmla="*/ 97 h 97"/>
                  <a:gd name="T6" fmla="*/ 117 w 595"/>
                  <a:gd name="T7" fmla="*/ 97 h 97"/>
                  <a:gd name="T8" fmla="*/ 149 w 595"/>
                  <a:gd name="T9" fmla="*/ 97 h 97"/>
                  <a:gd name="T10" fmla="*/ 188 w 595"/>
                  <a:gd name="T11" fmla="*/ 97 h 97"/>
                  <a:gd name="T12" fmla="*/ 226 w 595"/>
                  <a:gd name="T13" fmla="*/ 97 h 97"/>
                  <a:gd name="T14" fmla="*/ 265 w 595"/>
                  <a:gd name="T15" fmla="*/ 91 h 97"/>
                  <a:gd name="T16" fmla="*/ 304 w 595"/>
                  <a:gd name="T17" fmla="*/ 85 h 97"/>
                  <a:gd name="T18" fmla="*/ 343 w 595"/>
                  <a:gd name="T19" fmla="*/ 78 h 97"/>
                  <a:gd name="T20" fmla="*/ 375 w 595"/>
                  <a:gd name="T21" fmla="*/ 72 h 97"/>
                  <a:gd name="T22" fmla="*/ 414 w 595"/>
                  <a:gd name="T23" fmla="*/ 65 h 97"/>
                  <a:gd name="T24" fmla="*/ 453 w 595"/>
                  <a:gd name="T25" fmla="*/ 52 h 97"/>
                  <a:gd name="T26" fmla="*/ 485 w 595"/>
                  <a:gd name="T27" fmla="*/ 39 h 97"/>
                  <a:gd name="T28" fmla="*/ 524 w 595"/>
                  <a:gd name="T29" fmla="*/ 26 h 97"/>
                  <a:gd name="T30" fmla="*/ 562 w 595"/>
                  <a:gd name="T31" fmla="*/ 13 h 97"/>
                  <a:gd name="T32" fmla="*/ 595 w 595"/>
                  <a:gd name="T33" fmla="*/ 0 h 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95"/>
                  <a:gd name="T52" fmla="*/ 0 h 97"/>
                  <a:gd name="T53" fmla="*/ 595 w 595"/>
                  <a:gd name="T54" fmla="*/ 97 h 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95" h="97">
                    <a:moveTo>
                      <a:pt x="0" y="91"/>
                    </a:moveTo>
                    <a:lnTo>
                      <a:pt x="39" y="97"/>
                    </a:lnTo>
                    <a:lnTo>
                      <a:pt x="78" y="97"/>
                    </a:lnTo>
                    <a:lnTo>
                      <a:pt x="117" y="97"/>
                    </a:lnTo>
                    <a:lnTo>
                      <a:pt x="149" y="97"/>
                    </a:lnTo>
                    <a:lnTo>
                      <a:pt x="188" y="97"/>
                    </a:lnTo>
                    <a:lnTo>
                      <a:pt x="226" y="97"/>
                    </a:lnTo>
                    <a:lnTo>
                      <a:pt x="265" y="91"/>
                    </a:lnTo>
                    <a:lnTo>
                      <a:pt x="304" y="85"/>
                    </a:lnTo>
                    <a:lnTo>
                      <a:pt x="343" y="78"/>
                    </a:lnTo>
                    <a:lnTo>
                      <a:pt x="375" y="72"/>
                    </a:lnTo>
                    <a:lnTo>
                      <a:pt x="414" y="65"/>
                    </a:lnTo>
                    <a:lnTo>
                      <a:pt x="453" y="52"/>
                    </a:lnTo>
                    <a:lnTo>
                      <a:pt x="485" y="39"/>
                    </a:lnTo>
                    <a:lnTo>
                      <a:pt x="524" y="26"/>
                    </a:lnTo>
                    <a:lnTo>
                      <a:pt x="562" y="13"/>
                    </a:lnTo>
                    <a:lnTo>
                      <a:pt x="595"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58" name="Freeform 422"/>
              <p:cNvSpPr>
                <a:spLocks/>
              </p:cNvSpPr>
              <p:nvPr/>
            </p:nvSpPr>
            <p:spPr bwMode="auto">
              <a:xfrm>
                <a:off x="11227" y="3004"/>
                <a:ext cx="672" cy="71"/>
              </a:xfrm>
              <a:custGeom>
                <a:avLst/>
                <a:gdLst>
                  <a:gd name="T0" fmla="*/ 0 w 672"/>
                  <a:gd name="T1" fmla="*/ 58 h 71"/>
                  <a:gd name="T2" fmla="*/ 46 w 672"/>
                  <a:gd name="T3" fmla="*/ 58 h 71"/>
                  <a:gd name="T4" fmla="*/ 84 w 672"/>
                  <a:gd name="T5" fmla="*/ 65 h 71"/>
                  <a:gd name="T6" fmla="*/ 130 w 672"/>
                  <a:gd name="T7" fmla="*/ 71 h 71"/>
                  <a:gd name="T8" fmla="*/ 168 w 672"/>
                  <a:gd name="T9" fmla="*/ 71 h 71"/>
                  <a:gd name="T10" fmla="*/ 214 w 672"/>
                  <a:gd name="T11" fmla="*/ 71 h 71"/>
                  <a:gd name="T12" fmla="*/ 252 w 672"/>
                  <a:gd name="T13" fmla="*/ 71 h 71"/>
                  <a:gd name="T14" fmla="*/ 298 w 672"/>
                  <a:gd name="T15" fmla="*/ 71 h 71"/>
                  <a:gd name="T16" fmla="*/ 336 w 672"/>
                  <a:gd name="T17" fmla="*/ 71 h 71"/>
                  <a:gd name="T18" fmla="*/ 382 w 672"/>
                  <a:gd name="T19" fmla="*/ 65 h 71"/>
                  <a:gd name="T20" fmla="*/ 420 w 672"/>
                  <a:gd name="T21" fmla="*/ 58 h 71"/>
                  <a:gd name="T22" fmla="*/ 466 w 672"/>
                  <a:gd name="T23" fmla="*/ 52 h 71"/>
                  <a:gd name="T24" fmla="*/ 504 w 672"/>
                  <a:gd name="T25" fmla="*/ 45 h 71"/>
                  <a:gd name="T26" fmla="*/ 550 w 672"/>
                  <a:gd name="T27" fmla="*/ 39 h 71"/>
                  <a:gd name="T28" fmla="*/ 588 w 672"/>
                  <a:gd name="T29" fmla="*/ 26 h 71"/>
                  <a:gd name="T30" fmla="*/ 634 w 672"/>
                  <a:gd name="T31" fmla="*/ 13 h 71"/>
                  <a:gd name="T32" fmla="*/ 672 w 672"/>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2"/>
                  <a:gd name="T52" fmla="*/ 0 h 71"/>
                  <a:gd name="T53" fmla="*/ 672 w 672"/>
                  <a:gd name="T54" fmla="*/ 71 h 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2" h="71">
                    <a:moveTo>
                      <a:pt x="0" y="58"/>
                    </a:moveTo>
                    <a:lnTo>
                      <a:pt x="46" y="58"/>
                    </a:lnTo>
                    <a:lnTo>
                      <a:pt x="84" y="65"/>
                    </a:lnTo>
                    <a:lnTo>
                      <a:pt x="130" y="71"/>
                    </a:lnTo>
                    <a:lnTo>
                      <a:pt x="168" y="71"/>
                    </a:lnTo>
                    <a:lnTo>
                      <a:pt x="214" y="71"/>
                    </a:lnTo>
                    <a:lnTo>
                      <a:pt x="252" y="71"/>
                    </a:lnTo>
                    <a:lnTo>
                      <a:pt x="298" y="71"/>
                    </a:lnTo>
                    <a:lnTo>
                      <a:pt x="336" y="71"/>
                    </a:lnTo>
                    <a:lnTo>
                      <a:pt x="382" y="65"/>
                    </a:lnTo>
                    <a:lnTo>
                      <a:pt x="420" y="58"/>
                    </a:lnTo>
                    <a:lnTo>
                      <a:pt x="466" y="52"/>
                    </a:lnTo>
                    <a:lnTo>
                      <a:pt x="504" y="45"/>
                    </a:lnTo>
                    <a:lnTo>
                      <a:pt x="550" y="39"/>
                    </a:lnTo>
                    <a:lnTo>
                      <a:pt x="588" y="26"/>
                    </a:lnTo>
                    <a:lnTo>
                      <a:pt x="634" y="13"/>
                    </a:lnTo>
                    <a:lnTo>
                      <a:pt x="672"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59" name="Freeform 423"/>
              <p:cNvSpPr>
                <a:spLocks/>
              </p:cNvSpPr>
              <p:nvPr/>
            </p:nvSpPr>
            <p:spPr bwMode="auto">
              <a:xfrm>
                <a:off x="11292" y="3101"/>
                <a:ext cx="717" cy="45"/>
              </a:xfrm>
              <a:custGeom>
                <a:avLst/>
                <a:gdLst>
                  <a:gd name="T0" fmla="*/ 0 w 717"/>
                  <a:gd name="T1" fmla="*/ 13 h 45"/>
                  <a:gd name="T2" fmla="*/ 39 w 717"/>
                  <a:gd name="T3" fmla="*/ 26 h 45"/>
                  <a:gd name="T4" fmla="*/ 84 w 717"/>
                  <a:gd name="T5" fmla="*/ 33 h 45"/>
                  <a:gd name="T6" fmla="*/ 129 w 717"/>
                  <a:gd name="T7" fmla="*/ 39 h 45"/>
                  <a:gd name="T8" fmla="*/ 174 w 717"/>
                  <a:gd name="T9" fmla="*/ 39 h 45"/>
                  <a:gd name="T10" fmla="*/ 220 w 717"/>
                  <a:gd name="T11" fmla="*/ 45 h 45"/>
                  <a:gd name="T12" fmla="*/ 265 w 717"/>
                  <a:gd name="T13" fmla="*/ 45 h 45"/>
                  <a:gd name="T14" fmla="*/ 310 w 717"/>
                  <a:gd name="T15" fmla="*/ 45 h 45"/>
                  <a:gd name="T16" fmla="*/ 355 w 717"/>
                  <a:gd name="T17" fmla="*/ 45 h 45"/>
                  <a:gd name="T18" fmla="*/ 401 w 717"/>
                  <a:gd name="T19" fmla="*/ 45 h 45"/>
                  <a:gd name="T20" fmla="*/ 446 w 717"/>
                  <a:gd name="T21" fmla="*/ 39 h 45"/>
                  <a:gd name="T22" fmla="*/ 491 w 717"/>
                  <a:gd name="T23" fmla="*/ 39 h 45"/>
                  <a:gd name="T24" fmla="*/ 536 w 717"/>
                  <a:gd name="T25" fmla="*/ 33 h 45"/>
                  <a:gd name="T26" fmla="*/ 582 w 717"/>
                  <a:gd name="T27" fmla="*/ 26 h 45"/>
                  <a:gd name="T28" fmla="*/ 627 w 717"/>
                  <a:gd name="T29" fmla="*/ 20 h 45"/>
                  <a:gd name="T30" fmla="*/ 672 w 717"/>
                  <a:gd name="T31" fmla="*/ 7 h 45"/>
                  <a:gd name="T32" fmla="*/ 717 w 717"/>
                  <a:gd name="T33" fmla="*/ 0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17"/>
                  <a:gd name="T52" fmla="*/ 0 h 45"/>
                  <a:gd name="T53" fmla="*/ 717 w 717"/>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17" h="45">
                    <a:moveTo>
                      <a:pt x="0" y="13"/>
                    </a:moveTo>
                    <a:lnTo>
                      <a:pt x="39" y="26"/>
                    </a:lnTo>
                    <a:lnTo>
                      <a:pt x="84" y="33"/>
                    </a:lnTo>
                    <a:lnTo>
                      <a:pt x="129" y="39"/>
                    </a:lnTo>
                    <a:lnTo>
                      <a:pt x="174" y="39"/>
                    </a:lnTo>
                    <a:lnTo>
                      <a:pt x="220" y="45"/>
                    </a:lnTo>
                    <a:lnTo>
                      <a:pt x="265" y="45"/>
                    </a:lnTo>
                    <a:lnTo>
                      <a:pt x="310" y="45"/>
                    </a:lnTo>
                    <a:lnTo>
                      <a:pt x="355" y="45"/>
                    </a:lnTo>
                    <a:lnTo>
                      <a:pt x="401" y="45"/>
                    </a:lnTo>
                    <a:lnTo>
                      <a:pt x="446" y="39"/>
                    </a:lnTo>
                    <a:lnTo>
                      <a:pt x="491" y="39"/>
                    </a:lnTo>
                    <a:lnTo>
                      <a:pt x="536" y="33"/>
                    </a:lnTo>
                    <a:lnTo>
                      <a:pt x="582" y="26"/>
                    </a:lnTo>
                    <a:lnTo>
                      <a:pt x="627" y="20"/>
                    </a:lnTo>
                    <a:lnTo>
                      <a:pt x="672" y="7"/>
                    </a:lnTo>
                    <a:lnTo>
                      <a:pt x="717"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60" name="Freeform 424"/>
              <p:cNvSpPr>
                <a:spLocks/>
              </p:cNvSpPr>
              <p:nvPr/>
            </p:nvSpPr>
            <p:spPr bwMode="auto">
              <a:xfrm>
                <a:off x="4714" y="3036"/>
                <a:ext cx="84" cy="143"/>
              </a:xfrm>
              <a:custGeom>
                <a:avLst/>
                <a:gdLst>
                  <a:gd name="T0" fmla="*/ 45 w 84"/>
                  <a:gd name="T1" fmla="*/ 143 h 143"/>
                  <a:gd name="T2" fmla="*/ 84 w 84"/>
                  <a:gd name="T3" fmla="*/ 123 h 143"/>
                  <a:gd name="T4" fmla="*/ 0 w 84"/>
                  <a:gd name="T5" fmla="*/ 0 h 143"/>
                  <a:gd name="T6" fmla="*/ 45 w 84"/>
                  <a:gd name="T7" fmla="*/ 143 h 143"/>
                  <a:gd name="T8" fmla="*/ 0 60000 65536"/>
                  <a:gd name="T9" fmla="*/ 0 60000 65536"/>
                  <a:gd name="T10" fmla="*/ 0 60000 65536"/>
                  <a:gd name="T11" fmla="*/ 0 60000 65536"/>
                  <a:gd name="T12" fmla="*/ 0 w 84"/>
                  <a:gd name="T13" fmla="*/ 0 h 143"/>
                  <a:gd name="T14" fmla="*/ 84 w 84"/>
                  <a:gd name="T15" fmla="*/ 143 h 143"/>
                </a:gdLst>
                <a:ahLst/>
                <a:cxnLst>
                  <a:cxn ang="T8">
                    <a:pos x="T0" y="T1"/>
                  </a:cxn>
                  <a:cxn ang="T9">
                    <a:pos x="T2" y="T3"/>
                  </a:cxn>
                  <a:cxn ang="T10">
                    <a:pos x="T4" y="T5"/>
                  </a:cxn>
                  <a:cxn ang="T11">
                    <a:pos x="T6" y="T7"/>
                  </a:cxn>
                </a:cxnLst>
                <a:rect l="T12" t="T13" r="T14" b="T15"/>
                <a:pathLst>
                  <a:path w="84" h="143">
                    <a:moveTo>
                      <a:pt x="45" y="143"/>
                    </a:moveTo>
                    <a:lnTo>
                      <a:pt x="84" y="123"/>
                    </a:lnTo>
                    <a:lnTo>
                      <a:pt x="0" y="0"/>
                    </a:lnTo>
                    <a:lnTo>
                      <a:pt x="45"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61" name="Freeform 425"/>
              <p:cNvSpPr>
                <a:spLocks/>
              </p:cNvSpPr>
              <p:nvPr/>
            </p:nvSpPr>
            <p:spPr bwMode="auto">
              <a:xfrm>
                <a:off x="4714" y="3036"/>
                <a:ext cx="84" cy="143"/>
              </a:xfrm>
              <a:custGeom>
                <a:avLst/>
                <a:gdLst>
                  <a:gd name="T0" fmla="*/ 45 w 84"/>
                  <a:gd name="T1" fmla="*/ 143 h 143"/>
                  <a:gd name="T2" fmla="*/ 84 w 84"/>
                  <a:gd name="T3" fmla="*/ 123 h 143"/>
                  <a:gd name="T4" fmla="*/ 0 w 84"/>
                  <a:gd name="T5" fmla="*/ 0 h 143"/>
                  <a:gd name="T6" fmla="*/ 45 w 84"/>
                  <a:gd name="T7" fmla="*/ 143 h 143"/>
                  <a:gd name="T8" fmla="*/ 0 60000 65536"/>
                  <a:gd name="T9" fmla="*/ 0 60000 65536"/>
                  <a:gd name="T10" fmla="*/ 0 60000 65536"/>
                  <a:gd name="T11" fmla="*/ 0 60000 65536"/>
                  <a:gd name="T12" fmla="*/ 0 w 84"/>
                  <a:gd name="T13" fmla="*/ 0 h 143"/>
                  <a:gd name="T14" fmla="*/ 84 w 84"/>
                  <a:gd name="T15" fmla="*/ 143 h 143"/>
                </a:gdLst>
                <a:ahLst/>
                <a:cxnLst>
                  <a:cxn ang="T8">
                    <a:pos x="T0" y="T1"/>
                  </a:cxn>
                  <a:cxn ang="T9">
                    <a:pos x="T2" y="T3"/>
                  </a:cxn>
                  <a:cxn ang="T10">
                    <a:pos x="T4" y="T5"/>
                  </a:cxn>
                  <a:cxn ang="T11">
                    <a:pos x="T6" y="T7"/>
                  </a:cxn>
                </a:cxnLst>
                <a:rect l="T12" t="T13" r="T14" b="T15"/>
                <a:pathLst>
                  <a:path w="84" h="143">
                    <a:moveTo>
                      <a:pt x="45" y="143"/>
                    </a:moveTo>
                    <a:lnTo>
                      <a:pt x="84" y="123"/>
                    </a:lnTo>
                    <a:lnTo>
                      <a:pt x="0" y="0"/>
                    </a:lnTo>
                    <a:lnTo>
                      <a:pt x="45" y="143"/>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62" name="Freeform 426"/>
              <p:cNvSpPr>
                <a:spLocks/>
              </p:cNvSpPr>
              <p:nvPr/>
            </p:nvSpPr>
            <p:spPr bwMode="auto">
              <a:xfrm>
                <a:off x="4656" y="3082"/>
                <a:ext cx="84" cy="136"/>
              </a:xfrm>
              <a:custGeom>
                <a:avLst/>
                <a:gdLst>
                  <a:gd name="T0" fmla="*/ 45 w 84"/>
                  <a:gd name="T1" fmla="*/ 136 h 136"/>
                  <a:gd name="T2" fmla="*/ 84 w 84"/>
                  <a:gd name="T3" fmla="*/ 123 h 136"/>
                  <a:gd name="T4" fmla="*/ 0 w 84"/>
                  <a:gd name="T5" fmla="*/ 0 h 136"/>
                  <a:gd name="T6" fmla="*/ 45 w 84"/>
                  <a:gd name="T7" fmla="*/ 136 h 136"/>
                  <a:gd name="T8" fmla="*/ 0 60000 65536"/>
                  <a:gd name="T9" fmla="*/ 0 60000 65536"/>
                  <a:gd name="T10" fmla="*/ 0 60000 65536"/>
                  <a:gd name="T11" fmla="*/ 0 60000 65536"/>
                  <a:gd name="T12" fmla="*/ 0 w 84"/>
                  <a:gd name="T13" fmla="*/ 0 h 136"/>
                  <a:gd name="T14" fmla="*/ 84 w 84"/>
                  <a:gd name="T15" fmla="*/ 136 h 136"/>
                </a:gdLst>
                <a:ahLst/>
                <a:cxnLst>
                  <a:cxn ang="T8">
                    <a:pos x="T0" y="T1"/>
                  </a:cxn>
                  <a:cxn ang="T9">
                    <a:pos x="T2" y="T3"/>
                  </a:cxn>
                  <a:cxn ang="T10">
                    <a:pos x="T4" y="T5"/>
                  </a:cxn>
                  <a:cxn ang="T11">
                    <a:pos x="T6" y="T7"/>
                  </a:cxn>
                </a:cxnLst>
                <a:rect l="T12" t="T13" r="T14" b="T15"/>
                <a:pathLst>
                  <a:path w="84" h="136">
                    <a:moveTo>
                      <a:pt x="45" y="136"/>
                    </a:moveTo>
                    <a:lnTo>
                      <a:pt x="84" y="123"/>
                    </a:lnTo>
                    <a:lnTo>
                      <a:pt x="0" y="0"/>
                    </a:lnTo>
                    <a:lnTo>
                      <a:pt x="45"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63" name="Freeform 427"/>
              <p:cNvSpPr>
                <a:spLocks/>
              </p:cNvSpPr>
              <p:nvPr/>
            </p:nvSpPr>
            <p:spPr bwMode="auto">
              <a:xfrm>
                <a:off x="4656" y="3082"/>
                <a:ext cx="84" cy="136"/>
              </a:xfrm>
              <a:custGeom>
                <a:avLst/>
                <a:gdLst>
                  <a:gd name="T0" fmla="*/ 45 w 84"/>
                  <a:gd name="T1" fmla="*/ 136 h 136"/>
                  <a:gd name="T2" fmla="*/ 84 w 84"/>
                  <a:gd name="T3" fmla="*/ 123 h 136"/>
                  <a:gd name="T4" fmla="*/ 0 w 84"/>
                  <a:gd name="T5" fmla="*/ 0 h 136"/>
                  <a:gd name="T6" fmla="*/ 45 w 84"/>
                  <a:gd name="T7" fmla="*/ 136 h 136"/>
                  <a:gd name="T8" fmla="*/ 0 60000 65536"/>
                  <a:gd name="T9" fmla="*/ 0 60000 65536"/>
                  <a:gd name="T10" fmla="*/ 0 60000 65536"/>
                  <a:gd name="T11" fmla="*/ 0 60000 65536"/>
                  <a:gd name="T12" fmla="*/ 0 w 84"/>
                  <a:gd name="T13" fmla="*/ 0 h 136"/>
                  <a:gd name="T14" fmla="*/ 84 w 84"/>
                  <a:gd name="T15" fmla="*/ 136 h 136"/>
                </a:gdLst>
                <a:ahLst/>
                <a:cxnLst>
                  <a:cxn ang="T8">
                    <a:pos x="T0" y="T1"/>
                  </a:cxn>
                  <a:cxn ang="T9">
                    <a:pos x="T2" y="T3"/>
                  </a:cxn>
                  <a:cxn ang="T10">
                    <a:pos x="T4" y="T5"/>
                  </a:cxn>
                  <a:cxn ang="T11">
                    <a:pos x="T6" y="T7"/>
                  </a:cxn>
                </a:cxnLst>
                <a:rect l="T12" t="T13" r="T14" b="T15"/>
                <a:pathLst>
                  <a:path w="84" h="136">
                    <a:moveTo>
                      <a:pt x="45" y="136"/>
                    </a:moveTo>
                    <a:lnTo>
                      <a:pt x="84" y="123"/>
                    </a:lnTo>
                    <a:lnTo>
                      <a:pt x="0" y="0"/>
                    </a:lnTo>
                    <a:lnTo>
                      <a:pt x="45" y="136"/>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64" name="Freeform 428"/>
              <p:cNvSpPr>
                <a:spLocks/>
              </p:cNvSpPr>
              <p:nvPr/>
            </p:nvSpPr>
            <p:spPr bwMode="auto">
              <a:xfrm>
                <a:off x="4591" y="3134"/>
                <a:ext cx="84" cy="135"/>
              </a:xfrm>
              <a:custGeom>
                <a:avLst/>
                <a:gdLst>
                  <a:gd name="T0" fmla="*/ 52 w 84"/>
                  <a:gd name="T1" fmla="*/ 135 h 135"/>
                  <a:gd name="T2" fmla="*/ 84 w 84"/>
                  <a:gd name="T3" fmla="*/ 123 h 135"/>
                  <a:gd name="T4" fmla="*/ 0 w 84"/>
                  <a:gd name="T5" fmla="*/ 0 h 135"/>
                  <a:gd name="T6" fmla="*/ 52 w 84"/>
                  <a:gd name="T7" fmla="*/ 135 h 135"/>
                  <a:gd name="T8" fmla="*/ 0 60000 65536"/>
                  <a:gd name="T9" fmla="*/ 0 60000 65536"/>
                  <a:gd name="T10" fmla="*/ 0 60000 65536"/>
                  <a:gd name="T11" fmla="*/ 0 60000 65536"/>
                  <a:gd name="T12" fmla="*/ 0 w 84"/>
                  <a:gd name="T13" fmla="*/ 0 h 135"/>
                  <a:gd name="T14" fmla="*/ 84 w 84"/>
                  <a:gd name="T15" fmla="*/ 135 h 135"/>
                </a:gdLst>
                <a:ahLst/>
                <a:cxnLst>
                  <a:cxn ang="T8">
                    <a:pos x="T0" y="T1"/>
                  </a:cxn>
                  <a:cxn ang="T9">
                    <a:pos x="T2" y="T3"/>
                  </a:cxn>
                  <a:cxn ang="T10">
                    <a:pos x="T4" y="T5"/>
                  </a:cxn>
                  <a:cxn ang="T11">
                    <a:pos x="T6" y="T7"/>
                  </a:cxn>
                </a:cxnLst>
                <a:rect l="T12" t="T13" r="T14" b="T15"/>
                <a:pathLst>
                  <a:path w="84" h="135">
                    <a:moveTo>
                      <a:pt x="52" y="135"/>
                    </a:moveTo>
                    <a:lnTo>
                      <a:pt x="84" y="123"/>
                    </a:lnTo>
                    <a:lnTo>
                      <a:pt x="0" y="0"/>
                    </a:lnTo>
                    <a:lnTo>
                      <a:pt x="52"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65" name="Freeform 429"/>
              <p:cNvSpPr>
                <a:spLocks/>
              </p:cNvSpPr>
              <p:nvPr/>
            </p:nvSpPr>
            <p:spPr bwMode="auto">
              <a:xfrm>
                <a:off x="4591" y="3134"/>
                <a:ext cx="84" cy="135"/>
              </a:xfrm>
              <a:custGeom>
                <a:avLst/>
                <a:gdLst>
                  <a:gd name="T0" fmla="*/ 52 w 84"/>
                  <a:gd name="T1" fmla="*/ 135 h 135"/>
                  <a:gd name="T2" fmla="*/ 84 w 84"/>
                  <a:gd name="T3" fmla="*/ 123 h 135"/>
                  <a:gd name="T4" fmla="*/ 0 w 84"/>
                  <a:gd name="T5" fmla="*/ 0 h 135"/>
                  <a:gd name="T6" fmla="*/ 52 w 84"/>
                  <a:gd name="T7" fmla="*/ 135 h 135"/>
                  <a:gd name="T8" fmla="*/ 0 60000 65536"/>
                  <a:gd name="T9" fmla="*/ 0 60000 65536"/>
                  <a:gd name="T10" fmla="*/ 0 60000 65536"/>
                  <a:gd name="T11" fmla="*/ 0 60000 65536"/>
                  <a:gd name="T12" fmla="*/ 0 w 84"/>
                  <a:gd name="T13" fmla="*/ 0 h 135"/>
                  <a:gd name="T14" fmla="*/ 84 w 84"/>
                  <a:gd name="T15" fmla="*/ 135 h 135"/>
                </a:gdLst>
                <a:ahLst/>
                <a:cxnLst>
                  <a:cxn ang="T8">
                    <a:pos x="T0" y="T1"/>
                  </a:cxn>
                  <a:cxn ang="T9">
                    <a:pos x="T2" y="T3"/>
                  </a:cxn>
                  <a:cxn ang="T10">
                    <a:pos x="T4" y="T5"/>
                  </a:cxn>
                  <a:cxn ang="T11">
                    <a:pos x="T6" y="T7"/>
                  </a:cxn>
                </a:cxnLst>
                <a:rect l="T12" t="T13" r="T14" b="T15"/>
                <a:pathLst>
                  <a:path w="84" h="135">
                    <a:moveTo>
                      <a:pt x="52" y="135"/>
                    </a:moveTo>
                    <a:lnTo>
                      <a:pt x="84" y="123"/>
                    </a:lnTo>
                    <a:lnTo>
                      <a:pt x="0" y="0"/>
                    </a:lnTo>
                    <a:lnTo>
                      <a:pt x="52" y="135"/>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66" name="Freeform 430"/>
              <p:cNvSpPr>
                <a:spLocks/>
              </p:cNvSpPr>
              <p:nvPr/>
            </p:nvSpPr>
            <p:spPr bwMode="auto">
              <a:xfrm>
                <a:off x="4288" y="2888"/>
                <a:ext cx="426" cy="148"/>
              </a:xfrm>
              <a:custGeom>
                <a:avLst/>
                <a:gdLst>
                  <a:gd name="T0" fmla="*/ 426 w 426"/>
                  <a:gd name="T1" fmla="*/ 148 h 148"/>
                  <a:gd name="T2" fmla="*/ 400 w 426"/>
                  <a:gd name="T3" fmla="*/ 148 h 148"/>
                  <a:gd name="T4" fmla="*/ 368 w 426"/>
                  <a:gd name="T5" fmla="*/ 148 h 148"/>
                  <a:gd name="T6" fmla="*/ 342 w 426"/>
                  <a:gd name="T7" fmla="*/ 148 h 148"/>
                  <a:gd name="T8" fmla="*/ 310 w 426"/>
                  <a:gd name="T9" fmla="*/ 142 h 148"/>
                  <a:gd name="T10" fmla="*/ 284 w 426"/>
                  <a:gd name="T11" fmla="*/ 135 h 148"/>
                  <a:gd name="T12" fmla="*/ 258 w 426"/>
                  <a:gd name="T13" fmla="*/ 129 h 148"/>
                  <a:gd name="T14" fmla="*/ 232 w 426"/>
                  <a:gd name="T15" fmla="*/ 123 h 148"/>
                  <a:gd name="T16" fmla="*/ 200 w 426"/>
                  <a:gd name="T17" fmla="*/ 116 h 148"/>
                  <a:gd name="T18" fmla="*/ 174 w 426"/>
                  <a:gd name="T19" fmla="*/ 103 h 148"/>
                  <a:gd name="T20" fmla="*/ 148 w 426"/>
                  <a:gd name="T21" fmla="*/ 90 h 148"/>
                  <a:gd name="T22" fmla="*/ 122 w 426"/>
                  <a:gd name="T23" fmla="*/ 77 h 148"/>
                  <a:gd name="T24" fmla="*/ 97 w 426"/>
                  <a:gd name="T25" fmla="*/ 64 h 148"/>
                  <a:gd name="T26" fmla="*/ 71 w 426"/>
                  <a:gd name="T27" fmla="*/ 51 h 148"/>
                  <a:gd name="T28" fmla="*/ 51 w 426"/>
                  <a:gd name="T29" fmla="*/ 32 h 148"/>
                  <a:gd name="T30" fmla="*/ 26 w 426"/>
                  <a:gd name="T31" fmla="*/ 19 h 148"/>
                  <a:gd name="T32" fmla="*/ 0 w 426"/>
                  <a:gd name="T33" fmla="*/ 0 h 1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6"/>
                  <a:gd name="T52" fmla="*/ 0 h 148"/>
                  <a:gd name="T53" fmla="*/ 426 w 426"/>
                  <a:gd name="T54" fmla="*/ 148 h 1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6" h="148">
                    <a:moveTo>
                      <a:pt x="426" y="148"/>
                    </a:moveTo>
                    <a:lnTo>
                      <a:pt x="400" y="148"/>
                    </a:lnTo>
                    <a:lnTo>
                      <a:pt x="368" y="148"/>
                    </a:lnTo>
                    <a:lnTo>
                      <a:pt x="342" y="148"/>
                    </a:lnTo>
                    <a:lnTo>
                      <a:pt x="310" y="142"/>
                    </a:lnTo>
                    <a:lnTo>
                      <a:pt x="284" y="135"/>
                    </a:lnTo>
                    <a:lnTo>
                      <a:pt x="258" y="129"/>
                    </a:lnTo>
                    <a:lnTo>
                      <a:pt x="232" y="123"/>
                    </a:lnTo>
                    <a:lnTo>
                      <a:pt x="200" y="116"/>
                    </a:lnTo>
                    <a:lnTo>
                      <a:pt x="174" y="103"/>
                    </a:lnTo>
                    <a:lnTo>
                      <a:pt x="148" y="90"/>
                    </a:lnTo>
                    <a:lnTo>
                      <a:pt x="122" y="77"/>
                    </a:lnTo>
                    <a:lnTo>
                      <a:pt x="97" y="64"/>
                    </a:lnTo>
                    <a:lnTo>
                      <a:pt x="71" y="51"/>
                    </a:lnTo>
                    <a:lnTo>
                      <a:pt x="51" y="32"/>
                    </a:lnTo>
                    <a:lnTo>
                      <a:pt x="26" y="19"/>
                    </a:lnTo>
                    <a:lnTo>
                      <a:pt x="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67" name="Freeform 431"/>
              <p:cNvSpPr>
                <a:spLocks/>
              </p:cNvSpPr>
              <p:nvPr/>
            </p:nvSpPr>
            <p:spPr bwMode="auto">
              <a:xfrm>
                <a:off x="4204" y="2926"/>
                <a:ext cx="452" cy="156"/>
              </a:xfrm>
              <a:custGeom>
                <a:avLst/>
                <a:gdLst>
                  <a:gd name="T0" fmla="*/ 452 w 452"/>
                  <a:gd name="T1" fmla="*/ 156 h 156"/>
                  <a:gd name="T2" fmla="*/ 420 w 452"/>
                  <a:gd name="T3" fmla="*/ 156 h 156"/>
                  <a:gd name="T4" fmla="*/ 394 w 452"/>
                  <a:gd name="T5" fmla="*/ 149 h 156"/>
                  <a:gd name="T6" fmla="*/ 362 w 452"/>
                  <a:gd name="T7" fmla="*/ 149 h 156"/>
                  <a:gd name="T8" fmla="*/ 329 w 452"/>
                  <a:gd name="T9" fmla="*/ 149 h 156"/>
                  <a:gd name="T10" fmla="*/ 303 w 452"/>
                  <a:gd name="T11" fmla="*/ 143 h 156"/>
                  <a:gd name="T12" fmla="*/ 271 w 452"/>
                  <a:gd name="T13" fmla="*/ 136 h 156"/>
                  <a:gd name="T14" fmla="*/ 245 w 452"/>
                  <a:gd name="T15" fmla="*/ 123 h 156"/>
                  <a:gd name="T16" fmla="*/ 219 w 452"/>
                  <a:gd name="T17" fmla="*/ 117 h 156"/>
                  <a:gd name="T18" fmla="*/ 187 w 452"/>
                  <a:gd name="T19" fmla="*/ 110 h 156"/>
                  <a:gd name="T20" fmla="*/ 161 w 452"/>
                  <a:gd name="T21" fmla="*/ 97 h 156"/>
                  <a:gd name="T22" fmla="*/ 135 w 452"/>
                  <a:gd name="T23" fmla="*/ 85 h 156"/>
                  <a:gd name="T24" fmla="*/ 103 w 452"/>
                  <a:gd name="T25" fmla="*/ 72 h 156"/>
                  <a:gd name="T26" fmla="*/ 77 w 452"/>
                  <a:gd name="T27" fmla="*/ 59 h 156"/>
                  <a:gd name="T28" fmla="*/ 51 w 452"/>
                  <a:gd name="T29" fmla="*/ 39 h 156"/>
                  <a:gd name="T30" fmla="*/ 26 w 452"/>
                  <a:gd name="T31" fmla="*/ 26 h 156"/>
                  <a:gd name="T32" fmla="*/ 0 w 452"/>
                  <a:gd name="T33" fmla="*/ 0 h 1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2"/>
                  <a:gd name="T52" fmla="*/ 0 h 156"/>
                  <a:gd name="T53" fmla="*/ 452 w 452"/>
                  <a:gd name="T54" fmla="*/ 156 h 1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2" h="156">
                    <a:moveTo>
                      <a:pt x="452" y="156"/>
                    </a:moveTo>
                    <a:lnTo>
                      <a:pt x="420" y="156"/>
                    </a:lnTo>
                    <a:lnTo>
                      <a:pt x="394" y="149"/>
                    </a:lnTo>
                    <a:lnTo>
                      <a:pt x="362" y="149"/>
                    </a:lnTo>
                    <a:lnTo>
                      <a:pt x="329" y="149"/>
                    </a:lnTo>
                    <a:lnTo>
                      <a:pt x="303" y="143"/>
                    </a:lnTo>
                    <a:lnTo>
                      <a:pt x="271" y="136"/>
                    </a:lnTo>
                    <a:lnTo>
                      <a:pt x="245" y="123"/>
                    </a:lnTo>
                    <a:lnTo>
                      <a:pt x="219" y="117"/>
                    </a:lnTo>
                    <a:lnTo>
                      <a:pt x="187" y="110"/>
                    </a:lnTo>
                    <a:lnTo>
                      <a:pt x="161" y="97"/>
                    </a:lnTo>
                    <a:lnTo>
                      <a:pt x="135" y="85"/>
                    </a:lnTo>
                    <a:lnTo>
                      <a:pt x="103" y="72"/>
                    </a:lnTo>
                    <a:lnTo>
                      <a:pt x="77" y="59"/>
                    </a:lnTo>
                    <a:lnTo>
                      <a:pt x="51" y="39"/>
                    </a:lnTo>
                    <a:lnTo>
                      <a:pt x="26" y="26"/>
                    </a:lnTo>
                    <a:lnTo>
                      <a:pt x="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68" name="Freeform 432"/>
              <p:cNvSpPr>
                <a:spLocks/>
              </p:cNvSpPr>
              <p:nvPr/>
            </p:nvSpPr>
            <p:spPr bwMode="auto">
              <a:xfrm>
                <a:off x="4126" y="2965"/>
                <a:ext cx="472" cy="169"/>
              </a:xfrm>
              <a:custGeom>
                <a:avLst/>
                <a:gdLst>
                  <a:gd name="T0" fmla="*/ 472 w 472"/>
                  <a:gd name="T1" fmla="*/ 169 h 169"/>
                  <a:gd name="T2" fmla="*/ 440 w 472"/>
                  <a:gd name="T3" fmla="*/ 169 h 169"/>
                  <a:gd name="T4" fmla="*/ 407 w 472"/>
                  <a:gd name="T5" fmla="*/ 169 h 169"/>
                  <a:gd name="T6" fmla="*/ 375 w 472"/>
                  <a:gd name="T7" fmla="*/ 162 h 169"/>
                  <a:gd name="T8" fmla="*/ 343 w 472"/>
                  <a:gd name="T9" fmla="*/ 156 h 169"/>
                  <a:gd name="T10" fmla="*/ 310 w 472"/>
                  <a:gd name="T11" fmla="*/ 149 h 169"/>
                  <a:gd name="T12" fmla="*/ 284 w 472"/>
                  <a:gd name="T13" fmla="*/ 143 h 169"/>
                  <a:gd name="T14" fmla="*/ 252 w 472"/>
                  <a:gd name="T15" fmla="*/ 136 h 169"/>
                  <a:gd name="T16" fmla="*/ 220 w 472"/>
                  <a:gd name="T17" fmla="*/ 123 h 169"/>
                  <a:gd name="T18" fmla="*/ 194 w 472"/>
                  <a:gd name="T19" fmla="*/ 117 h 169"/>
                  <a:gd name="T20" fmla="*/ 168 w 472"/>
                  <a:gd name="T21" fmla="*/ 104 h 169"/>
                  <a:gd name="T22" fmla="*/ 136 w 472"/>
                  <a:gd name="T23" fmla="*/ 91 h 169"/>
                  <a:gd name="T24" fmla="*/ 110 w 472"/>
                  <a:gd name="T25" fmla="*/ 71 h 169"/>
                  <a:gd name="T26" fmla="*/ 78 w 472"/>
                  <a:gd name="T27" fmla="*/ 58 h 169"/>
                  <a:gd name="T28" fmla="*/ 52 w 472"/>
                  <a:gd name="T29" fmla="*/ 39 h 169"/>
                  <a:gd name="T30" fmla="*/ 26 w 472"/>
                  <a:gd name="T31" fmla="*/ 20 h 169"/>
                  <a:gd name="T32" fmla="*/ 0 w 472"/>
                  <a:gd name="T33" fmla="*/ 0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2"/>
                  <a:gd name="T52" fmla="*/ 0 h 169"/>
                  <a:gd name="T53" fmla="*/ 472 w 472"/>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2" h="169">
                    <a:moveTo>
                      <a:pt x="472" y="169"/>
                    </a:moveTo>
                    <a:lnTo>
                      <a:pt x="440" y="169"/>
                    </a:lnTo>
                    <a:lnTo>
                      <a:pt x="407" y="169"/>
                    </a:lnTo>
                    <a:lnTo>
                      <a:pt x="375" y="162"/>
                    </a:lnTo>
                    <a:lnTo>
                      <a:pt x="343" y="156"/>
                    </a:lnTo>
                    <a:lnTo>
                      <a:pt x="310" y="149"/>
                    </a:lnTo>
                    <a:lnTo>
                      <a:pt x="284" y="143"/>
                    </a:lnTo>
                    <a:lnTo>
                      <a:pt x="252" y="136"/>
                    </a:lnTo>
                    <a:lnTo>
                      <a:pt x="220" y="123"/>
                    </a:lnTo>
                    <a:lnTo>
                      <a:pt x="194" y="117"/>
                    </a:lnTo>
                    <a:lnTo>
                      <a:pt x="168" y="104"/>
                    </a:lnTo>
                    <a:lnTo>
                      <a:pt x="136" y="91"/>
                    </a:lnTo>
                    <a:lnTo>
                      <a:pt x="110" y="71"/>
                    </a:lnTo>
                    <a:lnTo>
                      <a:pt x="78" y="58"/>
                    </a:lnTo>
                    <a:lnTo>
                      <a:pt x="52" y="39"/>
                    </a:lnTo>
                    <a:lnTo>
                      <a:pt x="26" y="20"/>
                    </a:lnTo>
                    <a:lnTo>
                      <a:pt x="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69" name="Freeform 433"/>
              <p:cNvSpPr>
                <a:spLocks/>
              </p:cNvSpPr>
              <p:nvPr/>
            </p:nvSpPr>
            <p:spPr bwMode="auto">
              <a:xfrm>
                <a:off x="11189" y="6363"/>
                <a:ext cx="168" cy="169"/>
              </a:xfrm>
              <a:custGeom>
                <a:avLst/>
                <a:gdLst>
                  <a:gd name="T0" fmla="*/ 168 w 168"/>
                  <a:gd name="T1" fmla="*/ 169 h 169"/>
                  <a:gd name="T2" fmla="*/ 84 w 168"/>
                  <a:gd name="T3" fmla="*/ 169 h 169"/>
                  <a:gd name="T4" fmla="*/ 0 w 168"/>
                  <a:gd name="T5" fmla="*/ 0 h 169"/>
                  <a:gd name="T6" fmla="*/ 58 w 168"/>
                  <a:gd name="T7" fmla="*/ 0 h 169"/>
                  <a:gd name="T8" fmla="*/ 168 w 168"/>
                  <a:gd name="T9" fmla="*/ 169 h 169"/>
                  <a:gd name="T10" fmla="*/ 0 60000 65536"/>
                  <a:gd name="T11" fmla="*/ 0 60000 65536"/>
                  <a:gd name="T12" fmla="*/ 0 60000 65536"/>
                  <a:gd name="T13" fmla="*/ 0 60000 65536"/>
                  <a:gd name="T14" fmla="*/ 0 60000 65536"/>
                  <a:gd name="T15" fmla="*/ 0 w 168"/>
                  <a:gd name="T16" fmla="*/ 0 h 169"/>
                  <a:gd name="T17" fmla="*/ 168 w 168"/>
                  <a:gd name="T18" fmla="*/ 169 h 169"/>
                </a:gdLst>
                <a:ahLst/>
                <a:cxnLst>
                  <a:cxn ang="T10">
                    <a:pos x="T0" y="T1"/>
                  </a:cxn>
                  <a:cxn ang="T11">
                    <a:pos x="T2" y="T3"/>
                  </a:cxn>
                  <a:cxn ang="T12">
                    <a:pos x="T4" y="T5"/>
                  </a:cxn>
                  <a:cxn ang="T13">
                    <a:pos x="T6" y="T7"/>
                  </a:cxn>
                  <a:cxn ang="T14">
                    <a:pos x="T8" y="T9"/>
                  </a:cxn>
                </a:cxnLst>
                <a:rect l="T15" t="T16" r="T17" b="T18"/>
                <a:pathLst>
                  <a:path w="168" h="169">
                    <a:moveTo>
                      <a:pt x="168" y="169"/>
                    </a:moveTo>
                    <a:lnTo>
                      <a:pt x="84" y="169"/>
                    </a:lnTo>
                    <a:lnTo>
                      <a:pt x="0" y="0"/>
                    </a:lnTo>
                    <a:lnTo>
                      <a:pt x="58" y="0"/>
                    </a:lnTo>
                    <a:lnTo>
                      <a:pt x="168"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70" name="Freeform 434"/>
              <p:cNvSpPr>
                <a:spLocks/>
              </p:cNvSpPr>
              <p:nvPr/>
            </p:nvSpPr>
            <p:spPr bwMode="auto">
              <a:xfrm>
                <a:off x="11189" y="6363"/>
                <a:ext cx="168" cy="169"/>
              </a:xfrm>
              <a:custGeom>
                <a:avLst/>
                <a:gdLst>
                  <a:gd name="T0" fmla="*/ 168 w 168"/>
                  <a:gd name="T1" fmla="*/ 169 h 169"/>
                  <a:gd name="T2" fmla="*/ 84 w 168"/>
                  <a:gd name="T3" fmla="*/ 169 h 169"/>
                  <a:gd name="T4" fmla="*/ 0 w 168"/>
                  <a:gd name="T5" fmla="*/ 0 h 169"/>
                  <a:gd name="T6" fmla="*/ 58 w 168"/>
                  <a:gd name="T7" fmla="*/ 0 h 169"/>
                  <a:gd name="T8" fmla="*/ 168 w 168"/>
                  <a:gd name="T9" fmla="*/ 169 h 169"/>
                  <a:gd name="T10" fmla="*/ 0 60000 65536"/>
                  <a:gd name="T11" fmla="*/ 0 60000 65536"/>
                  <a:gd name="T12" fmla="*/ 0 60000 65536"/>
                  <a:gd name="T13" fmla="*/ 0 60000 65536"/>
                  <a:gd name="T14" fmla="*/ 0 60000 65536"/>
                  <a:gd name="T15" fmla="*/ 0 w 168"/>
                  <a:gd name="T16" fmla="*/ 0 h 169"/>
                  <a:gd name="T17" fmla="*/ 168 w 168"/>
                  <a:gd name="T18" fmla="*/ 169 h 169"/>
                </a:gdLst>
                <a:ahLst/>
                <a:cxnLst>
                  <a:cxn ang="T10">
                    <a:pos x="T0" y="T1"/>
                  </a:cxn>
                  <a:cxn ang="T11">
                    <a:pos x="T2" y="T3"/>
                  </a:cxn>
                  <a:cxn ang="T12">
                    <a:pos x="T4" y="T5"/>
                  </a:cxn>
                  <a:cxn ang="T13">
                    <a:pos x="T6" y="T7"/>
                  </a:cxn>
                  <a:cxn ang="T14">
                    <a:pos x="T8" y="T9"/>
                  </a:cxn>
                </a:cxnLst>
                <a:rect l="T15" t="T16" r="T17" b="T18"/>
                <a:pathLst>
                  <a:path w="168" h="169">
                    <a:moveTo>
                      <a:pt x="168" y="169"/>
                    </a:moveTo>
                    <a:lnTo>
                      <a:pt x="84" y="169"/>
                    </a:lnTo>
                    <a:lnTo>
                      <a:pt x="0" y="0"/>
                    </a:lnTo>
                    <a:lnTo>
                      <a:pt x="58" y="0"/>
                    </a:lnTo>
                    <a:lnTo>
                      <a:pt x="168" y="169"/>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71" name="Line 435"/>
              <p:cNvSpPr>
                <a:spLocks noChangeShapeType="1"/>
              </p:cNvSpPr>
              <p:nvPr/>
            </p:nvSpPr>
            <p:spPr bwMode="auto">
              <a:xfrm flipV="1">
                <a:off x="11266" y="6143"/>
                <a:ext cx="1" cy="292"/>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572" name="Line 436"/>
              <p:cNvSpPr>
                <a:spLocks noChangeShapeType="1"/>
              </p:cNvSpPr>
              <p:nvPr/>
            </p:nvSpPr>
            <p:spPr bwMode="auto">
              <a:xfrm flipV="1">
                <a:off x="11292" y="6202"/>
                <a:ext cx="1" cy="284"/>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573" name="Line 437"/>
              <p:cNvSpPr>
                <a:spLocks noChangeShapeType="1"/>
              </p:cNvSpPr>
              <p:nvPr/>
            </p:nvSpPr>
            <p:spPr bwMode="auto">
              <a:xfrm flipV="1">
                <a:off x="11234" y="6098"/>
                <a:ext cx="1" cy="285"/>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574" name="Freeform 438"/>
              <p:cNvSpPr>
                <a:spLocks/>
              </p:cNvSpPr>
              <p:nvPr/>
            </p:nvSpPr>
            <p:spPr bwMode="auto">
              <a:xfrm>
                <a:off x="12552" y="6363"/>
                <a:ext cx="446" cy="169"/>
              </a:xfrm>
              <a:custGeom>
                <a:avLst/>
                <a:gdLst>
                  <a:gd name="T0" fmla="*/ 446 w 446"/>
                  <a:gd name="T1" fmla="*/ 169 h 169"/>
                  <a:gd name="T2" fmla="*/ 226 w 446"/>
                  <a:gd name="T3" fmla="*/ 169 h 169"/>
                  <a:gd name="T4" fmla="*/ 0 w 446"/>
                  <a:gd name="T5" fmla="*/ 0 h 169"/>
                  <a:gd name="T6" fmla="*/ 149 w 446"/>
                  <a:gd name="T7" fmla="*/ 0 h 169"/>
                  <a:gd name="T8" fmla="*/ 446 w 446"/>
                  <a:gd name="T9" fmla="*/ 169 h 169"/>
                  <a:gd name="T10" fmla="*/ 0 60000 65536"/>
                  <a:gd name="T11" fmla="*/ 0 60000 65536"/>
                  <a:gd name="T12" fmla="*/ 0 60000 65536"/>
                  <a:gd name="T13" fmla="*/ 0 60000 65536"/>
                  <a:gd name="T14" fmla="*/ 0 60000 65536"/>
                  <a:gd name="T15" fmla="*/ 0 w 446"/>
                  <a:gd name="T16" fmla="*/ 0 h 169"/>
                  <a:gd name="T17" fmla="*/ 446 w 446"/>
                  <a:gd name="T18" fmla="*/ 169 h 169"/>
                </a:gdLst>
                <a:ahLst/>
                <a:cxnLst>
                  <a:cxn ang="T10">
                    <a:pos x="T0" y="T1"/>
                  </a:cxn>
                  <a:cxn ang="T11">
                    <a:pos x="T2" y="T3"/>
                  </a:cxn>
                  <a:cxn ang="T12">
                    <a:pos x="T4" y="T5"/>
                  </a:cxn>
                  <a:cxn ang="T13">
                    <a:pos x="T6" y="T7"/>
                  </a:cxn>
                  <a:cxn ang="T14">
                    <a:pos x="T8" y="T9"/>
                  </a:cxn>
                </a:cxnLst>
                <a:rect l="T15" t="T16" r="T17" b="T18"/>
                <a:pathLst>
                  <a:path w="446" h="169">
                    <a:moveTo>
                      <a:pt x="446" y="169"/>
                    </a:moveTo>
                    <a:lnTo>
                      <a:pt x="226" y="169"/>
                    </a:lnTo>
                    <a:lnTo>
                      <a:pt x="0" y="0"/>
                    </a:lnTo>
                    <a:lnTo>
                      <a:pt x="149" y="0"/>
                    </a:lnTo>
                    <a:lnTo>
                      <a:pt x="446"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75" name="Freeform 439"/>
              <p:cNvSpPr>
                <a:spLocks/>
              </p:cNvSpPr>
              <p:nvPr/>
            </p:nvSpPr>
            <p:spPr bwMode="auto">
              <a:xfrm>
                <a:off x="12552" y="6363"/>
                <a:ext cx="446" cy="169"/>
              </a:xfrm>
              <a:custGeom>
                <a:avLst/>
                <a:gdLst>
                  <a:gd name="T0" fmla="*/ 446 w 446"/>
                  <a:gd name="T1" fmla="*/ 169 h 169"/>
                  <a:gd name="T2" fmla="*/ 226 w 446"/>
                  <a:gd name="T3" fmla="*/ 169 h 169"/>
                  <a:gd name="T4" fmla="*/ 0 w 446"/>
                  <a:gd name="T5" fmla="*/ 0 h 169"/>
                  <a:gd name="T6" fmla="*/ 149 w 446"/>
                  <a:gd name="T7" fmla="*/ 0 h 169"/>
                  <a:gd name="T8" fmla="*/ 446 w 446"/>
                  <a:gd name="T9" fmla="*/ 169 h 169"/>
                  <a:gd name="T10" fmla="*/ 0 60000 65536"/>
                  <a:gd name="T11" fmla="*/ 0 60000 65536"/>
                  <a:gd name="T12" fmla="*/ 0 60000 65536"/>
                  <a:gd name="T13" fmla="*/ 0 60000 65536"/>
                  <a:gd name="T14" fmla="*/ 0 60000 65536"/>
                  <a:gd name="T15" fmla="*/ 0 w 446"/>
                  <a:gd name="T16" fmla="*/ 0 h 169"/>
                  <a:gd name="T17" fmla="*/ 446 w 446"/>
                  <a:gd name="T18" fmla="*/ 169 h 169"/>
                </a:gdLst>
                <a:ahLst/>
                <a:cxnLst>
                  <a:cxn ang="T10">
                    <a:pos x="T0" y="T1"/>
                  </a:cxn>
                  <a:cxn ang="T11">
                    <a:pos x="T2" y="T3"/>
                  </a:cxn>
                  <a:cxn ang="T12">
                    <a:pos x="T4" y="T5"/>
                  </a:cxn>
                  <a:cxn ang="T13">
                    <a:pos x="T6" y="T7"/>
                  </a:cxn>
                  <a:cxn ang="T14">
                    <a:pos x="T8" y="T9"/>
                  </a:cxn>
                </a:cxnLst>
                <a:rect l="T15" t="T16" r="T17" b="T18"/>
                <a:pathLst>
                  <a:path w="446" h="169">
                    <a:moveTo>
                      <a:pt x="446" y="169"/>
                    </a:moveTo>
                    <a:lnTo>
                      <a:pt x="226" y="169"/>
                    </a:lnTo>
                    <a:lnTo>
                      <a:pt x="0" y="0"/>
                    </a:lnTo>
                    <a:lnTo>
                      <a:pt x="149" y="0"/>
                    </a:lnTo>
                    <a:lnTo>
                      <a:pt x="446" y="169"/>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76" name="Line 440"/>
              <p:cNvSpPr>
                <a:spLocks noChangeShapeType="1"/>
              </p:cNvSpPr>
              <p:nvPr/>
            </p:nvSpPr>
            <p:spPr bwMode="auto">
              <a:xfrm flipV="1">
                <a:off x="12759" y="6143"/>
                <a:ext cx="1" cy="292"/>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577" name="Line 441"/>
              <p:cNvSpPr>
                <a:spLocks noChangeShapeType="1"/>
              </p:cNvSpPr>
              <p:nvPr/>
            </p:nvSpPr>
            <p:spPr bwMode="auto">
              <a:xfrm flipV="1">
                <a:off x="12830" y="6202"/>
                <a:ext cx="1" cy="284"/>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578" name="Line 442"/>
              <p:cNvSpPr>
                <a:spLocks noChangeShapeType="1"/>
              </p:cNvSpPr>
              <p:nvPr/>
            </p:nvSpPr>
            <p:spPr bwMode="auto">
              <a:xfrm flipV="1">
                <a:off x="12668" y="6098"/>
                <a:ext cx="1" cy="285"/>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579" name="Rectangle 443"/>
              <p:cNvSpPr>
                <a:spLocks noChangeArrowheads="1"/>
              </p:cNvSpPr>
              <p:nvPr/>
            </p:nvSpPr>
            <p:spPr bwMode="auto">
              <a:xfrm>
                <a:off x="12197" y="6305"/>
                <a:ext cx="200" cy="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80" name="Rectangle 444"/>
              <p:cNvSpPr>
                <a:spLocks noChangeArrowheads="1"/>
              </p:cNvSpPr>
              <p:nvPr/>
            </p:nvSpPr>
            <p:spPr bwMode="auto">
              <a:xfrm>
                <a:off x="12197" y="6305"/>
                <a:ext cx="200" cy="240"/>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81" name="Rectangle 445"/>
              <p:cNvSpPr>
                <a:spLocks noChangeArrowheads="1"/>
              </p:cNvSpPr>
              <p:nvPr/>
            </p:nvSpPr>
            <p:spPr bwMode="auto">
              <a:xfrm>
                <a:off x="12042" y="6325"/>
                <a:ext cx="129" cy="1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82" name="Rectangle 446"/>
              <p:cNvSpPr>
                <a:spLocks noChangeArrowheads="1"/>
              </p:cNvSpPr>
              <p:nvPr/>
            </p:nvSpPr>
            <p:spPr bwMode="auto">
              <a:xfrm>
                <a:off x="12042" y="6325"/>
                <a:ext cx="129" cy="194"/>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83" name="Rectangle 447"/>
              <p:cNvSpPr>
                <a:spLocks noChangeArrowheads="1"/>
              </p:cNvSpPr>
              <p:nvPr/>
            </p:nvSpPr>
            <p:spPr bwMode="auto">
              <a:xfrm>
                <a:off x="12397" y="6325"/>
                <a:ext cx="97" cy="1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84" name="Rectangle 448"/>
              <p:cNvSpPr>
                <a:spLocks noChangeArrowheads="1"/>
              </p:cNvSpPr>
              <p:nvPr/>
            </p:nvSpPr>
            <p:spPr bwMode="auto">
              <a:xfrm>
                <a:off x="12397" y="6325"/>
                <a:ext cx="97" cy="194"/>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85" name="Freeform 449"/>
              <p:cNvSpPr>
                <a:spLocks/>
              </p:cNvSpPr>
              <p:nvPr/>
            </p:nvSpPr>
            <p:spPr bwMode="auto">
              <a:xfrm>
                <a:off x="11932" y="6253"/>
                <a:ext cx="110" cy="266"/>
              </a:xfrm>
              <a:custGeom>
                <a:avLst/>
                <a:gdLst>
                  <a:gd name="T0" fmla="*/ 110 w 110"/>
                  <a:gd name="T1" fmla="*/ 266 h 266"/>
                  <a:gd name="T2" fmla="*/ 0 w 110"/>
                  <a:gd name="T3" fmla="*/ 169 h 266"/>
                  <a:gd name="T4" fmla="*/ 0 w 110"/>
                  <a:gd name="T5" fmla="*/ 0 h 266"/>
                  <a:gd name="T6" fmla="*/ 110 w 110"/>
                  <a:gd name="T7" fmla="*/ 72 h 266"/>
                  <a:gd name="T8" fmla="*/ 0 60000 65536"/>
                  <a:gd name="T9" fmla="*/ 0 60000 65536"/>
                  <a:gd name="T10" fmla="*/ 0 60000 65536"/>
                  <a:gd name="T11" fmla="*/ 0 60000 65536"/>
                  <a:gd name="T12" fmla="*/ 0 w 110"/>
                  <a:gd name="T13" fmla="*/ 0 h 266"/>
                  <a:gd name="T14" fmla="*/ 110 w 110"/>
                  <a:gd name="T15" fmla="*/ 266 h 266"/>
                </a:gdLst>
                <a:ahLst/>
                <a:cxnLst>
                  <a:cxn ang="T8">
                    <a:pos x="T0" y="T1"/>
                  </a:cxn>
                  <a:cxn ang="T9">
                    <a:pos x="T2" y="T3"/>
                  </a:cxn>
                  <a:cxn ang="T10">
                    <a:pos x="T4" y="T5"/>
                  </a:cxn>
                  <a:cxn ang="T11">
                    <a:pos x="T6" y="T7"/>
                  </a:cxn>
                </a:cxnLst>
                <a:rect l="T12" t="T13" r="T14" b="T15"/>
                <a:pathLst>
                  <a:path w="110" h="266">
                    <a:moveTo>
                      <a:pt x="110" y="266"/>
                    </a:moveTo>
                    <a:lnTo>
                      <a:pt x="0" y="169"/>
                    </a:lnTo>
                    <a:lnTo>
                      <a:pt x="0" y="0"/>
                    </a:lnTo>
                    <a:lnTo>
                      <a:pt x="110" y="72"/>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86" name="Line 450"/>
              <p:cNvSpPr>
                <a:spLocks noChangeShapeType="1"/>
              </p:cNvSpPr>
              <p:nvPr/>
            </p:nvSpPr>
            <p:spPr bwMode="auto">
              <a:xfrm>
                <a:off x="11932" y="6253"/>
                <a:ext cx="97" cy="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587" name="Line 451"/>
              <p:cNvSpPr>
                <a:spLocks noChangeShapeType="1"/>
              </p:cNvSpPr>
              <p:nvPr/>
            </p:nvSpPr>
            <p:spPr bwMode="auto">
              <a:xfrm flipH="1" flipV="1">
                <a:off x="12029" y="6253"/>
                <a:ext cx="142" cy="72"/>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588" name="Line 452"/>
              <p:cNvSpPr>
                <a:spLocks noChangeShapeType="1"/>
              </p:cNvSpPr>
              <p:nvPr/>
            </p:nvSpPr>
            <p:spPr bwMode="auto">
              <a:xfrm flipH="1" flipV="1">
                <a:off x="12352" y="6253"/>
                <a:ext cx="142" cy="72"/>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589" name="Freeform 453"/>
              <p:cNvSpPr>
                <a:spLocks/>
              </p:cNvSpPr>
              <p:nvPr/>
            </p:nvSpPr>
            <p:spPr bwMode="auto">
              <a:xfrm>
                <a:off x="12003" y="6208"/>
                <a:ext cx="387" cy="97"/>
              </a:xfrm>
              <a:custGeom>
                <a:avLst/>
                <a:gdLst>
                  <a:gd name="T0" fmla="*/ 0 w 387"/>
                  <a:gd name="T1" fmla="*/ 0 h 97"/>
                  <a:gd name="T2" fmla="*/ 194 w 387"/>
                  <a:gd name="T3" fmla="*/ 0 h 97"/>
                  <a:gd name="T4" fmla="*/ 387 w 387"/>
                  <a:gd name="T5" fmla="*/ 97 h 97"/>
                  <a:gd name="T6" fmla="*/ 194 w 387"/>
                  <a:gd name="T7" fmla="*/ 97 h 97"/>
                  <a:gd name="T8" fmla="*/ 0 w 387"/>
                  <a:gd name="T9" fmla="*/ 0 h 97"/>
                  <a:gd name="T10" fmla="*/ 0 60000 65536"/>
                  <a:gd name="T11" fmla="*/ 0 60000 65536"/>
                  <a:gd name="T12" fmla="*/ 0 60000 65536"/>
                  <a:gd name="T13" fmla="*/ 0 60000 65536"/>
                  <a:gd name="T14" fmla="*/ 0 60000 65536"/>
                  <a:gd name="T15" fmla="*/ 0 w 387"/>
                  <a:gd name="T16" fmla="*/ 0 h 97"/>
                  <a:gd name="T17" fmla="*/ 387 w 387"/>
                  <a:gd name="T18" fmla="*/ 97 h 97"/>
                </a:gdLst>
                <a:ahLst/>
                <a:cxnLst>
                  <a:cxn ang="T10">
                    <a:pos x="T0" y="T1"/>
                  </a:cxn>
                  <a:cxn ang="T11">
                    <a:pos x="T2" y="T3"/>
                  </a:cxn>
                  <a:cxn ang="T12">
                    <a:pos x="T4" y="T5"/>
                  </a:cxn>
                  <a:cxn ang="T13">
                    <a:pos x="T6" y="T7"/>
                  </a:cxn>
                  <a:cxn ang="T14">
                    <a:pos x="T8" y="T9"/>
                  </a:cxn>
                </a:cxnLst>
                <a:rect l="T15" t="T16" r="T17" b="T18"/>
                <a:pathLst>
                  <a:path w="387" h="97">
                    <a:moveTo>
                      <a:pt x="0" y="0"/>
                    </a:moveTo>
                    <a:lnTo>
                      <a:pt x="194" y="0"/>
                    </a:lnTo>
                    <a:lnTo>
                      <a:pt x="387" y="97"/>
                    </a:lnTo>
                    <a:lnTo>
                      <a:pt x="194" y="9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90" name="Freeform 454"/>
              <p:cNvSpPr>
                <a:spLocks/>
              </p:cNvSpPr>
              <p:nvPr/>
            </p:nvSpPr>
            <p:spPr bwMode="auto">
              <a:xfrm>
                <a:off x="12003" y="6208"/>
                <a:ext cx="387" cy="97"/>
              </a:xfrm>
              <a:custGeom>
                <a:avLst/>
                <a:gdLst>
                  <a:gd name="T0" fmla="*/ 0 w 387"/>
                  <a:gd name="T1" fmla="*/ 0 h 97"/>
                  <a:gd name="T2" fmla="*/ 194 w 387"/>
                  <a:gd name="T3" fmla="*/ 0 h 97"/>
                  <a:gd name="T4" fmla="*/ 387 w 387"/>
                  <a:gd name="T5" fmla="*/ 97 h 97"/>
                  <a:gd name="T6" fmla="*/ 194 w 387"/>
                  <a:gd name="T7" fmla="*/ 97 h 97"/>
                  <a:gd name="T8" fmla="*/ 0 w 387"/>
                  <a:gd name="T9" fmla="*/ 0 h 97"/>
                  <a:gd name="T10" fmla="*/ 0 60000 65536"/>
                  <a:gd name="T11" fmla="*/ 0 60000 65536"/>
                  <a:gd name="T12" fmla="*/ 0 60000 65536"/>
                  <a:gd name="T13" fmla="*/ 0 60000 65536"/>
                  <a:gd name="T14" fmla="*/ 0 60000 65536"/>
                  <a:gd name="T15" fmla="*/ 0 w 387"/>
                  <a:gd name="T16" fmla="*/ 0 h 97"/>
                  <a:gd name="T17" fmla="*/ 387 w 387"/>
                  <a:gd name="T18" fmla="*/ 97 h 97"/>
                </a:gdLst>
                <a:ahLst/>
                <a:cxnLst>
                  <a:cxn ang="T10">
                    <a:pos x="T0" y="T1"/>
                  </a:cxn>
                  <a:cxn ang="T11">
                    <a:pos x="T2" y="T3"/>
                  </a:cxn>
                  <a:cxn ang="T12">
                    <a:pos x="T4" y="T5"/>
                  </a:cxn>
                  <a:cxn ang="T13">
                    <a:pos x="T6" y="T7"/>
                  </a:cxn>
                  <a:cxn ang="T14">
                    <a:pos x="T8" y="T9"/>
                  </a:cxn>
                </a:cxnLst>
                <a:rect l="T15" t="T16" r="T17" b="T18"/>
                <a:pathLst>
                  <a:path w="387" h="97">
                    <a:moveTo>
                      <a:pt x="0" y="0"/>
                    </a:moveTo>
                    <a:lnTo>
                      <a:pt x="194" y="0"/>
                    </a:lnTo>
                    <a:lnTo>
                      <a:pt x="387" y="97"/>
                    </a:lnTo>
                    <a:lnTo>
                      <a:pt x="194" y="97"/>
                    </a:lnTo>
                    <a:lnTo>
                      <a:pt x="0" y="0"/>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91" name="Freeform 455"/>
              <p:cNvSpPr>
                <a:spLocks/>
              </p:cNvSpPr>
              <p:nvPr/>
            </p:nvSpPr>
            <p:spPr bwMode="auto">
              <a:xfrm>
                <a:off x="12016" y="6085"/>
                <a:ext cx="116" cy="142"/>
              </a:xfrm>
              <a:custGeom>
                <a:avLst/>
                <a:gdLst>
                  <a:gd name="T0" fmla="*/ 116 w 116"/>
                  <a:gd name="T1" fmla="*/ 142 h 142"/>
                  <a:gd name="T2" fmla="*/ 0 w 116"/>
                  <a:gd name="T3" fmla="*/ 0 h 142"/>
                  <a:gd name="T4" fmla="*/ 71 w 116"/>
                  <a:gd name="T5" fmla="*/ 142 h 142"/>
                  <a:gd name="T6" fmla="*/ 116 w 116"/>
                  <a:gd name="T7" fmla="*/ 142 h 142"/>
                  <a:gd name="T8" fmla="*/ 0 60000 65536"/>
                  <a:gd name="T9" fmla="*/ 0 60000 65536"/>
                  <a:gd name="T10" fmla="*/ 0 60000 65536"/>
                  <a:gd name="T11" fmla="*/ 0 60000 65536"/>
                  <a:gd name="T12" fmla="*/ 0 w 116"/>
                  <a:gd name="T13" fmla="*/ 0 h 142"/>
                  <a:gd name="T14" fmla="*/ 116 w 116"/>
                  <a:gd name="T15" fmla="*/ 142 h 142"/>
                </a:gdLst>
                <a:ahLst/>
                <a:cxnLst>
                  <a:cxn ang="T8">
                    <a:pos x="T0" y="T1"/>
                  </a:cxn>
                  <a:cxn ang="T9">
                    <a:pos x="T2" y="T3"/>
                  </a:cxn>
                  <a:cxn ang="T10">
                    <a:pos x="T4" y="T5"/>
                  </a:cxn>
                  <a:cxn ang="T11">
                    <a:pos x="T6" y="T7"/>
                  </a:cxn>
                </a:cxnLst>
                <a:rect l="T12" t="T13" r="T14" b="T15"/>
                <a:pathLst>
                  <a:path w="116" h="142">
                    <a:moveTo>
                      <a:pt x="116" y="142"/>
                    </a:moveTo>
                    <a:lnTo>
                      <a:pt x="0" y="0"/>
                    </a:lnTo>
                    <a:lnTo>
                      <a:pt x="71" y="142"/>
                    </a:lnTo>
                    <a:lnTo>
                      <a:pt x="116"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92" name="Freeform 456"/>
              <p:cNvSpPr>
                <a:spLocks/>
              </p:cNvSpPr>
              <p:nvPr/>
            </p:nvSpPr>
            <p:spPr bwMode="auto">
              <a:xfrm>
                <a:off x="12016" y="6085"/>
                <a:ext cx="116" cy="142"/>
              </a:xfrm>
              <a:custGeom>
                <a:avLst/>
                <a:gdLst>
                  <a:gd name="T0" fmla="*/ 116 w 116"/>
                  <a:gd name="T1" fmla="*/ 142 h 142"/>
                  <a:gd name="T2" fmla="*/ 0 w 116"/>
                  <a:gd name="T3" fmla="*/ 0 h 142"/>
                  <a:gd name="T4" fmla="*/ 71 w 116"/>
                  <a:gd name="T5" fmla="*/ 142 h 142"/>
                  <a:gd name="T6" fmla="*/ 116 w 116"/>
                  <a:gd name="T7" fmla="*/ 142 h 142"/>
                  <a:gd name="T8" fmla="*/ 0 60000 65536"/>
                  <a:gd name="T9" fmla="*/ 0 60000 65536"/>
                  <a:gd name="T10" fmla="*/ 0 60000 65536"/>
                  <a:gd name="T11" fmla="*/ 0 60000 65536"/>
                  <a:gd name="T12" fmla="*/ 0 w 116"/>
                  <a:gd name="T13" fmla="*/ 0 h 142"/>
                  <a:gd name="T14" fmla="*/ 116 w 116"/>
                  <a:gd name="T15" fmla="*/ 142 h 142"/>
                </a:gdLst>
                <a:ahLst/>
                <a:cxnLst>
                  <a:cxn ang="T8">
                    <a:pos x="T0" y="T1"/>
                  </a:cxn>
                  <a:cxn ang="T9">
                    <a:pos x="T2" y="T3"/>
                  </a:cxn>
                  <a:cxn ang="T10">
                    <a:pos x="T4" y="T5"/>
                  </a:cxn>
                  <a:cxn ang="T11">
                    <a:pos x="T6" y="T7"/>
                  </a:cxn>
                </a:cxnLst>
                <a:rect l="T12" t="T13" r="T14" b="T15"/>
                <a:pathLst>
                  <a:path w="116" h="142">
                    <a:moveTo>
                      <a:pt x="116" y="142"/>
                    </a:moveTo>
                    <a:lnTo>
                      <a:pt x="0" y="0"/>
                    </a:lnTo>
                    <a:lnTo>
                      <a:pt x="71" y="142"/>
                    </a:lnTo>
                    <a:lnTo>
                      <a:pt x="116" y="142"/>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93" name="Freeform 457"/>
              <p:cNvSpPr>
                <a:spLocks/>
              </p:cNvSpPr>
              <p:nvPr/>
            </p:nvSpPr>
            <p:spPr bwMode="auto">
              <a:xfrm>
                <a:off x="12074" y="6111"/>
                <a:ext cx="110" cy="142"/>
              </a:xfrm>
              <a:custGeom>
                <a:avLst/>
                <a:gdLst>
                  <a:gd name="T0" fmla="*/ 110 w 110"/>
                  <a:gd name="T1" fmla="*/ 142 h 142"/>
                  <a:gd name="T2" fmla="*/ 0 w 110"/>
                  <a:gd name="T3" fmla="*/ 0 h 142"/>
                  <a:gd name="T4" fmla="*/ 71 w 110"/>
                  <a:gd name="T5" fmla="*/ 142 h 142"/>
                  <a:gd name="T6" fmla="*/ 110 w 110"/>
                  <a:gd name="T7" fmla="*/ 142 h 142"/>
                  <a:gd name="T8" fmla="*/ 0 60000 65536"/>
                  <a:gd name="T9" fmla="*/ 0 60000 65536"/>
                  <a:gd name="T10" fmla="*/ 0 60000 65536"/>
                  <a:gd name="T11" fmla="*/ 0 60000 65536"/>
                  <a:gd name="T12" fmla="*/ 0 w 110"/>
                  <a:gd name="T13" fmla="*/ 0 h 142"/>
                  <a:gd name="T14" fmla="*/ 110 w 110"/>
                  <a:gd name="T15" fmla="*/ 142 h 142"/>
                </a:gdLst>
                <a:ahLst/>
                <a:cxnLst>
                  <a:cxn ang="T8">
                    <a:pos x="T0" y="T1"/>
                  </a:cxn>
                  <a:cxn ang="T9">
                    <a:pos x="T2" y="T3"/>
                  </a:cxn>
                  <a:cxn ang="T10">
                    <a:pos x="T4" y="T5"/>
                  </a:cxn>
                  <a:cxn ang="T11">
                    <a:pos x="T6" y="T7"/>
                  </a:cxn>
                </a:cxnLst>
                <a:rect l="T12" t="T13" r="T14" b="T15"/>
                <a:pathLst>
                  <a:path w="110" h="142">
                    <a:moveTo>
                      <a:pt x="110" y="142"/>
                    </a:moveTo>
                    <a:lnTo>
                      <a:pt x="0" y="0"/>
                    </a:lnTo>
                    <a:lnTo>
                      <a:pt x="71" y="142"/>
                    </a:lnTo>
                    <a:lnTo>
                      <a:pt x="11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94" name="Freeform 458"/>
              <p:cNvSpPr>
                <a:spLocks/>
              </p:cNvSpPr>
              <p:nvPr/>
            </p:nvSpPr>
            <p:spPr bwMode="auto">
              <a:xfrm>
                <a:off x="12074" y="6111"/>
                <a:ext cx="110" cy="142"/>
              </a:xfrm>
              <a:custGeom>
                <a:avLst/>
                <a:gdLst>
                  <a:gd name="T0" fmla="*/ 110 w 110"/>
                  <a:gd name="T1" fmla="*/ 142 h 142"/>
                  <a:gd name="T2" fmla="*/ 0 w 110"/>
                  <a:gd name="T3" fmla="*/ 0 h 142"/>
                  <a:gd name="T4" fmla="*/ 71 w 110"/>
                  <a:gd name="T5" fmla="*/ 142 h 142"/>
                  <a:gd name="T6" fmla="*/ 110 w 110"/>
                  <a:gd name="T7" fmla="*/ 142 h 142"/>
                  <a:gd name="T8" fmla="*/ 0 60000 65536"/>
                  <a:gd name="T9" fmla="*/ 0 60000 65536"/>
                  <a:gd name="T10" fmla="*/ 0 60000 65536"/>
                  <a:gd name="T11" fmla="*/ 0 60000 65536"/>
                  <a:gd name="T12" fmla="*/ 0 w 110"/>
                  <a:gd name="T13" fmla="*/ 0 h 142"/>
                  <a:gd name="T14" fmla="*/ 110 w 110"/>
                  <a:gd name="T15" fmla="*/ 142 h 142"/>
                </a:gdLst>
                <a:ahLst/>
                <a:cxnLst>
                  <a:cxn ang="T8">
                    <a:pos x="T0" y="T1"/>
                  </a:cxn>
                  <a:cxn ang="T9">
                    <a:pos x="T2" y="T3"/>
                  </a:cxn>
                  <a:cxn ang="T10">
                    <a:pos x="T4" y="T5"/>
                  </a:cxn>
                  <a:cxn ang="T11">
                    <a:pos x="T6" y="T7"/>
                  </a:cxn>
                </a:cxnLst>
                <a:rect l="T12" t="T13" r="T14" b="T15"/>
                <a:pathLst>
                  <a:path w="110" h="142">
                    <a:moveTo>
                      <a:pt x="110" y="142"/>
                    </a:moveTo>
                    <a:lnTo>
                      <a:pt x="0" y="0"/>
                    </a:lnTo>
                    <a:lnTo>
                      <a:pt x="71" y="142"/>
                    </a:lnTo>
                    <a:lnTo>
                      <a:pt x="110" y="142"/>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95" name="Freeform 459"/>
              <p:cNvSpPr>
                <a:spLocks/>
              </p:cNvSpPr>
              <p:nvPr/>
            </p:nvSpPr>
            <p:spPr bwMode="auto">
              <a:xfrm>
                <a:off x="12132" y="6137"/>
                <a:ext cx="110" cy="142"/>
              </a:xfrm>
              <a:custGeom>
                <a:avLst/>
                <a:gdLst>
                  <a:gd name="T0" fmla="*/ 110 w 110"/>
                  <a:gd name="T1" fmla="*/ 142 h 142"/>
                  <a:gd name="T2" fmla="*/ 0 w 110"/>
                  <a:gd name="T3" fmla="*/ 0 h 142"/>
                  <a:gd name="T4" fmla="*/ 65 w 110"/>
                  <a:gd name="T5" fmla="*/ 142 h 142"/>
                  <a:gd name="T6" fmla="*/ 110 w 110"/>
                  <a:gd name="T7" fmla="*/ 142 h 142"/>
                  <a:gd name="T8" fmla="*/ 0 60000 65536"/>
                  <a:gd name="T9" fmla="*/ 0 60000 65536"/>
                  <a:gd name="T10" fmla="*/ 0 60000 65536"/>
                  <a:gd name="T11" fmla="*/ 0 60000 65536"/>
                  <a:gd name="T12" fmla="*/ 0 w 110"/>
                  <a:gd name="T13" fmla="*/ 0 h 142"/>
                  <a:gd name="T14" fmla="*/ 110 w 110"/>
                  <a:gd name="T15" fmla="*/ 142 h 142"/>
                </a:gdLst>
                <a:ahLst/>
                <a:cxnLst>
                  <a:cxn ang="T8">
                    <a:pos x="T0" y="T1"/>
                  </a:cxn>
                  <a:cxn ang="T9">
                    <a:pos x="T2" y="T3"/>
                  </a:cxn>
                  <a:cxn ang="T10">
                    <a:pos x="T4" y="T5"/>
                  </a:cxn>
                  <a:cxn ang="T11">
                    <a:pos x="T6" y="T7"/>
                  </a:cxn>
                </a:cxnLst>
                <a:rect l="T12" t="T13" r="T14" b="T15"/>
                <a:pathLst>
                  <a:path w="110" h="142">
                    <a:moveTo>
                      <a:pt x="110" y="142"/>
                    </a:moveTo>
                    <a:lnTo>
                      <a:pt x="0" y="0"/>
                    </a:lnTo>
                    <a:lnTo>
                      <a:pt x="65" y="142"/>
                    </a:lnTo>
                    <a:lnTo>
                      <a:pt x="11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96" name="Freeform 460"/>
              <p:cNvSpPr>
                <a:spLocks/>
              </p:cNvSpPr>
              <p:nvPr/>
            </p:nvSpPr>
            <p:spPr bwMode="auto">
              <a:xfrm>
                <a:off x="12132" y="6137"/>
                <a:ext cx="110" cy="142"/>
              </a:xfrm>
              <a:custGeom>
                <a:avLst/>
                <a:gdLst>
                  <a:gd name="T0" fmla="*/ 110 w 110"/>
                  <a:gd name="T1" fmla="*/ 142 h 142"/>
                  <a:gd name="T2" fmla="*/ 0 w 110"/>
                  <a:gd name="T3" fmla="*/ 0 h 142"/>
                  <a:gd name="T4" fmla="*/ 65 w 110"/>
                  <a:gd name="T5" fmla="*/ 142 h 142"/>
                  <a:gd name="T6" fmla="*/ 110 w 110"/>
                  <a:gd name="T7" fmla="*/ 142 h 142"/>
                  <a:gd name="T8" fmla="*/ 0 60000 65536"/>
                  <a:gd name="T9" fmla="*/ 0 60000 65536"/>
                  <a:gd name="T10" fmla="*/ 0 60000 65536"/>
                  <a:gd name="T11" fmla="*/ 0 60000 65536"/>
                  <a:gd name="T12" fmla="*/ 0 w 110"/>
                  <a:gd name="T13" fmla="*/ 0 h 142"/>
                  <a:gd name="T14" fmla="*/ 110 w 110"/>
                  <a:gd name="T15" fmla="*/ 142 h 142"/>
                </a:gdLst>
                <a:ahLst/>
                <a:cxnLst>
                  <a:cxn ang="T8">
                    <a:pos x="T0" y="T1"/>
                  </a:cxn>
                  <a:cxn ang="T9">
                    <a:pos x="T2" y="T3"/>
                  </a:cxn>
                  <a:cxn ang="T10">
                    <a:pos x="T4" y="T5"/>
                  </a:cxn>
                  <a:cxn ang="T11">
                    <a:pos x="T6" y="T7"/>
                  </a:cxn>
                </a:cxnLst>
                <a:rect l="T12" t="T13" r="T14" b="T15"/>
                <a:pathLst>
                  <a:path w="110" h="142">
                    <a:moveTo>
                      <a:pt x="110" y="142"/>
                    </a:moveTo>
                    <a:lnTo>
                      <a:pt x="0" y="0"/>
                    </a:lnTo>
                    <a:lnTo>
                      <a:pt x="65" y="142"/>
                    </a:lnTo>
                    <a:lnTo>
                      <a:pt x="110" y="142"/>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597" name="Line 461"/>
              <p:cNvSpPr>
                <a:spLocks noChangeShapeType="1"/>
              </p:cNvSpPr>
              <p:nvPr/>
            </p:nvSpPr>
            <p:spPr bwMode="auto">
              <a:xfrm flipH="1" flipV="1">
                <a:off x="12171" y="6519"/>
                <a:ext cx="32" cy="26"/>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598" name="Line 462"/>
              <p:cNvSpPr>
                <a:spLocks noChangeShapeType="1"/>
              </p:cNvSpPr>
              <p:nvPr/>
            </p:nvSpPr>
            <p:spPr bwMode="auto">
              <a:xfrm>
                <a:off x="12294" y="6253"/>
                <a:ext cx="58" cy="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599" name="Freeform 463"/>
              <p:cNvSpPr>
                <a:spLocks/>
              </p:cNvSpPr>
              <p:nvPr/>
            </p:nvSpPr>
            <p:spPr bwMode="auto">
              <a:xfrm>
                <a:off x="12003" y="6208"/>
                <a:ext cx="194" cy="97"/>
              </a:xfrm>
              <a:custGeom>
                <a:avLst/>
                <a:gdLst>
                  <a:gd name="T0" fmla="*/ 194 w 194"/>
                  <a:gd name="T1" fmla="*/ 97 h 97"/>
                  <a:gd name="T2" fmla="*/ 0 w 194"/>
                  <a:gd name="T3" fmla="*/ 0 h 97"/>
                  <a:gd name="T4" fmla="*/ 0 w 194"/>
                  <a:gd name="T5" fmla="*/ 45 h 97"/>
                  <a:gd name="T6" fmla="*/ 0 60000 65536"/>
                  <a:gd name="T7" fmla="*/ 0 60000 65536"/>
                  <a:gd name="T8" fmla="*/ 0 60000 65536"/>
                  <a:gd name="T9" fmla="*/ 0 w 194"/>
                  <a:gd name="T10" fmla="*/ 0 h 97"/>
                  <a:gd name="T11" fmla="*/ 194 w 194"/>
                  <a:gd name="T12" fmla="*/ 97 h 97"/>
                </a:gdLst>
                <a:ahLst/>
                <a:cxnLst>
                  <a:cxn ang="T6">
                    <a:pos x="T0" y="T1"/>
                  </a:cxn>
                  <a:cxn ang="T7">
                    <a:pos x="T2" y="T3"/>
                  </a:cxn>
                  <a:cxn ang="T8">
                    <a:pos x="T4" y="T5"/>
                  </a:cxn>
                </a:cxnLst>
                <a:rect l="T9" t="T10" r="T11" b="T12"/>
                <a:pathLst>
                  <a:path w="194" h="97">
                    <a:moveTo>
                      <a:pt x="194" y="97"/>
                    </a:moveTo>
                    <a:lnTo>
                      <a:pt x="0" y="0"/>
                    </a:lnTo>
                    <a:lnTo>
                      <a:pt x="0" y="45"/>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00" name="Rectangle 464"/>
              <p:cNvSpPr>
                <a:spLocks noChangeArrowheads="1"/>
              </p:cNvSpPr>
              <p:nvPr/>
            </p:nvSpPr>
            <p:spPr bwMode="auto">
              <a:xfrm>
                <a:off x="11602" y="6506"/>
                <a:ext cx="19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01" name="Rectangle 465"/>
              <p:cNvSpPr>
                <a:spLocks noChangeArrowheads="1"/>
              </p:cNvSpPr>
              <p:nvPr/>
            </p:nvSpPr>
            <p:spPr bwMode="auto">
              <a:xfrm>
                <a:off x="11602" y="6506"/>
                <a:ext cx="194" cy="45"/>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02" name="Freeform 466"/>
              <p:cNvSpPr>
                <a:spLocks/>
              </p:cNvSpPr>
              <p:nvPr/>
            </p:nvSpPr>
            <p:spPr bwMode="auto">
              <a:xfrm>
                <a:off x="11486" y="6396"/>
                <a:ext cx="116" cy="155"/>
              </a:xfrm>
              <a:custGeom>
                <a:avLst/>
                <a:gdLst>
                  <a:gd name="T0" fmla="*/ 116 w 116"/>
                  <a:gd name="T1" fmla="*/ 155 h 155"/>
                  <a:gd name="T2" fmla="*/ 0 w 116"/>
                  <a:gd name="T3" fmla="*/ 52 h 155"/>
                  <a:gd name="T4" fmla="*/ 0 w 116"/>
                  <a:gd name="T5" fmla="*/ 0 h 155"/>
                  <a:gd name="T6" fmla="*/ 116 w 116"/>
                  <a:gd name="T7" fmla="*/ 110 h 155"/>
                  <a:gd name="T8" fmla="*/ 116 w 116"/>
                  <a:gd name="T9" fmla="*/ 155 h 155"/>
                  <a:gd name="T10" fmla="*/ 0 60000 65536"/>
                  <a:gd name="T11" fmla="*/ 0 60000 65536"/>
                  <a:gd name="T12" fmla="*/ 0 60000 65536"/>
                  <a:gd name="T13" fmla="*/ 0 60000 65536"/>
                  <a:gd name="T14" fmla="*/ 0 60000 65536"/>
                  <a:gd name="T15" fmla="*/ 0 w 116"/>
                  <a:gd name="T16" fmla="*/ 0 h 155"/>
                  <a:gd name="T17" fmla="*/ 116 w 116"/>
                  <a:gd name="T18" fmla="*/ 155 h 155"/>
                </a:gdLst>
                <a:ahLst/>
                <a:cxnLst>
                  <a:cxn ang="T10">
                    <a:pos x="T0" y="T1"/>
                  </a:cxn>
                  <a:cxn ang="T11">
                    <a:pos x="T2" y="T3"/>
                  </a:cxn>
                  <a:cxn ang="T12">
                    <a:pos x="T4" y="T5"/>
                  </a:cxn>
                  <a:cxn ang="T13">
                    <a:pos x="T6" y="T7"/>
                  </a:cxn>
                  <a:cxn ang="T14">
                    <a:pos x="T8" y="T9"/>
                  </a:cxn>
                </a:cxnLst>
                <a:rect l="T15" t="T16" r="T17" b="T18"/>
                <a:pathLst>
                  <a:path w="116" h="155">
                    <a:moveTo>
                      <a:pt x="116" y="155"/>
                    </a:moveTo>
                    <a:lnTo>
                      <a:pt x="0" y="52"/>
                    </a:lnTo>
                    <a:lnTo>
                      <a:pt x="0" y="0"/>
                    </a:lnTo>
                    <a:lnTo>
                      <a:pt x="116" y="110"/>
                    </a:lnTo>
                    <a:lnTo>
                      <a:pt x="116" y="1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03" name="Freeform 467"/>
              <p:cNvSpPr>
                <a:spLocks/>
              </p:cNvSpPr>
              <p:nvPr/>
            </p:nvSpPr>
            <p:spPr bwMode="auto">
              <a:xfrm>
                <a:off x="11486" y="6396"/>
                <a:ext cx="116" cy="155"/>
              </a:xfrm>
              <a:custGeom>
                <a:avLst/>
                <a:gdLst>
                  <a:gd name="T0" fmla="*/ 116 w 116"/>
                  <a:gd name="T1" fmla="*/ 155 h 155"/>
                  <a:gd name="T2" fmla="*/ 0 w 116"/>
                  <a:gd name="T3" fmla="*/ 52 h 155"/>
                  <a:gd name="T4" fmla="*/ 0 w 116"/>
                  <a:gd name="T5" fmla="*/ 0 h 155"/>
                  <a:gd name="T6" fmla="*/ 116 w 116"/>
                  <a:gd name="T7" fmla="*/ 110 h 155"/>
                  <a:gd name="T8" fmla="*/ 116 w 116"/>
                  <a:gd name="T9" fmla="*/ 155 h 155"/>
                  <a:gd name="T10" fmla="*/ 0 60000 65536"/>
                  <a:gd name="T11" fmla="*/ 0 60000 65536"/>
                  <a:gd name="T12" fmla="*/ 0 60000 65536"/>
                  <a:gd name="T13" fmla="*/ 0 60000 65536"/>
                  <a:gd name="T14" fmla="*/ 0 60000 65536"/>
                  <a:gd name="T15" fmla="*/ 0 w 116"/>
                  <a:gd name="T16" fmla="*/ 0 h 155"/>
                  <a:gd name="T17" fmla="*/ 116 w 116"/>
                  <a:gd name="T18" fmla="*/ 155 h 155"/>
                </a:gdLst>
                <a:ahLst/>
                <a:cxnLst>
                  <a:cxn ang="T10">
                    <a:pos x="T0" y="T1"/>
                  </a:cxn>
                  <a:cxn ang="T11">
                    <a:pos x="T2" y="T3"/>
                  </a:cxn>
                  <a:cxn ang="T12">
                    <a:pos x="T4" y="T5"/>
                  </a:cxn>
                  <a:cxn ang="T13">
                    <a:pos x="T6" y="T7"/>
                  </a:cxn>
                  <a:cxn ang="T14">
                    <a:pos x="T8" y="T9"/>
                  </a:cxn>
                </a:cxnLst>
                <a:rect l="T15" t="T16" r="T17" b="T18"/>
                <a:pathLst>
                  <a:path w="116" h="155">
                    <a:moveTo>
                      <a:pt x="116" y="155"/>
                    </a:moveTo>
                    <a:lnTo>
                      <a:pt x="0" y="52"/>
                    </a:lnTo>
                    <a:lnTo>
                      <a:pt x="0" y="0"/>
                    </a:lnTo>
                    <a:lnTo>
                      <a:pt x="116" y="110"/>
                    </a:lnTo>
                    <a:lnTo>
                      <a:pt x="116" y="155"/>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04" name="Freeform 468"/>
              <p:cNvSpPr>
                <a:spLocks/>
              </p:cNvSpPr>
              <p:nvPr/>
            </p:nvSpPr>
            <p:spPr bwMode="auto">
              <a:xfrm>
                <a:off x="11486" y="6396"/>
                <a:ext cx="310" cy="110"/>
              </a:xfrm>
              <a:custGeom>
                <a:avLst/>
                <a:gdLst>
                  <a:gd name="T0" fmla="*/ 310 w 310"/>
                  <a:gd name="T1" fmla="*/ 110 h 110"/>
                  <a:gd name="T2" fmla="*/ 194 w 310"/>
                  <a:gd name="T3" fmla="*/ 0 h 110"/>
                  <a:gd name="T4" fmla="*/ 0 w 310"/>
                  <a:gd name="T5" fmla="*/ 0 h 110"/>
                  <a:gd name="T6" fmla="*/ 116 w 310"/>
                  <a:gd name="T7" fmla="*/ 110 h 110"/>
                  <a:gd name="T8" fmla="*/ 310 w 310"/>
                  <a:gd name="T9" fmla="*/ 110 h 110"/>
                  <a:gd name="T10" fmla="*/ 0 60000 65536"/>
                  <a:gd name="T11" fmla="*/ 0 60000 65536"/>
                  <a:gd name="T12" fmla="*/ 0 60000 65536"/>
                  <a:gd name="T13" fmla="*/ 0 60000 65536"/>
                  <a:gd name="T14" fmla="*/ 0 60000 65536"/>
                  <a:gd name="T15" fmla="*/ 0 w 310"/>
                  <a:gd name="T16" fmla="*/ 0 h 110"/>
                  <a:gd name="T17" fmla="*/ 310 w 310"/>
                  <a:gd name="T18" fmla="*/ 110 h 110"/>
                </a:gdLst>
                <a:ahLst/>
                <a:cxnLst>
                  <a:cxn ang="T10">
                    <a:pos x="T0" y="T1"/>
                  </a:cxn>
                  <a:cxn ang="T11">
                    <a:pos x="T2" y="T3"/>
                  </a:cxn>
                  <a:cxn ang="T12">
                    <a:pos x="T4" y="T5"/>
                  </a:cxn>
                  <a:cxn ang="T13">
                    <a:pos x="T6" y="T7"/>
                  </a:cxn>
                  <a:cxn ang="T14">
                    <a:pos x="T8" y="T9"/>
                  </a:cxn>
                </a:cxnLst>
                <a:rect l="T15" t="T16" r="T17" b="T18"/>
                <a:pathLst>
                  <a:path w="310" h="110">
                    <a:moveTo>
                      <a:pt x="310" y="110"/>
                    </a:moveTo>
                    <a:lnTo>
                      <a:pt x="194" y="0"/>
                    </a:lnTo>
                    <a:lnTo>
                      <a:pt x="0" y="0"/>
                    </a:lnTo>
                    <a:lnTo>
                      <a:pt x="116" y="110"/>
                    </a:lnTo>
                    <a:lnTo>
                      <a:pt x="310"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05" name="Freeform 469"/>
              <p:cNvSpPr>
                <a:spLocks/>
              </p:cNvSpPr>
              <p:nvPr/>
            </p:nvSpPr>
            <p:spPr bwMode="auto">
              <a:xfrm>
                <a:off x="11486" y="6396"/>
                <a:ext cx="310" cy="110"/>
              </a:xfrm>
              <a:custGeom>
                <a:avLst/>
                <a:gdLst>
                  <a:gd name="T0" fmla="*/ 310 w 310"/>
                  <a:gd name="T1" fmla="*/ 110 h 110"/>
                  <a:gd name="T2" fmla="*/ 194 w 310"/>
                  <a:gd name="T3" fmla="*/ 0 h 110"/>
                  <a:gd name="T4" fmla="*/ 0 w 310"/>
                  <a:gd name="T5" fmla="*/ 0 h 110"/>
                  <a:gd name="T6" fmla="*/ 116 w 310"/>
                  <a:gd name="T7" fmla="*/ 110 h 110"/>
                  <a:gd name="T8" fmla="*/ 310 w 310"/>
                  <a:gd name="T9" fmla="*/ 110 h 110"/>
                  <a:gd name="T10" fmla="*/ 0 60000 65536"/>
                  <a:gd name="T11" fmla="*/ 0 60000 65536"/>
                  <a:gd name="T12" fmla="*/ 0 60000 65536"/>
                  <a:gd name="T13" fmla="*/ 0 60000 65536"/>
                  <a:gd name="T14" fmla="*/ 0 60000 65536"/>
                  <a:gd name="T15" fmla="*/ 0 w 310"/>
                  <a:gd name="T16" fmla="*/ 0 h 110"/>
                  <a:gd name="T17" fmla="*/ 310 w 310"/>
                  <a:gd name="T18" fmla="*/ 110 h 110"/>
                </a:gdLst>
                <a:ahLst/>
                <a:cxnLst>
                  <a:cxn ang="T10">
                    <a:pos x="T0" y="T1"/>
                  </a:cxn>
                  <a:cxn ang="T11">
                    <a:pos x="T2" y="T3"/>
                  </a:cxn>
                  <a:cxn ang="T12">
                    <a:pos x="T4" y="T5"/>
                  </a:cxn>
                  <a:cxn ang="T13">
                    <a:pos x="T6" y="T7"/>
                  </a:cxn>
                  <a:cxn ang="T14">
                    <a:pos x="T8" y="T9"/>
                  </a:cxn>
                </a:cxnLst>
                <a:rect l="T15" t="T16" r="T17" b="T18"/>
                <a:pathLst>
                  <a:path w="310" h="110">
                    <a:moveTo>
                      <a:pt x="310" y="110"/>
                    </a:moveTo>
                    <a:lnTo>
                      <a:pt x="194" y="0"/>
                    </a:lnTo>
                    <a:lnTo>
                      <a:pt x="0" y="0"/>
                    </a:lnTo>
                    <a:lnTo>
                      <a:pt x="116" y="110"/>
                    </a:lnTo>
                    <a:lnTo>
                      <a:pt x="310" y="110"/>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06" name="Freeform 470"/>
              <p:cNvSpPr>
                <a:spLocks/>
              </p:cNvSpPr>
              <p:nvPr/>
            </p:nvSpPr>
            <p:spPr bwMode="auto">
              <a:xfrm>
                <a:off x="11615" y="6079"/>
                <a:ext cx="84" cy="148"/>
              </a:xfrm>
              <a:custGeom>
                <a:avLst/>
                <a:gdLst>
                  <a:gd name="T0" fmla="*/ 0 w 84"/>
                  <a:gd name="T1" fmla="*/ 123 h 148"/>
                  <a:gd name="T2" fmla="*/ 84 w 84"/>
                  <a:gd name="T3" fmla="*/ 0 h 148"/>
                  <a:gd name="T4" fmla="*/ 32 w 84"/>
                  <a:gd name="T5" fmla="*/ 148 h 148"/>
                  <a:gd name="T6" fmla="*/ 0 60000 65536"/>
                  <a:gd name="T7" fmla="*/ 0 60000 65536"/>
                  <a:gd name="T8" fmla="*/ 0 60000 65536"/>
                  <a:gd name="T9" fmla="*/ 0 w 84"/>
                  <a:gd name="T10" fmla="*/ 0 h 148"/>
                  <a:gd name="T11" fmla="*/ 84 w 84"/>
                  <a:gd name="T12" fmla="*/ 148 h 148"/>
                </a:gdLst>
                <a:ahLst/>
                <a:cxnLst>
                  <a:cxn ang="T6">
                    <a:pos x="T0" y="T1"/>
                  </a:cxn>
                  <a:cxn ang="T7">
                    <a:pos x="T2" y="T3"/>
                  </a:cxn>
                  <a:cxn ang="T8">
                    <a:pos x="T4" y="T5"/>
                  </a:cxn>
                </a:cxnLst>
                <a:rect l="T9" t="T10" r="T11" b="T12"/>
                <a:pathLst>
                  <a:path w="84" h="148">
                    <a:moveTo>
                      <a:pt x="0" y="123"/>
                    </a:moveTo>
                    <a:lnTo>
                      <a:pt x="84" y="0"/>
                    </a:lnTo>
                    <a:lnTo>
                      <a:pt x="32" y="148"/>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07" name="Freeform 471"/>
              <p:cNvSpPr>
                <a:spLocks/>
              </p:cNvSpPr>
              <p:nvPr/>
            </p:nvSpPr>
            <p:spPr bwMode="auto">
              <a:xfrm>
                <a:off x="11660" y="6130"/>
                <a:ext cx="84" cy="143"/>
              </a:xfrm>
              <a:custGeom>
                <a:avLst/>
                <a:gdLst>
                  <a:gd name="T0" fmla="*/ 0 w 84"/>
                  <a:gd name="T1" fmla="*/ 117 h 143"/>
                  <a:gd name="T2" fmla="*/ 84 w 84"/>
                  <a:gd name="T3" fmla="*/ 0 h 143"/>
                  <a:gd name="T4" fmla="*/ 26 w 84"/>
                  <a:gd name="T5" fmla="*/ 143 h 143"/>
                  <a:gd name="T6" fmla="*/ 0 60000 65536"/>
                  <a:gd name="T7" fmla="*/ 0 60000 65536"/>
                  <a:gd name="T8" fmla="*/ 0 60000 65536"/>
                  <a:gd name="T9" fmla="*/ 0 w 84"/>
                  <a:gd name="T10" fmla="*/ 0 h 143"/>
                  <a:gd name="T11" fmla="*/ 84 w 84"/>
                  <a:gd name="T12" fmla="*/ 143 h 143"/>
                </a:gdLst>
                <a:ahLst/>
                <a:cxnLst>
                  <a:cxn ang="T6">
                    <a:pos x="T0" y="T1"/>
                  </a:cxn>
                  <a:cxn ang="T7">
                    <a:pos x="T2" y="T3"/>
                  </a:cxn>
                  <a:cxn ang="T8">
                    <a:pos x="T4" y="T5"/>
                  </a:cxn>
                </a:cxnLst>
                <a:rect l="T9" t="T10" r="T11" b="T12"/>
                <a:pathLst>
                  <a:path w="84" h="143">
                    <a:moveTo>
                      <a:pt x="0" y="117"/>
                    </a:moveTo>
                    <a:lnTo>
                      <a:pt x="84" y="0"/>
                    </a:lnTo>
                    <a:lnTo>
                      <a:pt x="26" y="14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08" name="Freeform 472"/>
              <p:cNvSpPr>
                <a:spLocks/>
              </p:cNvSpPr>
              <p:nvPr/>
            </p:nvSpPr>
            <p:spPr bwMode="auto">
              <a:xfrm>
                <a:off x="11706" y="6169"/>
                <a:ext cx="84" cy="143"/>
              </a:xfrm>
              <a:custGeom>
                <a:avLst/>
                <a:gdLst>
                  <a:gd name="T0" fmla="*/ 0 w 84"/>
                  <a:gd name="T1" fmla="*/ 123 h 143"/>
                  <a:gd name="T2" fmla="*/ 84 w 84"/>
                  <a:gd name="T3" fmla="*/ 0 h 143"/>
                  <a:gd name="T4" fmla="*/ 32 w 84"/>
                  <a:gd name="T5" fmla="*/ 143 h 143"/>
                  <a:gd name="T6" fmla="*/ 0 60000 65536"/>
                  <a:gd name="T7" fmla="*/ 0 60000 65536"/>
                  <a:gd name="T8" fmla="*/ 0 60000 65536"/>
                  <a:gd name="T9" fmla="*/ 0 w 84"/>
                  <a:gd name="T10" fmla="*/ 0 h 143"/>
                  <a:gd name="T11" fmla="*/ 84 w 84"/>
                  <a:gd name="T12" fmla="*/ 143 h 143"/>
                </a:gdLst>
                <a:ahLst/>
                <a:cxnLst>
                  <a:cxn ang="T6">
                    <a:pos x="T0" y="T1"/>
                  </a:cxn>
                  <a:cxn ang="T7">
                    <a:pos x="T2" y="T3"/>
                  </a:cxn>
                  <a:cxn ang="T8">
                    <a:pos x="T4" y="T5"/>
                  </a:cxn>
                </a:cxnLst>
                <a:rect l="T9" t="T10" r="T11" b="T12"/>
                <a:pathLst>
                  <a:path w="84" h="143">
                    <a:moveTo>
                      <a:pt x="0" y="123"/>
                    </a:moveTo>
                    <a:lnTo>
                      <a:pt x="84" y="0"/>
                    </a:lnTo>
                    <a:lnTo>
                      <a:pt x="32" y="14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09" name="Freeform 473"/>
              <p:cNvSpPr>
                <a:spLocks/>
              </p:cNvSpPr>
              <p:nvPr/>
            </p:nvSpPr>
            <p:spPr bwMode="auto">
              <a:xfrm>
                <a:off x="12197" y="6150"/>
                <a:ext cx="58" cy="84"/>
              </a:xfrm>
              <a:custGeom>
                <a:avLst/>
                <a:gdLst>
                  <a:gd name="T0" fmla="*/ 25 w 58"/>
                  <a:gd name="T1" fmla="*/ 84 h 84"/>
                  <a:gd name="T2" fmla="*/ 0 w 58"/>
                  <a:gd name="T3" fmla="*/ 77 h 84"/>
                  <a:gd name="T4" fmla="*/ 58 w 58"/>
                  <a:gd name="T5" fmla="*/ 0 h 84"/>
                  <a:gd name="T6" fmla="*/ 25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5" y="84"/>
                    </a:moveTo>
                    <a:lnTo>
                      <a:pt x="0" y="77"/>
                    </a:lnTo>
                    <a:lnTo>
                      <a:pt x="58" y="0"/>
                    </a:lnTo>
                    <a:lnTo>
                      <a:pt x="25" y="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10" name="Freeform 474"/>
              <p:cNvSpPr>
                <a:spLocks/>
              </p:cNvSpPr>
              <p:nvPr/>
            </p:nvSpPr>
            <p:spPr bwMode="auto">
              <a:xfrm>
                <a:off x="12197" y="6150"/>
                <a:ext cx="58" cy="84"/>
              </a:xfrm>
              <a:custGeom>
                <a:avLst/>
                <a:gdLst>
                  <a:gd name="T0" fmla="*/ 25 w 58"/>
                  <a:gd name="T1" fmla="*/ 84 h 84"/>
                  <a:gd name="T2" fmla="*/ 0 w 58"/>
                  <a:gd name="T3" fmla="*/ 77 h 84"/>
                  <a:gd name="T4" fmla="*/ 58 w 58"/>
                  <a:gd name="T5" fmla="*/ 0 h 84"/>
                  <a:gd name="T6" fmla="*/ 25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5" y="84"/>
                    </a:moveTo>
                    <a:lnTo>
                      <a:pt x="0" y="77"/>
                    </a:lnTo>
                    <a:lnTo>
                      <a:pt x="58" y="0"/>
                    </a:lnTo>
                    <a:lnTo>
                      <a:pt x="25" y="84"/>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11" name="Rectangle 475"/>
              <p:cNvSpPr>
                <a:spLocks noChangeArrowheads="1"/>
              </p:cNvSpPr>
              <p:nvPr/>
            </p:nvSpPr>
            <p:spPr bwMode="auto">
              <a:xfrm>
                <a:off x="11615" y="6338"/>
                <a:ext cx="129" cy="1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12" name="Rectangle 476"/>
              <p:cNvSpPr>
                <a:spLocks noChangeArrowheads="1"/>
              </p:cNvSpPr>
              <p:nvPr/>
            </p:nvSpPr>
            <p:spPr bwMode="auto">
              <a:xfrm>
                <a:off x="11615" y="6338"/>
                <a:ext cx="129" cy="142"/>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13" name="Freeform 477"/>
              <p:cNvSpPr>
                <a:spLocks/>
              </p:cNvSpPr>
              <p:nvPr/>
            </p:nvSpPr>
            <p:spPr bwMode="auto">
              <a:xfrm>
                <a:off x="11570" y="6292"/>
                <a:ext cx="45" cy="188"/>
              </a:xfrm>
              <a:custGeom>
                <a:avLst/>
                <a:gdLst>
                  <a:gd name="T0" fmla="*/ 45 w 45"/>
                  <a:gd name="T1" fmla="*/ 188 h 188"/>
                  <a:gd name="T2" fmla="*/ 0 w 45"/>
                  <a:gd name="T3" fmla="*/ 149 h 188"/>
                  <a:gd name="T4" fmla="*/ 0 w 45"/>
                  <a:gd name="T5" fmla="*/ 0 h 188"/>
                  <a:gd name="T6" fmla="*/ 45 w 45"/>
                  <a:gd name="T7" fmla="*/ 46 h 188"/>
                  <a:gd name="T8" fmla="*/ 45 w 45"/>
                  <a:gd name="T9" fmla="*/ 188 h 188"/>
                  <a:gd name="T10" fmla="*/ 0 60000 65536"/>
                  <a:gd name="T11" fmla="*/ 0 60000 65536"/>
                  <a:gd name="T12" fmla="*/ 0 60000 65536"/>
                  <a:gd name="T13" fmla="*/ 0 60000 65536"/>
                  <a:gd name="T14" fmla="*/ 0 60000 65536"/>
                  <a:gd name="T15" fmla="*/ 0 w 45"/>
                  <a:gd name="T16" fmla="*/ 0 h 188"/>
                  <a:gd name="T17" fmla="*/ 45 w 45"/>
                  <a:gd name="T18" fmla="*/ 188 h 188"/>
                </a:gdLst>
                <a:ahLst/>
                <a:cxnLst>
                  <a:cxn ang="T10">
                    <a:pos x="T0" y="T1"/>
                  </a:cxn>
                  <a:cxn ang="T11">
                    <a:pos x="T2" y="T3"/>
                  </a:cxn>
                  <a:cxn ang="T12">
                    <a:pos x="T4" y="T5"/>
                  </a:cxn>
                  <a:cxn ang="T13">
                    <a:pos x="T6" y="T7"/>
                  </a:cxn>
                  <a:cxn ang="T14">
                    <a:pos x="T8" y="T9"/>
                  </a:cxn>
                </a:cxnLst>
                <a:rect l="T15" t="T16" r="T17" b="T18"/>
                <a:pathLst>
                  <a:path w="45" h="188">
                    <a:moveTo>
                      <a:pt x="45" y="188"/>
                    </a:moveTo>
                    <a:lnTo>
                      <a:pt x="0" y="149"/>
                    </a:lnTo>
                    <a:lnTo>
                      <a:pt x="0" y="0"/>
                    </a:lnTo>
                    <a:lnTo>
                      <a:pt x="45" y="46"/>
                    </a:lnTo>
                    <a:lnTo>
                      <a:pt x="45" y="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14" name="Freeform 478"/>
              <p:cNvSpPr>
                <a:spLocks/>
              </p:cNvSpPr>
              <p:nvPr/>
            </p:nvSpPr>
            <p:spPr bwMode="auto">
              <a:xfrm>
                <a:off x="11570" y="6292"/>
                <a:ext cx="45" cy="188"/>
              </a:xfrm>
              <a:custGeom>
                <a:avLst/>
                <a:gdLst>
                  <a:gd name="T0" fmla="*/ 45 w 45"/>
                  <a:gd name="T1" fmla="*/ 188 h 188"/>
                  <a:gd name="T2" fmla="*/ 0 w 45"/>
                  <a:gd name="T3" fmla="*/ 149 h 188"/>
                  <a:gd name="T4" fmla="*/ 0 w 45"/>
                  <a:gd name="T5" fmla="*/ 0 h 188"/>
                  <a:gd name="T6" fmla="*/ 45 w 45"/>
                  <a:gd name="T7" fmla="*/ 46 h 188"/>
                  <a:gd name="T8" fmla="*/ 45 w 45"/>
                  <a:gd name="T9" fmla="*/ 188 h 188"/>
                  <a:gd name="T10" fmla="*/ 0 60000 65536"/>
                  <a:gd name="T11" fmla="*/ 0 60000 65536"/>
                  <a:gd name="T12" fmla="*/ 0 60000 65536"/>
                  <a:gd name="T13" fmla="*/ 0 60000 65536"/>
                  <a:gd name="T14" fmla="*/ 0 60000 65536"/>
                  <a:gd name="T15" fmla="*/ 0 w 45"/>
                  <a:gd name="T16" fmla="*/ 0 h 188"/>
                  <a:gd name="T17" fmla="*/ 45 w 45"/>
                  <a:gd name="T18" fmla="*/ 188 h 188"/>
                </a:gdLst>
                <a:ahLst/>
                <a:cxnLst>
                  <a:cxn ang="T10">
                    <a:pos x="T0" y="T1"/>
                  </a:cxn>
                  <a:cxn ang="T11">
                    <a:pos x="T2" y="T3"/>
                  </a:cxn>
                  <a:cxn ang="T12">
                    <a:pos x="T4" y="T5"/>
                  </a:cxn>
                  <a:cxn ang="T13">
                    <a:pos x="T6" y="T7"/>
                  </a:cxn>
                  <a:cxn ang="T14">
                    <a:pos x="T8" y="T9"/>
                  </a:cxn>
                </a:cxnLst>
                <a:rect l="T15" t="T16" r="T17" b="T18"/>
                <a:pathLst>
                  <a:path w="45" h="188">
                    <a:moveTo>
                      <a:pt x="45" y="188"/>
                    </a:moveTo>
                    <a:lnTo>
                      <a:pt x="0" y="149"/>
                    </a:lnTo>
                    <a:lnTo>
                      <a:pt x="0" y="0"/>
                    </a:lnTo>
                    <a:lnTo>
                      <a:pt x="45" y="46"/>
                    </a:lnTo>
                    <a:lnTo>
                      <a:pt x="45" y="188"/>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15" name="Freeform 479"/>
              <p:cNvSpPr>
                <a:spLocks/>
              </p:cNvSpPr>
              <p:nvPr/>
            </p:nvSpPr>
            <p:spPr bwMode="auto">
              <a:xfrm>
                <a:off x="11518" y="6240"/>
                <a:ext cx="52" cy="201"/>
              </a:xfrm>
              <a:custGeom>
                <a:avLst/>
                <a:gdLst>
                  <a:gd name="T0" fmla="*/ 52 w 52"/>
                  <a:gd name="T1" fmla="*/ 201 h 201"/>
                  <a:gd name="T2" fmla="*/ 0 w 52"/>
                  <a:gd name="T3" fmla="*/ 156 h 201"/>
                  <a:gd name="T4" fmla="*/ 0 w 52"/>
                  <a:gd name="T5" fmla="*/ 0 h 201"/>
                  <a:gd name="T6" fmla="*/ 52 w 52"/>
                  <a:gd name="T7" fmla="*/ 52 h 201"/>
                  <a:gd name="T8" fmla="*/ 52 w 52"/>
                  <a:gd name="T9" fmla="*/ 201 h 201"/>
                  <a:gd name="T10" fmla="*/ 0 60000 65536"/>
                  <a:gd name="T11" fmla="*/ 0 60000 65536"/>
                  <a:gd name="T12" fmla="*/ 0 60000 65536"/>
                  <a:gd name="T13" fmla="*/ 0 60000 65536"/>
                  <a:gd name="T14" fmla="*/ 0 60000 65536"/>
                  <a:gd name="T15" fmla="*/ 0 w 52"/>
                  <a:gd name="T16" fmla="*/ 0 h 201"/>
                  <a:gd name="T17" fmla="*/ 52 w 52"/>
                  <a:gd name="T18" fmla="*/ 201 h 201"/>
                </a:gdLst>
                <a:ahLst/>
                <a:cxnLst>
                  <a:cxn ang="T10">
                    <a:pos x="T0" y="T1"/>
                  </a:cxn>
                  <a:cxn ang="T11">
                    <a:pos x="T2" y="T3"/>
                  </a:cxn>
                  <a:cxn ang="T12">
                    <a:pos x="T4" y="T5"/>
                  </a:cxn>
                  <a:cxn ang="T13">
                    <a:pos x="T6" y="T7"/>
                  </a:cxn>
                  <a:cxn ang="T14">
                    <a:pos x="T8" y="T9"/>
                  </a:cxn>
                </a:cxnLst>
                <a:rect l="T15" t="T16" r="T17" b="T18"/>
                <a:pathLst>
                  <a:path w="52" h="201">
                    <a:moveTo>
                      <a:pt x="52" y="201"/>
                    </a:moveTo>
                    <a:lnTo>
                      <a:pt x="0" y="156"/>
                    </a:lnTo>
                    <a:lnTo>
                      <a:pt x="0" y="0"/>
                    </a:lnTo>
                    <a:lnTo>
                      <a:pt x="52" y="52"/>
                    </a:lnTo>
                    <a:lnTo>
                      <a:pt x="52"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16" name="Freeform 480"/>
              <p:cNvSpPr>
                <a:spLocks/>
              </p:cNvSpPr>
              <p:nvPr/>
            </p:nvSpPr>
            <p:spPr bwMode="auto">
              <a:xfrm>
                <a:off x="11518" y="6240"/>
                <a:ext cx="52" cy="201"/>
              </a:xfrm>
              <a:custGeom>
                <a:avLst/>
                <a:gdLst>
                  <a:gd name="T0" fmla="*/ 52 w 52"/>
                  <a:gd name="T1" fmla="*/ 201 h 201"/>
                  <a:gd name="T2" fmla="*/ 0 w 52"/>
                  <a:gd name="T3" fmla="*/ 156 h 201"/>
                  <a:gd name="T4" fmla="*/ 0 w 52"/>
                  <a:gd name="T5" fmla="*/ 0 h 201"/>
                  <a:gd name="T6" fmla="*/ 52 w 52"/>
                  <a:gd name="T7" fmla="*/ 52 h 201"/>
                  <a:gd name="T8" fmla="*/ 52 w 52"/>
                  <a:gd name="T9" fmla="*/ 201 h 201"/>
                  <a:gd name="T10" fmla="*/ 0 60000 65536"/>
                  <a:gd name="T11" fmla="*/ 0 60000 65536"/>
                  <a:gd name="T12" fmla="*/ 0 60000 65536"/>
                  <a:gd name="T13" fmla="*/ 0 60000 65536"/>
                  <a:gd name="T14" fmla="*/ 0 60000 65536"/>
                  <a:gd name="T15" fmla="*/ 0 w 52"/>
                  <a:gd name="T16" fmla="*/ 0 h 201"/>
                  <a:gd name="T17" fmla="*/ 52 w 52"/>
                  <a:gd name="T18" fmla="*/ 201 h 201"/>
                </a:gdLst>
                <a:ahLst/>
                <a:cxnLst>
                  <a:cxn ang="T10">
                    <a:pos x="T0" y="T1"/>
                  </a:cxn>
                  <a:cxn ang="T11">
                    <a:pos x="T2" y="T3"/>
                  </a:cxn>
                  <a:cxn ang="T12">
                    <a:pos x="T4" y="T5"/>
                  </a:cxn>
                  <a:cxn ang="T13">
                    <a:pos x="T6" y="T7"/>
                  </a:cxn>
                  <a:cxn ang="T14">
                    <a:pos x="T8" y="T9"/>
                  </a:cxn>
                </a:cxnLst>
                <a:rect l="T15" t="T16" r="T17" b="T18"/>
                <a:pathLst>
                  <a:path w="52" h="201">
                    <a:moveTo>
                      <a:pt x="52" y="201"/>
                    </a:moveTo>
                    <a:lnTo>
                      <a:pt x="0" y="156"/>
                    </a:lnTo>
                    <a:lnTo>
                      <a:pt x="0" y="0"/>
                    </a:lnTo>
                    <a:lnTo>
                      <a:pt x="52" y="52"/>
                    </a:lnTo>
                    <a:lnTo>
                      <a:pt x="52" y="201"/>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17" name="Freeform 481"/>
              <p:cNvSpPr>
                <a:spLocks/>
              </p:cNvSpPr>
              <p:nvPr/>
            </p:nvSpPr>
            <p:spPr bwMode="auto">
              <a:xfrm>
                <a:off x="11615" y="6286"/>
                <a:ext cx="65" cy="52"/>
              </a:xfrm>
              <a:custGeom>
                <a:avLst/>
                <a:gdLst>
                  <a:gd name="T0" fmla="*/ 0 w 65"/>
                  <a:gd name="T1" fmla="*/ 52 h 52"/>
                  <a:gd name="T2" fmla="*/ 0 w 65"/>
                  <a:gd name="T3" fmla="*/ 45 h 52"/>
                  <a:gd name="T4" fmla="*/ 0 w 65"/>
                  <a:gd name="T5" fmla="*/ 39 h 52"/>
                  <a:gd name="T6" fmla="*/ 0 w 65"/>
                  <a:gd name="T7" fmla="*/ 32 h 52"/>
                  <a:gd name="T8" fmla="*/ 7 w 65"/>
                  <a:gd name="T9" fmla="*/ 26 h 52"/>
                  <a:gd name="T10" fmla="*/ 7 w 65"/>
                  <a:gd name="T11" fmla="*/ 19 h 52"/>
                  <a:gd name="T12" fmla="*/ 13 w 65"/>
                  <a:gd name="T13" fmla="*/ 19 h 52"/>
                  <a:gd name="T14" fmla="*/ 13 w 65"/>
                  <a:gd name="T15" fmla="*/ 13 h 52"/>
                  <a:gd name="T16" fmla="*/ 19 w 65"/>
                  <a:gd name="T17" fmla="*/ 6 h 52"/>
                  <a:gd name="T18" fmla="*/ 19 w 65"/>
                  <a:gd name="T19" fmla="*/ 6 h 52"/>
                  <a:gd name="T20" fmla="*/ 26 w 65"/>
                  <a:gd name="T21" fmla="*/ 6 h 52"/>
                  <a:gd name="T22" fmla="*/ 32 w 65"/>
                  <a:gd name="T23" fmla="*/ 0 h 52"/>
                  <a:gd name="T24" fmla="*/ 39 w 65"/>
                  <a:gd name="T25" fmla="*/ 0 h 52"/>
                  <a:gd name="T26" fmla="*/ 45 w 65"/>
                  <a:gd name="T27" fmla="*/ 0 h 52"/>
                  <a:gd name="T28" fmla="*/ 52 w 65"/>
                  <a:gd name="T29" fmla="*/ 0 h 52"/>
                  <a:gd name="T30" fmla="*/ 58 w 65"/>
                  <a:gd name="T31" fmla="*/ 0 h 52"/>
                  <a:gd name="T32" fmla="*/ 65 w 65"/>
                  <a:gd name="T33" fmla="*/ 6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52"/>
                  <a:gd name="T53" fmla="*/ 65 w 65"/>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52">
                    <a:moveTo>
                      <a:pt x="0" y="52"/>
                    </a:moveTo>
                    <a:lnTo>
                      <a:pt x="0" y="45"/>
                    </a:lnTo>
                    <a:lnTo>
                      <a:pt x="0" y="39"/>
                    </a:lnTo>
                    <a:lnTo>
                      <a:pt x="0" y="32"/>
                    </a:lnTo>
                    <a:lnTo>
                      <a:pt x="7" y="26"/>
                    </a:lnTo>
                    <a:lnTo>
                      <a:pt x="7" y="19"/>
                    </a:lnTo>
                    <a:lnTo>
                      <a:pt x="13" y="19"/>
                    </a:lnTo>
                    <a:lnTo>
                      <a:pt x="13" y="13"/>
                    </a:lnTo>
                    <a:lnTo>
                      <a:pt x="19" y="6"/>
                    </a:lnTo>
                    <a:lnTo>
                      <a:pt x="26" y="6"/>
                    </a:lnTo>
                    <a:lnTo>
                      <a:pt x="32" y="0"/>
                    </a:lnTo>
                    <a:lnTo>
                      <a:pt x="39" y="0"/>
                    </a:lnTo>
                    <a:lnTo>
                      <a:pt x="45" y="0"/>
                    </a:lnTo>
                    <a:lnTo>
                      <a:pt x="52" y="0"/>
                    </a:lnTo>
                    <a:lnTo>
                      <a:pt x="58" y="0"/>
                    </a:lnTo>
                    <a:lnTo>
                      <a:pt x="65" y="6"/>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18" name="Freeform 482"/>
              <p:cNvSpPr>
                <a:spLocks/>
              </p:cNvSpPr>
              <p:nvPr/>
            </p:nvSpPr>
            <p:spPr bwMode="auto">
              <a:xfrm>
                <a:off x="11673" y="6286"/>
                <a:ext cx="71" cy="52"/>
              </a:xfrm>
              <a:custGeom>
                <a:avLst/>
                <a:gdLst>
                  <a:gd name="T0" fmla="*/ 71 w 71"/>
                  <a:gd name="T1" fmla="*/ 52 h 52"/>
                  <a:gd name="T2" fmla="*/ 71 w 71"/>
                  <a:gd name="T3" fmla="*/ 45 h 52"/>
                  <a:gd name="T4" fmla="*/ 71 w 71"/>
                  <a:gd name="T5" fmla="*/ 39 h 52"/>
                  <a:gd name="T6" fmla="*/ 71 w 71"/>
                  <a:gd name="T7" fmla="*/ 32 h 52"/>
                  <a:gd name="T8" fmla="*/ 65 w 71"/>
                  <a:gd name="T9" fmla="*/ 26 h 52"/>
                  <a:gd name="T10" fmla="*/ 65 w 71"/>
                  <a:gd name="T11" fmla="*/ 19 h 52"/>
                  <a:gd name="T12" fmla="*/ 58 w 71"/>
                  <a:gd name="T13" fmla="*/ 19 h 52"/>
                  <a:gd name="T14" fmla="*/ 58 w 71"/>
                  <a:gd name="T15" fmla="*/ 13 h 52"/>
                  <a:gd name="T16" fmla="*/ 52 w 71"/>
                  <a:gd name="T17" fmla="*/ 6 h 52"/>
                  <a:gd name="T18" fmla="*/ 52 w 71"/>
                  <a:gd name="T19" fmla="*/ 6 h 52"/>
                  <a:gd name="T20" fmla="*/ 39 w 71"/>
                  <a:gd name="T21" fmla="*/ 6 h 52"/>
                  <a:gd name="T22" fmla="*/ 39 w 71"/>
                  <a:gd name="T23" fmla="*/ 0 h 52"/>
                  <a:gd name="T24" fmla="*/ 33 w 71"/>
                  <a:gd name="T25" fmla="*/ 0 h 52"/>
                  <a:gd name="T26" fmla="*/ 26 w 71"/>
                  <a:gd name="T27" fmla="*/ 0 h 52"/>
                  <a:gd name="T28" fmla="*/ 20 w 71"/>
                  <a:gd name="T29" fmla="*/ 0 h 52"/>
                  <a:gd name="T30" fmla="*/ 7 w 71"/>
                  <a:gd name="T31" fmla="*/ 0 h 52"/>
                  <a:gd name="T32" fmla="*/ 0 w 71"/>
                  <a:gd name="T33" fmla="*/ 6 h 52"/>
                  <a:gd name="T34" fmla="*/ 0 w 71"/>
                  <a:gd name="T35" fmla="*/ 6 h 52"/>
                  <a:gd name="T36" fmla="*/ 0 w 71"/>
                  <a:gd name="T37" fmla="*/ 6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1"/>
                  <a:gd name="T58" fmla="*/ 0 h 52"/>
                  <a:gd name="T59" fmla="*/ 71 w 71"/>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1" h="52">
                    <a:moveTo>
                      <a:pt x="71" y="52"/>
                    </a:moveTo>
                    <a:lnTo>
                      <a:pt x="71" y="45"/>
                    </a:lnTo>
                    <a:lnTo>
                      <a:pt x="71" y="39"/>
                    </a:lnTo>
                    <a:lnTo>
                      <a:pt x="71" y="32"/>
                    </a:lnTo>
                    <a:lnTo>
                      <a:pt x="65" y="26"/>
                    </a:lnTo>
                    <a:lnTo>
                      <a:pt x="65" y="19"/>
                    </a:lnTo>
                    <a:lnTo>
                      <a:pt x="58" y="19"/>
                    </a:lnTo>
                    <a:lnTo>
                      <a:pt x="58" y="13"/>
                    </a:lnTo>
                    <a:lnTo>
                      <a:pt x="52" y="6"/>
                    </a:lnTo>
                    <a:lnTo>
                      <a:pt x="39" y="6"/>
                    </a:lnTo>
                    <a:lnTo>
                      <a:pt x="39" y="0"/>
                    </a:lnTo>
                    <a:lnTo>
                      <a:pt x="33" y="0"/>
                    </a:lnTo>
                    <a:lnTo>
                      <a:pt x="26" y="0"/>
                    </a:lnTo>
                    <a:lnTo>
                      <a:pt x="20" y="0"/>
                    </a:lnTo>
                    <a:lnTo>
                      <a:pt x="7" y="0"/>
                    </a:lnTo>
                    <a:lnTo>
                      <a:pt x="0" y="6"/>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19" name="Freeform 483"/>
              <p:cNvSpPr>
                <a:spLocks/>
              </p:cNvSpPr>
              <p:nvPr/>
            </p:nvSpPr>
            <p:spPr bwMode="auto">
              <a:xfrm>
                <a:off x="11570" y="6240"/>
                <a:ext cx="64" cy="52"/>
              </a:xfrm>
              <a:custGeom>
                <a:avLst/>
                <a:gdLst>
                  <a:gd name="T0" fmla="*/ 0 w 64"/>
                  <a:gd name="T1" fmla="*/ 52 h 52"/>
                  <a:gd name="T2" fmla="*/ 0 w 64"/>
                  <a:gd name="T3" fmla="*/ 46 h 52"/>
                  <a:gd name="T4" fmla="*/ 0 w 64"/>
                  <a:gd name="T5" fmla="*/ 39 h 52"/>
                  <a:gd name="T6" fmla="*/ 0 w 64"/>
                  <a:gd name="T7" fmla="*/ 33 h 52"/>
                  <a:gd name="T8" fmla="*/ 0 w 64"/>
                  <a:gd name="T9" fmla="*/ 26 h 52"/>
                  <a:gd name="T10" fmla="*/ 0 w 64"/>
                  <a:gd name="T11" fmla="*/ 20 h 52"/>
                  <a:gd name="T12" fmla="*/ 6 w 64"/>
                  <a:gd name="T13" fmla="*/ 13 h 52"/>
                  <a:gd name="T14" fmla="*/ 6 w 64"/>
                  <a:gd name="T15" fmla="*/ 7 h 52"/>
                  <a:gd name="T16" fmla="*/ 13 w 64"/>
                  <a:gd name="T17" fmla="*/ 7 h 52"/>
                  <a:gd name="T18" fmla="*/ 19 w 64"/>
                  <a:gd name="T19" fmla="*/ 7 h 52"/>
                  <a:gd name="T20" fmla="*/ 26 w 64"/>
                  <a:gd name="T21" fmla="*/ 0 h 52"/>
                  <a:gd name="T22" fmla="*/ 26 w 64"/>
                  <a:gd name="T23" fmla="*/ 0 h 52"/>
                  <a:gd name="T24" fmla="*/ 32 w 64"/>
                  <a:gd name="T25" fmla="*/ 0 h 52"/>
                  <a:gd name="T26" fmla="*/ 39 w 64"/>
                  <a:gd name="T27" fmla="*/ 0 h 52"/>
                  <a:gd name="T28" fmla="*/ 45 w 64"/>
                  <a:gd name="T29" fmla="*/ 0 h 52"/>
                  <a:gd name="T30" fmla="*/ 52 w 64"/>
                  <a:gd name="T31" fmla="*/ 0 h 52"/>
                  <a:gd name="T32" fmla="*/ 64 w 64"/>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52"/>
                  <a:gd name="T53" fmla="*/ 64 w 64"/>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52">
                    <a:moveTo>
                      <a:pt x="0" y="52"/>
                    </a:moveTo>
                    <a:lnTo>
                      <a:pt x="0" y="46"/>
                    </a:lnTo>
                    <a:lnTo>
                      <a:pt x="0" y="39"/>
                    </a:lnTo>
                    <a:lnTo>
                      <a:pt x="0" y="33"/>
                    </a:lnTo>
                    <a:lnTo>
                      <a:pt x="0" y="26"/>
                    </a:lnTo>
                    <a:lnTo>
                      <a:pt x="0" y="20"/>
                    </a:lnTo>
                    <a:lnTo>
                      <a:pt x="6" y="13"/>
                    </a:lnTo>
                    <a:lnTo>
                      <a:pt x="6" y="7"/>
                    </a:lnTo>
                    <a:lnTo>
                      <a:pt x="13" y="7"/>
                    </a:lnTo>
                    <a:lnTo>
                      <a:pt x="19" y="7"/>
                    </a:lnTo>
                    <a:lnTo>
                      <a:pt x="26" y="0"/>
                    </a:lnTo>
                    <a:lnTo>
                      <a:pt x="32" y="0"/>
                    </a:lnTo>
                    <a:lnTo>
                      <a:pt x="39" y="0"/>
                    </a:lnTo>
                    <a:lnTo>
                      <a:pt x="45" y="0"/>
                    </a:lnTo>
                    <a:lnTo>
                      <a:pt x="52" y="0"/>
                    </a:lnTo>
                    <a:lnTo>
                      <a:pt x="64"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20" name="Freeform 484"/>
              <p:cNvSpPr>
                <a:spLocks/>
              </p:cNvSpPr>
              <p:nvPr/>
            </p:nvSpPr>
            <p:spPr bwMode="auto">
              <a:xfrm>
                <a:off x="11628" y="6240"/>
                <a:ext cx="65" cy="52"/>
              </a:xfrm>
              <a:custGeom>
                <a:avLst/>
                <a:gdLst>
                  <a:gd name="T0" fmla="*/ 65 w 65"/>
                  <a:gd name="T1" fmla="*/ 52 h 52"/>
                  <a:gd name="T2" fmla="*/ 65 w 65"/>
                  <a:gd name="T3" fmla="*/ 46 h 52"/>
                  <a:gd name="T4" fmla="*/ 65 w 65"/>
                  <a:gd name="T5" fmla="*/ 33 h 52"/>
                  <a:gd name="T6" fmla="*/ 65 w 65"/>
                  <a:gd name="T7" fmla="*/ 33 h 52"/>
                  <a:gd name="T8" fmla="*/ 65 w 65"/>
                  <a:gd name="T9" fmla="*/ 26 h 52"/>
                  <a:gd name="T10" fmla="*/ 58 w 65"/>
                  <a:gd name="T11" fmla="*/ 20 h 52"/>
                  <a:gd name="T12" fmla="*/ 58 w 65"/>
                  <a:gd name="T13" fmla="*/ 13 h 52"/>
                  <a:gd name="T14" fmla="*/ 52 w 65"/>
                  <a:gd name="T15" fmla="*/ 7 h 52"/>
                  <a:gd name="T16" fmla="*/ 52 w 65"/>
                  <a:gd name="T17" fmla="*/ 7 h 52"/>
                  <a:gd name="T18" fmla="*/ 45 w 65"/>
                  <a:gd name="T19" fmla="*/ 0 h 52"/>
                  <a:gd name="T20" fmla="*/ 39 w 65"/>
                  <a:gd name="T21" fmla="*/ 0 h 52"/>
                  <a:gd name="T22" fmla="*/ 32 w 65"/>
                  <a:gd name="T23" fmla="*/ 0 h 52"/>
                  <a:gd name="T24" fmla="*/ 26 w 65"/>
                  <a:gd name="T25" fmla="*/ 0 h 52"/>
                  <a:gd name="T26" fmla="*/ 19 w 65"/>
                  <a:gd name="T27" fmla="*/ 0 h 52"/>
                  <a:gd name="T28" fmla="*/ 13 w 65"/>
                  <a:gd name="T29" fmla="*/ 0 h 52"/>
                  <a:gd name="T30" fmla="*/ 6 w 65"/>
                  <a:gd name="T31" fmla="*/ 0 h 52"/>
                  <a:gd name="T32" fmla="*/ 0 w 65"/>
                  <a:gd name="T33" fmla="*/ 0 h 52"/>
                  <a:gd name="T34" fmla="*/ 0 w 65"/>
                  <a:gd name="T35" fmla="*/ 0 h 52"/>
                  <a:gd name="T36" fmla="*/ 0 w 65"/>
                  <a:gd name="T37" fmla="*/ 0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2"/>
                  <a:gd name="T59" fmla="*/ 65 w 65"/>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2">
                    <a:moveTo>
                      <a:pt x="65" y="52"/>
                    </a:moveTo>
                    <a:lnTo>
                      <a:pt x="65" y="46"/>
                    </a:lnTo>
                    <a:lnTo>
                      <a:pt x="65" y="33"/>
                    </a:lnTo>
                    <a:lnTo>
                      <a:pt x="65" y="26"/>
                    </a:lnTo>
                    <a:lnTo>
                      <a:pt x="58" y="20"/>
                    </a:lnTo>
                    <a:lnTo>
                      <a:pt x="58" y="13"/>
                    </a:lnTo>
                    <a:lnTo>
                      <a:pt x="52" y="7"/>
                    </a:lnTo>
                    <a:lnTo>
                      <a:pt x="45" y="0"/>
                    </a:lnTo>
                    <a:lnTo>
                      <a:pt x="39" y="0"/>
                    </a:lnTo>
                    <a:lnTo>
                      <a:pt x="32" y="0"/>
                    </a:lnTo>
                    <a:lnTo>
                      <a:pt x="26" y="0"/>
                    </a:lnTo>
                    <a:lnTo>
                      <a:pt x="19" y="0"/>
                    </a:lnTo>
                    <a:lnTo>
                      <a:pt x="13" y="0"/>
                    </a:lnTo>
                    <a:lnTo>
                      <a:pt x="6" y="0"/>
                    </a:lnTo>
                    <a:lnTo>
                      <a:pt x="0"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21" name="Freeform 485"/>
              <p:cNvSpPr>
                <a:spLocks/>
              </p:cNvSpPr>
              <p:nvPr/>
            </p:nvSpPr>
            <p:spPr bwMode="auto">
              <a:xfrm>
                <a:off x="11518" y="6195"/>
                <a:ext cx="65" cy="52"/>
              </a:xfrm>
              <a:custGeom>
                <a:avLst/>
                <a:gdLst>
                  <a:gd name="T0" fmla="*/ 0 w 65"/>
                  <a:gd name="T1" fmla="*/ 52 h 52"/>
                  <a:gd name="T2" fmla="*/ 0 w 65"/>
                  <a:gd name="T3" fmla="*/ 45 h 52"/>
                  <a:gd name="T4" fmla="*/ 0 w 65"/>
                  <a:gd name="T5" fmla="*/ 32 h 52"/>
                  <a:gd name="T6" fmla="*/ 0 w 65"/>
                  <a:gd name="T7" fmla="*/ 32 h 52"/>
                  <a:gd name="T8" fmla="*/ 7 w 65"/>
                  <a:gd name="T9" fmla="*/ 20 h 52"/>
                  <a:gd name="T10" fmla="*/ 7 w 65"/>
                  <a:gd name="T11" fmla="*/ 20 h 52"/>
                  <a:gd name="T12" fmla="*/ 7 w 65"/>
                  <a:gd name="T13" fmla="*/ 13 h 52"/>
                  <a:gd name="T14" fmla="*/ 13 w 65"/>
                  <a:gd name="T15" fmla="*/ 13 h 52"/>
                  <a:gd name="T16" fmla="*/ 20 w 65"/>
                  <a:gd name="T17" fmla="*/ 7 h 52"/>
                  <a:gd name="T18" fmla="*/ 20 w 65"/>
                  <a:gd name="T19" fmla="*/ 0 h 52"/>
                  <a:gd name="T20" fmla="*/ 26 w 65"/>
                  <a:gd name="T21" fmla="*/ 0 h 52"/>
                  <a:gd name="T22" fmla="*/ 32 w 65"/>
                  <a:gd name="T23" fmla="*/ 0 h 52"/>
                  <a:gd name="T24" fmla="*/ 39 w 65"/>
                  <a:gd name="T25" fmla="*/ 0 h 52"/>
                  <a:gd name="T26" fmla="*/ 45 w 65"/>
                  <a:gd name="T27" fmla="*/ 0 h 52"/>
                  <a:gd name="T28" fmla="*/ 52 w 65"/>
                  <a:gd name="T29" fmla="*/ 0 h 52"/>
                  <a:gd name="T30" fmla="*/ 58 w 65"/>
                  <a:gd name="T31" fmla="*/ 0 h 52"/>
                  <a:gd name="T32" fmla="*/ 65 w 65"/>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52"/>
                  <a:gd name="T53" fmla="*/ 65 w 65"/>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52">
                    <a:moveTo>
                      <a:pt x="0" y="52"/>
                    </a:moveTo>
                    <a:lnTo>
                      <a:pt x="0" y="45"/>
                    </a:lnTo>
                    <a:lnTo>
                      <a:pt x="0" y="32"/>
                    </a:lnTo>
                    <a:lnTo>
                      <a:pt x="7" y="20"/>
                    </a:lnTo>
                    <a:lnTo>
                      <a:pt x="7" y="13"/>
                    </a:lnTo>
                    <a:lnTo>
                      <a:pt x="13" y="13"/>
                    </a:lnTo>
                    <a:lnTo>
                      <a:pt x="20" y="7"/>
                    </a:lnTo>
                    <a:lnTo>
                      <a:pt x="20" y="0"/>
                    </a:lnTo>
                    <a:lnTo>
                      <a:pt x="26" y="0"/>
                    </a:lnTo>
                    <a:lnTo>
                      <a:pt x="32" y="0"/>
                    </a:lnTo>
                    <a:lnTo>
                      <a:pt x="39" y="0"/>
                    </a:lnTo>
                    <a:lnTo>
                      <a:pt x="45" y="0"/>
                    </a:lnTo>
                    <a:lnTo>
                      <a:pt x="52" y="0"/>
                    </a:lnTo>
                    <a:lnTo>
                      <a:pt x="58" y="0"/>
                    </a:lnTo>
                    <a:lnTo>
                      <a:pt x="65"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22" name="Freeform 486"/>
              <p:cNvSpPr>
                <a:spLocks/>
              </p:cNvSpPr>
              <p:nvPr/>
            </p:nvSpPr>
            <p:spPr bwMode="auto">
              <a:xfrm>
                <a:off x="11576" y="6195"/>
                <a:ext cx="71" cy="52"/>
              </a:xfrm>
              <a:custGeom>
                <a:avLst/>
                <a:gdLst>
                  <a:gd name="T0" fmla="*/ 71 w 71"/>
                  <a:gd name="T1" fmla="*/ 52 h 52"/>
                  <a:gd name="T2" fmla="*/ 71 w 71"/>
                  <a:gd name="T3" fmla="*/ 45 h 52"/>
                  <a:gd name="T4" fmla="*/ 71 w 71"/>
                  <a:gd name="T5" fmla="*/ 32 h 52"/>
                  <a:gd name="T6" fmla="*/ 71 w 71"/>
                  <a:gd name="T7" fmla="*/ 26 h 52"/>
                  <a:gd name="T8" fmla="*/ 71 w 71"/>
                  <a:gd name="T9" fmla="*/ 20 h 52"/>
                  <a:gd name="T10" fmla="*/ 65 w 71"/>
                  <a:gd name="T11" fmla="*/ 20 h 52"/>
                  <a:gd name="T12" fmla="*/ 65 w 71"/>
                  <a:gd name="T13" fmla="*/ 13 h 52"/>
                  <a:gd name="T14" fmla="*/ 58 w 71"/>
                  <a:gd name="T15" fmla="*/ 7 h 52"/>
                  <a:gd name="T16" fmla="*/ 52 w 71"/>
                  <a:gd name="T17" fmla="*/ 7 h 52"/>
                  <a:gd name="T18" fmla="*/ 52 w 71"/>
                  <a:gd name="T19" fmla="*/ 0 h 52"/>
                  <a:gd name="T20" fmla="*/ 46 w 71"/>
                  <a:gd name="T21" fmla="*/ 0 h 52"/>
                  <a:gd name="T22" fmla="*/ 39 w 71"/>
                  <a:gd name="T23" fmla="*/ 0 h 52"/>
                  <a:gd name="T24" fmla="*/ 33 w 71"/>
                  <a:gd name="T25" fmla="*/ 0 h 52"/>
                  <a:gd name="T26" fmla="*/ 26 w 71"/>
                  <a:gd name="T27" fmla="*/ 0 h 52"/>
                  <a:gd name="T28" fmla="*/ 20 w 71"/>
                  <a:gd name="T29" fmla="*/ 0 h 52"/>
                  <a:gd name="T30" fmla="*/ 7 w 71"/>
                  <a:gd name="T31" fmla="*/ 0 h 52"/>
                  <a:gd name="T32" fmla="*/ 0 w 71"/>
                  <a:gd name="T33" fmla="*/ 0 h 52"/>
                  <a:gd name="T34" fmla="*/ 0 w 71"/>
                  <a:gd name="T35" fmla="*/ 0 h 52"/>
                  <a:gd name="T36" fmla="*/ 0 w 71"/>
                  <a:gd name="T37" fmla="*/ 0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1"/>
                  <a:gd name="T58" fmla="*/ 0 h 52"/>
                  <a:gd name="T59" fmla="*/ 71 w 71"/>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1" h="52">
                    <a:moveTo>
                      <a:pt x="71" y="52"/>
                    </a:moveTo>
                    <a:lnTo>
                      <a:pt x="71" y="45"/>
                    </a:lnTo>
                    <a:lnTo>
                      <a:pt x="71" y="32"/>
                    </a:lnTo>
                    <a:lnTo>
                      <a:pt x="71" y="26"/>
                    </a:lnTo>
                    <a:lnTo>
                      <a:pt x="71" y="20"/>
                    </a:lnTo>
                    <a:lnTo>
                      <a:pt x="65" y="20"/>
                    </a:lnTo>
                    <a:lnTo>
                      <a:pt x="65" y="13"/>
                    </a:lnTo>
                    <a:lnTo>
                      <a:pt x="58" y="7"/>
                    </a:lnTo>
                    <a:lnTo>
                      <a:pt x="52" y="7"/>
                    </a:lnTo>
                    <a:lnTo>
                      <a:pt x="52" y="0"/>
                    </a:lnTo>
                    <a:lnTo>
                      <a:pt x="46" y="0"/>
                    </a:lnTo>
                    <a:lnTo>
                      <a:pt x="39" y="0"/>
                    </a:lnTo>
                    <a:lnTo>
                      <a:pt x="33" y="0"/>
                    </a:lnTo>
                    <a:lnTo>
                      <a:pt x="26" y="0"/>
                    </a:lnTo>
                    <a:lnTo>
                      <a:pt x="20" y="0"/>
                    </a:lnTo>
                    <a:lnTo>
                      <a:pt x="7" y="0"/>
                    </a:lnTo>
                    <a:lnTo>
                      <a:pt x="0"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23" name="Freeform 487"/>
              <p:cNvSpPr>
                <a:spLocks/>
              </p:cNvSpPr>
              <p:nvPr/>
            </p:nvSpPr>
            <p:spPr bwMode="auto">
              <a:xfrm>
                <a:off x="12242" y="6176"/>
                <a:ext cx="58" cy="84"/>
              </a:xfrm>
              <a:custGeom>
                <a:avLst/>
                <a:gdLst>
                  <a:gd name="T0" fmla="*/ 26 w 58"/>
                  <a:gd name="T1" fmla="*/ 84 h 84"/>
                  <a:gd name="T2" fmla="*/ 0 w 58"/>
                  <a:gd name="T3" fmla="*/ 71 h 84"/>
                  <a:gd name="T4" fmla="*/ 58 w 58"/>
                  <a:gd name="T5" fmla="*/ 0 h 84"/>
                  <a:gd name="T6" fmla="*/ 26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6" y="84"/>
                    </a:moveTo>
                    <a:lnTo>
                      <a:pt x="0" y="71"/>
                    </a:lnTo>
                    <a:lnTo>
                      <a:pt x="58" y="0"/>
                    </a:lnTo>
                    <a:lnTo>
                      <a:pt x="26" y="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24" name="Freeform 488"/>
              <p:cNvSpPr>
                <a:spLocks/>
              </p:cNvSpPr>
              <p:nvPr/>
            </p:nvSpPr>
            <p:spPr bwMode="auto">
              <a:xfrm>
                <a:off x="12242" y="6176"/>
                <a:ext cx="58" cy="84"/>
              </a:xfrm>
              <a:custGeom>
                <a:avLst/>
                <a:gdLst>
                  <a:gd name="T0" fmla="*/ 26 w 58"/>
                  <a:gd name="T1" fmla="*/ 84 h 84"/>
                  <a:gd name="T2" fmla="*/ 0 w 58"/>
                  <a:gd name="T3" fmla="*/ 71 h 84"/>
                  <a:gd name="T4" fmla="*/ 58 w 58"/>
                  <a:gd name="T5" fmla="*/ 0 h 84"/>
                  <a:gd name="T6" fmla="*/ 26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6" y="84"/>
                    </a:moveTo>
                    <a:lnTo>
                      <a:pt x="0" y="71"/>
                    </a:lnTo>
                    <a:lnTo>
                      <a:pt x="58" y="0"/>
                    </a:lnTo>
                    <a:lnTo>
                      <a:pt x="26" y="84"/>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25" name="Freeform 489"/>
              <p:cNvSpPr>
                <a:spLocks/>
              </p:cNvSpPr>
              <p:nvPr/>
            </p:nvSpPr>
            <p:spPr bwMode="auto">
              <a:xfrm>
                <a:off x="12281" y="6208"/>
                <a:ext cx="58" cy="84"/>
              </a:xfrm>
              <a:custGeom>
                <a:avLst/>
                <a:gdLst>
                  <a:gd name="T0" fmla="*/ 25 w 58"/>
                  <a:gd name="T1" fmla="*/ 84 h 84"/>
                  <a:gd name="T2" fmla="*/ 0 w 58"/>
                  <a:gd name="T3" fmla="*/ 71 h 84"/>
                  <a:gd name="T4" fmla="*/ 58 w 58"/>
                  <a:gd name="T5" fmla="*/ 0 h 84"/>
                  <a:gd name="T6" fmla="*/ 25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5" y="84"/>
                    </a:moveTo>
                    <a:lnTo>
                      <a:pt x="0" y="71"/>
                    </a:lnTo>
                    <a:lnTo>
                      <a:pt x="58" y="0"/>
                    </a:lnTo>
                    <a:lnTo>
                      <a:pt x="25" y="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26" name="Freeform 490"/>
              <p:cNvSpPr>
                <a:spLocks/>
              </p:cNvSpPr>
              <p:nvPr/>
            </p:nvSpPr>
            <p:spPr bwMode="auto">
              <a:xfrm>
                <a:off x="12281" y="6208"/>
                <a:ext cx="58" cy="84"/>
              </a:xfrm>
              <a:custGeom>
                <a:avLst/>
                <a:gdLst>
                  <a:gd name="T0" fmla="*/ 25 w 58"/>
                  <a:gd name="T1" fmla="*/ 84 h 84"/>
                  <a:gd name="T2" fmla="*/ 0 w 58"/>
                  <a:gd name="T3" fmla="*/ 71 h 84"/>
                  <a:gd name="T4" fmla="*/ 58 w 58"/>
                  <a:gd name="T5" fmla="*/ 0 h 84"/>
                  <a:gd name="T6" fmla="*/ 25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5" y="84"/>
                    </a:moveTo>
                    <a:lnTo>
                      <a:pt x="0" y="71"/>
                    </a:lnTo>
                    <a:lnTo>
                      <a:pt x="58" y="0"/>
                    </a:lnTo>
                    <a:lnTo>
                      <a:pt x="25" y="84"/>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27" name="Freeform 491"/>
              <p:cNvSpPr>
                <a:spLocks/>
              </p:cNvSpPr>
              <p:nvPr/>
            </p:nvSpPr>
            <p:spPr bwMode="auto">
              <a:xfrm>
                <a:off x="11499" y="6117"/>
                <a:ext cx="51" cy="104"/>
              </a:xfrm>
              <a:custGeom>
                <a:avLst/>
                <a:gdLst>
                  <a:gd name="T0" fmla="*/ 51 w 51"/>
                  <a:gd name="T1" fmla="*/ 85 h 104"/>
                  <a:gd name="T2" fmla="*/ 0 w 51"/>
                  <a:gd name="T3" fmla="*/ 0 h 104"/>
                  <a:gd name="T4" fmla="*/ 39 w 51"/>
                  <a:gd name="T5" fmla="*/ 104 h 104"/>
                  <a:gd name="T6" fmla="*/ 51 w 51"/>
                  <a:gd name="T7" fmla="*/ 85 h 104"/>
                  <a:gd name="T8" fmla="*/ 0 60000 65536"/>
                  <a:gd name="T9" fmla="*/ 0 60000 65536"/>
                  <a:gd name="T10" fmla="*/ 0 60000 65536"/>
                  <a:gd name="T11" fmla="*/ 0 60000 65536"/>
                  <a:gd name="T12" fmla="*/ 0 w 51"/>
                  <a:gd name="T13" fmla="*/ 0 h 104"/>
                  <a:gd name="T14" fmla="*/ 51 w 51"/>
                  <a:gd name="T15" fmla="*/ 104 h 104"/>
                </a:gdLst>
                <a:ahLst/>
                <a:cxnLst>
                  <a:cxn ang="T8">
                    <a:pos x="T0" y="T1"/>
                  </a:cxn>
                  <a:cxn ang="T9">
                    <a:pos x="T2" y="T3"/>
                  </a:cxn>
                  <a:cxn ang="T10">
                    <a:pos x="T4" y="T5"/>
                  </a:cxn>
                  <a:cxn ang="T11">
                    <a:pos x="T6" y="T7"/>
                  </a:cxn>
                </a:cxnLst>
                <a:rect l="T12" t="T13" r="T14" b="T15"/>
                <a:pathLst>
                  <a:path w="51" h="104">
                    <a:moveTo>
                      <a:pt x="51" y="85"/>
                    </a:moveTo>
                    <a:lnTo>
                      <a:pt x="0" y="0"/>
                    </a:lnTo>
                    <a:lnTo>
                      <a:pt x="39" y="104"/>
                    </a:lnTo>
                    <a:lnTo>
                      <a:pt x="51"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28" name="Freeform 492"/>
              <p:cNvSpPr>
                <a:spLocks/>
              </p:cNvSpPr>
              <p:nvPr/>
            </p:nvSpPr>
            <p:spPr bwMode="auto">
              <a:xfrm>
                <a:off x="11499" y="6117"/>
                <a:ext cx="51" cy="104"/>
              </a:xfrm>
              <a:custGeom>
                <a:avLst/>
                <a:gdLst>
                  <a:gd name="T0" fmla="*/ 51 w 51"/>
                  <a:gd name="T1" fmla="*/ 85 h 104"/>
                  <a:gd name="T2" fmla="*/ 0 w 51"/>
                  <a:gd name="T3" fmla="*/ 0 h 104"/>
                  <a:gd name="T4" fmla="*/ 39 w 51"/>
                  <a:gd name="T5" fmla="*/ 104 h 104"/>
                  <a:gd name="T6" fmla="*/ 51 w 51"/>
                  <a:gd name="T7" fmla="*/ 85 h 104"/>
                  <a:gd name="T8" fmla="*/ 0 60000 65536"/>
                  <a:gd name="T9" fmla="*/ 0 60000 65536"/>
                  <a:gd name="T10" fmla="*/ 0 60000 65536"/>
                  <a:gd name="T11" fmla="*/ 0 60000 65536"/>
                  <a:gd name="T12" fmla="*/ 0 w 51"/>
                  <a:gd name="T13" fmla="*/ 0 h 104"/>
                  <a:gd name="T14" fmla="*/ 51 w 51"/>
                  <a:gd name="T15" fmla="*/ 104 h 104"/>
                </a:gdLst>
                <a:ahLst/>
                <a:cxnLst>
                  <a:cxn ang="T8">
                    <a:pos x="T0" y="T1"/>
                  </a:cxn>
                  <a:cxn ang="T9">
                    <a:pos x="T2" y="T3"/>
                  </a:cxn>
                  <a:cxn ang="T10">
                    <a:pos x="T4" y="T5"/>
                  </a:cxn>
                  <a:cxn ang="T11">
                    <a:pos x="T6" y="T7"/>
                  </a:cxn>
                </a:cxnLst>
                <a:rect l="T12" t="T13" r="T14" b="T15"/>
                <a:pathLst>
                  <a:path w="51" h="104">
                    <a:moveTo>
                      <a:pt x="51" y="85"/>
                    </a:moveTo>
                    <a:lnTo>
                      <a:pt x="0" y="0"/>
                    </a:lnTo>
                    <a:lnTo>
                      <a:pt x="39" y="104"/>
                    </a:lnTo>
                    <a:lnTo>
                      <a:pt x="51" y="85"/>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29" name="Freeform 493"/>
              <p:cNvSpPr>
                <a:spLocks/>
              </p:cNvSpPr>
              <p:nvPr/>
            </p:nvSpPr>
            <p:spPr bwMode="auto">
              <a:xfrm>
                <a:off x="11544" y="6169"/>
                <a:ext cx="58" cy="97"/>
              </a:xfrm>
              <a:custGeom>
                <a:avLst/>
                <a:gdLst>
                  <a:gd name="T0" fmla="*/ 58 w 58"/>
                  <a:gd name="T1" fmla="*/ 78 h 97"/>
                  <a:gd name="T2" fmla="*/ 0 w 58"/>
                  <a:gd name="T3" fmla="*/ 0 h 97"/>
                  <a:gd name="T4" fmla="*/ 39 w 58"/>
                  <a:gd name="T5" fmla="*/ 97 h 97"/>
                  <a:gd name="T6" fmla="*/ 58 w 58"/>
                  <a:gd name="T7" fmla="*/ 78 h 97"/>
                  <a:gd name="T8" fmla="*/ 0 60000 65536"/>
                  <a:gd name="T9" fmla="*/ 0 60000 65536"/>
                  <a:gd name="T10" fmla="*/ 0 60000 65536"/>
                  <a:gd name="T11" fmla="*/ 0 60000 65536"/>
                  <a:gd name="T12" fmla="*/ 0 w 58"/>
                  <a:gd name="T13" fmla="*/ 0 h 97"/>
                  <a:gd name="T14" fmla="*/ 58 w 58"/>
                  <a:gd name="T15" fmla="*/ 97 h 97"/>
                </a:gdLst>
                <a:ahLst/>
                <a:cxnLst>
                  <a:cxn ang="T8">
                    <a:pos x="T0" y="T1"/>
                  </a:cxn>
                  <a:cxn ang="T9">
                    <a:pos x="T2" y="T3"/>
                  </a:cxn>
                  <a:cxn ang="T10">
                    <a:pos x="T4" y="T5"/>
                  </a:cxn>
                  <a:cxn ang="T11">
                    <a:pos x="T6" y="T7"/>
                  </a:cxn>
                </a:cxnLst>
                <a:rect l="T12" t="T13" r="T14" b="T15"/>
                <a:pathLst>
                  <a:path w="58" h="97">
                    <a:moveTo>
                      <a:pt x="58" y="78"/>
                    </a:moveTo>
                    <a:lnTo>
                      <a:pt x="0" y="0"/>
                    </a:lnTo>
                    <a:lnTo>
                      <a:pt x="39" y="97"/>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30" name="Freeform 494"/>
              <p:cNvSpPr>
                <a:spLocks/>
              </p:cNvSpPr>
              <p:nvPr/>
            </p:nvSpPr>
            <p:spPr bwMode="auto">
              <a:xfrm>
                <a:off x="11544" y="6169"/>
                <a:ext cx="58" cy="97"/>
              </a:xfrm>
              <a:custGeom>
                <a:avLst/>
                <a:gdLst>
                  <a:gd name="T0" fmla="*/ 58 w 58"/>
                  <a:gd name="T1" fmla="*/ 78 h 97"/>
                  <a:gd name="T2" fmla="*/ 0 w 58"/>
                  <a:gd name="T3" fmla="*/ 0 h 97"/>
                  <a:gd name="T4" fmla="*/ 39 w 58"/>
                  <a:gd name="T5" fmla="*/ 97 h 97"/>
                  <a:gd name="T6" fmla="*/ 58 w 58"/>
                  <a:gd name="T7" fmla="*/ 78 h 97"/>
                  <a:gd name="T8" fmla="*/ 0 60000 65536"/>
                  <a:gd name="T9" fmla="*/ 0 60000 65536"/>
                  <a:gd name="T10" fmla="*/ 0 60000 65536"/>
                  <a:gd name="T11" fmla="*/ 0 60000 65536"/>
                  <a:gd name="T12" fmla="*/ 0 w 58"/>
                  <a:gd name="T13" fmla="*/ 0 h 97"/>
                  <a:gd name="T14" fmla="*/ 58 w 58"/>
                  <a:gd name="T15" fmla="*/ 97 h 97"/>
                </a:gdLst>
                <a:ahLst/>
                <a:cxnLst>
                  <a:cxn ang="T8">
                    <a:pos x="T0" y="T1"/>
                  </a:cxn>
                  <a:cxn ang="T9">
                    <a:pos x="T2" y="T3"/>
                  </a:cxn>
                  <a:cxn ang="T10">
                    <a:pos x="T4" y="T5"/>
                  </a:cxn>
                  <a:cxn ang="T11">
                    <a:pos x="T6" y="T7"/>
                  </a:cxn>
                </a:cxnLst>
                <a:rect l="T12" t="T13" r="T14" b="T15"/>
                <a:pathLst>
                  <a:path w="58" h="97">
                    <a:moveTo>
                      <a:pt x="58" y="78"/>
                    </a:moveTo>
                    <a:lnTo>
                      <a:pt x="0" y="0"/>
                    </a:lnTo>
                    <a:lnTo>
                      <a:pt x="39" y="97"/>
                    </a:lnTo>
                    <a:lnTo>
                      <a:pt x="58" y="78"/>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31" name="Freeform 495"/>
              <p:cNvSpPr>
                <a:spLocks/>
              </p:cNvSpPr>
              <p:nvPr/>
            </p:nvSpPr>
            <p:spPr bwMode="auto">
              <a:xfrm>
                <a:off x="11589" y="6208"/>
                <a:ext cx="58" cy="104"/>
              </a:xfrm>
              <a:custGeom>
                <a:avLst/>
                <a:gdLst>
                  <a:gd name="T0" fmla="*/ 58 w 58"/>
                  <a:gd name="T1" fmla="*/ 84 h 104"/>
                  <a:gd name="T2" fmla="*/ 0 w 58"/>
                  <a:gd name="T3" fmla="*/ 0 h 104"/>
                  <a:gd name="T4" fmla="*/ 39 w 58"/>
                  <a:gd name="T5" fmla="*/ 104 h 104"/>
                  <a:gd name="T6" fmla="*/ 58 w 58"/>
                  <a:gd name="T7" fmla="*/ 84 h 104"/>
                  <a:gd name="T8" fmla="*/ 0 60000 65536"/>
                  <a:gd name="T9" fmla="*/ 0 60000 65536"/>
                  <a:gd name="T10" fmla="*/ 0 60000 65536"/>
                  <a:gd name="T11" fmla="*/ 0 60000 65536"/>
                  <a:gd name="T12" fmla="*/ 0 w 58"/>
                  <a:gd name="T13" fmla="*/ 0 h 104"/>
                  <a:gd name="T14" fmla="*/ 58 w 58"/>
                  <a:gd name="T15" fmla="*/ 104 h 104"/>
                </a:gdLst>
                <a:ahLst/>
                <a:cxnLst>
                  <a:cxn ang="T8">
                    <a:pos x="T0" y="T1"/>
                  </a:cxn>
                  <a:cxn ang="T9">
                    <a:pos x="T2" y="T3"/>
                  </a:cxn>
                  <a:cxn ang="T10">
                    <a:pos x="T4" y="T5"/>
                  </a:cxn>
                  <a:cxn ang="T11">
                    <a:pos x="T6" y="T7"/>
                  </a:cxn>
                </a:cxnLst>
                <a:rect l="T12" t="T13" r="T14" b="T15"/>
                <a:pathLst>
                  <a:path w="58" h="104">
                    <a:moveTo>
                      <a:pt x="58" y="84"/>
                    </a:moveTo>
                    <a:lnTo>
                      <a:pt x="0" y="0"/>
                    </a:lnTo>
                    <a:lnTo>
                      <a:pt x="39" y="104"/>
                    </a:lnTo>
                    <a:lnTo>
                      <a:pt x="58" y="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32" name="Freeform 496"/>
              <p:cNvSpPr>
                <a:spLocks/>
              </p:cNvSpPr>
              <p:nvPr/>
            </p:nvSpPr>
            <p:spPr bwMode="auto">
              <a:xfrm>
                <a:off x="11589" y="6208"/>
                <a:ext cx="58" cy="104"/>
              </a:xfrm>
              <a:custGeom>
                <a:avLst/>
                <a:gdLst>
                  <a:gd name="T0" fmla="*/ 58 w 58"/>
                  <a:gd name="T1" fmla="*/ 84 h 104"/>
                  <a:gd name="T2" fmla="*/ 0 w 58"/>
                  <a:gd name="T3" fmla="*/ 0 h 104"/>
                  <a:gd name="T4" fmla="*/ 39 w 58"/>
                  <a:gd name="T5" fmla="*/ 104 h 104"/>
                  <a:gd name="T6" fmla="*/ 58 w 58"/>
                  <a:gd name="T7" fmla="*/ 84 h 104"/>
                  <a:gd name="T8" fmla="*/ 0 60000 65536"/>
                  <a:gd name="T9" fmla="*/ 0 60000 65536"/>
                  <a:gd name="T10" fmla="*/ 0 60000 65536"/>
                  <a:gd name="T11" fmla="*/ 0 60000 65536"/>
                  <a:gd name="T12" fmla="*/ 0 w 58"/>
                  <a:gd name="T13" fmla="*/ 0 h 104"/>
                  <a:gd name="T14" fmla="*/ 58 w 58"/>
                  <a:gd name="T15" fmla="*/ 104 h 104"/>
                </a:gdLst>
                <a:ahLst/>
                <a:cxnLst>
                  <a:cxn ang="T8">
                    <a:pos x="T0" y="T1"/>
                  </a:cxn>
                  <a:cxn ang="T9">
                    <a:pos x="T2" y="T3"/>
                  </a:cxn>
                  <a:cxn ang="T10">
                    <a:pos x="T4" y="T5"/>
                  </a:cxn>
                  <a:cxn ang="T11">
                    <a:pos x="T6" y="T7"/>
                  </a:cxn>
                </a:cxnLst>
                <a:rect l="T12" t="T13" r="T14" b="T15"/>
                <a:pathLst>
                  <a:path w="58" h="104">
                    <a:moveTo>
                      <a:pt x="58" y="84"/>
                    </a:moveTo>
                    <a:lnTo>
                      <a:pt x="0" y="0"/>
                    </a:lnTo>
                    <a:lnTo>
                      <a:pt x="39" y="104"/>
                    </a:lnTo>
                    <a:lnTo>
                      <a:pt x="58" y="84"/>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33" name="Freeform 497"/>
              <p:cNvSpPr>
                <a:spLocks/>
              </p:cNvSpPr>
              <p:nvPr/>
            </p:nvSpPr>
            <p:spPr bwMode="auto">
              <a:xfrm>
                <a:off x="11790" y="6137"/>
                <a:ext cx="342" cy="58"/>
              </a:xfrm>
              <a:custGeom>
                <a:avLst/>
                <a:gdLst>
                  <a:gd name="T0" fmla="*/ 0 w 342"/>
                  <a:gd name="T1" fmla="*/ 39 h 58"/>
                  <a:gd name="T2" fmla="*/ 25 w 342"/>
                  <a:gd name="T3" fmla="*/ 45 h 58"/>
                  <a:gd name="T4" fmla="*/ 45 w 342"/>
                  <a:gd name="T5" fmla="*/ 52 h 58"/>
                  <a:gd name="T6" fmla="*/ 64 w 342"/>
                  <a:gd name="T7" fmla="*/ 52 h 58"/>
                  <a:gd name="T8" fmla="*/ 90 w 342"/>
                  <a:gd name="T9" fmla="*/ 58 h 58"/>
                  <a:gd name="T10" fmla="*/ 109 w 342"/>
                  <a:gd name="T11" fmla="*/ 58 h 58"/>
                  <a:gd name="T12" fmla="*/ 129 w 342"/>
                  <a:gd name="T13" fmla="*/ 58 h 58"/>
                  <a:gd name="T14" fmla="*/ 155 w 342"/>
                  <a:gd name="T15" fmla="*/ 58 h 58"/>
                  <a:gd name="T16" fmla="*/ 174 w 342"/>
                  <a:gd name="T17" fmla="*/ 58 h 58"/>
                  <a:gd name="T18" fmla="*/ 193 w 342"/>
                  <a:gd name="T19" fmla="*/ 58 h 58"/>
                  <a:gd name="T20" fmla="*/ 219 w 342"/>
                  <a:gd name="T21" fmla="*/ 52 h 58"/>
                  <a:gd name="T22" fmla="*/ 239 w 342"/>
                  <a:gd name="T23" fmla="*/ 45 h 58"/>
                  <a:gd name="T24" fmla="*/ 258 w 342"/>
                  <a:gd name="T25" fmla="*/ 39 h 58"/>
                  <a:gd name="T26" fmla="*/ 277 w 342"/>
                  <a:gd name="T27" fmla="*/ 32 h 58"/>
                  <a:gd name="T28" fmla="*/ 297 w 342"/>
                  <a:gd name="T29" fmla="*/ 26 h 58"/>
                  <a:gd name="T30" fmla="*/ 323 w 342"/>
                  <a:gd name="T31" fmla="*/ 13 h 58"/>
                  <a:gd name="T32" fmla="*/ 342 w 342"/>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2"/>
                  <a:gd name="T52" fmla="*/ 0 h 58"/>
                  <a:gd name="T53" fmla="*/ 342 w 342"/>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2" h="58">
                    <a:moveTo>
                      <a:pt x="0" y="39"/>
                    </a:moveTo>
                    <a:lnTo>
                      <a:pt x="25" y="45"/>
                    </a:lnTo>
                    <a:lnTo>
                      <a:pt x="45" y="52"/>
                    </a:lnTo>
                    <a:lnTo>
                      <a:pt x="64" y="52"/>
                    </a:lnTo>
                    <a:lnTo>
                      <a:pt x="90" y="58"/>
                    </a:lnTo>
                    <a:lnTo>
                      <a:pt x="109" y="58"/>
                    </a:lnTo>
                    <a:lnTo>
                      <a:pt x="129" y="58"/>
                    </a:lnTo>
                    <a:lnTo>
                      <a:pt x="155" y="58"/>
                    </a:lnTo>
                    <a:lnTo>
                      <a:pt x="174" y="58"/>
                    </a:lnTo>
                    <a:lnTo>
                      <a:pt x="193" y="58"/>
                    </a:lnTo>
                    <a:lnTo>
                      <a:pt x="219" y="52"/>
                    </a:lnTo>
                    <a:lnTo>
                      <a:pt x="239" y="45"/>
                    </a:lnTo>
                    <a:lnTo>
                      <a:pt x="258" y="39"/>
                    </a:lnTo>
                    <a:lnTo>
                      <a:pt x="277" y="32"/>
                    </a:lnTo>
                    <a:lnTo>
                      <a:pt x="297" y="26"/>
                    </a:lnTo>
                    <a:lnTo>
                      <a:pt x="323" y="13"/>
                    </a:lnTo>
                    <a:lnTo>
                      <a:pt x="342"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34" name="Freeform 498"/>
              <p:cNvSpPr>
                <a:spLocks/>
              </p:cNvSpPr>
              <p:nvPr/>
            </p:nvSpPr>
            <p:spPr bwMode="auto">
              <a:xfrm>
                <a:off x="11744" y="6111"/>
                <a:ext cx="330" cy="52"/>
              </a:xfrm>
              <a:custGeom>
                <a:avLst/>
                <a:gdLst>
                  <a:gd name="T0" fmla="*/ 0 w 330"/>
                  <a:gd name="T1" fmla="*/ 19 h 52"/>
                  <a:gd name="T2" fmla="*/ 20 w 330"/>
                  <a:gd name="T3" fmla="*/ 26 h 52"/>
                  <a:gd name="T4" fmla="*/ 39 w 330"/>
                  <a:gd name="T5" fmla="*/ 32 h 52"/>
                  <a:gd name="T6" fmla="*/ 58 w 330"/>
                  <a:gd name="T7" fmla="*/ 39 h 52"/>
                  <a:gd name="T8" fmla="*/ 84 w 330"/>
                  <a:gd name="T9" fmla="*/ 45 h 52"/>
                  <a:gd name="T10" fmla="*/ 104 w 330"/>
                  <a:gd name="T11" fmla="*/ 45 h 52"/>
                  <a:gd name="T12" fmla="*/ 123 w 330"/>
                  <a:gd name="T13" fmla="*/ 52 h 52"/>
                  <a:gd name="T14" fmla="*/ 142 w 330"/>
                  <a:gd name="T15" fmla="*/ 52 h 52"/>
                  <a:gd name="T16" fmla="*/ 168 w 330"/>
                  <a:gd name="T17" fmla="*/ 52 h 52"/>
                  <a:gd name="T18" fmla="*/ 188 w 330"/>
                  <a:gd name="T19" fmla="*/ 52 h 52"/>
                  <a:gd name="T20" fmla="*/ 207 w 330"/>
                  <a:gd name="T21" fmla="*/ 45 h 52"/>
                  <a:gd name="T22" fmla="*/ 226 w 330"/>
                  <a:gd name="T23" fmla="*/ 39 h 52"/>
                  <a:gd name="T24" fmla="*/ 246 w 330"/>
                  <a:gd name="T25" fmla="*/ 39 h 52"/>
                  <a:gd name="T26" fmla="*/ 272 w 330"/>
                  <a:gd name="T27" fmla="*/ 26 h 52"/>
                  <a:gd name="T28" fmla="*/ 291 w 330"/>
                  <a:gd name="T29" fmla="*/ 19 h 52"/>
                  <a:gd name="T30" fmla="*/ 310 w 330"/>
                  <a:gd name="T31" fmla="*/ 13 h 52"/>
                  <a:gd name="T32" fmla="*/ 330 w 330"/>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0"/>
                  <a:gd name="T52" fmla="*/ 0 h 52"/>
                  <a:gd name="T53" fmla="*/ 330 w 330"/>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0" h="52">
                    <a:moveTo>
                      <a:pt x="0" y="19"/>
                    </a:moveTo>
                    <a:lnTo>
                      <a:pt x="20" y="26"/>
                    </a:lnTo>
                    <a:lnTo>
                      <a:pt x="39" y="32"/>
                    </a:lnTo>
                    <a:lnTo>
                      <a:pt x="58" y="39"/>
                    </a:lnTo>
                    <a:lnTo>
                      <a:pt x="84" y="45"/>
                    </a:lnTo>
                    <a:lnTo>
                      <a:pt x="104" y="45"/>
                    </a:lnTo>
                    <a:lnTo>
                      <a:pt x="123" y="52"/>
                    </a:lnTo>
                    <a:lnTo>
                      <a:pt x="142" y="52"/>
                    </a:lnTo>
                    <a:lnTo>
                      <a:pt x="168" y="52"/>
                    </a:lnTo>
                    <a:lnTo>
                      <a:pt x="188" y="52"/>
                    </a:lnTo>
                    <a:lnTo>
                      <a:pt x="207" y="45"/>
                    </a:lnTo>
                    <a:lnTo>
                      <a:pt x="226" y="39"/>
                    </a:lnTo>
                    <a:lnTo>
                      <a:pt x="246" y="39"/>
                    </a:lnTo>
                    <a:lnTo>
                      <a:pt x="272" y="26"/>
                    </a:lnTo>
                    <a:lnTo>
                      <a:pt x="291" y="19"/>
                    </a:lnTo>
                    <a:lnTo>
                      <a:pt x="310" y="13"/>
                    </a:lnTo>
                    <a:lnTo>
                      <a:pt x="33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35" name="Freeform 499"/>
              <p:cNvSpPr>
                <a:spLocks/>
              </p:cNvSpPr>
              <p:nvPr/>
            </p:nvSpPr>
            <p:spPr bwMode="auto">
              <a:xfrm>
                <a:off x="11699" y="6085"/>
                <a:ext cx="317" cy="39"/>
              </a:xfrm>
              <a:custGeom>
                <a:avLst/>
                <a:gdLst>
                  <a:gd name="T0" fmla="*/ 0 w 317"/>
                  <a:gd name="T1" fmla="*/ 0 h 39"/>
                  <a:gd name="T2" fmla="*/ 19 w 317"/>
                  <a:gd name="T3" fmla="*/ 7 h 39"/>
                  <a:gd name="T4" fmla="*/ 39 w 317"/>
                  <a:gd name="T5" fmla="*/ 13 h 39"/>
                  <a:gd name="T6" fmla="*/ 58 w 317"/>
                  <a:gd name="T7" fmla="*/ 19 h 39"/>
                  <a:gd name="T8" fmla="*/ 78 w 317"/>
                  <a:gd name="T9" fmla="*/ 32 h 39"/>
                  <a:gd name="T10" fmla="*/ 97 w 317"/>
                  <a:gd name="T11" fmla="*/ 32 h 39"/>
                  <a:gd name="T12" fmla="*/ 116 w 317"/>
                  <a:gd name="T13" fmla="*/ 39 h 39"/>
                  <a:gd name="T14" fmla="*/ 136 w 317"/>
                  <a:gd name="T15" fmla="*/ 39 h 39"/>
                  <a:gd name="T16" fmla="*/ 155 w 317"/>
                  <a:gd name="T17" fmla="*/ 39 h 39"/>
                  <a:gd name="T18" fmla="*/ 181 w 317"/>
                  <a:gd name="T19" fmla="*/ 39 h 39"/>
                  <a:gd name="T20" fmla="*/ 200 w 317"/>
                  <a:gd name="T21" fmla="*/ 39 h 39"/>
                  <a:gd name="T22" fmla="*/ 220 w 317"/>
                  <a:gd name="T23" fmla="*/ 39 h 39"/>
                  <a:gd name="T24" fmla="*/ 239 w 317"/>
                  <a:gd name="T25" fmla="*/ 32 h 39"/>
                  <a:gd name="T26" fmla="*/ 259 w 317"/>
                  <a:gd name="T27" fmla="*/ 26 h 39"/>
                  <a:gd name="T28" fmla="*/ 278 w 317"/>
                  <a:gd name="T29" fmla="*/ 19 h 39"/>
                  <a:gd name="T30" fmla="*/ 297 w 317"/>
                  <a:gd name="T31" fmla="*/ 13 h 39"/>
                  <a:gd name="T32" fmla="*/ 317 w 317"/>
                  <a:gd name="T33" fmla="*/ 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7"/>
                  <a:gd name="T52" fmla="*/ 0 h 39"/>
                  <a:gd name="T53" fmla="*/ 317 w 317"/>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7" h="39">
                    <a:moveTo>
                      <a:pt x="0" y="0"/>
                    </a:moveTo>
                    <a:lnTo>
                      <a:pt x="19" y="7"/>
                    </a:lnTo>
                    <a:lnTo>
                      <a:pt x="39" y="13"/>
                    </a:lnTo>
                    <a:lnTo>
                      <a:pt x="58" y="19"/>
                    </a:lnTo>
                    <a:lnTo>
                      <a:pt x="78" y="32"/>
                    </a:lnTo>
                    <a:lnTo>
                      <a:pt x="97" y="32"/>
                    </a:lnTo>
                    <a:lnTo>
                      <a:pt x="116" y="39"/>
                    </a:lnTo>
                    <a:lnTo>
                      <a:pt x="136" y="39"/>
                    </a:lnTo>
                    <a:lnTo>
                      <a:pt x="155" y="39"/>
                    </a:lnTo>
                    <a:lnTo>
                      <a:pt x="181" y="39"/>
                    </a:lnTo>
                    <a:lnTo>
                      <a:pt x="200" y="39"/>
                    </a:lnTo>
                    <a:lnTo>
                      <a:pt x="220" y="39"/>
                    </a:lnTo>
                    <a:lnTo>
                      <a:pt x="239" y="32"/>
                    </a:lnTo>
                    <a:lnTo>
                      <a:pt x="259" y="26"/>
                    </a:lnTo>
                    <a:lnTo>
                      <a:pt x="278" y="19"/>
                    </a:lnTo>
                    <a:lnTo>
                      <a:pt x="297" y="13"/>
                    </a:lnTo>
                    <a:lnTo>
                      <a:pt x="317" y="7"/>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36" name="Freeform 500"/>
              <p:cNvSpPr>
                <a:spLocks/>
              </p:cNvSpPr>
              <p:nvPr/>
            </p:nvSpPr>
            <p:spPr bwMode="auto">
              <a:xfrm>
                <a:off x="11286" y="6202"/>
                <a:ext cx="303" cy="45"/>
              </a:xfrm>
              <a:custGeom>
                <a:avLst/>
                <a:gdLst>
                  <a:gd name="T0" fmla="*/ 0 w 303"/>
                  <a:gd name="T1" fmla="*/ 0 h 45"/>
                  <a:gd name="T2" fmla="*/ 19 w 303"/>
                  <a:gd name="T3" fmla="*/ 6 h 45"/>
                  <a:gd name="T4" fmla="*/ 38 w 303"/>
                  <a:gd name="T5" fmla="*/ 19 h 45"/>
                  <a:gd name="T6" fmla="*/ 58 w 303"/>
                  <a:gd name="T7" fmla="*/ 25 h 45"/>
                  <a:gd name="T8" fmla="*/ 77 w 303"/>
                  <a:gd name="T9" fmla="*/ 32 h 45"/>
                  <a:gd name="T10" fmla="*/ 96 w 303"/>
                  <a:gd name="T11" fmla="*/ 38 h 45"/>
                  <a:gd name="T12" fmla="*/ 109 w 303"/>
                  <a:gd name="T13" fmla="*/ 38 h 45"/>
                  <a:gd name="T14" fmla="*/ 129 w 303"/>
                  <a:gd name="T15" fmla="*/ 45 h 45"/>
                  <a:gd name="T16" fmla="*/ 148 w 303"/>
                  <a:gd name="T17" fmla="*/ 45 h 45"/>
                  <a:gd name="T18" fmla="*/ 168 w 303"/>
                  <a:gd name="T19" fmla="*/ 45 h 45"/>
                  <a:gd name="T20" fmla="*/ 187 w 303"/>
                  <a:gd name="T21" fmla="*/ 45 h 45"/>
                  <a:gd name="T22" fmla="*/ 206 w 303"/>
                  <a:gd name="T23" fmla="*/ 38 h 45"/>
                  <a:gd name="T24" fmla="*/ 226 w 303"/>
                  <a:gd name="T25" fmla="*/ 38 h 45"/>
                  <a:gd name="T26" fmla="*/ 245 w 303"/>
                  <a:gd name="T27" fmla="*/ 32 h 45"/>
                  <a:gd name="T28" fmla="*/ 264 w 303"/>
                  <a:gd name="T29" fmla="*/ 25 h 45"/>
                  <a:gd name="T30" fmla="*/ 284 w 303"/>
                  <a:gd name="T31" fmla="*/ 19 h 45"/>
                  <a:gd name="T32" fmla="*/ 303 w 303"/>
                  <a:gd name="T33" fmla="*/ 6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3"/>
                  <a:gd name="T52" fmla="*/ 0 h 45"/>
                  <a:gd name="T53" fmla="*/ 303 w 30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3" h="45">
                    <a:moveTo>
                      <a:pt x="0" y="0"/>
                    </a:moveTo>
                    <a:lnTo>
                      <a:pt x="19" y="6"/>
                    </a:lnTo>
                    <a:lnTo>
                      <a:pt x="38" y="19"/>
                    </a:lnTo>
                    <a:lnTo>
                      <a:pt x="58" y="25"/>
                    </a:lnTo>
                    <a:lnTo>
                      <a:pt x="77" y="32"/>
                    </a:lnTo>
                    <a:lnTo>
                      <a:pt x="96" y="38"/>
                    </a:lnTo>
                    <a:lnTo>
                      <a:pt x="109" y="38"/>
                    </a:lnTo>
                    <a:lnTo>
                      <a:pt x="129" y="45"/>
                    </a:lnTo>
                    <a:lnTo>
                      <a:pt x="148" y="45"/>
                    </a:lnTo>
                    <a:lnTo>
                      <a:pt x="168" y="45"/>
                    </a:lnTo>
                    <a:lnTo>
                      <a:pt x="187" y="45"/>
                    </a:lnTo>
                    <a:lnTo>
                      <a:pt x="206" y="38"/>
                    </a:lnTo>
                    <a:lnTo>
                      <a:pt x="226" y="38"/>
                    </a:lnTo>
                    <a:lnTo>
                      <a:pt x="245" y="32"/>
                    </a:lnTo>
                    <a:lnTo>
                      <a:pt x="264" y="25"/>
                    </a:lnTo>
                    <a:lnTo>
                      <a:pt x="284" y="19"/>
                    </a:lnTo>
                    <a:lnTo>
                      <a:pt x="303" y="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37" name="Freeform 501"/>
              <p:cNvSpPr>
                <a:spLocks/>
              </p:cNvSpPr>
              <p:nvPr/>
            </p:nvSpPr>
            <p:spPr bwMode="auto">
              <a:xfrm>
                <a:off x="11266" y="6143"/>
                <a:ext cx="278" cy="52"/>
              </a:xfrm>
              <a:custGeom>
                <a:avLst/>
                <a:gdLst>
                  <a:gd name="T0" fmla="*/ 0 w 278"/>
                  <a:gd name="T1" fmla="*/ 0 h 52"/>
                  <a:gd name="T2" fmla="*/ 20 w 278"/>
                  <a:gd name="T3" fmla="*/ 13 h 52"/>
                  <a:gd name="T4" fmla="*/ 32 w 278"/>
                  <a:gd name="T5" fmla="*/ 26 h 52"/>
                  <a:gd name="T6" fmla="*/ 52 w 278"/>
                  <a:gd name="T7" fmla="*/ 33 h 52"/>
                  <a:gd name="T8" fmla="*/ 65 w 278"/>
                  <a:gd name="T9" fmla="*/ 39 h 52"/>
                  <a:gd name="T10" fmla="*/ 84 w 278"/>
                  <a:gd name="T11" fmla="*/ 46 h 52"/>
                  <a:gd name="T12" fmla="*/ 104 w 278"/>
                  <a:gd name="T13" fmla="*/ 52 h 52"/>
                  <a:gd name="T14" fmla="*/ 116 w 278"/>
                  <a:gd name="T15" fmla="*/ 52 h 52"/>
                  <a:gd name="T16" fmla="*/ 136 w 278"/>
                  <a:gd name="T17" fmla="*/ 52 h 52"/>
                  <a:gd name="T18" fmla="*/ 155 w 278"/>
                  <a:gd name="T19" fmla="*/ 52 h 52"/>
                  <a:gd name="T20" fmla="*/ 175 w 278"/>
                  <a:gd name="T21" fmla="*/ 52 h 52"/>
                  <a:gd name="T22" fmla="*/ 188 w 278"/>
                  <a:gd name="T23" fmla="*/ 52 h 52"/>
                  <a:gd name="T24" fmla="*/ 207 w 278"/>
                  <a:gd name="T25" fmla="*/ 52 h 52"/>
                  <a:gd name="T26" fmla="*/ 226 w 278"/>
                  <a:gd name="T27" fmla="*/ 46 h 52"/>
                  <a:gd name="T28" fmla="*/ 246 w 278"/>
                  <a:gd name="T29" fmla="*/ 39 h 52"/>
                  <a:gd name="T30" fmla="*/ 265 w 278"/>
                  <a:gd name="T31" fmla="*/ 33 h 52"/>
                  <a:gd name="T32" fmla="*/ 278 w 278"/>
                  <a:gd name="T33" fmla="*/ 26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8"/>
                  <a:gd name="T52" fmla="*/ 0 h 52"/>
                  <a:gd name="T53" fmla="*/ 278 w 278"/>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8" h="52">
                    <a:moveTo>
                      <a:pt x="0" y="0"/>
                    </a:moveTo>
                    <a:lnTo>
                      <a:pt x="20" y="13"/>
                    </a:lnTo>
                    <a:lnTo>
                      <a:pt x="32" y="26"/>
                    </a:lnTo>
                    <a:lnTo>
                      <a:pt x="52" y="33"/>
                    </a:lnTo>
                    <a:lnTo>
                      <a:pt x="65" y="39"/>
                    </a:lnTo>
                    <a:lnTo>
                      <a:pt x="84" y="46"/>
                    </a:lnTo>
                    <a:lnTo>
                      <a:pt x="104" y="52"/>
                    </a:lnTo>
                    <a:lnTo>
                      <a:pt x="116" y="52"/>
                    </a:lnTo>
                    <a:lnTo>
                      <a:pt x="136" y="52"/>
                    </a:lnTo>
                    <a:lnTo>
                      <a:pt x="155" y="52"/>
                    </a:lnTo>
                    <a:lnTo>
                      <a:pt x="175" y="52"/>
                    </a:lnTo>
                    <a:lnTo>
                      <a:pt x="188" y="52"/>
                    </a:lnTo>
                    <a:lnTo>
                      <a:pt x="207" y="52"/>
                    </a:lnTo>
                    <a:lnTo>
                      <a:pt x="226" y="46"/>
                    </a:lnTo>
                    <a:lnTo>
                      <a:pt x="246" y="39"/>
                    </a:lnTo>
                    <a:lnTo>
                      <a:pt x="265" y="33"/>
                    </a:lnTo>
                    <a:lnTo>
                      <a:pt x="278" y="2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38" name="Freeform 502"/>
              <p:cNvSpPr>
                <a:spLocks/>
              </p:cNvSpPr>
              <p:nvPr/>
            </p:nvSpPr>
            <p:spPr bwMode="auto">
              <a:xfrm>
                <a:off x="11234" y="6098"/>
                <a:ext cx="265" cy="52"/>
              </a:xfrm>
              <a:custGeom>
                <a:avLst/>
                <a:gdLst>
                  <a:gd name="T0" fmla="*/ 0 w 265"/>
                  <a:gd name="T1" fmla="*/ 0 h 52"/>
                  <a:gd name="T2" fmla="*/ 13 w 265"/>
                  <a:gd name="T3" fmla="*/ 13 h 52"/>
                  <a:gd name="T4" fmla="*/ 26 w 265"/>
                  <a:gd name="T5" fmla="*/ 19 h 52"/>
                  <a:gd name="T6" fmla="*/ 45 w 265"/>
                  <a:gd name="T7" fmla="*/ 32 h 52"/>
                  <a:gd name="T8" fmla="*/ 58 w 265"/>
                  <a:gd name="T9" fmla="*/ 39 h 52"/>
                  <a:gd name="T10" fmla="*/ 77 w 265"/>
                  <a:gd name="T11" fmla="*/ 45 h 52"/>
                  <a:gd name="T12" fmla="*/ 90 w 265"/>
                  <a:gd name="T13" fmla="*/ 45 h 52"/>
                  <a:gd name="T14" fmla="*/ 110 w 265"/>
                  <a:gd name="T15" fmla="*/ 52 h 52"/>
                  <a:gd name="T16" fmla="*/ 129 w 265"/>
                  <a:gd name="T17" fmla="*/ 52 h 52"/>
                  <a:gd name="T18" fmla="*/ 142 w 265"/>
                  <a:gd name="T19" fmla="*/ 52 h 52"/>
                  <a:gd name="T20" fmla="*/ 161 w 265"/>
                  <a:gd name="T21" fmla="*/ 52 h 52"/>
                  <a:gd name="T22" fmla="*/ 181 w 265"/>
                  <a:gd name="T23" fmla="*/ 52 h 52"/>
                  <a:gd name="T24" fmla="*/ 194 w 265"/>
                  <a:gd name="T25" fmla="*/ 52 h 52"/>
                  <a:gd name="T26" fmla="*/ 213 w 265"/>
                  <a:gd name="T27" fmla="*/ 45 h 52"/>
                  <a:gd name="T28" fmla="*/ 226 w 265"/>
                  <a:gd name="T29" fmla="*/ 39 h 52"/>
                  <a:gd name="T30" fmla="*/ 245 w 265"/>
                  <a:gd name="T31" fmla="*/ 32 h 52"/>
                  <a:gd name="T32" fmla="*/ 265 w 265"/>
                  <a:gd name="T33" fmla="*/ 26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52"/>
                  <a:gd name="T53" fmla="*/ 265 w 265"/>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52">
                    <a:moveTo>
                      <a:pt x="0" y="0"/>
                    </a:moveTo>
                    <a:lnTo>
                      <a:pt x="13" y="13"/>
                    </a:lnTo>
                    <a:lnTo>
                      <a:pt x="26" y="19"/>
                    </a:lnTo>
                    <a:lnTo>
                      <a:pt x="45" y="32"/>
                    </a:lnTo>
                    <a:lnTo>
                      <a:pt x="58" y="39"/>
                    </a:lnTo>
                    <a:lnTo>
                      <a:pt x="77" y="45"/>
                    </a:lnTo>
                    <a:lnTo>
                      <a:pt x="90" y="45"/>
                    </a:lnTo>
                    <a:lnTo>
                      <a:pt x="110" y="52"/>
                    </a:lnTo>
                    <a:lnTo>
                      <a:pt x="129" y="52"/>
                    </a:lnTo>
                    <a:lnTo>
                      <a:pt x="142" y="52"/>
                    </a:lnTo>
                    <a:lnTo>
                      <a:pt x="161" y="52"/>
                    </a:lnTo>
                    <a:lnTo>
                      <a:pt x="181" y="52"/>
                    </a:lnTo>
                    <a:lnTo>
                      <a:pt x="194" y="52"/>
                    </a:lnTo>
                    <a:lnTo>
                      <a:pt x="213" y="45"/>
                    </a:lnTo>
                    <a:lnTo>
                      <a:pt x="226" y="39"/>
                    </a:lnTo>
                    <a:lnTo>
                      <a:pt x="245" y="32"/>
                    </a:lnTo>
                    <a:lnTo>
                      <a:pt x="265" y="2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39" name="Freeform 503"/>
              <p:cNvSpPr>
                <a:spLocks/>
              </p:cNvSpPr>
              <p:nvPr/>
            </p:nvSpPr>
            <p:spPr bwMode="auto">
              <a:xfrm>
                <a:off x="12255" y="6098"/>
                <a:ext cx="413" cy="71"/>
              </a:xfrm>
              <a:custGeom>
                <a:avLst/>
                <a:gdLst>
                  <a:gd name="T0" fmla="*/ 0 w 413"/>
                  <a:gd name="T1" fmla="*/ 52 h 71"/>
                  <a:gd name="T2" fmla="*/ 26 w 413"/>
                  <a:gd name="T3" fmla="*/ 58 h 71"/>
                  <a:gd name="T4" fmla="*/ 51 w 413"/>
                  <a:gd name="T5" fmla="*/ 65 h 71"/>
                  <a:gd name="T6" fmla="*/ 77 w 413"/>
                  <a:gd name="T7" fmla="*/ 71 h 71"/>
                  <a:gd name="T8" fmla="*/ 103 w 413"/>
                  <a:gd name="T9" fmla="*/ 71 h 71"/>
                  <a:gd name="T10" fmla="*/ 129 w 413"/>
                  <a:gd name="T11" fmla="*/ 71 h 71"/>
                  <a:gd name="T12" fmla="*/ 155 w 413"/>
                  <a:gd name="T13" fmla="*/ 71 h 71"/>
                  <a:gd name="T14" fmla="*/ 181 w 413"/>
                  <a:gd name="T15" fmla="*/ 71 h 71"/>
                  <a:gd name="T16" fmla="*/ 207 w 413"/>
                  <a:gd name="T17" fmla="*/ 65 h 71"/>
                  <a:gd name="T18" fmla="*/ 232 w 413"/>
                  <a:gd name="T19" fmla="*/ 65 h 71"/>
                  <a:gd name="T20" fmla="*/ 258 w 413"/>
                  <a:gd name="T21" fmla="*/ 58 h 71"/>
                  <a:gd name="T22" fmla="*/ 284 w 413"/>
                  <a:gd name="T23" fmla="*/ 52 h 71"/>
                  <a:gd name="T24" fmla="*/ 310 w 413"/>
                  <a:gd name="T25" fmla="*/ 45 h 71"/>
                  <a:gd name="T26" fmla="*/ 336 w 413"/>
                  <a:gd name="T27" fmla="*/ 32 h 71"/>
                  <a:gd name="T28" fmla="*/ 362 w 413"/>
                  <a:gd name="T29" fmla="*/ 26 h 71"/>
                  <a:gd name="T30" fmla="*/ 387 w 413"/>
                  <a:gd name="T31" fmla="*/ 13 h 71"/>
                  <a:gd name="T32" fmla="*/ 413 w 413"/>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13"/>
                  <a:gd name="T52" fmla="*/ 0 h 71"/>
                  <a:gd name="T53" fmla="*/ 413 w 413"/>
                  <a:gd name="T54" fmla="*/ 71 h 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13" h="71">
                    <a:moveTo>
                      <a:pt x="0" y="52"/>
                    </a:moveTo>
                    <a:lnTo>
                      <a:pt x="26" y="58"/>
                    </a:lnTo>
                    <a:lnTo>
                      <a:pt x="51" y="65"/>
                    </a:lnTo>
                    <a:lnTo>
                      <a:pt x="77" y="71"/>
                    </a:lnTo>
                    <a:lnTo>
                      <a:pt x="103" y="71"/>
                    </a:lnTo>
                    <a:lnTo>
                      <a:pt x="129" y="71"/>
                    </a:lnTo>
                    <a:lnTo>
                      <a:pt x="155" y="71"/>
                    </a:lnTo>
                    <a:lnTo>
                      <a:pt x="181" y="71"/>
                    </a:lnTo>
                    <a:lnTo>
                      <a:pt x="207" y="65"/>
                    </a:lnTo>
                    <a:lnTo>
                      <a:pt x="232" y="65"/>
                    </a:lnTo>
                    <a:lnTo>
                      <a:pt x="258" y="58"/>
                    </a:lnTo>
                    <a:lnTo>
                      <a:pt x="284" y="52"/>
                    </a:lnTo>
                    <a:lnTo>
                      <a:pt x="310" y="45"/>
                    </a:lnTo>
                    <a:lnTo>
                      <a:pt x="336" y="32"/>
                    </a:lnTo>
                    <a:lnTo>
                      <a:pt x="362" y="26"/>
                    </a:lnTo>
                    <a:lnTo>
                      <a:pt x="387" y="13"/>
                    </a:lnTo>
                    <a:lnTo>
                      <a:pt x="413"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40" name="Freeform 504"/>
              <p:cNvSpPr>
                <a:spLocks/>
              </p:cNvSpPr>
              <p:nvPr/>
            </p:nvSpPr>
            <p:spPr bwMode="auto">
              <a:xfrm>
                <a:off x="12300" y="6143"/>
                <a:ext cx="459" cy="59"/>
              </a:xfrm>
              <a:custGeom>
                <a:avLst/>
                <a:gdLst>
                  <a:gd name="T0" fmla="*/ 0 w 459"/>
                  <a:gd name="T1" fmla="*/ 33 h 59"/>
                  <a:gd name="T2" fmla="*/ 26 w 459"/>
                  <a:gd name="T3" fmla="*/ 39 h 59"/>
                  <a:gd name="T4" fmla="*/ 52 w 459"/>
                  <a:gd name="T5" fmla="*/ 46 h 59"/>
                  <a:gd name="T6" fmla="*/ 84 w 459"/>
                  <a:gd name="T7" fmla="*/ 52 h 59"/>
                  <a:gd name="T8" fmla="*/ 110 w 459"/>
                  <a:gd name="T9" fmla="*/ 59 h 59"/>
                  <a:gd name="T10" fmla="*/ 142 w 459"/>
                  <a:gd name="T11" fmla="*/ 59 h 59"/>
                  <a:gd name="T12" fmla="*/ 168 w 459"/>
                  <a:gd name="T13" fmla="*/ 59 h 59"/>
                  <a:gd name="T14" fmla="*/ 200 w 459"/>
                  <a:gd name="T15" fmla="*/ 59 h 59"/>
                  <a:gd name="T16" fmla="*/ 226 w 459"/>
                  <a:gd name="T17" fmla="*/ 59 h 59"/>
                  <a:gd name="T18" fmla="*/ 258 w 459"/>
                  <a:gd name="T19" fmla="*/ 59 h 59"/>
                  <a:gd name="T20" fmla="*/ 284 w 459"/>
                  <a:gd name="T21" fmla="*/ 52 h 59"/>
                  <a:gd name="T22" fmla="*/ 317 w 459"/>
                  <a:gd name="T23" fmla="*/ 46 h 59"/>
                  <a:gd name="T24" fmla="*/ 342 w 459"/>
                  <a:gd name="T25" fmla="*/ 39 h 59"/>
                  <a:gd name="T26" fmla="*/ 375 w 459"/>
                  <a:gd name="T27" fmla="*/ 33 h 59"/>
                  <a:gd name="T28" fmla="*/ 401 w 459"/>
                  <a:gd name="T29" fmla="*/ 26 h 59"/>
                  <a:gd name="T30" fmla="*/ 426 w 459"/>
                  <a:gd name="T31" fmla="*/ 13 h 59"/>
                  <a:gd name="T32" fmla="*/ 459 w 459"/>
                  <a:gd name="T33" fmla="*/ 0 h 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9"/>
                  <a:gd name="T52" fmla="*/ 0 h 59"/>
                  <a:gd name="T53" fmla="*/ 459 w 459"/>
                  <a:gd name="T54" fmla="*/ 59 h 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9" h="59">
                    <a:moveTo>
                      <a:pt x="0" y="33"/>
                    </a:moveTo>
                    <a:lnTo>
                      <a:pt x="26" y="39"/>
                    </a:lnTo>
                    <a:lnTo>
                      <a:pt x="52" y="46"/>
                    </a:lnTo>
                    <a:lnTo>
                      <a:pt x="84" y="52"/>
                    </a:lnTo>
                    <a:lnTo>
                      <a:pt x="110" y="59"/>
                    </a:lnTo>
                    <a:lnTo>
                      <a:pt x="142" y="59"/>
                    </a:lnTo>
                    <a:lnTo>
                      <a:pt x="168" y="59"/>
                    </a:lnTo>
                    <a:lnTo>
                      <a:pt x="200" y="59"/>
                    </a:lnTo>
                    <a:lnTo>
                      <a:pt x="226" y="59"/>
                    </a:lnTo>
                    <a:lnTo>
                      <a:pt x="258" y="59"/>
                    </a:lnTo>
                    <a:lnTo>
                      <a:pt x="284" y="52"/>
                    </a:lnTo>
                    <a:lnTo>
                      <a:pt x="317" y="46"/>
                    </a:lnTo>
                    <a:lnTo>
                      <a:pt x="342" y="39"/>
                    </a:lnTo>
                    <a:lnTo>
                      <a:pt x="375" y="33"/>
                    </a:lnTo>
                    <a:lnTo>
                      <a:pt x="401" y="26"/>
                    </a:lnTo>
                    <a:lnTo>
                      <a:pt x="426" y="13"/>
                    </a:lnTo>
                    <a:lnTo>
                      <a:pt x="459"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41" name="Freeform 505"/>
              <p:cNvSpPr>
                <a:spLocks/>
              </p:cNvSpPr>
              <p:nvPr/>
            </p:nvSpPr>
            <p:spPr bwMode="auto">
              <a:xfrm>
                <a:off x="12339" y="6202"/>
                <a:ext cx="491" cy="45"/>
              </a:xfrm>
              <a:custGeom>
                <a:avLst/>
                <a:gdLst>
                  <a:gd name="T0" fmla="*/ 0 w 491"/>
                  <a:gd name="T1" fmla="*/ 6 h 45"/>
                  <a:gd name="T2" fmla="*/ 32 w 491"/>
                  <a:gd name="T3" fmla="*/ 19 h 45"/>
                  <a:gd name="T4" fmla="*/ 58 w 491"/>
                  <a:gd name="T5" fmla="*/ 25 h 45"/>
                  <a:gd name="T6" fmla="*/ 90 w 491"/>
                  <a:gd name="T7" fmla="*/ 32 h 45"/>
                  <a:gd name="T8" fmla="*/ 123 w 491"/>
                  <a:gd name="T9" fmla="*/ 38 h 45"/>
                  <a:gd name="T10" fmla="*/ 155 w 491"/>
                  <a:gd name="T11" fmla="*/ 38 h 45"/>
                  <a:gd name="T12" fmla="*/ 181 w 491"/>
                  <a:gd name="T13" fmla="*/ 45 h 45"/>
                  <a:gd name="T14" fmla="*/ 213 w 491"/>
                  <a:gd name="T15" fmla="*/ 45 h 45"/>
                  <a:gd name="T16" fmla="*/ 245 w 491"/>
                  <a:gd name="T17" fmla="*/ 45 h 45"/>
                  <a:gd name="T18" fmla="*/ 278 w 491"/>
                  <a:gd name="T19" fmla="*/ 45 h 45"/>
                  <a:gd name="T20" fmla="*/ 303 w 491"/>
                  <a:gd name="T21" fmla="*/ 38 h 45"/>
                  <a:gd name="T22" fmla="*/ 336 w 491"/>
                  <a:gd name="T23" fmla="*/ 38 h 45"/>
                  <a:gd name="T24" fmla="*/ 368 w 491"/>
                  <a:gd name="T25" fmla="*/ 32 h 45"/>
                  <a:gd name="T26" fmla="*/ 400 w 491"/>
                  <a:gd name="T27" fmla="*/ 25 h 45"/>
                  <a:gd name="T28" fmla="*/ 433 w 491"/>
                  <a:gd name="T29" fmla="*/ 19 h 45"/>
                  <a:gd name="T30" fmla="*/ 459 w 491"/>
                  <a:gd name="T31" fmla="*/ 6 h 45"/>
                  <a:gd name="T32" fmla="*/ 491 w 491"/>
                  <a:gd name="T33" fmla="*/ 0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1"/>
                  <a:gd name="T52" fmla="*/ 0 h 45"/>
                  <a:gd name="T53" fmla="*/ 491 w 491"/>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1" h="45">
                    <a:moveTo>
                      <a:pt x="0" y="6"/>
                    </a:moveTo>
                    <a:lnTo>
                      <a:pt x="32" y="19"/>
                    </a:lnTo>
                    <a:lnTo>
                      <a:pt x="58" y="25"/>
                    </a:lnTo>
                    <a:lnTo>
                      <a:pt x="90" y="32"/>
                    </a:lnTo>
                    <a:lnTo>
                      <a:pt x="123" y="38"/>
                    </a:lnTo>
                    <a:lnTo>
                      <a:pt x="155" y="38"/>
                    </a:lnTo>
                    <a:lnTo>
                      <a:pt x="181" y="45"/>
                    </a:lnTo>
                    <a:lnTo>
                      <a:pt x="213" y="45"/>
                    </a:lnTo>
                    <a:lnTo>
                      <a:pt x="245" y="45"/>
                    </a:lnTo>
                    <a:lnTo>
                      <a:pt x="278" y="45"/>
                    </a:lnTo>
                    <a:lnTo>
                      <a:pt x="303" y="38"/>
                    </a:lnTo>
                    <a:lnTo>
                      <a:pt x="336" y="38"/>
                    </a:lnTo>
                    <a:lnTo>
                      <a:pt x="368" y="32"/>
                    </a:lnTo>
                    <a:lnTo>
                      <a:pt x="400" y="25"/>
                    </a:lnTo>
                    <a:lnTo>
                      <a:pt x="433" y="19"/>
                    </a:lnTo>
                    <a:lnTo>
                      <a:pt x="459" y="6"/>
                    </a:lnTo>
                    <a:lnTo>
                      <a:pt x="491"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42" name="Freeform 506"/>
              <p:cNvSpPr>
                <a:spLocks/>
              </p:cNvSpPr>
              <p:nvPr/>
            </p:nvSpPr>
            <p:spPr bwMode="auto">
              <a:xfrm>
                <a:off x="6543" y="6376"/>
                <a:ext cx="168" cy="169"/>
              </a:xfrm>
              <a:custGeom>
                <a:avLst/>
                <a:gdLst>
                  <a:gd name="T0" fmla="*/ 168 w 168"/>
                  <a:gd name="T1" fmla="*/ 169 h 169"/>
                  <a:gd name="T2" fmla="*/ 84 w 168"/>
                  <a:gd name="T3" fmla="*/ 169 h 169"/>
                  <a:gd name="T4" fmla="*/ 0 w 168"/>
                  <a:gd name="T5" fmla="*/ 0 h 169"/>
                  <a:gd name="T6" fmla="*/ 51 w 168"/>
                  <a:gd name="T7" fmla="*/ 0 h 169"/>
                  <a:gd name="T8" fmla="*/ 168 w 168"/>
                  <a:gd name="T9" fmla="*/ 169 h 169"/>
                  <a:gd name="T10" fmla="*/ 0 60000 65536"/>
                  <a:gd name="T11" fmla="*/ 0 60000 65536"/>
                  <a:gd name="T12" fmla="*/ 0 60000 65536"/>
                  <a:gd name="T13" fmla="*/ 0 60000 65536"/>
                  <a:gd name="T14" fmla="*/ 0 60000 65536"/>
                  <a:gd name="T15" fmla="*/ 0 w 168"/>
                  <a:gd name="T16" fmla="*/ 0 h 169"/>
                  <a:gd name="T17" fmla="*/ 168 w 168"/>
                  <a:gd name="T18" fmla="*/ 169 h 169"/>
                </a:gdLst>
                <a:ahLst/>
                <a:cxnLst>
                  <a:cxn ang="T10">
                    <a:pos x="T0" y="T1"/>
                  </a:cxn>
                  <a:cxn ang="T11">
                    <a:pos x="T2" y="T3"/>
                  </a:cxn>
                  <a:cxn ang="T12">
                    <a:pos x="T4" y="T5"/>
                  </a:cxn>
                  <a:cxn ang="T13">
                    <a:pos x="T6" y="T7"/>
                  </a:cxn>
                  <a:cxn ang="T14">
                    <a:pos x="T8" y="T9"/>
                  </a:cxn>
                </a:cxnLst>
                <a:rect l="T15" t="T16" r="T17" b="T18"/>
                <a:pathLst>
                  <a:path w="168" h="169">
                    <a:moveTo>
                      <a:pt x="168" y="169"/>
                    </a:moveTo>
                    <a:lnTo>
                      <a:pt x="84" y="169"/>
                    </a:lnTo>
                    <a:lnTo>
                      <a:pt x="0" y="0"/>
                    </a:lnTo>
                    <a:lnTo>
                      <a:pt x="51" y="0"/>
                    </a:lnTo>
                    <a:lnTo>
                      <a:pt x="168"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43" name="Freeform 507"/>
              <p:cNvSpPr>
                <a:spLocks/>
              </p:cNvSpPr>
              <p:nvPr/>
            </p:nvSpPr>
            <p:spPr bwMode="auto">
              <a:xfrm>
                <a:off x="6543" y="6376"/>
                <a:ext cx="168" cy="169"/>
              </a:xfrm>
              <a:custGeom>
                <a:avLst/>
                <a:gdLst>
                  <a:gd name="T0" fmla="*/ 168 w 168"/>
                  <a:gd name="T1" fmla="*/ 169 h 169"/>
                  <a:gd name="T2" fmla="*/ 84 w 168"/>
                  <a:gd name="T3" fmla="*/ 169 h 169"/>
                  <a:gd name="T4" fmla="*/ 0 w 168"/>
                  <a:gd name="T5" fmla="*/ 0 h 169"/>
                  <a:gd name="T6" fmla="*/ 51 w 168"/>
                  <a:gd name="T7" fmla="*/ 0 h 169"/>
                  <a:gd name="T8" fmla="*/ 168 w 168"/>
                  <a:gd name="T9" fmla="*/ 169 h 169"/>
                  <a:gd name="T10" fmla="*/ 0 60000 65536"/>
                  <a:gd name="T11" fmla="*/ 0 60000 65536"/>
                  <a:gd name="T12" fmla="*/ 0 60000 65536"/>
                  <a:gd name="T13" fmla="*/ 0 60000 65536"/>
                  <a:gd name="T14" fmla="*/ 0 60000 65536"/>
                  <a:gd name="T15" fmla="*/ 0 w 168"/>
                  <a:gd name="T16" fmla="*/ 0 h 169"/>
                  <a:gd name="T17" fmla="*/ 168 w 168"/>
                  <a:gd name="T18" fmla="*/ 169 h 169"/>
                </a:gdLst>
                <a:ahLst/>
                <a:cxnLst>
                  <a:cxn ang="T10">
                    <a:pos x="T0" y="T1"/>
                  </a:cxn>
                  <a:cxn ang="T11">
                    <a:pos x="T2" y="T3"/>
                  </a:cxn>
                  <a:cxn ang="T12">
                    <a:pos x="T4" y="T5"/>
                  </a:cxn>
                  <a:cxn ang="T13">
                    <a:pos x="T6" y="T7"/>
                  </a:cxn>
                  <a:cxn ang="T14">
                    <a:pos x="T8" y="T9"/>
                  </a:cxn>
                </a:cxnLst>
                <a:rect l="T15" t="T16" r="T17" b="T18"/>
                <a:pathLst>
                  <a:path w="168" h="169">
                    <a:moveTo>
                      <a:pt x="168" y="169"/>
                    </a:moveTo>
                    <a:lnTo>
                      <a:pt x="84" y="169"/>
                    </a:lnTo>
                    <a:lnTo>
                      <a:pt x="0" y="0"/>
                    </a:lnTo>
                    <a:lnTo>
                      <a:pt x="51" y="0"/>
                    </a:lnTo>
                    <a:lnTo>
                      <a:pt x="168" y="169"/>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44" name="Line 508"/>
              <p:cNvSpPr>
                <a:spLocks noChangeShapeType="1"/>
              </p:cNvSpPr>
              <p:nvPr/>
            </p:nvSpPr>
            <p:spPr bwMode="auto">
              <a:xfrm flipV="1">
                <a:off x="6620" y="6156"/>
                <a:ext cx="1" cy="292"/>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645" name="Line 509"/>
              <p:cNvSpPr>
                <a:spLocks noChangeShapeType="1"/>
              </p:cNvSpPr>
              <p:nvPr/>
            </p:nvSpPr>
            <p:spPr bwMode="auto">
              <a:xfrm flipV="1">
                <a:off x="6646" y="6215"/>
                <a:ext cx="1" cy="284"/>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646" name="Line 510"/>
              <p:cNvSpPr>
                <a:spLocks noChangeShapeType="1"/>
              </p:cNvSpPr>
              <p:nvPr/>
            </p:nvSpPr>
            <p:spPr bwMode="auto">
              <a:xfrm flipV="1">
                <a:off x="6582" y="6111"/>
                <a:ext cx="1" cy="285"/>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647" name="Freeform 511"/>
              <p:cNvSpPr>
                <a:spLocks/>
              </p:cNvSpPr>
              <p:nvPr/>
            </p:nvSpPr>
            <p:spPr bwMode="auto">
              <a:xfrm>
                <a:off x="7906" y="6376"/>
                <a:ext cx="446" cy="169"/>
              </a:xfrm>
              <a:custGeom>
                <a:avLst/>
                <a:gdLst>
                  <a:gd name="T0" fmla="*/ 446 w 446"/>
                  <a:gd name="T1" fmla="*/ 169 h 169"/>
                  <a:gd name="T2" fmla="*/ 220 w 446"/>
                  <a:gd name="T3" fmla="*/ 169 h 169"/>
                  <a:gd name="T4" fmla="*/ 0 w 446"/>
                  <a:gd name="T5" fmla="*/ 0 h 169"/>
                  <a:gd name="T6" fmla="*/ 149 w 446"/>
                  <a:gd name="T7" fmla="*/ 0 h 169"/>
                  <a:gd name="T8" fmla="*/ 446 w 446"/>
                  <a:gd name="T9" fmla="*/ 169 h 169"/>
                  <a:gd name="T10" fmla="*/ 0 60000 65536"/>
                  <a:gd name="T11" fmla="*/ 0 60000 65536"/>
                  <a:gd name="T12" fmla="*/ 0 60000 65536"/>
                  <a:gd name="T13" fmla="*/ 0 60000 65536"/>
                  <a:gd name="T14" fmla="*/ 0 60000 65536"/>
                  <a:gd name="T15" fmla="*/ 0 w 446"/>
                  <a:gd name="T16" fmla="*/ 0 h 169"/>
                  <a:gd name="T17" fmla="*/ 446 w 446"/>
                  <a:gd name="T18" fmla="*/ 169 h 169"/>
                </a:gdLst>
                <a:ahLst/>
                <a:cxnLst>
                  <a:cxn ang="T10">
                    <a:pos x="T0" y="T1"/>
                  </a:cxn>
                  <a:cxn ang="T11">
                    <a:pos x="T2" y="T3"/>
                  </a:cxn>
                  <a:cxn ang="T12">
                    <a:pos x="T4" y="T5"/>
                  </a:cxn>
                  <a:cxn ang="T13">
                    <a:pos x="T6" y="T7"/>
                  </a:cxn>
                  <a:cxn ang="T14">
                    <a:pos x="T8" y="T9"/>
                  </a:cxn>
                </a:cxnLst>
                <a:rect l="T15" t="T16" r="T17" b="T18"/>
                <a:pathLst>
                  <a:path w="446" h="169">
                    <a:moveTo>
                      <a:pt x="446" y="169"/>
                    </a:moveTo>
                    <a:lnTo>
                      <a:pt x="220" y="169"/>
                    </a:lnTo>
                    <a:lnTo>
                      <a:pt x="0" y="0"/>
                    </a:lnTo>
                    <a:lnTo>
                      <a:pt x="149" y="0"/>
                    </a:lnTo>
                    <a:lnTo>
                      <a:pt x="446"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48" name="Freeform 512"/>
              <p:cNvSpPr>
                <a:spLocks/>
              </p:cNvSpPr>
              <p:nvPr/>
            </p:nvSpPr>
            <p:spPr bwMode="auto">
              <a:xfrm>
                <a:off x="7906" y="6376"/>
                <a:ext cx="446" cy="169"/>
              </a:xfrm>
              <a:custGeom>
                <a:avLst/>
                <a:gdLst>
                  <a:gd name="T0" fmla="*/ 446 w 446"/>
                  <a:gd name="T1" fmla="*/ 169 h 169"/>
                  <a:gd name="T2" fmla="*/ 220 w 446"/>
                  <a:gd name="T3" fmla="*/ 169 h 169"/>
                  <a:gd name="T4" fmla="*/ 0 w 446"/>
                  <a:gd name="T5" fmla="*/ 0 h 169"/>
                  <a:gd name="T6" fmla="*/ 149 w 446"/>
                  <a:gd name="T7" fmla="*/ 0 h 169"/>
                  <a:gd name="T8" fmla="*/ 446 w 446"/>
                  <a:gd name="T9" fmla="*/ 169 h 169"/>
                  <a:gd name="T10" fmla="*/ 0 60000 65536"/>
                  <a:gd name="T11" fmla="*/ 0 60000 65536"/>
                  <a:gd name="T12" fmla="*/ 0 60000 65536"/>
                  <a:gd name="T13" fmla="*/ 0 60000 65536"/>
                  <a:gd name="T14" fmla="*/ 0 60000 65536"/>
                  <a:gd name="T15" fmla="*/ 0 w 446"/>
                  <a:gd name="T16" fmla="*/ 0 h 169"/>
                  <a:gd name="T17" fmla="*/ 446 w 446"/>
                  <a:gd name="T18" fmla="*/ 169 h 169"/>
                </a:gdLst>
                <a:ahLst/>
                <a:cxnLst>
                  <a:cxn ang="T10">
                    <a:pos x="T0" y="T1"/>
                  </a:cxn>
                  <a:cxn ang="T11">
                    <a:pos x="T2" y="T3"/>
                  </a:cxn>
                  <a:cxn ang="T12">
                    <a:pos x="T4" y="T5"/>
                  </a:cxn>
                  <a:cxn ang="T13">
                    <a:pos x="T6" y="T7"/>
                  </a:cxn>
                  <a:cxn ang="T14">
                    <a:pos x="T8" y="T9"/>
                  </a:cxn>
                </a:cxnLst>
                <a:rect l="T15" t="T16" r="T17" b="T18"/>
                <a:pathLst>
                  <a:path w="446" h="169">
                    <a:moveTo>
                      <a:pt x="446" y="169"/>
                    </a:moveTo>
                    <a:lnTo>
                      <a:pt x="220" y="169"/>
                    </a:lnTo>
                    <a:lnTo>
                      <a:pt x="0" y="0"/>
                    </a:lnTo>
                    <a:lnTo>
                      <a:pt x="149" y="0"/>
                    </a:lnTo>
                    <a:lnTo>
                      <a:pt x="446" y="169"/>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49" name="Line 513"/>
              <p:cNvSpPr>
                <a:spLocks noChangeShapeType="1"/>
              </p:cNvSpPr>
              <p:nvPr/>
            </p:nvSpPr>
            <p:spPr bwMode="auto">
              <a:xfrm flipV="1">
                <a:off x="8106" y="6156"/>
                <a:ext cx="1" cy="292"/>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650" name="Line 514"/>
              <p:cNvSpPr>
                <a:spLocks noChangeShapeType="1"/>
              </p:cNvSpPr>
              <p:nvPr/>
            </p:nvSpPr>
            <p:spPr bwMode="auto">
              <a:xfrm flipV="1">
                <a:off x="8184" y="6215"/>
                <a:ext cx="1" cy="284"/>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651" name="Line 515"/>
              <p:cNvSpPr>
                <a:spLocks noChangeShapeType="1"/>
              </p:cNvSpPr>
              <p:nvPr/>
            </p:nvSpPr>
            <p:spPr bwMode="auto">
              <a:xfrm flipV="1">
                <a:off x="8016" y="6111"/>
                <a:ext cx="1" cy="285"/>
              </a:xfrm>
              <a:prstGeom prst="line">
                <a:avLst/>
              </a:prstGeom>
              <a:noFill/>
              <a:ln w="1206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652" name="Rectangle 516"/>
              <p:cNvSpPr>
                <a:spLocks noChangeArrowheads="1"/>
              </p:cNvSpPr>
              <p:nvPr/>
            </p:nvSpPr>
            <p:spPr bwMode="auto">
              <a:xfrm>
                <a:off x="7551" y="6318"/>
                <a:ext cx="194" cy="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53" name="Rectangle 517"/>
              <p:cNvSpPr>
                <a:spLocks noChangeArrowheads="1"/>
              </p:cNvSpPr>
              <p:nvPr/>
            </p:nvSpPr>
            <p:spPr bwMode="auto">
              <a:xfrm>
                <a:off x="7551" y="6318"/>
                <a:ext cx="194" cy="240"/>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54" name="Rectangle 518"/>
              <p:cNvSpPr>
                <a:spLocks noChangeArrowheads="1"/>
              </p:cNvSpPr>
              <p:nvPr/>
            </p:nvSpPr>
            <p:spPr bwMode="auto">
              <a:xfrm>
                <a:off x="7396" y="6338"/>
                <a:ext cx="122" cy="1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55" name="Rectangle 519"/>
              <p:cNvSpPr>
                <a:spLocks noChangeArrowheads="1"/>
              </p:cNvSpPr>
              <p:nvPr/>
            </p:nvSpPr>
            <p:spPr bwMode="auto">
              <a:xfrm>
                <a:off x="7396" y="6338"/>
                <a:ext cx="122" cy="194"/>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56" name="Rectangle 520"/>
              <p:cNvSpPr>
                <a:spLocks noChangeArrowheads="1"/>
              </p:cNvSpPr>
              <p:nvPr/>
            </p:nvSpPr>
            <p:spPr bwMode="auto">
              <a:xfrm>
                <a:off x="7745" y="6338"/>
                <a:ext cx="97" cy="1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57" name="Rectangle 521"/>
              <p:cNvSpPr>
                <a:spLocks noChangeArrowheads="1"/>
              </p:cNvSpPr>
              <p:nvPr/>
            </p:nvSpPr>
            <p:spPr bwMode="auto">
              <a:xfrm>
                <a:off x="7745" y="6338"/>
                <a:ext cx="97" cy="194"/>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58" name="Freeform 522"/>
              <p:cNvSpPr>
                <a:spLocks/>
              </p:cNvSpPr>
              <p:nvPr/>
            </p:nvSpPr>
            <p:spPr bwMode="auto">
              <a:xfrm>
                <a:off x="7286" y="6266"/>
                <a:ext cx="110" cy="266"/>
              </a:xfrm>
              <a:custGeom>
                <a:avLst/>
                <a:gdLst>
                  <a:gd name="T0" fmla="*/ 110 w 110"/>
                  <a:gd name="T1" fmla="*/ 266 h 266"/>
                  <a:gd name="T2" fmla="*/ 0 w 110"/>
                  <a:gd name="T3" fmla="*/ 169 h 266"/>
                  <a:gd name="T4" fmla="*/ 0 w 110"/>
                  <a:gd name="T5" fmla="*/ 0 h 266"/>
                  <a:gd name="T6" fmla="*/ 110 w 110"/>
                  <a:gd name="T7" fmla="*/ 72 h 266"/>
                  <a:gd name="T8" fmla="*/ 0 60000 65536"/>
                  <a:gd name="T9" fmla="*/ 0 60000 65536"/>
                  <a:gd name="T10" fmla="*/ 0 60000 65536"/>
                  <a:gd name="T11" fmla="*/ 0 60000 65536"/>
                  <a:gd name="T12" fmla="*/ 0 w 110"/>
                  <a:gd name="T13" fmla="*/ 0 h 266"/>
                  <a:gd name="T14" fmla="*/ 110 w 110"/>
                  <a:gd name="T15" fmla="*/ 266 h 266"/>
                </a:gdLst>
                <a:ahLst/>
                <a:cxnLst>
                  <a:cxn ang="T8">
                    <a:pos x="T0" y="T1"/>
                  </a:cxn>
                  <a:cxn ang="T9">
                    <a:pos x="T2" y="T3"/>
                  </a:cxn>
                  <a:cxn ang="T10">
                    <a:pos x="T4" y="T5"/>
                  </a:cxn>
                  <a:cxn ang="T11">
                    <a:pos x="T6" y="T7"/>
                  </a:cxn>
                </a:cxnLst>
                <a:rect l="T12" t="T13" r="T14" b="T15"/>
                <a:pathLst>
                  <a:path w="110" h="266">
                    <a:moveTo>
                      <a:pt x="110" y="266"/>
                    </a:moveTo>
                    <a:lnTo>
                      <a:pt x="0" y="169"/>
                    </a:lnTo>
                    <a:lnTo>
                      <a:pt x="0" y="0"/>
                    </a:lnTo>
                    <a:lnTo>
                      <a:pt x="110" y="72"/>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59" name="Line 523"/>
              <p:cNvSpPr>
                <a:spLocks noChangeShapeType="1"/>
              </p:cNvSpPr>
              <p:nvPr/>
            </p:nvSpPr>
            <p:spPr bwMode="auto">
              <a:xfrm>
                <a:off x="7286" y="6266"/>
                <a:ext cx="97" cy="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660" name="Line 524"/>
              <p:cNvSpPr>
                <a:spLocks noChangeShapeType="1"/>
              </p:cNvSpPr>
              <p:nvPr/>
            </p:nvSpPr>
            <p:spPr bwMode="auto">
              <a:xfrm flipH="1" flipV="1">
                <a:off x="7383" y="6266"/>
                <a:ext cx="135" cy="72"/>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661" name="Line 525"/>
              <p:cNvSpPr>
                <a:spLocks noChangeShapeType="1"/>
              </p:cNvSpPr>
              <p:nvPr/>
            </p:nvSpPr>
            <p:spPr bwMode="auto">
              <a:xfrm flipH="1" flipV="1">
                <a:off x="7706" y="6266"/>
                <a:ext cx="136" cy="72"/>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662" name="Freeform 526"/>
              <p:cNvSpPr>
                <a:spLocks/>
              </p:cNvSpPr>
              <p:nvPr/>
            </p:nvSpPr>
            <p:spPr bwMode="auto">
              <a:xfrm>
                <a:off x="7350" y="6221"/>
                <a:ext cx="395" cy="97"/>
              </a:xfrm>
              <a:custGeom>
                <a:avLst/>
                <a:gdLst>
                  <a:gd name="T0" fmla="*/ 0 w 395"/>
                  <a:gd name="T1" fmla="*/ 0 h 97"/>
                  <a:gd name="T2" fmla="*/ 201 w 395"/>
                  <a:gd name="T3" fmla="*/ 0 h 97"/>
                  <a:gd name="T4" fmla="*/ 395 w 395"/>
                  <a:gd name="T5" fmla="*/ 97 h 97"/>
                  <a:gd name="T6" fmla="*/ 201 w 395"/>
                  <a:gd name="T7" fmla="*/ 97 h 97"/>
                  <a:gd name="T8" fmla="*/ 0 w 395"/>
                  <a:gd name="T9" fmla="*/ 0 h 97"/>
                  <a:gd name="T10" fmla="*/ 0 60000 65536"/>
                  <a:gd name="T11" fmla="*/ 0 60000 65536"/>
                  <a:gd name="T12" fmla="*/ 0 60000 65536"/>
                  <a:gd name="T13" fmla="*/ 0 60000 65536"/>
                  <a:gd name="T14" fmla="*/ 0 60000 65536"/>
                  <a:gd name="T15" fmla="*/ 0 w 395"/>
                  <a:gd name="T16" fmla="*/ 0 h 97"/>
                  <a:gd name="T17" fmla="*/ 395 w 395"/>
                  <a:gd name="T18" fmla="*/ 97 h 97"/>
                </a:gdLst>
                <a:ahLst/>
                <a:cxnLst>
                  <a:cxn ang="T10">
                    <a:pos x="T0" y="T1"/>
                  </a:cxn>
                  <a:cxn ang="T11">
                    <a:pos x="T2" y="T3"/>
                  </a:cxn>
                  <a:cxn ang="T12">
                    <a:pos x="T4" y="T5"/>
                  </a:cxn>
                  <a:cxn ang="T13">
                    <a:pos x="T6" y="T7"/>
                  </a:cxn>
                  <a:cxn ang="T14">
                    <a:pos x="T8" y="T9"/>
                  </a:cxn>
                </a:cxnLst>
                <a:rect l="T15" t="T16" r="T17" b="T18"/>
                <a:pathLst>
                  <a:path w="395" h="97">
                    <a:moveTo>
                      <a:pt x="0" y="0"/>
                    </a:moveTo>
                    <a:lnTo>
                      <a:pt x="201" y="0"/>
                    </a:lnTo>
                    <a:lnTo>
                      <a:pt x="395" y="97"/>
                    </a:lnTo>
                    <a:lnTo>
                      <a:pt x="201" y="9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63" name="Freeform 527"/>
              <p:cNvSpPr>
                <a:spLocks/>
              </p:cNvSpPr>
              <p:nvPr/>
            </p:nvSpPr>
            <p:spPr bwMode="auto">
              <a:xfrm>
                <a:off x="7350" y="6221"/>
                <a:ext cx="395" cy="97"/>
              </a:xfrm>
              <a:custGeom>
                <a:avLst/>
                <a:gdLst>
                  <a:gd name="T0" fmla="*/ 0 w 395"/>
                  <a:gd name="T1" fmla="*/ 0 h 97"/>
                  <a:gd name="T2" fmla="*/ 201 w 395"/>
                  <a:gd name="T3" fmla="*/ 0 h 97"/>
                  <a:gd name="T4" fmla="*/ 395 w 395"/>
                  <a:gd name="T5" fmla="*/ 97 h 97"/>
                  <a:gd name="T6" fmla="*/ 201 w 395"/>
                  <a:gd name="T7" fmla="*/ 97 h 97"/>
                  <a:gd name="T8" fmla="*/ 0 w 395"/>
                  <a:gd name="T9" fmla="*/ 0 h 97"/>
                  <a:gd name="T10" fmla="*/ 0 60000 65536"/>
                  <a:gd name="T11" fmla="*/ 0 60000 65536"/>
                  <a:gd name="T12" fmla="*/ 0 60000 65536"/>
                  <a:gd name="T13" fmla="*/ 0 60000 65536"/>
                  <a:gd name="T14" fmla="*/ 0 60000 65536"/>
                  <a:gd name="T15" fmla="*/ 0 w 395"/>
                  <a:gd name="T16" fmla="*/ 0 h 97"/>
                  <a:gd name="T17" fmla="*/ 395 w 395"/>
                  <a:gd name="T18" fmla="*/ 97 h 97"/>
                </a:gdLst>
                <a:ahLst/>
                <a:cxnLst>
                  <a:cxn ang="T10">
                    <a:pos x="T0" y="T1"/>
                  </a:cxn>
                  <a:cxn ang="T11">
                    <a:pos x="T2" y="T3"/>
                  </a:cxn>
                  <a:cxn ang="T12">
                    <a:pos x="T4" y="T5"/>
                  </a:cxn>
                  <a:cxn ang="T13">
                    <a:pos x="T6" y="T7"/>
                  </a:cxn>
                  <a:cxn ang="T14">
                    <a:pos x="T8" y="T9"/>
                  </a:cxn>
                </a:cxnLst>
                <a:rect l="T15" t="T16" r="T17" b="T18"/>
                <a:pathLst>
                  <a:path w="395" h="97">
                    <a:moveTo>
                      <a:pt x="0" y="0"/>
                    </a:moveTo>
                    <a:lnTo>
                      <a:pt x="201" y="0"/>
                    </a:lnTo>
                    <a:lnTo>
                      <a:pt x="395" y="97"/>
                    </a:lnTo>
                    <a:lnTo>
                      <a:pt x="201" y="97"/>
                    </a:lnTo>
                    <a:lnTo>
                      <a:pt x="0" y="0"/>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64" name="Freeform 528"/>
              <p:cNvSpPr>
                <a:spLocks/>
              </p:cNvSpPr>
              <p:nvPr/>
            </p:nvSpPr>
            <p:spPr bwMode="auto">
              <a:xfrm>
                <a:off x="7370" y="6098"/>
                <a:ext cx="110" cy="142"/>
              </a:xfrm>
              <a:custGeom>
                <a:avLst/>
                <a:gdLst>
                  <a:gd name="T0" fmla="*/ 110 w 110"/>
                  <a:gd name="T1" fmla="*/ 142 h 142"/>
                  <a:gd name="T2" fmla="*/ 0 w 110"/>
                  <a:gd name="T3" fmla="*/ 0 h 142"/>
                  <a:gd name="T4" fmla="*/ 71 w 110"/>
                  <a:gd name="T5" fmla="*/ 142 h 142"/>
                  <a:gd name="T6" fmla="*/ 110 w 110"/>
                  <a:gd name="T7" fmla="*/ 142 h 142"/>
                  <a:gd name="T8" fmla="*/ 0 60000 65536"/>
                  <a:gd name="T9" fmla="*/ 0 60000 65536"/>
                  <a:gd name="T10" fmla="*/ 0 60000 65536"/>
                  <a:gd name="T11" fmla="*/ 0 60000 65536"/>
                  <a:gd name="T12" fmla="*/ 0 w 110"/>
                  <a:gd name="T13" fmla="*/ 0 h 142"/>
                  <a:gd name="T14" fmla="*/ 110 w 110"/>
                  <a:gd name="T15" fmla="*/ 142 h 142"/>
                </a:gdLst>
                <a:ahLst/>
                <a:cxnLst>
                  <a:cxn ang="T8">
                    <a:pos x="T0" y="T1"/>
                  </a:cxn>
                  <a:cxn ang="T9">
                    <a:pos x="T2" y="T3"/>
                  </a:cxn>
                  <a:cxn ang="T10">
                    <a:pos x="T4" y="T5"/>
                  </a:cxn>
                  <a:cxn ang="T11">
                    <a:pos x="T6" y="T7"/>
                  </a:cxn>
                </a:cxnLst>
                <a:rect l="T12" t="T13" r="T14" b="T15"/>
                <a:pathLst>
                  <a:path w="110" h="142">
                    <a:moveTo>
                      <a:pt x="110" y="142"/>
                    </a:moveTo>
                    <a:lnTo>
                      <a:pt x="0" y="0"/>
                    </a:lnTo>
                    <a:lnTo>
                      <a:pt x="71" y="142"/>
                    </a:lnTo>
                    <a:lnTo>
                      <a:pt x="11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65" name="Freeform 529"/>
              <p:cNvSpPr>
                <a:spLocks/>
              </p:cNvSpPr>
              <p:nvPr/>
            </p:nvSpPr>
            <p:spPr bwMode="auto">
              <a:xfrm>
                <a:off x="7370" y="6098"/>
                <a:ext cx="110" cy="142"/>
              </a:xfrm>
              <a:custGeom>
                <a:avLst/>
                <a:gdLst>
                  <a:gd name="T0" fmla="*/ 110 w 110"/>
                  <a:gd name="T1" fmla="*/ 142 h 142"/>
                  <a:gd name="T2" fmla="*/ 0 w 110"/>
                  <a:gd name="T3" fmla="*/ 0 h 142"/>
                  <a:gd name="T4" fmla="*/ 71 w 110"/>
                  <a:gd name="T5" fmla="*/ 142 h 142"/>
                  <a:gd name="T6" fmla="*/ 110 w 110"/>
                  <a:gd name="T7" fmla="*/ 142 h 142"/>
                  <a:gd name="T8" fmla="*/ 0 60000 65536"/>
                  <a:gd name="T9" fmla="*/ 0 60000 65536"/>
                  <a:gd name="T10" fmla="*/ 0 60000 65536"/>
                  <a:gd name="T11" fmla="*/ 0 60000 65536"/>
                  <a:gd name="T12" fmla="*/ 0 w 110"/>
                  <a:gd name="T13" fmla="*/ 0 h 142"/>
                  <a:gd name="T14" fmla="*/ 110 w 110"/>
                  <a:gd name="T15" fmla="*/ 142 h 142"/>
                </a:gdLst>
                <a:ahLst/>
                <a:cxnLst>
                  <a:cxn ang="T8">
                    <a:pos x="T0" y="T1"/>
                  </a:cxn>
                  <a:cxn ang="T9">
                    <a:pos x="T2" y="T3"/>
                  </a:cxn>
                  <a:cxn ang="T10">
                    <a:pos x="T4" y="T5"/>
                  </a:cxn>
                  <a:cxn ang="T11">
                    <a:pos x="T6" y="T7"/>
                  </a:cxn>
                </a:cxnLst>
                <a:rect l="T12" t="T13" r="T14" b="T15"/>
                <a:pathLst>
                  <a:path w="110" h="142">
                    <a:moveTo>
                      <a:pt x="110" y="142"/>
                    </a:moveTo>
                    <a:lnTo>
                      <a:pt x="0" y="0"/>
                    </a:lnTo>
                    <a:lnTo>
                      <a:pt x="71" y="142"/>
                    </a:lnTo>
                    <a:lnTo>
                      <a:pt x="110" y="142"/>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66" name="Freeform 530"/>
              <p:cNvSpPr>
                <a:spLocks/>
              </p:cNvSpPr>
              <p:nvPr/>
            </p:nvSpPr>
            <p:spPr bwMode="auto">
              <a:xfrm>
                <a:off x="7422" y="6124"/>
                <a:ext cx="116" cy="142"/>
              </a:xfrm>
              <a:custGeom>
                <a:avLst/>
                <a:gdLst>
                  <a:gd name="T0" fmla="*/ 116 w 116"/>
                  <a:gd name="T1" fmla="*/ 142 h 142"/>
                  <a:gd name="T2" fmla="*/ 0 w 116"/>
                  <a:gd name="T3" fmla="*/ 0 h 142"/>
                  <a:gd name="T4" fmla="*/ 71 w 116"/>
                  <a:gd name="T5" fmla="*/ 142 h 142"/>
                  <a:gd name="T6" fmla="*/ 116 w 116"/>
                  <a:gd name="T7" fmla="*/ 142 h 142"/>
                  <a:gd name="T8" fmla="*/ 0 60000 65536"/>
                  <a:gd name="T9" fmla="*/ 0 60000 65536"/>
                  <a:gd name="T10" fmla="*/ 0 60000 65536"/>
                  <a:gd name="T11" fmla="*/ 0 60000 65536"/>
                  <a:gd name="T12" fmla="*/ 0 w 116"/>
                  <a:gd name="T13" fmla="*/ 0 h 142"/>
                  <a:gd name="T14" fmla="*/ 116 w 116"/>
                  <a:gd name="T15" fmla="*/ 142 h 142"/>
                </a:gdLst>
                <a:ahLst/>
                <a:cxnLst>
                  <a:cxn ang="T8">
                    <a:pos x="T0" y="T1"/>
                  </a:cxn>
                  <a:cxn ang="T9">
                    <a:pos x="T2" y="T3"/>
                  </a:cxn>
                  <a:cxn ang="T10">
                    <a:pos x="T4" y="T5"/>
                  </a:cxn>
                  <a:cxn ang="T11">
                    <a:pos x="T6" y="T7"/>
                  </a:cxn>
                </a:cxnLst>
                <a:rect l="T12" t="T13" r="T14" b="T15"/>
                <a:pathLst>
                  <a:path w="116" h="142">
                    <a:moveTo>
                      <a:pt x="116" y="142"/>
                    </a:moveTo>
                    <a:lnTo>
                      <a:pt x="0" y="0"/>
                    </a:lnTo>
                    <a:lnTo>
                      <a:pt x="71" y="142"/>
                    </a:lnTo>
                    <a:lnTo>
                      <a:pt x="116"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67" name="Freeform 531"/>
              <p:cNvSpPr>
                <a:spLocks/>
              </p:cNvSpPr>
              <p:nvPr/>
            </p:nvSpPr>
            <p:spPr bwMode="auto">
              <a:xfrm>
                <a:off x="7422" y="6124"/>
                <a:ext cx="116" cy="142"/>
              </a:xfrm>
              <a:custGeom>
                <a:avLst/>
                <a:gdLst>
                  <a:gd name="T0" fmla="*/ 116 w 116"/>
                  <a:gd name="T1" fmla="*/ 142 h 142"/>
                  <a:gd name="T2" fmla="*/ 0 w 116"/>
                  <a:gd name="T3" fmla="*/ 0 h 142"/>
                  <a:gd name="T4" fmla="*/ 71 w 116"/>
                  <a:gd name="T5" fmla="*/ 142 h 142"/>
                  <a:gd name="T6" fmla="*/ 116 w 116"/>
                  <a:gd name="T7" fmla="*/ 142 h 142"/>
                  <a:gd name="T8" fmla="*/ 0 60000 65536"/>
                  <a:gd name="T9" fmla="*/ 0 60000 65536"/>
                  <a:gd name="T10" fmla="*/ 0 60000 65536"/>
                  <a:gd name="T11" fmla="*/ 0 60000 65536"/>
                  <a:gd name="T12" fmla="*/ 0 w 116"/>
                  <a:gd name="T13" fmla="*/ 0 h 142"/>
                  <a:gd name="T14" fmla="*/ 116 w 116"/>
                  <a:gd name="T15" fmla="*/ 142 h 142"/>
                </a:gdLst>
                <a:ahLst/>
                <a:cxnLst>
                  <a:cxn ang="T8">
                    <a:pos x="T0" y="T1"/>
                  </a:cxn>
                  <a:cxn ang="T9">
                    <a:pos x="T2" y="T3"/>
                  </a:cxn>
                  <a:cxn ang="T10">
                    <a:pos x="T4" y="T5"/>
                  </a:cxn>
                  <a:cxn ang="T11">
                    <a:pos x="T6" y="T7"/>
                  </a:cxn>
                </a:cxnLst>
                <a:rect l="T12" t="T13" r="T14" b="T15"/>
                <a:pathLst>
                  <a:path w="116" h="142">
                    <a:moveTo>
                      <a:pt x="116" y="142"/>
                    </a:moveTo>
                    <a:lnTo>
                      <a:pt x="0" y="0"/>
                    </a:lnTo>
                    <a:lnTo>
                      <a:pt x="71" y="142"/>
                    </a:lnTo>
                    <a:lnTo>
                      <a:pt x="116" y="142"/>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68" name="Freeform 532"/>
              <p:cNvSpPr>
                <a:spLocks/>
              </p:cNvSpPr>
              <p:nvPr/>
            </p:nvSpPr>
            <p:spPr bwMode="auto">
              <a:xfrm>
                <a:off x="7480" y="6150"/>
                <a:ext cx="110" cy="142"/>
              </a:xfrm>
              <a:custGeom>
                <a:avLst/>
                <a:gdLst>
                  <a:gd name="T0" fmla="*/ 110 w 110"/>
                  <a:gd name="T1" fmla="*/ 142 h 142"/>
                  <a:gd name="T2" fmla="*/ 0 w 110"/>
                  <a:gd name="T3" fmla="*/ 0 h 142"/>
                  <a:gd name="T4" fmla="*/ 71 w 110"/>
                  <a:gd name="T5" fmla="*/ 142 h 142"/>
                  <a:gd name="T6" fmla="*/ 110 w 110"/>
                  <a:gd name="T7" fmla="*/ 142 h 142"/>
                  <a:gd name="T8" fmla="*/ 0 60000 65536"/>
                  <a:gd name="T9" fmla="*/ 0 60000 65536"/>
                  <a:gd name="T10" fmla="*/ 0 60000 65536"/>
                  <a:gd name="T11" fmla="*/ 0 60000 65536"/>
                  <a:gd name="T12" fmla="*/ 0 w 110"/>
                  <a:gd name="T13" fmla="*/ 0 h 142"/>
                  <a:gd name="T14" fmla="*/ 110 w 110"/>
                  <a:gd name="T15" fmla="*/ 142 h 142"/>
                </a:gdLst>
                <a:ahLst/>
                <a:cxnLst>
                  <a:cxn ang="T8">
                    <a:pos x="T0" y="T1"/>
                  </a:cxn>
                  <a:cxn ang="T9">
                    <a:pos x="T2" y="T3"/>
                  </a:cxn>
                  <a:cxn ang="T10">
                    <a:pos x="T4" y="T5"/>
                  </a:cxn>
                  <a:cxn ang="T11">
                    <a:pos x="T6" y="T7"/>
                  </a:cxn>
                </a:cxnLst>
                <a:rect l="T12" t="T13" r="T14" b="T15"/>
                <a:pathLst>
                  <a:path w="110" h="142">
                    <a:moveTo>
                      <a:pt x="110" y="142"/>
                    </a:moveTo>
                    <a:lnTo>
                      <a:pt x="0" y="0"/>
                    </a:lnTo>
                    <a:lnTo>
                      <a:pt x="71" y="142"/>
                    </a:lnTo>
                    <a:lnTo>
                      <a:pt x="11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69" name="Freeform 533"/>
              <p:cNvSpPr>
                <a:spLocks/>
              </p:cNvSpPr>
              <p:nvPr/>
            </p:nvSpPr>
            <p:spPr bwMode="auto">
              <a:xfrm>
                <a:off x="7480" y="6150"/>
                <a:ext cx="110" cy="142"/>
              </a:xfrm>
              <a:custGeom>
                <a:avLst/>
                <a:gdLst>
                  <a:gd name="T0" fmla="*/ 110 w 110"/>
                  <a:gd name="T1" fmla="*/ 142 h 142"/>
                  <a:gd name="T2" fmla="*/ 0 w 110"/>
                  <a:gd name="T3" fmla="*/ 0 h 142"/>
                  <a:gd name="T4" fmla="*/ 71 w 110"/>
                  <a:gd name="T5" fmla="*/ 142 h 142"/>
                  <a:gd name="T6" fmla="*/ 110 w 110"/>
                  <a:gd name="T7" fmla="*/ 142 h 142"/>
                  <a:gd name="T8" fmla="*/ 0 60000 65536"/>
                  <a:gd name="T9" fmla="*/ 0 60000 65536"/>
                  <a:gd name="T10" fmla="*/ 0 60000 65536"/>
                  <a:gd name="T11" fmla="*/ 0 60000 65536"/>
                  <a:gd name="T12" fmla="*/ 0 w 110"/>
                  <a:gd name="T13" fmla="*/ 0 h 142"/>
                  <a:gd name="T14" fmla="*/ 110 w 110"/>
                  <a:gd name="T15" fmla="*/ 142 h 142"/>
                </a:gdLst>
                <a:ahLst/>
                <a:cxnLst>
                  <a:cxn ang="T8">
                    <a:pos x="T0" y="T1"/>
                  </a:cxn>
                  <a:cxn ang="T9">
                    <a:pos x="T2" y="T3"/>
                  </a:cxn>
                  <a:cxn ang="T10">
                    <a:pos x="T4" y="T5"/>
                  </a:cxn>
                  <a:cxn ang="T11">
                    <a:pos x="T6" y="T7"/>
                  </a:cxn>
                </a:cxnLst>
                <a:rect l="T12" t="T13" r="T14" b="T15"/>
                <a:pathLst>
                  <a:path w="110" h="142">
                    <a:moveTo>
                      <a:pt x="110" y="142"/>
                    </a:moveTo>
                    <a:lnTo>
                      <a:pt x="0" y="0"/>
                    </a:lnTo>
                    <a:lnTo>
                      <a:pt x="71" y="142"/>
                    </a:lnTo>
                    <a:lnTo>
                      <a:pt x="110" y="142"/>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70" name="Line 534"/>
              <p:cNvSpPr>
                <a:spLocks noChangeShapeType="1"/>
              </p:cNvSpPr>
              <p:nvPr/>
            </p:nvSpPr>
            <p:spPr bwMode="auto">
              <a:xfrm flipH="1" flipV="1">
                <a:off x="7525" y="6532"/>
                <a:ext cx="26" cy="26"/>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671" name="Line 535"/>
              <p:cNvSpPr>
                <a:spLocks noChangeShapeType="1"/>
              </p:cNvSpPr>
              <p:nvPr/>
            </p:nvSpPr>
            <p:spPr bwMode="auto">
              <a:xfrm>
                <a:off x="7648" y="6266"/>
                <a:ext cx="58" cy="1"/>
              </a:xfrm>
              <a:prstGeom prst="line">
                <a:avLst/>
              </a:prstGeom>
              <a:noFill/>
              <a:ln w="825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672" name="Freeform 536"/>
              <p:cNvSpPr>
                <a:spLocks/>
              </p:cNvSpPr>
              <p:nvPr/>
            </p:nvSpPr>
            <p:spPr bwMode="auto">
              <a:xfrm>
                <a:off x="7350" y="6221"/>
                <a:ext cx="201" cy="97"/>
              </a:xfrm>
              <a:custGeom>
                <a:avLst/>
                <a:gdLst>
                  <a:gd name="T0" fmla="*/ 201 w 201"/>
                  <a:gd name="T1" fmla="*/ 97 h 97"/>
                  <a:gd name="T2" fmla="*/ 0 w 201"/>
                  <a:gd name="T3" fmla="*/ 0 h 97"/>
                  <a:gd name="T4" fmla="*/ 0 w 201"/>
                  <a:gd name="T5" fmla="*/ 45 h 97"/>
                  <a:gd name="T6" fmla="*/ 0 60000 65536"/>
                  <a:gd name="T7" fmla="*/ 0 60000 65536"/>
                  <a:gd name="T8" fmla="*/ 0 60000 65536"/>
                  <a:gd name="T9" fmla="*/ 0 w 201"/>
                  <a:gd name="T10" fmla="*/ 0 h 97"/>
                  <a:gd name="T11" fmla="*/ 201 w 201"/>
                  <a:gd name="T12" fmla="*/ 97 h 97"/>
                </a:gdLst>
                <a:ahLst/>
                <a:cxnLst>
                  <a:cxn ang="T6">
                    <a:pos x="T0" y="T1"/>
                  </a:cxn>
                  <a:cxn ang="T7">
                    <a:pos x="T2" y="T3"/>
                  </a:cxn>
                  <a:cxn ang="T8">
                    <a:pos x="T4" y="T5"/>
                  </a:cxn>
                </a:cxnLst>
                <a:rect l="T9" t="T10" r="T11" b="T12"/>
                <a:pathLst>
                  <a:path w="201" h="97">
                    <a:moveTo>
                      <a:pt x="201" y="97"/>
                    </a:moveTo>
                    <a:lnTo>
                      <a:pt x="0" y="0"/>
                    </a:lnTo>
                    <a:lnTo>
                      <a:pt x="0" y="45"/>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73" name="Rectangle 537"/>
              <p:cNvSpPr>
                <a:spLocks noChangeArrowheads="1"/>
              </p:cNvSpPr>
              <p:nvPr/>
            </p:nvSpPr>
            <p:spPr bwMode="auto">
              <a:xfrm>
                <a:off x="6956" y="6519"/>
                <a:ext cx="19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74" name="Rectangle 538"/>
              <p:cNvSpPr>
                <a:spLocks noChangeArrowheads="1"/>
              </p:cNvSpPr>
              <p:nvPr/>
            </p:nvSpPr>
            <p:spPr bwMode="auto">
              <a:xfrm>
                <a:off x="6956" y="6519"/>
                <a:ext cx="194" cy="45"/>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75" name="Freeform 539"/>
              <p:cNvSpPr>
                <a:spLocks/>
              </p:cNvSpPr>
              <p:nvPr/>
            </p:nvSpPr>
            <p:spPr bwMode="auto">
              <a:xfrm>
                <a:off x="6834" y="6409"/>
                <a:ext cx="122" cy="155"/>
              </a:xfrm>
              <a:custGeom>
                <a:avLst/>
                <a:gdLst>
                  <a:gd name="T0" fmla="*/ 122 w 122"/>
                  <a:gd name="T1" fmla="*/ 155 h 155"/>
                  <a:gd name="T2" fmla="*/ 0 w 122"/>
                  <a:gd name="T3" fmla="*/ 51 h 155"/>
                  <a:gd name="T4" fmla="*/ 0 w 122"/>
                  <a:gd name="T5" fmla="*/ 0 h 155"/>
                  <a:gd name="T6" fmla="*/ 122 w 122"/>
                  <a:gd name="T7" fmla="*/ 110 h 155"/>
                  <a:gd name="T8" fmla="*/ 122 w 122"/>
                  <a:gd name="T9" fmla="*/ 155 h 155"/>
                  <a:gd name="T10" fmla="*/ 0 60000 65536"/>
                  <a:gd name="T11" fmla="*/ 0 60000 65536"/>
                  <a:gd name="T12" fmla="*/ 0 60000 65536"/>
                  <a:gd name="T13" fmla="*/ 0 60000 65536"/>
                  <a:gd name="T14" fmla="*/ 0 60000 65536"/>
                  <a:gd name="T15" fmla="*/ 0 w 122"/>
                  <a:gd name="T16" fmla="*/ 0 h 155"/>
                  <a:gd name="T17" fmla="*/ 122 w 122"/>
                  <a:gd name="T18" fmla="*/ 155 h 155"/>
                </a:gdLst>
                <a:ahLst/>
                <a:cxnLst>
                  <a:cxn ang="T10">
                    <a:pos x="T0" y="T1"/>
                  </a:cxn>
                  <a:cxn ang="T11">
                    <a:pos x="T2" y="T3"/>
                  </a:cxn>
                  <a:cxn ang="T12">
                    <a:pos x="T4" y="T5"/>
                  </a:cxn>
                  <a:cxn ang="T13">
                    <a:pos x="T6" y="T7"/>
                  </a:cxn>
                  <a:cxn ang="T14">
                    <a:pos x="T8" y="T9"/>
                  </a:cxn>
                </a:cxnLst>
                <a:rect l="T15" t="T16" r="T17" b="T18"/>
                <a:pathLst>
                  <a:path w="122" h="155">
                    <a:moveTo>
                      <a:pt x="122" y="155"/>
                    </a:moveTo>
                    <a:lnTo>
                      <a:pt x="0" y="51"/>
                    </a:lnTo>
                    <a:lnTo>
                      <a:pt x="0" y="0"/>
                    </a:lnTo>
                    <a:lnTo>
                      <a:pt x="122" y="110"/>
                    </a:lnTo>
                    <a:lnTo>
                      <a:pt x="122" y="1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76" name="Freeform 540"/>
              <p:cNvSpPr>
                <a:spLocks/>
              </p:cNvSpPr>
              <p:nvPr/>
            </p:nvSpPr>
            <p:spPr bwMode="auto">
              <a:xfrm>
                <a:off x="6834" y="6409"/>
                <a:ext cx="122" cy="155"/>
              </a:xfrm>
              <a:custGeom>
                <a:avLst/>
                <a:gdLst>
                  <a:gd name="T0" fmla="*/ 122 w 122"/>
                  <a:gd name="T1" fmla="*/ 155 h 155"/>
                  <a:gd name="T2" fmla="*/ 0 w 122"/>
                  <a:gd name="T3" fmla="*/ 51 h 155"/>
                  <a:gd name="T4" fmla="*/ 0 w 122"/>
                  <a:gd name="T5" fmla="*/ 0 h 155"/>
                  <a:gd name="T6" fmla="*/ 122 w 122"/>
                  <a:gd name="T7" fmla="*/ 110 h 155"/>
                  <a:gd name="T8" fmla="*/ 122 w 122"/>
                  <a:gd name="T9" fmla="*/ 155 h 155"/>
                  <a:gd name="T10" fmla="*/ 0 60000 65536"/>
                  <a:gd name="T11" fmla="*/ 0 60000 65536"/>
                  <a:gd name="T12" fmla="*/ 0 60000 65536"/>
                  <a:gd name="T13" fmla="*/ 0 60000 65536"/>
                  <a:gd name="T14" fmla="*/ 0 60000 65536"/>
                  <a:gd name="T15" fmla="*/ 0 w 122"/>
                  <a:gd name="T16" fmla="*/ 0 h 155"/>
                  <a:gd name="T17" fmla="*/ 122 w 122"/>
                  <a:gd name="T18" fmla="*/ 155 h 155"/>
                </a:gdLst>
                <a:ahLst/>
                <a:cxnLst>
                  <a:cxn ang="T10">
                    <a:pos x="T0" y="T1"/>
                  </a:cxn>
                  <a:cxn ang="T11">
                    <a:pos x="T2" y="T3"/>
                  </a:cxn>
                  <a:cxn ang="T12">
                    <a:pos x="T4" y="T5"/>
                  </a:cxn>
                  <a:cxn ang="T13">
                    <a:pos x="T6" y="T7"/>
                  </a:cxn>
                  <a:cxn ang="T14">
                    <a:pos x="T8" y="T9"/>
                  </a:cxn>
                </a:cxnLst>
                <a:rect l="T15" t="T16" r="T17" b="T18"/>
                <a:pathLst>
                  <a:path w="122" h="155">
                    <a:moveTo>
                      <a:pt x="122" y="155"/>
                    </a:moveTo>
                    <a:lnTo>
                      <a:pt x="0" y="51"/>
                    </a:lnTo>
                    <a:lnTo>
                      <a:pt x="0" y="0"/>
                    </a:lnTo>
                    <a:lnTo>
                      <a:pt x="122" y="110"/>
                    </a:lnTo>
                    <a:lnTo>
                      <a:pt x="122" y="155"/>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77" name="Freeform 541"/>
              <p:cNvSpPr>
                <a:spLocks/>
              </p:cNvSpPr>
              <p:nvPr/>
            </p:nvSpPr>
            <p:spPr bwMode="auto">
              <a:xfrm>
                <a:off x="6834" y="6409"/>
                <a:ext cx="316" cy="110"/>
              </a:xfrm>
              <a:custGeom>
                <a:avLst/>
                <a:gdLst>
                  <a:gd name="T0" fmla="*/ 316 w 316"/>
                  <a:gd name="T1" fmla="*/ 110 h 110"/>
                  <a:gd name="T2" fmla="*/ 200 w 316"/>
                  <a:gd name="T3" fmla="*/ 0 h 110"/>
                  <a:gd name="T4" fmla="*/ 0 w 316"/>
                  <a:gd name="T5" fmla="*/ 0 h 110"/>
                  <a:gd name="T6" fmla="*/ 122 w 316"/>
                  <a:gd name="T7" fmla="*/ 110 h 110"/>
                  <a:gd name="T8" fmla="*/ 316 w 316"/>
                  <a:gd name="T9" fmla="*/ 110 h 110"/>
                  <a:gd name="T10" fmla="*/ 0 60000 65536"/>
                  <a:gd name="T11" fmla="*/ 0 60000 65536"/>
                  <a:gd name="T12" fmla="*/ 0 60000 65536"/>
                  <a:gd name="T13" fmla="*/ 0 60000 65536"/>
                  <a:gd name="T14" fmla="*/ 0 60000 65536"/>
                  <a:gd name="T15" fmla="*/ 0 w 316"/>
                  <a:gd name="T16" fmla="*/ 0 h 110"/>
                  <a:gd name="T17" fmla="*/ 316 w 316"/>
                  <a:gd name="T18" fmla="*/ 110 h 110"/>
                </a:gdLst>
                <a:ahLst/>
                <a:cxnLst>
                  <a:cxn ang="T10">
                    <a:pos x="T0" y="T1"/>
                  </a:cxn>
                  <a:cxn ang="T11">
                    <a:pos x="T2" y="T3"/>
                  </a:cxn>
                  <a:cxn ang="T12">
                    <a:pos x="T4" y="T5"/>
                  </a:cxn>
                  <a:cxn ang="T13">
                    <a:pos x="T6" y="T7"/>
                  </a:cxn>
                  <a:cxn ang="T14">
                    <a:pos x="T8" y="T9"/>
                  </a:cxn>
                </a:cxnLst>
                <a:rect l="T15" t="T16" r="T17" b="T18"/>
                <a:pathLst>
                  <a:path w="316" h="110">
                    <a:moveTo>
                      <a:pt x="316" y="110"/>
                    </a:moveTo>
                    <a:lnTo>
                      <a:pt x="200" y="0"/>
                    </a:lnTo>
                    <a:lnTo>
                      <a:pt x="0" y="0"/>
                    </a:lnTo>
                    <a:lnTo>
                      <a:pt x="122" y="110"/>
                    </a:lnTo>
                    <a:lnTo>
                      <a:pt x="316"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78" name="Freeform 542"/>
              <p:cNvSpPr>
                <a:spLocks/>
              </p:cNvSpPr>
              <p:nvPr/>
            </p:nvSpPr>
            <p:spPr bwMode="auto">
              <a:xfrm>
                <a:off x="6834" y="6409"/>
                <a:ext cx="316" cy="110"/>
              </a:xfrm>
              <a:custGeom>
                <a:avLst/>
                <a:gdLst>
                  <a:gd name="T0" fmla="*/ 316 w 316"/>
                  <a:gd name="T1" fmla="*/ 110 h 110"/>
                  <a:gd name="T2" fmla="*/ 200 w 316"/>
                  <a:gd name="T3" fmla="*/ 0 h 110"/>
                  <a:gd name="T4" fmla="*/ 0 w 316"/>
                  <a:gd name="T5" fmla="*/ 0 h 110"/>
                  <a:gd name="T6" fmla="*/ 122 w 316"/>
                  <a:gd name="T7" fmla="*/ 110 h 110"/>
                  <a:gd name="T8" fmla="*/ 316 w 316"/>
                  <a:gd name="T9" fmla="*/ 110 h 110"/>
                  <a:gd name="T10" fmla="*/ 0 60000 65536"/>
                  <a:gd name="T11" fmla="*/ 0 60000 65536"/>
                  <a:gd name="T12" fmla="*/ 0 60000 65536"/>
                  <a:gd name="T13" fmla="*/ 0 60000 65536"/>
                  <a:gd name="T14" fmla="*/ 0 60000 65536"/>
                  <a:gd name="T15" fmla="*/ 0 w 316"/>
                  <a:gd name="T16" fmla="*/ 0 h 110"/>
                  <a:gd name="T17" fmla="*/ 316 w 316"/>
                  <a:gd name="T18" fmla="*/ 110 h 110"/>
                </a:gdLst>
                <a:ahLst/>
                <a:cxnLst>
                  <a:cxn ang="T10">
                    <a:pos x="T0" y="T1"/>
                  </a:cxn>
                  <a:cxn ang="T11">
                    <a:pos x="T2" y="T3"/>
                  </a:cxn>
                  <a:cxn ang="T12">
                    <a:pos x="T4" y="T5"/>
                  </a:cxn>
                  <a:cxn ang="T13">
                    <a:pos x="T6" y="T7"/>
                  </a:cxn>
                  <a:cxn ang="T14">
                    <a:pos x="T8" y="T9"/>
                  </a:cxn>
                </a:cxnLst>
                <a:rect l="T15" t="T16" r="T17" b="T18"/>
                <a:pathLst>
                  <a:path w="316" h="110">
                    <a:moveTo>
                      <a:pt x="316" y="110"/>
                    </a:moveTo>
                    <a:lnTo>
                      <a:pt x="200" y="0"/>
                    </a:lnTo>
                    <a:lnTo>
                      <a:pt x="0" y="0"/>
                    </a:lnTo>
                    <a:lnTo>
                      <a:pt x="122" y="110"/>
                    </a:lnTo>
                    <a:lnTo>
                      <a:pt x="316" y="110"/>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79" name="Freeform 543"/>
              <p:cNvSpPr>
                <a:spLocks/>
              </p:cNvSpPr>
              <p:nvPr/>
            </p:nvSpPr>
            <p:spPr bwMode="auto">
              <a:xfrm>
                <a:off x="6969" y="6092"/>
                <a:ext cx="84" cy="148"/>
              </a:xfrm>
              <a:custGeom>
                <a:avLst/>
                <a:gdLst>
                  <a:gd name="T0" fmla="*/ 0 w 84"/>
                  <a:gd name="T1" fmla="*/ 123 h 148"/>
                  <a:gd name="T2" fmla="*/ 84 w 84"/>
                  <a:gd name="T3" fmla="*/ 0 h 148"/>
                  <a:gd name="T4" fmla="*/ 26 w 84"/>
                  <a:gd name="T5" fmla="*/ 148 h 148"/>
                  <a:gd name="T6" fmla="*/ 0 60000 65536"/>
                  <a:gd name="T7" fmla="*/ 0 60000 65536"/>
                  <a:gd name="T8" fmla="*/ 0 60000 65536"/>
                  <a:gd name="T9" fmla="*/ 0 w 84"/>
                  <a:gd name="T10" fmla="*/ 0 h 148"/>
                  <a:gd name="T11" fmla="*/ 84 w 84"/>
                  <a:gd name="T12" fmla="*/ 148 h 148"/>
                </a:gdLst>
                <a:ahLst/>
                <a:cxnLst>
                  <a:cxn ang="T6">
                    <a:pos x="T0" y="T1"/>
                  </a:cxn>
                  <a:cxn ang="T7">
                    <a:pos x="T2" y="T3"/>
                  </a:cxn>
                  <a:cxn ang="T8">
                    <a:pos x="T4" y="T5"/>
                  </a:cxn>
                </a:cxnLst>
                <a:rect l="T9" t="T10" r="T11" b="T12"/>
                <a:pathLst>
                  <a:path w="84" h="148">
                    <a:moveTo>
                      <a:pt x="0" y="123"/>
                    </a:moveTo>
                    <a:lnTo>
                      <a:pt x="84" y="0"/>
                    </a:lnTo>
                    <a:lnTo>
                      <a:pt x="26" y="148"/>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80" name="Freeform 544"/>
              <p:cNvSpPr>
                <a:spLocks/>
              </p:cNvSpPr>
              <p:nvPr/>
            </p:nvSpPr>
            <p:spPr bwMode="auto">
              <a:xfrm>
                <a:off x="7008" y="6137"/>
                <a:ext cx="84" cy="149"/>
              </a:xfrm>
              <a:custGeom>
                <a:avLst/>
                <a:gdLst>
                  <a:gd name="T0" fmla="*/ 0 w 84"/>
                  <a:gd name="T1" fmla="*/ 123 h 149"/>
                  <a:gd name="T2" fmla="*/ 84 w 84"/>
                  <a:gd name="T3" fmla="*/ 0 h 149"/>
                  <a:gd name="T4" fmla="*/ 32 w 84"/>
                  <a:gd name="T5" fmla="*/ 149 h 149"/>
                  <a:gd name="T6" fmla="*/ 0 60000 65536"/>
                  <a:gd name="T7" fmla="*/ 0 60000 65536"/>
                  <a:gd name="T8" fmla="*/ 0 60000 65536"/>
                  <a:gd name="T9" fmla="*/ 0 w 84"/>
                  <a:gd name="T10" fmla="*/ 0 h 149"/>
                  <a:gd name="T11" fmla="*/ 84 w 84"/>
                  <a:gd name="T12" fmla="*/ 149 h 149"/>
                </a:gdLst>
                <a:ahLst/>
                <a:cxnLst>
                  <a:cxn ang="T6">
                    <a:pos x="T0" y="T1"/>
                  </a:cxn>
                  <a:cxn ang="T7">
                    <a:pos x="T2" y="T3"/>
                  </a:cxn>
                  <a:cxn ang="T8">
                    <a:pos x="T4" y="T5"/>
                  </a:cxn>
                </a:cxnLst>
                <a:rect l="T9" t="T10" r="T11" b="T12"/>
                <a:pathLst>
                  <a:path w="84" h="149">
                    <a:moveTo>
                      <a:pt x="0" y="123"/>
                    </a:moveTo>
                    <a:lnTo>
                      <a:pt x="84" y="0"/>
                    </a:lnTo>
                    <a:lnTo>
                      <a:pt x="32" y="149"/>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81" name="Freeform 545"/>
              <p:cNvSpPr>
                <a:spLocks/>
              </p:cNvSpPr>
              <p:nvPr/>
            </p:nvSpPr>
            <p:spPr bwMode="auto">
              <a:xfrm>
                <a:off x="7060" y="6182"/>
                <a:ext cx="84" cy="143"/>
              </a:xfrm>
              <a:custGeom>
                <a:avLst/>
                <a:gdLst>
                  <a:gd name="T0" fmla="*/ 0 w 84"/>
                  <a:gd name="T1" fmla="*/ 123 h 143"/>
                  <a:gd name="T2" fmla="*/ 84 w 84"/>
                  <a:gd name="T3" fmla="*/ 0 h 143"/>
                  <a:gd name="T4" fmla="*/ 26 w 84"/>
                  <a:gd name="T5" fmla="*/ 143 h 143"/>
                  <a:gd name="T6" fmla="*/ 0 60000 65536"/>
                  <a:gd name="T7" fmla="*/ 0 60000 65536"/>
                  <a:gd name="T8" fmla="*/ 0 60000 65536"/>
                  <a:gd name="T9" fmla="*/ 0 w 84"/>
                  <a:gd name="T10" fmla="*/ 0 h 143"/>
                  <a:gd name="T11" fmla="*/ 84 w 84"/>
                  <a:gd name="T12" fmla="*/ 143 h 143"/>
                </a:gdLst>
                <a:ahLst/>
                <a:cxnLst>
                  <a:cxn ang="T6">
                    <a:pos x="T0" y="T1"/>
                  </a:cxn>
                  <a:cxn ang="T7">
                    <a:pos x="T2" y="T3"/>
                  </a:cxn>
                  <a:cxn ang="T8">
                    <a:pos x="T4" y="T5"/>
                  </a:cxn>
                </a:cxnLst>
                <a:rect l="T9" t="T10" r="T11" b="T12"/>
                <a:pathLst>
                  <a:path w="84" h="143">
                    <a:moveTo>
                      <a:pt x="0" y="123"/>
                    </a:moveTo>
                    <a:lnTo>
                      <a:pt x="84" y="0"/>
                    </a:lnTo>
                    <a:lnTo>
                      <a:pt x="26" y="143"/>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82" name="Freeform 546"/>
              <p:cNvSpPr>
                <a:spLocks/>
              </p:cNvSpPr>
              <p:nvPr/>
            </p:nvSpPr>
            <p:spPr bwMode="auto">
              <a:xfrm>
                <a:off x="7551" y="6163"/>
                <a:ext cx="58" cy="84"/>
              </a:xfrm>
              <a:custGeom>
                <a:avLst/>
                <a:gdLst>
                  <a:gd name="T0" fmla="*/ 26 w 58"/>
                  <a:gd name="T1" fmla="*/ 84 h 84"/>
                  <a:gd name="T2" fmla="*/ 0 w 58"/>
                  <a:gd name="T3" fmla="*/ 77 h 84"/>
                  <a:gd name="T4" fmla="*/ 58 w 58"/>
                  <a:gd name="T5" fmla="*/ 0 h 84"/>
                  <a:gd name="T6" fmla="*/ 26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6" y="84"/>
                    </a:moveTo>
                    <a:lnTo>
                      <a:pt x="0" y="77"/>
                    </a:lnTo>
                    <a:lnTo>
                      <a:pt x="58" y="0"/>
                    </a:lnTo>
                    <a:lnTo>
                      <a:pt x="26" y="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83" name="Freeform 547"/>
              <p:cNvSpPr>
                <a:spLocks/>
              </p:cNvSpPr>
              <p:nvPr/>
            </p:nvSpPr>
            <p:spPr bwMode="auto">
              <a:xfrm>
                <a:off x="7551" y="6163"/>
                <a:ext cx="58" cy="84"/>
              </a:xfrm>
              <a:custGeom>
                <a:avLst/>
                <a:gdLst>
                  <a:gd name="T0" fmla="*/ 26 w 58"/>
                  <a:gd name="T1" fmla="*/ 84 h 84"/>
                  <a:gd name="T2" fmla="*/ 0 w 58"/>
                  <a:gd name="T3" fmla="*/ 77 h 84"/>
                  <a:gd name="T4" fmla="*/ 58 w 58"/>
                  <a:gd name="T5" fmla="*/ 0 h 84"/>
                  <a:gd name="T6" fmla="*/ 26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6" y="84"/>
                    </a:moveTo>
                    <a:lnTo>
                      <a:pt x="0" y="77"/>
                    </a:lnTo>
                    <a:lnTo>
                      <a:pt x="58" y="0"/>
                    </a:lnTo>
                    <a:lnTo>
                      <a:pt x="26" y="84"/>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84" name="Rectangle 548"/>
              <p:cNvSpPr>
                <a:spLocks noChangeArrowheads="1"/>
              </p:cNvSpPr>
              <p:nvPr/>
            </p:nvSpPr>
            <p:spPr bwMode="auto">
              <a:xfrm>
                <a:off x="6969" y="6350"/>
                <a:ext cx="123" cy="1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85" name="Rectangle 549"/>
              <p:cNvSpPr>
                <a:spLocks noChangeArrowheads="1"/>
              </p:cNvSpPr>
              <p:nvPr/>
            </p:nvSpPr>
            <p:spPr bwMode="auto">
              <a:xfrm>
                <a:off x="6969" y="6350"/>
                <a:ext cx="123" cy="143"/>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686" name="Freeform 550"/>
              <p:cNvSpPr>
                <a:spLocks/>
              </p:cNvSpPr>
              <p:nvPr/>
            </p:nvSpPr>
            <p:spPr bwMode="auto">
              <a:xfrm>
                <a:off x="6918" y="6305"/>
                <a:ext cx="51" cy="188"/>
              </a:xfrm>
              <a:custGeom>
                <a:avLst/>
                <a:gdLst>
                  <a:gd name="T0" fmla="*/ 51 w 51"/>
                  <a:gd name="T1" fmla="*/ 188 h 188"/>
                  <a:gd name="T2" fmla="*/ 0 w 51"/>
                  <a:gd name="T3" fmla="*/ 149 h 188"/>
                  <a:gd name="T4" fmla="*/ 0 w 51"/>
                  <a:gd name="T5" fmla="*/ 0 h 188"/>
                  <a:gd name="T6" fmla="*/ 51 w 51"/>
                  <a:gd name="T7" fmla="*/ 45 h 188"/>
                  <a:gd name="T8" fmla="*/ 51 w 51"/>
                  <a:gd name="T9" fmla="*/ 188 h 188"/>
                  <a:gd name="T10" fmla="*/ 0 60000 65536"/>
                  <a:gd name="T11" fmla="*/ 0 60000 65536"/>
                  <a:gd name="T12" fmla="*/ 0 60000 65536"/>
                  <a:gd name="T13" fmla="*/ 0 60000 65536"/>
                  <a:gd name="T14" fmla="*/ 0 60000 65536"/>
                  <a:gd name="T15" fmla="*/ 0 w 51"/>
                  <a:gd name="T16" fmla="*/ 0 h 188"/>
                  <a:gd name="T17" fmla="*/ 51 w 51"/>
                  <a:gd name="T18" fmla="*/ 188 h 188"/>
                </a:gdLst>
                <a:ahLst/>
                <a:cxnLst>
                  <a:cxn ang="T10">
                    <a:pos x="T0" y="T1"/>
                  </a:cxn>
                  <a:cxn ang="T11">
                    <a:pos x="T2" y="T3"/>
                  </a:cxn>
                  <a:cxn ang="T12">
                    <a:pos x="T4" y="T5"/>
                  </a:cxn>
                  <a:cxn ang="T13">
                    <a:pos x="T6" y="T7"/>
                  </a:cxn>
                  <a:cxn ang="T14">
                    <a:pos x="T8" y="T9"/>
                  </a:cxn>
                </a:cxnLst>
                <a:rect l="T15" t="T16" r="T17" b="T18"/>
                <a:pathLst>
                  <a:path w="51" h="188">
                    <a:moveTo>
                      <a:pt x="51" y="188"/>
                    </a:moveTo>
                    <a:lnTo>
                      <a:pt x="0" y="149"/>
                    </a:lnTo>
                    <a:lnTo>
                      <a:pt x="0" y="0"/>
                    </a:lnTo>
                    <a:lnTo>
                      <a:pt x="51" y="45"/>
                    </a:lnTo>
                    <a:lnTo>
                      <a:pt x="51" y="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87" name="Freeform 551"/>
              <p:cNvSpPr>
                <a:spLocks/>
              </p:cNvSpPr>
              <p:nvPr/>
            </p:nvSpPr>
            <p:spPr bwMode="auto">
              <a:xfrm>
                <a:off x="6918" y="6305"/>
                <a:ext cx="51" cy="188"/>
              </a:xfrm>
              <a:custGeom>
                <a:avLst/>
                <a:gdLst>
                  <a:gd name="T0" fmla="*/ 51 w 51"/>
                  <a:gd name="T1" fmla="*/ 188 h 188"/>
                  <a:gd name="T2" fmla="*/ 0 w 51"/>
                  <a:gd name="T3" fmla="*/ 149 h 188"/>
                  <a:gd name="T4" fmla="*/ 0 w 51"/>
                  <a:gd name="T5" fmla="*/ 0 h 188"/>
                  <a:gd name="T6" fmla="*/ 51 w 51"/>
                  <a:gd name="T7" fmla="*/ 45 h 188"/>
                  <a:gd name="T8" fmla="*/ 51 w 51"/>
                  <a:gd name="T9" fmla="*/ 188 h 188"/>
                  <a:gd name="T10" fmla="*/ 0 60000 65536"/>
                  <a:gd name="T11" fmla="*/ 0 60000 65536"/>
                  <a:gd name="T12" fmla="*/ 0 60000 65536"/>
                  <a:gd name="T13" fmla="*/ 0 60000 65536"/>
                  <a:gd name="T14" fmla="*/ 0 60000 65536"/>
                  <a:gd name="T15" fmla="*/ 0 w 51"/>
                  <a:gd name="T16" fmla="*/ 0 h 188"/>
                  <a:gd name="T17" fmla="*/ 51 w 51"/>
                  <a:gd name="T18" fmla="*/ 188 h 188"/>
                </a:gdLst>
                <a:ahLst/>
                <a:cxnLst>
                  <a:cxn ang="T10">
                    <a:pos x="T0" y="T1"/>
                  </a:cxn>
                  <a:cxn ang="T11">
                    <a:pos x="T2" y="T3"/>
                  </a:cxn>
                  <a:cxn ang="T12">
                    <a:pos x="T4" y="T5"/>
                  </a:cxn>
                  <a:cxn ang="T13">
                    <a:pos x="T6" y="T7"/>
                  </a:cxn>
                  <a:cxn ang="T14">
                    <a:pos x="T8" y="T9"/>
                  </a:cxn>
                </a:cxnLst>
                <a:rect l="T15" t="T16" r="T17" b="T18"/>
                <a:pathLst>
                  <a:path w="51" h="188">
                    <a:moveTo>
                      <a:pt x="51" y="188"/>
                    </a:moveTo>
                    <a:lnTo>
                      <a:pt x="0" y="149"/>
                    </a:lnTo>
                    <a:lnTo>
                      <a:pt x="0" y="0"/>
                    </a:lnTo>
                    <a:lnTo>
                      <a:pt x="51" y="45"/>
                    </a:lnTo>
                    <a:lnTo>
                      <a:pt x="51" y="188"/>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88" name="Freeform 552"/>
              <p:cNvSpPr>
                <a:spLocks/>
              </p:cNvSpPr>
              <p:nvPr/>
            </p:nvSpPr>
            <p:spPr bwMode="auto">
              <a:xfrm>
                <a:off x="6872" y="6253"/>
                <a:ext cx="46" cy="201"/>
              </a:xfrm>
              <a:custGeom>
                <a:avLst/>
                <a:gdLst>
                  <a:gd name="T0" fmla="*/ 46 w 46"/>
                  <a:gd name="T1" fmla="*/ 201 h 201"/>
                  <a:gd name="T2" fmla="*/ 0 w 46"/>
                  <a:gd name="T3" fmla="*/ 156 h 201"/>
                  <a:gd name="T4" fmla="*/ 0 w 46"/>
                  <a:gd name="T5" fmla="*/ 0 h 201"/>
                  <a:gd name="T6" fmla="*/ 46 w 46"/>
                  <a:gd name="T7" fmla="*/ 52 h 201"/>
                  <a:gd name="T8" fmla="*/ 46 w 46"/>
                  <a:gd name="T9" fmla="*/ 201 h 201"/>
                  <a:gd name="T10" fmla="*/ 0 60000 65536"/>
                  <a:gd name="T11" fmla="*/ 0 60000 65536"/>
                  <a:gd name="T12" fmla="*/ 0 60000 65536"/>
                  <a:gd name="T13" fmla="*/ 0 60000 65536"/>
                  <a:gd name="T14" fmla="*/ 0 60000 65536"/>
                  <a:gd name="T15" fmla="*/ 0 w 46"/>
                  <a:gd name="T16" fmla="*/ 0 h 201"/>
                  <a:gd name="T17" fmla="*/ 46 w 46"/>
                  <a:gd name="T18" fmla="*/ 201 h 201"/>
                </a:gdLst>
                <a:ahLst/>
                <a:cxnLst>
                  <a:cxn ang="T10">
                    <a:pos x="T0" y="T1"/>
                  </a:cxn>
                  <a:cxn ang="T11">
                    <a:pos x="T2" y="T3"/>
                  </a:cxn>
                  <a:cxn ang="T12">
                    <a:pos x="T4" y="T5"/>
                  </a:cxn>
                  <a:cxn ang="T13">
                    <a:pos x="T6" y="T7"/>
                  </a:cxn>
                  <a:cxn ang="T14">
                    <a:pos x="T8" y="T9"/>
                  </a:cxn>
                </a:cxnLst>
                <a:rect l="T15" t="T16" r="T17" b="T18"/>
                <a:pathLst>
                  <a:path w="46" h="201">
                    <a:moveTo>
                      <a:pt x="46" y="201"/>
                    </a:moveTo>
                    <a:lnTo>
                      <a:pt x="0" y="156"/>
                    </a:lnTo>
                    <a:lnTo>
                      <a:pt x="0" y="0"/>
                    </a:lnTo>
                    <a:lnTo>
                      <a:pt x="46" y="52"/>
                    </a:lnTo>
                    <a:lnTo>
                      <a:pt x="46"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89" name="Freeform 553"/>
              <p:cNvSpPr>
                <a:spLocks/>
              </p:cNvSpPr>
              <p:nvPr/>
            </p:nvSpPr>
            <p:spPr bwMode="auto">
              <a:xfrm>
                <a:off x="6872" y="6253"/>
                <a:ext cx="46" cy="201"/>
              </a:xfrm>
              <a:custGeom>
                <a:avLst/>
                <a:gdLst>
                  <a:gd name="T0" fmla="*/ 46 w 46"/>
                  <a:gd name="T1" fmla="*/ 201 h 201"/>
                  <a:gd name="T2" fmla="*/ 0 w 46"/>
                  <a:gd name="T3" fmla="*/ 156 h 201"/>
                  <a:gd name="T4" fmla="*/ 0 w 46"/>
                  <a:gd name="T5" fmla="*/ 0 h 201"/>
                  <a:gd name="T6" fmla="*/ 46 w 46"/>
                  <a:gd name="T7" fmla="*/ 52 h 201"/>
                  <a:gd name="T8" fmla="*/ 46 w 46"/>
                  <a:gd name="T9" fmla="*/ 201 h 201"/>
                  <a:gd name="T10" fmla="*/ 0 60000 65536"/>
                  <a:gd name="T11" fmla="*/ 0 60000 65536"/>
                  <a:gd name="T12" fmla="*/ 0 60000 65536"/>
                  <a:gd name="T13" fmla="*/ 0 60000 65536"/>
                  <a:gd name="T14" fmla="*/ 0 60000 65536"/>
                  <a:gd name="T15" fmla="*/ 0 w 46"/>
                  <a:gd name="T16" fmla="*/ 0 h 201"/>
                  <a:gd name="T17" fmla="*/ 46 w 46"/>
                  <a:gd name="T18" fmla="*/ 201 h 201"/>
                </a:gdLst>
                <a:ahLst/>
                <a:cxnLst>
                  <a:cxn ang="T10">
                    <a:pos x="T0" y="T1"/>
                  </a:cxn>
                  <a:cxn ang="T11">
                    <a:pos x="T2" y="T3"/>
                  </a:cxn>
                  <a:cxn ang="T12">
                    <a:pos x="T4" y="T5"/>
                  </a:cxn>
                  <a:cxn ang="T13">
                    <a:pos x="T6" y="T7"/>
                  </a:cxn>
                  <a:cxn ang="T14">
                    <a:pos x="T8" y="T9"/>
                  </a:cxn>
                </a:cxnLst>
                <a:rect l="T15" t="T16" r="T17" b="T18"/>
                <a:pathLst>
                  <a:path w="46" h="201">
                    <a:moveTo>
                      <a:pt x="46" y="201"/>
                    </a:moveTo>
                    <a:lnTo>
                      <a:pt x="0" y="156"/>
                    </a:lnTo>
                    <a:lnTo>
                      <a:pt x="0" y="0"/>
                    </a:lnTo>
                    <a:lnTo>
                      <a:pt x="46" y="52"/>
                    </a:lnTo>
                    <a:lnTo>
                      <a:pt x="46" y="201"/>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90" name="Freeform 554"/>
              <p:cNvSpPr>
                <a:spLocks/>
              </p:cNvSpPr>
              <p:nvPr/>
            </p:nvSpPr>
            <p:spPr bwMode="auto">
              <a:xfrm>
                <a:off x="6969" y="6299"/>
                <a:ext cx="65" cy="51"/>
              </a:xfrm>
              <a:custGeom>
                <a:avLst/>
                <a:gdLst>
                  <a:gd name="T0" fmla="*/ 0 w 65"/>
                  <a:gd name="T1" fmla="*/ 51 h 51"/>
                  <a:gd name="T2" fmla="*/ 0 w 65"/>
                  <a:gd name="T3" fmla="*/ 45 h 51"/>
                  <a:gd name="T4" fmla="*/ 0 w 65"/>
                  <a:gd name="T5" fmla="*/ 39 h 51"/>
                  <a:gd name="T6" fmla="*/ 0 w 65"/>
                  <a:gd name="T7" fmla="*/ 32 h 51"/>
                  <a:gd name="T8" fmla="*/ 0 w 65"/>
                  <a:gd name="T9" fmla="*/ 26 h 51"/>
                  <a:gd name="T10" fmla="*/ 7 w 65"/>
                  <a:gd name="T11" fmla="*/ 19 h 51"/>
                  <a:gd name="T12" fmla="*/ 7 w 65"/>
                  <a:gd name="T13" fmla="*/ 19 h 51"/>
                  <a:gd name="T14" fmla="*/ 7 w 65"/>
                  <a:gd name="T15" fmla="*/ 13 h 51"/>
                  <a:gd name="T16" fmla="*/ 13 w 65"/>
                  <a:gd name="T17" fmla="*/ 6 h 51"/>
                  <a:gd name="T18" fmla="*/ 20 w 65"/>
                  <a:gd name="T19" fmla="*/ 6 h 51"/>
                  <a:gd name="T20" fmla="*/ 20 w 65"/>
                  <a:gd name="T21" fmla="*/ 6 h 51"/>
                  <a:gd name="T22" fmla="*/ 33 w 65"/>
                  <a:gd name="T23" fmla="*/ 0 h 51"/>
                  <a:gd name="T24" fmla="*/ 33 w 65"/>
                  <a:gd name="T25" fmla="*/ 0 h 51"/>
                  <a:gd name="T26" fmla="*/ 39 w 65"/>
                  <a:gd name="T27" fmla="*/ 0 h 51"/>
                  <a:gd name="T28" fmla="*/ 45 w 65"/>
                  <a:gd name="T29" fmla="*/ 0 h 51"/>
                  <a:gd name="T30" fmla="*/ 52 w 65"/>
                  <a:gd name="T31" fmla="*/ 0 h 51"/>
                  <a:gd name="T32" fmla="*/ 65 w 65"/>
                  <a:gd name="T33" fmla="*/ 6 h 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51"/>
                  <a:gd name="T53" fmla="*/ 65 w 65"/>
                  <a:gd name="T54" fmla="*/ 51 h 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51">
                    <a:moveTo>
                      <a:pt x="0" y="51"/>
                    </a:moveTo>
                    <a:lnTo>
                      <a:pt x="0" y="45"/>
                    </a:lnTo>
                    <a:lnTo>
                      <a:pt x="0" y="39"/>
                    </a:lnTo>
                    <a:lnTo>
                      <a:pt x="0" y="32"/>
                    </a:lnTo>
                    <a:lnTo>
                      <a:pt x="0" y="26"/>
                    </a:lnTo>
                    <a:lnTo>
                      <a:pt x="7" y="19"/>
                    </a:lnTo>
                    <a:lnTo>
                      <a:pt x="7" y="13"/>
                    </a:lnTo>
                    <a:lnTo>
                      <a:pt x="13" y="6"/>
                    </a:lnTo>
                    <a:lnTo>
                      <a:pt x="20" y="6"/>
                    </a:lnTo>
                    <a:lnTo>
                      <a:pt x="33" y="0"/>
                    </a:lnTo>
                    <a:lnTo>
                      <a:pt x="39" y="0"/>
                    </a:lnTo>
                    <a:lnTo>
                      <a:pt x="45" y="0"/>
                    </a:lnTo>
                    <a:lnTo>
                      <a:pt x="52" y="0"/>
                    </a:lnTo>
                    <a:lnTo>
                      <a:pt x="65" y="6"/>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91" name="Freeform 555"/>
              <p:cNvSpPr>
                <a:spLocks/>
              </p:cNvSpPr>
              <p:nvPr/>
            </p:nvSpPr>
            <p:spPr bwMode="auto">
              <a:xfrm>
                <a:off x="7021" y="6299"/>
                <a:ext cx="71" cy="51"/>
              </a:xfrm>
              <a:custGeom>
                <a:avLst/>
                <a:gdLst>
                  <a:gd name="T0" fmla="*/ 71 w 71"/>
                  <a:gd name="T1" fmla="*/ 51 h 51"/>
                  <a:gd name="T2" fmla="*/ 71 w 71"/>
                  <a:gd name="T3" fmla="*/ 45 h 51"/>
                  <a:gd name="T4" fmla="*/ 71 w 71"/>
                  <a:gd name="T5" fmla="*/ 39 h 51"/>
                  <a:gd name="T6" fmla="*/ 71 w 71"/>
                  <a:gd name="T7" fmla="*/ 32 h 51"/>
                  <a:gd name="T8" fmla="*/ 71 w 71"/>
                  <a:gd name="T9" fmla="*/ 26 h 51"/>
                  <a:gd name="T10" fmla="*/ 65 w 71"/>
                  <a:gd name="T11" fmla="*/ 19 h 51"/>
                  <a:gd name="T12" fmla="*/ 65 w 71"/>
                  <a:gd name="T13" fmla="*/ 19 h 51"/>
                  <a:gd name="T14" fmla="*/ 58 w 71"/>
                  <a:gd name="T15" fmla="*/ 13 h 51"/>
                  <a:gd name="T16" fmla="*/ 58 w 71"/>
                  <a:gd name="T17" fmla="*/ 6 h 51"/>
                  <a:gd name="T18" fmla="*/ 52 w 71"/>
                  <a:gd name="T19" fmla="*/ 6 h 51"/>
                  <a:gd name="T20" fmla="*/ 45 w 71"/>
                  <a:gd name="T21" fmla="*/ 6 h 51"/>
                  <a:gd name="T22" fmla="*/ 39 w 71"/>
                  <a:gd name="T23" fmla="*/ 0 h 51"/>
                  <a:gd name="T24" fmla="*/ 32 w 71"/>
                  <a:gd name="T25" fmla="*/ 0 h 51"/>
                  <a:gd name="T26" fmla="*/ 26 w 71"/>
                  <a:gd name="T27" fmla="*/ 0 h 51"/>
                  <a:gd name="T28" fmla="*/ 19 w 71"/>
                  <a:gd name="T29" fmla="*/ 0 h 51"/>
                  <a:gd name="T30" fmla="*/ 13 w 71"/>
                  <a:gd name="T31" fmla="*/ 0 h 51"/>
                  <a:gd name="T32" fmla="*/ 6 w 71"/>
                  <a:gd name="T33" fmla="*/ 6 h 51"/>
                  <a:gd name="T34" fmla="*/ 0 w 71"/>
                  <a:gd name="T35" fmla="*/ 6 h 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1"/>
                  <a:gd name="T55" fmla="*/ 0 h 51"/>
                  <a:gd name="T56" fmla="*/ 71 w 71"/>
                  <a:gd name="T57" fmla="*/ 51 h 5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1" h="51">
                    <a:moveTo>
                      <a:pt x="71" y="51"/>
                    </a:moveTo>
                    <a:lnTo>
                      <a:pt x="71" y="45"/>
                    </a:lnTo>
                    <a:lnTo>
                      <a:pt x="71" y="39"/>
                    </a:lnTo>
                    <a:lnTo>
                      <a:pt x="71" y="32"/>
                    </a:lnTo>
                    <a:lnTo>
                      <a:pt x="71" y="26"/>
                    </a:lnTo>
                    <a:lnTo>
                      <a:pt x="65" y="19"/>
                    </a:lnTo>
                    <a:lnTo>
                      <a:pt x="58" y="13"/>
                    </a:lnTo>
                    <a:lnTo>
                      <a:pt x="58" y="6"/>
                    </a:lnTo>
                    <a:lnTo>
                      <a:pt x="52" y="6"/>
                    </a:lnTo>
                    <a:lnTo>
                      <a:pt x="45" y="6"/>
                    </a:lnTo>
                    <a:lnTo>
                      <a:pt x="39" y="0"/>
                    </a:lnTo>
                    <a:lnTo>
                      <a:pt x="32" y="0"/>
                    </a:lnTo>
                    <a:lnTo>
                      <a:pt x="26" y="0"/>
                    </a:lnTo>
                    <a:lnTo>
                      <a:pt x="19" y="0"/>
                    </a:lnTo>
                    <a:lnTo>
                      <a:pt x="13" y="0"/>
                    </a:lnTo>
                    <a:lnTo>
                      <a:pt x="6" y="6"/>
                    </a:lnTo>
                    <a:lnTo>
                      <a:pt x="0" y="6"/>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92" name="Freeform 556"/>
              <p:cNvSpPr>
                <a:spLocks/>
              </p:cNvSpPr>
              <p:nvPr/>
            </p:nvSpPr>
            <p:spPr bwMode="auto">
              <a:xfrm>
                <a:off x="6918" y="6253"/>
                <a:ext cx="64" cy="52"/>
              </a:xfrm>
              <a:custGeom>
                <a:avLst/>
                <a:gdLst>
                  <a:gd name="T0" fmla="*/ 0 w 64"/>
                  <a:gd name="T1" fmla="*/ 52 h 52"/>
                  <a:gd name="T2" fmla="*/ 0 w 64"/>
                  <a:gd name="T3" fmla="*/ 39 h 52"/>
                  <a:gd name="T4" fmla="*/ 0 w 64"/>
                  <a:gd name="T5" fmla="*/ 39 h 52"/>
                  <a:gd name="T6" fmla="*/ 0 w 64"/>
                  <a:gd name="T7" fmla="*/ 33 h 52"/>
                  <a:gd name="T8" fmla="*/ 0 w 64"/>
                  <a:gd name="T9" fmla="*/ 26 h 52"/>
                  <a:gd name="T10" fmla="*/ 6 w 64"/>
                  <a:gd name="T11" fmla="*/ 20 h 52"/>
                  <a:gd name="T12" fmla="*/ 6 w 64"/>
                  <a:gd name="T13" fmla="*/ 13 h 52"/>
                  <a:gd name="T14" fmla="*/ 12 w 64"/>
                  <a:gd name="T15" fmla="*/ 7 h 52"/>
                  <a:gd name="T16" fmla="*/ 19 w 64"/>
                  <a:gd name="T17" fmla="*/ 7 h 52"/>
                  <a:gd name="T18" fmla="*/ 19 w 64"/>
                  <a:gd name="T19" fmla="*/ 7 h 52"/>
                  <a:gd name="T20" fmla="*/ 25 w 64"/>
                  <a:gd name="T21" fmla="*/ 0 h 52"/>
                  <a:gd name="T22" fmla="*/ 32 w 64"/>
                  <a:gd name="T23" fmla="*/ 0 h 52"/>
                  <a:gd name="T24" fmla="*/ 38 w 64"/>
                  <a:gd name="T25" fmla="*/ 0 h 52"/>
                  <a:gd name="T26" fmla="*/ 45 w 64"/>
                  <a:gd name="T27" fmla="*/ 0 h 52"/>
                  <a:gd name="T28" fmla="*/ 51 w 64"/>
                  <a:gd name="T29" fmla="*/ 0 h 52"/>
                  <a:gd name="T30" fmla="*/ 58 w 64"/>
                  <a:gd name="T31" fmla="*/ 0 h 52"/>
                  <a:gd name="T32" fmla="*/ 64 w 64"/>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52"/>
                  <a:gd name="T53" fmla="*/ 64 w 64"/>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52">
                    <a:moveTo>
                      <a:pt x="0" y="52"/>
                    </a:moveTo>
                    <a:lnTo>
                      <a:pt x="0" y="39"/>
                    </a:lnTo>
                    <a:lnTo>
                      <a:pt x="0" y="33"/>
                    </a:lnTo>
                    <a:lnTo>
                      <a:pt x="0" y="26"/>
                    </a:lnTo>
                    <a:lnTo>
                      <a:pt x="6" y="20"/>
                    </a:lnTo>
                    <a:lnTo>
                      <a:pt x="6" y="13"/>
                    </a:lnTo>
                    <a:lnTo>
                      <a:pt x="12" y="7"/>
                    </a:lnTo>
                    <a:lnTo>
                      <a:pt x="19" y="7"/>
                    </a:lnTo>
                    <a:lnTo>
                      <a:pt x="25" y="0"/>
                    </a:lnTo>
                    <a:lnTo>
                      <a:pt x="32" y="0"/>
                    </a:lnTo>
                    <a:lnTo>
                      <a:pt x="38" y="0"/>
                    </a:lnTo>
                    <a:lnTo>
                      <a:pt x="45" y="0"/>
                    </a:lnTo>
                    <a:lnTo>
                      <a:pt x="51" y="0"/>
                    </a:lnTo>
                    <a:lnTo>
                      <a:pt x="58" y="0"/>
                    </a:lnTo>
                    <a:lnTo>
                      <a:pt x="64"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93" name="Freeform 557"/>
              <p:cNvSpPr>
                <a:spLocks/>
              </p:cNvSpPr>
              <p:nvPr/>
            </p:nvSpPr>
            <p:spPr bwMode="auto">
              <a:xfrm>
                <a:off x="6976" y="6247"/>
                <a:ext cx="71" cy="58"/>
              </a:xfrm>
              <a:custGeom>
                <a:avLst/>
                <a:gdLst>
                  <a:gd name="T0" fmla="*/ 71 w 71"/>
                  <a:gd name="T1" fmla="*/ 58 h 58"/>
                  <a:gd name="T2" fmla="*/ 71 w 71"/>
                  <a:gd name="T3" fmla="*/ 45 h 58"/>
                  <a:gd name="T4" fmla="*/ 71 w 71"/>
                  <a:gd name="T5" fmla="*/ 39 h 58"/>
                  <a:gd name="T6" fmla="*/ 71 w 71"/>
                  <a:gd name="T7" fmla="*/ 39 h 58"/>
                  <a:gd name="T8" fmla="*/ 64 w 71"/>
                  <a:gd name="T9" fmla="*/ 32 h 58"/>
                  <a:gd name="T10" fmla="*/ 64 w 71"/>
                  <a:gd name="T11" fmla="*/ 26 h 58"/>
                  <a:gd name="T12" fmla="*/ 58 w 71"/>
                  <a:gd name="T13" fmla="*/ 19 h 58"/>
                  <a:gd name="T14" fmla="*/ 58 w 71"/>
                  <a:gd name="T15" fmla="*/ 13 h 58"/>
                  <a:gd name="T16" fmla="*/ 51 w 71"/>
                  <a:gd name="T17" fmla="*/ 13 h 58"/>
                  <a:gd name="T18" fmla="*/ 45 w 71"/>
                  <a:gd name="T19" fmla="*/ 6 h 58"/>
                  <a:gd name="T20" fmla="*/ 38 w 71"/>
                  <a:gd name="T21" fmla="*/ 6 h 58"/>
                  <a:gd name="T22" fmla="*/ 38 w 71"/>
                  <a:gd name="T23" fmla="*/ 6 h 58"/>
                  <a:gd name="T24" fmla="*/ 32 w 71"/>
                  <a:gd name="T25" fmla="*/ 6 h 58"/>
                  <a:gd name="T26" fmla="*/ 26 w 71"/>
                  <a:gd name="T27" fmla="*/ 0 h 58"/>
                  <a:gd name="T28" fmla="*/ 13 w 71"/>
                  <a:gd name="T29" fmla="*/ 6 h 58"/>
                  <a:gd name="T30" fmla="*/ 6 w 71"/>
                  <a:gd name="T31" fmla="*/ 6 h 58"/>
                  <a:gd name="T32" fmla="*/ 0 w 71"/>
                  <a:gd name="T33" fmla="*/ 6 h 58"/>
                  <a:gd name="T34" fmla="*/ 0 w 71"/>
                  <a:gd name="T35" fmla="*/ 6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1"/>
                  <a:gd name="T55" fmla="*/ 0 h 58"/>
                  <a:gd name="T56" fmla="*/ 71 w 71"/>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1" h="58">
                    <a:moveTo>
                      <a:pt x="71" y="58"/>
                    </a:moveTo>
                    <a:lnTo>
                      <a:pt x="71" y="45"/>
                    </a:lnTo>
                    <a:lnTo>
                      <a:pt x="71" y="39"/>
                    </a:lnTo>
                    <a:lnTo>
                      <a:pt x="64" y="32"/>
                    </a:lnTo>
                    <a:lnTo>
                      <a:pt x="64" y="26"/>
                    </a:lnTo>
                    <a:lnTo>
                      <a:pt x="58" y="19"/>
                    </a:lnTo>
                    <a:lnTo>
                      <a:pt x="58" y="13"/>
                    </a:lnTo>
                    <a:lnTo>
                      <a:pt x="51" y="13"/>
                    </a:lnTo>
                    <a:lnTo>
                      <a:pt x="45" y="6"/>
                    </a:lnTo>
                    <a:lnTo>
                      <a:pt x="38" y="6"/>
                    </a:lnTo>
                    <a:lnTo>
                      <a:pt x="32" y="6"/>
                    </a:lnTo>
                    <a:lnTo>
                      <a:pt x="26" y="0"/>
                    </a:lnTo>
                    <a:lnTo>
                      <a:pt x="13" y="6"/>
                    </a:lnTo>
                    <a:lnTo>
                      <a:pt x="6" y="6"/>
                    </a:lnTo>
                    <a:lnTo>
                      <a:pt x="0" y="6"/>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94" name="Freeform 558"/>
              <p:cNvSpPr>
                <a:spLocks/>
              </p:cNvSpPr>
              <p:nvPr/>
            </p:nvSpPr>
            <p:spPr bwMode="auto">
              <a:xfrm>
                <a:off x="6872" y="6208"/>
                <a:ext cx="65" cy="52"/>
              </a:xfrm>
              <a:custGeom>
                <a:avLst/>
                <a:gdLst>
                  <a:gd name="T0" fmla="*/ 0 w 65"/>
                  <a:gd name="T1" fmla="*/ 52 h 52"/>
                  <a:gd name="T2" fmla="*/ 0 w 65"/>
                  <a:gd name="T3" fmla="*/ 39 h 52"/>
                  <a:gd name="T4" fmla="*/ 0 w 65"/>
                  <a:gd name="T5" fmla="*/ 32 h 52"/>
                  <a:gd name="T6" fmla="*/ 0 w 65"/>
                  <a:gd name="T7" fmla="*/ 32 h 52"/>
                  <a:gd name="T8" fmla="*/ 0 w 65"/>
                  <a:gd name="T9" fmla="*/ 19 h 52"/>
                  <a:gd name="T10" fmla="*/ 7 w 65"/>
                  <a:gd name="T11" fmla="*/ 19 h 52"/>
                  <a:gd name="T12" fmla="*/ 7 w 65"/>
                  <a:gd name="T13" fmla="*/ 13 h 52"/>
                  <a:gd name="T14" fmla="*/ 13 w 65"/>
                  <a:gd name="T15" fmla="*/ 7 h 52"/>
                  <a:gd name="T16" fmla="*/ 13 w 65"/>
                  <a:gd name="T17" fmla="*/ 7 h 52"/>
                  <a:gd name="T18" fmla="*/ 20 w 65"/>
                  <a:gd name="T19" fmla="*/ 0 h 52"/>
                  <a:gd name="T20" fmla="*/ 26 w 65"/>
                  <a:gd name="T21" fmla="*/ 0 h 52"/>
                  <a:gd name="T22" fmla="*/ 33 w 65"/>
                  <a:gd name="T23" fmla="*/ 0 h 52"/>
                  <a:gd name="T24" fmla="*/ 39 w 65"/>
                  <a:gd name="T25" fmla="*/ 0 h 52"/>
                  <a:gd name="T26" fmla="*/ 39 w 65"/>
                  <a:gd name="T27" fmla="*/ 0 h 52"/>
                  <a:gd name="T28" fmla="*/ 46 w 65"/>
                  <a:gd name="T29" fmla="*/ 0 h 52"/>
                  <a:gd name="T30" fmla="*/ 52 w 65"/>
                  <a:gd name="T31" fmla="*/ 0 h 52"/>
                  <a:gd name="T32" fmla="*/ 65 w 65"/>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52"/>
                  <a:gd name="T53" fmla="*/ 65 w 65"/>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52">
                    <a:moveTo>
                      <a:pt x="0" y="52"/>
                    </a:moveTo>
                    <a:lnTo>
                      <a:pt x="0" y="39"/>
                    </a:lnTo>
                    <a:lnTo>
                      <a:pt x="0" y="32"/>
                    </a:lnTo>
                    <a:lnTo>
                      <a:pt x="0" y="19"/>
                    </a:lnTo>
                    <a:lnTo>
                      <a:pt x="7" y="19"/>
                    </a:lnTo>
                    <a:lnTo>
                      <a:pt x="7" y="13"/>
                    </a:lnTo>
                    <a:lnTo>
                      <a:pt x="13" y="7"/>
                    </a:lnTo>
                    <a:lnTo>
                      <a:pt x="20" y="0"/>
                    </a:lnTo>
                    <a:lnTo>
                      <a:pt x="26" y="0"/>
                    </a:lnTo>
                    <a:lnTo>
                      <a:pt x="33" y="0"/>
                    </a:lnTo>
                    <a:lnTo>
                      <a:pt x="39" y="0"/>
                    </a:lnTo>
                    <a:lnTo>
                      <a:pt x="46" y="0"/>
                    </a:lnTo>
                    <a:lnTo>
                      <a:pt x="52" y="0"/>
                    </a:lnTo>
                    <a:lnTo>
                      <a:pt x="65"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95" name="Freeform 559"/>
              <p:cNvSpPr>
                <a:spLocks/>
              </p:cNvSpPr>
              <p:nvPr/>
            </p:nvSpPr>
            <p:spPr bwMode="auto">
              <a:xfrm>
                <a:off x="6930" y="6208"/>
                <a:ext cx="72" cy="52"/>
              </a:xfrm>
              <a:custGeom>
                <a:avLst/>
                <a:gdLst>
                  <a:gd name="T0" fmla="*/ 72 w 72"/>
                  <a:gd name="T1" fmla="*/ 52 h 52"/>
                  <a:gd name="T2" fmla="*/ 72 w 72"/>
                  <a:gd name="T3" fmla="*/ 39 h 52"/>
                  <a:gd name="T4" fmla="*/ 72 w 72"/>
                  <a:gd name="T5" fmla="*/ 32 h 52"/>
                  <a:gd name="T6" fmla="*/ 65 w 72"/>
                  <a:gd name="T7" fmla="*/ 26 h 52"/>
                  <a:gd name="T8" fmla="*/ 65 w 72"/>
                  <a:gd name="T9" fmla="*/ 19 h 52"/>
                  <a:gd name="T10" fmla="*/ 65 w 72"/>
                  <a:gd name="T11" fmla="*/ 19 h 52"/>
                  <a:gd name="T12" fmla="*/ 59 w 72"/>
                  <a:gd name="T13" fmla="*/ 13 h 52"/>
                  <a:gd name="T14" fmla="*/ 59 w 72"/>
                  <a:gd name="T15" fmla="*/ 7 h 52"/>
                  <a:gd name="T16" fmla="*/ 52 w 72"/>
                  <a:gd name="T17" fmla="*/ 7 h 52"/>
                  <a:gd name="T18" fmla="*/ 46 w 72"/>
                  <a:gd name="T19" fmla="*/ 0 h 52"/>
                  <a:gd name="T20" fmla="*/ 39 w 72"/>
                  <a:gd name="T21" fmla="*/ 0 h 52"/>
                  <a:gd name="T22" fmla="*/ 33 w 72"/>
                  <a:gd name="T23" fmla="*/ 0 h 52"/>
                  <a:gd name="T24" fmla="*/ 26 w 72"/>
                  <a:gd name="T25" fmla="*/ 0 h 52"/>
                  <a:gd name="T26" fmla="*/ 20 w 72"/>
                  <a:gd name="T27" fmla="*/ 0 h 52"/>
                  <a:gd name="T28" fmla="*/ 13 w 72"/>
                  <a:gd name="T29" fmla="*/ 0 h 52"/>
                  <a:gd name="T30" fmla="*/ 7 w 72"/>
                  <a:gd name="T31" fmla="*/ 0 h 52"/>
                  <a:gd name="T32" fmla="*/ 0 w 72"/>
                  <a:gd name="T33" fmla="*/ 0 h 52"/>
                  <a:gd name="T34" fmla="*/ 0 w 72"/>
                  <a:gd name="T35" fmla="*/ 0 h 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
                  <a:gd name="T55" fmla="*/ 0 h 52"/>
                  <a:gd name="T56" fmla="*/ 72 w 72"/>
                  <a:gd name="T57" fmla="*/ 52 h 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 h="52">
                    <a:moveTo>
                      <a:pt x="72" y="52"/>
                    </a:moveTo>
                    <a:lnTo>
                      <a:pt x="72" y="39"/>
                    </a:lnTo>
                    <a:lnTo>
                      <a:pt x="72" y="32"/>
                    </a:lnTo>
                    <a:lnTo>
                      <a:pt x="65" y="26"/>
                    </a:lnTo>
                    <a:lnTo>
                      <a:pt x="65" y="19"/>
                    </a:lnTo>
                    <a:lnTo>
                      <a:pt x="59" y="13"/>
                    </a:lnTo>
                    <a:lnTo>
                      <a:pt x="59" y="7"/>
                    </a:lnTo>
                    <a:lnTo>
                      <a:pt x="52" y="7"/>
                    </a:lnTo>
                    <a:lnTo>
                      <a:pt x="46" y="0"/>
                    </a:lnTo>
                    <a:lnTo>
                      <a:pt x="39" y="0"/>
                    </a:lnTo>
                    <a:lnTo>
                      <a:pt x="33" y="0"/>
                    </a:lnTo>
                    <a:lnTo>
                      <a:pt x="26" y="0"/>
                    </a:lnTo>
                    <a:lnTo>
                      <a:pt x="20" y="0"/>
                    </a:lnTo>
                    <a:lnTo>
                      <a:pt x="13" y="0"/>
                    </a:lnTo>
                    <a:lnTo>
                      <a:pt x="7" y="0"/>
                    </a:lnTo>
                    <a:lnTo>
                      <a:pt x="0" y="0"/>
                    </a:lnTo>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96" name="Freeform 560"/>
              <p:cNvSpPr>
                <a:spLocks/>
              </p:cNvSpPr>
              <p:nvPr/>
            </p:nvSpPr>
            <p:spPr bwMode="auto">
              <a:xfrm>
                <a:off x="7590" y="6189"/>
                <a:ext cx="58" cy="84"/>
              </a:xfrm>
              <a:custGeom>
                <a:avLst/>
                <a:gdLst>
                  <a:gd name="T0" fmla="*/ 25 w 58"/>
                  <a:gd name="T1" fmla="*/ 84 h 84"/>
                  <a:gd name="T2" fmla="*/ 0 w 58"/>
                  <a:gd name="T3" fmla="*/ 71 h 84"/>
                  <a:gd name="T4" fmla="*/ 58 w 58"/>
                  <a:gd name="T5" fmla="*/ 0 h 84"/>
                  <a:gd name="T6" fmla="*/ 25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5" y="84"/>
                    </a:moveTo>
                    <a:lnTo>
                      <a:pt x="0" y="71"/>
                    </a:lnTo>
                    <a:lnTo>
                      <a:pt x="58" y="0"/>
                    </a:lnTo>
                    <a:lnTo>
                      <a:pt x="25" y="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97" name="Freeform 561"/>
              <p:cNvSpPr>
                <a:spLocks/>
              </p:cNvSpPr>
              <p:nvPr/>
            </p:nvSpPr>
            <p:spPr bwMode="auto">
              <a:xfrm>
                <a:off x="7590" y="6189"/>
                <a:ext cx="58" cy="84"/>
              </a:xfrm>
              <a:custGeom>
                <a:avLst/>
                <a:gdLst>
                  <a:gd name="T0" fmla="*/ 25 w 58"/>
                  <a:gd name="T1" fmla="*/ 84 h 84"/>
                  <a:gd name="T2" fmla="*/ 0 w 58"/>
                  <a:gd name="T3" fmla="*/ 71 h 84"/>
                  <a:gd name="T4" fmla="*/ 58 w 58"/>
                  <a:gd name="T5" fmla="*/ 0 h 84"/>
                  <a:gd name="T6" fmla="*/ 25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5" y="84"/>
                    </a:moveTo>
                    <a:lnTo>
                      <a:pt x="0" y="71"/>
                    </a:lnTo>
                    <a:lnTo>
                      <a:pt x="58" y="0"/>
                    </a:lnTo>
                    <a:lnTo>
                      <a:pt x="25" y="84"/>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698" name="Freeform 562"/>
              <p:cNvSpPr>
                <a:spLocks/>
              </p:cNvSpPr>
              <p:nvPr/>
            </p:nvSpPr>
            <p:spPr bwMode="auto">
              <a:xfrm>
                <a:off x="7635" y="6221"/>
                <a:ext cx="58" cy="84"/>
              </a:xfrm>
              <a:custGeom>
                <a:avLst/>
                <a:gdLst>
                  <a:gd name="T0" fmla="*/ 26 w 58"/>
                  <a:gd name="T1" fmla="*/ 84 h 84"/>
                  <a:gd name="T2" fmla="*/ 0 w 58"/>
                  <a:gd name="T3" fmla="*/ 71 h 84"/>
                  <a:gd name="T4" fmla="*/ 58 w 58"/>
                  <a:gd name="T5" fmla="*/ 0 h 84"/>
                  <a:gd name="T6" fmla="*/ 26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6" y="84"/>
                    </a:moveTo>
                    <a:lnTo>
                      <a:pt x="0" y="71"/>
                    </a:lnTo>
                    <a:lnTo>
                      <a:pt x="58" y="0"/>
                    </a:lnTo>
                    <a:lnTo>
                      <a:pt x="26" y="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99" name="Freeform 563"/>
              <p:cNvSpPr>
                <a:spLocks/>
              </p:cNvSpPr>
              <p:nvPr/>
            </p:nvSpPr>
            <p:spPr bwMode="auto">
              <a:xfrm>
                <a:off x="7635" y="6221"/>
                <a:ext cx="58" cy="84"/>
              </a:xfrm>
              <a:custGeom>
                <a:avLst/>
                <a:gdLst>
                  <a:gd name="T0" fmla="*/ 26 w 58"/>
                  <a:gd name="T1" fmla="*/ 84 h 84"/>
                  <a:gd name="T2" fmla="*/ 0 w 58"/>
                  <a:gd name="T3" fmla="*/ 71 h 84"/>
                  <a:gd name="T4" fmla="*/ 58 w 58"/>
                  <a:gd name="T5" fmla="*/ 0 h 84"/>
                  <a:gd name="T6" fmla="*/ 26 w 58"/>
                  <a:gd name="T7" fmla="*/ 84 h 84"/>
                  <a:gd name="T8" fmla="*/ 0 60000 65536"/>
                  <a:gd name="T9" fmla="*/ 0 60000 65536"/>
                  <a:gd name="T10" fmla="*/ 0 60000 65536"/>
                  <a:gd name="T11" fmla="*/ 0 60000 65536"/>
                  <a:gd name="T12" fmla="*/ 0 w 58"/>
                  <a:gd name="T13" fmla="*/ 0 h 84"/>
                  <a:gd name="T14" fmla="*/ 58 w 58"/>
                  <a:gd name="T15" fmla="*/ 84 h 84"/>
                </a:gdLst>
                <a:ahLst/>
                <a:cxnLst>
                  <a:cxn ang="T8">
                    <a:pos x="T0" y="T1"/>
                  </a:cxn>
                  <a:cxn ang="T9">
                    <a:pos x="T2" y="T3"/>
                  </a:cxn>
                  <a:cxn ang="T10">
                    <a:pos x="T4" y="T5"/>
                  </a:cxn>
                  <a:cxn ang="T11">
                    <a:pos x="T6" y="T7"/>
                  </a:cxn>
                </a:cxnLst>
                <a:rect l="T12" t="T13" r="T14" b="T15"/>
                <a:pathLst>
                  <a:path w="58" h="84">
                    <a:moveTo>
                      <a:pt x="26" y="84"/>
                    </a:moveTo>
                    <a:lnTo>
                      <a:pt x="0" y="71"/>
                    </a:lnTo>
                    <a:lnTo>
                      <a:pt x="58" y="0"/>
                    </a:lnTo>
                    <a:lnTo>
                      <a:pt x="26" y="84"/>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00" name="Freeform 564"/>
              <p:cNvSpPr>
                <a:spLocks/>
              </p:cNvSpPr>
              <p:nvPr/>
            </p:nvSpPr>
            <p:spPr bwMode="auto">
              <a:xfrm>
                <a:off x="6846" y="6130"/>
                <a:ext cx="59" cy="104"/>
              </a:xfrm>
              <a:custGeom>
                <a:avLst/>
                <a:gdLst>
                  <a:gd name="T0" fmla="*/ 59 w 59"/>
                  <a:gd name="T1" fmla="*/ 85 h 104"/>
                  <a:gd name="T2" fmla="*/ 0 w 59"/>
                  <a:gd name="T3" fmla="*/ 0 h 104"/>
                  <a:gd name="T4" fmla="*/ 39 w 59"/>
                  <a:gd name="T5" fmla="*/ 104 h 104"/>
                  <a:gd name="T6" fmla="*/ 59 w 59"/>
                  <a:gd name="T7" fmla="*/ 85 h 104"/>
                  <a:gd name="T8" fmla="*/ 0 60000 65536"/>
                  <a:gd name="T9" fmla="*/ 0 60000 65536"/>
                  <a:gd name="T10" fmla="*/ 0 60000 65536"/>
                  <a:gd name="T11" fmla="*/ 0 60000 65536"/>
                  <a:gd name="T12" fmla="*/ 0 w 59"/>
                  <a:gd name="T13" fmla="*/ 0 h 104"/>
                  <a:gd name="T14" fmla="*/ 59 w 59"/>
                  <a:gd name="T15" fmla="*/ 104 h 104"/>
                </a:gdLst>
                <a:ahLst/>
                <a:cxnLst>
                  <a:cxn ang="T8">
                    <a:pos x="T0" y="T1"/>
                  </a:cxn>
                  <a:cxn ang="T9">
                    <a:pos x="T2" y="T3"/>
                  </a:cxn>
                  <a:cxn ang="T10">
                    <a:pos x="T4" y="T5"/>
                  </a:cxn>
                  <a:cxn ang="T11">
                    <a:pos x="T6" y="T7"/>
                  </a:cxn>
                </a:cxnLst>
                <a:rect l="T12" t="T13" r="T14" b="T15"/>
                <a:pathLst>
                  <a:path w="59" h="104">
                    <a:moveTo>
                      <a:pt x="59" y="85"/>
                    </a:moveTo>
                    <a:lnTo>
                      <a:pt x="0" y="0"/>
                    </a:lnTo>
                    <a:lnTo>
                      <a:pt x="39" y="104"/>
                    </a:lnTo>
                    <a:lnTo>
                      <a:pt x="59"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701" name="Freeform 565"/>
              <p:cNvSpPr>
                <a:spLocks/>
              </p:cNvSpPr>
              <p:nvPr/>
            </p:nvSpPr>
            <p:spPr bwMode="auto">
              <a:xfrm>
                <a:off x="6846" y="6130"/>
                <a:ext cx="59" cy="104"/>
              </a:xfrm>
              <a:custGeom>
                <a:avLst/>
                <a:gdLst>
                  <a:gd name="T0" fmla="*/ 59 w 59"/>
                  <a:gd name="T1" fmla="*/ 85 h 104"/>
                  <a:gd name="T2" fmla="*/ 0 w 59"/>
                  <a:gd name="T3" fmla="*/ 0 h 104"/>
                  <a:gd name="T4" fmla="*/ 39 w 59"/>
                  <a:gd name="T5" fmla="*/ 104 h 104"/>
                  <a:gd name="T6" fmla="*/ 59 w 59"/>
                  <a:gd name="T7" fmla="*/ 85 h 104"/>
                  <a:gd name="T8" fmla="*/ 0 60000 65536"/>
                  <a:gd name="T9" fmla="*/ 0 60000 65536"/>
                  <a:gd name="T10" fmla="*/ 0 60000 65536"/>
                  <a:gd name="T11" fmla="*/ 0 60000 65536"/>
                  <a:gd name="T12" fmla="*/ 0 w 59"/>
                  <a:gd name="T13" fmla="*/ 0 h 104"/>
                  <a:gd name="T14" fmla="*/ 59 w 59"/>
                  <a:gd name="T15" fmla="*/ 104 h 104"/>
                </a:gdLst>
                <a:ahLst/>
                <a:cxnLst>
                  <a:cxn ang="T8">
                    <a:pos x="T0" y="T1"/>
                  </a:cxn>
                  <a:cxn ang="T9">
                    <a:pos x="T2" y="T3"/>
                  </a:cxn>
                  <a:cxn ang="T10">
                    <a:pos x="T4" y="T5"/>
                  </a:cxn>
                  <a:cxn ang="T11">
                    <a:pos x="T6" y="T7"/>
                  </a:cxn>
                </a:cxnLst>
                <a:rect l="T12" t="T13" r="T14" b="T15"/>
                <a:pathLst>
                  <a:path w="59" h="104">
                    <a:moveTo>
                      <a:pt x="59" y="85"/>
                    </a:moveTo>
                    <a:lnTo>
                      <a:pt x="0" y="0"/>
                    </a:lnTo>
                    <a:lnTo>
                      <a:pt x="39" y="104"/>
                    </a:lnTo>
                    <a:lnTo>
                      <a:pt x="59" y="85"/>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02" name="Freeform 566"/>
              <p:cNvSpPr>
                <a:spLocks/>
              </p:cNvSpPr>
              <p:nvPr/>
            </p:nvSpPr>
            <p:spPr bwMode="auto">
              <a:xfrm>
                <a:off x="6898" y="6182"/>
                <a:ext cx="58" cy="97"/>
              </a:xfrm>
              <a:custGeom>
                <a:avLst/>
                <a:gdLst>
                  <a:gd name="T0" fmla="*/ 58 w 58"/>
                  <a:gd name="T1" fmla="*/ 78 h 97"/>
                  <a:gd name="T2" fmla="*/ 0 w 58"/>
                  <a:gd name="T3" fmla="*/ 0 h 97"/>
                  <a:gd name="T4" fmla="*/ 39 w 58"/>
                  <a:gd name="T5" fmla="*/ 97 h 97"/>
                  <a:gd name="T6" fmla="*/ 58 w 58"/>
                  <a:gd name="T7" fmla="*/ 78 h 97"/>
                  <a:gd name="T8" fmla="*/ 0 60000 65536"/>
                  <a:gd name="T9" fmla="*/ 0 60000 65536"/>
                  <a:gd name="T10" fmla="*/ 0 60000 65536"/>
                  <a:gd name="T11" fmla="*/ 0 60000 65536"/>
                  <a:gd name="T12" fmla="*/ 0 w 58"/>
                  <a:gd name="T13" fmla="*/ 0 h 97"/>
                  <a:gd name="T14" fmla="*/ 58 w 58"/>
                  <a:gd name="T15" fmla="*/ 97 h 97"/>
                </a:gdLst>
                <a:ahLst/>
                <a:cxnLst>
                  <a:cxn ang="T8">
                    <a:pos x="T0" y="T1"/>
                  </a:cxn>
                  <a:cxn ang="T9">
                    <a:pos x="T2" y="T3"/>
                  </a:cxn>
                  <a:cxn ang="T10">
                    <a:pos x="T4" y="T5"/>
                  </a:cxn>
                  <a:cxn ang="T11">
                    <a:pos x="T6" y="T7"/>
                  </a:cxn>
                </a:cxnLst>
                <a:rect l="T12" t="T13" r="T14" b="T15"/>
                <a:pathLst>
                  <a:path w="58" h="97">
                    <a:moveTo>
                      <a:pt x="58" y="78"/>
                    </a:moveTo>
                    <a:lnTo>
                      <a:pt x="0" y="0"/>
                    </a:lnTo>
                    <a:lnTo>
                      <a:pt x="39" y="97"/>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703" name="Freeform 567"/>
              <p:cNvSpPr>
                <a:spLocks/>
              </p:cNvSpPr>
              <p:nvPr/>
            </p:nvSpPr>
            <p:spPr bwMode="auto">
              <a:xfrm>
                <a:off x="6898" y="6182"/>
                <a:ext cx="58" cy="97"/>
              </a:xfrm>
              <a:custGeom>
                <a:avLst/>
                <a:gdLst>
                  <a:gd name="T0" fmla="*/ 58 w 58"/>
                  <a:gd name="T1" fmla="*/ 78 h 97"/>
                  <a:gd name="T2" fmla="*/ 0 w 58"/>
                  <a:gd name="T3" fmla="*/ 0 h 97"/>
                  <a:gd name="T4" fmla="*/ 39 w 58"/>
                  <a:gd name="T5" fmla="*/ 97 h 97"/>
                  <a:gd name="T6" fmla="*/ 58 w 58"/>
                  <a:gd name="T7" fmla="*/ 78 h 97"/>
                  <a:gd name="T8" fmla="*/ 0 60000 65536"/>
                  <a:gd name="T9" fmla="*/ 0 60000 65536"/>
                  <a:gd name="T10" fmla="*/ 0 60000 65536"/>
                  <a:gd name="T11" fmla="*/ 0 60000 65536"/>
                  <a:gd name="T12" fmla="*/ 0 w 58"/>
                  <a:gd name="T13" fmla="*/ 0 h 97"/>
                  <a:gd name="T14" fmla="*/ 58 w 58"/>
                  <a:gd name="T15" fmla="*/ 97 h 97"/>
                </a:gdLst>
                <a:ahLst/>
                <a:cxnLst>
                  <a:cxn ang="T8">
                    <a:pos x="T0" y="T1"/>
                  </a:cxn>
                  <a:cxn ang="T9">
                    <a:pos x="T2" y="T3"/>
                  </a:cxn>
                  <a:cxn ang="T10">
                    <a:pos x="T4" y="T5"/>
                  </a:cxn>
                  <a:cxn ang="T11">
                    <a:pos x="T6" y="T7"/>
                  </a:cxn>
                </a:cxnLst>
                <a:rect l="T12" t="T13" r="T14" b="T15"/>
                <a:pathLst>
                  <a:path w="58" h="97">
                    <a:moveTo>
                      <a:pt x="58" y="78"/>
                    </a:moveTo>
                    <a:lnTo>
                      <a:pt x="0" y="0"/>
                    </a:lnTo>
                    <a:lnTo>
                      <a:pt x="39" y="97"/>
                    </a:lnTo>
                    <a:lnTo>
                      <a:pt x="58" y="78"/>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04" name="Freeform 568"/>
              <p:cNvSpPr>
                <a:spLocks/>
              </p:cNvSpPr>
              <p:nvPr/>
            </p:nvSpPr>
            <p:spPr bwMode="auto">
              <a:xfrm>
                <a:off x="6943" y="6221"/>
                <a:ext cx="52" cy="104"/>
              </a:xfrm>
              <a:custGeom>
                <a:avLst/>
                <a:gdLst>
                  <a:gd name="T0" fmla="*/ 52 w 52"/>
                  <a:gd name="T1" fmla="*/ 84 h 104"/>
                  <a:gd name="T2" fmla="*/ 0 w 52"/>
                  <a:gd name="T3" fmla="*/ 0 h 104"/>
                  <a:gd name="T4" fmla="*/ 33 w 52"/>
                  <a:gd name="T5" fmla="*/ 104 h 104"/>
                  <a:gd name="T6" fmla="*/ 52 w 52"/>
                  <a:gd name="T7" fmla="*/ 84 h 104"/>
                  <a:gd name="T8" fmla="*/ 0 60000 65536"/>
                  <a:gd name="T9" fmla="*/ 0 60000 65536"/>
                  <a:gd name="T10" fmla="*/ 0 60000 65536"/>
                  <a:gd name="T11" fmla="*/ 0 60000 65536"/>
                  <a:gd name="T12" fmla="*/ 0 w 52"/>
                  <a:gd name="T13" fmla="*/ 0 h 104"/>
                  <a:gd name="T14" fmla="*/ 52 w 52"/>
                  <a:gd name="T15" fmla="*/ 104 h 104"/>
                </a:gdLst>
                <a:ahLst/>
                <a:cxnLst>
                  <a:cxn ang="T8">
                    <a:pos x="T0" y="T1"/>
                  </a:cxn>
                  <a:cxn ang="T9">
                    <a:pos x="T2" y="T3"/>
                  </a:cxn>
                  <a:cxn ang="T10">
                    <a:pos x="T4" y="T5"/>
                  </a:cxn>
                  <a:cxn ang="T11">
                    <a:pos x="T6" y="T7"/>
                  </a:cxn>
                </a:cxnLst>
                <a:rect l="T12" t="T13" r="T14" b="T15"/>
                <a:pathLst>
                  <a:path w="52" h="104">
                    <a:moveTo>
                      <a:pt x="52" y="84"/>
                    </a:moveTo>
                    <a:lnTo>
                      <a:pt x="0" y="0"/>
                    </a:lnTo>
                    <a:lnTo>
                      <a:pt x="33" y="104"/>
                    </a:lnTo>
                    <a:lnTo>
                      <a:pt x="52" y="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705" name="Freeform 569"/>
              <p:cNvSpPr>
                <a:spLocks/>
              </p:cNvSpPr>
              <p:nvPr/>
            </p:nvSpPr>
            <p:spPr bwMode="auto">
              <a:xfrm>
                <a:off x="6943" y="6221"/>
                <a:ext cx="52" cy="104"/>
              </a:xfrm>
              <a:custGeom>
                <a:avLst/>
                <a:gdLst>
                  <a:gd name="T0" fmla="*/ 52 w 52"/>
                  <a:gd name="T1" fmla="*/ 84 h 104"/>
                  <a:gd name="T2" fmla="*/ 0 w 52"/>
                  <a:gd name="T3" fmla="*/ 0 h 104"/>
                  <a:gd name="T4" fmla="*/ 33 w 52"/>
                  <a:gd name="T5" fmla="*/ 104 h 104"/>
                  <a:gd name="T6" fmla="*/ 52 w 52"/>
                  <a:gd name="T7" fmla="*/ 84 h 104"/>
                  <a:gd name="T8" fmla="*/ 0 60000 65536"/>
                  <a:gd name="T9" fmla="*/ 0 60000 65536"/>
                  <a:gd name="T10" fmla="*/ 0 60000 65536"/>
                  <a:gd name="T11" fmla="*/ 0 60000 65536"/>
                  <a:gd name="T12" fmla="*/ 0 w 52"/>
                  <a:gd name="T13" fmla="*/ 0 h 104"/>
                  <a:gd name="T14" fmla="*/ 52 w 52"/>
                  <a:gd name="T15" fmla="*/ 104 h 104"/>
                </a:gdLst>
                <a:ahLst/>
                <a:cxnLst>
                  <a:cxn ang="T8">
                    <a:pos x="T0" y="T1"/>
                  </a:cxn>
                  <a:cxn ang="T9">
                    <a:pos x="T2" y="T3"/>
                  </a:cxn>
                  <a:cxn ang="T10">
                    <a:pos x="T4" y="T5"/>
                  </a:cxn>
                  <a:cxn ang="T11">
                    <a:pos x="T6" y="T7"/>
                  </a:cxn>
                </a:cxnLst>
                <a:rect l="T12" t="T13" r="T14" b="T15"/>
                <a:pathLst>
                  <a:path w="52" h="104">
                    <a:moveTo>
                      <a:pt x="52" y="84"/>
                    </a:moveTo>
                    <a:lnTo>
                      <a:pt x="0" y="0"/>
                    </a:lnTo>
                    <a:lnTo>
                      <a:pt x="33" y="104"/>
                    </a:lnTo>
                    <a:lnTo>
                      <a:pt x="52" y="84"/>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06" name="Freeform 570"/>
              <p:cNvSpPr>
                <a:spLocks/>
              </p:cNvSpPr>
              <p:nvPr/>
            </p:nvSpPr>
            <p:spPr bwMode="auto">
              <a:xfrm>
                <a:off x="7144" y="6150"/>
                <a:ext cx="336" cy="58"/>
              </a:xfrm>
              <a:custGeom>
                <a:avLst/>
                <a:gdLst>
                  <a:gd name="T0" fmla="*/ 0 w 336"/>
                  <a:gd name="T1" fmla="*/ 32 h 58"/>
                  <a:gd name="T2" fmla="*/ 19 w 336"/>
                  <a:gd name="T3" fmla="*/ 45 h 58"/>
                  <a:gd name="T4" fmla="*/ 45 w 336"/>
                  <a:gd name="T5" fmla="*/ 52 h 58"/>
                  <a:gd name="T6" fmla="*/ 64 w 336"/>
                  <a:gd name="T7" fmla="*/ 52 h 58"/>
                  <a:gd name="T8" fmla="*/ 84 w 336"/>
                  <a:gd name="T9" fmla="*/ 58 h 58"/>
                  <a:gd name="T10" fmla="*/ 110 w 336"/>
                  <a:gd name="T11" fmla="*/ 58 h 58"/>
                  <a:gd name="T12" fmla="*/ 129 w 336"/>
                  <a:gd name="T13" fmla="*/ 58 h 58"/>
                  <a:gd name="T14" fmla="*/ 148 w 336"/>
                  <a:gd name="T15" fmla="*/ 58 h 58"/>
                  <a:gd name="T16" fmla="*/ 174 w 336"/>
                  <a:gd name="T17" fmla="*/ 58 h 58"/>
                  <a:gd name="T18" fmla="*/ 194 w 336"/>
                  <a:gd name="T19" fmla="*/ 58 h 58"/>
                  <a:gd name="T20" fmla="*/ 213 w 336"/>
                  <a:gd name="T21" fmla="*/ 52 h 58"/>
                  <a:gd name="T22" fmla="*/ 232 w 336"/>
                  <a:gd name="T23" fmla="*/ 45 h 58"/>
                  <a:gd name="T24" fmla="*/ 252 w 336"/>
                  <a:gd name="T25" fmla="*/ 39 h 58"/>
                  <a:gd name="T26" fmla="*/ 278 w 336"/>
                  <a:gd name="T27" fmla="*/ 32 h 58"/>
                  <a:gd name="T28" fmla="*/ 297 w 336"/>
                  <a:gd name="T29" fmla="*/ 26 h 58"/>
                  <a:gd name="T30" fmla="*/ 316 w 336"/>
                  <a:gd name="T31" fmla="*/ 13 h 58"/>
                  <a:gd name="T32" fmla="*/ 336 w 336"/>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6"/>
                  <a:gd name="T52" fmla="*/ 0 h 58"/>
                  <a:gd name="T53" fmla="*/ 336 w 336"/>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6" h="58">
                    <a:moveTo>
                      <a:pt x="0" y="32"/>
                    </a:moveTo>
                    <a:lnTo>
                      <a:pt x="19" y="45"/>
                    </a:lnTo>
                    <a:lnTo>
                      <a:pt x="45" y="52"/>
                    </a:lnTo>
                    <a:lnTo>
                      <a:pt x="64" y="52"/>
                    </a:lnTo>
                    <a:lnTo>
                      <a:pt x="84" y="58"/>
                    </a:lnTo>
                    <a:lnTo>
                      <a:pt x="110" y="58"/>
                    </a:lnTo>
                    <a:lnTo>
                      <a:pt x="129" y="58"/>
                    </a:lnTo>
                    <a:lnTo>
                      <a:pt x="148" y="58"/>
                    </a:lnTo>
                    <a:lnTo>
                      <a:pt x="174" y="58"/>
                    </a:lnTo>
                    <a:lnTo>
                      <a:pt x="194" y="58"/>
                    </a:lnTo>
                    <a:lnTo>
                      <a:pt x="213" y="52"/>
                    </a:lnTo>
                    <a:lnTo>
                      <a:pt x="232" y="45"/>
                    </a:lnTo>
                    <a:lnTo>
                      <a:pt x="252" y="39"/>
                    </a:lnTo>
                    <a:lnTo>
                      <a:pt x="278" y="32"/>
                    </a:lnTo>
                    <a:lnTo>
                      <a:pt x="297" y="26"/>
                    </a:lnTo>
                    <a:lnTo>
                      <a:pt x="316" y="13"/>
                    </a:lnTo>
                    <a:lnTo>
                      <a:pt x="336"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07" name="Freeform 571"/>
              <p:cNvSpPr>
                <a:spLocks/>
              </p:cNvSpPr>
              <p:nvPr/>
            </p:nvSpPr>
            <p:spPr bwMode="auto">
              <a:xfrm>
                <a:off x="7092" y="6124"/>
                <a:ext cx="330" cy="52"/>
              </a:xfrm>
              <a:custGeom>
                <a:avLst/>
                <a:gdLst>
                  <a:gd name="T0" fmla="*/ 0 w 330"/>
                  <a:gd name="T1" fmla="*/ 13 h 52"/>
                  <a:gd name="T2" fmla="*/ 19 w 330"/>
                  <a:gd name="T3" fmla="*/ 26 h 52"/>
                  <a:gd name="T4" fmla="*/ 45 w 330"/>
                  <a:gd name="T5" fmla="*/ 32 h 52"/>
                  <a:gd name="T6" fmla="*/ 65 w 330"/>
                  <a:gd name="T7" fmla="*/ 39 h 52"/>
                  <a:gd name="T8" fmla="*/ 84 w 330"/>
                  <a:gd name="T9" fmla="*/ 45 h 52"/>
                  <a:gd name="T10" fmla="*/ 103 w 330"/>
                  <a:gd name="T11" fmla="*/ 45 h 52"/>
                  <a:gd name="T12" fmla="*/ 129 w 330"/>
                  <a:gd name="T13" fmla="*/ 52 h 52"/>
                  <a:gd name="T14" fmla="*/ 149 w 330"/>
                  <a:gd name="T15" fmla="*/ 52 h 52"/>
                  <a:gd name="T16" fmla="*/ 168 w 330"/>
                  <a:gd name="T17" fmla="*/ 52 h 52"/>
                  <a:gd name="T18" fmla="*/ 187 w 330"/>
                  <a:gd name="T19" fmla="*/ 52 h 52"/>
                  <a:gd name="T20" fmla="*/ 207 w 330"/>
                  <a:gd name="T21" fmla="*/ 45 h 52"/>
                  <a:gd name="T22" fmla="*/ 233 w 330"/>
                  <a:gd name="T23" fmla="*/ 39 h 52"/>
                  <a:gd name="T24" fmla="*/ 252 w 330"/>
                  <a:gd name="T25" fmla="*/ 39 h 52"/>
                  <a:gd name="T26" fmla="*/ 271 w 330"/>
                  <a:gd name="T27" fmla="*/ 26 h 52"/>
                  <a:gd name="T28" fmla="*/ 291 w 330"/>
                  <a:gd name="T29" fmla="*/ 19 h 52"/>
                  <a:gd name="T30" fmla="*/ 310 w 330"/>
                  <a:gd name="T31" fmla="*/ 13 h 52"/>
                  <a:gd name="T32" fmla="*/ 330 w 330"/>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0"/>
                  <a:gd name="T52" fmla="*/ 0 h 52"/>
                  <a:gd name="T53" fmla="*/ 330 w 330"/>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0" h="52">
                    <a:moveTo>
                      <a:pt x="0" y="13"/>
                    </a:moveTo>
                    <a:lnTo>
                      <a:pt x="19" y="26"/>
                    </a:lnTo>
                    <a:lnTo>
                      <a:pt x="45" y="32"/>
                    </a:lnTo>
                    <a:lnTo>
                      <a:pt x="65" y="39"/>
                    </a:lnTo>
                    <a:lnTo>
                      <a:pt x="84" y="45"/>
                    </a:lnTo>
                    <a:lnTo>
                      <a:pt x="103" y="45"/>
                    </a:lnTo>
                    <a:lnTo>
                      <a:pt x="129" y="52"/>
                    </a:lnTo>
                    <a:lnTo>
                      <a:pt x="149" y="52"/>
                    </a:lnTo>
                    <a:lnTo>
                      <a:pt x="168" y="52"/>
                    </a:lnTo>
                    <a:lnTo>
                      <a:pt x="187" y="52"/>
                    </a:lnTo>
                    <a:lnTo>
                      <a:pt x="207" y="45"/>
                    </a:lnTo>
                    <a:lnTo>
                      <a:pt x="233" y="39"/>
                    </a:lnTo>
                    <a:lnTo>
                      <a:pt x="252" y="39"/>
                    </a:lnTo>
                    <a:lnTo>
                      <a:pt x="271" y="26"/>
                    </a:lnTo>
                    <a:lnTo>
                      <a:pt x="291" y="19"/>
                    </a:lnTo>
                    <a:lnTo>
                      <a:pt x="310" y="13"/>
                    </a:lnTo>
                    <a:lnTo>
                      <a:pt x="33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08" name="Freeform 572"/>
              <p:cNvSpPr>
                <a:spLocks/>
              </p:cNvSpPr>
              <p:nvPr/>
            </p:nvSpPr>
            <p:spPr bwMode="auto">
              <a:xfrm>
                <a:off x="7053" y="6098"/>
                <a:ext cx="317" cy="39"/>
              </a:xfrm>
              <a:custGeom>
                <a:avLst/>
                <a:gdLst>
                  <a:gd name="T0" fmla="*/ 0 w 317"/>
                  <a:gd name="T1" fmla="*/ 0 h 39"/>
                  <a:gd name="T2" fmla="*/ 20 w 317"/>
                  <a:gd name="T3" fmla="*/ 6 h 39"/>
                  <a:gd name="T4" fmla="*/ 39 w 317"/>
                  <a:gd name="T5" fmla="*/ 13 h 39"/>
                  <a:gd name="T6" fmla="*/ 58 w 317"/>
                  <a:gd name="T7" fmla="*/ 19 h 39"/>
                  <a:gd name="T8" fmla="*/ 78 w 317"/>
                  <a:gd name="T9" fmla="*/ 32 h 39"/>
                  <a:gd name="T10" fmla="*/ 97 w 317"/>
                  <a:gd name="T11" fmla="*/ 32 h 39"/>
                  <a:gd name="T12" fmla="*/ 117 w 317"/>
                  <a:gd name="T13" fmla="*/ 39 h 39"/>
                  <a:gd name="T14" fmla="*/ 136 w 317"/>
                  <a:gd name="T15" fmla="*/ 39 h 39"/>
                  <a:gd name="T16" fmla="*/ 155 w 317"/>
                  <a:gd name="T17" fmla="*/ 39 h 39"/>
                  <a:gd name="T18" fmla="*/ 175 w 317"/>
                  <a:gd name="T19" fmla="*/ 39 h 39"/>
                  <a:gd name="T20" fmla="*/ 194 w 317"/>
                  <a:gd name="T21" fmla="*/ 39 h 39"/>
                  <a:gd name="T22" fmla="*/ 213 w 317"/>
                  <a:gd name="T23" fmla="*/ 39 h 39"/>
                  <a:gd name="T24" fmla="*/ 233 w 317"/>
                  <a:gd name="T25" fmla="*/ 32 h 39"/>
                  <a:gd name="T26" fmla="*/ 252 w 317"/>
                  <a:gd name="T27" fmla="*/ 26 h 39"/>
                  <a:gd name="T28" fmla="*/ 278 w 317"/>
                  <a:gd name="T29" fmla="*/ 19 h 39"/>
                  <a:gd name="T30" fmla="*/ 297 w 317"/>
                  <a:gd name="T31" fmla="*/ 13 h 39"/>
                  <a:gd name="T32" fmla="*/ 317 w 317"/>
                  <a:gd name="T33" fmla="*/ 6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7"/>
                  <a:gd name="T52" fmla="*/ 0 h 39"/>
                  <a:gd name="T53" fmla="*/ 317 w 317"/>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7" h="39">
                    <a:moveTo>
                      <a:pt x="0" y="0"/>
                    </a:moveTo>
                    <a:lnTo>
                      <a:pt x="20" y="6"/>
                    </a:lnTo>
                    <a:lnTo>
                      <a:pt x="39" y="13"/>
                    </a:lnTo>
                    <a:lnTo>
                      <a:pt x="58" y="19"/>
                    </a:lnTo>
                    <a:lnTo>
                      <a:pt x="78" y="32"/>
                    </a:lnTo>
                    <a:lnTo>
                      <a:pt x="97" y="32"/>
                    </a:lnTo>
                    <a:lnTo>
                      <a:pt x="117" y="39"/>
                    </a:lnTo>
                    <a:lnTo>
                      <a:pt x="136" y="39"/>
                    </a:lnTo>
                    <a:lnTo>
                      <a:pt x="155" y="39"/>
                    </a:lnTo>
                    <a:lnTo>
                      <a:pt x="175" y="39"/>
                    </a:lnTo>
                    <a:lnTo>
                      <a:pt x="194" y="39"/>
                    </a:lnTo>
                    <a:lnTo>
                      <a:pt x="213" y="39"/>
                    </a:lnTo>
                    <a:lnTo>
                      <a:pt x="233" y="32"/>
                    </a:lnTo>
                    <a:lnTo>
                      <a:pt x="252" y="26"/>
                    </a:lnTo>
                    <a:lnTo>
                      <a:pt x="278" y="19"/>
                    </a:lnTo>
                    <a:lnTo>
                      <a:pt x="297" y="13"/>
                    </a:lnTo>
                    <a:lnTo>
                      <a:pt x="317" y="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09" name="Freeform 573"/>
              <p:cNvSpPr>
                <a:spLocks/>
              </p:cNvSpPr>
              <p:nvPr/>
            </p:nvSpPr>
            <p:spPr bwMode="auto">
              <a:xfrm>
                <a:off x="6640" y="6215"/>
                <a:ext cx="303" cy="45"/>
              </a:xfrm>
              <a:custGeom>
                <a:avLst/>
                <a:gdLst>
                  <a:gd name="T0" fmla="*/ 0 w 303"/>
                  <a:gd name="T1" fmla="*/ 0 h 45"/>
                  <a:gd name="T2" fmla="*/ 19 w 303"/>
                  <a:gd name="T3" fmla="*/ 6 h 45"/>
                  <a:gd name="T4" fmla="*/ 32 w 303"/>
                  <a:gd name="T5" fmla="*/ 19 h 45"/>
                  <a:gd name="T6" fmla="*/ 51 w 303"/>
                  <a:gd name="T7" fmla="*/ 25 h 45"/>
                  <a:gd name="T8" fmla="*/ 71 w 303"/>
                  <a:gd name="T9" fmla="*/ 32 h 45"/>
                  <a:gd name="T10" fmla="*/ 90 w 303"/>
                  <a:gd name="T11" fmla="*/ 32 h 45"/>
                  <a:gd name="T12" fmla="*/ 110 w 303"/>
                  <a:gd name="T13" fmla="*/ 38 h 45"/>
                  <a:gd name="T14" fmla="*/ 129 w 303"/>
                  <a:gd name="T15" fmla="*/ 45 h 45"/>
                  <a:gd name="T16" fmla="*/ 148 w 303"/>
                  <a:gd name="T17" fmla="*/ 45 h 45"/>
                  <a:gd name="T18" fmla="*/ 168 w 303"/>
                  <a:gd name="T19" fmla="*/ 45 h 45"/>
                  <a:gd name="T20" fmla="*/ 187 w 303"/>
                  <a:gd name="T21" fmla="*/ 45 h 45"/>
                  <a:gd name="T22" fmla="*/ 206 w 303"/>
                  <a:gd name="T23" fmla="*/ 38 h 45"/>
                  <a:gd name="T24" fmla="*/ 219 w 303"/>
                  <a:gd name="T25" fmla="*/ 38 h 45"/>
                  <a:gd name="T26" fmla="*/ 245 w 303"/>
                  <a:gd name="T27" fmla="*/ 32 h 45"/>
                  <a:gd name="T28" fmla="*/ 265 w 303"/>
                  <a:gd name="T29" fmla="*/ 25 h 45"/>
                  <a:gd name="T30" fmla="*/ 278 w 303"/>
                  <a:gd name="T31" fmla="*/ 19 h 45"/>
                  <a:gd name="T32" fmla="*/ 303 w 303"/>
                  <a:gd name="T33" fmla="*/ 6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3"/>
                  <a:gd name="T52" fmla="*/ 0 h 45"/>
                  <a:gd name="T53" fmla="*/ 303 w 303"/>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3" h="45">
                    <a:moveTo>
                      <a:pt x="0" y="0"/>
                    </a:moveTo>
                    <a:lnTo>
                      <a:pt x="19" y="6"/>
                    </a:lnTo>
                    <a:lnTo>
                      <a:pt x="32" y="19"/>
                    </a:lnTo>
                    <a:lnTo>
                      <a:pt x="51" y="25"/>
                    </a:lnTo>
                    <a:lnTo>
                      <a:pt x="71" y="32"/>
                    </a:lnTo>
                    <a:lnTo>
                      <a:pt x="90" y="32"/>
                    </a:lnTo>
                    <a:lnTo>
                      <a:pt x="110" y="38"/>
                    </a:lnTo>
                    <a:lnTo>
                      <a:pt x="129" y="45"/>
                    </a:lnTo>
                    <a:lnTo>
                      <a:pt x="148" y="45"/>
                    </a:lnTo>
                    <a:lnTo>
                      <a:pt x="168" y="45"/>
                    </a:lnTo>
                    <a:lnTo>
                      <a:pt x="187" y="45"/>
                    </a:lnTo>
                    <a:lnTo>
                      <a:pt x="206" y="38"/>
                    </a:lnTo>
                    <a:lnTo>
                      <a:pt x="219" y="38"/>
                    </a:lnTo>
                    <a:lnTo>
                      <a:pt x="245" y="32"/>
                    </a:lnTo>
                    <a:lnTo>
                      <a:pt x="265" y="25"/>
                    </a:lnTo>
                    <a:lnTo>
                      <a:pt x="278" y="19"/>
                    </a:lnTo>
                    <a:lnTo>
                      <a:pt x="303" y="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10" name="Freeform 574"/>
              <p:cNvSpPr>
                <a:spLocks/>
              </p:cNvSpPr>
              <p:nvPr/>
            </p:nvSpPr>
            <p:spPr bwMode="auto">
              <a:xfrm>
                <a:off x="6620" y="6156"/>
                <a:ext cx="278" cy="52"/>
              </a:xfrm>
              <a:custGeom>
                <a:avLst/>
                <a:gdLst>
                  <a:gd name="T0" fmla="*/ 0 w 278"/>
                  <a:gd name="T1" fmla="*/ 0 h 52"/>
                  <a:gd name="T2" fmla="*/ 13 w 278"/>
                  <a:gd name="T3" fmla="*/ 13 h 52"/>
                  <a:gd name="T4" fmla="*/ 33 w 278"/>
                  <a:gd name="T5" fmla="*/ 26 h 52"/>
                  <a:gd name="T6" fmla="*/ 46 w 278"/>
                  <a:gd name="T7" fmla="*/ 33 h 52"/>
                  <a:gd name="T8" fmla="*/ 65 w 278"/>
                  <a:gd name="T9" fmla="*/ 39 h 52"/>
                  <a:gd name="T10" fmla="*/ 78 w 278"/>
                  <a:gd name="T11" fmla="*/ 46 h 52"/>
                  <a:gd name="T12" fmla="*/ 97 w 278"/>
                  <a:gd name="T13" fmla="*/ 52 h 52"/>
                  <a:gd name="T14" fmla="*/ 117 w 278"/>
                  <a:gd name="T15" fmla="*/ 52 h 52"/>
                  <a:gd name="T16" fmla="*/ 136 w 278"/>
                  <a:gd name="T17" fmla="*/ 52 h 52"/>
                  <a:gd name="T18" fmla="*/ 149 w 278"/>
                  <a:gd name="T19" fmla="*/ 52 h 52"/>
                  <a:gd name="T20" fmla="*/ 168 w 278"/>
                  <a:gd name="T21" fmla="*/ 52 h 52"/>
                  <a:gd name="T22" fmla="*/ 188 w 278"/>
                  <a:gd name="T23" fmla="*/ 52 h 52"/>
                  <a:gd name="T24" fmla="*/ 207 w 278"/>
                  <a:gd name="T25" fmla="*/ 52 h 52"/>
                  <a:gd name="T26" fmla="*/ 226 w 278"/>
                  <a:gd name="T27" fmla="*/ 46 h 52"/>
                  <a:gd name="T28" fmla="*/ 239 w 278"/>
                  <a:gd name="T29" fmla="*/ 39 h 52"/>
                  <a:gd name="T30" fmla="*/ 259 w 278"/>
                  <a:gd name="T31" fmla="*/ 33 h 52"/>
                  <a:gd name="T32" fmla="*/ 278 w 278"/>
                  <a:gd name="T33" fmla="*/ 26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8"/>
                  <a:gd name="T52" fmla="*/ 0 h 52"/>
                  <a:gd name="T53" fmla="*/ 278 w 278"/>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8" h="52">
                    <a:moveTo>
                      <a:pt x="0" y="0"/>
                    </a:moveTo>
                    <a:lnTo>
                      <a:pt x="13" y="13"/>
                    </a:lnTo>
                    <a:lnTo>
                      <a:pt x="33" y="26"/>
                    </a:lnTo>
                    <a:lnTo>
                      <a:pt x="46" y="33"/>
                    </a:lnTo>
                    <a:lnTo>
                      <a:pt x="65" y="39"/>
                    </a:lnTo>
                    <a:lnTo>
                      <a:pt x="78" y="46"/>
                    </a:lnTo>
                    <a:lnTo>
                      <a:pt x="97" y="52"/>
                    </a:lnTo>
                    <a:lnTo>
                      <a:pt x="117" y="52"/>
                    </a:lnTo>
                    <a:lnTo>
                      <a:pt x="136" y="52"/>
                    </a:lnTo>
                    <a:lnTo>
                      <a:pt x="149" y="52"/>
                    </a:lnTo>
                    <a:lnTo>
                      <a:pt x="168" y="52"/>
                    </a:lnTo>
                    <a:lnTo>
                      <a:pt x="188" y="52"/>
                    </a:lnTo>
                    <a:lnTo>
                      <a:pt x="207" y="52"/>
                    </a:lnTo>
                    <a:lnTo>
                      <a:pt x="226" y="46"/>
                    </a:lnTo>
                    <a:lnTo>
                      <a:pt x="239" y="39"/>
                    </a:lnTo>
                    <a:lnTo>
                      <a:pt x="259" y="33"/>
                    </a:lnTo>
                    <a:lnTo>
                      <a:pt x="278" y="2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11" name="Freeform 575"/>
              <p:cNvSpPr>
                <a:spLocks/>
              </p:cNvSpPr>
              <p:nvPr/>
            </p:nvSpPr>
            <p:spPr bwMode="auto">
              <a:xfrm>
                <a:off x="6582" y="6111"/>
                <a:ext cx="271" cy="52"/>
              </a:xfrm>
              <a:custGeom>
                <a:avLst/>
                <a:gdLst>
                  <a:gd name="T0" fmla="*/ 0 w 271"/>
                  <a:gd name="T1" fmla="*/ 0 h 52"/>
                  <a:gd name="T2" fmla="*/ 19 w 271"/>
                  <a:gd name="T3" fmla="*/ 13 h 52"/>
                  <a:gd name="T4" fmla="*/ 32 w 271"/>
                  <a:gd name="T5" fmla="*/ 19 h 52"/>
                  <a:gd name="T6" fmla="*/ 45 w 271"/>
                  <a:gd name="T7" fmla="*/ 26 h 52"/>
                  <a:gd name="T8" fmla="*/ 64 w 271"/>
                  <a:gd name="T9" fmla="*/ 39 h 52"/>
                  <a:gd name="T10" fmla="*/ 77 w 271"/>
                  <a:gd name="T11" fmla="*/ 45 h 52"/>
                  <a:gd name="T12" fmla="*/ 96 w 271"/>
                  <a:gd name="T13" fmla="*/ 45 h 52"/>
                  <a:gd name="T14" fmla="*/ 116 w 271"/>
                  <a:gd name="T15" fmla="*/ 52 h 52"/>
                  <a:gd name="T16" fmla="*/ 129 w 271"/>
                  <a:gd name="T17" fmla="*/ 52 h 52"/>
                  <a:gd name="T18" fmla="*/ 148 w 271"/>
                  <a:gd name="T19" fmla="*/ 52 h 52"/>
                  <a:gd name="T20" fmla="*/ 161 w 271"/>
                  <a:gd name="T21" fmla="*/ 52 h 52"/>
                  <a:gd name="T22" fmla="*/ 180 w 271"/>
                  <a:gd name="T23" fmla="*/ 52 h 52"/>
                  <a:gd name="T24" fmla="*/ 200 w 271"/>
                  <a:gd name="T25" fmla="*/ 52 h 52"/>
                  <a:gd name="T26" fmla="*/ 213 w 271"/>
                  <a:gd name="T27" fmla="*/ 45 h 52"/>
                  <a:gd name="T28" fmla="*/ 232 w 271"/>
                  <a:gd name="T29" fmla="*/ 39 h 52"/>
                  <a:gd name="T30" fmla="*/ 252 w 271"/>
                  <a:gd name="T31" fmla="*/ 32 h 52"/>
                  <a:gd name="T32" fmla="*/ 271 w 271"/>
                  <a:gd name="T33" fmla="*/ 26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1"/>
                  <a:gd name="T52" fmla="*/ 0 h 52"/>
                  <a:gd name="T53" fmla="*/ 271 w 271"/>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1" h="52">
                    <a:moveTo>
                      <a:pt x="0" y="0"/>
                    </a:moveTo>
                    <a:lnTo>
                      <a:pt x="19" y="13"/>
                    </a:lnTo>
                    <a:lnTo>
                      <a:pt x="32" y="19"/>
                    </a:lnTo>
                    <a:lnTo>
                      <a:pt x="45" y="26"/>
                    </a:lnTo>
                    <a:lnTo>
                      <a:pt x="64" y="39"/>
                    </a:lnTo>
                    <a:lnTo>
                      <a:pt x="77" y="45"/>
                    </a:lnTo>
                    <a:lnTo>
                      <a:pt x="96" y="45"/>
                    </a:lnTo>
                    <a:lnTo>
                      <a:pt x="116" y="52"/>
                    </a:lnTo>
                    <a:lnTo>
                      <a:pt x="129" y="52"/>
                    </a:lnTo>
                    <a:lnTo>
                      <a:pt x="148" y="52"/>
                    </a:lnTo>
                    <a:lnTo>
                      <a:pt x="161" y="52"/>
                    </a:lnTo>
                    <a:lnTo>
                      <a:pt x="180" y="52"/>
                    </a:lnTo>
                    <a:lnTo>
                      <a:pt x="200" y="52"/>
                    </a:lnTo>
                    <a:lnTo>
                      <a:pt x="213" y="45"/>
                    </a:lnTo>
                    <a:lnTo>
                      <a:pt x="232" y="39"/>
                    </a:lnTo>
                    <a:lnTo>
                      <a:pt x="252" y="32"/>
                    </a:lnTo>
                    <a:lnTo>
                      <a:pt x="271" y="2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12" name="Freeform 576"/>
              <p:cNvSpPr>
                <a:spLocks/>
              </p:cNvSpPr>
              <p:nvPr/>
            </p:nvSpPr>
            <p:spPr bwMode="auto">
              <a:xfrm>
                <a:off x="7609" y="6111"/>
                <a:ext cx="407" cy="71"/>
              </a:xfrm>
              <a:custGeom>
                <a:avLst/>
                <a:gdLst>
                  <a:gd name="T0" fmla="*/ 0 w 407"/>
                  <a:gd name="T1" fmla="*/ 52 h 71"/>
                  <a:gd name="T2" fmla="*/ 26 w 407"/>
                  <a:gd name="T3" fmla="*/ 58 h 71"/>
                  <a:gd name="T4" fmla="*/ 52 w 407"/>
                  <a:gd name="T5" fmla="*/ 65 h 71"/>
                  <a:gd name="T6" fmla="*/ 77 w 407"/>
                  <a:gd name="T7" fmla="*/ 71 h 71"/>
                  <a:gd name="T8" fmla="*/ 103 w 407"/>
                  <a:gd name="T9" fmla="*/ 71 h 71"/>
                  <a:gd name="T10" fmla="*/ 129 w 407"/>
                  <a:gd name="T11" fmla="*/ 71 h 71"/>
                  <a:gd name="T12" fmla="*/ 155 w 407"/>
                  <a:gd name="T13" fmla="*/ 71 h 71"/>
                  <a:gd name="T14" fmla="*/ 181 w 407"/>
                  <a:gd name="T15" fmla="*/ 71 h 71"/>
                  <a:gd name="T16" fmla="*/ 207 w 407"/>
                  <a:gd name="T17" fmla="*/ 65 h 71"/>
                  <a:gd name="T18" fmla="*/ 233 w 407"/>
                  <a:gd name="T19" fmla="*/ 65 h 71"/>
                  <a:gd name="T20" fmla="*/ 258 w 407"/>
                  <a:gd name="T21" fmla="*/ 58 h 71"/>
                  <a:gd name="T22" fmla="*/ 284 w 407"/>
                  <a:gd name="T23" fmla="*/ 52 h 71"/>
                  <a:gd name="T24" fmla="*/ 310 w 407"/>
                  <a:gd name="T25" fmla="*/ 45 h 71"/>
                  <a:gd name="T26" fmla="*/ 336 w 407"/>
                  <a:gd name="T27" fmla="*/ 32 h 71"/>
                  <a:gd name="T28" fmla="*/ 355 w 407"/>
                  <a:gd name="T29" fmla="*/ 26 h 71"/>
                  <a:gd name="T30" fmla="*/ 381 w 407"/>
                  <a:gd name="T31" fmla="*/ 13 h 71"/>
                  <a:gd name="T32" fmla="*/ 407 w 407"/>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7"/>
                  <a:gd name="T52" fmla="*/ 0 h 71"/>
                  <a:gd name="T53" fmla="*/ 407 w 407"/>
                  <a:gd name="T54" fmla="*/ 71 h 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7" h="71">
                    <a:moveTo>
                      <a:pt x="0" y="52"/>
                    </a:moveTo>
                    <a:lnTo>
                      <a:pt x="26" y="58"/>
                    </a:lnTo>
                    <a:lnTo>
                      <a:pt x="52" y="65"/>
                    </a:lnTo>
                    <a:lnTo>
                      <a:pt x="77" y="71"/>
                    </a:lnTo>
                    <a:lnTo>
                      <a:pt x="103" y="71"/>
                    </a:lnTo>
                    <a:lnTo>
                      <a:pt x="129" y="71"/>
                    </a:lnTo>
                    <a:lnTo>
                      <a:pt x="155" y="71"/>
                    </a:lnTo>
                    <a:lnTo>
                      <a:pt x="181" y="71"/>
                    </a:lnTo>
                    <a:lnTo>
                      <a:pt x="207" y="65"/>
                    </a:lnTo>
                    <a:lnTo>
                      <a:pt x="233" y="65"/>
                    </a:lnTo>
                    <a:lnTo>
                      <a:pt x="258" y="58"/>
                    </a:lnTo>
                    <a:lnTo>
                      <a:pt x="284" y="52"/>
                    </a:lnTo>
                    <a:lnTo>
                      <a:pt x="310" y="45"/>
                    </a:lnTo>
                    <a:lnTo>
                      <a:pt x="336" y="32"/>
                    </a:lnTo>
                    <a:lnTo>
                      <a:pt x="355" y="26"/>
                    </a:lnTo>
                    <a:lnTo>
                      <a:pt x="381" y="13"/>
                    </a:lnTo>
                    <a:lnTo>
                      <a:pt x="407"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13" name="Freeform 577"/>
              <p:cNvSpPr>
                <a:spLocks/>
              </p:cNvSpPr>
              <p:nvPr/>
            </p:nvSpPr>
            <p:spPr bwMode="auto">
              <a:xfrm>
                <a:off x="7648" y="6156"/>
                <a:ext cx="458" cy="59"/>
              </a:xfrm>
              <a:custGeom>
                <a:avLst/>
                <a:gdLst>
                  <a:gd name="T0" fmla="*/ 0 w 458"/>
                  <a:gd name="T1" fmla="*/ 33 h 59"/>
                  <a:gd name="T2" fmla="*/ 26 w 458"/>
                  <a:gd name="T3" fmla="*/ 39 h 59"/>
                  <a:gd name="T4" fmla="*/ 58 w 458"/>
                  <a:gd name="T5" fmla="*/ 46 h 59"/>
                  <a:gd name="T6" fmla="*/ 84 w 458"/>
                  <a:gd name="T7" fmla="*/ 52 h 59"/>
                  <a:gd name="T8" fmla="*/ 116 w 458"/>
                  <a:gd name="T9" fmla="*/ 59 h 59"/>
                  <a:gd name="T10" fmla="*/ 142 w 458"/>
                  <a:gd name="T11" fmla="*/ 59 h 59"/>
                  <a:gd name="T12" fmla="*/ 174 w 458"/>
                  <a:gd name="T13" fmla="*/ 59 h 59"/>
                  <a:gd name="T14" fmla="*/ 200 w 458"/>
                  <a:gd name="T15" fmla="*/ 59 h 59"/>
                  <a:gd name="T16" fmla="*/ 232 w 458"/>
                  <a:gd name="T17" fmla="*/ 59 h 59"/>
                  <a:gd name="T18" fmla="*/ 258 w 458"/>
                  <a:gd name="T19" fmla="*/ 59 h 59"/>
                  <a:gd name="T20" fmla="*/ 290 w 458"/>
                  <a:gd name="T21" fmla="*/ 52 h 59"/>
                  <a:gd name="T22" fmla="*/ 316 w 458"/>
                  <a:gd name="T23" fmla="*/ 46 h 59"/>
                  <a:gd name="T24" fmla="*/ 349 w 458"/>
                  <a:gd name="T25" fmla="*/ 39 h 59"/>
                  <a:gd name="T26" fmla="*/ 374 w 458"/>
                  <a:gd name="T27" fmla="*/ 33 h 59"/>
                  <a:gd name="T28" fmla="*/ 400 w 458"/>
                  <a:gd name="T29" fmla="*/ 26 h 59"/>
                  <a:gd name="T30" fmla="*/ 433 w 458"/>
                  <a:gd name="T31" fmla="*/ 13 h 59"/>
                  <a:gd name="T32" fmla="*/ 458 w 458"/>
                  <a:gd name="T33" fmla="*/ 0 h 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8"/>
                  <a:gd name="T52" fmla="*/ 0 h 59"/>
                  <a:gd name="T53" fmla="*/ 458 w 458"/>
                  <a:gd name="T54" fmla="*/ 59 h 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8" h="59">
                    <a:moveTo>
                      <a:pt x="0" y="33"/>
                    </a:moveTo>
                    <a:lnTo>
                      <a:pt x="26" y="39"/>
                    </a:lnTo>
                    <a:lnTo>
                      <a:pt x="58" y="46"/>
                    </a:lnTo>
                    <a:lnTo>
                      <a:pt x="84" y="52"/>
                    </a:lnTo>
                    <a:lnTo>
                      <a:pt x="116" y="59"/>
                    </a:lnTo>
                    <a:lnTo>
                      <a:pt x="142" y="59"/>
                    </a:lnTo>
                    <a:lnTo>
                      <a:pt x="174" y="59"/>
                    </a:lnTo>
                    <a:lnTo>
                      <a:pt x="200" y="59"/>
                    </a:lnTo>
                    <a:lnTo>
                      <a:pt x="232" y="59"/>
                    </a:lnTo>
                    <a:lnTo>
                      <a:pt x="258" y="59"/>
                    </a:lnTo>
                    <a:lnTo>
                      <a:pt x="290" y="52"/>
                    </a:lnTo>
                    <a:lnTo>
                      <a:pt x="316" y="46"/>
                    </a:lnTo>
                    <a:lnTo>
                      <a:pt x="349" y="39"/>
                    </a:lnTo>
                    <a:lnTo>
                      <a:pt x="374" y="33"/>
                    </a:lnTo>
                    <a:lnTo>
                      <a:pt x="400" y="26"/>
                    </a:lnTo>
                    <a:lnTo>
                      <a:pt x="433" y="13"/>
                    </a:lnTo>
                    <a:lnTo>
                      <a:pt x="458"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14" name="Freeform 578"/>
              <p:cNvSpPr>
                <a:spLocks/>
              </p:cNvSpPr>
              <p:nvPr/>
            </p:nvSpPr>
            <p:spPr bwMode="auto">
              <a:xfrm>
                <a:off x="7686" y="6215"/>
                <a:ext cx="498" cy="45"/>
              </a:xfrm>
              <a:custGeom>
                <a:avLst/>
                <a:gdLst>
                  <a:gd name="T0" fmla="*/ 0 w 498"/>
                  <a:gd name="T1" fmla="*/ 6 h 45"/>
                  <a:gd name="T2" fmla="*/ 33 w 498"/>
                  <a:gd name="T3" fmla="*/ 19 h 45"/>
                  <a:gd name="T4" fmla="*/ 65 w 498"/>
                  <a:gd name="T5" fmla="*/ 25 h 45"/>
                  <a:gd name="T6" fmla="*/ 91 w 498"/>
                  <a:gd name="T7" fmla="*/ 32 h 45"/>
                  <a:gd name="T8" fmla="*/ 123 w 498"/>
                  <a:gd name="T9" fmla="*/ 32 h 45"/>
                  <a:gd name="T10" fmla="*/ 156 w 498"/>
                  <a:gd name="T11" fmla="*/ 38 h 45"/>
                  <a:gd name="T12" fmla="*/ 188 w 498"/>
                  <a:gd name="T13" fmla="*/ 45 h 45"/>
                  <a:gd name="T14" fmla="*/ 214 w 498"/>
                  <a:gd name="T15" fmla="*/ 45 h 45"/>
                  <a:gd name="T16" fmla="*/ 246 w 498"/>
                  <a:gd name="T17" fmla="*/ 45 h 45"/>
                  <a:gd name="T18" fmla="*/ 278 w 498"/>
                  <a:gd name="T19" fmla="*/ 45 h 45"/>
                  <a:gd name="T20" fmla="*/ 311 w 498"/>
                  <a:gd name="T21" fmla="*/ 38 h 45"/>
                  <a:gd name="T22" fmla="*/ 343 w 498"/>
                  <a:gd name="T23" fmla="*/ 32 h 45"/>
                  <a:gd name="T24" fmla="*/ 375 w 498"/>
                  <a:gd name="T25" fmla="*/ 32 h 45"/>
                  <a:gd name="T26" fmla="*/ 401 w 498"/>
                  <a:gd name="T27" fmla="*/ 25 h 45"/>
                  <a:gd name="T28" fmla="*/ 433 w 498"/>
                  <a:gd name="T29" fmla="*/ 19 h 45"/>
                  <a:gd name="T30" fmla="*/ 466 w 498"/>
                  <a:gd name="T31" fmla="*/ 6 h 45"/>
                  <a:gd name="T32" fmla="*/ 498 w 498"/>
                  <a:gd name="T33" fmla="*/ 0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8"/>
                  <a:gd name="T52" fmla="*/ 0 h 45"/>
                  <a:gd name="T53" fmla="*/ 498 w 498"/>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8" h="45">
                    <a:moveTo>
                      <a:pt x="0" y="6"/>
                    </a:moveTo>
                    <a:lnTo>
                      <a:pt x="33" y="19"/>
                    </a:lnTo>
                    <a:lnTo>
                      <a:pt x="65" y="25"/>
                    </a:lnTo>
                    <a:lnTo>
                      <a:pt x="91" y="32"/>
                    </a:lnTo>
                    <a:lnTo>
                      <a:pt x="123" y="32"/>
                    </a:lnTo>
                    <a:lnTo>
                      <a:pt x="156" y="38"/>
                    </a:lnTo>
                    <a:lnTo>
                      <a:pt x="188" y="45"/>
                    </a:lnTo>
                    <a:lnTo>
                      <a:pt x="214" y="45"/>
                    </a:lnTo>
                    <a:lnTo>
                      <a:pt x="246" y="45"/>
                    </a:lnTo>
                    <a:lnTo>
                      <a:pt x="278" y="45"/>
                    </a:lnTo>
                    <a:lnTo>
                      <a:pt x="311" y="38"/>
                    </a:lnTo>
                    <a:lnTo>
                      <a:pt x="343" y="32"/>
                    </a:lnTo>
                    <a:lnTo>
                      <a:pt x="375" y="32"/>
                    </a:lnTo>
                    <a:lnTo>
                      <a:pt x="401" y="25"/>
                    </a:lnTo>
                    <a:lnTo>
                      <a:pt x="433" y="19"/>
                    </a:lnTo>
                    <a:lnTo>
                      <a:pt x="466" y="6"/>
                    </a:lnTo>
                    <a:lnTo>
                      <a:pt x="498"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15" name="Freeform 579"/>
              <p:cNvSpPr>
                <a:spLocks/>
              </p:cNvSpPr>
              <p:nvPr/>
            </p:nvSpPr>
            <p:spPr bwMode="auto">
              <a:xfrm>
                <a:off x="6258" y="5664"/>
                <a:ext cx="382" cy="551"/>
              </a:xfrm>
              <a:custGeom>
                <a:avLst/>
                <a:gdLst>
                  <a:gd name="T0" fmla="*/ 0 w 382"/>
                  <a:gd name="T1" fmla="*/ 0 h 551"/>
                  <a:gd name="T2" fmla="*/ 7 w 382"/>
                  <a:gd name="T3" fmla="*/ 20 h 551"/>
                  <a:gd name="T4" fmla="*/ 13 w 382"/>
                  <a:gd name="T5" fmla="*/ 46 h 551"/>
                  <a:gd name="T6" fmla="*/ 20 w 382"/>
                  <a:gd name="T7" fmla="*/ 65 h 551"/>
                  <a:gd name="T8" fmla="*/ 20 w 382"/>
                  <a:gd name="T9" fmla="*/ 91 h 551"/>
                  <a:gd name="T10" fmla="*/ 26 w 382"/>
                  <a:gd name="T11" fmla="*/ 110 h 551"/>
                  <a:gd name="T12" fmla="*/ 33 w 382"/>
                  <a:gd name="T13" fmla="*/ 130 h 551"/>
                  <a:gd name="T14" fmla="*/ 39 w 382"/>
                  <a:gd name="T15" fmla="*/ 156 h 551"/>
                  <a:gd name="T16" fmla="*/ 52 w 382"/>
                  <a:gd name="T17" fmla="*/ 175 h 551"/>
                  <a:gd name="T18" fmla="*/ 59 w 382"/>
                  <a:gd name="T19" fmla="*/ 195 h 551"/>
                  <a:gd name="T20" fmla="*/ 65 w 382"/>
                  <a:gd name="T21" fmla="*/ 214 h 551"/>
                  <a:gd name="T22" fmla="*/ 78 w 382"/>
                  <a:gd name="T23" fmla="*/ 233 h 551"/>
                  <a:gd name="T24" fmla="*/ 91 w 382"/>
                  <a:gd name="T25" fmla="*/ 253 h 551"/>
                  <a:gd name="T26" fmla="*/ 97 w 382"/>
                  <a:gd name="T27" fmla="*/ 272 h 551"/>
                  <a:gd name="T28" fmla="*/ 110 w 382"/>
                  <a:gd name="T29" fmla="*/ 292 h 551"/>
                  <a:gd name="T30" fmla="*/ 123 w 382"/>
                  <a:gd name="T31" fmla="*/ 311 h 551"/>
                  <a:gd name="T32" fmla="*/ 130 w 382"/>
                  <a:gd name="T33" fmla="*/ 330 h 551"/>
                  <a:gd name="T34" fmla="*/ 149 w 382"/>
                  <a:gd name="T35" fmla="*/ 343 h 551"/>
                  <a:gd name="T36" fmla="*/ 156 w 382"/>
                  <a:gd name="T37" fmla="*/ 363 h 551"/>
                  <a:gd name="T38" fmla="*/ 175 w 382"/>
                  <a:gd name="T39" fmla="*/ 376 h 551"/>
                  <a:gd name="T40" fmla="*/ 188 w 382"/>
                  <a:gd name="T41" fmla="*/ 395 h 551"/>
                  <a:gd name="T42" fmla="*/ 201 w 382"/>
                  <a:gd name="T43" fmla="*/ 408 h 551"/>
                  <a:gd name="T44" fmla="*/ 214 w 382"/>
                  <a:gd name="T45" fmla="*/ 428 h 551"/>
                  <a:gd name="T46" fmla="*/ 233 w 382"/>
                  <a:gd name="T47" fmla="*/ 440 h 551"/>
                  <a:gd name="T48" fmla="*/ 246 w 382"/>
                  <a:gd name="T49" fmla="*/ 453 h 551"/>
                  <a:gd name="T50" fmla="*/ 259 w 382"/>
                  <a:gd name="T51" fmla="*/ 466 h 551"/>
                  <a:gd name="T52" fmla="*/ 278 w 382"/>
                  <a:gd name="T53" fmla="*/ 486 h 551"/>
                  <a:gd name="T54" fmla="*/ 298 w 382"/>
                  <a:gd name="T55" fmla="*/ 499 h 551"/>
                  <a:gd name="T56" fmla="*/ 311 w 382"/>
                  <a:gd name="T57" fmla="*/ 512 h 551"/>
                  <a:gd name="T58" fmla="*/ 330 w 382"/>
                  <a:gd name="T59" fmla="*/ 518 h 551"/>
                  <a:gd name="T60" fmla="*/ 349 w 382"/>
                  <a:gd name="T61" fmla="*/ 531 h 551"/>
                  <a:gd name="T62" fmla="*/ 369 w 382"/>
                  <a:gd name="T63" fmla="*/ 544 h 551"/>
                  <a:gd name="T64" fmla="*/ 382 w 382"/>
                  <a:gd name="T65" fmla="*/ 551 h 5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2"/>
                  <a:gd name="T100" fmla="*/ 0 h 551"/>
                  <a:gd name="T101" fmla="*/ 382 w 382"/>
                  <a:gd name="T102" fmla="*/ 551 h 5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2" h="551">
                    <a:moveTo>
                      <a:pt x="0" y="0"/>
                    </a:moveTo>
                    <a:lnTo>
                      <a:pt x="7" y="20"/>
                    </a:lnTo>
                    <a:lnTo>
                      <a:pt x="13" y="46"/>
                    </a:lnTo>
                    <a:lnTo>
                      <a:pt x="20" y="65"/>
                    </a:lnTo>
                    <a:lnTo>
                      <a:pt x="20" y="91"/>
                    </a:lnTo>
                    <a:lnTo>
                      <a:pt x="26" y="110"/>
                    </a:lnTo>
                    <a:lnTo>
                      <a:pt x="33" y="130"/>
                    </a:lnTo>
                    <a:lnTo>
                      <a:pt x="39" y="156"/>
                    </a:lnTo>
                    <a:lnTo>
                      <a:pt x="52" y="175"/>
                    </a:lnTo>
                    <a:lnTo>
                      <a:pt x="59" y="195"/>
                    </a:lnTo>
                    <a:lnTo>
                      <a:pt x="65" y="214"/>
                    </a:lnTo>
                    <a:lnTo>
                      <a:pt x="78" y="233"/>
                    </a:lnTo>
                    <a:lnTo>
                      <a:pt x="91" y="253"/>
                    </a:lnTo>
                    <a:lnTo>
                      <a:pt x="97" y="272"/>
                    </a:lnTo>
                    <a:lnTo>
                      <a:pt x="110" y="292"/>
                    </a:lnTo>
                    <a:lnTo>
                      <a:pt x="123" y="311"/>
                    </a:lnTo>
                    <a:lnTo>
                      <a:pt x="130" y="330"/>
                    </a:lnTo>
                    <a:lnTo>
                      <a:pt x="149" y="343"/>
                    </a:lnTo>
                    <a:lnTo>
                      <a:pt x="156" y="363"/>
                    </a:lnTo>
                    <a:lnTo>
                      <a:pt x="175" y="376"/>
                    </a:lnTo>
                    <a:lnTo>
                      <a:pt x="188" y="395"/>
                    </a:lnTo>
                    <a:lnTo>
                      <a:pt x="201" y="408"/>
                    </a:lnTo>
                    <a:lnTo>
                      <a:pt x="214" y="428"/>
                    </a:lnTo>
                    <a:lnTo>
                      <a:pt x="233" y="440"/>
                    </a:lnTo>
                    <a:lnTo>
                      <a:pt x="246" y="453"/>
                    </a:lnTo>
                    <a:lnTo>
                      <a:pt x="259" y="466"/>
                    </a:lnTo>
                    <a:lnTo>
                      <a:pt x="278" y="486"/>
                    </a:lnTo>
                    <a:lnTo>
                      <a:pt x="298" y="499"/>
                    </a:lnTo>
                    <a:lnTo>
                      <a:pt x="311" y="512"/>
                    </a:lnTo>
                    <a:lnTo>
                      <a:pt x="330" y="518"/>
                    </a:lnTo>
                    <a:lnTo>
                      <a:pt x="349" y="531"/>
                    </a:lnTo>
                    <a:lnTo>
                      <a:pt x="369" y="544"/>
                    </a:lnTo>
                    <a:lnTo>
                      <a:pt x="382" y="551"/>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16" name="Freeform 580"/>
              <p:cNvSpPr>
                <a:spLocks/>
              </p:cNvSpPr>
              <p:nvPr/>
            </p:nvSpPr>
            <p:spPr bwMode="auto">
              <a:xfrm>
                <a:off x="6304" y="5587"/>
                <a:ext cx="316" cy="589"/>
              </a:xfrm>
              <a:custGeom>
                <a:avLst/>
                <a:gdLst>
                  <a:gd name="T0" fmla="*/ 0 w 316"/>
                  <a:gd name="T1" fmla="*/ 0 h 589"/>
                  <a:gd name="T2" fmla="*/ 0 w 316"/>
                  <a:gd name="T3" fmla="*/ 26 h 589"/>
                  <a:gd name="T4" fmla="*/ 6 w 316"/>
                  <a:gd name="T5" fmla="*/ 45 h 589"/>
                  <a:gd name="T6" fmla="*/ 6 w 316"/>
                  <a:gd name="T7" fmla="*/ 71 h 589"/>
                  <a:gd name="T8" fmla="*/ 6 w 316"/>
                  <a:gd name="T9" fmla="*/ 90 h 589"/>
                  <a:gd name="T10" fmla="*/ 13 w 316"/>
                  <a:gd name="T11" fmla="*/ 110 h 589"/>
                  <a:gd name="T12" fmla="*/ 19 w 316"/>
                  <a:gd name="T13" fmla="*/ 136 h 589"/>
                  <a:gd name="T14" fmla="*/ 19 w 316"/>
                  <a:gd name="T15" fmla="*/ 155 h 589"/>
                  <a:gd name="T16" fmla="*/ 26 w 316"/>
                  <a:gd name="T17" fmla="*/ 174 h 589"/>
                  <a:gd name="T18" fmla="*/ 32 w 316"/>
                  <a:gd name="T19" fmla="*/ 200 h 589"/>
                  <a:gd name="T20" fmla="*/ 38 w 316"/>
                  <a:gd name="T21" fmla="*/ 220 h 589"/>
                  <a:gd name="T22" fmla="*/ 45 w 316"/>
                  <a:gd name="T23" fmla="*/ 239 h 589"/>
                  <a:gd name="T24" fmla="*/ 51 w 316"/>
                  <a:gd name="T25" fmla="*/ 259 h 589"/>
                  <a:gd name="T26" fmla="*/ 64 w 316"/>
                  <a:gd name="T27" fmla="*/ 278 h 589"/>
                  <a:gd name="T28" fmla="*/ 71 w 316"/>
                  <a:gd name="T29" fmla="*/ 297 h 589"/>
                  <a:gd name="T30" fmla="*/ 84 w 316"/>
                  <a:gd name="T31" fmla="*/ 317 h 589"/>
                  <a:gd name="T32" fmla="*/ 90 w 316"/>
                  <a:gd name="T33" fmla="*/ 336 h 589"/>
                  <a:gd name="T34" fmla="*/ 103 w 316"/>
                  <a:gd name="T35" fmla="*/ 356 h 589"/>
                  <a:gd name="T36" fmla="*/ 110 w 316"/>
                  <a:gd name="T37" fmla="*/ 375 h 589"/>
                  <a:gd name="T38" fmla="*/ 122 w 316"/>
                  <a:gd name="T39" fmla="*/ 395 h 589"/>
                  <a:gd name="T40" fmla="*/ 135 w 316"/>
                  <a:gd name="T41" fmla="*/ 407 h 589"/>
                  <a:gd name="T42" fmla="*/ 148 w 316"/>
                  <a:gd name="T43" fmla="*/ 427 h 589"/>
                  <a:gd name="T44" fmla="*/ 161 w 316"/>
                  <a:gd name="T45" fmla="*/ 446 h 589"/>
                  <a:gd name="T46" fmla="*/ 174 w 316"/>
                  <a:gd name="T47" fmla="*/ 459 h 589"/>
                  <a:gd name="T48" fmla="*/ 187 w 316"/>
                  <a:gd name="T49" fmla="*/ 472 h 589"/>
                  <a:gd name="T50" fmla="*/ 200 w 316"/>
                  <a:gd name="T51" fmla="*/ 492 h 589"/>
                  <a:gd name="T52" fmla="*/ 213 w 316"/>
                  <a:gd name="T53" fmla="*/ 505 h 589"/>
                  <a:gd name="T54" fmla="*/ 232 w 316"/>
                  <a:gd name="T55" fmla="*/ 517 h 589"/>
                  <a:gd name="T56" fmla="*/ 245 w 316"/>
                  <a:gd name="T57" fmla="*/ 537 h 589"/>
                  <a:gd name="T58" fmla="*/ 265 w 316"/>
                  <a:gd name="T59" fmla="*/ 550 h 589"/>
                  <a:gd name="T60" fmla="*/ 278 w 316"/>
                  <a:gd name="T61" fmla="*/ 563 h 589"/>
                  <a:gd name="T62" fmla="*/ 297 w 316"/>
                  <a:gd name="T63" fmla="*/ 576 h 589"/>
                  <a:gd name="T64" fmla="*/ 316 w 316"/>
                  <a:gd name="T65" fmla="*/ 589 h 5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6"/>
                  <a:gd name="T100" fmla="*/ 0 h 589"/>
                  <a:gd name="T101" fmla="*/ 316 w 316"/>
                  <a:gd name="T102" fmla="*/ 589 h 5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6" h="589">
                    <a:moveTo>
                      <a:pt x="0" y="0"/>
                    </a:moveTo>
                    <a:lnTo>
                      <a:pt x="0" y="26"/>
                    </a:lnTo>
                    <a:lnTo>
                      <a:pt x="6" y="45"/>
                    </a:lnTo>
                    <a:lnTo>
                      <a:pt x="6" y="71"/>
                    </a:lnTo>
                    <a:lnTo>
                      <a:pt x="6" y="90"/>
                    </a:lnTo>
                    <a:lnTo>
                      <a:pt x="13" y="110"/>
                    </a:lnTo>
                    <a:lnTo>
                      <a:pt x="19" y="136"/>
                    </a:lnTo>
                    <a:lnTo>
                      <a:pt x="19" y="155"/>
                    </a:lnTo>
                    <a:lnTo>
                      <a:pt x="26" y="174"/>
                    </a:lnTo>
                    <a:lnTo>
                      <a:pt x="32" y="200"/>
                    </a:lnTo>
                    <a:lnTo>
                      <a:pt x="38" y="220"/>
                    </a:lnTo>
                    <a:lnTo>
                      <a:pt x="45" y="239"/>
                    </a:lnTo>
                    <a:lnTo>
                      <a:pt x="51" y="259"/>
                    </a:lnTo>
                    <a:lnTo>
                      <a:pt x="64" y="278"/>
                    </a:lnTo>
                    <a:lnTo>
                      <a:pt x="71" y="297"/>
                    </a:lnTo>
                    <a:lnTo>
                      <a:pt x="84" y="317"/>
                    </a:lnTo>
                    <a:lnTo>
                      <a:pt x="90" y="336"/>
                    </a:lnTo>
                    <a:lnTo>
                      <a:pt x="103" y="356"/>
                    </a:lnTo>
                    <a:lnTo>
                      <a:pt x="110" y="375"/>
                    </a:lnTo>
                    <a:lnTo>
                      <a:pt x="122" y="395"/>
                    </a:lnTo>
                    <a:lnTo>
                      <a:pt x="135" y="407"/>
                    </a:lnTo>
                    <a:lnTo>
                      <a:pt x="148" y="427"/>
                    </a:lnTo>
                    <a:lnTo>
                      <a:pt x="161" y="446"/>
                    </a:lnTo>
                    <a:lnTo>
                      <a:pt x="174" y="459"/>
                    </a:lnTo>
                    <a:lnTo>
                      <a:pt x="187" y="472"/>
                    </a:lnTo>
                    <a:lnTo>
                      <a:pt x="200" y="492"/>
                    </a:lnTo>
                    <a:lnTo>
                      <a:pt x="213" y="505"/>
                    </a:lnTo>
                    <a:lnTo>
                      <a:pt x="232" y="517"/>
                    </a:lnTo>
                    <a:lnTo>
                      <a:pt x="245" y="537"/>
                    </a:lnTo>
                    <a:lnTo>
                      <a:pt x="265" y="550"/>
                    </a:lnTo>
                    <a:lnTo>
                      <a:pt x="278" y="563"/>
                    </a:lnTo>
                    <a:lnTo>
                      <a:pt x="297" y="576"/>
                    </a:lnTo>
                    <a:lnTo>
                      <a:pt x="316" y="589"/>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17" name="Freeform 581"/>
              <p:cNvSpPr>
                <a:spLocks/>
              </p:cNvSpPr>
              <p:nvPr/>
            </p:nvSpPr>
            <p:spPr bwMode="auto">
              <a:xfrm>
                <a:off x="6116" y="6215"/>
                <a:ext cx="524" cy="110"/>
              </a:xfrm>
              <a:custGeom>
                <a:avLst/>
                <a:gdLst>
                  <a:gd name="T0" fmla="*/ 0 w 524"/>
                  <a:gd name="T1" fmla="*/ 64 h 110"/>
                  <a:gd name="T2" fmla="*/ 20 w 524"/>
                  <a:gd name="T3" fmla="*/ 71 h 110"/>
                  <a:gd name="T4" fmla="*/ 39 w 524"/>
                  <a:gd name="T5" fmla="*/ 77 h 110"/>
                  <a:gd name="T6" fmla="*/ 52 w 524"/>
                  <a:gd name="T7" fmla="*/ 84 h 110"/>
                  <a:gd name="T8" fmla="*/ 71 w 524"/>
                  <a:gd name="T9" fmla="*/ 90 h 110"/>
                  <a:gd name="T10" fmla="*/ 91 w 524"/>
                  <a:gd name="T11" fmla="*/ 97 h 110"/>
                  <a:gd name="T12" fmla="*/ 104 w 524"/>
                  <a:gd name="T13" fmla="*/ 103 h 110"/>
                  <a:gd name="T14" fmla="*/ 123 w 524"/>
                  <a:gd name="T15" fmla="*/ 103 h 110"/>
                  <a:gd name="T16" fmla="*/ 142 w 524"/>
                  <a:gd name="T17" fmla="*/ 110 h 110"/>
                  <a:gd name="T18" fmla="*/ 162 w 524"/>
                  <a:gd name="T19" fmla="*/ 110 h 110"/>
                  <a:gd name="T20" fmla="*/ 175 w 524"/>
                  <a:gd name="T21" fmla="*/ 110 h 110"/>
                  <a:gd name="T22" fmla="*/ 194 w 524"/>
                  <a:gd name="T23" fmla="*/ 110 h 110"/>
                  <a:gd name="T24" fmla="*/ 214 w 524"/>
                  <a:gd name="T25" fmla="*/ 110 h 110"/>
                  <a:gd name="T26" fmla="*/ 226 w 524"/>
                  <a:gd name="T27" fmla="*/ 110 h 110"/>
                  <a:gd name="T28" fmla="*/ 246 w 524"/>
                  <a:gd name="T29" fmla="*/ 110 h 110"/>
                  <a:gd name="T30" fmla="*/ 265 w 524"/>
                  <a:gd name="T31" fmla="*/ 110 h 110"/>
                  <a:gd name="T32" fmla="*/ 278 w 524"/>
                  <a:gd name="T33" fmla="*/ 110 h 110"/>
                  <a:gd name="T34" fmla="*/ 298 w 524"/>
                  <a:gd name="T35" fmla="*/ 110 h 110"/>
                  <a:gd name="T36" fmla="*/ 317 w 524"/>
                  <a:gd name="T37" fmla="*/ 103 h 110"/>
                  <a:gd name="T38" fmla="*/ 330 w 524"/>
                  <a:gd name="T39" fmla="*/ 103 h 110"/>
                  <a:gd name="T40" fmla="*/ 349 w 524"/>
                  <a:gd name="T41" fmla="*/ 97 h 110"/>
                  <a:gd name="T42" fmla="*/ 362 w 524"/>
                  <a:gd name="T43" fmla="*/ 90 h 110"/>
                  <a:gd name="T44" fmla="*/ 382 w 524"/>
                  <a:gd name="T45" fmla="*/ 90 h 110"/>
                  <a:gd name="T46" fmla="*/ 394 w 524"/>
                  <a:gd name="T47" fmla="*/ 77 h 110"/>
                  <a:gd name="T48" fmla="*/ 414 w 524"/>
                  <a:gd name="T49" fmla="*/ 77 h 110"/>
                  <a:gd name="T50" fmla="*/ 427 w 524"/>
                  <a:gd name="T51" fmla="*/ 71 h 110"/>
                  <a:gd name="T52" fmla="*/ 440 w 524"/>
                  <a:gd name="T53" fmla="*/ 58 h 110"/>
                  <a:gd name="T54" fmla="*/ 459 w 524"/>
                  <a:gd name="T55" fmla="*/ 51 h 110"/>
                  <a:gd name="T56" fmla="*/ 472 w 524"/>
                  <a:gd name="T57" fmla="*/ 45 h 110"/>
                  <a:gd name="T58" fmla="*/ 485 w 524"/>
                  <a:gd name="T59" fmla="*/ 32 h 110"/>
                  <a:gd name="T60" fmla="*/ 498 w 524"/>
                  <a:gd name="T61" fmla="*/ 25 h 110"/>
                  <a:gd name="T62" fmla="*/ 511 w 524"/>
                  <a:gd name="T63" fmla="*/ 12 h 110"/>
                  <a:gd name="T64" fmla="*/ 524 w 524"/>
                  <a:gd name="T65" fmla="*/ 0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4"/>
                  <a:gd name="T100" fmla="*/ 0 h 110"/>
                  <a:gd name="T101" fmla="*/ 524 w 52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4" h="110">
                    <a:moveTo>
                      <a:pt x="0" y="64"/>
                    </a:moveTo>
                    <a:lnTo>
                      <a:pt x="20" y="71"/>
                    </a:lnTo>
                    <a:lnTo>
                      <a:pt x="39" y="77"/>
                    </a:lnTo>
                    <a:lnTo>
                      <a:pt x="52" y="84"/>
                    </a:lnTo>
                    <a:lnTo>
                      <a:pt x="71" y="90"/>
                    </a:lnTo>
                    <a:lnTo>
                      <a:pt x="91" y="97"/>
                    </a:lnTo>
                    <a:lnTo>
                      <a:pt x="104" y="103"/>
                    </a:lnTo>
                    <a:lnTo>
                      <a:pt x="123" y="103"/>
                    </a:lnTo>
                    <a:lnTo>
                      <a:pt x="142" y="110"/>
                    </a:lnTo>
                    <a:lnTo>
                      <a:pt x="162" y="110"/>
                    </a:lnTo>
                    <a:lnTo>
                      <a:pt x="175" y="110"/>
                    </a:lnTo>
                    <a:lnTo>
                      <a:pt x="194" y="110"/>
                    </a:lnTo>
                    <a:lnTo>
                      <a:pt x="214" y="110"/>
                    </a:lnTo>
                    <a:lnTo>
                      <a:pt x="226" y="110"/>
                    </a:lnTo>
                    <a:lnTo>
                      <a:pt x="246" y="110"/>
                    </a:lnTo>
                    <a:lnTo>
                      <a:pt x="265" y="110"/>
                    </a:lnTo>
                    <a:lnTo>
                      <a:pt x="278" y="110"/>
                    </a:lnTo>
                    <a:lnTo>
                      <a:pt x="298" y="110"/>
                    </a:lnTo>
                    <a:lnTo>
                      <a:pt x="317" y="103"/>
                    </a:lnTo>
                    <a:lnTo>
                      <a:pt x="330" y="103"/>
                    </a:lnTo>
                    <a:lnTo>
                      <a:pt x="349" y="97"/>
                    </a:lnTo>
                    <a:lnTo>
                      <a:pt x="362" y="90"/>
                    </a:lnTo>
                    <a:lnTo>
                      <a:pt x="382" y="90"/>
                    </a:lnTo>
                    <a:lnTo>
                      <a:pt x="394" y="77"/>
                    </a:lnTo>
                    <a:lnTo>
                      <a:pt x="414" y="77"/>
                    </a:lnTo>
                    <a:lnTo>
                      <a:pt x="427" y="71"/>
                    </a:lnTo>
                    <a:lnTo>
                      <a:pt x="440" y="58"/>
                    </a:lnTo>
                    <a:lnTo>
                      <a:pt x="459" y="51"/>
                    </a:lnTo>
                    <a:lnTo>
                      <a:pt x="472" y="45"/>
                    </a:lnTo>
                    <a:lnTo>
                      <a:pt x="485" y="32"/>
                    </a:lnTo>
                    <a:lnTo>
                      <a:pt x="498" y="25"/>
                    </a:lnTo>
                    <a:lnTo>
                      <a:pt x="511" y="12"/>
                    </a:lnTo>
                    <a:lnTo>
                      <a:pt x="524"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18" name="Freeform 582"/>
              <p:cNvSpPr>
                <a:spLocks/>
              </p:cNvSpPr>
              <p:nvPr/>
            </p:nvSpPr>
            <p:spPr bwMode="auto">
              <a:xfrm>
                <a:off x="6078" y="6176"/>
                <a:ext cx="542" cy="103"/>
              </a:xfrm>
              <a:custGeom>
                <a:avLst/>
                <a:gdLst>
                  <a:gd name="T0" fmla="*/ 0 w 542"/>
                  <a:gd name="T1" fmla="*/ 45 h 103"/>
                  <a:gd name="T2" fmla="*/ 19 w 542"/>
                  <a:gd name="T3" fmla="*/ 58 h 103"/>
                  <a:gd name="T4" fmla="*/ 38 w 542"/>
                  <a:gd name="T5" fmla="*/ 64 h 103"/>
                  <a:gd name="T6" fmla="*/ 58 w 542"/>
                  <a:gd name="T7" fmla="*/ 71 h 103"/>
                  <a:gd name="T8" fmla="*/ 71 w 542"/>
                  <a:gd name="T9" fmla="*/ 77 h 103"/>
                  <a:gd name="T10" fmla="*/ 90 w 542"/>
                  <a:gd name="T11" fmla="*/ 84 h 103"/>
                  <a:gd name="T12" fmla="*/ 109 w 542"/>
                  <a:gd name="T13" fmla="*/ 84 h 103"/>
                  <a:gd name="T14" fmla="*/ 122 w 542"/>
                  <a:gd name="T15" fmla="*/ 90 h 103"/>
                  <a:gd name="T16" fmla="*/ 142 w 542"/>
                  <a:gd name="T17" fmla="*/ 97 h 103"/>
                  <a:gd name="T18" fmla="*/ 161 w 542"/>
                  <a:gd name="T19" fmla="*/ 97 h 103"/>
                  <a:gd name="T20" fmla="*/ 180 w 542"/>
                  <a:gd name="T21" fmla="*/ 103 h 103"/>
                  <a:gd name="T22" fmla="*/ 200 w 542"/>
                  <a:gd name="T23" fmla="*/ 103 h 103"/>
                  <a:gd name="T24" fmla="*/ 213 w 542"/>
                  <a:gd name="T25" fmla="*/ 103 h 103"/>
                  <a:gd name="T26" fmla="*/ 232 w 542"/>
                  <a:gd name="T27" fmla="*/ 103 h 103"/>
                  <a:gd name="T28" fmla="*/ 252 w 542"/>
                  <a:gd name="T29" fmla="*/ 103 h 103"/>
                  <a:gd name="T30" fmla="*/ 264 w 542"/>
                  <a:gd name="T31" fmla="*/ 103 h 103"/>
                  <a:gd name="T32" fmla="*/ 284 w 542"/>
                  <a:gd name="T33" fmla="*/ 103 h 103"/>
                  <a:gd name="T34" fmla="*/ 303 w 542"/>
                  <a:gd name="T35" fmla="*/ 103 h 103"/>
                  <a:gd name="T36" fmla="*/ 323 w 542"/>
                  <a:gd name="T37" fmla="*/ 97 h 103"/>
                  <a:gd name="T38" fmla="*/ 336 w 542"/>
                  <a:gd name="T39" fmla="*/ 97 h 103"/>
                  <a:gd name="T40" fmla="*/ 355 w 542"/>
                  <a:gd name="T41" fmla="*/ 90 h 103"/>
                  <a:gd name="T42" fmla="*/ 368 w 542"/>
                  <a:gd name="T43" fmla="*/ 90 h 103"/>
                  <a:gd name="T44" fmla="*/ 387 w 542"/>
                  <a:gd name="T45" fmla="*/ 84 h 103"/>
                  <a:gd name="T46" fmla="*/ 400 w 542"/>
                  <a:gd name="T47" fmla="*/ 77 h 103"/>
                  <a:gd name="T48" fmla="*/ 420 w 542"/>
                  <a:gd name="T49" fmla="*/ 71 h 103"/>
                  <a:gd name="T50" fmla="*/ 432 w 542"/>
                  <a:gd name="T51" fmla="*/ 64 h 103"/>
                  <a:gd name="T52" fmla="*/ 452 w 542"/>
                  <a:gd name="T53" fmla="*/ 58 h 103"/>
                  <a:gd name="T54" fmla="*/ 465 w 542"/>
                  <a:gd name="T55" fmla="*/ 51 h 103"/>
                  <a:gd name="T56" fmla="*/ 484 w 542"/>
                  <a:gd name="T57" fmla="*/ 39 h 103"/>
                  <a:gd name="T58" fmla="*/ 497 w 542"/>
                  <a:gd name="T59" fmla="*/ 32 h 103"/>
                  <a:gd name="T60" fmla="*/ 510 w 542"/>
                  <a:gd name="T61" fmla="*/ 19 h 103"/>
                  <a:gd name="T62" fmla="*/ 523 w 542"/>
                  <a:gd name="T63" fmla="*/ 13 h 103"/>
                  <a:gd name="T64" fmla="*/ 542 w 542"/>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2"/>
                  <a:gd name="T100" fmla="*/ 0 h 103"/>
                  <a:gd name="T101" fmla="*/ 542 w 542"/>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2" h="103">
                    <a:moveTo>
                      <a:pt x="0" y="45"/>
                    </a:moveTo>
                    <a:lnTo>
                      <a:pt x="19" y="58"/>
                    </a:lnTo>
                    <a:lnTo>
                      <a:pt x="38" y="64"/>
                    </a:lnTo>
                    <a:lnTo>
                      <a:pt x="58" y="71"/>
                    </a:lnTo>
                    <a:lnTo>
                      <a:pt x="71" y="77"/>
                    </a:lnTo>
                    <a:lnTo>
                      <a:pt x="90" y="84"/>
                    </a:lnTo>
                    <a:lnTo>
                      <a:pt x="109" y="84"/>
                    </a:lnTo>
                    <a:lnTo>
                      <a:pt x="122" y="90"/>
                    </a:lnTo>
                    <a:lnTo>
                      <a:pt x="142" y="97"/>
                    </a:lnTo>
                    <a:lnTo>
                      <a:pt x="161" y="97"/>
                    </a:lnTo>
                    <a:lnTo>
                      <a:pt x="180" y="103"/>
                    </a:lnTo>
                    <a:lnTo>
                      <a:pt x="200" y="103"/>
                    </a:lnTo>
                    <a:lnTo>
                      <a:pt x="213" y="103"/>
                    </a:lnTo>
                    <a:lnTo>
                      <a:pt x="232" y="103"/>
                    </a:lnTo>
                    <a:lnTo>
                      <a:pt x="252" y="103"/>
                    </a:lnTo>
                    <a:lnTo>
                      <a:pt x="264" y="103"/>
                    </a:lnTo>
                    <a:lnTo>
                      <a:pt x="284" y="103"/>
                    </a:lnTo>
                    <a:lnTo>
                      <a:pt x="303" y="103"/>
                    </a:lnTo>
                    <a:lnTo>
                      <a:pt x="323" y="97"/>
                    </a:lnTo>
                    <a:lnTo>
                      <a:pt x="336" y="97"/>
                    </a:lnTo>
                    <a:lnTo>
                      <a:pt x="355" y="90"/>
                    </a:lnTo>
                    <a:lnTo>
                      <a:pt x="368" y="90"/>
                    </a:lnTo>
                    <a:lnTo>
                      <a:pt x="387" y="84"/>
                    </a:lnTo>
                    <a:lnTo>
                      <a:pt x="400" y="77"/>
                    </a:lnTo>
                    <a:lnTo>
                      <a:pt x="420" y="71"/>
                    </a:lnTo>
                    <a:lnTo>
                      <a:pt x="432" y="64"/>
                    </a:lnTo>
                    <a:lnTo>
                      <a:pt x="452" y="58"/>
                    </a:lnTo>
                    <a:lnTo>
                      <a:pt x="465" y="51"/>
                    </a:lnTo>
                    <a:lnTo>
                      <a:pt x="484" y="39"/>
                    </a:lnTo>
                    <a:lnTo>
                      <a:pt x="497" y="32"/>
                    </a:lnTo>
                    <a:lnTo>
                      <a:pt x="510" y="19"/>
                    </a:lnTo>
                    <a:lnTo>
                      <a:pt x="523" y="13"/>
                    </a:lnTo>
                    <a:lnTo>
                      <a:pt x="542"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19" name="Freeform 583"/>
              <p:cNvSpPr>
                <a:spLocks/>
              </p:cNvSpPr>
              <p:nvPr/>
            </p:nvSpPr>
            <p:spPr bwMode="auto">
              <a:xfrm>
                <a:off x="8178" y="6182"/>
                <a:ext cx="523" cy="52"/>
              </a:xfrm>
              <a:custGeom>
                <a:avLst/>
                <a:gdLst>
                  <a:gd name="T0" fmla="*/ 0 w 523"/>
                  <a:gd name="T1" fmla="*/ 33 h 52"/>
                  <a:gd name="T2" fmla="*/ 38 w 523"/>
                  <a:gd name="T3" fmla="*/ 39 h 52"/>
                  <a:gd name="T4" fmla="*/ 71 w 523"/>
                  <a:gd name="T5" fmla="*/ 45 h 52"/>
                  <a:gd name="T6" fmla="*/ 103 w 523"/>
                  <a:gd name="T7" fmla="*/ 45 h 52"/>
                  <a:gd name="T8" fmla="*/ 135 w 523"/>
                  <a:gd name="T9" fmla="*/ 45 h 52"/>
                  <a:gd name="T10" fmla="*/ 168 w 523"/>
                  <a:gd name="T11" fmla="*/ 52 h 52"/>
                  <a:gd name="T12" fmla="*/ 200 w 523"/>
                  <a:gd name="T13" fmla="*/ 52 h 52"/>
                  <a:gd name="T14" fmla="*/ 232 w 523"/>
                  <a:gd name="T15" fmla="*/ 52 h 52"/>
                  <a:gd name="T16" fmla="*/ 264 w 523"/>
                  <a:gd name="T17" fmla="*/ 45 h 52"/>
                  <a:gd name="T18" fmla="*/ 297 w 523"/>
                  <a:gd name="T19" fmla="*/ 45 h 52"/>
                  <a:gd name="T20" fmla="*/ 329 w 523"/>
                  <a:gd name="T21" fmla="*/ 45 h 52"/>
                  <a:gd name="T22" fmla="*/ 361 w 523"/>
                  <a:gd name="T23" fmla="*/ 39 h 52"/>
                  <a:gd name="T24" fmla="*/ 394 w 523"/>
                  <a:gd name="T25" fmla="*/ 33 h 52"/>
                  <a:gd name="T26" fmla="*/ 426 w 523"/>
                  <a:gd name="T27" fmla="*/ 26 h 52"/>
                  <a:gd name="T28" fmla="*/ 458 w 523"/>
                  <a:gd name="T29" fmla="*/ 20 h 52"/>
                  <a:gd name="T30" fmla="*/ 491 w 523"/>
                  <a:gd name="T31" fmla="*/ 7 h 52"/>
                  <a:gd name="T32" fmla="*/ 523 w 523"/>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3"/>
                  <a:gd name="T52" fmla="*/ 0 h 52"/>
                  <a:gd name="T53" fmla="*/ 523 w 523"/>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3" h="52">
                    <a:moveTo>
                      <a:pt x="0" y="33"/>
                    </a:moveTo>
                    <a:lnTo>
                      <a:pt x="38" y="39"/>
                    </a:lnTo>
                    <a:lnTo>
                      <a:pt x="71" y="45"/>
                    </a:lnTo>
                    <a:lnTo>
                      <a:pt x="103" y="45"/>
                    </a:lnTo>
                    <a:lnTo>
                      <a:pt x="135" y="45"/>
                    </a:lnTo>
                    <a:lnTo>
                      <a:pt x="168" y="52"/>
                    </a:lnTo>
                    <a:lnTo>
                      <a:pt x="200" y="52"/>
                    </a:lnTo>
                    <a:lnTo>
                      <a:pt x="232" y="52"/>
                    </a:lnTo>
                    <a:lnTo>
                      <a:pt x="264" y="45"/>
                    </a:lnTo>
                    <a:lnTo>
                      <a:pt x="297" y="45"/>
                    </a:lnTo>
                    <a:lnTo>
                      <a:pt x="329" y="45"/>
                    </a:lnTo>
                    <a:lnTo>
                      <a:pt x="361" y="39"/>
                    </a:lnTo>
                    <a:lnTo>
                      <a:pt x="394" y="33"/>
                    </a:lnTo>
                    <a:lnTo>
                      <a:pt x="426" y="26"/>
                    </a:lnTo>
                    <a:lnTo>
                      <a:pt x="458" y="20"/>
                    </a:lnTo>
                    <a:lnTo>
                      <a:pt x="491" y="7"/>
                    </a:lnTo>
                    <a:lnTo>
                      <a:pt x="523"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20" name="Freeform 584"/>
              <p:cNvSpPr>
                <a:spLocks/>
              </p:cNvSpPr>
              <p:nvPr/>
            </p:nvSpPr>
            <p:spPr bwMode="auto">
              <a:xfrm>
                <a:off x="8106" y="6117"/>
                <a:ext cx="582" cy="59"/>
              </a:xfrm>
              <a:custGeom>
                <a:avLst/>
                <a:gdLst>
                  <a:gd name="T0" fmla="*/ 0 w 582"/>
                  <a:gd name="T1" fmla="*/ 46 h 59"/>
                  <a:gd name="T2" fmla="*/ 39 w 582"/>
                  <a:gd name="T3" fmla="*/ 46 h 59"/>
                  <a:gd name="T4" fmla="*/ 78 w 582"/>
                  <a:gd name="T5" fmla="*/ 52 h 59"/>
                  <a:gd name="T6" fmla="*/ 110 w 582"/>
                  <a:gd name="T7" fmla="*/ 59 h 59"/>
                  <a:gd name="T8" fmla="*/ 149 w 582"/>
                  <a:gd name="T9" fmla="*/ 59 h 59"/>
                  <a:gd name="T10" fmla="*/ 188 w 582"/>
                  <a:gd name="T11" fmla="*/ 59 h 59"/>
                  <a:gd name="T12" fmla="*/ 227 w 582"/>
                  <a:gd name="T13" fmla="*/ 59 h 59"/>
                  <a:gd name="T14" fmla="*/ 259 w 582"/>
                  <a:gd name="T15" fmla="*/ 59 h 59"/>
                  <a:gd name="T16" fmla="*/ 298 w 582"/>
                  <a:gd name="T17" fmla="*/ 59 h 59"/>
                  <a:gd name="T18" fmla="*/ 336 w 582"/>
                  <a:gd name="T19" fmla="*/ 52 h 59"/>
                  <a:gd name="T20" fmla="*/ 369 w 582"/>
                  <a:gd name="T21" fmla="*/ 52 h 59"/>
                  <a:gd name="T22" fmla="*/ 408 w 582"/>
                  <a:gd name="T23" fmla="*/ 46 h 59"/>
                  <a:gd name="T24" fmla="*/ 446 w 582"/>
                  <a:gd name="T25" fmla="*/ 39 h 59"/>
                  <a:gd name="T26" fmla="*/ 479 w 582"/>
                  <a:gd name="T27" fmla="*/ 33 h 59"/>
                  <a:gd name="T28" fmla="*/ 517 w 582"/>
                  <a:gd name="T29" fmla="*/ 20 h 59"/>
                  <a:gd name="T30" fmla="*/ 550 w 582"/>
                  <a:gd name="T31" fmla="*/ 13 h 59"/>
                  <a:gd name="T32" fmla="*/ 582 w 582"/>
                  <a:gd name="T33" fmla="*/ 0 h 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2"/>
                  <a:gd name="T52" fmla="*/ 0 h 59"/>
                  <a:gd name="T53" fmla="*/ 582 w 582"/>
                  <a:gd name="T54" fmla="*/ 59 h 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2" h="59">
                    <a:moveTo>
                      <a:pt x="0" y="46"/>
                    </a:moveTo>
                    <a:lnTo>
                      <a:pt x="39" y="46"/>
                    </a:lnTo>
                    <a:lnTo>
                      <a:pt x="78" y="52"/>
                    </a:lnTo>
                    <a:lnTo>
                      <a:pt x="110" y="59"/>
                    </a:lnTo>
                    <a:lnTo>
                      <a:pt x="149" y="59"/>
                    </a:lnTo>
                    <a:lnTo>
                      <a:pt x="188" y="59"/>
                    </a:lnTo>
                    <a:lnTo>
                      <a:pt x="227" y="59"/>
                    </a:lnTo>
                    <a:lnTo>
                      <a:pt x="259" y="59"/>
                    </a:lnTo>
                    <a:lnTo>
                      <a:pt x="298" y="59"/>
                    </a:lnTo>
                    <a:lnTo>
                      <a:pt x="336" y="52"/>
                    </a:lnTo>
                    <a:lnTo>
                      <a:pt x="369" y="52"/>
                    </a:lnTo>
                    <a:lnTo>
                      <a:pt x="408" y="46"/>
                    </a:lnTo>
                    <a:lnTo>
                      <a:pt x="446" y="39"/>
                    </a:lnTo>
                    <a:lnTo>
                      <a:pt x="479" y="33"/>
                    </a:lnTo>
                    <a:lnTo>
                      <a:pt x="517" y="20"/>
                    </a:lnTo>
                    <a:lnTo>
                      <a:pt x="550" y="13"/>
                    </a:lnTo>
                    <a:lnTo>
                      <a:pt x="582"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21" name="Freeform 585"/>
              <p:cNvSpPr>
                <a:spLocks/>
              </p:cNvSpPr>
              <p:nvPr/>
            </p:nvSpPr>
            <p:spPr bwMode="auto">
              <a:xfrm>
                <a:off x="8016" y="6066"/>
                <a:ext cx="678" cy="58"/>
              </a:xfrm>
              <a:custGeom>
                <a:avLst/>
                <a:gdLst>
                  <a:gd name="T0" fmla="*/ 0 w 678"/>
                  <a:gd name="T1" fmla="*/ 45 h 58"/>
                  <a:gd name="T2" fmla="*/ 45 w 678"/>
                  <a:gd name="T3" fmla="*/ 51 h 58"/>
                  <a:gd name="T4" fmla="*/ 84 w 678"/>
                  <a:gd name="T5" fmla="*/ 51 h 58"/>
                  <a:gd name="T6" fmla="*/ 129 w 678"/>
                  <a:gd name="T7" fmla="*/ 58 h 58"/>
                  <a:gd name="T8" fmla="*/ 174 w 678"/>
                  <a:gd name="T9" fmla="*/ 58 h 58"/>
                  <a:gd name="T10" fmla="*/ 213 w 678"/>
                  <a:gd name="T11" fmla="*/ 58 h 58"/>
                  <a:gd name="T12" fmla="*/ 258 w 678"/>
                  <a:gd name="T13" fmla="*/ 58 h 58"/>
                  <a:gd name="T14" fmla="*/ 304 w 678"/>
                  <a:gd name="T15" fmla="*/ 58 h 58"/>
                  <a:gd name="T16" fmla="*/ 342 w 678"/>
                  <a:gd name="T17" fmla="*/ 51 h 58"/>
                  <a:gd name="T18" fmla="*/ 388 w 678"/>
                  <a:gd name="T19" fmla="*/ 51 h 58"/>
                  <a:gd name="T20" fmla="*/ 433 w 678"/>
                  <a:gd name="T21" fmla="*/ 45 h 58"/>
                  <a:gd name="T22" fmla="*/ 472 w 678"/>
                  <a:gd name="T23" fmla="*/ 38 h 58"/>
                  <a:gd name="T24" fmla="*/ 510 w 678"/>
                  <a:gd name="T25" fmla="*/ 32 h 58"/>
                  <a:gd name="T26" fmla="*/ 556 w 678"/>
                  <a:gd name="T27" fmla="*/ 26 h 58"/>
                  <a:gd name="T28" fmla="*/ 594 w 678"/>
                  <a:gd name="T29" fmla="*/ 19 h 58"/>
                  <a:gd name="T30" fmla="*/ 640 w 678"/>
                  <a:gd name="T31" fmla="*/ 6 h 58"/>
                  <a:gd name="T32" fmla="*/ 678 w 678"/>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8"/>
                  <a:gd name="T52" fmla="*/ 0 h 58"/>
                  <a:gd name="T53" fmla="*/ 678 w 678"/>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8" h="58">
                    <a:moveTo>
                      <a:pt x="0" y="45"/>
                    </a:moveTo>
                    <a:lnTo>
                      <a:pt x="45" y="51"/>
                    </a:lnTo>
                    <a:lnTo>
                      <a:pt x="84" y="51"/>
                    </a:lnTo>
                    <a:lnTo>
                      <a:pt x="129" y="58"/>
                    </a:lnTo>
                    <a:lnTo>
                      <a:pt x="174" y="58"/>
                    </a:lnTo>
                    <a:lnTo>
                      <a:pt x="213" y="58"/>
                    </a:lnTo>
                    <a:lnTo>
                      <a:pt x="258" y="58"/>
                    </a:lnTo>
                    <a:lnTo>
                      <a:pt x="304" y="58"/>
                    </a:lnTo>
                    <a:lnTo>
                      <a:pt x="342" y="51"/>
                    </a:lnTo>
                    <a:lnTo>
                      <a:pt x="388" y="51"/>
                    </a:lnTo>
                    <a:lnTo>
                      <a:pt x="433" y="45"/>
                    </a:lnTo>
                    <a:lnTo>
                      <a:pt x="472" y="38"/>
                    </a:lnTo>
                    <a:lnTo>
                      <a:pt x="510" y="32"/>
                    </a:lnTo>
                    <a:lnTo>
                      <a:pt x="556" y="26"/>
                    </a:lnTo>
                    <a:lnTo>
                      <a:pt x="594" y="19"/>
                    </a:lnTo>
                    <a:lnTo>
                      <a:pt x="640" y="6"/>
                    </a:lnTo>
                    <a:lnTo>
                      <a:pt x="678"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22" name="Freeform 586"/>
              <p:cNvSpPr>
                <a:spLocks/>
              </p:cNvSpPr>
              <p:nvPr/>
            </p:nvSpPr>
            <p:spPr bwMode="auto">
              <a:xfrm>
                <a:off x="10491" y="6072"/>
                <a:ext cx="743" cy="65"/>
              </a:xfrm>
              <a:custGeom>
                <a:avLst/>
                <a:gdLst>
                  <a:gd name="T0" fmla="*/ 0 w 743"/>
                  <a:gd name="T1" fmla="*/ 0 h 65"/>
                  <a:gd name="T2" fmla="*/ 45 w 743"/>
                  <a:gd name="T3" fmla="*/ 13 h 65"/>
                  <a:gd name="T4" fmla="*/ 97 w 743"/>
                  <a:gd name="T5" fmla="*/ 26 h 65"/>
                  <a:gd name="T6" fmla="*/ 142 w 743"/>
                  <a:gd name="T7" fmla="*/ 39 h 65"/>
                  <a:gd name="T8" fmla="*/ 187 w 743"/>
                  <a:gd name="T9" fmla="*/ 45 h 65"/>
                  <a:gd name="T10" fmla="*/ 232 w 743"/>
                  <a:gd name="T11" fmla="*/ 52 h 65"/>
                  <a:gd name="T12" fmla="*/ 278 w 743"/>
                  <a:gd name="T13" fmla="*/ 58 h 65"/>
                  <a:gd name="T14" fmla="*/ 329 w 743"/>
                  <a:gd name="T15" fmla="*/ 65 h 65"/>
                  <a:gd name="T16" fmla="*/ 375 w 743"/>
                  <a:gd name="T17" fmla="*/ 65 h 65"/>
                  <a:gd name="T18" fmla="*/ 420 w 743"/>
                  <a:gd name="T19" fmla="*/ 65 h 65"/>
                  <a:gd name="T20" fmla="*/ 465 w 743"/>
                  <a:gd name="T21" fmla="*/ 65 h 65"/>
                  <a:gd name="T22" fmla="*/ 517 w 743"/>
                  <a:gd name="T23" fmla="*/ 58 h 65"/>
                  <a:gd name="T24" fmla="*/ 562 w 743"/>
                  <a:gd name="T25" fmla="*/ 58 h 65"/>
                  <a:gd name="T26" fmla="*/ 607 w 743"/>
                  <a:gd name="T27" fmla="*/ 52 h 65"/>
                  <a:gd name="T28" fmla="*/ 652 w 743"/>
                  <a:gd name="T29" fmla="*/ 45 h 65"/>
                  <a:gd name="T30" fmla="*/ 698 w 743"/>
                  <a:gd name="T31" fmla="*/ 32 h 65"/>
                  <a:gd name="T32" fmla="*/ 743 w 743"/>
                  <a:gd name="T33" fmla="*/ 26 h 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43"/>
                  <a:gd name="T52" fmla="*/ 0 h 65"/>
                  <a:gd name="T53" fmla="*/ 743 w 743"/>
                  <a:gd name="T54" fmla="*/ 65 h 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43" h="65">
                    <a:moveTo>
                      <a:pt x="0" y="0"/>
                    </a:moveTo>
                    <a:lnTo>
                      <a:pt x="45" y="13"/>
                    </a:lnTo>
                    <a:lnTo>
                      <a:pt x="97" y="26"/>
                    </a:lnTo>
                    <a:lnTo>
                      <a:pt x="142" y="39"/>
                    </a:lnTo>
                    <a:lnTo>
                      <a:pt x="187" y="45"/>
                    </a:lnTo>
                    <a:lnTo>
                      <a:pt x="232" y="52"/>
                    </a:lnTo>
                    <a:lnTo>
                      <a:pt x="278" y="58"/>
                    </a:lnTo>
                    <a:lnTo>
                      <a:pt x="329" y="65"/>
                    </a:lnTo>
                    <a:lnTo>
                      <a:pt x="375" y="65"/>
                    </a:lnTo>
                    <a:lnTo>
                      <a:pt x="420" y="65"/>
                    </a:lnTo>
                    <a:lnTo>
                      <a:pt x="465" y="65"/>
                    </a:lnTo>
                    <a:lnTo>
                      <a:pt x="517" y="58"/>
                    </a:lnTo>
                    <a:lnTo>
                      <a:pt x="562" y="58"/>
                    </a:lnTo>
                    <a:lnTo>
                      <a:pt x="607" y="52"/>
                    </a:lnTo>
                    <a:lnTo>
                      <a:pt x="652" y="45"/>
                    </a:lnTo>
                    <a:lnTo>
                      <a:pt x="698" y="32"/>
                    </a:lnTo>
                    <a:lnTo>
                      <a:pt x="743" y="2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23" name="Freeform 587"/>
              <p:cNvSpPr>
                <a:spLocks/>
              </p:cNvSpPr>
              <p:nvPr/>
            </p:nvSpPr>
            <p:spPr bwMode="auto">
              <a:xfrm>
                <a:off x="10491" y="6130"/>
                <a:ext cx="775" cy="59"/>
              </a:xfrm>
              <a:custGeom>
                <a:avLst/>
                <a:gdLst>
                  <a:gd name="T0" fmla="*/ 0 w 775"/>
                  <a:gd name="T1" fmla="*/ 0 h 59"/>
                  <a:gd name="T2" fmla="*/ 45 w 775"/>
                  <a:gd name="T3" fmla="*/ 13 h 59"/>
                  <a:gd name="T4" fmla="*/ 97 w 775"/>
                  <a:gd name="T5" fmla="*/ 26 h 59"/>
                  <a:gd name="T6" fmla="*/ 142 w 775"/>
                  <a:gd name="T7" fmla="*/ 33 h 59"/>
                  <a:gd name="T8" fmla="*/ 194 w 775"/>
                  <a:gd name="T9" fmla="*/ 46 h 59"/>
                  <a:gd name="T10" fmla="*/ 245 w 775"/>
                  <a:gd name="T11" fmla="*/ 46 h 59"/>
                  <a:gd name="T12" fmla="*/ 291 w 775"/>
                  <a:gd name="T13" fmla="*/ 52 h 59"/>
                  <a:gd name="T14" fmla="*/ 342 w 775"/>
                  <a:gd name="T15" fmla="*/ 59 h 59"/>
                  <a:gd name="T16" fmla="*/ 394 w 775"/>
                  <a:gd name="T17" fmla="*/ 59 h 59"/>
                  <a:gd name="T18" fmla="*/ 439 w 775"/>
                  <a:gd name="T19" fmla="*/ 59 h 59"/>
                  <a:gd name="T20" fmla="*/ 491 w 775"/>
                  <a:gd name="T21" fmla="*/ 59 h 59"/>
                  <a:gd name="T22" fmla="*/ 536 w 775"/>
                  <a:gd name="T23" fmla="*/ 52 h 59"/>
                  <a:gd name="T24" fmla="*/ 588 w 775"/>
                  <a:gd name="T25" fmla="*/ 52 h 59"/>
                  <a:gd name="T26" fmla="*/ 633 w 775"/>
                  <a:gd name="T27" fmla="*/ 46 h 59"/>
                  <a:gd name="T28" fmla="*/ 685 w 775"/>
                  <a:gd name="T29" fmla="*/ 33 h 59"/>
                  <a:gd name="T30" fmla="*/ 730 w 775"/>
                  <a:gd name="T31" fmla="*/ 26 h 59"/>
                  <a:gd name="T32" fmla="*/ 775 w 775"/>
                  <a:gd name="T33" fmla="*/ 13 h 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5"/>
                  <a:gd name="T52" fmla="*/ 0 h 59"/>
                  <a:gd name="T53" fmla="*/ 775 w 775"/>
                  <a:gd name="T54" fmla="*/ 59 h 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5" h="59">
                    <a:moveTo>
                      <a:pt x="0" y="0"/>
                    </a:moveTo>
                    <a:lnTo>
                      <a:pt x="45" y="13"/>
                    </a:lnTo>
                    <a:lnTo>
                      <a:pt x="97" y="26"/>
                    </a:lnTo>
                    <a:lnTo>
                      <a:pt x="142" y="33"/>
                    </a:lnTo>
                    <a:lnTo>
                      <a:pt x="194" y="46"/>
                    </a:lnTo>
                    <a:lnTo>
                      <a:pt x="245" y="46"/>
                    </a:lnTo>
                    <a:lnTo>
                      <a:pt x="291" y="52"/>
                    </a:lnTo>
                    <a:lnTo>
                      <a:pt x="342" y="59"/>
                    </a:lnTo>
                    <a:lnTo>
                      <a:pt x="394" y="59"/>
                    </a:lnTo>
                    <a:lnTo>
                      <a:pt x="439" y="59"/>
                    </a:lnTo>
                    <a:lnTo>
                      <a:pt x="491" y="59"/>
                    </a:lnTo>
                    <a:lnTo>
                      <a:pt x="536" y="52"/>
                    </a:lnTo>
                    <a:lnTo>
                      <a:pt x="588" y="52"/>
                    </a:lnTo>
                    <a:lnTo>
                      <a:pt x="633" y="46"/>
                    </a:lnTo>
                    <a:lnTo>
                      <a:pt x="685" y="33"/>
                    </a:lnTo>
                    <a:lnTo>
                      <a:pt x="730" y="26"/>
                    </a:lnTo>
                    <a:lnTo>
                      <a:pt x="775" y="1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24" name="Freeform 588"/>
              <p:cNvSpPr>
                <a:spLocks/>
              </p:cNvSpPr>
              <p:nvPr/>
            </p:nvSpPr>
            <p:spPr bwMode="auto">
              <a:xfrm>
                <a:off x="10484" y="6189"/>
                <a:ext cx="802" cy="51"/>
              </a:xfrm>
              <a:custGeom>
                <a:avLst/>
                <a:gdLst>
                  <a:gd name="T0" fmla="*/ 0 w 802"/>
                  <a:gd name="T1" fmla="*/ 0 h 51"/>
                  <a:gd name="T2" fmla="*/ 52 w 802"/>
                  <a:gd name="T3" fmla="*/ 13 h 51"/>
                  <a:gd name="T4" fmla="*/ 104 w 802"/>
                  <a:gd name="T5" fmla="*/ 26 h 51"/>
                  <a:gd name="T6" fmla="*/ 149 w 802"/>
                  <a:gd name="T7" fmla="*/ 32 h 51"/>
                  <a:gd name="T8" fmla="*/ 201 w 802"/>
                  <a:gd name="T9" fmla="*/ 38 h 51"/>
                  <a:gd name="T10" fmla="*/ 252 w 802"/>
                  <a:gd name="T11" fmla="*/ 45 h 51"/>
                  <a:gd name="T12" fmla="*/ 304 w 802"/>
                  <a:gd name="T13" fmla="*/ 51 h 51"/>
                  <a:gd name="T14" fmla="*/ 356 w 802"/>
                  <a:gd name="T15" fmla="*/ 51 h 51"/>
                  <a:gd name="T16" fmla="*/ 407 w 802"/>
                  <a:gd name="T17" fmla="*/ 51 h 51"/>
                  <a:gd name="T18" fmla="*/ 459 w 802"/>
                  <a:gd name="T19" fmla="*/ 51 h 51"/>
                  <a:gd name="T20" fmla="*/ 511 w 802"/>
                  <a:gd name="T21" fmla="*/ 51 h 51"/>
                  <a:gd name="T22" fmla="*/ 556 w 802"/>
                  <a:gd name="T23" fmla="*/ 51 h 51"/>
                  <a:gd name="T24" fmla="*/ 608 w 802"/>
                  <a:gd name="T25" fmla="*/ 45 h 51"/>
                  <a:gd name="T26" fmla="*/ 659 w 802"/>
                  <a:gd name="T27" fmla="*/ 38 h 51"/>
                  <a:gd name="T28" fmla="*/ 705 w 802"/>
                  <a:gd name="T29" fmla="*/ 32 h 51"/>
                  <a:gd name="T30" fmla="*/ 756 w 802"/>
                  <a:gd name="T31" fmla="*/ 19 h 51"/>
                  <a:gd name="T32" fmla="*/ 802 w 802"/>
                  <a:gd name="T33" fmla="*/ 13 h 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2"/>
                  <a:gd name="T52" fmla="*/ 0 h 51"/>
                  <a:gd name="T53" fmla="*/ 802 w 802"/>
                  <a:gd name="T54" fmla="*/ 51 h 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2" h="51">
                    <a:moveTo>
                      <a:pt x="0" y="0"/>
                    </a:moveTo>
                    <a:lnTo>
                      <a:pt x="52" y="13"/>
                    </a:lnTo>
                    <a:lnTo>
                      <a:pt x="104" y="26"/>
                    </a:lnTo>
                    <a:lnTo>
                      <a:pt x="149" y="32"/>
                    </a:lnTo>
                    <a:lnTo>
                      <a:pt x="201" y="38"/>
                    </a:lnTo>
                    <a:lnTo>
                      <a:pt x="252" y="45"/>
                    </a:lnTo>
                    <a:lnTo>
                      <a:pt x="304" y="51"/>
                    </a:lnTo>
                    <a:lnTo>
                      <a:pt x="356" y="51"/>
                    </a:lnTo>
                    <a:lnTo>
                      <a:pt x="407" y="51"/>
                    </a:lnTo>
                    <a:lnTo>
                      <a:pt x="459" y="51"/>
                    </a:lnTo>
                    <a:lnTo>
                      <a:pt x="511" y="51"/>
                    </a:lnTo>
                    <a:lnTo>
                      <a:pt x="556" y="51"/>
                    </a:lnTo>
                    <a:lnTo>
                      <a:pt x="608" y="45"/>
                    </a:lnTo>
                    <a:lnTo>
                      <a:pt x="659" y="38"/>
                    </a:lnTo>
                    <a:lnTo>
                      <a:pt x="705" y="32"/>
                    </a:lnTo>
                    <a:lnTo>
                      <a:pt x="756" y="19"/>
                    </a:lnTo>
                    <a:lnTo>
                      <a:pt x="802" y="13"/>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25" name="Freeform 589"/>
              <p:cNvSpPr>
                <a:spLocks/>
              </p:cNvSpPr>
              <p:nvPr/>
            </p:nvSpPr>
            <p:spPr bwMode="auto">
              <a:xfrm>
                <a:off x="12668" y="6098"/>
                <a:ext cx="763" cy="52"/>
              </a:xfrm>
              <a:custGeom>
                <a:avLst/>
                <a:gdLst>
                  <a:gd name="T0" fmla="*/ 0 w 763"/>
                  <a:gd name="T1" fmla="*/ 0 h 52"/>
                  <a:gd name="T2" fmla="*/ 46 w 763"/>
                  <a:gd name="T3" fmla="*/ 13 h 52"/>
                  <a:gd name="T4" fmla="*/ 91 w 763"/>
                  <a:gd name="T5" fmla="*/ 19 h 52"/>
                  <a:gd name="T6" fmla="*/ 142 w 763"/>
                  <a:gd name="T7" fmla="*/ 32 h 52"/>
                  <a:gd name="T8" fmla="*/ 188 w 763"/>
                  <a:gd name="T9" fmla="*/ 39 h 52"/>
                  <a:gd name="T10" fmla="*/ 239 w 763"/>
                  <a:gd name="T11" fmla="*/ 39 h 52"/>
                  <a:gd name="T12" fmla="*/ 285 w 763"/>
                  <a:gd name="T13" fmla="*/ 45 h 52"/>
                  <a:gd name="T14" fmla="*/ 336 w 763"/>
                  <a:gd name="T15" fmla="*/ 52 h 52"/>
                  <a:gd name="T16" fmla="*/ 382 w 763"/>
                  <a:gd name="T17" fmla="*/ 52 h 52"/>
                  <a:gd name="T18" fmla="*/ 433 w 763"/>
                  <a:gd name="T19" fmla="*/ 52 h 52"/>
                  <a:gd name="T20" fmla="*/ 478 w 763"/>
                  <a:gd name="T21" fmla="*/ 45 h 52"/>
                  <a:gd name="T22" fmla="*/ 524 w 763"/>
                  <a:gd name="T23" fmla="*/ 39 h 52"/>
                  <a:gd name="T24" fmla="*/ 575 w 763"/>
                  <a:gd name="T25" fmla="*/ 39 h 52"/>
                  <a:gd name="T26" fmla="*/ 621 w 763"/>
                  <a:gd name="T27" fmla="*/ 32 h 52"/>
                  <a:gd name="T28" fmla="*/ 666 w 763"/>
                  <a:gd name="T29" fmla="*/ 19 h 52"/>
                  <a:gd name="T30" fmla="*/ 711 w 763"/>
                  <a:gd name="T31" fmla="*/ 13 h 52"/>
                  <a:gd name="T32" fmla="*/ 763 w 763"/>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63"/>
                  <a:gd name="T52" fmla="*/ 0 h 52"/>
                  <a:gd name="T53" fmla="*/ 763 w 763"/>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63" h="52">
                    <a:moveTo>
                      <a:pt x="0" y="0"/>
                    </a:moveTo>
                    <a:lnTo>
                      <a:pt x="46" y="13"/>
                    </a:lnTo>
                    <a:lnTo>
                      <a:pt x="91" y="19"/>
                    </a:lnTo>
                    <a:lnTo>
                      <a:pt x="142" y="32"/>
                    </a:lnTo>
                    <a:lnTo>
                      <a:pt x="188" y="39"/>
                    </a:lnTo>
                    <a:lnTo>
                      <a:pt x="239" y="39"/>
                    </a:lnTo>
                    <a:lnTo>
                      <a:pt x="285" y="45"/>
                    </a:lnTo>
                    <a:lnTo>
                      <a:pt x="336" y="52"/>
                    </a:lnTo>
                    <a:lnTo>
                      <a:pt x="382" y="52"/>
                    </a:lnTo>
                    <a:lnTo>
                      <a:pt x="433" y="52"/>
                    </a:lnTo>
                    <a:lnTo>
                      <a:pt x="478" y="45"/>
                    </a:lnTo>
                    <a:lnTo>
                      <a:pt x="524" y="39"/>
                    </a:lnTo>
                    <a:lnTo>
                      <a:pt x="575" y="39"/>
                    </a:lnTo>
                    <a:lnTo>
                      <a:pt x="621" y="32"/>
                    </a:lnTo>
                    <a:lnTo>
                      <a:pt x="666" y="19"/>
                    </a:lnTo>
                    <a:lnTo>
                      <a:pt x="711" y="13"/>
                    </a:lnTo>
                    <a:lnTo>
                      <a:pt x="763"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26" name="Freeform 590"/>
              <p:cNvSpPr>
                <a:spLocks/>
              </p:cNvSpPr>
              <p:nvPr/>
            </p:nvSpPr>
            <p:spPr bwMode="auto">
              <a:xfrm>
                <a:off x="12752" y="6150"/>
                <a:ext cx="653" cy="65"/>
              </a:xfrm>
              <a:custGeom>
                <a:avLst/>
                <a:gdLst>
                  <a:gd name="T0" fmla="*/ 0 w 653"/>
                  <a:gd name="T1" fmla="*/ 0 h 65"/>
                  <a:gd name="T2" fmla="*/ 46 w 653"/>
                  <a:gd name="T3" fmla="*/ 13 h 65"/>
                  <a:gd name="T4" fmla="*/ 84 w 653"/>
                  <a:gd name="T5" fmla="*/ 26 h 65"/>
                  <a:gd name="T6" fmla="*/ 123 w 653"/>
                  <a:gd name="T7" fmla="*/ 32 h 65"/>
                  <a:gd name="T8" fmla="*/ 168 w 653"/>
                  <a:gd name="T9" fmla="*/ 45 h 65"/>
                  <a:gd name="T10" fmla="*/ 207 w 653"/>
                  <a:gd name="T11" fmla="*/ 52 h 65"/>
                  <a:gd name="T12" fmla="*/ 246 w 653"/>
                  <a:gd name="T13" fmla="*/ 58 h 65"/>
                  <a:gd name="T14" fmla="*/ 291 w 653"/>
                  <a:gd name="T15" fmla="*/ 58 h 65"/>
                  <a:gd name="T16" fmla="*/ 330 w 653"/>
                  <a:gd name="T17" fmla="*/ 65 h 65"/>
                  <a:gd name="T18" fmla="*/ 375 w 653"/>
                  <a:gd name="T19" fmla="*/ 65 h 65"/>
                  <a:gd name="T20" fmla="*/ 414 w 653"/>
                  <a:gd name="T21" fmla="*/ 65 h 65"/>
                  <a:gd name="T22" fmla="*/ 453 w 653"/>
                  <a:gd name="T23" fmla="*/ 58 h 65"/>
                  <a:gd name="T24" fmla="*/ 498 w 653"/>
                  <a:gd name="T25" fmla="*/ 58 h 65"/>
                  <a:gd name="T26" fmla="*/ 537 w 653"/>
                  <a:gd name="T27" fmla="*/ 52 h 65"/>
                  <a:gd name="T28" fmla="*/ 575 w 653"/>
                  <a:gd name="T29" fmla="*/ 45 h 65"/>
                  <a:gd name="T30" fmla="*/ 614 w 653"/>
                  <a:gd name="T31" fmla="*/ 39 h 65"/>
                  <a:gd name="T32" fmla="*/ 653 w 653"/>
                  <a:gd name="T33" fmla="*/ 26 h 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3"/>
                  <a:gd name="T52" fmla="*/ 0 h 65"/>
                  <a:gd name="T53" fmla="*/ 653 w 653"/>
                  <a:gd name="T54" fmla="*/ 65 h 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3" h="65">
                    <a:moveTo>
                      <a:pt x="0" y="0"/>
                    </a:moveTo>
                    <a:lnTo>
                      <a:pt x="46" y="13"/>
                    </a:lnTo>
                    <a:lnTo>
                      <a:pt x="84" y="26"/>
                    </a:lnTo>
                    <a:lnTo>
                      <a:pt x="123" y="32"/>
                    </a:lnTo>
                    <a:lnTo>
                      <a:pt x="168" y="45"/>
                    </a:lnTo>
                    <a:lnTo>
                      <a:pt x="207" y="52"/>
                    </a:lnTo>
                    <a:lnTo>
                      <a:pt x="246" y="58"/>
                    </a:lnTo>
                    <a:lnTo>
                      <a:pt x="291" y="58"/>
                    </a:lnTo>
                    <a:lnTo>
                      <a:pt x="330" y="65"/>
                    </a:lnTo>
                    <a:lnTo>
                      <a:pt x="375" y="65"/>
                    </a:lnTo>
                    <a:lnTo>
                      <a:pt x="414" y="65"/>
                    </a:lnTo>
                    <a:lnTo>
                      <a:pt x="453" y="58"/>
                    </a:lnTo>
                    <a:lnTo>
                      <a:pt x="498" y="58"/>
                    </a:lnTo>
                    <a:lnTo>
                      <a:pt x="537" y="52"/>
                    </a:lnTo>
                    <a:lnTo>
                      <a:pt x="575" y="45"/>
                    </a:lnTo>
                    <a:lnTo>
                      <a:pt x="614" y="39"/>
                    </a:lnTo>
                    <a:lnTo>
                      <a:pt x="653" y="26"/>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27" name="Freeform 591"/>
              <p:cNvSpPr>
                <a:spLocks/>
              </p:cNvSpPr>
              <p:nvPr/>
            </p:nvSpPr>
            <p:spPr bwMode="auto">
              <a:xfrm>
                <a:off x="12830" y="6202"/>
                <a:ext cx="575" cy="84"/>
              </a:xfrm>
              <a:custGeom>
                <a:avLst/>
                <a:gdLst>
                  <a:gd name="T0" fmla="*/ 0 w 575"/>
                  <a:gd name="T1" fmla="*/ 0 h 84"/>
                  <a:gd name="T2" fmla="*/ 39 w 575"/>
                  <a:gd name="T3" fmla="*/ 13 h 84"/>
                  <a:gd name="T4" fmla="*/ 71 w 575"/>
                  <a:gd name="T5" fmla="*/ 25 h 84"/>
                  <a:gd name="T6" fmla="*/ 110 w 575"/>
                  <a:gd name="T7" fmla="*/ 38 h 84"/>
                  <a:gd name="T8" fmla="*/ 142 w 575"/>
                  <a:gd name="T9" fmla="*/ 51 h 84"/>
                  <a:gd name="T10" fmla="*/ 181 w 575"/>
                  <a:gd name="T11" fmla="*/ 58 h 84"/>
                  <a:gd name="T12" fmla="*/ 213 w 575"/>
                  <a:gd name="T13" fmla="*/ 64 h 84"/>
                  <a:gd name="T14" fmla="*/ 252 w 575"/>
                  <a:gd name="T15" fmla="*/ 71 h 84"/>
                  <a:gd name="T16" fmla="*/ 291 w 575"/>
                  <a:gd name="T17" fmla="*/ 77 h 84"/>
                  <a:gd name="T18" fmla="*/ 323 w 575"/>
                  <a:gd name="T19" fmla="*/ 77 h 84"/>
                  <a:gd name="T20" fmla="*/ 362 w 575"/>
                  <a:gd name="T21" fmla="*/ 84 h 84"/>
                  <a:gd name="T22" fmla="*/ 394 w 575"/>
                  <a:gd name="T23" fmla="*/ 84 h 84"/>
                  <a:gd name="T24" fmla="*/ 433 w 575"/>
                  <a:gd name="T25" fmla="*/ 77 h 84"/>
                  <a:gd name="T26" fmla="*/ 472 w 575"/>
                  <a:gd name="T27" fmla="*/ 77 h 84"/>
                  <a:gd name="T28" fmla="*/ 504 w 575"/>
                  <a:gd name="T29" fmla="*/ 71 h 84"/>
                  <a:gd name="T30" fmla="*/ 543 w 575"/>
                  <a:gd name="T31" fmla="*/ 64 h 84"/>
                  <a:gd name="T32" fmla="*/ 575 w 575"/>
                  <a:gd name="T33" fmla="*/ 58 h 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5"/>
                  <a:gd name="T52" fmla="*/ 0 h 84"/>
                  <a:gd name="T53" fmla="*/ 575 w 575"/>
                  <a:gd name="T54" fmla="*/ 84 h 8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5" h="84">
                    <a:moveTo>
                      <a:pt x="0" y="0"/>
                    </a:moveTo>
                    <a:lnTo>
                      <a:pt x="39" y="13"/>
                    </a:lnTo>
                    <a:lnTo>
                      <a:pt x="71" y="25"/>
                    </a:lnTo>
                    <a:lnTo>
                      <a:pt x="110" y="38"/>
                    </a:lnTo>
                    <a:lnTo>
                      <a:pt x="142" y="51"/>
                    </a:lnTo>
                    <a:lnTo>
                      <a:pt x="181" y="58"/>
                    </a:lnTo>
                    <a:lnTo>
                      <a:pt x="213" y="64"/>
                    </a:lnTo>
                    <a:lnTo>
                      <a:pt x="252" y="71"/>
                    </a:lnTo>
                    <a:lnTo>
                      <a:pt x="291" y="77"/>
                    </a:lnTo>
                    <a:lnTo>
                      <a:pt x="323" y="77"/>
                    </a:lnTo>
                    <a:lnTo>
                      <a:pt x="362" y="84"/>
                    </a:lnTo>
                    <a:lnTo>
                      <a:pt x="394" y="84"/>
                    </a:lnTo>
                    <a:lnTo>
                      <a:pt x="433" y="77"/>
                    </a:lnTo>
                    <a:lnTo>
                      <a:pt x="472" y="77"/>
                    </a:lnTo>
                    <a:lnTo>
                      <a:pt x="504" y="71"/>
                    </a:lnTo>
                    <a:lnTo>
                      <a:pt x="543" y="64"/>
                    </a:lnTo>
                    <a:lnTo>
                      <a:pt x="575" y="58"/>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28" name="Rectangle 592"/>
              <p:cNvSpPr>
                <a:spLocks noChangeArrowheads="1"/>
              </p:cNvSpPr>
              <p:nvPr/>
            </p:nvSpPr>
            <p:spPr bwMode="auto">
              <a:xfrm>
                <a:off x="4527" y="3593"/>
                <a:ext cx="284" cy="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729" name="Rectangle 593"/>
              <p:cNvSpPr>
                <a:spLocks noChangeArrowheads="1"/>
              </p:cNvSpPr>
              <p:nvPr/>
            </p:nvSpPr>
            <p:spPr bwMode="auto">
              <a:xfrm>
                <a:off x="4527" y="3593"/>
                <a:ext cx="284" cy="84"/>
              </a:xfrm>
              <a:prstGeom prst="rect">
                <a:avLst/>
              </a:prstGeom>
              <a:noFill/>
              <a:ln w="825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730" name="Freeform 594"/>
              <p:cNvSpPr>
                <a:spLocks/>
              </p:cNvSpPr>
              <p:nvPr/>
            </p:nvSpPr>
            <p:spPr bwMode="auto">
              <a:xfrm>
                <a:off x="4811" y="3412"/>
                <a:ext cx="175" cy="265"/>
              </a:xfrm>
              <a:custGeom>
                <a:avLst/>
                <a:gdLst>
                  <a:gd name="T0" fmla="*/ 0 w 175"/>
                  <a:gd name="T1" fmla="*/ 265 h 265"/>
                  <a:gd name="T2" fmla="*/ 175 w 175"/>
                  <a:gd name="T3" fmla="*/ 84 h 265"/>
                  <a:gd name="T4" fmla="*/ 175 w 175"/>
                  <a:gd name="T5" fmla="*/ 0 h 265"/>
                  <a:gd name="T6" fmla="*/ 0 w 175"/>
                  <a:gd name="T7" fmla="*/ 181 h 265"/>
                  <a:gd name="T8" fmla="*/ 0 w 175"/>
                  <a:gd name="T9" fmla="*/ 265 h 265"/>
                  <a:gd name="T10" fmla="*/ 0 60000 65536"/>
                  <a:gd name="T11" fmla="*/ 0 60000 65536"/>
                  <a:gd name="T12" fmla="*/ 0 60000 65536"/>
                  <a:gd name="T13" fmla="*/ 0 60000 65536"/>
                  <a:gd name="T14" fmla="*/ 0 60000 65536"/>
                  <a:gd name="T15" fmla="*/ 0 w 175"/>
                  <a:gd name="T16" fmla="*/ 0 h 265"/>
                  <a:gd name="T17" fmla="*/ 175 w 175"/>
                  <a:gd name="T18" fmla="*/ 265 h 265"/>
                </a:gdLst>
                <a:ahLst/>
                <a:cxnLst>
                  <a:cxn ang="T10">
                    <a:pos x="T0" y="T1"/>
                  </a:cxn>
                  <a:cxn ang="T11">
                    <a:pos x="T2" y="T3"/>
                  </a:cxn>
                  <a:cxn ang="T12">
                    <a:pos x="T4" y="T5"/>
                  </a:cxn>
                  <a:cxn ang="T13">
                    <a:pos x="T6" y="T7"/>
                  </a:cxn>
                  <a:cxn ang="T14">
                    <a:pos x="T8" y="T9"/>
                  </a:cxn>
                </a:cxnLst>
                <a:rect l="T15" t="T16" r="T17" b="T18"/>
                <a:pathLst>
                  <a:path w="175" h="265">
                    <a:moveTo>
                      <a:pt x="0" y="265"/>
                    </a:moveTo>
                    <a:lnTo>
                      <a:pt x="175" y="84"/>
                    </a:lnTo>
                    <a:lnTo>
                      <a:pt x="175" y="0"/>
                    </a:lnTo>
                    <a:lnTo>
                      <a:pt x="0" y="181"/>
                    </a:lnTo>
                    <a:lnTo>
                      <a:pt x="0"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731" name="Freeform 595"/>
              <p:cNvSpPr>
                <a:spLocks/>
              </p:cNvSpPr>
              <p:nvPr/>
            </p:nvSpPr>
            <p:spPr bwMode="auto">
              <a:xfrm>
                <a:off x="4811" y="3412"/>
                <a:ext cx="175" cy="265"/>
              </a:xfrm>
              <a:custGeom>
                <a:avLst/>
                <a:gdLst>
                  <a:gd name="T0" fmla="*/ 0 w 175"/>
                  <a:gd name="T1" fmla="*/ 265 h 265"/>
                  <a:gd name="T2" fmla="*/ 175 w 175"/>
                  <a:gd name="T3" fmla="*/ 84 h 265"/>
                  <a:gd name="T4" fmla="*/ 175 w 175"/>
                  <a:gd name="T5" fmla="*/ 0 h 265"/>
                  <a:gd name="T6" fmla="*/ 0 w 175"/>
                  <a:gd name="T7" fmla="*/ 181 h 265"/>
                  <a:gd name="T8" fmla="*/ 0 w 175"/>
                  <a:gd name="T9" fmla="*/ 265 h 265"/>
                  <a:gd name="T10" fmla="*/ 0 60000 65536"/>
                  <a:gd name="T11" fmla="*/ 0 60000 65536"/>
                  <a:gd name="T12" fmla="*/ 0 60000 65536"/>
                  <a:gd name="T13" fmla="*/ 0 60000 65536"/>
                  <a:gd name="T14" fmla="*/ 0 60000 65536"/>
                  <a:gd name="T15" fmla="*/ 0 w 175"/>
                  <a:gd name="T16" fmla="*/ 0 h 265"/>
                  <a:gd name="T17" fmla="*/ 175 w 175"/>
                  <a:gd name="T18" fmla="*/ 265 h 265"/>
                </a:gdLst>
                <a:ahLst/>
                <a:cxnLst>
                  <a:cxn ang="T10">
                    <a:pos x="T0" y="T1"/>
                  </a:cxn>
                  <a:cxn ang="T11">
                    <a:pos x="T2" y="T3"/>
                  </a:cxn>
                  <a:cxn ang="T12">
                    <a:pos x="T4" y="T5"/>
                  </a:cxn>
                  <a:cxn ang="T13">
                    <a:pos x="T6" y="T7"/>
                  </a:cxn>
                  <a:cxn ang="T14">
                    <a:pos x="T8" y="T9"/>
                  </a:cxn>
                </a:cxnLst>
                <a:rect l="T15" t="T16" r="T17" b="T18"/>
                <a:pathLst>
                  <a:path w="175" h="265">
                    <a:moveTo>
                      <a:pt x="0" y="265"/>
                    </a:moveTo>
                    <a:lnTo>
                      <a:pt x="175" y="84"/>
                    </a:lnTo>
                    <a:lnTo>
                      <a:pt x="175" y="0"/>
                    </a:lnTo>
                    <a:lnTo>
                      <a:pt x="0" y="181"/>
                    </a:lnTo>
                    <a:lnTo>
                      <a:pt x="0" y="265"/>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32" name="Freeform 596"/>
              <p:cNvSpPr>
                <a:spLocks/>
              </p:cNvSpPr>
              <p:nvPr/>
            </p:nvSpPr>
            <p:spPr bwMode="auto">
              <a:xfrm>
                <a:off x="4527" y="3412"/>
                <a:ext cx="459" cy="181"/>
              </a:xfrm>
              <a:custGeom>
                <a:avLst/>
                <a:gdLst>
                  <a:gd name="T0" fmla="*/ 0 w 459"/>
                  <a:gd name="T1" fmla="*/ 181 h 181"/>
                  <a:gd name="T2" fmla="*/ 174 w 459"/>
                  <a:gd name="T3" fmla="*/ 0 h 181"/>
                  <a:gd name="T4" fmla="*/ 459 w 459"/>
                  <a:gd name="T5" fmla="*/ 0 h 181"/>
                  <a:gd name="T6" fmla="*/ 284 w 459"/>
                  <a:gd name="T7" fmla="*/ 181 h 181"/>
                  <a:gd name="T8" fmla="*/ 0 w 459"/>
                  <a:gd name="T9" fmla="*/ 181 h 181"/>
                  <a:gd name="T10" fmla="*/ 0 60000 65536"/>
                  <a:gd name="T11" fmla="*/ 0 60000 65536"/>
                  <a:gd name="T12" fmla="*/ 0 60000 65536"/>
                  <a:gd name="T13" fmla="*/ 0 60000 65536"/>
                  <a:gd name="T14" fmla="*/ 0 60000 65536"/>
                  <a:gd name="T15" fmla="*/ 0 w 459"/>
                  <a:gd name="T16" fmla="*/ 0 h 181"/>
                  <a:gd name="T17" fmla="*/ 459 w 459"/>
                  <a:gd name="T18" fmla="*/ 181 h 181"/>
                </a:gdLst>
                <a:ahLst/>
                <a:cxnLst>
                  <a:cxn ang="T10">
                    <a:pos x="T0" y="T1"/>
                  </a:cxn>
                  <a:cxn ang="T11">
                    <a:pos x="T2" y="T3"/>
                  </a:cxn>
                  <a:cxn ang="T12">
                    <a:pos x="T4" y="T5"/>
                  </a:cxn>
                  <a:cxn ang="T13">
                    <a:pos x="T6" y="T7"/>
                  </a:cxn>
                  <a:cxn ang="T14">
                    <a:pos x="T8" y="T9"/>
                  </a:cxn>
                </a:cxnLst>
                <a:rect l="T15" t="T16" r="T17" b="T18"/>
                <a:pathLst>
                  <a:path w="459" h="181">
                    <a:moveTo>
                      <a:pt x="0" y="181"/>
                    </a:moveTo>
                    <a:lnTo>
                      <a:pt x="174" y="0"/>
                    </a:lnTo>
                    <a:lnTo>
                      <a:pt x="459" y="0"/>
                    </a:lnTo>
                    <a:lnTo>
                      <a:pt x="284" y="181"/>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733" name="Freeform 597"/>
              <p:cNvSpPr>
                <a:spLocks/>
              </p:cNvSpPr>
              <p:nvPr/>
            </p:nvSpPr>
            <p:spPr bwMode="auto">
              <a:xfrm>
                <a:off x="4527" y="3412"/>
                <a:ext cx="459" cy="181"/>
              </a:xfrm>
              <a:custGeom>
                <a:avLst/>
                <a:gdLst>
                  <a:gd name="T0" fmla="*/ 0 w 459"/>
                  <a:gd name="T1" fmla="*/ 181 h 181"/>
                  <a:gd name="T2" fmla="*/ 174 w 459"/>
                  <a:gd name="T3" fmla="*/ 0 h 181"/>
                  <a:gd name="T4" fmla="*/ 459 w 459"/>
                  <a:gd name="T5" fmla="*/ 0 h 181"/>
                  <a:gd name="T6" fmla="*/ 284 w 459"/>
                  <a:gd name="T7" fmla="*/ 181 h 181"/>
                  <a:gd name="T8" fmla="*/ 0 w 459"/>
                  <a:gd name="T9" fmla="*/ 181 h 181"/>
                  <a:gd name="T10" fmla="*/ 0 60000 65536"/>
                  <a:gd name="T11" fmla="*/ 0 60000 65536"/>
                  <a:gd name="T12" fmla="*/ 0 60000 65536"/>
                  <a:gd name="T13" fmla="*/ 0 60000 65536"/>
                  <a:gd name="T14" fmla="*/ 0 60000 65536"/>
                  <a:gd name="T15" fmla="*/ 0 w 459"/>
                  <a:gd name="T16" fmla="*/ 0 h 181"/>
                  <a:gd name="T17" fmla="*/ 459 w 459"/>
                  <a:gd name="T18" fmla="*/ 181 h 181"/>
                </a:gdLst>
                <a:ahLst/>
                <a:cxnLst>
                  <a:cxn ang="T10">
                    <a:pos x="T0" y="T1"/>
                  </a:cxn>
                  <a:cxn ang="T11">
                    <a:pos x="T2" y="T3"/>
                  </a:cxn>
                  <a:cxn ang="T12">
                    <a:pos x="T4" y="T5"/>
                  </a:cxn>
                  <a:cxn ang="T13">
                    <a:pos x="T6" y="T7"/>
                  </a:cxn>
                  <a:cxn ang="T14">
                    <a:pos x="T8" y="T9"/>
                  </a:cxn>
                </a:cxnLst>
                <a:rect l="T15" t="T16" r="T17" b="T18"/>
                <a:pathLst>
                  <a:path w="459" h="181">
                    <a:moveTo>
                      <a:pt x="0" y="181"/>
                    </a:moveTo>
                    <a:lnTo>
                      <a:pt x="174" y="0"/>
                    </a:lnTo>
                    <a:lnTo>
                      <a:pt x="459" y="0"/>
                    </a:lnTo>
                    <a:lnTo>
                      <a:pt x="284" y="181"/>
                    </a:lnTo>
                    <a:lnTo>
                      <a:pt x="0" y="181"/>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34" name="Freeform 598"/>
              <p:cNvSpPr>
                <a:spLocks/>
              </p:cNvSpPr>
              <p:nvPr/>
            </p:nvSpPr>
            <p:spPr bwMode="auto">
              <a:xfrm>
                <a:off x="4721" y="3153"/>
                <a:ext cx="161" cy="324"/>
              </a:xfrm>
              <a:custGeom>
                <a:avLst/>
                <a:gdLst>
                  <a:gd name="T0" fmla="*/ 84 w 161"/>
                  <a:gd name="T1" fmla="*/ 0 h 324"/>
                  <a:gd name="T2" fmla="*/ 90 w 161"/>
                  <a:gd name="T3" fmla="*/ 0 h 324"/>
                  <a:gd name="T4" fmla="*/ 97 w 161"/>
                  <a:gd name="T5" fmla="*/ 0 h 324"/>
                  <a:gd name="T6" fmla="*/ 109 w 161"/>
                  <a:gd name="T7" fmla="*/ 0 h 324"/>
                  <a:gd name="T8" fmla="*/ 116 w 161"/>
                  <a:gd name="T9" fmla="*/ 6 h 324"/>
                  <a:gd name="T10" fmla="*/ 122 w 161"/>
                  <a:gd name="T11" fmla="*/ 6 h 324"/>
                  <a:gd name="T12" fmla="*/ 129 w 161"/>
                  <a:gd name="T13" fmla="*/ 13 h 324"/>
                  <a:gd name="T14" fmla="*/ 135 w 161"/>
                  <a:gd name="T15" fmla="*/ 19 h 324"/>
                  <a:gd name="T16" fmla="*/ 142 w 161"/>
                  <a:gd name="T17" fmla="*/ 26 h 324"/>
                  <a:gd name="T18" fmla="*/ 148 w 161"/>
                  <a:gd name="T19" fmla="*/ 32 h 324"/>
                  <a:gd name="T20" fmla="*/ 148 w 161"/>
                  <a:gd name="T21" fmla="*/ 32 h 324"/>
                  <a:gd name="T22" fmla="*/ 155 w 161"/>
                  <a:gd name="T23" fmla="*/ 39 h 324"/>
                  <a:gd name="T24" fmla="*/ 155 w 161"/>
                  <a:gd name="T25" fmla="*/ 52 h 324"/>
                  <a:gd name="T26" fmla="*/ 161 w 161"/>
                  <a:gd name="T27" fmla="*/ 58 h 324"/>
                  <a:gd name="T28" fmla="*/ 161 w 161"/>
                  <a:gd name="T29" fmla="*/ 65 h 324"/>
                  <a:gd name="T30" fmla="*/ 161 w 161"/>
                  <a:gd name="T31" fmla="*/ 71 h 324"/>
                  <a:gd name="T32" fmla="*/ 161 w 161"/>
                  <a:gd name="T33" fmla="*/ 78 h 324"/>
                  <a:gd name="T34" fmla="*/ 161 w 161"/>
                  <a:gd name="T35" fmla="*/ 78 h 324"/>
                  <a:gd name="T36" fmla="*/ 161 w 161"/>
                  <a:gd name="T37" fmla="*/ 78 h 324"/>
                  <a:gd name="T38" fmla="*/ 161 w 161"/>
                  <a:gd name="T39" fmla="*/ 324 h 324"/>
                  <a:gd name="T40" fmla="*/ 0 w 161"/>
                  <a:gd name="T41" fmla="*/ 324 h 324"/>
                  <a:gd name="T42" fmla="*/ 0 w 161"/>
                  <a:gd name="T43" fmla="*/ 78 h 324"/>
                  <a:gd name="T44" fmla="*/ 0 w 161"/>
                  <a:gd name="T45" fmla="*/ 71 h 324"/>
                  <a:gd name="T46" fmla="*/ 0 w 161"/>
                  <a:gd name="T47" fmla="*/ 65 h 324"/>
                  <a:gd name="T48" fmla="*/ 6 w 161"/>
                  <a:gd name="T49" fmla="*/ 58 h 324"/>
                  <a:gd name="T50" fmla="*/ 6 w 161"/>
                  <a:gd name="T51" fmla="*/ 52 h 324"/>
                  <a:gd name="T52" fmla="*/ 13 w 161"/>
                  <a:gd name="T53" fmla="*/ 39 h 324"/>
                  <a:gd name="T54" fmla="*/ 13 w 161"/>
                  <a:gd name="T55" fmla="*/ 32 h 324"/>
                  <a:gd name="T56" fmla="*/ 19 w 161"/>
                  <a:gd name="T57" fmla="*/ 32 h 324"/>
                  <a:gd name="T58" fmla="*/ 25 w 161"/>
                  <a:gd name="T59" fmla="*/ 26 h 324"/>
                  <a:gd name="T60" fmla="*/ 32 w 161"/>
                  <a:gd name="T61" fmla="*/ 19 h 324"/>
                  <a:gd name="T62" fmla="*/ 38 w 161"/>
                  <a:gd name="T63" fmla="*/ 13 h 324"/>
                  <a:gd name="T64" fmla="*/ 45 w 161"/>
                  <a:gd name="T65" fmla="*/ 6 h 324"/>
                  <a:gd name="T66" fmla="*/ 51 w 161"/>
                  <a:gd name="T67" fmla="*/ 6 h 324"/>
                  <a:gd name="T68" fmla="*/ 58 w 161"/>
                  <a:gd name="T69" fmla="*/ 0 h 324"/>
                  <a:gd name="T70" fmla="*/ 64 w 161"/>
                  <a:gd name="T71" fmla="*/ 0 h 324"/>
                  <a:gd name="T72" fmla="*/ 77 w 161"/>
                  <a:gd name="T73" fmla="*/ 0 h 324"/>
                  <a:gd name="T74" fmla="*/ 84 w 161"/>
                  <a:gd name="T75" fmla="*/ 0 h 324"/>
                  <a:gd name="T76" fmla="*/ 84 w 161"/>
                  <a:gd name="T77" fmla="*/ 0 h 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1"/>
                  <a:gd name="T118" fmla="*/ 0 h 324"/>
                  <a:gd name="T119" fmla="*/ 161 w 161"/>
                  <a:gd name="T120" fmla="*/ 324 h 3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1" h="324">
                    <a:moveTo>
                      <a:pt x="84" y="0"/>
                    </a:moveTo>
                    <a:lnTo>
                      <a:pt x="90" y="0"/>
                    </a:lnTo>
                    <a:lnTo>
                      <a:pt x="97" y="0"/>
                    </a:lnTo>
                    <a:lnTo>
                      <a:pt x="109" y="0"/>
                    </a:lnTo>
                    <a:lnTo>
                      <a:pt x="116" y="6"/>
                    </a:lnTo>
                    <a:lnTo>
                      <a:pt x="122" y="6"/>
                    </a:lnTo>
                    <a:lnTo>
                      <a:pt x="129" y="13"/>
                    </a:lnTo>
                    <a:lnTo>
                      <a:pt x="135" y="19"/>
                    </a:lnTo>
                    <a:lnTo>
                      <a:pt x="142" y="26"/>
                    </a:lnTo>
                    <a:lnTo>
                      <a:pt x="148" y="32"/>
                    </a:lnTo>
                    <a:lnTo>
                      <a:pt x="155" y="39"/>
                    </a:lnTo>
                    <a:lnTo>
                      <a:pt x="155" y="52"/>
                    </a:lnTo>
                    <a:lnTo>
                      <a:pt x="161" y="58"/>
                    </a:lnTo>
                    <a:lnTo>
                      <a:pt x="161" y="65"/>
                    </a:lnTo>
                    <a:lnTo>
                      <a:pt x="161" y="71"/>
                    </a:lnTo>
                    <a:lnTo>
                      <a:pt x="161" y="78"/>
                    </a:lnTo>
                    <a:lnTo>
                      <a:pt x="161" y="324"/>
                    </a:lnTo>
                    <a:lnTo>
                      <a:pt x="0" y="324"/>
                    </a:lnTo>
                    <a:lnTo>
                      <a:pt x="0" y="78"/>
                    </a:lnTo>
                    <a:lnTo>
                      <a:pt x="0" y="71"/>
                    </a:lnTo>
                    <a:lnTo>
                      <a:pt x="0" y="65"/>
                    </a:lnTo>
                    <a:lnTo>
                      <a:pt x="6" y="58"/>
                    </a:lnTo>
                    <a:lnTo>
                      <a:pt x="6" y="52"/>
                    </a:lnTo>
                    <a:lnTo>
                      <a:pt x="13" y="39"/>
                    </a:lnTo>
                    <a:lnTo>
                      <a:pt x="13" y="32"/>
                    </a:lnTo>
                    <a:lnTo>
                      <a:pt x="19" y="32"/>
                    </a:lnTo>
                    <a:lnTo>
                      <a:pt x="25" y="26"/>
                    </a:lnTo>
                    <a:lnTo>
                      <a:pt x="32" y="19"/>
                    </a:lnTo>
                    <a:lnTo>
                      <a:pt x="38" y="13"/>
                    </a:lnTo>
                    <a:lnTo>
                      <a:pt x="45" y="6"/>
                    </a:lnTo>
                    <a:lnTo>
                      <a:pt x="51" y="6"/>
                    </a:lnTo>
                    <a:lnTo>
                      <a:pt x="58" y="0"/>
                    </a:lnTo>
                    <a:lnTo>
                      <a:pt x="64" y="0"/>
                    </a:lnTo>
                    <a:lnTo>
                      <a:pt x="77" y="0"/>
                    </a:lnTo>
                    <a:lnTo>
                      <a:pt x="84"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735" name="Freeform 599"/>
              <p:cNvSpPr>
                <a:spLocks/>
              </p:cNvSpPr>
              <p:nvPr/>
            </p:nvSpPr>
            <p:spPr bwMode="auto">
              <a:xfrm>
                <a:off x="4721" y="3153"/>
                <a:ext cx="161" cy="324"/>
              </a:xfrm>
              <a:custGeom>
                <a:avLst/>
                <a:gdLst>
                  <a:gd name="T0" fmla="*/ 84 w 161"/>
                  <a:gd name="T1" fmla="*/ 0 h 324"/>
                  <a:gd name="T2" fmla="*/ 90 w 161"/>
                  <a:gd name="T3" fmla="*/ 0 h 324"/>
                  <a:gd name="T4" fmla="*/ 97 w 161"/>
                  <a:gd name="T5" fmla="*/ 0 h 324"/>
                  <a:gd name="T6" fmla="*/ 109 w 161"/>
                  <a:gd name="T7" fmla="*/ 0 h 324"/>
                  <a:gd name="T8" fmla="*/ 116 w 161"/>
                  <a:gd name="T9" fmla="*/ 6 h 324"/>
                  <a:gd name="T10" fmla="*/ 122 w 161"/>
                  <a:gd name="T11" fmla="*/ 6 h 324"/>
                  <a:gd name="T12" fmla="*/ 129 w 161"/>
                  <a:gd name="T13" fmla="*/ 13 h 324"/>
                  <a:gd name="T14" fmla="*/ 135 w 161"/>
                  <a:gd name="T15" fmla="*/ 19 h 324"/>
                  <a:gd name="T16" fmla="*/ 142 w 161"/>
                  <a:gd name="T17" fmla="*/ 26 h 324"/>
                  <a:gd name="T18" fmla="*/ 148 w 161"/>
                  <a:gd name="T19" fmla="*/ 32 h 324"/>
                  <a:gd name="T20" fmla="*/ 148 w 161"/>
                  <a:gd name="T21" fmla="*/ 32 h 324"/>
                  <a:gd name="T22" fmla="*/ 155 w 161"/>
                  <a:gd name="T23" fmla="*/ 39 h 324"/>
                  <a:gd name="T24" fmla="*/ 155 w 161"/>
                  <a:gd name="T25" fmla="*/ 52 h 324"/>
                  <a:gd name="T26" fmla="*/ 161 w 161"/>
                  <a:gd name="T27" fmla="*/ 58 h 324"/>
                  <a:gd name="T28" fmla="*/ 161 w 161"/>
                  <a:gd name="T29" fmla="*/ 65 h 324"/>
                  <a:gd name="T30" fmla="*/ 161 w 161"/>
                  <a:gd name="T31" fmla="*/ 71 h 324"/>
                  <a:gd name="T32" fmla="*/ 161 w 161"/>
                  <a:gd name="T33" fmla="*/ 78 h 324"/>
                  <a:gd name="T34" fmla="*/ 161 w 161"/>
                  <a:gd name="T35" fmla="*/ 78 h 324"/>
                  <a:gd name="T36" fmla="*/ 161 w 161"/>
                  <a:gd name="T37" fmla="*/ 78 h 324"/>
                  <a:gd name="T38" fmla="*/ 161 w 161"/>
                  <a:gd name="T39" fmla="*/ 324 h 324"/>
                  <a:gd name="T40" fmla="*/ 0 w 161"/>
                  <a:gd name="T41" fmla="*/ 324 h 324"/>
                  <a:gd name="T42" fmla="*/ 0 w 161"/>
                  <a:gd name="T43" fmla="*/ 78 h 324"/>
                  <a:gd name="T44" fmla="*/ 0 w 161"/>
                  <a:gd name="T45" fmla="*/ 71 h 324"/>
                  <a:gd name="T46" fmla="*/ 0 w 161"/>
                  <a:gd name="T47" fmla="*/ 65 h 324"/>
                  <a:gd name="T48" fmla="*/ 6 w 161"/>
                  <a:gd name="T49" fmla="*/ 58 h 324"/>
                  <a:gd name="T50" fmla="*/ 6 w 161"/>
                  <a:gd name="T51" fmla="*/ 52 h 324"/>
                  <a:gd name="T52" fmla="*/ 13 w 161"/>
                  <a:gd name="T53" fmla="*/ 39 h 324"/>
                  <a:gd name="T54" fmla="*/ 13 w 161"/>
                  <a:gd name="T55" fmla="*/ 32 h 324"/>
                  <a:gd name="T56" fmla="*/ 19 w 161"/>
                  <a:gd name="T57" fmla="*/ 32 h 324"/>
                  <a:gd name="T58" fmla="*/ 25 w 161"/>
                  <a:gd name="T59" fmla="*/ 26 h 324"/>
                  <a:gd name="T60" fmla="*/ 32 w 161"/>
                  <a:gd name="T61" fmla="*/ 19 h 324"/>
                  <a:gd name="T62" fmla="*/ 38 w 161"/>
                  <a:gd name="T63" fmla="*/ 13 h 324"/>
                  <a:gd name="T64" fmla="*/ 45 w 161"/>
                  <a:gd name="T65" fmla="*/ 6 h 324"/>
                  <a:gd name="T66" fmla="*/ 51 w 161"/>
                  <a:gd name="T67" fmla="*/ 6 h 324"/>
                  <a:gd name="T68" fmla="*/ 58 w 161"/>
                  <a:gd name="T69" fmla="*/ 0 h 324"/>
                  <a:gd name="T70" fmla="*/ 64 w 161"/>
                  <a:gd name="T71" fmla="*/ 0 h 324"/>
                  <a:gd name="T72" fmla="*/ 77 w 161"/>
                  <a:gd name="T73" fmla="*/ 0 h 324"/>
                  <a:gd name="T74" fmla="*/ 84 w 161"/>
                  <a:gd name="T75" fmla="*/ 0 h 324"/>
                  <a:gd name="T76" fmla="*/ 84 w 161"/>
                  <a:gd name="T77" fmla="*/ 0 h 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1"/>
                  <a:gd name="T118" fmla="*/ 0 h 324"/>
                  <a:gd name="T119" fmla="*/ 161 w 161"/>
                  <a:gd name="T120" fmla="*/ 324 h 3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1" h="324">
                    <a:moveTo>
                      <a:pt x="84" y="0"/>
                    </a:moveTo>
                    <a:lnTo>
                      <a:pt x="90" y="0"/>
                    </a:lnTo>
                    <a:lnTo>
                      <a:pt x="97" y="0"/>
                    </a:lnTo>
                    <a:lnTo>
                      <a:pt x="109" y="0"/>
                    </a:lnTo>
                    <a:lnTo>
                      <a:pt x="116" y="6"/>
                    </a:lnTo>
                    <a:lnTo>
                      <a:pt x="122" y="6"/>
                    </a:lnTo>
                    <a:lnTo>
                      <a:pt x="129" y="13"/>
                    </a:lnTo>
                    <a:lnTo>
                      <a:pt x="135" y="19"/>
                    </a:lnTo>
                    <a:lnTo>
                      <a:pt x="142" y="26"/>
                    </a:lnTo>
                    <a:lnTo>
                      <a:pt x="148" y="32"/>
                    </a:lnTo>
                    <a:lnTo>
                      <a:pt x="155" y="39"/>
                    </a:lnTo>
                    <a:lnTo>
                      <a:pt x="155" y="52"/>
                    </a:lnTo>
                    <a:lnTo>
                      <a:pt x="161" y="58"/>
                    </a:lnTo>
                    <a:lnTo>
                      <a:pt x="161" y="65"/>
                    </a:lnTo>
                    <a:lnTo>
                      <a:pt x="161" y="71"/>
                    </a:lnTo>
                    <a:lnTo>
                      <a:pt x="161" y="78"/>
                    </a:lnTo>
                    <a:lnTo>
                      <a:pt x="161" y="324"/>
                    </a:lnTo>
                    <a:lnTo>
                      <a:pt x="0" y="324"/>
                    </a:lnTo>
                    <a:lnTo>
                      <a:pt x="0" y="78"/>
                    </a:lnTo>
                    <a:lnTo>
                      <a:pt x="0" y="71"/>
                    </a:lnTo>
                    <a:lnTo>
                      <a:pt x="0" y="65"/>
                    </a:lnTo>
                    <a:lnTo>
                      <a:pt x="6" y="58"/>
                    </a:lnTo>
                    <a:lnTo>
                      <a:pt x="6" y="52"/>
                    </a:lnTo>
                    <a:lnTo>
                      <a:pt x="13" y="39"/>
                    </a:lnTo>
                    <a:lnTo>
                      <a:pt x="13" y="32"/>
                    </a:lnTo>
                    <a:lnTo>
                      <a:pt x="19" y="32"/>
                    </a:lnTo>
                    <a:lnTo>
                      <a:pt x="25" y="26"/>
                    </a:lnTo>
                    <a:lnTo>
                      <a:pt x="32" y="19"/>
                    </a:lnTo>
                    <a:lnTo>
                      <a:pt x="38" y="13"/>
                    </a:lnTo>
                    <a:lnTo>
                      <a:pt x="45" y="6"/>
                    </a:lnTo>
                    <a:lnTo>
                      <a:pt x="51" y="6"/>
                    </a:lnTo>
                    <a:lnTo>
                      <a:pt x="58" y="0"/>
                    </a:lnTo>
                    <a:lnTo>
                      <a:pt x="64" y="0"/>
                    </a:lnTo>
                    <a:lnTo>
                      <a:pt x="77" y="0"/>
                    </a:lnTo>
                    <a:lnTo>
                      <a:pt x="84" y="0"/>
                    </a:lnTo>
                  </a:path>
                </a:pathLst>
              </a:custGeom>
              <a:noFill/>
              <a:ln w="825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36" name="Line 600"/>
              <p:cNvSpPr>
                <a:spLocks noChangeShapeType="1"/>
              </p:cNvSpPr>
              <p:nvPr/>
            </p:nvSpPr>
            <p:spPr bwMode="auto">
              <a:xfrm flipV="1">
                <a:off x="4785" y="3477"/>
                <a:ext cx="97" cy="84"/>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37" name="Freeform 601"/>
              <p:cNvSpPr>
                <a:spLocks/>
              </p:cNvSpPr>
              <p:nvPr/>
            </p:nvSpPr>
            <p:spPr bwMode="auto">
              <a:xfrm>
                <a:off x="4669" y="3192"/>
                <a:ext cx="168" cy="330"/>
              </a:xfrm>
              <a:custGeom>
                <a:avLst/>
                <a:gdLst>
                  <a:gd name="T0" fmla="*/ 84 w 168"/>
                  <a:gd name="T1" fmla="*/ 0 h 330"/>
                  <a:gd name="T2" fmla="*/ 90 w 168"/>
                  <a:gd name="T3" fmla="*/ 0 h 330"/>
                  <a:gd name="T4" fmla="*/ 103 w 168"/>
                  <a:gd name="T5" fmla="*/ 0 h 330"/>
                  <a:gd name="T6" fmla="*/ 110 w 168"/>
                  <a:gd name="T7" fmla="*/ 6 h 330"/>
                  <a:gd name="T8" fmla="*/ 116 w 168"/>
                  <a:gd name="T9" fmla="*/ 6 h 330"/>
                  <a:gd name="T10" fmla="*/ 123 w 168"/>
                  <a:gd name="T11" fmla="*/ 13 h 330"/>
                  <a:gd name="T12" fmla="*/ 129 w 168"/>
                  <a:gd name="T13" fmla="*/ 13 h 330"/>
                  <a:gd name="T14" fmla="*/ 136 w 168"/>
                  <a:gd name="T15" fmla="*/ 19 h 330"/>
                  <a:gd name="T16" fmla="*/ 142 w 168"/>
                  <a:gd name="T17" fmla="*/ 26 h 330"/>
                  <a:gd name="T18" fmla="*/ 149 w 168"/>
                  <a:gd name="T19" fmla="*/ 32 h 330"/>
                  <a:gd name="T20" fmla="*/ 149 w 168"/>
                  <a:gd name="T21" fmla="*/ 39 h 330"/>
                  <a:gd name="T22" fmla="*/ 155 w 168"/>
                  <a:gd name="T23" fmla="*/ 45 h 330"/>
                  <a:gd name="T24" fmla="*/ 161 w 168"/>
                  <a:gd name="T25" fmla="*/ 52 h 330"/>
                  <a:gd name="T26" fmla="*/ 161 w 168"/>
                  <a:gd name="T27" fmla="*/ 58 h 330"/>
                  <a:gd name="T28" fmla="*/ 161 w 168"/>
                  <a:gd name="T29" fmla="*/ 65 h 330"/>
                  <a:gd name="T30" fmla="*/ 168 w 168"/>
                  <a:gd name="T31" fmla="*/ 71 h 330"/>
                  <a:gd name="T32" fmla="*/ 168 w 168"/>
                  <a:gd name="T33" fmla="*/ 84 h 330"/>
                  <a:gd name="T34" fmla="*/ 168 w 168"/>
                  <a:gd name="T35" fmla="*/ 84 h 330"/>
                  <a:gd name="T36" fmla="*/ 168 w 168"/>
                  <a:gd name="T37" fmla="*/ 84 h 330"/>
                  <a:gd name="T38" fmla="*/ 168 w 168"/>
                  <a:gd name="T39" fmla="*/ 330 h 330"/>
                  <a:gd name="T40" fmla="*/ 0 w 168"/>
                  <a:gd name="T41" fmla="*/ 330 h 330"/>
                  <a:gd name="T42" fmla="*/ 0 w 168"/>
                  <a:gd name="T43" fmla="*/ 84 h 330"/>
                  <a:gd name="T44" fmla="*/ 6 w 168"/>
                  <a:gd name="T45" fmla="*/ 71 h 330"/>
                  <a:gd name="T46" fmla="*/ 6 w 168"/>
                  <a:gd name="T47" fmla="*/ 65 h 330"/>
                  <a:gd name="T48" fmla="*/ 6 w 168"/>
                  <a:gd name="T49" fmla="*/ 58 h 330"/>
                  <a:gd name="T50" fmla="*/ 6 w 168"/>
                  <a:gd name="T51" fmla="*/ 52 h 330"/>
                  <a:gd name="T52" fmla="*/ 13 w 168"/>
                  <a:gd name="T53" fmla="*/ 45 h 330"/>
                  <a:gd name="T54" fmla="*/ 13 w 168"/>
                  <a:gd name="T55" fmla="*/ 39 h 330"/>
                  <a:gd name="T56" fmla="*/ 19 w 168"/>
                  <a:gd name="T57" fmla="*/ 32 h 330"/>
                  <a:gd name="T58" fmla="*/ 26 w 168"/>
                  <a:gd name="T59" fmla="*/ 26 h 330"/>
                  <a:gd name="T60" fmla="*/ 32 w 168"/>
                  <a:gd name="T61" fmla="*/ 19 h 330"/>
                  <a:gd name="T62" fmla="*/ 39 w 168"/>
                  <a:gd name="T63" fmla="*/ 13 h 330"/>
                  <a:gd name="T64" fmla="*/ 45 w 168"/>
                  <a:gd name="T65" fmla="*/ 13 h 330"/>
                  <a:gd name="T66" fmla="*/ 52 w 168"/>
                  <a:gd name="T67" fmla="*/ 6 h 330"/>
                  <a:gd name="T68" fmla="*/ 58 w 168"/>
                  <a:gd name="T69" fmla="*/ 6 h 330"/>
                  <a:gd name="T70" fmla="*/ 65 w 168"/>
                  <a:gd name="T71" fmla="*/ 0 h 330"/>
                  <a:gd name="T72" fmla="*/ 77 w 168"/>
                  <a:gd name="T73" fmla="*/ 0 h 330"/>
                  <a:gd name="T74" fmla="*/ 84 w 168"/>
                  <a:gd name="T75" fmla="*/ 0 h 330"/>
                  <a:gd name="T76" fmla="*/ 84 w 168"/>
                  <a:gd name="T77" fmla="*/ 0 h 3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8"/>
                  <a:gd name="T118" fmla="*/ 0 h 330"/>
                  <a:gd name="T119" fmla="*/ 168 w 168"/>
                  <a:gd name="T120" fmla="*/ 330 h 3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8" h="330">
                    <a:moveTo>
                      <a:pt x="84" y="0"/>
                    </a:moveTo>
                    <a:lnTo>
                      <a:pt x="90" y="0"/>
                    </a:lnTo>
                    <a:lnTo>
                      <a:pt x="103" y="0"/>
                    </a:lnTo>
                    <a:lnTo>
                      <a:pt x="110" y="6"/>
                    </a:lnTo>
                    <a:lnTo>
                      <a:pt x="116" y="6"/>
                    </a:lnTo>
                    <a:lnTo>
                      <a:pt x="123" y="13"/>
                    </a:lnTo>
                    <a:lnTo>
                      <a:pt x="129" y="13"/>
                    </a:lnTo>
                    <a:lnTo>
                      <a:pt x="136" y="19"/>
                    </a:lnTo>
                    <a:lnTo>
                      <a:pt x="142" y="26"/>
                    </a:lnTo>
                    <a:lnTo>
                      <a:pt x="149" y="32"/>
                    </a:lnTo>
                    <a:lnTo>
                      <a:pt x="149" y="39"/>
                    </a:lnTo>
                    <a:lnTo>
                      <a:pt x="155" y="45"/>
                    </a:lnTo>
                    <a:lnTo>
                      <a:pt x="161" y="52"/>
                    </a:lnTo>
                    <a:lnTo>
                      <a:pt x="161" y="58"/>
                    </a:lnTo>
                    <a:lnTo>
                      <a:pt x="161" y="65"/>
                    </a:lnTo>
                    <a:lnTo>
                      <a:pt x="168" y="71"/>
                    </a:lnTo>
                    <a:lnTo>
                      <a:pt x="168" y="84"/>
                    </a:lnTo>
                    <a:lnTo>
                      <a:pt x="168" y="330"/>
                    </a:lnTo>
                    <a:lnTo>
                      <a:pt x="0" y="330"/>
                    </a:lnTo>
                    <a:lnTo>
                      <a:pt x="0" y="84"/>
                    </a:lnTo>
                    <a:lnTo>
                      <a:pt x="6" y="71"/>
                    </a:lnTo>
                    <a:lnTo>
                      <a:pt x="6" y="65"/>
                    </a:lnTo>
                    <a:lnTo>
                      <a:pt x="6" y="58"/>
                    </a:lnTo>
                    <a:lnTo>
                      <a:pt x="6" y="52"/>
                    </a:lnTo>
                    <a:lnTo>
                      <a:pt x="13" y="45"/>
                    </a:lnTo>
                    <a:lnTo>
                      <a:pt x="13" y="39"/>
                    </a:lnTo>
                    <a:lnTo>
                      <a:pt x="19" y="32"/>
                    </a:lnTo>
                    <a:lnTo>
                      <a:pt x="26" y="26"/>
                    </a:lnTo>
                    <a:lnTo>
                      <a:pt x="32" y="19"/>
                    </a:lnTo>
                    <a:lnTo>
                      <a:pt x="39" y="13"/>
                    </a:lnTo>
                    <a:lnTo>
                      <a:pt x="45" y="13"/>
                    </a:lnTo>
                    <a:lnTo>
                      <a:pt x="52" y="6"/>
                    </a:lnTo>
                    <a:lnTo>
                      <a:pt x="58" y="6"/>
                    </a:lnTo>
                    <a:lnTo>
                      <a:pt x="65" y="0"/>
                    </a:lnTo>
                    <a:lnTo>
                      <a:pt x="77" y="0"/>
                    </a:lnTo>
                    <a:lnTo>
                      <a:pt x="84"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738" name="Freeform 602"/>
              <p:cNvSpPr>
                <a:spLocks/>
              </p:cNvSpPr>
              <p:nvPr/>
            </p:nvSpPr>
            <p:spPr bwMode="auto">
              <a:xfrm>
                <a:off x="4669" y="3192"/>
                <a:ext cx="168" cy="330"/>
              </a:xfrm>
              <a:custGeom>
                <a:avLst/>
                <a:gdLst>
                  <a:gd name="T0" fmla="*/ 84 w 168"/>
                  <a:gd name="T1" fmla="*/ 0 h 330"/>
                  <a:gd name="T2" fmla="*/ 90 w 168"/>
                  <a:gd name="T3" fmla="*/ 0 h 330"/>
                  <a:gd name="T4" fmla="*/ 103 w 168"/>
                  <a:gd name="T5" fmla="*/ 0 h 330"/>
                  <a:gd name="T6" fmla="*/ 110 w 168"/>
                  <a:gd name="T7" fmla="*/ 6 h 330"/>
                  <a:gd name="T8" fmla="*/ 116 w 168"/>
                  <a:gd name="T9" fmla="*/ 6 h 330"/>
                  <a:gd name="T10" fmla="*/ 123 w 168"/>
                  <a:gd name="T11" fmla="*/ 13 h 330"/>
                  <a:gd name="T12" fmla="*/ 129 w 168"/>
                  <a:gd name="T13" fmla="*/ 13 h 330"/>
                  <a:gd name="T14" fmla="*/ 136 w 168"/>
                  <a:gd name="T15" fmla="*/ 19 h 330"/>
                  <a:gd name="T16" fmla="*/ 142 w 168"/>
                  <a:gd name="T17" fmla="*/ 26 h 330"/>
                  <a:gd name="T18" fmla="*/ 149 w 168"/>
                  <a:gd name="T19" fmla="*/ 32 h 330"/>
                  <a:gd name="T20" fmla="*/ 149 w 168"/>
                  <a:gd name="T21" fmla="*/ 39 h 330"/>
                  <a:gd name="T22" fmla="*/ 155 w 168"/>
                  <a:gd name="T23" fmla="*/ 45 h 330"/>
                  <a:gd name="T24" fmla="*/ 161 w 168"/>
                  <a:gd name="T25" fmla="*/ 52 h 330"/>
                  <a:gd name="T26" fmla="*/ 161 w 168"/>
                  <a:gd name="T27" fmla="*/ 58 h 330"/>
                  <a:gd name="T28" fmla="*/ 161 w 168"/>
                  <a:gd name="T29" fmla="*/ 65 h 330"/>
                  <a:gd name="T30" fmla="*/ 168 w 168"/>
                  <a:gd name="T31" fmla="*/ 71 h 330"/>
                  <a:gd name="T32" fmla="*/ 168 w 168"/>
                  <a:gd name="T33" fmla="*/ 84 h 330"/>
                  <a:gd name="T34" fmla="*/ 168 w 168"/>
                  <a:gd name="T35" fmla="*/ 84 h 330"/>
                  <a:gd name="T36" fmla="*/ 168 w 168"/>
                  <a:gd name="T37" fmla="*/ 84 h 330"/>
                  <a:gd name="T38" fmla="*/ 168 w 168"/>
                  <a:gd name="T39" fmla="*/ 330 h 330"/>
                  <a:gd name="T40" fmla="*/ 0 w 168"/>
                  <a:gd name="T41" fmla="*/ 330 h 330"/>
                  <a:gd name="T42" fmla="*/ 0 w 168"/>
                  <a:gd name="T43" fmla="*/ 84 h 330"/>
                  <a:gd name="T44" fmla="*/ 6 w 168"/>
                  <a:gd name="T45" fmla="*/ 71 h 330"/>
                  <a:gd name="T46" fmla="*/ 6 w 168"/>
                  <a:gd name="T47" fmla="*/ 65 h 330"/>
                  <a:gd name="T48" fmla="*/ 6 w 168"/>
                  <a:gd name="T49" fmla="*/ 58 h 330"/>
                  <a:gd name="T50" fmla="*/ 6 w 168"/>
                  <a:gd name="T51" fmla="*/ 52 h 330"/>
                  <a:gd name="T52" fmla="*/ 13 w 168"/>
                  <a:gd name="T53" fmla="*/ 45 h 330"/>
                  <a:gd name="T54" fmla="*/ 13 w 168"/>
                  <a:gd name="T55" fmla="*/ 39 h 330"/>
                  <a:gd name="T56" fmla="*/ 19 w 168"/>
                  <a:gd name="T57" fmla="*/ 32 h 330"/>
                  <a:gd name="T58" fmla="*/ 26 w 168"/>
                  <a:gd name="T59" fmla="*/ 26 h 330"/>
                  <a:gd name="T60" fmla="*/ 32 w 168"/>
                  <a:gd name="T61" fmla="*/ 19 h 330"/>
                  <a:gd name="T62" fmla="*/ 39 w 168"/>
                  <a:gd name="T63" fmla="*/ 13 h 330"/>
                  <a:gd name="T64" fmla="*/ 45 w 168"/>
                  <a:gd name="T65" fmla="*/ 13 h 330"/>
                  <a:gd name="T66" fmla="*/ 52 w 168"/>
                  <a:gd name="T67" fmla="*/ 6 h 330"/>
                  <a:gd name="T68" fmla="*/ 58 w 168"/>
                  <a:gd name="T69" fmla="*/ 6 h 330"/>
                  <a:gd name="T70" fmla="*/ 65 w 168"/>
                  <a:gd name="T71" fmla="*/ 0 h 330"/>
                  <a:gd name="T72" fmla="*/ 77 w 168"/>
                  <a:gd name="T73" fmla="*/ 0 h 330"/>
                  <a:gd name="T74" fmla="*/ 84 w 168"/>
                  <a:gd name="T75" fmla="*/ 0 h 330"/>
                  <a:gd name="T76" fmla="*/ 84 w 168"/>
                  <a:gd name="T77" fmla="*/ 0 h 3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8"/>
                  <a:gd name="T118" fmla="*/ 0 h 330"/>
                  <a:gd name="T119" fmla="*/ 168 w 168"/>
                  <a:gd name="T120" fmla="*/ 330 h 3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8" h="330">
                    <a:moveTo>
                      <a:pt x="84" y="0"/>
                    </a:moveTo>
                    <a:lnTo>
                      <a:pt x="90" y="0"/>
                    </a:lnTo>
                    <a:lnTo>
                      <a:pt x="103" y="0"/>
                    </a:lnTo>
                    <a:lnTo>
                      <a:pt x="110" y="6"/>
                    </a:lnTo>
                    <a:lnTo>
                      <a:pt x="116" y="6"/>
                    </a:lnTo>
                    <a:lnTo>
                      <a:pt x="123" y="13"/>
                    </a:lnTo>
                    <a:lnTo>
                      <a:pt x="129" y="13"/>
                    </a:lnTo>
                    <a:lnTo>
                      <a:pt x="136" y="19"/>
                    </a:lnTo>
                    <a:lnTo>
                      <a:pt x="142" y="26"/>
                    </a:lnTo>
                    <a:lnTo>
                      <a:pt x="149" y="32"/>
                    </a:lnTo>
                    <a:lnTo>
                      <a:pt x="149" y="39"/>
                    </a:lnTo>
                    <a:lnTo>
                      <a:pt x="155" y="45"/>
                    </a:lnTo>
                    <a:lnTo>
                      <a:pt x="161" y="52"/>
                    </a:lnTo>
                    <a:lnTo>
                      <a:pt x="161" y="58"/>
                    </a:lnTo>
                    <a:lnTo>
                      <a:pt x="161" y="65"/>
                    </a:lnTo>
                    <a:lnTo>
                      <a:pt x="168" y="71"/>
                    </a:lnTo>
                    <a:lnTo>
                      <a:pt x="168" y="84"/>
                    </a:lnTo>
                    <a:lnTo>
                      <a:pt x="168" y="330"/>
                    </a:lnTo>
                    <a:lnTo>
                      <a:pt x="0" y="330"/>
                    </a:lnTo>
                    <a:lnTo>
                      <a:pt x="0" y="84"/>
                    </a:lnTo>
                    <a:lnTo>
                      <a:pt x="6" y="71"/>
                    </a:lnTo>
                    <a:lnTo>
                      <a:pt x="6" y="65"/>
                    </a:lnTo>
                    <a:lnTo>
                      <a:pt x="6" y="58"/>
                    </a:lnTo>
                    <a:lnTo>
                      <a:pt x="6" y="52"/>
                    </a:lnTo>
                    <a:lnTo>
                      <a:pt x="13" y="45"/>
                    </a:lnTo>
                    <a:lnTo>
                      <a:pt x="13" y="39"/>
                    </a:lnTo>
                    <a:lnTo>
                      <a:pt x="19" y="32"/>
                    </a:lnTo>
                    <a:lnTo>
                      <a:pt x="26" y="26"/>
                    </a:lnTo>
                    <a:lnTo>
                      <a:pt x="32" y="19"/>
                    </a:lnTo>
                    <a:lnTo>
                      <a:pt x="39" y="13"/>
                    </a:lnTo>
                    <a:lnTo>
                      <a:pt x="45" y="13"/>
                    </a:lnTo>
                    <a:lnTo>
                      <a:pt x="52" y="6"/>
                    </a:lnTo>
                    <a:lnTo>
                      <a:pt x="58" y="6"/>
                    </a:lnTo>
                    <a:lnTo>
                      <a:pt x="65" y="0"/>
                    </a:lnTo>
                    <a:lnTo>
                      <a:pt x="77" y="0"/>
                    </a:lnTo>
                    <a:lnTo>
                      <a:pt x="84" y="0"/>
                    </a:lnTo>
                  </a:path>
                </a:pathLst>
              </a:custGeom>
              <a:noFill/>
              <a:ln w="825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39" name="Line 603"/>
              <p:cNvSpPr>
                <a:spLocks noChangeShapeType="1"/>
              </p:cNvSpPr>
              <p:nvPr/>
            </p:nvSpPr>
            <p:spPr bwMode="auto">
              <a:xfrm flipV="1">
                <a:off x="4785" y="3231"/>
                <a:ext cx="97" cy="84"/>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740" name="Freeform 604"/>
              <p:cNvSpPr>
                <a:spLocks/>
              </p:cNvSpPr>
              <p:nvPr/>
            </p:nvSpPr>
            <p:spPr bwMode="auto">
              <a:xfrm>
                <a:off x="4617" y="3231"/>
                <a:ext cx="168" cy="330"/>
              </a:xfrm>
              <a:custGeom>
                <a:avLst/>
                <a:gdLst>
                  <a:gd name="T0" fmla="*/ 84 w 168"/>
                  <a:gd name="T1" fmla="*/ 0 h 330"/>
                  <a:gd name="T2" fmla="*/ 91 w 168"/>
                  <a:gd name="T3" fmla="*/ 6 h 330"/>
                  <a:gd name="T4" fmla="*/ 104 w 168"/>
                  <a:gd name="T5" fmla="*/ 6 h 330"/>
                  <a:gd name="T6" fmla="*/ 110 w 168"/>
                  <a:gd name="T7" fmla="*/ 6 h 330"/>
                  <a:gd name="T8" fmla="*/ 117 w 168"/>
                  <a:gd name="T9" fmla="*/ 6 h 330"/>
                  <a:gd name="T10" fmla="*/ 123 w 168"/>
                  <a:gd name="T11" fmla="*/ 13 h 330"/>
                  <a:gd name="T12" fmla="*/ 129 w 168"/>
                  <a:gd name="T13" fmla="*/ 19 h 330"/>
                  <a:gd name="T14" fmla="*/ 136 w 168"/>
                  <a:gd name="T15" fmla="*/ 19 h 330"/>
                  <a:gd name="T16" fmla="*/ 142 w 168"/>
                  <a:gd name="T17" fmla="*/ 26 h 330"/>
                  <a:gd name="T18" fmla="*/ 149 w 168"/>
                  <a:gd name="T19" fmla="*/ 32 h 330"/>
                  <a:gd name="T20" fmla="*/ 155 w 168"/>
                  <a:gd name="T21" fmla="*/ 38 h 330"/>
                  <a:gd name="T22" fmla="*/ 155 w 168"/>
                  <a:gd name="T23" fmla="*/ 45 h 330"/>
                  <a:gd name="T24" fmla="*/ 162 w 168"/>
                  <a:gd name="T25" fmla="*/ 51 h 330"/>
                  <a:gd name="T26" fmla="*/ 162 w 168"/>
                  <a:gd name="T27" fmla="*/ 58 h 330"/>
                  <a:gd name="T28" fmla="*/ 162 w 168"/>
                  <a:gd name="T29" fmla="*/ 64 h 330"/>
                  <a:gd name="T30" fmla="*/ 168 w 168"/>
                  <a:gd name="T31" fmla="*/ 77 h 330"/>
                  <a:gd name="T32" fmla="*/ 168 w 168"/>
                  <a:gd name="T33" fmla="*/ 84 h 330"/>
                  <a:gd name="T34" fmla="*/ 168 w 168"/>
                  <a:gd name="T35" fmla="*/ 84 h 330"/>
                  <a:gd name="T36" fmla="*/ 168 w 168"/>
                  <a:gd name="T37" fmla="*/ 84 h 330"/>
                  <a:gd name="T38" fmla="*/ 168 w 168"/>
                  <a:gd name="T39" fmla="*/ 330 h 330"/>
                  <a:gd name="T40" fmla="*/ 0 w 168"/>
                  <a:gd name="T41" fmla="*/ 330 h 330"/>
                  <a:gd name="T42" fmla="*/ 0 w 168"/>
                  <a:gd name="T43" fmla="*/ 84 h 330"/>
                  <a:gd name="T44" fmla="*/ 7 w 168"/>
                  <a:gd name="T45" fmla="*/ 77 h 330"/>
                  <a:gd name="T46" fmla="*/ 7 w 168"/>
                  <a:gd name="T47" fmla="*/ 64 h 330"/>
                  <a:gd name="T48" fmla="*/ 7 w 168"/>
                  <a:gd name="T49" fmla="*/ 58 h 330"/>
                  <a:gd name="T50" fmla="*/ 7 w 168"/>
                  <a:gd name="T51" fmla="*/ 51 h 330"/>
                  <a:gd name="T52" fmla="*/ 13 w 168"/>
                  <a:gd name="T53" fmla="*/ 45 h 330"/>
                  <a:gd name="T54" fmla="*/ 20 w 168"/>
                  <a:gd name="T55" fmla="*/ 38 h 330"/>
                  <a:gd name="T56" fmla="*/ 20 w 168"/>
                  <a:gd name="T57" fmla="*/ 32 h 330"/>
                  <a:gd name="T58" fmla="*/ 26 w 168"/>
                  <a:gd name="T59" fmla="*/ 26 h 330"/>
                  <a:gd name="T60" fmla="*/ 33 w 168"/>
                  <a:gd name="T61" fmla="*/ 19 h 330"/>
                  <a:gd name="T62" fmla="*/ 39 w 168"/>
                  <a:gd name="T63" fmla="*/ 19 h 330"/>
                  <a:gd name="T64" fmla="*/ 45 w 168"/>
                  <a:gd name="T65" fmla="*/ 13 h 330"/>
                  <a:gd name="T66" fmla="*/ 52 w 168"/>
                  <a:gd name="T67" fmla="*/ 6 h 330"/>
                  <a:gd name="T68" fmla="*/ 58 w 168"/>
                  <a:gd name="T69" fmla="*/ 6 h 330"/>
                  <a:gd name="T70" fmla="*/ 71 w 168"/>
                  <a:gd name="T71" fmla="*/ 6 h 330"/>
                  <a:gd name="T72" fmla="*/ 78 w 168"/>
                  <a:gd name="T73" fmla="*/ 6 h 330"/>
                  <a:gd name="T74" fmla="*/ 84 w 168"/>
                  <a:gd name="T75" fmla="*/ 0 h 330"/>
                  <a:gd name="T76" fmla="*/ 84 w 168"/>
                  <a:gd name="T77" fmla="*/ 0 h 3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8"/>
                  <a:gd name="T118" fmla="*/ 0 h 330"/>
                  <a:gd name="T119" fmla="*/ 168 w 168"/>
                  <a:gd name="T120" fmla="*/ 330 h 3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8" h="330">
                    <a:moveTo>
                      <a:pt x="84" y="0"/>
                    </a:moveTo>
                    <a:lnTo>
                      <a:pt x="91" y="6"/>
                    </a:lnTo>
                    <a:lnTo>
                      <a:pt x="104" y="6"/>
                    </a:lnTo>
                    <a:lnTo>
                      <a:pt x="110" y="6"/>
                    </a:lnTo>
                    <a:lnTo>
                      <a:pt x="117" y="6"/>
                    </a:lnTo>
                    <a:lnTo>
                      <a:pt x="123" y="13"/>
                    </a:lnTo>
                    <a:lnTo>
                      <a:pt x="129" y="19"/>
                    </a:lnTo>
                    <a:lnTo>
                      <a:pt x="136" y="19"/>
                    </a:lnTo>
                    <a:lnTo>
                      <a:pt x="142" y="26"/>
                    </a:lnTo>
                    <a:lnTo>
                      <a:pt x="149" y="32"/>
                    </a:lnTo>
                    <a:lnTo>
                      <a:pt x="155" y="38"/>
                    </a:lnTo>
                    <a:lnTo>
                      <a:pt x="155" y="45"/>
                    </a:lnTo>
                    <a:lnTo>
                      <a:pt x="162" y="51"/>
                    </a:lnTo>
                    <a:lnTo>
                      <a:pt x="162" y="58"/>
                    </a:lnTo>
                    <a:lnTo>
                      <a:pt x="162" y="64"/>
                    </a:lnTo>
                    <a:lnTo>
                      <a:pt x="168" y="77"/>
                    </a:lnTo>
                    <a:lnTo>
                      <a:pt x="168" y="84"/>
                    </a:lnTo>
                    <a:lnTo>
                      <a:pt x="168" y="330"/>
                    </a:lnTo>
                    <a:lnTo>
                      <a:pt x="0" y="330"/>
                    </a:lnTo>
                    <a:lnTo>
                      <a:pt x="0" y="84"/>
                    </a:lnTo>
                    <a:lnTo>
                      <a:pt x="7" y="77"/>
                    </a:lnTo>
                    <a:lnTo>
                      <a:pt x="7" y="64"/>
                    </a:lnTo>
                    <a:lnTo>
                      <a:pt x="7" y="58"/>
                    </a:lnTo>
                    <a:lnTo>
                      <a:pt x="7" y="51"/>
                    </a:lnTo>
                    <a:lnTo>
                      <a:pt x="13" y="45"/>
                    </a:lnTo>
                    <a:lnTo>
                      <a:pt x="20" y="38"/>
                    </a:lnTo>
                    <a:lnTo>
                      <a:pt x="20" y="32"/>
                    </a:lnTo>
                    <a:lnTo>
                      <a:pt x="26" y="26"/>
                    </a:lnTo>
                    <a:lnTo>
                      <a:pt x="33" y="19"/>
                    </a:lnTo>
                    <a:lnTo>
                      <a:pt x="39" y="19"/>
                    </a:lnTo>
                    <a:lnTo>
                      <a:pt x="45" y="13"/>
                    </a:lnTo>
                    <a:lnTo>
                      <a:pt x="52" y="6"/>
                    </a:lnTo>
                    <a:lnTo>
                      <a:pt x="58" y="6"/>
                    </a:lnTo>
                    <a:lnTo>
                      <a:pt x="71" y="6"/>
                    </a:lnTo>
                    <a:lnTo>
                      <a:pt x="78" y="6"/>
                    </a:lnTo>
                    <a:lnTo>
                      <a:pt x="84"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741" name="Freeform 605"/>
              <p:cNvSpPr>
                <a:spLocks/>
              </p:cNvSpPr>
              <p:nvPr/>
            </p:nvSpPr>
            <p:spPr bwMode="auto">
              <a:xfrm>
                <a:off x="4617" y="3231"/>
                <a:ext cx="168" cy="330"/>
              </a:xfrm>
              <a:custGeom>
                <a:avLst/>
                <a:gdLst>
                  <a:gd name="T0" fmla="*/ 84 w 168"/>
                  <a:gd name="T1" fmla="*/ 0 h 330"/>
                  <a:gd name="T2" fmla="*/ 91 w 168"/>
                  <a:gd name="T3" fmla="*/ 6 h 330"/>
                  <a:gd name="T4" fmla="*/ 104 w 168"/>
                  <a:gd name="T5" fmla="*/ 6 h 330"/>
                  <a:gd name="T6" fmla="*/ 110 w 168"/>
                  <a:gd name="T7" fmla="*/ 6 h 330"/>
                  <a:gd name="T8" fmla="*/ 117 w 168"/>
                  <a:gd name="T9" fmla="*/ 6 h 330"/>
                  <a:gd name="T10" fmla="*/ 123 w 168"/>
                  <a:gd name="T11" fmla="*/ 13 h 330"/>
                  <a:gd name="T12" fmla="*/ 129 w 168"/>
                  <a:gd name="T13" fmla="*/ 19 h 330"/>
                  <a:gd name="T14" fmla="*/ 136 w 168"/>
                  <a:gd name="T15" fmla="*/ 19 h 330"/>
                  <a:gd name="T16" fmla="*/ 142 w 168"/>
                  <a:gd name="T17" fmla="*/ 26 h 330"/>
                  <a:gd name="T18" fmla="*/ 149 w 168"/>
                  <a:gd name="T19" fmla="*/ 32 h 330"/>
                  <a:gd name="T20" fmla="*/ 155 w 168"/>
                  <a:gd name="T21" fmla="*/ 38 h 330"/>
                  <a:gd name="T22" fmla="*/ 155 w 168"/>
                  <a:gd name="T23" fmla="*/ 45 h 330"/>
                  <a:gd name="T24" fmla="*/ 162 w 168"/>
                  <a:gd name="T25" fmla="*/ 51 h 330"/>
                  <a:gd name="T26" fmla="*/ 162 w 168"/>
                  <a:gd name="T27" fmla="*/ 58 h 330"/>
                  <a:gd name="T28" fmla="*/ 162 w 168"/>
                  <a:gd name="T29" fmla="*/ 64 h 330"/>
                  <a:gd name="T30" fmla="*/ 168 w 168"/>
                  <a:gd name="T31" fmla="*/ 77 h 330"/>
                  <a:gd name="T32" fmla="*/ 168 w 168"/>
                  <a:gd name="T33" fmla="*/ 84 h 330"/>
                  <a:gd name="T34" fmla="*/ 168 w 168"/>
                  <a:gd name="T35" fmla="*/ 84 h 330"/>
                  <a:gd name="T36" fmla="*/ 168 w 168"/>
                  <a:gd name="T37" fmla="*/ 84 h 330"/>
                  <a:gd name="T38" fmla="*/ 168 w 168"/>
                  <a:gd name="T39" fmla="*/ 330 h 330"/>
                  <a:gd name="T40" fmla="*/ 0 w 168"/>
                  <a:gd name="T41" fmla="*/ 330 h 330"/>
                  <a:gd name="T42" fmla="*/ 0 w 168"/>
                  <a:gd name="T43" fmla="*/ 84 h 330"/>
                  <a:gd name="T44" fmla="*/ 7 w 168"/>
                  <a:gd name="T45" fmla="*/ 77 h 330"/>
                  <a:gd name="T46" fmla="*/ 7 w 168"/>
                  <a:gd name="T47" fmla="*/ 64 h 330"/>
                  <a:gd name="T48" fmla="*/ 7 w 168"/>
                  <a:gd name="T49" fmla="*/ 58 h 330"/>
                  <a:gd name="T50" fmla="*/ 7 w 168"/>
                  <a:gd name="T51" fmla="*/ 51 h 330"/>
                  <a:gd name="T52" fmla="*/ 13 w 168"/>
                  <a:gd name="T53" fmla="*/ 45 h 330"/>
                  <a:gd name="T54" fmla="*/ 20 w 168"/>
                  <a:gd name="T55" fmla="*/ 38 h 330"/>
                  <a:gd name="T56" fmla="*/ 20 w 168"/>
                  <a:gd name="T57" fmla="*/ 32 h 330"/>
                  <a:gd name="T58" fmla="*/ 26 w 168"/>
                  <a:gd name="T59" fmla="*/ 26 h 330"/>
                  <a:gd name="T60" fmla="*/ 33 w 168"/>
                  <a:gd name="T61" fmla="*/ 19 h 330"/>
                  <a:gd name="T62" fmla="*/ 39 w 168"/>
                  <a:gd name="T63" fmla="*/ 19 h 330"/>
                  <a:gd name="T64" fmla="*/ 45 w 168"/>
                  <a:gd name="T65" fmla="*/ 13 h 330"/>
                  <a:gd name="T66" fmla="*/ 52 w 168"/>
                  <a:gd name="T67" fmla="*/ 6 h 330"/>
                  <a:gd name="T68" fmla="*/ 58 w 168"/>
                  <a:gd name="T69" fmla="*/ 6 h 330"/>
                  <a:gd name="T70" fmla="*/ 71 w 168"/>
                  <a:gd name="T71" fmla="*/ 6 h 330"/>
                  <a:gd name="T72" fmla="*/ 78 w 168"/>
                  <a:gd name="T73" fmla="*/ 6 h 330"/>
                  <a:gd name="T74" fmla="*/ 84 w 168"/>
                  <a:gd name="T75" fmla="*/ 0 h 330"/>
                  <a:gd name="T76" fmla="*/ 84 w 168"/>
                  <a:gd name="T77" fmla="*/ 0 h 3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8"/>
                  <a:gd name="T118" fmla="*/ 0 h 330"/>
                  <a:gd name="T119" fmla="*/ 168 w 168"/>
                  <a:gd name="T120" fmla="*/ 330 h 3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8" h="330">
                    <a:moveTo>
                      <a:pt x="84" y="0"/>
                    </a:moveTo>
                    <a:lnTo>
                      <a:pt x="91" y="6"/>
                    </a:lnTo>
                    <a:lnTo>
                      <a:pt x="104" y="6"/>
                    </a:lnTo>
                    <a:lnTo>
                      <a:pt x="110" y="6"/>
                    </a:lnTo>
                    <a:lnTo>
                      <a:pt x="117" y="6"/>
                    </a:lnTo>
                    <a:lnTo>
                      <a:pt x="123" y="13"/>
                    </a:lnTo>
                    <a:lnTo>
                      <a:pt x="129" y="19"/>
                    </a:lnTo>
                    <a:lnTo>
                      <a:pt x="136" y="19"/>
                    </a:lnTo>
                    <a:lnTo>
                      <a:pt x="142" y="26"/>
                    </a:lnTo>
                    <a:lnTo>
                      <a:pt x="149" y="32"/>
                    </a:lnTo>
                    <a:lnTo>
                      <a:pt x="155" y="38"/>
                    </a:lnTo>
                    <a:lnTo>
                      <a:pt x="155" y="45"/>
                    </a:lnTo>
                    <a:lnTo>
                      <a:pt x="162" y="51"/>
                    </a:lnTo>
                    <a:lnTo>
                      <a:pt x="162" y="58"/>
                    </a:lnTo>
                    <a:lnTo>
                      <a:pt x="162" y="64"/>
                    </a:lnTo>
                    <a:lnTo>
                      <a:pt x="168" y="77"/>
                    </a:lnTo>
                    <a:lnTo>
                      <a:pt x="168" y="84"/>
                    </a:lnTo>
                    <a:lnTo>
                      <a:pt x="168" y="330"/>
                    </a:lnTo>
                    <a:lnTo>
                      <a:pt x="0" y="330"/>
                    </a:lnTo>
                    <a:lnTo>
                      <a:pt x="0" y="84"/>
                    </a:lnTo>
                    <a:lnTo>
                      <a:pt x="7" y="77"/>
                    </a:lnTo>
                    <a:lnTo>
                      <a:pt x="7" y="64"/>
                    </a:lnTo>
                    <a:lnTo>
                      <a:pt x="7" y="58"/>
                    </a:lnTo>
                    <a:lnTo>
                      <a:pt x="7" y="51"/>
                    </a:lnTo>
                    <a:lnTo>
                      <a:pt x="13" y="45"/>
                    </a:lnTo>
                    <a:lnTo>
                      <a:pt x="20" y="38"/>
                    </a:lnTo>
                    <a:lnTo>
                      <a:pt x="20" y="32"/>
                    </a:lnTo>
                    <a:lnTo>
                      <a:pt x="26" y="26"/>
                    </a:lnTo>
                    <a:lnTo>
                      <a:pt x="33" y="19"/>
                    </a:lnTo>
                    <a:lnTo>
                      <a:pt x="39" y="19"/>
                    </a:lnTo>
                    <a:lnTo>
                      <a:pt x="45" y="13"/>
                    </a:lnTo>
                    <a:lnTo>
                      <a:pt x="52" y="6"/>
                    </a:lnTo>
                    <a:lnTo>
                      <a:pt x="58" y="6"/>
                    </a:lnTo>
                    <a:lnTo>
                      <a:pt x="71" y="6"/>
                    </a:lnTo>
                    <a:lnTo>
                      <a:pt x="78" y="6"/>
                    </a:lnTo>
                    <a:lnTo>
                      <a:pt x="84" y="0"/>
                    </a:lnTo>
                  </a:path>
                </a:pathLst>
              </a:custGeom>
              <a:noFill/>
              <a:ln w="825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742" name="Freeform 606"/>
              <p:cNvSpPr>
                <a:spLocks/>
              </p:cNvSpPr>
              <p:nvPr/>
            </p:nvSpPr>
            <p:spPr bwMode="auto">
              <a:xfrm>
                <a:off x="4837" y="3088"/>
                <a:ext cx="84" cy="143"/>
              </a:xfrm>
              <a:custGeom>
                <a:avLst/>
                <a:gdLst>
                  <a:gd name="T0" fmla="*/ 39 w 84"/>
                  <a:gd name="T1" fmla="*/ 143 h 143"/>
                  <a:gd name="T2" fmla="*/ 0 w 84"/>
                  <a:gd name="T3" fmla="*/ 123 h 143"/>
                  <a:gd name="T4" fmla="*/ 84 w 84"/>
                  <a:gd name="T5" fmla="*/ 0 h 143"/>
                  <a:gd name="T6" fmla="*/ 39 w 84"/>
                  <a:gd name="T7" fmla="*/ 143 h 143"/>
                  <a:gd name="T8" fmla="*/ 0 60000 65536"/>
                  <a:gd name="T9" fmla="*/ 0 60000 65536"/>
                  <a:gd name="T10" fmla="*/ 0 60000 65536"/>
                  <a:gd name="T11" fmla="*/ 0 60000 65536"/>
                  <a:gd name="T12" fmla="*/ 0 w 84"/>
                  <a:gd name="T13" fmla="*/ 0 h 143"/>
                  <a:gd name="T14" fmla="*/ 84 w 84"/>
                  <a:gd name="T15" fmla="*/ 143 h 143"/>
                </a:gdLst>
                <a:ahLst/>
                <a:cxnLst>
                  <a:cxn ang="T8">
                    <a:pos x="T0" y="T1"/>
                  </a:cxn>
                  <a:cxn ang="T9">
                    <a:pos x="T2" y="T3"/>
                  </a:cxn>
                  <a:cxn ang="T10">
                    <a:pos x="T4" y="T5"/>
                  </a:cxn>
                  <a:cxn ang="T11">
                    <a:pos x="T6" y="T7"/>
                  </a:cxn>
                </a:cxnLst>
                <a:rect l="T12" t="T13" r="T14" b="T15"/>
                <a:pathLst>
                  <a:path w="84" h="143">
                    <a:moveTo>
                      <a:pt x="39" y="143"/>
                    </a:moveTo>
                    <a:lnTo>
                      <a:pt x="0" y="123"/>
                    </a:lnTo>
                    <a:lnTo>
                      <a:pt x="84" y="0"/>
                    </a:lnTo>
                    <a:lnTo>
                      <a:pt x="39"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1286" name="Group 607"/>
            <p:cNvGrpSpPr>
              <a:grpSpLocks/>
            </p:cNvGrpSpPr>
            <p:nvPr/>
          </p:nvGrpSpPr>
          <p:grpSpPr bwMode="auto">
            <a:xfrm>
              <a:off x="1980" y="1896"/>
              <a:ext cx="11072" cy="6726"/>
              <a:chOff x="1994" y="1858"/>
              <a:chExt cx="11072" cy="6726"/>
            </a:xfrm>
          </p:grpSpPr>
          <p:sp>
            <p:nvSpPr>
              <p:cNvPr id="11343" name="Freeform 608"/>
              <p:cNvSpPr>
                <a:spLocks/>
              </p:cNvSpPr>
              <p:nvPr/>
            </p:nvSpPr>
            <p:spPr bwMode="auto">
              <a:xfrm>
                <a:off x="4837" y="3088"/>
                <a:ext cx="84" cy="143"/>
              </a:xfrm>
              <a:custGeom>
                <a:avLst/>
                <a:gdLst>
                  <a:gd name="T0" fmla="*/ 39 w 84"/>
                  <a:gd name="T1" fmla="*/ 143 h 143"/>
                  <a:gd name="T2" fmla="*/ 0 w 84"/>
                  <a:gd name="T3" fmla="*/ 123 h 143"/>
                  <a:gd name="T4" fmla="*/ 84 w 84"/>
                  <a:gd name="T5" fmla="*/ 0 h 143"/>
                  <a:gd name="T6" fmla="*/ 39 w 84"/>
                  <a:gd name="T7" fmla="*/ 143 h 143"/>
                  <a:gd name="T8" fmla="*/ 0 60000 65536"/>
                  <a:gd name="T9" fmla="*/ 0 60000 65536"/>
                  <a:gd name="T10" fmla="*/ 0 60000 65536"/>
                  <a:gd name="T11" fmla="*/ 0 60000 65536"/>
                  <a:gd name="T12" fmla="*/ 0 w 84"/>
                  <a:gd name="T13" fmla="*/ 0 h 143"/>
                  <a:gd name="T14" fmla="*/ 84 w 84"/>
                  <a:gd name="T15" fmla="*/ 143 h 143"/>
                </a:gdLst>
                <a:ahLst/>
                <a:cxnLst>
                  <a:cxn ang="T8">
                    <a:pos x="T0" y="T1"/>
                  </a:cxn>
                  <a:cxn ang="T9">
                    <a:pos x="T2" y="T3"/>
                  </a:cxn>
                  <a:cxn ang="T10">
                    <a:pos x="T4" y="T5"/>
                  </a:cxn>
                  <a:cxn ang="T11">
                    <a:pos x="T6" y="T7"/>
                  </a:cxn>
                </a:cxnLst>
                <a:rect l="T12" t="T13" r="T14" b="T15"/>
                <a:pathLst>
                  <a:path w="84" h="143">
                    <a:moveTo>
                      <a:pt x="39" y="143"/>
                    </a:moveTo>
                    <a:lnTo>
                      <a:pt x="0" y="123"/>
                    </a:lnTo>
                    <a:lnTo>
                      <a:pt x="84" y="0"/>
                    </a:lnTo>
                    <a:lnTo>
                      <a:pt x="39" y="143"/>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344" name="Freeform 609"/>
              <p:cNvSpPr>
                <a:spLocks/>
              </p:cNvSpPr>
              <p:nvPr/>
            </p:nvSpPr>
            <p:spPr bwMode="auto">
              <a:xfrm>
                <a:off x="4798" y="3114"/>
                <a:ext cx="84" cy="136"/>
              </a:xfrm>
              <a:custGeom>
                <a:avLst/>
                <a:gdLst>
                  <a:gd name="T0" fmla="*/ 39 w 84"/>
                  <a:gd name="T1" fmla="*/ 136 h 136"/>
                  <a:gd name="T2" fmla="*/ 0 w 84"/>
                  <a:gd name="T3" fmla="*/ 117 h 136"/>
                  <a:gd name="T4" fmla="*/ 84 w 84"/>
                  <a:gd name="T5" fmla="*/ 0 h 136"/>
                  <a:gd name="T6" fmla="*/ 39 w 84"/>
                  <a:gd name="T7" fmla="*/ 136 h 136"/>
                  <a:gd name="T8" fmla="*/ 0 60000 65536"/>
                  <a:gd name="T9" fmla="*/ 0 60000 65536"/>
                  <a:gd name="T10" fmla="*/ 0 60000 65536"/>
                  <a:gd name="T11" fmla="*/ 0 60000 65536"/>
                  <a:gd name="T12" fmla="*/ 0 w 84"/>
                  <a:gd name="T13" fmla="*/ 0 h 136"/>
                  <a:gd name="T14" fmla="*/ 84 w 84"/>
                  <a:gd name="T15" fmla="*/ 136 h 136"/>
                </a:gdLst>
                <a:ahLst/>
                <a:cxnLst>
                  <a:cxn ang="T8">
                    <a:pos x="T0" y="T1"/>
                  </a:cxn>
                  <a:cxn ang="T9">
                    <a:pos x="T2" y="T3"/>
                  </a:cxn>
                  <a:cxn ang="T10">
                    <a:pos x="T4" y="T5"/>
                  </a:cxn>
                  <a:cxn ang="T11">
                    <a:pos x="T6" y="T7"/>
                  </a:cxn>
                </a:cxnLst>
                <a:rect l="T12" t="T13" r="T14" b="T15"/>
                <a:pathLst>
                  <a:path w="84" h="136">
                    <a:moveTo>
                      <a:pt x="39" y="136"/>
                    </a:moveTo>
                    <a:lnTo>
                      <a:pt x="0" y="117"/>
                    </a:lnTo>
                    <a:lnTo>
                      <a:pt x="84" y="0"/>
                    </a:lnTo>
                    <a:lnTo>
                      <a:pt x="39"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345" name="Freeform 610"/>
              <p:cNvSpPr>
                <a:spLocks/>
              </p:cNvSpPr>
              <p:nvPr/>
            </p:nvSpPr>
            <p:spPr bwMode="auto">
              <a:xfrm>
                <a:off x="4798" y="3114"/>
                <a:ext cx="84" cy="136"/>
              </a:xfrm>
              <a:custGeom>
                <a:avLst/>
                <a:gdLst>
                  <a:gd name="T0" fmla="*/ 39 w 84"/>
                  <a:gd name="T1" fmla="*/ 136 h 136"/>
                  <a:gd name="T2" fmla="*/ 0 w 84"/>
                  <a:gd name="T3" fmla="*/ 117 h 136"/>
                  <a:gd name="T4" fmla="*/ 84 w 84"/>
                  <a:gd name="T5" fmla="*/ 0 h 136"/>
                  <a:gd name="T6" fmla="*/ 39 w 84"/>
                  <a:gd name="T7" fmla="*/ 136 h 136"/>
                  <a:gd name="T8" fmla="*/ 0 60000 65536"/>
                  <a:gd name="T9" fmla="*/ 0 60000 65536"/>
                  <a:gd name="T10" fmla="*/ 0 60000 65536"/>
                  <a:gd name="T11" fmla="*/ 0 60000 65536"/>
                  <a:gd name="T12" fmla="*/ 0 w 84"/>
                  <a:gd name="T13" fmla="*/ 0 h 136"/>
                  <a:gd name="T14" fmla="*/ 84 w 84"/>
                  <a:gd name="T15" fmla="*/ 136 h 136"/>
                </a:gdLst>
                <a:ahLst/>
                <a:cxnLst>
                  <a:cxn ang="T8">
                    <a:pos x="T0" y="T1"/>
                  </a:cxn>
                  <a:cxn ang="T9">
                    <a:pos x="T2" y="T3"/>
                  </a:cxn>
                  <a:cxn ang="T10">
                    <a:pos x="T4" y="T5"/>
                  </a:cxn>
                  <a:cxn ang="T11">
                    <a:pos x="T6" y="T7"/>
                  </a:cxn>
                </a:cxnLst>
                <a:rect l="T12" t="T13" r="T14" b="T15"/>
                <a:pathLst>
                  <a:path w="84" h="136">
                    <a:moveTo>
                      <a:pt x="39" y="136"/>
                    </a:moveTo>
                    <a:lnTo>
                      <a:pt x="0" y="117"/>
                    </a:lnTo>
                    <a:lnTo>
                      <a:pt x="84" y="0"/>
                    </a:lnTo>
                    <a:lnTo>
                      <a:pt x="39" y="136"/>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346" name="Freeform 611"/>
              <p:cNvSpPr>
                <a:spLocks/>
              </p:cNvSpPr>
              <p:nvPr/>
            </p:nvSpPr>
            <p:spPr bwMode="auto">
              <a:xfrm>
                <a:off x="4740" y="3140"/>
                <a:ext cx="78" cy="142"/>
              </a:xfrm>
              <a:custGeom>
                <a:avLst/>
                <a:gdLst>
                  <a:gd name="T0" fmla="*/ 32 w 78"/>
                  <a:gd name="T1" fmla="*/ 142 h 142"/>
                  <a:gd name="T2" fmla="*/ 0 w 78"/>
                  <a:gd name="T3" fmla="*/ 123 h 142"/>
                  <a:gd name="T4" fmla="*/ 78 w 78"/>
                  <a:gd name="T5" fmla="*/ 0 h 142"/>
                  <a:gd name="T6" fmla="*/ 32 w 78"/>
                  <a:gd name="T7" fmla="*/ 142 h 142"/>
                  <a:gd name="T8" fmla="*/ 0 60000 65536"/>
                  <a:gd name="T9" fmla="*/ 0 60000 65536"/>
                  <a:gd name="T10" fmla="*/ 0 60000 65536"/>
                  <a:gd name="T11" fmla="*/ 0 60000 65536"/>
                  <a:gd name="T12" fmla="*/ 0 w 78"/>
                  <a:gd name="T13" fmla="*/ 0 h 142"/>
                  <a:gd name="T14" fmla="*/ 78 w 78"/>
                  <a:gd name="T15" fmla="*/ 142 h 142"/>
                </a:gdLst>
                <a:ahLst/>
                <a:cxnLst>
                  <a:cxn ang="T8">
                    <a:pos x="T0" y="T1"/>
                  </a:cxn>
                  <a:cxn ang="T9">
                    <a:pos x="T2" y="T3"/>
                  </a:cxn>
                  <a:cxn ang="T10">
                    <a:pos x="T4" y="T5"/>
                  </a:cxn>
                  <a:cxn ang="T11">
                    <a:pos x="T6" y="T7"/>
                  </a:cxn>
                </a:cxnLst>
                <a:rect l="T12" t="T13" r="T14" b="T15"/>
                <a:pathLst>
                  <a:path w="78" h="142">
                    <a:moveTo>
                      <a:pt x="32" y="142"/>
                    </a:moveTo>
                    <a:lnTo>
                      <a:pt x="0" y="123"/>
                    </a:lnTo>
                    <a:lnTo>
                      <a:pt x="78" y="0"/>
                    </a:lnTo>
                    <a:lnTo>
                      <a:pt x="32"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347" name="Freeform 612"/>
              <p:cNvSpPr>
                <a:spLocks/>
              </p:cNvSpPr>
              <p:nvPr/>
            </p:nvSpPr>
            <p:spPr bwMode="auto">
              <a:xfrm>
                <a:off x="4740" y="3140"/>
                <a:ext cx="78" cy="142"/>
              </a:xfrm>
              <a:custGeom>
                <a:avLst/>
                <a:gdLst>
                  <a:gd name="T0" fmla="*/ 32 w 78"/>
                  <a:gd name="T1" fmla="*/ 142 h 142"/>
                  <a:gd name="T2" fmla="*/ 0 w 78"/>
                  <a:gd name="T3" fmla="*/ 123 h 142"/>
                  <a:gd name="T4" fmla="*/ 78 w 78"/>
                  <a:gd name="T5" fmla="*/ 0 h 142"/>
                  <a:gd name="T6" fmla="*/ 32 w 78"/>
                  <a:gd name="T7" fmla="*/ 142 h 142"/>
                  <a:gd name="T8" fmla="*/ 0 60000 65536"/>
                  <a:gd name="T9" fmla="*/ 0 60000 65536"/>
                  <a:gd name="T10" fmla="*/ 0 60000 65536"/>
                  <a:gd name="T11" fmla="*/ 0 60000 65536"/>
                  <a:gd name="T12" fmla="*/ 0 w 78"/>
                  <a:gd name="T13" fmla="*/ 0 h 142"/>
                  <a:gd name="T14" fmla="*/ 78 w 78"/>
                  <a:gd name="T15" fmla="*/ 142 h 142"/>
                </a:gdLst>
                <a:ahLst/>
                <a:cxnLst>
                  <a:cxn ang="T8">
                    <a:pos x="T0" y="T1"/>
                  </a:cxn>
                  <a:cxn ang="T9">
                    <a:pos x="T2" y="T3"/>
                  </a:cxn>
                  <a:cxn ang="T10">
                    <a:pos x="T4" y="T5"/>
                  </a:cxn>
                  <a:cxn ang="T11">
                    <a:pos x="T6" y="T7"/>
                  </a:cxn>
                </a:cxnLst>
                <a:rect l="T12" t="T13" r="T14" b="T15"/>
                <a:pathLst>
                  <a:path w="78" h="142">
                    <a:moveTo>
                      <a:pt x="32" y="142"/>
                    </a:moveTo>
                    <a:lnTo>
                      <a:pt x="0" y="123"/>
                    </a:lnTo>
                    <a:lnTo>
                      <a:pt x="78" y="0"/>
                    </a:lnTo>
                    <a:lnTo>
                      <a:pt x="32" y="142"/>
                    </a:lnTo>
                    <a:close/>
                  </a:path>
                </a:pathLst>
              </a:custGeom>
              <a:noFill/>
              <a:ln w="825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348" name="Freeform 613"/>
              <p:cNvSpPr>
                <a:spLocks/>
              </p:cNvSpPr>
              <p:nvPr/>
            </p:nvSpPr>
            <p:spPr bwMode="auto">
              <a:xfrm>
                <a:off x="4818" y="3101"/>
                <a:ext cx="400" cy="58"/>
              </a:xfrm>
              <a:custGeom>
                <a:avLst/>
                <a:gdLst>
                  <a:gd name="T0" fmla="*/ 400 w 400"/>
                  <a:gd name="T1" fmla="*/ 0 h 58"/>
                  <a:gd name="T2" fmla="*/ 374 w 400"/>
                  <a:gd name="T3" fmla="*/ 7 h 58"/>
                  <a:gd name="T4" fmla="*/ 355 w 400"/>
                  <a:gd name="T5" fmla="*/ 20 h 58"/>
                  <a:gd name="T6" fmla="*/ 329 w 400"/>
                  <a:gd name="T7" fmla="*/ 33 h 58"/>
                  <a:gd name="T8" fmla="*/ 303 w 400"/>
                  <a:gd name="T9" fmla="*/ 39 h 58"/>
                  <a:gd name="T10" fmla="*/ 277 w 400"/>
                  <a:gd name="T11" fmla="*/ 45 h 58"/>
                  <a:gd name="T12" fmla="*/ 252 w 400"/>
                  <a:gd name="T13" fmla="*/ 52 h 58"/>
                  <a:gd name="T14" fmla="*/ 232 w 400"/>
                  <a:gd name="T15" fmla="*/ 58 h 58"/>
                  <a:gd name="T16" fmla="*/ 206 w 400"/>
                  <a:gd name="T17" fmla="*/ 58 h 58"/>
                  <a:gd name="T18" fmla="*/ 180 w 400"/>
                  <a:gd name="T19" fmla="*/ 58 h 58"/>
                  <a:gd name="T20" fmla="*/ 155 w 400"/>
                  <a:gd name="T21" fmla="*/ 58 h 58"/>
                  <a:gd name="T22" fmla="*/ 129 w 400"/>
                  <a:gd name="T23" fmla="*/ 58 h 58"/>
                  <a:gd name="T24" fmla="*/ 103 w 400"/>
                  <a:gd name="T25" fmla="*/ 58 h 58"/>
                  <a:gd name="T26" fmla="*/ 77 w 400"/>
                  <a:gd name="T27" fmla="*/ 58 h 58"/>
                  <a:gd name="T28" fmla="*/ 51 w 400"/>
                  <a:gd name="T29" fmla="*/ 52 h 58"/>
                  <a:gd name="T30" fmla="*/ 25 w 400"/>
                  <a:gd name="T31" fmla="*/ 45 h 58"/>
                  <a:gd name="T32" fmla="*/ 0 w 400"/>
                  <a:gd name="T33" fmla="*/ 39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0"/>
                  <a:gd name="T52" fmla="*/ 0 h 58"/>
                  <a:gd name="T53" fmla="*/ 400 w 400"/>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0" h="58">
                    <a:moveTo>
                      <a:pt x="400" y="0"/>
                    </a:moveTo>
                    <a:lnTo>
                      <a:pt x="374" y="7"/>
                    </a:lnTo>
                    <a:lnTo>
                      <a:pt x="355" y="20"/>
                    </a:lnTo>
                    <a:lnTo>
                      <a:pt x="329" y="33"/>
                    </a:lnTo>
                    <a:lnTo>
                      <a:pt x="303" y="39"/>
                    </a:lnTo>
                    <a:lnTo>
                      <a:pt x="277" y="45"/>
                    </a:lnTo>
                    <a:lnTo>
                      <a:pt x="252" y="52"/>
                    </a:lnTo>
                    <a:lnTo>
                      <a:pt x="232" y="58"/>
                    </a:lnTo>
                    <a:lnTo>
                      <a:pt x="206" y="58"/>
                    </a:lnTo>
                    <a:lnTo>
                      <a:pt x="180" y="58"/>
                    </a:lnTo>
                    <a:lnTo>
                      <a:pt x="155" y="58"/>
                    </a:lnTo>
                    <a:lnTo>
                      <a:pt x="129" y="58"/>
                    </a:lnTo>
                    <a:lnTo>
                      <a:pt x="103" y="58"/>
                    </a:lnTo>
                    <a:lnTo>
                      <a:pt x="77" y="58"/>
                    </a:lnTo>
                    <a:lnTo>
                      <a:pt x="51" y="52"/>
                    </a:lnTo>
                    <a:lnTo>
                      <a:pt x="25" y="45"/>
                    </a:lnTo>
                    <a:lnTo>
                      <a:pt x="0" y="39"/>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349" name="Freeform 614"/>
              <p:cNvSpPr>
                <a:spLocks/>
              </p:cNvSpPr>
              <p:nvPr/>
            </p:nvSpPr>
            <p:spPr bwMode="auto">
              <a:xfrm>
                <a:off x="4876" y="3017"/>
                <a:ext cx="381" cy="104"/>
              </a:xfrm>
              <a:custGeom>
                <a:avLst/>
                <a:gdLst>
                  <a:gd name="T0" fmla="*/ 381 w 381"/>
                  <a:gd name="T1" fmla="*/ 0 h 104"/>
                  <a:gd name="T2" fmla="*/ 362 w 381"/>
                  <a:gd name="T3" fmla="*/ 13 h 104"/>
                  <a:gd name="T4" fmla="*/ 336 w 381"/>
                  <a:gd name="T5" fmla="*/ 32 h 104"/>
                  <a:gd name="T6" fmla="*/ 316 w 381"/>
                  <a:gd name="T7" fmla="*/ 45 h 104"/>
                  <a:gd name="T8" fmla="*/ 297 w 381"/>
                  <a:gd name="T9" fmla="*/ 52 h 104"/>
                  <a:gd name="T10" fmla="*/ 271 w 381"/>
                  <a:gd name="T11" fmla="*/ 65 h 104"/>
                  <a:gd name="T12" fmla="*/ 252 w 381"/>
                  <a:gd name="T13" fmla="*/ 71 h 104"/>
                  <a:gd name="T14" fmla="*/ 226 w 381"/>
                  <a:gd name="T15" fmla="*/ 84 h 104"/>
                  <a:gd name="T16" fmla="*/ 200 w 381"/>
                  <a:gd name="T17" fmla="*/ 91 h 104"/>
                  <a:gd name="T18" fmla="*/ 181 w 381"/>
                  <a:gd name="T19" fmla="*/ 97 h 104"/>
                  <a:gd name="T20" fmla="*/ 155 w 381"/>
                  <a:gd name="T21" fmla="*/ 97 h 104"/>
                  <a:gd name="T22" fmla="*/ 129 w 381"/>
                  <a:gd name="T23" fmla="*/ 104 h 104"/>
                  <a:gd name="T24" fmla="*/ 103 w 381"/>
                  <a:gd name="T25" fmla="*/ 104 h 104"/>
                  <a:gd name="T26" fmla="*/ 77 w 381"/>
                  <a:gd name="T27" fmla="*/ 104 h 104"/>
                  <a:gd name="T28" fmla="*/ 51 w 381"/>
                  <a:gd name="T29" fmla="*/ 104 h 104"/>
                  <a:gd name="T30" fmla="*/ 26 w 381"/>
                  <a:gd name="T31" fmla="*/ 104 h 104"/>
                  <a:gd name="T32" fmla="*/ 0 w 381"/>
                  <a:gd name="T33" fmla="*/ 97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1"/>
                  <a:gd name="T52" fmla="*/ 0 h 104"/>
                  <a:gd name="T53" fmla="*/ 381 w 381"/>
                  <a:gd name="T54" fmla="*/ 104 h 1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1" h="104">
                    <a:moveTo>
                      <a:pt x="381" y="0"/>
                    </a:moveTo>
                    <a:lnTo>
                      <a:pt x="362" y="13"/>
                    </a:lnTo>
                    <a:lnTo>
                      <a:pt x="336" y="32"/>
                    </a:lnTo>
                    <a:lnTo>
                      <a:pt x="316" y="45"/>
                    </a:lnTo>
                    <a:lnTo>
                      <a:pt x="297" y="52"/>
                    </a:lnTo>
                    <a:lnTo>
                      <a:pt x="271" y="65"/>
                    </a:lnTo>
                    <a:lnTo>
                      <a:pt x="252" y="71"/>
                    </a:lnTo>
                    <a:lnTo>
                      <a:pt x="226" y="84"/>
                    </a:lnTo>
                    <a:lnTo>
                      <a:pt x="200" y="91"/>
                    </a:lnTo>
                    <a:lnTo>
                      <a:pt x="181" y="97"/>
                    </a:lnTo>
                    <a:lnTo>
                      <a:pt x="155" y="97"/>
                    </a:lnTo>
                    <a:lnTo>
                      <a:pt x="129" y="104"/>
                    </a:lnTo>
                    <a:lnTo>
                      <a:pt x="103" y="104"/>
                    </a:lnTo>
                    <a:lnTo>
                      <a:pt x="77" y="104"/>
                    </a:lnTo>
                    <a:lnTo>
                      <a:pt x="51" y="104"/>
                    </a:lnTo>
                    <a:lnTo>
                      <a:pt x="26" y="104"/>
                    </a:lnTo>
                    <a:lnTo>
                      <a:pt x="0" y="97"/>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350" name="Freeform 615"/>
              <p:cNvSpPr>
                <a:spLocks/>
              </p:cNvSpPr>
              <p:nvPr/>
            </p:nvSpPr>
            <p:spPr bwMode="auto">
              <a:xfrm>
                <a:off x="4921" y="2926"/>
                <a:ext cx="388" cy="162"/>
              </a:xfrm>
              <a:custGeom>
                <a:avLst/>
                <a:gdLst>
                  <a:gd name="T0" fmla="*/ 388 w 388"/>
                  <a:gd name="T1" fmla="*/ 0 h 162"/>
                  <a:gd name="T2" fmla="*/ 368 w 388"/>
                  <a:gd name="T3" fmla="*/ 20 h 162"/>
                  <a:gd name="T4" fmla="*/ 349 w 388"/>
                  <a:gd name="T5" fmla="*/ 33 h 162"/>
                  <a:gd name="T6" fmla="*/ 323 w 388"/>
                  <a:gd name="T7" fmla="*/ 52 h 162"/>
                  <a:gd name="T8" fmla="*/ 304 w 388"/>
                  <a:gd name="T9" fmla="*/ 72 h 162"/>
                  <a:gd name="T10" fmla="*/ 284 w 388"/>
                  <a:gd name="T11" fmla="*/ 85 h 162"/>
                  <a:gd name="T12" fmla="*/ 258 w 388"/>
                  <a:gd name="T13" fmla="*/ 97 h 162"/>
                  <a:gd name="T14" fmla="*/ 233 w 388"/>
                  <a:gd name="T15" fmla="*/ 104 h 162"/>
                  <a:gd name="T16" fmla="*/ 207 w 388"/>
                  <a:gd name="T17" fmla="*/ 117 h 162"/>
                  <a:gd name="T18" fmla="*/ 187 w 388"/>
                  <a:gd name="T19" fmla="*/ 130 h 162"/>
                  <a:gd name="T20" fmla="*/ 161 w 388"/>
                  <a:gd name="T21" fmla="*/ 136 h 162"/>
                  <a:gd name="T22" fmla="*/ 136 w 388"/>
                  <a:gd name="T23" fmla="*/ 143 h 162"/>
                  <a:gd name="T24" fmla="*/ 110 w 388"/>
                  <a:gd name="T25" fmla="*/ 149 h 162"/>
                  <a:gd name="T26" fmla="*/ 84 w 388"/>
                  <a:gd name="T27" fmla="*/ 156 h 162"/>
                  <a:gd name="T28" fmla="*/ 52 w 388"/>
                  <a:gd name="T29" fmla="*/ 156 h 162"/>
                  <a:gd name="T30" fmla="*/ 26 w 388"/>
                  <a:gd name="T31" fmla="*/ 162 h 162"/>
                  <a:gd name="T32" fmla="*/ 0 w 388"/>
                  <a:gd name="T33" fmla="*/ 162 h 1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8"/>
                  <a:gd name="T52" fmla="*/ 0 h 162"/>
                  <a:gd name="T53" fmla="*/ 388 w 388"/>
                  <a:gd name="T54" fmla="*/ 162 h 1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8" h="162">
                    <a:moveTo>
                      <a:pt x="388" y="0"/>
                    </a:moveTo>
                    <a:lnTo>
                      <a:pt x="368" y="20"/>
                    </a:lnTo>
                    <a:lnTo>
                      <a:pt x="349" y="33"/>
                    </a:lnTo>
                    <a:lnTo>
                      <a:pt x="323" y="52"/>
                    </a:lnTo>
                    <a:lnTo>
                      <a:pt x="304" y="72"/>
                    </a:lnTo>
                    <a:lnTo>
                      <a:pt x="284" y="85"/>
                    </a:lnTo>
                    <a:lnTo>
                      <a:pt x="258" y="97"/>
                    </a:lnTo>
                    <a:lnTo>
                      <a:pt x="233" y="104"/>
                    </a:lnTo>
                    <a:lnTo>
                      <a:pt x="207" y="117"/>
                    </a:lnTo>
                    <a:lnTo>
                      <a:pt x="187" y="130"/>
                    </a:lnTo>
                    <a:lnTo>
                      <a:pt x="161" y="136"/>
                    </a:lnTo>
                    <a:lnTo>
                      <a:pt x="136" y="143"/>
                    </a:lnTo>
                    <a:lnTo>
                      <a:pt x="110" y="149"/>
                    </a:lnTo>
                    <a:lnTo>
                      <a:pt x="84" y="156"/>
                    </a:lnTo>
                    <a:lnTo>
                      <a:pt x="52" y="156"/>
                    </a:lnTo>
                    <a:lnTo>
                      <a:pt x="26" y="162"/>
                    </a:lnTo>
                    <a:lnTo>
                      <a:pt x="0" y="162"/>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351" name="Rectangle 616"/>
              <p:cNvSpPr>
                <a:spLocks noChangeArrowheads="1"/>
              </p:cNvSpPr>
              <p:nvPr/>
            </p:nvSpPr>
            <p:spPr bwMode="auto">
              <a:xfrm>
                <a:off x="4532" y="7419"/>
                <a:ext cx="142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Underground Cable</a:t>
                </a:r>
                <a:endParaRPr lang="en-US" altLang="en-US" sz="1400"/>
              </a:p>
            </p:txBody>
          </p:sp>
          <p:sp>
            <p:nvSpPr>
              <p:cNvPr id="11352" name="Freeform 617"/>
              <p:cNvSpPr>
                <a:spLocks/>
              </p:cNvSpPr>
              <p:nvPr/>
            </p:nvSpPr>
            <p:spPr bwMode="auto">
              <a:xfrm>
                <a:off x="7932" y="7723"/>
                <a:ext cx="71" cy="51"/>
              </a:xfrm>
              <a:custGeom>
                <a:avLst/>
                <a:gdLst>
                  <a:gd name="T0" fmla="*/ 65 w 71"/>
                  <a:gd name="T1" fmla="*/ 51 h 51"/>
                  <a:gd name="T2" fmla="*/ 6 w 71"/>
                  <a:gd name="T3" fmla="*/ 51 h 51"/>
                  <a:gd name="T4" fmla="*/ 6 w 71"/>
                  <a:gd name="T5" fmla="*/ 19 h 51"/>
                  <a:gd name="T6" fmla="*/ 0 w 71"/>
                  <a:gd name="T7" fmla="*/ 19 h 51"/>
                  <a:gd name="T8" fmla="*/ 0 w 71"/>
                  <a:gd name="T9" fmla="*/ 0 h 51"/>
                  <a:gd name="T10" fmla="*/ 71 w 71"/>
                  <a:gd name="T11" fmla="*/ 0 h 51"/>
                  <a:gd name="T12" fmla="*/ 71 w 71"/>
                  <a:gd name="T13" fmla="*/ 19 h 51"/>
                  <a:gd name="T14" fmla="*/ 65 w 71"/>
                  <a:gd name="T15" fmla="*/ 19 h 51"/>
                  <a:gd name="T16" fmla="*/ 65 w 71"/>
                  <a:gd name="T17" fmla="*/ 51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51"/>
                  <a:gd name="T29" fmla="*/ 71 w 71"/>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51">
                    <a:moveTo>
                      <a:pt x="65" y="51"/>
                    </a:moveTo>
                    <a:lnTo>
                      <a:pt x="6" y="51"/>
                    </a:lnTo>
                    <a:lnTo>
                      <a:pt x="6" y="19"/>
                    </a:lnTo>
                    <a:lnTo>
                      <a:pt x="0" y="19"/>
                    </a:lnTo>
                    <a:lnTo>
                      <a:pt x="0" y="0"/>
                    </a:lnTo>
                    <a:lnTo>
                      <a:pt x="71" y="0"/>
                    </a:lnTo>
                    <a:lnTo>
                      <a:pt x="71" y="19"/>
                    </a:lnTo>
                    <a:lnTo>
                      <a:pt x="65" y="19"/>
                    </a:lnTo>
                    <a:lnTo>
                      <a:pt x="65" y="51"/>
                    </a:lnTo>
                    <a:close/>
                  </a:path>
                </a:pathLst>
              </a:custGeom>
              <a:solidFill>
                <a:srgbClr val="BF0000"/>
              </a:solidFill>
              <a:ln w="0">
                <a:solidFill>
                  <a:srgbClr val="000000"/>
                </a:solidFill>
                <a:round/>
                <a:headEnd/>
                <a:tailEnd/>
              </a:ln>
            </p:spPr>
            <p:txBody>
              <a:bodyPr/>
              <a:lstStyle/>
              <a:p>
                <a:endParaRPr lang="en-GB"/>
              </a:p>
            </p:txBody>
          </p:sp>
          <p:sp>
            <p:nvSpPr>
              <p:cNvPr id="11353" name="Freeform 618"/>
              <p:cNvSpPr>
                <a:spLocks/>
              </p:cNvSpPr>
              <p:nvPr/>
            </p:nvSpPr>
            <p:spPr bwMode="auto">
              <a:xfrm>
                <a:off x="7958" y="7930"/>
                <a:ext cx="924" cy="388"/>
              </a:xfrm>
              <a:custGeom>
                <a:avLst/>
                <a:gdLst>
                  <a:gd name="T0" fmla="*/ 0 w 924"/>
                  <a:gd name="T1" fmla="*/ 0 h 388"/>
                  <a:gd name="T2" fmla="*/ 0 w 924"/>
                  <a:gd name="T3" fmla="*/ 388 h 388"/>
                  <a:gd name="T4" fmla="*/ 329 w 924"/>
                  <a:gd name="T5" fmla="*/ 388 h 388"/>
                  <a:gd name="T6" fmla="*/ 329 w 924"/>
                  <a:gd name="T7" fmla="*/ 369 h 388"/>
                  <a:gd name="T8" fmla="*/ 355 w 924"/>
                  <a:gd name="T9" fmla="*/ 369 h 388"/>
                  <a:gd name="T10" fmla="*/ 355 w 924"/>
                  <a:gd name="T11" fmla="*/ 207 h 388"/>
                  <a:gd name="T12" fmla="*/ 349 w 924"/>
                  <a:gd name="T13" fmla="*/ 207 h 388"/>
                  <a:gd name="T14" fmla="*/ 349 w 924"/>
                  <a:gd name="T15" fmla="*/ 181 h 388"/>
                  <a:gd name="T16" fmla="*/ 342 w 924"/>
                  <a:gd name="T17" fmla="*/ 181 h 388"/>
                  <a:gd name="T18" fmla="*/ 342 w 924"/>
                  <a:gd name="T19" fmla="*/ 168 h 388"/>
                  <a:gd name="T20" fmla="*/ 465 w 924"/>
                  <a:gd name="T21" fmla="*/ 77 h 388"/>
                  <a:gd name="T22" fmla="*/ 588 w 924"/>
                  <a:gd name="T23" fmla="*/ 168 h 388"/>
                  <a:gd name="T24" fmla="*/ 588 w 924"/>
                  <a:gd name="T25" fmla="*/ 181 h 388"/>
                  <a:gd name="T26" fmla="*/ 581 w 924"/>
                  <a:gd name="T27" fmla="*/ 181 h 388"/>
                  <a:gd name="T28" fmla="*/ 581 w 924"/>
                  <a:gd name="T29" fmla="*/ 207 h 388"/>
                  <a:gd name="T30" fmla="*/ 575 w 924"/>
                  <a:gd name="T31" fmla="*/ 207 h 388"/>
                  <a:gd name="T32" fmla="*/ 575 w 924"/>
                  <a:gd name="T33" fmla="*/ 369 h 388"/>
                  <a:gd name="T34" fmla="*/ 601 w 924"/>
                  <a:gd name="T35" fmla="*/ 369 h 388"/>
                  <a:gd name="T36" fmla="*/ 601 w 924"/>
                  <a:gd name="T37" fmla="*/ 388 h 388"/>
                  <a:gd name="T38" fmla="*/ 924 w 924"/>
                  <a:gd name="T39" fmla="*/ 388 h 388"/>
                  <a:gd name="T40" fmla="*/ 924 w 924"/>
                  <a:gd name="T41" fmla="*/ 0 h 388"/>
                  <a:gd name="T42" fmla="*/ 0 w 924"/>
                  <a:gd name="T43" fmla="*/ 0 h 3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24"/>
                  <a:gd name="T67" fmla="*/ 0 h 388"/>
                  <a:gd name="T68" fmla="*/ 924 w 924"/>
                  <a:gd name="T69" fmla="*/ 388 h 38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24" h="388">
                    <a:moveTo>
                      <a:pt x="0" y="0"/>
                    </a:moveTo>
                    <a:lnTo>
                      <a:pt x="0" y="388"/>
                    </a:lnTo>
                    <a:lnTo>
                      <a:pt x="329" y="388"/>
                    </a:lnTo>
                    <a:lnTo>
                      <a:pt x="329" y="369"/>
                    </a:lnTo>
                    <a:lnTo>
                      <a:pt x="355" y="369"/>
                    </a:lnTo>
                    <a:lnTo>
                      <a:pt x="355" y="207"/>
                    </a:lnTo>
                    <a:lnTo>
                      <a:pt x="349" y="207"/>
                    </a:lnTo>
                    <a:lnTo>
                      <a:pt x="349" y="181"/>
                    </a:lnTo>
                    <a:lnTo>
                      <a:pt x="342" y="181"/>
                    </a:lnTo>
                    <a:lnTo>
                      <a:pt x="342" y="168"/>
                    </a:lnTo>
                    <a:lnTo>
                      <a:pt x="465" y="77"/>
                    </a:lnTo>
                    <a:lnTo>
                      <a:pt x="588" y="168"/>
                    </a:lnTo>
                    <a:lnTo>
                      <a:pt x="588" y="181"/>
                    </a:lnTo>
                    <a:lnTo>
                      <a:pt x="581" y="181"/>
                    </a:lnTo>
                    <a:lnTo>
                      <a:pt x="581" y="207"/>
                    </a:lnTo>
                    <a:lnTo>
                      <a:pt x="575" y="207"/>
                    </a:lnTo>
                    <a:lnTo>
                      <a:pt x="575" y="369"/>
                    </a:lnTo>
                    <a:lnTo>
                      <a:pt x="601" y="369"/>
                    </a:lnTo>
                    <a:lnTo>
                      <a:pt x="601" y="388"/>
                    </a:lnTo>
                    <a:lnTo>
                      <a:pt x="924" y="388"/>
                    </a:lnTo>
                    <a:lnTo>
                      <a:pt x="924" y="0"/>
                    </a:lnTo>
                    <a:lnTo>
                      <a:pt x="0" y="0"/>
                    </a:lnTo>
                    <a:close/>
                  </a:path>
                </a:pathLst>
              </a:custGeom>
              <a:solidFill>
                <a:srgbClr val="FFFFFF"/>
              </a:solidFill>
              <a:ln w="0">
                <a:solidFill>
                  <a:srgbClr val="000000"/>
                </a:solidFill>
                <a:round/>
                <a:headEnd/>
                <a:tailEnd/>
              </a:ln>
            </p:spPr>
            <p:txBody>
              <a:bodyPr/>
              <a:lstStyle/>
              <a:p>
                <a:endParaRPr lang="en-GB"/>
              </a:p>
            </p:txBody>
          </p:sp>
          <p:sp>
            <p:nvSpPr>
              <p:cNvPr id="11354" name="Freeform 619"/>
              <p:cNvSpPr>
                <a:spLocks/>
              </p:cNvSpPr>
              <p:nvPr/>
            </p:nvSpPr>
            <p:spPr bwMode="auto">
              <a:xfrm>
                <a:off x="7913" y="7923"/>
                <a:ext cx="1021" cy="7"/>
              </a:xfrm>
              <a:custGeom>
                <a:avLst/>
                <a:gdLst>
                  <a:gd name="T0" fmla="*/ 0 w 1021"/>
                  <a:gd name="T1" fmla="*/ 0 h 7"/>
                  <a:gd name="T2" fmla="*/ 1021 w 1021"/>
                  <a:gd name="T3" fmla="*/ 0 h 7"/>
                  <a:gd name="T4" fmla="*/ 1021 w 1021"/>
                  <a:gd name="T5" fmla="*/ 7 h 7"/>
                  <a:gd name="T6" fmla="*/ 969 w 1021"/>
                  <a:gd name="T7" fmla="*/ 7 h 7"/>
                  <a:gd name="T8" fmla="*/ 45 w 1021"/>
                  <a:gd name="T9" fmla="*/ 7 h 7"/>
                  <a:gd name="T10" fmla="*/ 0 w 1021"/>
                  <a:gd name="T11" fmla="*/ 7 h 7"/>
                  <a:gd name="T12" fmla="*/ 0 w 1021"/>
                  <a:gd name="T13" fmla="*/ 0 h 7"/>
                  <a:gd name="T14" fmla="*/ 0 60000 65536"/>
                  <a:gd name="T15" fmla="*/ 0 60000 65536"/>
                  <a:gd name="T16" fmla="*/ 0 60000 65536"/>
                  <a:gd name="T17" fmla="*/ 0 60000 65536"/>
                  <a:gd name="T18" fmla="*/ 0 60000 65536"/>
                  <a:gd name="T19" fmla="*/ 0 60000 65536"/>
                  <a:gd name="T20" fmla="*/ 0 60000 65536"/>
                  <a:gd name="T21" fmla="*/ 0 w 1021"/>
                  <a:gd name="T22" fmla="*/ 0 h 7"/>
                  <a:gd name="T23" fmla="*/ 1021 w 1021"/>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1" h="7">
                    <a:moveTo>
                      <a:pt x="0" y="0"/>
                    </a:moveTo>
                    <a:lnTo>
                      <a:pt x="1021" y="0"/>
                    </a:lnTo>
                    <a:lnTo>
                      <a:pt x="1021" y="7"/>
                    </a:lnTo>
                    <a:lnTo>
                      <a:pt x="969" y="7"/>
                    </a:lnTo>
                    <a:lnTo>
                      <a:pt x="45" y="7"/>
                    </a:lnTo>
                    <a:lnTo>
                      <a:pt x="0" y="7"/>
                    </a:lnTo>
                    <a:lnTo>
                      <a:pt x="0" y="0"/>
                    </a:lnTo>
                    <a:close/>
                  </a:path>
                </a:pathLst>
              </a:custGeom>
              <a:solidFill>
                <a:srgbClr val="FFFFFF"/>
              </a:solidFill>
              <a:ln w="0">
                <a:solidFill>
                  <a:srgbClr val="000000"/>
                </a:solidFill>
                <a:round/>
                <a:headEnd/>
                <a:tailEnd/>
              </a:ln>
            </p:spPr>
            <p:txBody>
              <a:bodyPr/>
              <a:lstStyle/>
              <a:p>
                <a:endParaRPr lang="en-GB"/>
              </a:p>
            </p:txBody>
          </p:sp>
          <p:sp>
            <p:nvSpPr>
              <p:cNvPr id="11355" name="Rectangle 620"/>
              <p:cNvSpPr>
                <a:spLocks noChangeArrowheads="1"/>
              </p:cNvSpPr>
              <p:nvPr/>
            </p:nvSpPr>
            <p:spPr bwMode="auto">
              <a:xfrm>
                <a:off x="8165" y="7956"/>
                <a:ext cx="64"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56" name="Rectangle 621"/>
              <p:cNvSpPr>
                <a:spLocks noChangeArrowheads="1"/>
              </p:cNvSpPr>
              <p:nvPr/>
            </p:nvSpPr>
            <p:spPr bwMode="auto">
              <a:xfrm>
                <a:off x="8165" y="8014"/>
                <a:ext cx="64"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57" name="Rectangle 622"/>
              <p:cNvSpPr>
                <a:spLocks noChangeArrowheads="1"/>
              </p:cNvSpPr>
              <p:nvPr/>
            </p:nvSpPr>
            <p:spPr bwMode="auto">
              <a:xfrm>
                <a:off x="8016" y="7956"/>
                <a:ext cx="58"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58" name="Rectangle 623"/>
              <p:cNvSpPr>
                <a:spLocks noChangeArrowheads="1"/>
              </p:cNvSpPr>
              <p:nvPr/>
            </p:nvSpPr>
            <p:spPr bwMode="auto">
              <a:xfrm>
                <a:off x="8016" y="8014"/>
                <a:ext cx="58"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59" name="Rectangle 624"/>
              <p:cNvSpPr>
                <a:spLocks noChangeArrowheads="1"/>
              </p:cNvSpPr>
              <p:nvPr/>
            </p:nvSpPr>
            <p:spPr bwMode="auto">
              <a:xfrm>
                <a:off x="8165" y="8156"/>
                <a:ext cx="64" cy="59"/>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60" name="Rectangle 625"/>
              <p:cNvSpPr>
                <a:spLocks noChangeArrowheads="1"/>
              </p:cNvSpPr>
              <p:nvPr/>
            </p:nvSpPr>
            <p:spPr bwMode="auto">
              <a:xfrm>
                <a:off x="8165" y="8215"/>
                <a:ext cx="64"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61" name="Rectangle 626"/>
              <p:cNvSpPr>
                <a:spLocks noChangeArrowheads="1"/>
              </p:cNvSpPr>
              <p:nvPr/>
            </p:nvSpPr>
            <p:spPr bwMode="auto">
              <a:xfrm>
                <a:off x="8772" y="7956"/>
                <a:ext cx="58"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62" name="Rectangle 627"/>
              <p:cNvSpPr>
                <a:spLocks noChangeArrowheads="1"/>
              </p:cNvSpPr>
              <p:nvPr/>
            </p:nvSpPr>
            <p:spPr bwMode="auto">
              <a:xfrm>
                <a:off x="8772" y="8014"/>
                <a:ext cx="58"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63" name="Rectangle 628"/>
              <p:cNvSpPr>
                <a:spLocks noChangeArrowheads="1"/>
              </p:cNvSpPr>
              <p:nvPr/>
            </p:nvSpPr>
            <p:spPr bwMode="auto">
              <a:xfrm>
                <a:off x="8617" y="7956"/>
                <a:ext cx="65"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64" name="Rectangle 629"/>
              <p:cNvSpPr>
                <a:spLocks noChangeArrowheads="1"/>
              </p:cNvSpPr>
              <p:nvPr/>
            </p:nvSpPr>
            <p:spPr bwMode="auto">
              <a:xfrm>
                <a:off x="8617" y="8014"/>
                <a:ext cx="65"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65" name="Rectangle 630"/>
              <p:cNvSpPr>
                <a:spLocks noChangeArrowheads="1"/>
              </p:cNvSpPr>
              <p:nvPr/>
            </p:nvSpPr>
            <p:spPr bwMode="auto">
              <a:xfrm>
                <a:off x="8772" y="8156"/>
                <a:ext cx="58" cy="59"/>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66" name="Rectangle 631"/>
              <p:cNvSpPr>
                <a:spLocks noChangeArrowheads="1"/>
              </p:cNvSpPr>
              <p:nvPr/>
            </p:nvSpPr>
            <p:spPr bwMode="auto">
              <a:xfrm>
                <a:off x="8772" y="8215"/>
                <a:ext cx="58"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67" name="Rectangle 632"/>
              <p:cNvSpPr>
                <a:spLocks noChangeArrowheads="1"/>
              </p:cNvSpPr>
              <p:nvPr/>
            </p:nvSpPr>
            <p:spPr bwMode="auto">
              <a:xfrm>
                <a:off x="8617" y="8156"/>
                <a:ext cx="58" cy="59"/>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68" name="Rectangle 633"/>
              <p:cNvSpPr>
                <a:spLocks noChangeArrowheads="1"/>
              </p:cNvSpPr>
              <p:nvPr/>
            </p:nvSpPr>
            <p:spPr bwMode="auto">
              <a:xfrm>
                <a:off x="8617" y="8215"/>
                <a:ext cx="58"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69" name="Rectangle 634"/>
              <p:cNvSpPr>
                <a:spLocks noChangeArrowheads="1"/>
              </p:cNvSpPr>
              <p:nvPr/>
            </p:nvSpPr>
            <p:spPr bwMode="auto">
              <a:xfrm>
                <a:off x="8016" y="8156"/>
                <a:ext cx="58" cy="59"/>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70" name="Rectangle 635"/>
              <p:cNvSpPr>
                <a:spLocks noChangeArrowheads="1"/>
              </p:cNvSpPr>
              <p:nvPr/>
            </p:nvSpPr>
            <p:spPr bwMode="auto">
              <a:xfrm>
                <a:off x="8016" y="8215"/>
                <a:ext cx="58" cy="58"/>
              </a:xfrm>
              <a:prstGeom prst="rect">
                <a:avLst/>
              </a:prstGeom>
              <a:solidFill>
                <a:srgbClr val="00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71" name="Freeform 636"/>
              <p:cNvSpPr>
                <a:spLocks/>
              </p:cNvSpPr>
              <p:nvPr/>
            </p:nvSpPr>
            <p:spPr bwMode="auto">
              <a:xfrm>
                <a:off x="8287" y="8137"/>
                <a:ext cx="272" cy="181"/>
              </a:xfrm>
              <a:custGeom>
                <a:avLst/>
                <a:gdLst>
                  <a:gd name="T0" fmla="*/ 0 w 272"/>
                  <a:gd name="T1" fmla="*/ 181 h 181"/>
                  <a:gd name="T2" fmla="*/ 0 w 272"/>
                  <a:gd name="T3" fmla="*/ 162 h 181"/>
                  <a:gd name="T4" fmla="*/ 26 w 272"/>
                  <a:gd name="T5" fmla="*/ 162 h 181"/>
                  <a:gd name="T6" fmla="*/ 26 w 272"/>
                  <a:gd name="T7" fmla="*/ 0 h 181"/>
                  <a:gd name="T8" fmla="*/ 52 w 272"/>
                  <a:gd name="T9" fmla="*/ 0 h 181"/>
                  <a:gd name="T10" fmla="*/ 52 w 272"/>
                  <a:gd name="T11" fmla="*/ 162 h 181"/>
                  <a:gd name="T12" fmla="*/ 84 w 272"/>
                  <a:gd name="T13" fmla="*/ 162 h 181"/>
                  <a:gd name="T14" fmla="*/ 181 w 272"/>
                  <a:gd name="T15" fmla="*/ 162 h 181"/>
                  <a:gd name="T16" fmla="*/ 220 w 272"/>
                  <a:gd name="T17" fmla="*/ 162 h 181"/>
                  <a:gd name="T18" fmla="*/ 220 w 272"/>
                  <a:gd name="T19" fmla="*/ 0 h 181"/>
                  <a:gd name="T20" fmla="*/ 246 w 272"/>
                  <a:gd name="T21" fmla="*/ 0 h 181"/>
                  <a:gd name="T22" fmla="*/ 246 w 272"/>
                  <a:gd name="T23" fmla="*/ 162 h 181"/>
                  <a:gd name="T24" fmla="*/ 272 w 272"/>
                  <a:gd name="T25" fmla="*/ 162 h 181"/>
                  <a:gd name="T26" fmla="*/ 272 w 272"/>
                  <a:gd name="T27" fmla="*/ 181 h 181"/>
                  <a:gd name="T28" fmla="*/ 0 w 272"/>
                  <a:gd name="T29" fmla="*/ 181 h 1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2"/>
                  <a:gd name="T46" fmla="*/ 0 h 181"/>
                  <a:gd name="T47" fmla="*/ 272 w 272"/>
                  <a:gd name="T48" fmla="*/ 181 h 1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2" h="181">
                    <a:moveTo>
                      <a:pt x="0" y="181"/>
                    </a:moveTo>
                    <a:lnTo>
                      <a:pt x="0" y="162"/>
                    </a:lnTo>
                    <a:lnTo>
                      <a:pt x="26" y="162"/>
                    </a:lnTo>
                    <a:lnTo>
                      <a:pt x="26" y="0"/>
                    </a:lnTo>
                    <a:lnTo>
                      <a:pt x="52" y="0"/>
                    </a:lnTo>
                    <a:lnTo>
                      <a:pt x="52" y="162"/>
                    </a:lnTo>
                    <a:lnTo>
                      <a:pt x="84" y="162"/>
                    </a:lnTo>
                    <a:lnTo>
                      <a:pt x="181" y="162"/>
                    </a:lnTo>
                    <a:lnTo>
                      <a:pt x="220" y="162"/>
                    </a:lnTo>
                    <a:lnTo>
                      <a:pt x="220" y="0"/>
                    </a:lnTo>
                    <a:lnTo>
                      <a:pt x="246" y="0"/>
                    </a:lnTo>
                    <a:lnTo>
                      <a:pt x="246" y="162"/>
                    </a:lnTo>
                    <a:lnTo>
                      <a:pt x="272" y="162"/>
                    </a:lnTo>
                    <a:lnTo>
                      <a:pt x="272" y="181"/>
                    </a:lnTo>
                    <a:lnTo>
                      <a:pt x="0" y="181"/>
                    </a:lnTo>
                    <a:close/>
                  </a:path>
                </a:pathLst>
              </a:custGeom>
              <a:solidFill>
                <a:srgbClr val="FFFFFF"/>
              </a:solidFill>
              <a:ln w="0">
                <a:solidFill>
                  <a:srgbClr val="000000"/>
                </a:solidFill>
                <a:round/>
                <a:headEnd/>
                <a:tailEnd/>
              </a:ln>
            </p:spPr>
            <p:txBody>
              <a:bodyPr/>
              <a:lstStyle/>
              <a:p>
                <a:endParaRPr lang="en-GB"/>
              </a:p>
            </p:txBody>
          </p:sp>
          <p:sp>
            <p:nvSpPr>
              <p:cNvPr id="11372" name="Freeform 637"/>
              <p:cNvSpPr>
                <a:spLocks/>
              </p:cNvSpPr>
              <p:nvPr/>
            </p:nvSpPr>
            <p:spPr bwMode="auto">
              <a:xfrm>
                <a:off x="8339" y="8137"/>
                <a:ext cx="168" cy="162"/>
              </a:xfrm>
              <a:custGeom>
                <a:avLst/>
                <a:gdLst>
                  <a:gd name="T0" fmla="*/ 168 w 168"/>
                  <a:gd name="T1" fmla="*/ 162 h 162"/>
                  <a:gd name="T2" fmla="*/ 168 w 168"/>
                  <a:gd name="T3" fmla="*/ 0 h 162"/>
                  <a:gd name="T4" fmla="*/ 0 w 168"/>
                  <a:gd name="T5" fmla="*/ 0 h 162"/>
                  <a:gd name="T6" fmla="*/ 0 w 168"/>
                  <a:gd name="T7" fmla="*/ 162 h 162"/>
                  <a:gd name="T8" fmla="*/ 32 w 168"/>
                  <a:gd name="T9" fmla="*/ 162 h 162"/>
                  <a:gd name="T10" fmla="*/ 32 w 168"/>
                  <a:gd name="T11" fmla="*/ 19 h 162"/>
                  <a:gd name="T12" fmla="*/ 129 w 168"/>
                  <a:gd name="T13" fmla="*/ 19 h 162"/>
                  <a:gd name="T14" fmla="*/ 129 w 168"/>
                  <a:gd name="T15" fmla="*/ 162 h 162"/>
                  <a:gd name="T16" fmla="*/ 168 w 168"/>
                  <a:gd name="T17" fmla="*/ 162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
                  <a:gd name="T28" fmla="*/ 0 h 162"/>
                  <a:gd name="T29" fmla="*/ 168 w 168"/>
                  <a:gd name="T30" fmla="*/ 162 h 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 h="162">
                    <a:moveTo>
                      <a:pt x="168" y="162"/>
                    </a:moveTo>
                    <a:lnTo>
                      <a:pt x="168" y="0"/>
                    </a:lnTo>
                    <a:lnTo>
                      <a:pt x="0" y="0"/>
                    </a:lnTo>
                    <a:lnTo>
                      <a:pt x="0" y="162"/>
                    </a:lnTo>
                    <a:lnTo>
                      <a:pt x="32" y="162"/>
                    </a:lnTo>
                    <a:lnTo>
                      <a:pt x="32" y="19"/>
                    </a:lnTo>
                    <a:lnTo>
                      <a:pt x="129" y="19"/>
                    </a:lnTo>
                    <a:lnTo>
                      <a:pt x="129" y="162"/>
                    </a:lnTo>
                    <a:lnTo>
                      <a:pt x="168" y="162"/>
                    </a:lnTo>
                    <a:close/>
                  </a:path>
                </a:pathLst>
              </a:custGeom>
              <a:solidFill>
                <a:srgbClr val="FFFFFF"/>
              </a:solidFill>
              <a:ln w="0">
                <a:solidFill>
                  <a:srgbClr val="000000"/>
                </a:solidFill>
                <a:round/>
                <a:headEnd/>
                <a:tailEnd/>
              </a:ln>
            </p:spPr>
            <p:txBody>
              <a:bodyPr/>
              <a:lstStyle/>
              <a:p>
                <a:endParaRPr lang="en-GB"/>
              </a:p>
            </p:txBody>
          </p:sp>
          <p:sp>
            <p:nvSpPr>
              <p:cNvPr id="11373" name="Freeform 638"/>
              <p:cNvSpPr>
                <a:spLocks/>
              </p:cNvSpPr>
              <p:nvPr/>
            </p:nvSpPr>
            <p:spPr bwMode="auto">
              <a:xfrm>
                <a:off x="8307" y="8111"/>
                <a:ext cx="232" cy="26"/>
              </a:xfrm>
              <a:custGeom>
                <a:avLst/>
                <a:gdLst>
                  <a:gd name="T0" fmla="*/ 32 w 232"/>
                  <a:gd name="T1" fmla="*/ 26 h 26"/>
                  <a:gd name="T2" fmla="*/ 200 w 232"/>
                  <a:gd name="T3" fmla="*/ 26 h 26"/>
                  <a:gd name="T4" fmla="*/ 226 w 232"/>
                  <a:gd name="T5" fmla="*/ 26 h 26"/>
                  <a:gd name="T6" fmla="*/ 232 w 232"/>
                  <a:gd name="T7" fmla="*/ 26 h 26"/>
                  <a:gd name="T8" fmla="*/ 232 w 232"/>
                  <a:gd name="T9" fmla="*/ 0 h 26"/>
                  <a:gd name="T10" fmla="*/ 0 w 232"/>
                  <a:gd name="T11" fmla="*/ 0 h 26"/>
                  <a:gd name="T12" fmla="*/ 0 w 232"/>
                  <a:gd name="T13" fmla="*/ 26 h 26"/>
                  <a:gd name="T14" fmla="*/ 6 w 232"/>
                  <a:gd name="T15" fmla="*/ 26 h 26"/>
                  <a:gd name="T16" fmla="*/ 32 w 232"/>
                  <a:gd name="T17" fmla="*/ 26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26"/>
                  <a:gd name="T29" fmla="*/ 232 w 232"/>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26">
                    <a:moveTo>
                      <a:pt x="32" y="26"/>
                    </a:moveTo>
                    <a:lnTo>
                      <a:pt x="200" y="26"/>
                    </a:lnTo>
                    <a:lnTo>
                      <a:pt x="226" y="26"/>
                    </a:lnTo>
                    <a:lnTo>
                      <a:pt x="232" y="26"/>
                    </a:lnTo>
                    <a:lnTo>
                      <a:pt x="232" y="0"/>
                    </a:lnTo>
                    <a:lnTo>
                      <a:pt x="0" y="0"/>
                    </a:lnTo>
                    <a:lnTo>
                      <a:pt x="0" y="26"/>
                    </a:lnTo>
                    <a:lnTo>
                      <a:pt x="6" y="26"/>
                    </a:lnTo>
                    <a:lnTo>
                      <a:pt x="32" y="26"/>
                    </a:lnTo>
                    <a:close/>
                  </a:path>
                </a:pathLst>
              </a:custGeom>
              <a:solidFill>
                <a:srgbClr val="FFFFFF"/>
              </a:solidFill>
              <a:ln w="0">
                <a:solidFill>
                  <a:srgbClr val="000000"/>
                </a:solidFill>
                <a:round/>
                <a:headEnd/>
                <a:tailEnd/>
              </a:ln>
            </p:spPr>
            <p:txBody>
              <a:bodyPr/>
              <a:lstStyle/>
              <a:p>
                <a:endParaRPr lang="en-GB"/>
              </a:p>
            </p:txBody>
          </p:sp>
          <p:sp>
            <p:nvSpPr>
              <p:cNvPr id="11374" name="Freeform 639"/>
              <p:cNvSpPr>
                <a:spLocks/>
              </p:cNvSpPr>
              <p:nvPr/>
            </p:nvSpPr>
            <p:spPr bwMode="auto">
              <a:xfrm>
                <a:off x="8300" y="8007"/>
                <a:ext cx="246" cy="104"/>
              </a:xfrm>
              <a:custGeom>
                <a:avLst/>
                <a:gdLst>
                  <a:gd name="T0" fmla="*/ 239 w 246"/>
                  <a:gd name="T1" fmla="*/ 104 h 104"/>
                  <a:gd name="T2" fmla="*/ 7 w 246"/>
                  <a:gd name="T3" fmla="*/ 104 h 104"/>
                  <a:gd name="T4" fmla="*/ 0 w 246"/>
                  <a:gd name="T5" fmla="*/ 104 h 104"/>
                  <a:gd name="T6" fmla="*/ 0 w 246"/>
                  <a:gd name="T7" fmla="*/ 91 h 104"/>
                  <a:gd name="T8" fmla="*/ 123 w 246"/>
                  <a:gd name="T9" fmla="*/ 0 h 104"/>
                  <a:gd name="T10" fmla="*/ 246 w 246"/>
                  <a:gd name="T11" fmla="*/ 91 h 104"/>
                  <a:gd name="T12" fmla="*/ 246 w 246"/>
                  <a:gd name="T13" fmla="*/ 104 h 104"/>
                  <a:gd name="T14" fmla="*/ 239 w 246"/>
                  <a:gd name="T15" fmla="*/ 104 h 104"/>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104"/>
                  <a:gd name="T26" fmla="*/ 246 w 246"/>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104">
                    <a:moveTo>
                      <a:pt x="239" y="104"/>
                    </a:moveTo>
                    <a:lnTo>
                      <a:pt x="7" y="104"/>
                    </a:lnTo>
                    <a:lnTo>
                      <a:pt x="0" y="104"/>
                    </a:lnTo>
                    <a:lnTo>
                      <a:pt x="0" y="91"/>
                    </a:lnTo>
                    <a:lnTo>
                      <a:pt x="123" y="0"/>
                    </a:lnTo>
                    <a:lnTo>
                      <a:pt x="246" y="91"/>
                    </a:lnTo>
                    <a:lnTo>
                      <a:pt x="246" y="104"/>
                    </a:lnTo>
                    <a:lnTo>
                      <a:pt x="239" y="104"/>
                    </a:lnTo>
                    <a:close/>
                  </a:path>
                </a:pathLst>
              </a:custGeom>
              <a:solidFill>
                <a:srgbClr val="FFFFFF"/>
              </a:solidFill>
              <a:ln w="0">
                <a:solidFill>
                  <a:srgbClr val="000000"/>
                </a:solidFill>
                <a:round/>
                <a:headEnd/>
                <a:tailEnd/>
              </a:ln>
            </p:spPr>
            <p:txBody>
              <a:bodyPr/>
              <a:lstStyle/>
              <a:p>
                <a:endParaRPr lang="en-GB"/>
              </a:p>
            </p:txBody>
          </p:sp>
          <p:sp>
            <p:nvSpPr>
              <p:cNvPr id="11375" name="Freeform 640"/>
              <p:cNvSpPr>
                <a:spLocks/>
              </p:cNvSpPr>
              <p:nvPr/>
            </p:nvSpPr>
            <p:spPr bwMode="auto">
              <a:xfrm>
                <a:off x="8358" y="8027"/>
                <a:ext cx="130" cy="52"/>
              </a:xfrm>
              <a:custGeom>
                <a:avLst/>
                <a:gdLst>
                  <a:gd name="T0" fmla="*/ 0 w 130"/>
                  <a:gd name="T1" fmla="*/ 52 h 52"/>
                  <a:gd name="T2" fmla="*/ 65 w 130"/>
                  <a:gd name="T3" fmla="*/ 0 h 52"/>
                  <a:gd name="T4" fmla="*/ 130 w 130"/>
                  <a:gd name="T5" fmla="*/ 52 h 52"/>
                  <a:gd name="T6" fmla="*/ 0 w 130"/>
                  <a:gd name="T7" fmla="*/ 52 h 52"/>
                  <a:gd name="T8" fmla="*/ 0 60000 65536"/>
                  <a:gd name="T9" fmla="*/ 0 60000 65536"/>
                  <a:gd name="T10" fmla="*/ 0 60000 65536"/>
                  <a:gd name="T11" fmla="*/ 0 60000 65536"/>
                  <a:gd name="T12" fmla="*/ 0 w 130"/>
                  <a:gd name="T13" fmla="*/ 0 h 52"/>
                  <a:gd name="T14" fmla="*/ 130 w 130"/>
                  <a:gd name="T15" fmla="*/ 52 h 52"/>
                </a:gdLst>
                <a:ahLst/>
                <a:cxnLst>
                  <a:cxn ang="T8">
                    <a:pos x="T0" y="T1"/>
                  </a:cxn>
                  <a:cxn ang="T9">
                    <a:pos x="T2" y="T3"/>
                  </a:cxn>
                  <a:cxn ang="T10">
                    <a:pos x="T4" y="T5"/>
                  </a:cxn>
                  <a:cxn ang="T11">
                    <a:pos x="T6" y="T7"/>
                  </a:cxn>
                </a:cxnLst>
                <a:rect l="T12" t="T13" r="T14" b="T15"/>
                <a:pathLst>
                  <a:path w="130" h="52">
                    <a:moveTo>
                      <a:pt x="0" y="52"/>
                    </a:moveTo>
                    <a:lnTo>
                      <a:pt x="65" y="0"/>
                    </a:lnTo>
                    <a:lnTo>
                      <a:pt x="130" y="52"/>
                    </a:lnTo>
                    <a:lnTo>
                      <a:pt x="0" y="52"/>
                    </a:lnTo>
                    <a:close/>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376" name="Rectangle 641"/>
              <p:cNvSpPr>
                <a:spLocks noChangeArrowheads="1"/>
              </p:cNvSpPr>
              <p:nvPr/>
            </p:nvSpPr>
            <p:spPr bwMode="auto">
              <a:xfrm>
                <a:off x="8145" y="7956"/>
                <a:ext cx="20" cy="116"/>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77" name="Rectangle 642"/>
              <p:cNvSpPr>
                <a:spLocks noChangeArrowheads="1"/>
              </p:cNvSpPr>
              <p:nvPr/>
            </p:nvSpPr>
            <p:spPr bwMode="auto">
              <a:xfrm>
                <a:off x="8229" y="7956"/>
                <a:ext cx="20" cy="116"/>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78" name="Rectangle 643"/>
              <p:cNvSpPr>
                <a:spLocks noChangeArrowheads="1"/>
              </p:cNvSpPr>
              <p:nvPr/>
            </p:nvSpPr>
            <p:spPr bwMode="auto">
              <a:xfrm>
                <a:off x="7990" y="7956"/>
                <a:ext cx="26" cy="116"/>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79" name="Rectangle 644"/>
              <p:cNvSpPr>
                <a:spLocks noChangeArrowheads="1"/>
              </p:cNvSpPr>
              <p:nvPr/>
            </p:nvSpPr>
            <p:spPr bwMode="auto">
              <a:xfrm>
                <a:off x="8074" y="7956"/>
                <a:ext cx="26" cy="116"/>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80" name="Rectangle 645"/>
              <p:cNvSpPr>
                <a:spLocks noChangeArrowheads="1"/>
              </p:cNvSpPr>
              <p:nvPr/>
            </p:nvSpPr>
            <p:spPr bwMode="auto">
              <a:xfrm>
                <a:off x="8145" y="8156"/>
                <a:ext cx="20" cy="117"/>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81" name="Rectangle 646"/>
              <p:cNvSpPr>
                <a:spLocks noChangeArrowheads="1"/>
              </p:cNvSpPr>
              <p:nvPr/>
            </p:nvSpPr>
            <p:spPr bwMode="auto">
              <a:xfrm>
                <a:off x="8229" y="8156"/>
                <a:ext cx="20" cy="117"/>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82" name="Rectangle 647"/>
              <p:cNvSpPr>
                <a:spLocks noChangeArrowheads="1"/>
              </p:cNvSpPr>
              <p:nvPr/>
            </p:nvSpPr>
            <p:spPr bwMode="auto">
              <a:xfrm>
                <a:off x="8746" y="7956"/>
                <a:ext cx="26" cy="116"/>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83" name="Rectangle 648"/>
              <p:cNvSpPr>
                <a:spLocks noChangeArrowheads="1"/>
              </p:cNvSpPr>
              <p:nvPr/>
            </p:nvSpPr>
            <p:spPr bwMode="auto">
              <a:xfrm>
                <a:off x="8830" y="7956"/>
                <a:ext cx="26" cy="116"/>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84" name="Rectangle 649"/>
              <p:cNvSpPr>
                <a:spLocks noChangeArrowheads="1"/>
              </p:cNvSpPr>
              <p:nvPr/>
            </p:nvSpPr>
            <p:spPr bwMode="auto">
              <a:xfrm>
                <a:off x="8591" y="7956"/>
                <a:ext cx="26" cy="116"/>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85" name="Rectangle 650"/>
              <p:cNvSpPr>
                <a:spLocks noChangeArrowheads="1"/>
              </p:cNvSpPr>
              <p:nvPr/>
            </p:nvSpPr>
            <p:spPr bwMode="auto">
              <a:xfrm>
                <a:off x="8682" y="7956"/>
                <a:ext cx="19" cy="116"/>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86" name="Rectangle 651"/>
              <p:cNvSpPr>
                <a:spLocks noChangeArrowheads="1"/>
              </p:cNvSpPr>
              <p:nvPr/>
            </p:nvSpPr>
            <p:spPr bwMode="auto">
              <a:xfrm>
                <a:off x="8746" y="8156"/>
                <a:ext cx="26" cy="117"/>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87" name="Rectangle 652"/>
              <p:cNvSpPr>
                <a:spLocks noChangeArrowheads="1"/>
              </p:cNvSpPr>
              <p:nvPr/>
            </p:nvSpPr>
            <p:spPr bwMode="auto">
              <a:xfrm>
                <a:off x="8830" y="8156"/>
                <a:ext cx="26" cy="117"/>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88" name="Rectangle 653"/>
              <p:cNvSpPr>
                <a:spLocks noChangeArrowheads="1"/>
              </p:cNvSpPr>
              <p:nvPr/>
            </p:nvSpPr>
            <p:spPr bwMode="auto">
              <a:xfrm>
                <a:off x="8591" y="8156"/>
                <a:ext cx="26" cy="117"/>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89" name="Rectangle 654"/>
              <p:cNvSpPr>
                <a:spLocks noChangeArrowheads="1"/>
              </p:cNvSpPr>
              <p:nvPr/>
            </p:nvSpPr>
            <p:spPr bwMode="auto">
              <a:xfrm>
                <a:off x="8675" y="8156"/>
                <a:ext cx="26" cy="117"/>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90" name="Rectangle 655"/>
              <p:cNvSpPr>
                <a:spLocks noChangeArrowheads="1"/>
              </p:cNvSpPr>
              <p:nvPr/>
            </p:nvSpPr>
            <p:spPr bwMode="auto">
              <a:xfrm>
                <a:off x="7990" y="8156"/>
                <a:ext cx="26" cy="117"/>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91" name="Rectangle 656"/>
              <p:cNvSpPr>
                <a:spLocks noChangeArrowheads="1"/>
              </p:cNvSpPr>
              <p:nvPr/>
            </p:nvSpPr>
            <p:spPr bwMode="auto">
              <a:xfrm>
                <a:off x="8074" y="8156"/>
                <a:ext cx="26" cy="117"/>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92" name="Rectangle 657"/>
              <p:cNvSpPr>
                <a:spLocks noChangeArrowheads="1"/>
              </p:cNvSpPr>
              <p:nvPr/>
            </p:nvSpPr>
            <p:spPr bwMode="auto">
              <a:xfrm>
                <a:off x="8371" y="8156"/>
                <a:ext cx="97" cy="143"/>
              </a:xfrm>
              <a:prstGeom prst="rect">
                <a:avLst/>
              </a:prstGeom>
              <a:solidFill>
                <a:srgbClr val="0080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93" name="Freeform 658"/>
              <p:cNvSpPr>
                <a:spLocks/>
              </p:cNvSpPr>
              <p:nvPr/>
            </p:nvSpPr>
            <p:spPr bwMode="auto">
              <a:xfrm>
                <a:off x="8333" y="8079"/>
                <a:ext cx="181" cy="13"/>
              </a:xfrm>
              <a:custGeom>
                <a:avLst/>
                <a:gdLst>
                  <a:gd name="T0" fmla="*/ 181 w 181"/>
                  <a:gd name="T1" fmla="*/ 13 h 13"/>
                  <a:gd name="T2" fmla="*/ 0 w 181"/>
                  <a:gd name="T3" fmla="*/ 13 h 13"/>
                  <a:gd name="T4" fmla="*/ 25 w 181"/>
                  <a:gd name="T5" fmla="*/ 0 h 13"/>
                  <a:gd name="T6" fmla="*/ 155 w 181"/>
                  <a:gd name="T7" fmla="*/ 0 h 13"/>
                  <a:gd name="T8" fmla="*/ 181 w 181"/>
                  <a:gd name="T9" fmla="*/ 13 h 13"/>
                  <a:gd name="T10" fmla="*/ 0 60000 65536"/>
                  <a:gd name="T11" fmla="*/ 0 60000 65536"/>
                  <a:gd name="T12" fmla="*/ 0 60000 65536"/>
                  <a:gd name="T13" fmla="*/ 0 60000 65536"/>
                  <a:gd name="T14" fmla="*/ 0 60000 65536"/>
                  <a:gd name="T15" fmla="*/ 0 w 181"/>
                  <a:gd name="T16" fmla="*/ 0 h 13"/>
                  <a:gd name="T17" fmla="*/ 181 w 181"/>
                  <a:gd name="T18" fmla="*/ 13 h 13"/>
                </a:gdLst>
                <a:ahLst/>
                <a:cxnLst>
                  <a:cxn ang="T10">
                    <a:pos x="T0" y="T1"/>
                  </a:cxn>
                  <a:cxn ang="T11">
                    <a:pos x="T2" y="T3"/>
                  </a:cxn>
                  <a:cxn ang="T12">
                    <a:pos x="T4" y="T5"/>
                  </a:cxn>
                  <a:cxn ang="T13">
                    <a:pos x="T6" y="T7"/>
                  </a:cxn>
                  <a:cxn ang="T14">
                    <a:pos x="T8" y="T9"/>
                  </a:cxn>
                </a:cxnLst>
                <a:rect l="T15" t="T16" r="T17" b="T18"/>
                <a:pathLst>
                  <a:path w="181" h="13">
                    <a:moveTo>
                      <a:pt x="181" y="13"/>
                    </a:moveTo>
                    <a:lnTo>
                      <a:pt x="0" y="13"/>
                    </a:lnTo>
                    <a:lnTo>
                      <a:pt x="25" y="0"/>
                    </a:lnTo>
                    <a:lnTo>
                      <a:pt x="155" y="0"/>
                    </a:lnTo>
                    <a:lnTo>
                      <a:pt x="181" y="13"/>
                    </a:lnTo>
                    <a:close/>
                  </a:path>
                </a:pathLst>
              </a:custGeom>
              <a:solidFill>
                <a:srgbClr val="0080FF"/>
              </a:solidFill>
              <a:ln w="0">
                <a:solidFill>
                  <a:srgbClr val="000000"/>
                </a:solidFill>
                <a:round/>
                <a:headEnd/>
                <a:tailEnd/>
              </a:ln>
            </p:spPr>
            <p:txBody>
              <a:bodyPr/>
              <a:lstStyle/>
              <a:p>
                <a:endParaRPr lang="en-GB"/>
              </a:p>
            </p:txBody>
          </p:sp>
          <p:sp>
            <p:nvSpPr>
              <p:cNvPr id="11394" name="Rectangle 659"/>
              <p:cNvSpPr>
                <a:spLocks noChangeArrowheads="1"/>
              </p:cNvSpPr>
              <p:nvPr/>
            </p:nvSpPr>
            <p:spPr bwMode="auto">
              <a:xfrm>
                <a:off x="7913" y="7774"/>
                <a:ext cx="1021" cy="149"/>
              </a:xfrm>
              <a:prstGeom prst="rect">
                <a:avLst/>
              </a:prstGeom>
              <a:solidFill>
                <a:srgbClr val="000000"/>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95" name="Freeform 660"/>
              <p:cNvSpPr>
                <a:spLocks/>
              </p:cNvSpPr>
              <p:nvPr/>
            </p:nvSpPr>
            <p:spPr bwMode="auto">
              <a:xfrm>
                <a:off x="4171" y="7995"/>
                <a:ext cx="692" cy="252"/>
              </a:xfrm>
              <a:custGeom>
                <a:avLst/>
                <a:gdLst>
                  <a:gd name="T0" fmla="*/ 395 w 692"/>
                  <a:gd name="T1" fmla="*/ 168 h 252"/>
                  <a:gd name="T2" fmla="*/ 395 w 692"/>
                  <a:gd name="T3" fmla="*/ 252 h 252"/>
                  <a:gd name="T4" fmla="*/ 692 w 692"/>
                  <a:gd name="T5" fmla="*/ 252 h 252"/>
                  <a:gd name="T6" fmla="*/ 692 w 692"/>
                  <a:gd name="T7" fmla="*/ 0 h 252"/>
                  <a:gd name="T8" fmla="*/ 0 w 692"/>
                  <a:gd name="T9" fmla="*/ 0 h 252"/>
                  <a:gd name="T10" fmla="*/ 0 w 692"/>
                  <a:gd name="T11" fmla="*/ 252 h 252"/>
                  <a:gd name="T12" fmla="*/ 291 w 692"/>
                  <a:gd name="T13" fmla="*/ 252 h 252"/>
                  <a:gd name="T14" fmla="*/ 291 w 692"/>
                  <a:gd name="T15" fmla="*/ 168 h 252"/>
                  <a:gd name="T16" fmla="*/ 214 w 692"/>
                  <a:gd name="T17" fmla="*/ 168 h 252"/>
                  <a:gd name="T18" fmla="*/ 214 w 692"/>
                  <a:gd name="T19" fmla="*/ 174 h 252"/>
                  <a:gd name="T20" fmla="*/ 91 w 692"/>
                  <a:gd name="T21" fmla="*/ 174 h 252"/>
                  <a:gd name="T22" fmla="*/ 91 w 692"/>
                  <a:gd name="T23" fmla="*/ 168 h 252"/>
                  <a:gd name="T24" fmla="*/ 65 w 692"/>
                  <a:gd name="T25" fmla="*/ 168 h 252"/>
                  <a:gd name="T26" fmla="*/ 65 w 692"/>
                  <a:gd name="T27" fmla="*/ 58 h 252"/>
                  <a:gd name="T28" fmla="*/ 91 w 692"/>
                  <a:gd name="T29" fmla="*/ 58 h 252"/>
                  <a:gd name="T30" fmla="*/ 91 w 692"/>
                  <a:gd name="T31" fmla="*/ 51 h 252"/>
                  <a:gd name="T32" fmla="*/ 214 w 692"/>
                  <a:gd name="T33" fmla="*/ 51 h 252"/>
                  <a:gd name="T34" fmla="*/ 214 w 692"/>
                  <a:gd name="T35" fmla="*/ 58 h 252"/>
                  <a:gd name="T36" fmla="*/ 239 w 692"/>
                  <a:gd name="T37" fmla="*/ 58 h 252"/>
                  <a:gd name="T38" fmla="*/ 239 w 692"/>
                  <a:gd name="T39" fmla="*/ 168 h 252"/>
                  <a:gd name="T40" fmla="*/ 291 w 692"/>
                  <a:gd name="T41" fmla="*/ 168 h 252"/>
                  <a:gd name="T42" fmla="*/ 291 w 692"/>
                  <a:gd name="T43" fmla="*/ 38 h 252"/>
                  <a:gd name="T44" fmla="*/ 395 w 692"/>
                  <a:gd name="T45" fmla="*/ 38 h 252"/>
                  <a:gd name="T46" fmla="*/ 395 w 692"/>
                  <a:gd name="T47" fmla="*/ 168 h 252"/>
                  <a:gd name="T48" fmla="*/ 472 w 692"/>
                  <a:gd name="T49" fmla="*/ 168 h 252"/>
                  <a:gd name="T50" fmla="*/ 472 w 692"/>
                  <a:gd name="T51" fmla="*/ 174 h 252"/>
                  <a:gd name="T52" fmla="*/ 595 w 692"/>
                  <a:gd name="T53" fmla="*/ 174 h 252"/>
                  <a:gd name="T54" fmla="*/ 595 w 692"/>
                  <a:gd name="T55" fmla="*/ 168 h 252"/>
                  <a:gd name="T56" fmla="*/ 621 w 692"/>
                  <a:gd name="T57" fmla="*/ 168 h 252"/>
                  <a:gd name="T58" fmla="*/ 621 w 692"/>
                  <a:gd name="T59" fmla="*/ 58 h 252"/>
                  <a:gd name="T60" fmla="*/ 595 w 692"/>
                  <a:gd name="T61" fmla="*/ 58 h 252"/>
                  <a:gd name="T62" fmla="*/ 595 w 692"/>
                  <a:gd name="T63" fmla="*/ 51 h 252"/>
                  <a:gd name="T64" fmla="*/ 472 w 692"/>
                  <a:gd name="T65" fmla="*/ 51 h 252"/>
                  <a:gd name="T66" fmla="*/ 472 w 692"/>
                  <a:gd name="T67" fmla="*/ 58 h 252"/>
                  <a:gd name="T68" fmla="*/ 446 w 692"/>
                  <a:gd name="T69" fmla="*/ 58 h 252"/>
                  <a:gd name="T70" fmla="*/ 446 w 692"/>
                  <a:gd name="T71" fmla="*/ 168 h 252"/>
                  <a:gd name="T72" fmla="*/ 395 w 692"/>
                  <a:gd name="T73" fmla="*/ 168 h 2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2"/>
                  <a:gd name="T112" fmla="*/ 0 h 252"/>
                  <a:gd name="T113" fmla="*/ 692 w 692"/>
                  <a:gd name="T114" fmla="*/ 252 h 2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2" h="252">
                    <a:moveTo>
                      <a:pt x="395" y="168"/>
                    </a:moveTo>
                    <a:lnTo>
                      <a:pt x="395" y="252"/>
                    </a:lnTo>
                    <a:lnTo>
                      <a:pt x="692" y="252"/>
                    </a:lnTo>
                    <a:lnTo>
                      <a:pt x="692" y="0"/>
                    </a:lnTo>
                    <a:lnTo>
                      <a:pt x="0" y="0"/>
                    </a:lnTo>
                    <a:lnTo>
                      <a:pt x="0" y="252"/>
                    </a:lnTo>
                    <a:lnTo>
                      <a:pt x="291" y="252"/>
                    </a:lnTo>
                    <a:lnTo>
                      <a:pt x="291" y="168"/>
                    </a:lnTo>
                    <a:lnTo>
                      <a:pt x="214" y="168"/>
                    </a:lnTo>
                    <a:lnTo>
                      <a:pt x="214" y="174"/>
                    </a:lnTo>
                    <a:lnTo>
                      <a:pt x="91" y="174"/>
                    </a:lnTo>
                    <a:lnTo>
                      <a:pt x="91" y="168"/>
                    </a:lnTo>
                    <a:lnTo>
                      <a:pt x="65" y="168"/>
                    </a:lnTo>
                    <a:lnTo>
                      <a:pt x="65" y="58"/>
                    </a:lnTo>
                    <a:lnTo>
                      <a:pt x="91" y="58"/>
                    </a:lnTo>
                    <a:lnTo>
                      <a:pt x="91" y="51"/>
                    </a:lnTo>
                    <a:lnTo>
                      <a:pt x="214" y="51"/>
                    </a:lnTo>
                    <a:lnTo>
                      <a:pt x="214" y="58"/>
                    </a:lnTo>
                    <a:lnTo>
                      <a:pt x="239" y="58"/>
                    </a:lnTo>
                    <a:lnTo>
                      <a:pt x="239" y="168"/>
                    </a:lnTo>
                    <a:lnTo>
                      <a:pt x="291" y="168"/>
                    </a:lnTo>
                    <a:lnTo>
                      <a:pt x="291" y="38"/>
                    </a:lnTo>
                    <a:lnTo>
                      <a:pt x="395" y="38"/>
                    </a:lnTo>
                    <a:lnTo>
                      <a:pt x="395" y="168"/>
                    </a:lnTo>
                    <a:lnTo>
                      <a:pt x="472" y="168"/>
                    </a:lnTo>
                    <a:lnTo>
                      <a:pt x="472" y="174"/>
                    </a:lnTo>
                    <a:lnTo>
                      <a:pt x="595" y="174"/>
                    </a:lnTo>
                    <a:lnTo>
                      <a:pt x="595" y="168"/>
                    </a:lnTo>
                    <a:lnTo>
                      <a:pt x="621" y="168"/>
                    </a:lnTo>
                    <a:lnTo>
                      <a:pt x="621" y="58"/>
                    </a:lnTo>
                    <a:lnTo>
                      <a:pt x="595" y="58"/>
                    </a:lnTo>
                    <a:lnTo>
                      <a:pt x="595" y="51"/>
                    </a:lnTo>
                    <a:lnTo>
                      <a:pt x="472" y="51"/>
                    </a:lnTo>
                    <a:lnTo>
                      <a:pt x="472" y="58"/>
                    </a:lnTo>
                    <a:lnTo>
                      <a:pt x="446" y="58"/>
                    </a:lnTo>
                    <a:lnTo>
                      <a:pt x="446" y="168"/>
                    </a:lnTo>
                    <a:lnTo>
                      <a:pt x="395" y="168"/>
                    </a:lnTo>
                    <a:close/>
                  </a:path>
                </a:pathLst>
              </a:custGeom>
              <a:solidFill>
                <a:srgbClr val="E0A1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396" name="Rectangle 661"/>
              <p:cNvSpPr>
                <a:spLocks noChangeArrowheads="1"/>
              </p:cNvSpPr>
              <p:nvPr/>
            </p:nvSpPr>
            <p:spPr bwMode="auto">
              <a:xfrm>
                <a:off x="4262" y="8046"/>
                <a:ext cx="123" cy="123"/>
              </a:xfrm>
              <a:prstGeom prst="rect">
                <a:avLst/>
              </a:prstGeom>
              <a:solidFill>
                <a:srgbClr val="FFE1C2"/>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97" name="Rectangle 662"/>
              <p:cNvSpPr>
                <a:spLocks noChangeArrowheads="1"/>
              </p:cNvSpPr>
              <p:nvPr/>
            </p:nvSpPr>
            <p:spPr bwMode="auto">
              <a:xfrm>
                <a:off x="4643" y="8046"/>
                <a:ext cx="123" cy="123"/>
              </a:xfrm>
              <a:prstGeom prst="rect">
                <a:avLst/>
              </a:prstGeom>
              <a:solidFill>
                <a:srgbClr val="FFE1C2"/>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98" name="Rectangle 663"/>
              <p:cNvSpPr>
                <a:spLocks noChangeArrowheads="1"/>
              </p:cNvSpPr>
              <p:nvPr/>
            </p:nvSpPr>
            <p:spPr bwMode="auto">
              <a:xfrm>
                <a:off x="4236" y="8053"/>
                <a:ext cx="26" cy="110"/>
              </a:xfrm>
              <a:prstGeom prst="rect">
                <a:avLst/>
              </a:prstGeom>
              <a:solidFill>
                <a:srgbClr val="C20000"/>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99" name="Rectangle 664"/>
              <p:cNvSpPr>
                <a:spLocks noChangeArrowheads="1"/>
              </p:cNvSpPr>
              <p:nvPr/>
            </p:nvSpPr>
            <p:spPr bwMode="auto">
              <a:xfrm>
                <a:off x="4385" y="8053"/>
                <a:ext cx="25" cy="110"/>
              </a:xfrm>
              <a:prstGeom prst="rect">
                <a:avLst/>
              </a:prstGeom>
              <a:solidFill>
                <a:srgbClr val="C20000"/>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00" name="Rectangle 665"/>
              <p:cNvSpPr>
                <a:spLocks noChangeArrowheads="1"/>
              </p:cNvSpPr>
              <p:nvPr/>
            </p:nvSpPr>
            <p:spPr bwMode="auto">
              <a:xfrm>
                <a:off x="4275" y="8059"/>
                <a:ext cx="97" cy="46"/>
              </a:xfrm>
              <a:prstGeom prst="rect">
                <a:avLst/>
              </a:prstGeom>
              <a:solidFill>
                <a:srgbClr val="C2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01" name="Rectangle 666"/>
              <p:cNvSpPr>
                <a:spLocks noChangeArrowheads="1"/>
              </p:cNvSpPr>
              <p:nvPr/>
            </p:nvSpPr>
            <p:spPr bwMode="auto">
              <a:xfrm>
                <a:off x="4275" y="8117"/>
                <a:ext cx="97" cy="39"/>
              </a:xfrm>
              <a:prstGeom prst="rect">
                <a:avLst/>
              </a:prstGeom>
              <a:solidFill>
                <a:srgbClr val="C2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02" name="Rectangle 667"/>
              <p:cNvSpPr>
                <a:spLocks noChangeArrowheads="1"/>
              </p:cNvSpPr>
              <p:nvPr/>
            </p:nvSpPr>
            <p:spPr bwMode="auto">
              <a:xfrm>
                <a:off x="4617" y="8053"/>
                <a:ext cx="26" cy="110"/>
              </a:xfrm>
              <a:prstGeom prst="rect">
                <a:avLst/>
              </a:prstGeom>
              <a:solidFill>
                <a:srgbClr val="C20000"/>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03" name="Rectangle 668"/>
              <p:cNvSpPr>
                <a:spLocks noChangeArrowheads="1"/>
              </p:cNvSpPr>
              <p:nvPr/>
            </p:nvSpPr>
            <p:spPr bwMode="auto">
              <a:xfrm>
                <a:off x="4766" y="8053"/>
                <a:ext cx="26" cy="110"/>
              </a:xfrm>
              <a:prstGeom prst="rect">
                <a:avLst/>
              </a:prstGeom>
              <a:solidFill>
                <a:srgbClr val="C20000"/>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04" name="Rectangle 669"/>
              <p:cNvSpPr>
                <a:spLocks noChangeArrowheads="1"/>
              </p:cNvSpPr>
              <p:nvPr/>
            </p:nvSpPr>
            <p:spPr bwMode="auto">
              <a:xfrm>
                <a:off x="4656" y="8059"/>
                <a:ext cx="97" cy="46"/>
              </a:xfrm>
              <a:prstGeom prst="rect">
                <a:avLst/>
              </a:prstGeom>
              <a:solidFill>
                <a:srgbClr val="C2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05" name="Rectangle 670"/>
              <p:cNvSpPr>
                <a:spLocks noChangeArrowheads="1"/>
              </p:cNvSpPr>
              <p:nvPr/>
            </p:nvSpPr>
            <p:spPr bwMode="auto">
              <a:xfrm>
                <a:off x="4656" y="8117"/>
                <a:ext cx="97" cy="39"/>
              </a:xfrm>
              <a:prstGeom prst="rect">
                <a:avLst/>
              </a:prstGeom>
              <a:solidFill>
                <a:srgbClr val="C2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06" name="Rectangle 671"/>
              <p:cNvSpPr>
                <a:spLocks noChangeArrowheads="1"/>
              </p:cNvSpPr>
              <p:nvPr/>
            </p:nvSpPr>
            <p:spPr bwMode="auto">
              <a:xfrm>
                <a:off x="4462" y="8033"/>
                <a:ext cx="104" cy="169"/>
              </a:xfrm>
              <a:prstGeom prst="rect">
                <a:avLst/>
              </a:prstGeom>
              <a:solidFill>
                <a:srgbClr val="C20000"/>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07" name="Rectangle 672"/>
              <p:cNvSpPr>
                <a:spLocks noChangeArrowheads="1"/>
              </p:cNvSpPr>
              <p:nvPr/>
            </p:nvSpPr>
            <p:spPr bwMode="auto">
              <a:xfrm>
                <a:off x="4462" y="8202"/>
                <a:ext cx="104" cy="19"/>
              </a:xfrm>
              <a:prstGeom prst="rect">
                <a:avLst/>
              </a:prstGeom>
              <a:solidFill>
                <a:srgbClr val="FF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08" name="Rectangle 673"/>
              <p:cNvSpPr>
                <a:spLocks noChangeArrowheads="1"/>
              </p:cNvSpPr>
              <p:nvPr/>
            </p:nvSpPr>
            <p:spPr bwMode="auto">
              <a:xfrm>
                <a:off x="4462" y="8221"/>
                <a:ext cx="104" cy="19"/>
              </a:xfrm>
              <a:prstGeom prst="rect">
                <a:avLst/>
              </a:prstGeom>
              <a:solidFill>
                <a:srgbClr val="FF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09" name="Rectangle 674"/>
              <p:cNvSpPr>
                <a:spLocks noChangeArrowheads="1"/>
              </p:cNvSpPr>
              <p:nvPr/>
            </p:nvSpPr>
            <p:spPr bwMode="auto">
              <a:xfrm>
                <a:off x="4462" y="8240"/>
                <a:ext cx="104" cy="13"/>
              </a:xfrm>
              <a:prstGeom prst="rect">
                <a:avLst/>
              </a:prstGeom>
              <a:solidFill>
                <a:srgbClr val="FFFFFF"/>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10" name="Freeform 675"/>
              <p:cNvSpPr>
                <a:spLocks/>
              </p:cNvSpPr>
              <p:nvPr/>
            </p:nvSpPr>
            <p:spPr bwMode="auto">
              <a:xfrm>
                <a:off x="4126" y="7781"/>
                <a:ext cx="782" cy="214"/>
              </a:xfrm>
              <a:custGeom>
                <a:avLst/>
                <a:gdLst>
                  <a:gd name="T0" fmla="*/ 737 w 782"/>
                  <a:gd name="T1" fmla="*/ 214 h 214"/>
                  <a:gd name="T2" fmla="*/ 782 w 782"/>
                  <a:gd name="T3" fmla="*/ 214 h 214"/>
                  <a:gd name="T4" fmla="*/ 782 w 782"/>
                  <a:gd name="T5" fmla="*/ 201 h 214"/>
                  <a:gd name="T6" fmla="*/ 724 w 782"/>
                  <a:gd name="T7" fmla="*/ 116 h 214"/>
                  <a:gd name="T8" fmla="*/ 724 w 782"/>
                  <a:gd name="T9" fmla="*/ 0 h 214"/>
                  <a:gd name="T10" fmla="*/ 672 w 782"/>
                  <a:gd name="T11" fmla="*/ 0 h 214"/>
                  <a:gd name="T12" fmla="*/ 672 w 782"/>
                  <a:gd name="T13" fmla="*/ 65 h 214"/>
                  <a:gd name="T14" fmla="*/ 116 w 782"/>
                  <a:gd name="T15" fmla="*/ 65 h 214"/>
                  <a:gd name="T16" fmla="*/ 0 w 782"/>
                  <a:gd name="T17" fmla="*/ 201 h 214"/>
                  <a:gd name="T18" fmla="*/ 0 w 782"/>
                  <a:gd name="T19" fmla="*/ 214 h 214"/>
                  <a:gd name="T20" fmla="*/ 737 w 782"/>
                  <a:gd name="T21" fmla="*/ 214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82"/>
                  <a:gd name="T34" fmla="*/ 0 h 214"/>
                  <a:gd name="T35" fmla="*/ 782 w 782"/>
                  <a:gd name="T36" fmla="*/ 214 h 2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82" h="214">
                    <a:moveTo>
                      <a:pt x="737" y="214"/>
                    </a:moveTo>
                    <a:lnTo>
                      <a:pt x="782" y="214"/>
                    </a:lnTo>
                    <a:lnTo>
                      <a:pt x="782" y="201"/>
                    </a:lnTo>
                    <a:lnTo>
                      <a:pt x="724" y="116"/>
                    </a:lnTo>
                    <a:lnTo>
                      <a:pt x="724" y="0"/>
                    </a:lnTo>
                    <a:lnTo>
                      <a:pt x="672" y="0"/>
                    </a:lnTo>
                    <a:lnTo>
                      <a:pt x="672" y="65"/>
                    </a:lnTo>
                    <a:lnTo>
                      <a:pt x="116" y="65"/>
                    </a:lnTo>
                    <a:lnTo>
                      <a:pt x="0" y="201"/>
                    </a:lnTo>
                    <a:lnTo>
                      <a:pt x="0" y="214"/>
                    </a:lnTo>
                    <a:lnTo>
                      <a:pt x="737" y="214"/>
                    </a:lnTo>
                    <a:close/>
                  </a:path>
                </a:pathLst>
              </a:custGeom>
              <a:solidFill>
                <a:srgbClr val="000000"/>
              </a:solidFill>
              <a:ln w="0">
                <a:solidFill>
                  <a:srgbClr val="000000"/>
                </a:solidFill>
                <a:round/>
                <a:headEnd/>
                <a:tailEnd/>
              </a:ln>
            </p:spPr>
            <p:txBody>
              <a:bodyPr/>
              <a:lstStyle/>
              <a:p>
                <a:endParaRPr lang="en-GB"/>
              </a:p>
            </p:txBody>
          </p:sp>
          <p:sp>
            <p:nvSpPr>
              <p:cNvPr id="11411" name="Freeform 676"/>
              <p:cNvSpPr>
                <a:spLocks/>
              </p:cNvSpPr>
              <p:nvPr/>
            </p:nvSpPr>
            <p:spPr bwMode="auto">
              <a:xfrm>
                <a:off x="4087" y="8169"/>
                <a:ext cx="84" cy="71"/>
              </a:xfrm>
              <a:custGeom>
                <a:avLst/>
                <a:gdLst>
                  <a:gd name="T0" fmla="*/ 84 w 84"/>
                  <a:gd name="T1" fmla="*/ 0 h 71"/>
                  <a:gd name="T2" fmla="*/ 78 w 84"/>
                  <a:gd name="T3" fmla="*/ 7 h 71"/>
                  <a:gd name="T4" fmla="*/ 71 w 84"/>
                  <a:gd name="T5" fmla="*/ 13 h 71"/>
                  <a:gd name="T6" fmla="*/ 65 w 84"/>
                  <a:gd name="T7" fmla="*/ 13 h 71"/>
                  <a:gd name="T8" fmla="*/ 59 w 84"/>
                  <a:gd name="T9" fmla="*/ 7 h 71"/>
                  <a:gd name="T10" fmla="*/ 52 w 84"/>
                  <a:gd name="T11" fmla="*/ 20 h 71"/>
                  <a:gd name="T12" fmla="*/ 59 w 84"/>
                  <a:gd name="T13" fmla="*/ 26 h 71"/>
                  <a:gd name="T14" fmla="*/ 52 w 84"/>
                  <a:gd name="T15" fmla="*/ 33 h 71"/>
                  <a:gd name="T16" fmla="*/ 59 w 84"/>
                  <a:gd name="T17" fmla="*/ 33 h 71"/>
                  <a:gd name="T18" fmla="*/ 52 w 84"/>
                  <a:gd name="T19" fmla="*/ 39 h 71"/>
                  <a:gd name="T20" fmla="*/ 46 w 84"/>
                  <a:gd name="T21" fmla="*/ 39 h 71"/>
                  <a:gd name="T22" fmla="*/ 39 w 84"/>
                  <a:gd name="T23" fmla="*/ 39 h 71"/>
                  <a:gd name="T24" fmla="*/ 33 w 84"/>
                  <a:gd name="T25" fmla="*/ 33 h 71"/>
                  <a:gd name="T26" fmla="*/ 26 w 84"/>
                  <a:gd name="T27" fmla="*/ 39 h 71"/>
                  <a:gd name="T28" fmla="*/ 26 w 84"/>
                  <a:gd name="T29" fmla="*/ 46 h 71"/>
                  <a:gd name="T30" fmla="*/ 26 w 84"/>
                  <a:gd name="T31" fmla="*/ 46 h 71"/>
                  <a:gd name="T32" fmla="*/ 26 w 84"/>
                  <a:gd name="T33" fmla="*/ 52 h 71"/>
                  <a:gd name="T34" fmla="*/ 20 w 84"/>
                  <a:gd name="T35" fmla="*/ 52 h 71"/>
                  <a:gd name="T36" fmla="*/ 20 w 84"/>
                  <a:gd name="T37" fmla="*/ 65 h 71"/>
                  <a:gd name="T38" fmla="*/ 7 w 84"/>
                  <a:gd name="T39" fmla="*/ 65 h 71"/>
                  <a:gd name="T40" fmla="*/ 0 w 84"/>
                  <a:gd name="T41" fmla="*/ 71 h 71"/>
                  <a:gd name="T42" fmla="*/ 84 w 84"/>
                  <a:gd name="T43" fmla="*/ 71 h 71"/>
                  <a:gd name="T44" fmla="*/ 84 w 84"/>
                  <a:gd name="T45" fmla="*/ 0 h 7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4"/>
                  <a:gd name="T70" fmla="*/ 0 h 71"/>
                  <a:gd name="T71" fmla="*/ 84 w 84"/>
                  <a:gd name="T72" fmla="*/ 71 h 7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4" h="71">
                    <a:moveTo>
                      <a:pt x="84" y="0"/>
                    </a:moveTo>
                    <a:lnTo>
                      <a:pt x="78" y="7"/>
                    </a:lnTo>
                    <a:lnTo>
                      <a:pt x="71" y="13"/>
                    </a:lnTo>
                    <a:lnTo>
                      <a:pt x="65" y="13"/>
                    </a:lnTo>
                    <a:lnTo>
                      <a:pt x="59" y="7"/>
                    </a:lnTo>
                    <a:lnTo>
                      <a:pt x="52" y="20"/>
                    </a:lnTo>
                    <a:lnTo>
                      <a:pt x="59" y="26"/>
                    </a:lnTo>
                    <a:lnTo>
                      <a:pt x="52" y="33"/>
                    </a:lnTo>
                    <a:lnTo>
                      <a:pt x="59" y="33"/>
                    </a:lnTo>
                    <a:lnTo>
                      <a:pt x="52" y="39"/>
                    </a:lnTo>
                    <a:lnTo>
                      <a:pt x="46" y="39"/>
                    </a:lnTo>
                    <a:lnTo>
                      <a:pt x="39" y="39"/>
                    </a:lnTo>
                    <a:lnTo>
                      <a:pt x="33" y="33"/>
                    </a:lnTo>
                    <a:lnTo>
                      <a:pt x="26" y="39"/>
                    </a:lnTo>
                    <a:lnTo>
                      <a:pt x="26" y="46"/>
                    </a:lnTo>
                    <a:lnTo>
                      <a:pt x="26" y="52"/>
                    </a:lnTo>
                    <a:lnTo>
                      <a:pt x="20" y="52"/>
                    </a:lnTo>
                    <a:lnTo>
                      <a:pt x="20" y="65"/>
                    </a:lnTo>
                    <a:lnTo>
                      <a:pt x="7" y="65"/>
                    </a:lnTo>
                    <a:lnTo>
                      <a:pt x="0" y="71"/>
                    </a:lnTo>
                    <a:lnTo>
                      <a:pt x="84" y="71"/>
                    </a:lnTo>
                    <a:lnTo>
                      <a:pt x="84" y="0"/>
                    </a:lnTo>
                    <a:close/>
                  </a:path>
                </a:pathLst>
              </a:custGeom>
              <a:solidFill>
                <a:srgbClr val="008000"/>
              </a:solidFill>
              <a:ln w="0">
                <a:solidFill>
                  <a:srgbClr val="008000"/>
                </a:solidFill>
                <a:round/>
                <a:headEnd/>
                <a:tailEnd/>
              </a:ln>
            </p:spPr>
            <p:txBody>
              <a:bodyPr/>
              <a:lstStyle/>
              <a:p>
                <a:endParaRPr lang="en-GB"/>
              </a:p>
            </p:txBody>
          </p:sp>
          <p:sp>
            <p:nvSpPr>
              <p:cNvPr id="11412" name="Freeform 677"/>
              <p:cNvSpPr>
                <a:spLocks/>
              </p:cNvSpPr>
              <p:nvPr/>
            </p:nvSpPr>
            <p:spPr bwMode="auto">
              <a:xfrm>
                <a:off x="4863" y="8156"/>
                <a:ext cx="64" cy="84"/>
              </a:xfrm>
              <a:custGeom>
                <a:avLst/>
                <a:gdLst>
                  <a:gd name="T0" fmla="*/ 0 w 64"/>
                  <a:gd name="T1" fmla="*/ 84 h 84"/>
                  <a:gd name="T2" fmla="*/ 58 w 64"/>
                  <a:gd name="T3" fmla="*/ 84 h 84"/>
                  <a:gd name="T4" fmla="*/ 64 w 64"/>
                  <a:gd name="T5" fmla="*/ 78 h 84"/>
                  <a:gd name="T6" fmla="*/ 64 w 64"/>
                  <a:gd name="T7" fmla="*/ 65 h 84"/>
                  <a:gd name="T8" fmla="*/ 58 w 64"/>
                  <a:gd name="T9" fmla="*/ 65 h 84"/>
                  <a:gd name="T10" fmla="*/ 64 w 64"/>
                  <a:gd name="T11" fmla="*/ 59 h 84"/>
                  <a:gd name="T12" fmla="*/ 58 w 64"/>
                  <a:gd name="T13" fmla="*/ 52 h 84"/>
                  <a:gd name="T14" fmla="*/ 64 w 64"/>
                  <a:gd name="T15" fmla="*/ 46 h 84"/>
                  <a:gd name="T16" fmla="*/ 58 w 64"/>
                  <a:gd name="T17" fmla="*/ 39 h 84"/>
                  <a:gd name="T18" fmla="*/ 51 w 64"/>
                  <a:gd name="T19" fmla="*/ 39 h 84"/>
                  <a:gd name="T20" fmla="*/ 39 w 64"/>
                  <a:gd name="T21" fmla="*/ 46 h 84"/>
                  <a:gd name="T22" fmla="*/ 39 w 64"/>
                  <a:gd name="T23" fmla="*/ 39 h 84"/>
                  <a:gd name="T24" fmla="*/ 45 w 64"/>
                  <a:gd name="T25" fmla="*/ 33 h 84"/>
                  <a:gd name="T26" fmla="*/ 45 w 64"/>
                  <a:gd name="T27" fmla="*/ 26 h 84"/>
                  <a:gd name="T28" fmla="*/ 39 w 64"/>
                  <a:gd name="T29" fmla="*/ 26 h 84"/>
                  <a:gd name="T30" fmla="*/ 45 w 64"/>
                  <a:gd name="T31" fmla="*/ 13 h 84"/>
                  <a:gd name="T32" fmla="*/ 45 w 64"/>
                  <a:gd name="T33" fmla="*/ 13 h 84"/>
                  <a:gd name="T34" fmla="*/ 39 w 64"/>
                  <a:gd name="T35" fmla="*/ 13 h 84"/>
                  <a:gd name="T36" fmla="*/ 32 w 64"/>
                  <a:gd name="T37" fmla="*/ 20 h 84"/>
                  <a:gd name="T38" fmla="*/ 19 w 64"/>
                  <a:gd name="T39" fmla="*/ 20 h 84"/>
                  <a:gd name="T40" fmla="*/ 19 w 64"/>
                  <a:gd name="T41" fmla="*/ 13 h 84"/>
                  <a:gd name="T42" fmla="*/ 26 w 64"/>
                  <a:gd name="T43" fmla="*/ 7 h 84"/>
                  <a:gd name="T44" fmla="*/ 19 w 64"/>
                  <a:gd name="T45" fmla="*/ 7 h 84"/>
                  <a:gd name="T46" fmla="*/ 13 w 64"/>
                  <a:gd name="T47" fmla="*/ 0 h 84"/>
                  <a:gd name="T48" fmla="*/ 0 w 64"/>
                  <a:gd name="T49" fmla="*/ 7 h 84"/>
                  <a:gd name="T50" fmla="*/ 0 w 64"/>
                  <a:gd name="T51" fmla="*/ 84 h 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4"/>
                  <a:gd name="T79" fmla="*/ 0 h 84"/>
                  <a:gd name="T80" fmla="*/ 64 w 64"/>
                  <a:gd name="T81" fmla="*/ 84 h 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4" h="84">
                    <a:moveTo>
                      <a:pt x="0" y="84"/>
                    </a:moveTo>
                    <a:lnTo>
                      <a:pt x="58" y="84"/>
                    </a:lnTo>
                    <a:lnTo>
                      <a:pt x="64" y="78"/>
                    </a:lnTo>
                    <a:lnTo>
                      <a:pt x="64" y="65"/>
                    </a:lnTo>
                    <a:lnTo>
                      <a:pt x="58" y="65"/>
                    </a:lnTo>
                    <a:lnTo>
                      <a:pt x="64" y="59"/>
                    </a:lnTo>
                    <a:lnTo>
                      <a:pt x="58" y="52"/>
                    </a:lnTo>
                    <a:lnTo>
                      <a:pt x="64" y="46"/>
                    </a:lnTo>
                    <a:lnTo>
                      <a:pt x="58" y="39"/>
                    </a:lnTo>
                    <a:lnTo>
                      <a:pt x="51" y="39"/>
                    </a:lnTo>
                    <a:lnTo>
                      <a:pt x="39" y="46"/>
                    </a:lnTo>
                    <a:lnTo>
                      <a:pt x="39" y="39"/>
                    </a:lnTo>
                    <a:lnTo>
                      <a:pt x="45" y="33"/>
                    </a:lnTo>
                    <a:lnTo>
                      <a:pt x="45" y="26"/>
                    </a:lnTo>
                    <a:lnTo>
                      <a:pt x="39" y="26"/>
                    </a:lnTo>
                    <a:lnTo>
                      <a:pt x="45" y="13"/>
                    </a:lnTo>
                    <a:lnTo>
                      <a:pt x="39" y="13"/>
                    </a:lnTo>
                    <a:lnTo>
                      <a:pt x="32" y="20"/>
                    </a:lnTo>
                    <a:lnTo>
                      <a:pt x="19" y="20"/>
                    </a:lnTo>
                    <a:lnTo>
                      <a:pt x="19" y="13"/>
                    </a:lnTo>
                    <a:lnTo>
                      <a:pt x="26" y="7"/>
                    </a:lnTo>
                    <a:lnTo>
                      <a:pt x="19" y="7"/>
                    </a:lnTo>
                    <a:lnTo>
                      <a:pt x="13" y="0"/>
                    </a:lnTo>
                    <a:lnTo>
                      <a:pt x="0" y="7"/>
                    </a:lnTo>
                    <a:lnTo>
                      <a:pt x="0" y="84"/>
                    </a:lnTo>
                    <a:close/>
                  </a:path>
                </a:pathLst>
              </a:custGeom>
              <a:solidFill>
                <a:srgbClr val="008000"/>
              </a:solidFill>
              <a:ln w="0">
                <a:solidFill>
                  <a:srgbClr val="008000"/>
                </a:solidFill>
                <a:round/>
                <a:headEnd/>
                <a:tailEnd/>
              </a:ln>
            </p:spPr>
            <p:txBody>
              <a:bodyPr/>
              <a:lstStyle/>
              <a:p>
                <a:endParaRPr lang="en-GB"/>
              </a:p>
            </p:txBody>
          </p:sp>
          <p:sp>
            <p:nvSpPr>
              <p:cNvPr id="11413" name="Rectangle 678"/>
              <p:cNvSpPr>
                <a:spLocks noChangeArrowheads="1"/>
              </p:cNvSpPr>
              <p:nvPr/>
            </p:nvSpPr>
            <p:spPr bwMode="auto">
              <a:xfrm>
                <a:off x="4482" y="8053"/>
                <a:ext cx="25" cy="52"/>
              </a:xfrm>
              <a:prstGeom prst="rect">
                <a:avLst/>
              </a:prstGeom>
              <a:solidFill>
                <a:srgbClr val="FFC2C2"/>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14" name="Rectangle 679"/>
              <p:cNvSpPr>
                <a:spLocks noChangeArrowheads="1"/>
              </p:cNvSpPr>
              <p:nvPr/>
            </p:nvSpPr>
            <p:spPr bwMode="auto">
              <a:xfrm>
                <a:off x="4520" y="8053"/>
                <a:ext cx="26" cy="52"/>
              </a:xfrm>
              <a:prstGeom prst="rect">
                <a:avLst/>
              </a:prstGeom>
              <a:solidFill>
                <a:srgbClr val="FFC2C2"/>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15" name="Rectangle 680"/>
              <p:cNvSpPr>
                <a:spLocks noChangeArrowheads="1"/>
              </p:cNvSpPr>
              <p:nvPr/>
            </p:nvSpPr>
            <p:spPr bwMode="auto">
              <a:xfrm>
                <a:off x="4482" y="8111"/>
                <a:ext cx="25" cy="52"/>
              </a:xfrm>
              <a:prstGeom prst="rect">
                <a:avLst/>
              </a:prstGeom>
              <a:solidFill>
                <a:srgbClr val="FFC2C2"/>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16" name="Rectangle 681"/>
              <p:cNvSpPr>
                <a:spLocks noChangeArrowheads="1"/>
              </p:cNvSpPr>
              <p:nvPr/>
            </p:nvSpPr>
            <p:spPr bwMode="auto">
              <a:xfrm>
                <a:off x="4520" y="8111"/>
                <a:ext cx="26" cy="52"/>
              </a:xfrm>
              <a:prstGeom prst="rect">
                <a:avLst/>
              </a:prstGeom>
              <a:solidFill>
                <a:srgbClr val="FFC2C2"/>
              </a:solidFill>
              <a:ln w="0">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17" name="Line 682"/>
              <p:cNvSpPr>
                <a:spLocks noChangeShapeType="1"/>
              </p:cNvSpPr>
              <p:nvPr/>
            </p:nvSpPr>
            <p:spPr bwMode="auto">
              <a:xfrm flipH="1" flipV="1">
                <a:off x="5851" y="2532"/>
                <a:ext cx="7" cy="71"/>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418" name="Line 683"/>
              <p:cNvSpPr>
                <a:spLocks noChangeShapeType="1"/>
              </p:cNvSpPr>
              <p:nvPr/>
            </p:nvSpPr>
            <p:spPr bwMode="auto">
              <a:xfrm flipV="1">
                <a:off x="6058" y="2635"/>
                <a:ext cx="13" cy="45"/>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419" name="Line 684"/>
              <p:cNvSpPr>
                <a:spLocks noChangeShapeType="1"/>
              </p:cNvSpPr>
              <p:nvPr/>
            </p:nvSpPr>
            <p:spPr bwMode="auto">
              <a:xfrm flipH="1" flipV="1">
                <a:off x="6317" y="2752"/>
                <a:ext cx="6" cy="32"/>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420" name="Line 685"/>
              <p:cNvSpPr>
                <a:spLocks noChangeShapeType="1"/>
              </p:cNvSpPr>
              <p:nvPr/>
            </p:nvSpPr>
            <p:spPr bwMode="auto">
              <a:xfrm flipV="1">
                <a:off x="7447" y="2506"/>
                <a:ext cx="7" cy="51"/>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421" name="Line 686"/>
              <p:cNvSpPr>
                <a:spLocks noChangeShapeType="1"/>
              </p:cNvSpPr>
              <p:nvPr/>
            </p:nvSpPr>
            <p:spPr bwMode="auto">
              <a:xfrm flipV="1">
                <a:off x="7648" y="2603"/>
                <a:ext cx="13" cy="39"/>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422" name="Line 687"/>
              <p:cNvSpPr>
                <a:spLocks noChangeShapeType="1"/>
              </p:cNvSpPr>
              <p:nvPr/>
            </p:nvSpPr>
            <p:spPr bwMode="auto">
              <a:xfrm flipH="1" flipV="1">
                <a:off x="7874" y="2700"/>
                <a:ext cx="19" cy="65"/>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423" name="Line 688"/>
              <p:cNvSpPr>
                <a:spLocks noChangeShapeType="1"/>
              </p:cNvSpPr>
              <p:nvPr/>
            </p:nvSpPr>
            <p:spPr bwMode="auto">
              <a:xfrm flipV="1">
                <a:off x="8843" y="2545"/>
                <a:ext cx="32" cy="51"/>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424" name="Line 689"/>
              <p:cNvSpPr>
                <a:spLocks noChangeShapeType="1"/>
              </p:cNvSpPr>
              <p:nvPr/>
            </p:nvSpPr>
            <p:spPr bwMode="auto">
              <a:xfrm flipV="1">
                <a:off x="9056" y="2635"/>
                <a:ext cx="7" cy="39"/>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425" name="Line 690"/>
              <p:cNvSpPr>
                <a:spLocks noChangeShapeType="1"/>
              </p:cNvSpPr>
              <p:nvPr/>
            </p:nvSpPr>
            <p:spPr bwMode="auto">
              <a:xfrm flipH="1" flipV="1">
                <a:off x="9244" y="2719"/>
                <a:ext cx="6" cy="78"/>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426" name="Freeform 691"/>
              <p:cNvSpPr>
                <a:spLocks/>
              </p:cNvSpPr>
              <p:nvPr/>
            </p:nvSpPr>
            <p:spPr bwMode="auto">
              <a:xfrm>
                <a:off x="12636" y="7464"/>
                <a:ext cx="388" cy="375"/>
              </a:xfrm>
              <a:custGeom>
                <a:avLst/>
                <a:gdLst>
                  <a:gd name="T0" fmla="*/ 362 w 388"/>
                  <a:gd name="T1" fmla="*/ 52 h 375"/>
                  <a:gd name="T2" fmla="*/ 168 w 388"/>
                  <a:gd name="T3" fmla="*/ 0 h 375"/>
                  <a:gd name="T4" fmla="*/ 97 w 388"/>
                  <a:gd name="T5" fmla="*/ 259 h 375"/>
                  <a:gd name="T6" fmla="*/ 0 w 388"/>
                  <a:gd name="T7" fmla="*/ 239 h 375"/>
                  <a:gd name="T8" fmla="*/ 168 w 388"/>
                  <a:gd name="T9" fmla="*/ 375 h 375"/>
                  <a:gd name="T10" fmla="*/ 388 w 388"/>
                  <a:gd name="T11" fmla="*/ 343 h 375"/>
                  <a:gd name="T12" fmla="*/ 291 w 388"/>
                  <a:gd name="T13" fmla="*/ 317 h 375"/>
                  <a:gd name="T14" fmla="*/ 362 w 388"/>
                  <a:gd name="T15" fmla="*/ 52 h 375"/>
                  <a:gd name="T16" fmla="*/ 0 60000 65536"/>
                  <a:gd name="T17" fmla="*/ 0 60000 65536"/>
                  <a:gd name="T18" fmla="*/ 0 60000 65536"/>
                  <a:gd name="T19" fmla="*/ 0 60000 65536"/>
                  <a:gd name="T20" fmla="*/ 0 60000 65536"/>
                  <a:gd name="T21" fmla="*/ 0 60000 65536"/>
                  <a:gd name="T22" fmla="*/ 0 60000 65536"/>
                  <a:gd name="T23" fmla="*/ 0 60000 65536"/>
                  <a:gd name="T24" fmla="*/ 0 w 388"/>
                  <a:gd name="T25" fmla="*/ 0 h 375"/>
                  <a:gd name="T26" fmla="*/ 388 w 388"/>
                  <a:gd name="T27" fmla="*/ 375 h 3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8" h="375">
                    <a:moveTo>
                      <a:pt x="362" y="52"/>
                    </a:moveTo>
                    <a:lnTo>
                      <a:pt x="168" y="0"/>
                    </a:lnTo>
                    <a:lnTo>
                      <a:pt x="97" y="259"/>
                    </a:lnTo>
                    <a:lnTo>
                      <a:pt x="0" y="239"/>
                    </a:lnTo>
                    <a:lnTo>
                      <a:pt x="168" y="375"/>
                    </a:lnTo>
                    <a:lnTo>
                      <a:pt x="388" y="343"/>
                    </a:lnTo>
                    <a:lnTo>
                      <a:pt x="291" y="317"/>
                    </a:lnTo>
                    <a:lnTo>
                      <a:pt x="36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427" name="Freeform 692"/>
              <p:cNvSpPr>
                <a:spLocks/>
              </p:cNvSpPr>
              <p:nvPr/>
            </p:nvSpPr>
            <p:spPr bwMode="auto">
              <a:xfrm>
                <a:off x="12636" y="7464"/>
                <a:ext cx="388" cy="375"/>
              </a:xfrm>
              <a:custGeom>
                <a:avLst/>
                <a:gdLst>
                  <a:gd name="T0" fmla="*/ 362 w 388"/>
                  <a:gd name="T1" fmla="*/ 52 h 375"/>
                  <a:gd name="T2" fmla="*/ 168 w 388"/>
                  <a:gd name="T3" fmla="*/ 0 h 375"/>
                  <a:gd name="T4" fmla="*/ 97 w 388"/>
                  <a:gd name="T5" fmla="*/ 259 h 375"/>
                  <a:gd name="T6" fmla="*/ 0 w 388"/>
                  <a:gd name="T7" fmla="*/ 239 h 375"/>
                  <a:gd name="T8" fmla="*/ 168 w 388"/>
                  <a:gd name="T9" fmla="*/ 375 h 375"/>
                  <a:gd name="T10" fmla="*/ 388 w 388"/>
                  <a:gd name="T11" fmla="*/ 343 h 375"/>
                  <a:gd name="T12" fmla="*/ 291 w 388"/>
                  <a:gd name="T13" fmla="*/ 317 h 375"/>
                  <a:gd name="T14" fmla="*/ 362 w 388"/>
                  <a:gd name="T15" fmla="*/ 52 h 375"/>
                  <a:gd name="T16" fmla="*/ 0 60000 65536"/>
                  <a:gd name="T17" fmla="*/ 0 60000 65536"/>
                  <a:gd name="T18" fmla="*/ 0 60000 65536"/>
                  <a:gd name="T19" fmla="*/ 0 60000 65536"/>
                  <a:gd name="T20" fmla="*/ 0 60000 65536"/>
                  <a:gd name="T21" fmla="*/ 0 60000 65536"/>
                  <a:gd name="T22" fmla="*/ 0 60000 65536"/>
                  <a:gd name="T23" fmla="*/ 0 60000 65536"/>
                  <a:gd name="T24" fmla="*/ 0 w 388"/>
                  <a:gd name="T25" fmla="*/ 0 h 375"/>
                  <a:gd name="T26" fmla="*/ 388 w 388"/>
                  <a:gd name="T27" fmla="*/ 375 h 3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8" h="375">
                    <a:moveTo>
                      <a:pt x="362" y="52"/>
                    </a:moveTo>
                    <a:lnTo>
                      <a:pt x="168" y="0"/>
                    </a:lnTo>
                    <a:lnTo>
                      <a:pt x="97" y="259"/>
                    </a:lnTo>
                    <a:lnTo>
                      <a:pt x="0" y="239"/>
                    </a:lnTo>
                    <a:lnTo>
                      <a:pt x="168" y="375"/>
                    </a:lnTo>
                    <a:lnTo>
                      <a:pt x="388" y="343"/>
                    </a:lnTo>
                    <a:lnTo>
                      <a:pt x="291" y="317"/>
                    </a:lnTo>
                    <a:lnTo>
                      <a:pt x="362" y="52"/>
                    </a:lnTo>
                    <a:close/>
                  </a:path>
                </a:pathLst>
              </a:custGeom>
              <a:noFill/>
              <a:ln w="825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428" name="Freeform 693"/>
              <p:cNvSpPr>
                <a:spLocks/>
              </p:cNvSpPr>
              <p:nvPr/>
            </p:nvSpPr>
            <p:spPr bwMode="auto">
              <a:xfrm>
                <a:off x="12642" y="1858"/>
                <a:ext cx="388" cy="382"/>
              </a:xfrm>
              <a:custGeom>
                <a:avLst/>
                <a:gdLst>
                  <a:gd name="T0" fmla="*/ 388 w 388"/>
                  <a:gd name="T1" fmla="*/ 285 h 382"/>
                  <a:gd name="T2" fmla="*/ 207 w 388"/>
                  <a:gd name="T3" fmla="*/ 382 h 382"/>
                  <a:gd name="T4" fmla="*/ 84 w 388"/>
                  <a:gd name="T5" fmla="*/ 143 h 382"/>
                  <a:gd name="T6" fmla="*/ 0 w 388"/>
                  <a:gd name="T7" fmla="*/ 182 h 382"/>
                  <a:gd name="T8" fmla="*/ 136 w 388"/>
                  <a:gd name="T9" fmla="*/ 13 h 382"/>
                  <a:gd name="T10" fmla="*/ 356 w 388"/>
                  <a:gd name="T11" fmla="*/ 0 h 382"/>
                  <a:gd name="T12" fmla="*/ 265 w 388"/>
                  <a:gd name="T13" fmla="*/ 46 h 382"/>
                  <a:gd name="T14" fmla="*/ 388 w 388"/>
                  <a:gd name="T15" fmla="*/ 285 h 382"/>
                  <a:gd name="T16" fmla="*/ 0 60000 65536"/>
                  <a:gd name="T17" fmla="*/ 0 60000 65536"/>
                  <a:gd name="T18" fmla="*/ 0 60000 65536"/>
                  <a:gd name="T19" fmla="*/ 0 60000 65536"/>
                  <a:gd name="T20" fmla="*/ 0 60000 65536"/>
                  <a:gd name="T21" fmla="*/ 0 60000 65536"/>
                  <a:gd name="T22" fmla="*/ 0 60000 65536"/>
                  <a:gd name="T23" fmla="*/ 0 60000 65536"/>
                  <a:gd name="T24" fmla="*/ 0 w 388"/>
                  <a:gd name="T25" fmla="*/ 0 h 382"/>
                  <a:gd name="T26" fmla="*/ 388 w 388"/>
                  <a:gd name="T27" fmla="*/ 382 h 3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8" h="382">
                    <a:moveTo>
                      <a:pt x="388" y="285"/>
                    </a:moveTo>
                    <a:lnTo>
                      <a:pt x="207" y="382"/>
                    </a:lnTo>
                    <a:lnTo>
                      <a:pt x="84" y="143"/>
                    </a:lnTo>
                    <a:lnTo>
                      <a:pt x="0" y="182"/>
                    </a:lnTo>
                    <a:lnTo>
                      <a:pt x="136" y="13"/>
                    </a:lnTo>
                    <a:lnTo>
                      <a:pt x="356" y="0"/>
                    </a:lnTo>
                    <a:lnTo>
                      <a:pt x="265" y="46"/>
                    </a:lnTo>
                    <a:lnTo>
                      <a:pt x="388"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429" name="Freeform 694"/>
              <p:cNvSpPr>
                <a:spLocks/>
              </p:cNvSpPr>
              <p:nvPr/>
            </p:nvSpPr>
            <p:spPr bwMode="auto">
              <a:xfrm>
                <a:off x="12642" y="1858"/>
                <a:ext cx="388" cy="382"/>
              </a:xfrm>
              <a:custGeom>
                <a:avLst/>
                <a:gdLst>
                  <a:gd name="T0" fmla="*/ 388 w 388"/>
                  <a:gd name="T1" fmla="*/ 285 h 382"/>
                  <a:gd name="T2" fmla="*/ 207 w 388"/>
                  <a:gd name="T3" fmla="*/ 382 h 382"/>
                  <a:gd name="T4" fmla="*/ 84 w 388"/>
                  <a:gd name="T5" fmla="*/ 143 h 382"/>
                  <a:gd name="T6" fmla="*/ 0 w 388"/>
                  <a:gd name="T7" fmla="*/ 182 h 382"/>
                  <a:gd name="T8" fmla="*/ 136 w 388"/>
                  <a:gd name="T9" fmla="*/ 13 h 382"/>
                  <a:gd name="T10" fmla="*/ 356 w 388"/>
                  <a:gd name="T11" fmla="*/ 0 h 382"/>
                  <a:gd name="T12" fmla="*/ 265 w 388"/>
                  <a:gd name="T13" fmla="*/ 46 h 382"/>
                  <a:gd name="T14" fmla="*/ 388 w 388"/>
                  <a:gd name="T15" fmla="*/ 285 h 382"/>
                  <a:gd name="T16" fmla="*/ 0 60000 65536"/>
                  <a:gd name="T17" fmla="*/ 0 60000 65536"/>
                  <a:gd name="T18" fmla="*/ 0 60000 65536"/>
                  <a:gd name="T19" fmla="*/ 0 60000 65536"/>
                  <a:gd name="T20" fmla="*/ 0 60000 65536"/>
                  <a:gd name="T21" fmla="*/ 0 60000 65536"/>
                  <a:gd name="T22" fmla="*/ 0 60000 65536"/>
                  <a:gd name="T23" fmla="*/ 0 60000 65536"/>
                  <a:gd name="T24" fmla="*/ 0 w 388"/>
                  <a:gd name="T25" fmla="*/ 0 h 382"/>
                  <a:gd name="T26" fmla="*/ 388 w 388"/>
                  <a:gd name="T27" fmla="*/ 382 h 3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8" h="382">
                    <a:moveTo>
                      <a:pt x="388" y="285"/>
                    </a:moveTo>
                    <a:lnTo>
                      <a:pt x="207" y="382"/>
                    </a:lnTo>
                    <a:lnTo>
                      <a:pt x="84" y="143"/>
                    </a:lnTo>
                    <a:lnTo>
                      <a:pt x="0" y="182"/>
                    </a:lnTo>
                    <a:lnTo>
                      <a:pt x="136" y="13"/>
                    </a:lnTo>
                    <a:lnTo>
                      <a:pt x="356" y="0"/>
                    </a:lnTo>
                    <a:lnTo>
                      <a:pt x="265" y="46"/>
                    </a:lnTo>
                    <a:lnTo>
                      <a:pt x="388" y="285"/>
                    </a:lnTo>
                    <a:close/>
                  </a:path>
                </a:pathLst>
              </a:custGeom>
              <a:noFill/>
              <a:ln w="825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430" name="Rectangle 695"/>
              <p:cNvSpPr>
                <a:spLocks noChangeArrowheads="1"/>
              </p:cNvSpPr>
              <p:nvPr/>
            </p:nvSpPr>
            <p:spPr bwMode="auto">
              <a:xfrm>
                <a:off x="12326" y="7936"/>
                <a:ext cx="65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To Other</a:t>
                </a:r>
                <a:endParaRPr lang="en-US" altLang="en-US" sz="1400"/>
              </a:p>
            </p:txBody>
          </p:sp>
          <p:sp>
            <p:nvSpPr>
              <p:cNvPr id="11431" name="Rectangle 696"/>
              <p:cNvSpPr>
                <a:spLocks noChangeArrowheads="1"/>
              </p:cNvSpPr>
              <p:nvPr/>
            </p:nvSpPr>
            <p:spPr bwMode="auto">
              <a:xfrm>
                <a:off x="12158" y="8149"/>
                <a:ext cx="7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200"/>
                  <a:t>    66Kv</a:t>
                </a:r>
                <a:endParaRPr lang="en-US" altLang="en-US" sz="1400"/>
              </a:p>
            </p:txBody>
          </p:sp>
          <p:sp>
            <p:nvSpPr>
              <p:cNvPr id="11432" name="Rectangle 697"/>
              <p:cNvSpPr>
                <a:spLocks noChangeArrowheads="1"/>
              </p:cNvSpPr>
              <p:nvPr/>
            </p:nvSpPr>
            <p:spPr bwMode="auto">
              <a:xfrm>
                <a:off x="12236" y="8369"/>
                <a:ext cx="83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Substations</a:t>
                </a:r>
                <a:endParaRPr lang="en-US" altLang="en-US" sz="1400"/>
              </a:p>
            </p:txBody>
          </p:sp>
          <p:sp>
            <p:nvSpPr>
              <p:cNvPr id="11433" name="Line 698"/>
              <p:cNvSpPr>
                <a:spLocks noChangeShapeType="1"/>
              </p:cNvSpPr>
              <p:nvPr/>
            </p:nvSpPr>
            <p:spPr bwMode="auto">
              <a:xfrm flipH="1">
                <a:off x="9121" y="7289"/>
                <a:ext cx="155" cy="26"/>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434" name="Freeform 699"/>
              <p:cNvSpPr>
                <a:spLocks/>
              </p:cNvSpPr>
              <p:nvPr/>
            </p:nvSpPr>
            <p:spPr bwMode="auto">
              <a:xfrm>
                <a:off x="9011" y="7270"/>
                <a:ext cx="123" cy="77"/>
              </a:xfrm>
              <a:custGeom>
                <a:avLst/>
                <a:gdLst>
                  <a:gd name="T0" fmla="*/ 123 w 123"/>
                  <a:gd name="T1" fmla="*/ 77 h 77"/>
                  <a:gd name="T2" fmla="*/ 0 w 123"/>
                  <a:gd name="T3" fmla="*/ 58 h 77"/>
                  <a:gd name="T4" fmla="*/ 110 w 123"/>
                  <a:gd name="T5" fmla="*/ 0 h 77"/>
                  <a:gd name="T6" fmla="*/ 123 w 123"/>
                  <a:gd name="T7" fmla="*/ 77 h 77"/>
                  <a:gd name="T8" fmla="*/ 0 60000 65536"/>
                  <a:gd name="T9" fmla="*/ 0 60000 65536"/>
                  <a:gd name="T10" fmla="*/ 0 60000 65536"/>
                  <a:gd name="T11" fmla="*/ 0 60000 65536"/>
                  <a:gd name="T12" fmla="*/ 0 w 123"/>
                  <a:gd name="T13" fmla="*/ 0 h 77"/>
                  <a:gd name="T14" fmla="*/ 123 w 123"/>
                  <a:gd name="T15" fmla="*/ 77 h 77"/>
                </a:gdLst>
                <a:ahLst/>
                <a:cxnLst>
                  <a:cxn ang="T8">
                    <a:pos x="T0" y="T1"/>
                  </a:cxn>
                  <a:cxn ang="T9">
                    <a:pos x="T2" y="T3"/>
                  </a:cxn>
                  <a:cxn ang="T10">
                    <a:pos x="T4" y="T5"/>
                  </a:cxn>
                  <a:cxn ang="T11">
                    <a:pos x="T6" y="T7"/>
                  </a:cxn>
                </a:cxnLst>
                <a:rect l="T12" t="T13" r="T14" b="T15"/>
                <a:pathLst>
                  <a:path w="123" h="77">
                    <a:moveTo>
                      <a:pt x="123" y="77"/>
                    </a:moveTo>
                    <a:lnTo>
                      <a:pt x="0" y="58"/>
                    </a:lnTo>
                    <a:lnTo>
                      <a:pt x="110" y="0"/>
                    </a:lnTo>
                    <a:lnTo>
                      <a:pt x="12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435" name="Line 700"/>
              <p:cNvSpPr>
                <a:spLocks noChangeShapeType="1"/>
              </p:cNvSpPr>
              <p:nvPr/>
            </p:nvSpPr>
            <p:spPr bwMode="auto">
              <a:xfrm flipV="1">
                <a:off x="5612" y="8370"/>
                <a:ext cx="26" cy="65"/>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436" name="Freeform 701"/>
              <p:cNvSpPr>
                <a:spLocks/>
              </p:cNvSpPr>
              <p:nvPr/>
            </p:nvSpPr>
            <p:spPr bwMode="auto">
              <a:xfrm>
                <a:off x="5599" y="8273"/>
                <a:ext cx="78" cy="123"/>
              </a:xfrm>
              <a:custGeom>
                <a:avLst/>
                <a:gdLst>
                  <a:gd name="T0" fmla="*/ 0 w 78"/>
                  <a:gd name="T1" fmla="*/ 90 h 123"/>
                  <a:gd name="T2" fmla="*/ 78 w 78"/>
                  <a:gd name="T3" fmla="*/ 0 h 123"/>
                  <a:gd name="T4" fmla="*/ 71 w 78"/>
                  <a:gd name="T5" fmla="*/ 123 h 123"/>
                  <a:gd name="T6" fmla="*/ 0 w 78"/>
                  <a:gd name="T7" fmla="*/ 90 h 123"/>
                  <a:gd name="T8" fmla="*/ 0 60000 65536"/>
                  <a:gd name="T9" fmla="*/ 0 60000 65536"/>
                  <a:gd name="T10" fmla="*/ 0 60000 65536"/>
                  <a:gd name="T11" fmla="*/ 0 60000 65536"/>
                  <a:gd name="T12" fmla="*/ 0 w 78"/>
                  <a:gd name="T13" fmla="*/ 0 h 123"/>
                  <a:gd name="T14" fmla="*/ 78 w 78"/>
                  <a:gd name="T15" fmla="*/ 123 h 123"/>
                </a:gdLst>
                <a:ahLst/>
                <a:cxnLst>
                  <a:cxn ang="T8">
                    <a:pos x="T0" y="T1"/>
                  </a:cxn>
                  <a:cxn ang="T9">
                    <a:pos x="T2" y="T3"/>
                  </a:cxn>
                  <a:cxn ang="T10">
                    <a:pos x="T4" y="T5"/>
                  </a:cxn>
                  <a:cxn ang="T11">
                    <a:pos x="T6" y="T7"/>
                  </a:cxn>
                </a:cxnLst>
                <a:rect l="T12" t="T13" r="T14" b="T15"/>
                <a:pathLst>
                  <a:path w="78" h="123">
                    <a:moveTo>
                      <a:pt x="0" y="90"/>
                    </a:moveTo>
                    <a:lnTo>
                      <a:pt x="78" y="0"/>
                    </a:lnTo>
                    <a:lnTo>
                      <a:pt x="71" y="123"/>
                    </a:lnTo>
                    <a:lnTo>
                      <a:pt x="0"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437" name="Rectangle 702"/>
              <p:cNvSpPr>
                <a:spLocks noChangeArrowheads="1"/>
              </p:cNvSpPr>
              <p:nvPr/>
            </p:nvSpPr>
            <p:spPr bwMode="auto">
              <a:xfrm>
                <a:off x="5612" y="8143"/>
                <a:ext cx="162" cy="10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38" name="Rectangle 703"/>
              <p:cNvSpPr>
                <a:spLocks noChangeArrowheads="1"/>
              </p:cNvSpPr>
              <p:nvPr/>
            </p:nvSpPr>
            <p:spPr bwMode="auto">
              <a:xfrm>
                <a:off x="5618" y="8149"/>
                <a:ext cx="150" cy="92"/>
              </a:xfrm>
              <a:prstGeom prst="rect">
                <a:avLst/>
              </a:prstGeom>
              <a:noFill/>
              <a:ln w="825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39" name="Freeform 704"/>
              <p:cNvSpPr>
                <a:spLocks noEditPoints="1"/>
              </p:cNvSpPr>
              <p:nvPr/>
            </p:nvSpPr>
            <p:spPr bwMode="auto">
              <a:xfrm>
                <a:off x="3467" y="6907"/>
                <a:ext cx="2707" cy="518"/>
              </a:xfrm>
              <a:custGeom>
                <a:avLst/>
                <a:gdLst>
                  <a:gd name="T0" fmla="*/ 103 w 2707"/>
                  <a:gd name="T1" fmla="*/ 492 h 518"/>
                  <a:gd name="T2" fmla="*/ 110 w 2707"/>
                  <a:gd name="T3" fmla="*/ 505 h 518"/>
                  <a:gd name="T4" fmla="*/ 7 w 2707"/>
                  <a:gd name="T5" fmla="*/ 518 h 518"/>
                  <a:gd name="T6" fmla="*/ 0 w 2707"/>
                  <a:gd name="T7" fmla="*/ 440 h 518"/>
                  <a:gd name="T8" fmla="*/ 7 w 2707"/>
                  <a:gd name="T9" fmla="*/ 427 h 518"/>
                  <a:gd name="T10" fmla="*/ 19 w 2707"/>
                  <a:gd name="T11" fmla="*/ 440 h 518"/>
                  <a:gd name="T12" fmla="*/ 368 w 2707"/>
                  <a:gd name="T13" fmla="*/ 492 h 518"/>
                  <a:gd name="T14" fmla="*/ 368 w 2707"/>
                  <a:gd name="T15" fmla="*/ 511 h 518"/>
                  <a:gd name="T16" fmla="*/ 200 w 2707"/>
                  <a:gd name="T17" fmla="*/ 511 h 518"/>
                  <a:gd name="T18" fmla="*/ 194 w 2707"/>
                  <a:gd name="T19" fmla="*/ 498 h 518"/>
                  <a:gd name="T20" fmla="*/ 465 w 2707"/>
                  <a:gd name="T21" fmla="*/ 492 h 518"/>
                  <a:gd name="T22" fmla="*/ 627 w 2707"/>
                  <a:gd name="T23" fmla="*/ 498 h 518"/>
                  <a:gd name="T24" fmla="*/ 620 w 2707"/>
                  <a:gd name="T25" fmla="*/ 518 h 518"/>
                  <a:gd name="T26" fmla="*/ 459 w 2707"/>
                  <a:gd name="T27" fmla="*/ 505 h 518"/>
                  <a:gd name="T28" fmla="*/ 465 w 2707"/>
                  <a:gd name="T29" fmla="*/ 492 h 518"/>
                  <a:gd name="T30" fmla="*/ 879 w 2707"/>
                  <a:gd name="T31" fmla="*/ 492 h 518"/>
                  <a:gd name="T32" fmla="*/ 892 w 2707"/>
                  <a:gd name="T33" fmla="*/ 505 h 518"/>
                  <a:gd name="T34" fmla="*/ 730 w 2707"/>
                  <a:gd name="T35" fmla="*/ 518 h 518"/>
                  <a:gd name="T36" fmla="*/ 717 w 2707"/>
                  <a:gd name="T37" fmla="*/ 505 h 518"/>
                  <a:gd name="T38" fmla="*/ 730 w 2707"/>
                  <a:gd name="T39" fmla="*/ 492 h 518"/>
                  <a:gd name="T40" fmla="*/ 1150 w 2707"/>
                  <a:gd name="T41" fmla="*/ 492 h 518"/>
                  <a:gd name="T42" fmla="*/ 1150 w 2707"/>
                  <a:gd name="T43" fmla="*/ 511 h 518"/>
                  <a:gd name="T44" fmla="*/ 982 w 2707"/>
                  <a:gd name="T45" fmla="*/ 511 h 518"/>
                  <a:gd name="T46" fmla="*/ 976 w 2707"/>
                  <a:gd name="T47" fmla="*/ 498 h 518"/>
                  <a:gd name="T48" fmla="*/ 1247 w 2707"/>
                  <a:gd name="T49" fmla="*/ 492 h 518"/>
                  <a:gd name="T50" fmla="*/ 1409 w 2707"/>
                  <a:gd name="T51" fmla="*/ 498 h 518"/>
                  <a:gd name="T52" fmla="*/ 1402 w 2707"/>
                  <a:gd name="T53" fmla="*/ 518 h 518"/>
                  <a:gd name="T54" fmla="*/ 1241 w 2707"/>
                  <a:gd name="T55" fmla="*/ 505 h 518"/>
                  <a:gd name="T56" fmla="*/ 1247 w 2707"/>
                  <a:gd name="T57" fmla="*/ 492 h 518"/>
                  <a:gd name="T58" fmla="*/ 1661 w 2707"/>
                  <a:gd name="T59" fmla="*/ 492 h 518"/>
                  <a:gd name="T60" fmla="*/ 1674 w 2707"/>
                  <a:gd name="T61" fmla="*/ 505 h 518"/>
                  <a:gd name="T62" fmla="*/ 1506 w 2707"/>
                  <a:gd name="T63" fmla="*/ 518 h 518"/>
                  <a:gd name="T64" fmla="*/ 1499 w 2707"/>
                  <a:gd name="T65" fmla="*/ 505 h 518"/>
                  <a:gd name="T66" fmla="*/ 1506 w 2707"/>
                  <a:gd name="T67" fmla="*/ 492 h 518"/>
                  <a:gd name="T68" fmla="*/ 1932 w 2707"/>
                  <a:gd name="T69" fmla="*/ 492 h 518"/>
                  <a:gd name="T70" fmla="*/ 1932 w 2707"/>
                  <a:gd name="T71" fmla="*/ 511 h 518"/>
                  <a:gd name="T72" fmla="*/ 1764 w 2707"/>
                  <a:gd name="T73" fmla="*/ 511 h 518"/>
                  <a:gd name="T74" fmla="*/ 1758 w 2707"/>
                  <a:gd name="T75" fmla="*/ 498 h 518"/>
                  <a:gd name="T76" fmla="*/ 2029 w 2707"/>
                  <a:gd name="T77" fmla="*/ 492 h 518"/>
                  <a:gd name="T78" fmla="*/ 2191 w 2707"/>
                  <a:gd name="T79" fmla="*/ 498 h 518"/>
                  <a:gd name="T80" fmla="*/ 2184 w 2707"/>
                  <a:gd name="T81" fmla="*/ 518 h 518"/>
                  <a:gd name="T82" fmla="*/ 2023 w 2707"/>
                  <a:gd name="T83" fmla="*/ 505 h 518"/>
                  <a:gd name="T84" fmla="*/ 2029 w 2707"/>
                  <a:gd name="T85" fmla="*/ 492 h 518"/>
                  <a:gd name="T86" fmla="*/ 2443 w 2707"/>
                  <a:gd name="T87" fmla="*/ 492 h 518"/>
                  <a:gd name="T88" fmla="*/ 2455 w 2707"/>
                  <a:gd name="T89" fmla="*/ 505 h 518"/>
                  <a:gd name="T90" fmla="*/ 2287 w 2707"/>
                  <a:gd name="T91" fmla="*/ 518 h 518"/>
                  <a:gd name="T92" fmla="*/ 2281 w 2707"/>
                  <a:gd name="T93" fmla="*/ 505 h 518"/>
                  <a:gd name="T94" fmla="*/ 2287 w 2707"/>
                  <a:gd name="T95" fmla="*/ 492 h 518"/>
                  <a:gd name="T96" fmla="*/ 2682 w 2707"/>
                  <a:gd name="T97" fmla="*/ 492 h 518"/>
                  <a:gd name="T98" fmla="*/ 2695 w 2707"/>
                  <a:gd name="T99" fmla="*/ 486 h 518"/>
                  <a:gd name="T100" fmla="*/ 2707 w 2707"/>
                  <a:gd name="T101" fmla="*/ 498 h 518"/>
                  <a:gd name="T102" fmla="*/ 2701 w 2707"/>
                  <a:gd name="T103" fmla="*/ 511 h 518"/>
                  <a:gd name="T104" fmla="*/ 2546 w 2707"/>
                  <a:gd name="T105" fmla="*/ 511 h 518"/>
                  <a:gd name="T106" fmla="*/ 2546 w 2707"/>
                  <a:gd name="T107" fmla="*/ 492 h 518"/>
                  <a:gd name="T108" fmla="*/ 2643 w 2707"/>
                  <a:gd name="T109" fmla="*/ 220 h 518"/>
                  <a:gd name="T110" fmla="*/ 2656 w 2707"/>
                  <a:gd name="T111" fmla="*/ 207 h 518"/>
                  <a:gd name="T112" fmla="*/ 2662 w 2707"/>
                  <a:gd name="T113" fmla="*/ 220 h 518"/>
                  <a:gd name="T114" fmla="*/ 2682 w 2707"/>
                  <a:gd name="T115" fmla="*/ 395 h 518"/>
                  <a:gd name="T116" fmla="*/ 2669 w 2707"/>
                  <a:gd name="T117" fmla="*/ 382 h 518"/>
                  <a:gd name="T118" fmla="*/ 2611 w 2707"/>
                  <a:gd name="T119" fmla="*/ 13 h 518"/>
                  <a:gd name="T120" fmla="*/ 2630 w 2707"/>
                  <a:gd name="T121" fmla="*/ 7 h 518"/>
                  <a:gd name="T122" fmla="*/ 2643 w 2707"/>
                  <a:gd name="T123" fmla="*/ 117 h 518"/>
                  <a:gd name="T124" fmla="*/ 2630 w 2707"/>
                  <a:gd name="T125" fmla="*/ 117 h 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07"/>
                  <a:gd name="T190" fmla="*/ 0 h 518"/>
                  <a:gd name="T191" fmla="*/ 2707 w 2707"/>
                  <a:gd name="T192" fmla="*/ 518 h 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07" h="518">
                    <a:moveTo>
                      <a:pt x="19" y="440"/>
                    </a:moveTo>
                    <a:lnTo>
                      <a:pt x="19" y="505"/>
                    </a:lnTo>
                    <a:lnTo>
                      <a:pt x="7" y="492"/>
                    </a:lnTo>
                    <a:lnTo>
                      <a:pt x="97" y="492"/>
                    </a:lnTo>
                    <a:lnTo>
                      <a:pt x="103" y="492"/>
                    </a:lnTo>
                    <a:lnTo>
                      <a:pt x="110" y="498"/>
                    </a:lnTo>
                    <a:lnTo>
                      <a:pt x="110" y="505"/>
                    </a:lnTo>
                    <a:lnTo>
                      <a:pt x="103" y="511"/>
                    </a:lnTo>
                    <a:lnTo>
                      <a:pt x="103" y="518"/>
                    </a:lnTo>
                    <a:lnTo>
                      <a:pt x="97" y="518"/>
                    </a:lnTo>
                    <a:lnTo>
                      <a:pt x="7" y="518"/>
                    </a:lnTo>
                    <a:lnTo>
                      <a:pt x="7" y="511"/>
                    </a:lnTo>
                    <a:lnTo>
                      <a:pt x="0" y="511"/>
                    </a:lnTo>
                    <a:lnTo>
                      <a:pt x="0" y="505"/>
                    </a:lnTo>
                    <a:lnTo>
                      <a:pt x="0" y="440"/>
                    </a:lnTo>
                    <a:lnTo>
                      <a:pt x="0" y="434"/>
                    </a:lnTo>
                    <a:lnTo>
                      <a:pt x="0" y="427"/>
                    </a:lnTo>
                    <a:lnTo>
                      <a:pt x="7" y="427"/>
                    </a:lnTo>
                    <a:lnTo>
                      <a:pt x="13" y="427"/>
                    </a:lnTo>
                    <a:lnTo>
                      <a:pt x="19" y="427"/>
                    </a:lnTo>
                    <a:lnTo>
                      <a:pt x="19" y="434"/>
                    </a:lnTo>
                    <a:lnTo>
                      <a:pt x="19" y="440"/>
                    </a:lnTo>
                    <a:close/>
                    <a:moveTo>
                      <a:pt x="207" y="492"/>
                    </a:moveTo>
                    <a:lnTo>
                      <a:pt x="362" y="492"/>
                    </a:lnTo>
                    <a:lnTo>
                      <a:pt x="368" y="492"/>
                    </a:lnTo>
                    <a:lnTo>
                      <a:pt x="368" y="498"/>
                    </a:lnTo>
                    <a:lnTo>
                      <a:pt x="368" y="505"/>
                    </a:lnTo>
                    <a:lnTo>
                      <a:pt x="368" y="511"/>
                    </a:lnTo>
                    <a:lnTo>
                      <a:pt x="362" y="511"/>
                    </a:lnTo>
                    <a:lnTo>
                      <a:pt x="362" y="518"/>
                    </a:lnTo>
                    <a:lnTo>
                      <a:pt x="207" y="518"/>
                    </a:lnTo>
                    <a:lnTo>
                      <a:pt x="200" y="511"/>
                    </a:lnTo>
                    <a:lnTo>
                      <a:pt x="194" y="505"/>
                    </a:lnTo>
                    <a:lnTo>
                      <a:pt x="194" y="498"/>
                    </a:lnTo>
                    <a:lnTo>
                      <a:pt x="200" y="492"/>
                    </a:lnTo>
                    <a:lnTo>
                      <a:pt x="207" y="492"/>
                    </a:lnTo>
                    <a:close/>
                    <a:moveTo>
                      <a:pt x="465" y="492"/>
                    </a:moveTo>
                    <a:lnTo>
                      <a:pt x="620" y="492"/>
                    </a:lnTo>
                    <a:lnTo>
                      <a:pt x="627" y="492"/>
                    </a:lnTo>
                    <a:lnTo>
                      <a:pt x="627" y="498"/>
                    </a:lnTo>
                    <a:lnTo>
                      <a:pt x="627" y="505"/>
                    </a:lnTo>
                    <a:lnTo>
                      <a:pt x="627" y="511"/>
                    </a:lnTo>
                    <a:lnTo>
                      <a:pt x="620" y="511"/>
                    </a:lnTo>
                    <a:lnTo>
                      <a:pt x="620" y="518"/>
                    </a:lnTo>
                    <a:lnTo>
                      <a:pt x="465" y="518"/>
                    </a:lnTo>
                    <a:lnTo>
                      <a:pt x="465" y="511"/>
                    </a:lnTo>
                    <a:lnTo>
                      <a:pt x="459" y="511"/>
                    </a:lnTo>
                    <a:lnTo>
                      <a:pt x="459" y="505"/>
                    </a:lnTo>
                    <a:lnTo>
                      <a:pt x="459" y="498"/>
                    </a:lnTo>
                    <a:lnTo>
                      <a:pt x="459" y="492"/>
                    </a:lnTo>
                    <a:lnTo>
                      <a:pt x="465" y="492"/>
                    </a:lnTo>
                    <a:close/>
                    <a:moveTo>
                      <a:pt x="730" y="492"/>
                    </a:moveTo>
                    <a:lnTo>
                      <a:pt x="879" y="492"/>
                    </a:lnTo>
                    <a:lnTo>
                      <a:pt x="885" y="492"/>
                    </a:lnTo>
                    <a:lnTo>
                      <a:pt x="892" y="498"/>
                    </a:lnTo>
                    <a:lnTo>
                      <a:pt x="892" y="505"/>
                    </a:lnTo>
                    <a:lnTo>
                      <a:pt x="885" y="511"/>
                    </a:lnTo>
                    <a:lnTo>
                      <a:pt x="879" y="518"/>
                    </a:lnTo>
                    <a:lnTo>
                      <a:pt x="730" y="518"/>
                    </a:lnTo>
                    <a:lnTo>
                      <a:pt x="724" y="518"/>
                    </a:lnTo>
                    <a:lnTo>
                      <a:pt x="724" y="511"/>
                    </a:lnTo>
                    <a:lnTo>
                      <a:pt x="717" y="511"/>
                    </a:lnTo>
                    <a:lnTo>
                      <a:pt x="717" y="505"/>
                    </a:lnTo>
                    <a:lnTo>
                      <a:pt x="717" y="498"/>
                    </a:lnTo>
                    <a:lnTo>
                      <a:pt x="717" y="492"/>
                    </a:lnTo>
                    <a:lnTo>
                      <a:pt x="724" y="492"/>
                    </a:lnTo>
                    <a:lnTo>
                      <a:pt x="730" y="492"/>
                    </a:lnTo>
                    <a:close/>
                    <a:moveTo>
                      <a:pt x="989" y="492"/>
                    </a:moveTo>
                    <a:lnTo>
                      <a:pt x="1144" y="492"/>
                    </a:lnTo>
                    <a:lnTo>
                      <a:pt x="1150" y="492"/>
                    </a:lnTo>
                    <a:lnTo>
                      <a:pt x="1150" y="498"/>
                    </a:lnTo>
                    <a:lnTo>
                      <a:pt x="1150" y="505"/>
                    </a:lnTo>
                    <a:lnTo>
                      <a:pt x="1150" y="511"/>
                    </a:lnTo>
                    <a:lnTo>
                      <a:pt x="1144" y="511"/>
                    </a:lnTo>
                    <a:lnTo>
                      <a:pt x="1144" y="518"/>
                    </a:lnTo>
                    <a:lnTo>
                      <a:pt x="989" y="518"/>
                    </a:lnTo>
                    <a:lnTo>
                      <a:pt x="982" y="511"/>
                    </a:lnTo>
                    <a:lnTo>
                      <a:pt x="976" y="505"/>
                    </a:lnTo>
                    <a:lnTo>
                      <a:pt x="976" y="498"/>
                    </a:lnTo>
                    <a:lnTo>
                      <a:pt x="982" y="492"/>
                    </a:lnTo>
                    <a:lnTo>
                      <a:pt x="989" y="492"/>
                    </a:lnTo>
                    <a:close/>
                    <a:moveTo>
                      <a:pt x="1247" y="492"/>
                    </a:moveTo>
                    <a:lnTo>
                      <a:pt x="1402" y="492"/>
                    </a:lnTo>
                    <a:lnTo>
                      <a:pt x="1409" y="492"/>
                    </a:lnTo>
                    <a:lnTo>
                      <a:pt x="1409" y="498"/>
                    </a:lnTo>
                    <a:lnTo>
                      <a:pt x="1409" y="505"/>
                    </a:lnTo>
                    <a:lnTo>
                      <a:pt x="1409" y="511"/>
                    </a:lnTo>
                    <a:lnTo>
                      <a:pt x="1402" y="511"/>
                    </a:lnTo>
                    <a:lnTo>
                      <a:pt x="1402" y="518"/>
                    </a:lnTo>
                    <a:lnTo>
                      <a:pt x="1247" y="518"/>
                    </a:lnTo>
                    <a:lnTo>
                      <a:pt x="1247" y="511"/>
                    </a:lnTo>
                    <a:lnTo>
                      <a:pt x="1241" y="511"/>
                    </a:lnTo>
                    <a:lnTo>
                      <a:pt x="1241" y="505"/>
                    </a:lnTo>
                    <a:lnTo>
                      <a:pt x="1241" y="498"/>
                    </a:lnTo>
                    <a:lnTo>
                      <a:pt x="1241" y="492"/>
                    </a:lnTo>
                    <a:lnTo>
                      <a:pt x="1247" y="492"/>
                    </a:lnTo>
                    <a:close/>
                    <a:moveTo>
                      <a:pt x="1506" y="492"/>
                    </a:moveTo>
                    <a:lnTo>
                      <a:pt x="1661" y="492"/>
                    </a:lnTo>
                    <a:lnTo>
                      <a:pt x="1667" y="492"/>
                    </a:lnTo>
                    <a:lnTo>
                      <a:pt x="1674" y="498"/>
                    </a:lnTo>
                    <a:lnTo>
                      <a:pt x="1674" y="505"/>
                    </a:lnTo>
                    <a:lnTo>
                      <a:pt x="1667" y="511"/>
                    </a:lnTo>
                    <a:lnTo>
                      <a:pt x="1661" y="518"/>
                    </a:lnTo>
                    <a:lnTo>
                      <a:pt x="1506" y="518"/>
                    </a:lnTo>
                    <a:lnTo>
                      <a:pt x="1506" y="511"/>
                    </a:lnTo>
                    <a:lnTo>
                      <a:pt x="1499" y="511"/>
                    </a:lnTo>
                    <a:lnTo>
                      <a:pt x="1499" y="505"/>
                    </a:lnTo>
                    <a:lnTo>
                      <a:pt x="1499" y="498"/>
                    </a:lnTo>
                    <a:lnTo>
                      <a:pt x="1499" y="492"/>
                    </a:lnTo>
                    <a:lnTo>
                      <a:pt x="1506" y="492"/>
                    </a:lnTo>
                    <a:close/>
                    <a:moveTo>
                      <a:pt x="1771" y="492"/>
                    </a:moveTo>
                    <a:lnTo>
                      <a:pt x="1926" y="492"/>
                    </a:lnTo>
                    <a:lnTo>
                      <a:pt x="1932" y="492"/>
                    </a:lnTo>
                    <a:lnTo>
                      <a:pt x="1932" y="498"/>
                    </a:lnTo>
                    <a:lnTo>
                      <a:pt x="1932" y="505"/>
                    </a:lnTo>
                    <a:lnTo>
                      <a:pt x="1932" y="511"/>
                    </a:lnTo>
                    <a:lnTo>
                      <a:pt x="1926" y="511"/>
                    </a:lnTo>
                    <a:lnTo>
                      <a:pt x="1926" y="518"/>
                    </a:lnTo>
                    <a:lnTo>
                      <a:pt x="1771" y="518"/>
                    </a:lnTo>
                    <a:lnTo>
                      <a:pt x="1764" y="511"/>
                    </a:lnTo>
                    <a:lnTo>
                      <a:pt x="1758" y="505"/>
                    </a:lnTo>
                    <a:lnTo>
                      <a:pt x="1758" y="498"/>
                    </a:lnTo>
                    <a:lnTo>
                      <a:pt x="1764" y="492"/>
                    </a:lnTo>
                    <a:lnTo>
                      <a:pt x="1771" y="492"/>
                    </a:lnTo>
                    <a:close/>
                    <a:moveTo>
                      <a:pt x="2029" y="492"/>
                    </a:moveTo>
                    <a:lnTo>
                      <a:pt x="2184" y="492"/>
                    </a:lnTo>
                    <a:lnTo>
                      <a:pt x="2191" y="492"/>
                    </a:lnTo>
                    <a:lnTo>
                      <a:pt x="2191" y="498"/>
                    </a:lnTo>
                    <a:lnTo>
                      <a:pt x="2191" y="505"/>
                    </a:lnTo>
                    <a:lnTo>
                      <a:pt x="2191" y="511"/>
                    </a:lnTo>
                    <a:lnTo>
                      <a:pt x="2184" y="511"/>
                    </a:lnTo>
                    <a:lnTo>
                      <a:pt x="2184" y="518"/>
                    </a:lnTo>
                    <a:lnTo>
                      <a:pt x="2029" y="518"/>
                    </a:lnTo>
                    <a:lnTo>
                      <a:pt x="2029" y="511"/>
                    </a:lnTo>
                    <a:lnTo>
                      <a:pt x="2023" y="511"/>
                    </a:lnTo>
                    <a:lnTo>
                      <a:pt x="2023" y="505"/>
                    </a:lnTo>
                    <a:lnTo>
                      <a:pt x="2023" y="498"/>
                    </a:lnTo>
                    <a:lnTo>
                      <a:pt x="2023" y="492"/>
                    </a:lnTo>
                    <a:lnTo>
                      <a:pt x="2029" y="492"/>
                    </a:lnTo>
                    <a:close/>
                    <a:moveTo>
                      <a:pt x="2287" y="492"/>
                    </a:moveTo>
                    <a:lnTo>
                      <a:pt x="2443" y="492"/>
                    </a:lnTo>
                    <a:lnTo>
                      <a:pt x="2449" y="492"/>
                    </a:lnTo>
                    <a:lnTo>
                      <a:pt x="2449" y="498"/>
                    </a:lnTo>
                    <a:lnTo>
                      <a:pt x="2455" y="498"/>
                    </a:lnTo>
                    <a:lnTo>
                      <a:pt x="2455" y="505"/>
                    </a:lnTo>
                    <a:lnTo>
                      <a:pt x="2449" y="505"/>
                    </a:lnTo>
                    <a:lnTo>
                      <a:pt x="2449" y="511"/>
                    </a:lnTo>
                    <a:lnTo>
                      <a:pt x="2443" y="518"/>
                    </a:lnTo>
                    <a:lnTo>
                      <a:pt x="2287" y="518"/>
                    </a:lnTo>
                    <a:lnTo>
                      <a:pt x="2287" y="511"/>
                    </a:lnTo>
                    <a:lnTo>
                      <a:pt x="2281" y="511"/>
                    </a:lnTo>
                    <a:lnTo>
                      <a:pt x="2281" y="505"/>
                    </a:lnTo>
                    <a:lnTo>
                      <a:pt x="2281" y="498"/>
                    </a:lnTo>
                    <a:lnTo>
                      <a:pt x="2281" y="492"/>
                    </a:lnTo>
                    <a:lnTo>
                      <a:pt x="2287" y="492"/>
                    </a:lnTo>
                    <a:close/>
                    <a:moveTo>
                      <a:pt x="2552" y="492"/>
                    </a:moveTo>
                    <a:lnTo>
                      <a:pt x="2695" y="492"/>
                    </a:lnTo>
                    <a:lnTo>
                      <a:pt x="2688" y="505"/>
                    </a:lnTo>
                    <a:lnTo>
                      <a:pt x="2682" y="498"/>
                    </a:lnTo>
                    <a:lnTo>
                      <a:pt x="2682" y="492"/>
                    </a:lnTo>
                    <a:lnTo>
                      <a:pt x="2688" y="486"/>
                    </a:lnTo>
                    <a:lnTo>
                      <a:pt x="2695" y="486"/>
                    </a:lnTo>
                    <a:lnTo>
                      <a:pt x="2701" y="486"/>
                    </a:lnTo>
                    <a:lnTo>
                      <a:pt x="2701" y="492"/>
                    </a:lnTo>
                    <a:lnTo>
                      <a:pt x="2707" y="498"/>
                    </a:lnTo>
                    <a:lnTo>
                      <a:pt x="2707" y="505"/>
                    </a:lnTo>
                    <a:lnTo>
                      <a:pt x="2701" y="505"/>
                    </a:lnTo>
                    <a:lnTo>
                      <a:pt x="2701" y="511"/>
                    </a:lnTo>
                    <a:lnTo>
                      <a:pt x="2695" y="518"/>
                    </a:lnTo>
                    <a:lnTo>
                      <a:pt x="2552" y="518"/>
                    </a:lnTo>
                    <a:lnTo>
                      <a:pt x="2546" y="518"/>
                    </a:lnTo>
                    <a:lnTo>
                      <a:pt x="2546" y="511"/>
                    </a:lnTo>
                    <a:lnTo>
                      <a:pt x="2539" y="505"/>
                    </a:lnTo>
                    <a:lnTo>
                      <a:pt x="2539" y="498"/>
                    </a:lnTo>
                    <a:lnTo>
                      <a:pt x="2546" y="492"/>
                    </a:lnTo>
                    <a:lnTo>
                      <a:pt x="2552" y="492"/>
                    </a:lnTo>
                    <a:close/>
                    <a:moveTo>
                      <a:pt x="2669" y="382"/>
                    </a:moveTo>
                    <a:lnTo>
                      <a:pt x="2643" y="220"/>
                    </a:lnTo>
                    <a:lnTo>
                      <a:pt x="2643" y="214"/>
                    </a:lnTo>
                    <a:lnTo>
                      <a:pt x="2649" y="214"/>
                    </a:lnTo>
                    <a:lnTo>
                      <a:pt x="2649" y="207"/>
                    </a:lnTo>
                    <a:lnTo>
                      <a:pt x="2656" y="207"/>
                    </a:lnTo>
                    <a:lnTo>
                      <a:pt x="2662" y="214"/>
                    </a:lnTo>
                    <a:lnTo>
                      <a:pt x="2662" y="220"/>
                    </a:lnTo>
                    <a:lnTo>
                      <a:pt x="2688" y="382"/>
                    </a:lnTo>
                    <a:lnTo>
                      <a:pt x="2688" y="388"/>
                    </a:lnTo>
                    <a:lnTo>
                      <a:pt x="2682" y="388"/>
                    </a:lnTo>
                    <a:lnTo>
                      <a:pt x="2682" y="395"/>
                    </a:lnTo>
                    <a:lnTo>
                      <a:pt x="2675" y="395"/>
                    </a:lnTo>
                    <a:lnTo>
                      <a:pt x="2669" y="388"/>
                    </a:lnTo>
                    <a:lnTo>
                      <a:pt x="2669" y="382"/>
                    </a:lnTo>
                    <a:close/>
                    <a:moveTo>
                      <a:pt x="2630" y="110"/>
                    </a:moveTo>
                    <a:lnTo>
                      <a:pt x="2611" y="13"/>
                    </a:lnTo>
                    <a:lnTo>
                      <a:pt x="2617" y="7"/>
                    </a:lnTo>
                    <a:lnTo>
                      <a:pt x="2623" y="0"/>
                    </a:lnTo>
                    <a:lnTo>
                      <a:pt x="2630" y="0"/>
                    </a:lnTo>
                    <a:lnTo>
                      <a:pt x="2630" y="7"/>
                    </a:lnTo>
                    <a:lnTo>
                      <a:pt x="2636" y="7"/>
                    </a:lnTo>
                    <a:lnTo>
                      <a:pt x="2636" y="13"/>
                    </a:lnTo>
                    <a:lnTo>
                      <a:pt x="2649" y="104"/>
                    </a:lnTo>
                    <a:lnTo>
                      <a:pt x="2649" y="110"/>
                    </a:lnTo>
                    <a:lnTo>
                      <a:pt x="2643" y="117"/>
                    </a:lnTo>
                    <a:lnTo>
                      <a:pt x="2636" y="117"/>
                    </a:lnTo>
                    <a:lnTo>
                      <a:pt x="2630" y="117"/>
                    </a:lnTo>
                    <a:lnTo>
                      <a:pt x="2630" y="110"/>
                    </a:lnTo>
                    <a:close/>
                  </a:path>
                </a:pathLst>
              </a:custGeom>
              <a:solidFill>
                <a:srgbClr val="0000FF"/>
              </a:solidFill>
              <a:ln w="0">
                <a:solidFill>
                  <a:srgbClr val="0000FF"/>
                </a:solidFill>
                <a:round/>
                <a:headEnd/>
                <a:tailEnd/>
              </a:ln>
            </p:spPr>
            <p:txBody>
              <a:bodyPr/>
              <a:lstStyle/>
              <a:p>
                <a:endParaRPr lang="en-GB"/>
              </a:p>
            </p:txBody>
          </p:sp>
          <p:sp>
            <p:nvSpPr>
              <p:cNvPr id="11440" name="Rectangle 705"/>
              <p:cNvSpPr>
                <a:spLocks noChangeArrowheads="1"/>
              </p:cNvSpPr>
              <p:nvPr/>
            </p:nvSpPr>
            <p:spPr bwMode="auto">
              <a:xfrm>
                <a:off x="1994" y="6389"/>
                <a:ext cx="672" cy="13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41" name="Rectangle 706"/>
              <p:cNvSpPr>
                <a:spLocks noChangeArrowheads="1"/>
              </p:cNvSpPr>
              <p:nvPr/>
            </p:nvSpPr>
            <p:spPr bwMode="auto">
              <a:xfrm>
                <a:off x="2537" y="6441"/>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42" name="Rectangle 707"/>
              <p:cNvSpPr>
                <a:spLocks noChangeArrowheads="1"/>
              </p:cNvSpPr>
              <p:nvPr/>
            </p:nvSpPr>
            <p:spPr bwMode="auto">
              <a:xfrm>
                <a:off x="2414" y="6441"/>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43" name="Rectangle 708"/>
              <p:cNvSpPr>
                <a:spLocks noChangeArrowheads="1"/>
              </p:cNvSpPr>
              <p:nvPr/>
            </p:nvSpPr>
            <p:spPr bwMode="auto">
              <a:xfrm>
                <a:off x="2291" y="6441"/>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44" name="Rectangle 709"/>
              <p:cNvSpPr>
                <a:spLocks noChangeArrowheads="1"/>
              </p:cNvSpPr>
              <p:nvPr/>
            </p:nvSpPr>
            <p:spPr bwMode="auto">
              <a:xfrm>
                <a:off x="2168" y="6441"/>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45" name="Rectangle 710"/>
              <p:cNvSpPr>
                <a:spLocks noChangeArrowheads="1"/>
              </p:cNvSpPr>
              <p:nvPr/>
            </p:nvSpPr>
            <p:spPr bwMode="auto">
              <a:xfrm>
                <a:off x="2046" y="6441"/>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46" name="Rectangle 711"/>
              <p:cNvSpPr>
                <a:spLocks noChangeArrowheads="1"/>
              </p:cNvSpPr>
              <p:nvPr/>
            </p:nvSpPr>
            <p:spPr bwMode="auto">
              <a:xfrm>
                <a:off x="2537" y="6687"/>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47" name="Rectangle 712"/>
              <p:cNvSpPr>
                <a:spLocks noChangeArrowheads="1"/>
              </p:cNvSpPr>
              <p:nvPr/>
            </p:nvSpPr>
            <p:spPr bwMode="auto">
              <a:xfrm>
                <a:off x="2291" y="6687"/>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48" name="Rectangle 713"/>
              <p:cNvSpPr>
                <a:spLocks noChangeArrowheads="1"/>
              </p:cNvSpPr>
              <p:nvPr/>
            </p:nvSpPr>
            <p:spPr bwMode="auto">
              <a:xfrm>
                <a:off x="2168" y="6687"/>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49" name="Rectangle 714"/>
              <p:cNvSpPr>
                <a:spLocks noChangeArrowheads="1"/>
              </p:cNvSpPr>
              <p:nvPr/>
            </p:nvSpPr>
            <p:spPr bwMode="auto">
              <a:xfrm>
                <a:off x="2046" y="6687"/>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50" name="Rectangle 715"/>
              <p:cNvSpPr>
                <a:spLocks noChangeArrowheads="1"/>
              </p:cNvSpPr>
              <p:nvPr/>
            </p:nvSpPr>
            <p:spPr bwMode="auto">
              <a:xfrm>
                <a:off x="2537" y="6939"/>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51" name="Rectangle 716"/>
              <p:cNvSpPr>
                <a:spLocks noChangeArrowheads="1"/>
              </p:cNvSpPr>
              <p:nvPr/>
            </p:nvSpPr>
            <p:spPr bwMode="auto">
              <a:xfrm>
                <a:off x="2414" y="6939"/>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52" name="Rectangle 717"/>
              <p:cNvSpPr>
                <a:spLocks noChangeArrowheads="1"/>
              </p:cNvSpPr>
              <p:nvPr/>
            </p:nvSpPr>
            <p:spPr bwMode="auto">
              <a:xfrm>
                <a:off x="2291" y="6939"/>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53" name="Rectangle 718"/>
              <p:cNvSpPr>
                <a:spLocks noChangeArrowheads="1"/>
              </p:cNvSpPr>
              <p:nvPr/>
            </p:nvSpPr>
            <p:spPr bwMode="auto">
              <a:xfrm>
                <a:off x="2046" y="6939"/>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54" name="Rectangle 719"/>
              <p:cNvSpPr>
                <a:spLocks noChangeArrowheads="1"/>
              </p:cNvSpPr>
              <p:nvPr/>
            </p:nvSpPr>
            <p:spPr bwMode="auto">
              <a:xfrm>
                <a:off x="2537" y="7185"/>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55" name="Rectangle 720"/>
              <p:cNvSpPr>
                <a:spLocks noChangeArrowheads="1"/>
              </p:cNvSpPr>
              <p:nvPr/>
            </p:nvSpPr>
            <p:spPr bwMode="auto">
              <a:xfrm>
                <a:off x="2414" y="7185"/>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56" name="Rectangle 721"/>
              <p:cNvSpPr>
                <a:spLocks noChangeArrowheads="1"/>
              </p:cNvSpPr>
              <p:nvPr/>
            </p:nvSpPr>
            <p:spPr bwMode="auto">
              <a:xfrm>
                <a:off x="2291" y="7185"/>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57" name="Rectangle 722"/>
              <p:cNvSpPr>
                <a:spLocks noChangeArrowheads="1"/>
              </p:cNvSpPr>
              <p:nvPr/>
            </p:nvSpPr>
            <p:spPr bwMode="auto">
              <a:xfrm>
                <a:off x="2046" y="7185"/>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58" name="Rectangle 723"/>
              <p:cNvSpPr>
                <a:spLocks noChangeArrowheads="1"/>
              </p:cNvSpPr>
              <p:nvPr/>
            </p:nvSpPr>
            <p:spPr bwMode="auto">
              <a:xfrm>
                <a:off x="2537" y="74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59" name="Rectangle 724"/>
              <p:cNvSpPr>
                <a:spLocks noChangeArrowheads="1"/>
              </p:cNvSpPr>
              <p:nvPr/>
            </p:nvSpPr>
            <p:spPr bwMode="auto">
              <a:xfrm>
                <a:off x="2414" y="74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60" name="Rectangle 725"/>
              <p:cNvSpPr>
                <a:spLocks noChangeArrowheads="1"/>
              </p:cNvSpPr>
              <p:nvPr/>
            </p:nvSpPr>
            <p:spPr bwMode="auto">
              <a:xfrm>
                <a:off x="2291" y="74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61" name="Rectangle 726"/>
              <p:cNvSpPr>
                <a:spLocks noChangeArrowheads="1"/>
              </p:cNvSpPr>
              <p:nvPr/>
            </p:nvSpPr>
            <p:spPr bwMode="auto">
              <a:xfrm>
                <a:off x="2168" y="74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62" name="Rectangle 727"/>
              <p:cNvSpPr>
                <a:spLocks noChangeArrowheads="1"/>
              </p:cNvSpPr>
              <p:nvPr/>
            </p:nvSpPr>
            <p:spPr bwMode="auto">
              <a:xfrm>
                <a:off x="2046" y="74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63" name="Rectangle 728"/>
              <p:cNvSpPr>
                <a:spLocks noChangeArrowheads="1"/>
              </p:cNvSpPr>
              <p:nvPr/>
            </p:nvSpPr>
            <p:spPr bwMode="auto">
              <a:xfrm>
                <a:off x="2530" y="6389"/>
                <a:ext cx="672" cy="13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64" name="Rectangle 729"/>
              <p:cNvSpPr>
                <a:spLocks noChangeArrowheads="1"/>
              </p:cNvSpPr>
              <p:nvPr/>
            </p:nvSpPr>
            <p:spPr bwMode="auto">
              <a:xfrm>
                <a:off x="3073" y="6441"/>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65" name="Rectangle 730"/>
              <p:cNvSpPr>
                <a:spLocks noChangeArrowheads="1"/>
              </p:cNvSpPr>
              <p:nvPr/>
            </p:nvSpPr>
            <p:spPr bwMode="auto">
              <a:xfrm>
                <a:off x="2950" y="6441"/>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66" name="Rectangle 731"/>
              <p:cNvSpPr>
                <a:spLocks noChangeArrowheads="1"/>
              </p:cNvSpPr>
              <p:nvPr/>
            </p:nvSpPr>
            <p:spPr bwMode="auto">
              <a:xfrm>
                <a:off x="2827" y="6441"/>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67" name="Rectangle 732"/>
              <p:cNvSpPr>
                <a:spLocks noChangeArrowheads="1"/>
              </p:cNvSpPr>
              <p:nvPr/>
            </p:nvSpPr>
            <p:spPr bwMode="auto">
              <a:xfrm>
                <a:off x="2705" y="6441"/>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68" name="Rectangle 733"/>
              <p:cNvSpPr>
                <a:spLocks noChangeArrowheads="1"/>
              </p:cNvSpPr>
              <p:nvPr/>
            </p:nvSpPr>
            <p:spPr bwMode="auto">
              <a:xfrm>
                <a:off x="2582" y="6441"/>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69" name="Rectangle 734"/>
              <p:cNvSpPr>
                <a:spLocks noChangeArrowheads="1"/>
              </p:cNvSpPr>
              <p:nvPr/>
            </p:nvSpPr>
            <p:spPr bwMode="auto">
              <a:xfrm>
                <a:off x="3073" y="6687"/>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70" name="Rectangle 735"/>
              <p:cNvSpPr>
                <a:spLocks noChangeArrowheads="1"/>
              </p:cNvSpPr>
              <p:nvPr/>
            </p:nvSpPr>
            <p:spPr bwMode="auto">
              <a:xfrm>
                <a:off x="2827" y="6687"/>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71" name="Rectangle 736"/>
              <p:cNvSpPr>
                <a:spLocks noChangeArrowheads="1"/>
              </p:cNvSpPr>
              <p:nvPr/>
            </p:nvSpPr>
            <p:spPr bwMode="auto">
              <a:xfrm>
                <a:off x="2705" y="6687"/>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72" name="Rectangle 737"/>
              <p:cNvSpPr>
                <a:spLocks noChangeArrowheads="1"/>
              </p:cNvSpPr>
              <p:nvPr/>
            </p:nvSpPr>
            <p:spPr bwMode="auto">
              <a:xfrm>
                <a:off x="2582" y="6687"/>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73" name="Rectangle 738"/>
              <p:cNvSpPr>
                <a:spLocks noChangeArrowheads="1"/>
              </p:cNvSpPr>
              <p:nvPr/>
            </p:nvSpPr>
            <p:spPr bwMode="auto">
              <a:xfrm>
                <a:off x="3073" y="6939"/>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74" name="Rectangle 739"/>
              <p:cNvSpPr>
                <a:spLocks noChangeArrowheads="1"/>
              </p:cNvSpPr>
              <p:nvPr/>
            </p:nvSpPr>
            <p:spPr bwMode="auto">
              <a:xfrm>
                <a:off x="2950" y="6939"/>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75" name="Rectangle 740"/>
              <p:cNvSpPr>
                <a:spLocks noChangeArrowheads="1"/>
              </p:cNvSpPr>
              <p:nvPr/>
            </p:nvSpPr>
            <p:spPr bwMode="auto">
              <a:xfrm>
                <a:off x="2827" y="6939"/>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76" name="Rectangle 741"/>
              <p:cNvSpPr>
                <a:spLocks noChangeArrowheads="1"/>
              </p:cNvSpPr>
              <p:nvPr/>
            </p:nvSpPr>
            <p:spPr bwMode="auto">
              <a:xfrm>
                <a:off x="2582" y="6939"/>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77" name="Rectangle 742"/>
              <p:cNvSpPr>
                <a:spLocks noChangeArrowheads="1"/>
              </p:cNvSpPr>
              <p:nvPr/>
            </p:nvSpPr>
            <p:spPr bwMode="auto">
              <a:xfrm>
                <a:off x="3073" y="7185"/>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78" name="Rectangle 743"/>
              <p:cNvSpPr>
                <a:spLocks noChangeArrowheads="1"/>
              </p:cNvSpPr>
              <p:nvPr/>
            </p:nvSpPr>
            <p:spPr bwMode="auto">
              <a:xfrm>
                <a:off x="2950" y="7185"/>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79" name="Rectangle 744"/>
              <p:cNvSpPr>
                <a:spLocks noChangeArrowheads="1"/>
              </p:cNvSpPr>
              <p:nvPr/>
            </p:nvSpPr>
            <p:spPr bwMode="auto">
              <a:xfrm>
                <a:off x="2827" y="7185"/>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80" name="Rectangle 745"/>
              <p:cNvSpPr>
                <a:spLocks noChangeArrowheads="1"/>
              </p:cNvSpPr>
              <p:nvPr/>
            </p:nvSpPr>
            <p:spPr bwMode="auto">
              <a:xfrm>
                <a:off x="2582" y="7185"/>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81" name="Rectangle 746"/>
              <p:cNvSpPr>
                <a:spLocks noChangeArrowheads="1"/>
              </p:cNvSpPr>
              <p:nvPr/>
            </p:nvSpPr>
            <p:spPr bwMode="auto">
              <a:xfrm>
                <a:off x="3073" y="74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82" name="Rectangle 747"/>
              <p:cNvSpPr>
                <a:spLocks noChangeArrowheads="1"/>
              </p:cNvSpPr>
              <p:nvPr/>
            </p:nvSpPr>
            <p:spPr bwMode="auto">
              <a:xfrm>
                <a:off x="2950" y="74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83" name="Rectangle 748"/>
              <p:cNvSpPr>
                <a:spLocks noChangeArrowheads="1"/>
              </p:cNvSpPr>
              <p:nvPr/>
            </p:nvSpPr>
            <p:spPr bwMode="auto">
              <a:xfrm>
                <a:off x="2827" y="74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84" name="Rectangle 749"/>
              <p:cNvSpPr>
                <a:spLocks noChangeArrowheads="1"/>
              </p:cNvSpPr>
              <p:nvPr/>
            </p:nvSpPr>
            <p:spPr bwMode="auto">
              <a:xfrm>
                <a:off x="2705" y="74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85" name="Rectangle 750"/>
              <p:cNvSpPr>
                <a:spLocks noChangeArrowheads="1"/>
              </p:cNvSpPr>
              <p:nvPr/>
            </p:nvSpPr>
            <p:spPr bwMode="auto">
              <a:xfrm>
                <a:off x="2582" y="74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86" name="Rectangle 751"/>
              <p:cNvSpPr>
                <a:spLocks noChangeArrowheads="1"/>
              </p:cNvSpPr>
              <p:nvPr/>
            </p:nvSpPr>
            <p:spPr bwMode="auto">
              <a:xfrm>
                <a:off x="3060" y="5561"/>
                <a:ext cx="549" cy="17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87" name="Rectangle 752"/>
              <p:cNvSpPr>
                <a:spLocks noChangeArrowheads="1"/>
              </p:cNvSpPr>
              <p:nvPr/>
            </p:nvSpPr>
            <p:spPr bwMode="auto">
              <a:xfrm>
                <a:off x="3499" y="5593"/>
                <a:ext cx="91"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88" name="Rectangle 753"/>
              <p:cNvSpPr>
                <a:spLocks noChangeArrowheads="1"/>
              </p:cNvSpPr>
              <p:nvPr/>
            </p:nvSpPr>
            <p:spPr bwMode="auto">
              <a:xfrm>
                <a:off x="3396" y="5593"/>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89" name="Rectangle 754"/>
              <p:cNvSpPr>
                <a:spLocks noChangeArrowheads="1"/>
              </p:cNvSpPr>
              <p:nvPr/>
            </p:nvSpPr>
            <p:spPr bwMode="auto">
              <a:xfrm>
                <a:off x="3293" y="5593"/>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90" name="Rectangle 755"/>
              <p:cNvSpPr>
                <a:spLocks noChangeArrowheads="1"/>
              </p:cNvSpPr>
              <p:nvPr/>
            </p:nvSpPr>
            <p:spPr bwMode="auto">
              <a:xfrm>
                <a:off x="3189" y="5593"/>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91" name="Rectangle 756"/>
              <p:cNvSpPr>
                <a:spLocks noChangeArrowheads="1"/>
              </p:cNvSpPr>
              <p:nvPr/>
            </p:nvSpPr>
            <p:spPr bwMode="auto">
              <a:xfrm>
                <a:off x="3086" y="5593"/>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92" name="Rectangle 757"/>
              <p:cNvSpPr>
                <a:spLocks noChangeArrowheads="1"/>
              </p:cNvSpPr>
              <p:nvPr/>
            </p:nvSpPr>
            <p:spPr bwMode="auto">
              <a:xfrm>
                <a:off x="3499" y="5787"/>
                <a:ext cx="91"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93" name="Rectangle 758"/>
              <p:cNvSpPr>
                <a:spLocks noChangeArrowheads="1"/>
              </p:cNvSpPr>
              <p:nvPr/>
            </p:nvSpPr>
            <p:spPr bwMode="auto">
              <a:xfrm>
                <a:off x="3396" y="5787"/>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94" name="Rectangle 759"/>
              <p:cNvSpPr>
                <a:spLocks noChangeArrowheads="1"/>
              </p:cNvSpPr>
              <p:nvPr/>
            </p:nvSpPr>
            <p:spPr bwMode="auto">
              <a:xfrm>
                <a:off x="3293" y="5787"/>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95" name="Rectangle 760"/>
              <p:cNvSpPr>
                <a:spLocks noChangeArrowheads="1"/>
              </p:cNvSpPr>
              <p:nvPr/>
            </p:nvSpPr>
            <p:spPr bwMode="auto">
              <a:xfrm>
                <a:off x="3189" y="5787"/>
                <a:ext cx="97"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96" name="Rectangle 761"/>
              <p:cNvSpPr>
                <a:spLocks noChangeArrowheads="1"/>
              </p:cNvSpPr>
              <p:nvPr/>
            </p:nvSpPr>
            <p:spPr bwMode="auto">
              <a:xfrm>
                <a:off x="3086" y="5787"/>
                <a:ext cx="97"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97" name="Rectangle 762"/>
              <p:cNvSpPr>
                <a:spLocks noChangeArrowheads="1"/>
              </p:cNvSpPr>
              <p:nvPr/>
            </p:nvSpPr>
            <p:spPr bwMode="auto">
              <a:xfrm>
                <a:off x="3499" y="5988"/>
                <a:ext cx="91"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98" name="Rectangle 763"/>
              <p:cNvSpPr>
                <a:spLocks noChangeArrowheads="1"/>
              </p:cNvSpPr>
              <p:nvPr/>
            </p:nvSpPr>
            <p:spPr bwMode="auto">
              <a:xfrm>
                <a:off x="3396" y="5988"/>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499" name="Rectangle 764"/>
              <p:cNvSpPr>
                <a:spLocks noChangeArrowheads="1"/>
              </p:cNvSpPr>
              <p:nvPr/>
            </p:nvSpPr>
            <p:spPr bwMode="auto">
              <a:xfrm>
                <a:off x="3293" y="5988"/>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00" name="Rectangle 765"/>
              <p:cNvSpPr>
                <a:spLocks noChangeArrowheads="1"/>
              </p:cNvSpPr>
              <p:nvPr/>
            </p:nvSpPr>
            <p:spPr bwMode="auto">
              <a:xfrm>
                <a:off x="3189" y="5988"/>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01" name="Rectangle 766"/>
              <p:cNvSpPr>
                <a:spLocks noChangeArrowheads="1"/>
              </p:cNvSpPr>
              <p:nvPr/>
            </p:nvSpPr>
            <p:spPr bwMode="auto">
              <a:xfrm>
                <a:off x="3086" y="5988"/>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02" name="Rectangle 767"/>
              <p:cNvSpPr>
                <a:spLocks noChangeArrowheads="1"/>
              </p:cNvSpPr>
              <p:nvPr/>
            </p:nvSpPr>
            <p:spPr bwMode="auto">
              <a:xfrm>
                <a:off x="3499" y="6182"/>
                <a:ext cx="91"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03" name="Rectangle 768"/>
              <p:cNvSpPr>
                <a:spLocks noChangeArrowheads="1"/>
              </p:cNvSpPr>
              <p:nvPr/>
            </p:nvSpPr>
            <p:spPr bwMode="auto">
              <a:xfrm>
                <a:off x="3396" y="6182"/>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04" name="Rectangle 769"/>
              <p:cNvSpPr>
                <a:spLocks noChangeArrowheads="1"/>
              </p:cNvSpPr>
              <p:nvPr/>
            </p:nvSpPr>
            <p:spPr bwMode="auto">
              <a:xfrm>
                <a:off x="3293" y="6182"/>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05" name="Rectangle 770"/>
              <p:cNvSpPr>
                <a:spLocks noChangeArrowheads="1"/>
              </p:cNvSpPr>
              <p:nvPr/>
            </p:nvSpPr>
            <p:spPr bwMode="auto">
              <a:xfrm>
                <a:off x="3189" y="6182"/>
                <a:ext cx="97"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06" name="Rectangle 771"/>
              <p:cNvSpPr>
                <a:spLocks noChangeArrowheads="1"/>
              </p:cNvSpPr>
              <p:nvPr/>
            </p:nvSpPr>
            <p:spPr bwMode="auto">
              <a:xfrm>
                <a:off x="3086" y="6182"/>
                <a:ext cx="97"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07" name="Rectangle 772"/>
              <p:cNvSpPr>
                <a:spLocks noChangeArrowheads="1"/>
              </p:cNvSpPr>
              <p:nvPr/>
            </p:nvSpPr>
            <p:spPr bwMode="auto">
              <a:xfrm>
                <a:off x="3499" y="6383"/>
                <a:ext cx="91"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08" name="Rectangle 773"/>
              <p:cNvSpPr>
                <a:spLocks noChangeArrowheads="1"/>
              </p:cNvSpPr>
              <p:nvPr/>
            </p:nvSpPr>
            <p:spPr bwMode="auto">
              <a:xfrm>
                <a:off x="3396" y="6383"/>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09" name="Rectangle 774"/>
              <p:cNvSpPr>
                <a:spLocks noChangeArrowheads="1"/>
              </p:cNvSpPr>
              <p:nvPr/>
            </p:nvSpPr>
            <p:spPr bwMode="auto">
              <a:xfrm>
                <a:off x="3293" y="6383"/>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10" name="Rectangle 775"/>
              <p:cNvSpPr>
                <a:spLocks noChangeArrowheads="1"/>
              </p:cNvSpPr>
              <p:nvPr/>
            </p:nvSpPr>
            <p:spPr bwMode="auto">
              <a:xfrm>
                <a:off x="3189" y="6383"/>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11" name="Rectangle 776"/>
              <p:cNvSpPr>
                <a:spLocks noChangeArrowheads="1"/>
              </p:cNvSpPr>
              <p:nvPr/>
            </p:nvSpPr>
            <p:spPr bwMode="auto">
              <a:xfrm>
                <a:off x="3086" y="6383"/>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12" name="Rectangle 777"/>
              <p:cNvSpPr>
                <a:spLocks noChangeArrowheads="1"/>
              </p:cNvSpPr>
              <p:nvPr/>
            </p:nvSpPr>
            <p:spPr bwMode="auto">
              <a:xfrm>
                <a:off x="3499" y="6577"/>
                <a:ext cx="91"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13" name="Rectangle 778"/>
              <p:cNvSpPr>
                <a:spLocks noChangeArrowheads="1"/>
              </p:cNvSpPr>
              <p:nvPr/>
            </p:nvSpPr>
            <p:spPr bwMode="auto">
              <a:xfrm>
                <a:off x="3396" y="6577"/>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14" name="Rectangle 779"/>
              <p:cNvSpPr>
                <a:spLocks noChangeArrowheads="1"/>
              </p:cNvSpPr>
              <p:nvPr/>
            </p:nvSpPr>
            <p:spPr bwMode="auto">
              <a:xfrm>
                <a:off x="3293" y="6577"/>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15" name="Rectangle 780"/>
              <p:cNvSpPr>
                <a:spLocks noChangeArrowheads="1"/>
              </p:cNvSpPr>
              <p:nvPr/>
            </p:nvSpPr>
            <p:spPr bwMode="auto">
              <a:xfrm>
                <a:off x="3189" y="6577"/>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16" name="Rectangle 781"/>
              <p:cNvSpPr>
                <a:spLocks noChangeArrowheads="1"/>
              </p:cNvSpPr>
              <p:nvPr/>
            </p:nvSpPr>
            <p:spPr bwMode="auto">
              <a:xfrm>
                <a:off x="3086" y="6577"/>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17" name="Rectangle 782"/>
              <p:cNvSpPr>
                <a:spLocks noChangeArrowheads="1"/>
              </p:cNvSpPr>
              <p:nvPr/>
            </p:nvSpPr>
            <p:spPr bwMode="auto">
              <a:xfrm>
                <a:off x="3499" y="6771"/>
                <a:ext cx="91"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18" name="Rectangle 783"/>
              <p:cNvSpPr>
                <a:spLocks noChangeArrowheads="1"/>
              </p:cNvSpPr>
              <p:nvPr/>
            </p:nvSpPr>
            <p:spPr bwMode="auto">
              <a:xfrm>
                <a:off x="3396" y="6771"/>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19" name="Rectangle 784"/>
              <p:cNvSpPr>
                <a:spLocks noChangeArrowheads="1"/>
              </p:cNvSpPr>
              <p:nvPr/>
            </p:nvSpPr>
            <p:spPr bwMode="auto">
              <a:xfrm>
                <a:off x="3293" y="6771"/>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20" name="Rectangle 785"/>
              <p:cNvSpPr>
                <a:spLocks noChangeArrowheads="1"/>
              </p:cNvSpPr>
              <p:nvPr/>
            </p:nvSpPr>
            <p:spPr bwMode="auto">
              <a:xfrm>
                <a:off x="3189" y="6771"/>
                <a:ext cx="97"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21" name="Rectangle 786"/>
              <p:cNvSpPr>
                <a:spLocks noChangeArrowheads="1"/>
              </p:cNvSpPr>
              <p:nvPr/>
            </p:nvSpPr>
            <p:spPr bwMode="auto">
              <a:xfrm>
                <a:off x="3086" y="6771"/>
                <a:ext cx="97"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22" name="Rectangle 787"/>
              <p:cNvSpPr>
                <a:spLocks noChangeArrowheads="1"/>
              </p:cNvSpPr>
              <p:nvPr/>
            </p:nvSpPr>
            <p:spPr bwMode="auto">
              <a:xfrm>
                <a:off x="3499" y="6972"/>
                <a:ext cx="91"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23" name="Rectangle 788"/>
              <p:cNvSpPr>
                <a:spLocks noChangeArrowheads="1"/>
              </p:cNvSpPr>
              <p:nvPr/>
            </p:nvSpPr>
            <p:spPr bwMode="auto">
              <a:xfrm>
                <a:off x="3396" y="6972"/>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24" name="Rectangle 789"/>
              <p:cNvSpPr>
                <a:spLocks noChangeArrowheads="1"/>
              </p:cNvSpPr>
              <p:nvPr/>
            </p:nvSpPr>
            <p:spPr bwMode="auto">
              <a:xfrm>
                <a:off x="3293" y="6972"/>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25" name="Rectangle 790"/>
              <p:cNvSpPr>
                <a:spLocks noChangeArrowheads="1"/>
              </p:cNvSpPr>
              <p:nvPr/>
            </p:nvSpPr>
            <p:spPr bwMode="auto">
              <a:xfrm>
                <a:off x="3189" y="6972"/>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26" name="Rectangle 791"/>
              <p:cNvSpPr>
                <a:spLocks noChangeArrowheads="1"/>
              </p:cNvSpPr>
              <p:nvPr/>
            </p:nvSpPr>
            <p:spPr bwMode="auto">
              <a:xfrm>
                <a:off x="3086" y="6972"/>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27" name="Rectangle 792"/>
              <p:cNvSpPr>
                <a:spLocks noChangeArrowheads="1"/>
              </p:cNvSpPr>
              <p:nvPr/>
            </p:nvSpPr>
            <p:spPr bwMode="auto">
              <a:xfrm>
                <a:off x="3887" y="5826"/>
                <a:ext cx="543" cy="178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28" name="Rectangle 793"/>
              <p:cNvSpPr>
                <a:spLocks noChangeArrowheads="1"/>
              </p:cNvSpPr>
              <p:nvPr/>
            </p:nvSpPr>
            <p:spPr bwMode="auto">
              <a:xfrm>
                <a:off x="4320" y="5865"/>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29" name="Rectangle 794"/>
              <p:cNvSpPr>
                <a:spLocks noChangeArrowheads="1"/>
              </p:cNvSpPr>
              <p:nvPr/>
            </p:nvSpPr>
            <p:spPr bwMode="auto">
              <a:xfrm>
                <a:off x="4217" y="5865"/>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30" name="Rectangle 795"/>
              <p:cNvSpPr>
                <a:spLocks noChangeArrowheads="1"/>
              </p:cNvSpPr>
              <p:nvPr/>
            </p:nvSpPr>
            <p:spPr bwMode="auto">
              <a:xfrm>
                <a:off x="4113" y="5865"/>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31" name="Rectangle 796"/>
              <p:cNvSpPr>
                <a:spLocks noChangeArrowheads="1"/>
              </p:cNvSpPr>
              <p:nvPr/>
            </p:nvSpPr>
            <p:spPr bwMode="auto">
              <a:xfrm>
                <a:off x="4016" y="5865"/>
                <a:ext cx="91"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32" name="Rectangle 797"/>
              <p:cNvSpPr>
                <a:spLocks noChangeArrowheads="1"/>
              </p:cNvSpPr>
              <p:nvPr/>
            </p:nvSpPr>
            <p:spPr bwMode="auto">
              <a:xfrm>
                <a:off x="3913" y="5865"/>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33" name="Rectangle 798"/>
              <p:cNvSpPr>
                <a:spLocks noChangeArrowheads="1"/>
              </p:cNvSpPr>
              <p:nvPr/>
            </p:nvSpPr>
            <p:spPr bwMode="auto">
              <a:xfrm>
                <a:off x="4320" y="6059"/>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34" name="Rectangle 799"/>
              <p:cNvSpPr>
                <a:spLocks noChangeArrowheads="1"/>
              </p:cNvSpPr>
              <p:nvPr/>
            </p:nvSpPr>
            <p:spPr bwMode="auto">
              <a:xfrm>
                <a:off x="4217" y="6059"/>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35" name="Rectangle 800"/>
              <p:cNvSpPr>
                <a:spLocks noChangeArrowheads="1"/>
              </p:cNvSpPr>
              <p:nvPr/>
            </p:nvSpPr>
            <p:spPr bwMode="auto">
              <a:xfrm>
                <a:off x="4113" y="6059"/>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36" name="Rectangle 801"/>
              <p:cNvSpPr>
                <a:spLocks noChangeArrowheads="1"/>
              </p:cNvSpPr>
              <p:nvPr/>
            </p:nvSpPr>
            <p:spPr bwMode="auto">
              <a:xfrm>
                <a:off x="4016" y="6059"/>
                <a:ext cx="91"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37" name="Rectangle 802"/>
              <p:cNvSpPr>
                <a:spLocks noChangeArrowheads="1"/>
              </p:cNvSpPr>
              <p:nvPr/>
            </p:nvSpPr>
            <p:spPr bwMode="auto">
              <a:xfrm>
                <a:off x="3913" y="6059"/>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38" name="Rectangle 803"/>
              <p:cNvSpPr>
                <a:spLocks noChangeArrowheads="1"/>
              </p:cNvSpPr>
              <p:nvPr/>
            </p:nvSpPr>
            <p:spPr bwMode="auto">
              <a:xfrm>
                <a:off x="4320" y="6260"/>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39" name="Rectangle 804"/>
              <p:cNvSpPr>
                <a:spLocks noChangeArrowheads="1"/>
              </p:cNvSpPr>
              <p:nvPr/>
            </p:nvSpPr>
            <p:spPr bwMode="auto">
              <a:xfrm>
                <a:off x="4217" y="6260"/>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40" name="Rectangle 805"/>
              <p:cNvSpPr>
                <a:spLocks noChangeArrowheads="1"/>
              </p:cNvSpPr>
              <p:nvPr/>
            </p:nvSpPr>
            <p:spPr bwMode="auto">
              <a:xfrm>
                <a:off x="4113" y="6260"/>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41" name="Rectangle 806"/>
              <p:cNvSpPr>
                <a:spLocks noChangeArrowheads="1"/>
              </p:cNvSpPr>
              <p:nvPr/>
            </p:nvSpPr>
            <p:spPr bwMode="auto">
              <a:xfrm>
                <a:off x="4016" y="6260"/>
                <a:ext cx="91"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542" name="Rectangle 807"/>
              <p:cNvSpPr>
                <a:spLocks noChangeArrowheads="1"/>
              </p:cNvSpPr>
              <p:nvPr/>
            </p:nvSpPr>
            <p:spPr bwMode="auto">
              <a:xfrm>
                <a:off x="3913" y="6260"/>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grpSp>
        <p:sp>
          <p:nvSpPr>
            <p:cNvPr id="11287" name="Rectangle 808"/>
            <p:cNvSpPr>
              <a:spLocks noChangeArrowheads="1"/>
            </p:cNvSpPr>
            <p:nvPr/>
          </p:nvSpPr>
          <p:spPr bwMode="auto">
            <a:xfrm>
              <a:off x="4320" y="6454"/>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88" name="Rectangle 809"/>
            <p:cNvSpPr>
              <a:spLocks noChangeArrowheads="1"/>
            </p:cNvSpPr>
            <p:nvPr/>
          </p:nvSpPr>
          <p:spPr bwMode="auto">
            <a:xfrm>
              <a:off x="4217" y="6454"/>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89" name="Rectangle 810"/>
            <p:cNvSpPr>
              <a:spLocks noChangeArrowheads="1"/>
            </p:cNvSpPr>
            <p:nvPr/>
          </p:nvSpPr>
          <p:spPr bwMode="auto">
            <a:xfrm>
              <a:off x="4113" y="6454"/>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90" name="Rectangle 811"/>
            <p:cNvSpPr>
              <a:spLocks noChangeArrowheads="1"/>
            </p:cNvSpPr>
            <p:nvPr/>
          </p:nvSpPr>
          <p:spPr bwMode="auto">
            <a:xfrm>
              <a:off x="4016" y="6454"/>
              <a:ext cx="91"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91" name="Rectangle 812"/>
            <p:cNvSpPr>
              <a:spLocks noChangeArrowheads="1"/>
            </p:cNvSpPr>
            <p:nvPr/>
          </p:nvSpPr>
          <p:spPr bwMode="auto">
            <a:xfrm>
              <a:off x="3913" y="6454"/>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92" name="Rectangle 813"/>
            <p:cNvSpPr>
              <a:spLocks noChangeArrowheads="1"/>
            </p:cNvSpPr>
            <p:nvPr/>
          </p:nvSpPr>
          <p:spPr bwMode="auto">
            <a:xfrm>
              <a:off x="4320" y="6648"/>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93" name="Rectangle 814"/>
            <p:cNvSpPr>
              <a:spLocks noChangeArrowheads="1"/>
            </p:cNvSpPr>
            <p:nvPr/>
          </p:nvSpPr>
          <p:spPr bwMode="auto">
            <a:xfrm>
              <a:off x="4217" y="6648"/>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94" name="Rectangle 815"/>
            <p:cNvSpPr>
              <a:spLocks noChangeArrowheads="1"/>
            </p:cNvSpPr>
            <p:nvPr/>
          </p:nvSpPr>
          <p:spPr bwMode="auto">
            <a:xfrm>
              <a:off x="4113" y="6648"/>
              <a:ext cx="97"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95" name="Rectangle 816"/>
            <p:cNvSpPr>
              <a:spLocks noChangeArrowheads="1"/>
            </p:cNvSpPr>
            <p:nvPr/>
          </p:nvSpPr>
          <p:spPr bwMode="auto">
            <a:xfrm>
              <a:off x="4016" y="6648"/>
              <a:ext cx="91"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96" name="Rectangle 817"/>
            <p:cNvSpPr>
              <a:spLocks noChangeArrowheads="1"/>
            </p:cNvSpPr>
            <p:nvPr/>
          </p:nvSpPr>
          <p:spPr bwMode="auto">
            <a:xfrm>
              <a:off x="3913" y="6648"/>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97" name="Rectangle 818"/>
            <p:cNvSpPr>
              <a:spLocks noChangeArrowheads="1"/>
            </p:cNvSpPr>
            <p:nvPr/>
          </p:nvSpPr>
          <p:spPr bwMode="auto">
            <a:xfrm>
              <a:off x="4320" y="6849"/>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98" name="Rectangle 819"/>
            <p:cNvSpPr>
              <a:spLocks noChangeArrowheads="1"/>
            </p:cNvSpPr>
            <p:nvPr/>
          </p:nvSpPr>
          <p:spPr bwMode="auto">
            <a:xfrm>
              <a:off x="4217" y="6849"/>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299" name="Rectangle 820"/>
            <p:cNvSpPr>
              <a:spLocks noChangeArrowheads="1"/>
            </p:cNvSpPr>
            <p:nvPr/>
          </p:nvSpPr>
          <p:spPr bwMode="auto">
            <a:xfrm>
              <a:off x="4113" y="6849"/>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00" name="Rectangle 821"/>
            <p:cNvSpPr>
              <a:spLocks noChangeArrowheads="1"/>
            </p:cNvSpPr>
            <p:nvPr/>
          </p:nvSpPr>
          <p:spPr bwMode="auto">
            <a:xfrm>
              <a:off x="4016" y="6849"/>
              <a:ext cx="91"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01" name="Rectangle 822"/>
            <p:cNvSpPr>
              <a:spLocks noChangeArrowheads="1"/>
            </p:cNvSpPr>
            <p:nvPr/>
          </p:nvSpPr>
          <p:spPr bwMode="auto">
            <a:xfrm>
              <a:off x="3913" y="6849"/>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02" name="Rectangle 823"/>
            <p:cNvSpPr>
              <a:spLocks noChangeArrowheads="1"/>
            </p:cNvSpPr>
            <p:nvPr/>
          </p:nvSpPr>
          <p:spPr bwMode="auto">
            <a:xfrm>
              <a:off x="4320" y="7043"/>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03" name="Rectangle 824"/>
            <p:cNvSpPr>
              <a:spLocks noChangeArrowheads="1"/>
            </p:cNvSpPr>
            <p:nvPr/>
          </p:nvSpPr>
          <p:spPr bwMode="auto">
            <a:xfrm>
              <a:off x="4217" y="7043"/>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04" name="Rectangle 825"/>
            <p:cNvSpPr>
              <a:spLocks noChangeArrowheads="1"/>
            </p:cNvSpPr>
            <p:nvPr/>
          </p:nvSpPr>
          <p:spPr bwMode="auto">
            <a:xfrm>
              <a:off x="4113" y="7043"/>
              <a:ext cx="97"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05" name="Rectangle 826"/>
            <p:cNvSpPr>
              <a:spLocks noChangeArrowheads="1"/>
            </p:cNvSpPr>
            <p:nvPr/>
          </p:nvSpPr>
          <p:spPr bwMode="auto">
            <a:xfrm>
              <a:off x="4016" y="7043"/>
              <a:ext cx="91"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06" name="Rectangle 827"/>
            <p:cNvSpPr>
              <a:spLocks noChangeArrowheads="1"/>
            </p:cNvSpPr>
            <p:nvPr/>
          </p:nvSpPr>
          <p:spPr bwMode="auto">
            <a:xfrm>
              <a:off x="3913" y="7043"/>
              <a:ext cx="90" cy="188"/>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07" name="Rectangle 828"/>
            <p:cNvSpPr>
              <a:spLocks noChangeArrowheads="1"/>
            </p:cNvSpPr>
            <p:nvPr/>
          </p:nvSpPr>
          <p:spPr bwMode="auto">
            <a:xfrm>
              <a:off x="4320" y="7244"/>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08" name="Rectangle 829"/>
            <p:cNvSpPr>
              <a:spLocks noChangeArrowheads="1"/>
            </p:cNvSpPr>
            <p:nvPr/>
          </p:nvSpPr>
          <p:spPr bwMode="auto">
            <a:xfrm>
              <a:off x="4217" y="7244"/>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09" name="Rectangle 830"/>
            <p:cNvSpPr>
              <a:spLocks noChangeArrowheads="1"/>
            </p:cNvSpPr>
            <p:nvPr/>
          </p:nvSpPr>
          <p:spPr bwMode="auto">
            <a:xfrm>
              <a:off x="4113" y="7244"/>
              <a:ext cx="97"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10" name="Rectangle 831"/>
            <p:cNvSpPr>
              <a:spLocks noChangeArrowheads="1"/>
            </p:cNvSpPr>
            <p:nvPr/>
          </p:nvSpPr>
          <p:spPr bwMode="auto">
            <a:xfrm>
              <a:off x="4016" y="7244"/>
              <a:ext cx="91"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11" name="Rectangle 832"/>
            <p:cNvSpPr>
              <a:spLocks noChangeArrowheads="1"/>
            </p:cNvSpPr>
            <p:nvPr/>
          </p:nvSpPr>
          <p:spPr bwMode="auto">
            <a:xfrm>
              <a:off x="3913" y="7244"/>
              <a:ext cx="90" cy="181"/>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12" name="Rectangle 833"/>
            <p:cNvSpPr>
              <a:spLocks noChangeArrowheads="1"/>
            </p:cNvSpPr>
            <p:nvPr/>
          </p:nvSpPr>
          <p:spPr bwMode="auto">
            <a:xfrm>
              <a:off x="3286" y="6234"/>
              <a:ext cx="679" cy="13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13" name="Rectangle 834"/>
            <p:cNvSpPr>
              <a:spLocks noChangeArrowheads="1"/>
            </p:cNvSpPr>
            <p:nvPr/>
          </p:nvSpPr>
          <p:spPr bwMode="auto">
            <a:xfrm>
              <a:off x="3829" y="6286"/>
              <a:ext cx="84" cy="174"/>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14" name="Rectangle 835"/>
            <p:cNvSpPr>
              <a:spLocks noChangeArrowheads="1"/>
            </p:cNvSpPr>
            <p:nvPr/>
          </p:nvSpPr>
          <p:spPr bwMode="auto">
            <a:xfrm>
              <a:off x="3706" y="6286"/>
              <a:ext cx="84" cy="174"/>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15" name="Rectangle 836"/>
            <p:cNvSpPr>
              <a:spLocks noChangeArrowheads="1"/>
            </p:cNvSpPr>
            <p:nvPr/>
          </p:nvSpPr>
          <p:spPr bwMode="auto">
            <a:xfrm>
              <a:off x="3583" y="6286"/>
              <a:ext cx="84" cy="174"/>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16" name="Rectangle 837"/>
            <p:cNvSpPr>
              <a:spLocks noChangeArrowheads="1"/>
            </p:cNvSpPr>
            <p:nvPr/>
          </p:nvSpPr>
          <p:spPr bwMode="auto">
            <a:xfrm>
              <a:off x="3461" y="6286"/>
              <a:ext cx="84" cy="174"/>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17" name="Rectangle 838"/>
            <p:cNvSpPr>
              <a:spLocks noChangeArrowheads="1"/>
            </p:cNvSpPr>
            <p:nvPr/>
          </p:nvSpPr>
          <p:spPr bwMode="auto">
            <a:xfrm>
              <a:off x="3338" y="6286"/>
              <a:ext cx="90" cy="174"/>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18" name="Rectangle 839"/>
            <p:cNvSpPr>
              <a:spLocks noChangeArrowheads="1"/>
            </p:cNvSpPr>
            <p:nvPr/>
          </p:nvSpPr>
          <p:spPr bwMode="auto">
            <a:xfrm>
              <a:off x="3829" y="65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19" name="Rectangle 840"/>
            <p:cNvSpPr>
              <a:spLocks noChangeArrowheads="1"/>
            </p:cNvSpPr>
            <p:nvPr/>
          </p:nvSpPr>
          <p:spPr bwMode="auto">
            <a:xfrm>
              <a:off x="3583" y="65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20" name="Rectangle 841"/>
            <p:cNvSpPr>
              <a:spLocks noChangeArrowheads="1"/>
            </p:cNvSpPr>
            <p:nvPr/>
          </p:nvSpPr>
          <p:spPr bwMode="auto">
            <a:xfrm>
              <a:off x="3461" y="6538"/>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21" name="Rectangle 842"/>
            <p:cNvSpPr>
              <a:spLocks noChangeArrowheads="1"/>
            </p:cNvSpPr>
            <p:nvPr/>
          </p:nvSpPr>
          <p:spPr bwMode="auto">
            <a:xfrm>
              <a:off x="3338" y="6538"/>
              <a:ext cx="90"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22" name="Rectangle 843"/>
            <p:cNvSpPr>
              <a:spLocks noChangeArrowheads="1"/>
            </p:cNvSpPr>
            <p:nvPr/>
          </p:nvSpPr>
          <p:spPr bwMode="auto">
            <a:xfrm>
              <a:off x="3829" y="6784"/>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23" name="Rectangle 844"/>
            <p:cNvSpPr>
              <a:spLocks noChangeArrowheads="1"/>
            </p:cNvSpPr>
            <p:nvPr/>
          </p:nvSpPr>
          <p:spPr bwMode="auto">
            <a:xfrm>
              <a:off x="3706" y="6784"/>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24" name="Rectangle 845"/>
            <p:cNvSpPr>
              <a:spLocks noChangeArrowheads="1"/>
            </p:cNvSpPr>
            <p:nvPr/>
          </p:nvSpPr>
          <p:spPr bwMode="auto">
            <a:xfrm>
              <a:off x="3583" y="6784"/>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25" name="Rectangle 846"/>
            <p:cNvSpPr>
              <a:spLocks noChangeArrowheads="1"/>
            </p:cNvSpPr>
            <p:nvPr/>
          </p:nvSpPr>
          <p:spPr bwMode="auto">
            <a:xfrm>
              <a:off x="3338" y="6784"/>
              <a:ext cx="90"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26" name="Rectangle 847"/>
            <p:cNvSpPr>
              <a:spLocks noChangeArrowheads="1"/>
            </p:cNvSpPr>
            <p:nvPr/>
          </p:nvSpPr>
          <p:spPr bwMode="auto">
            <a:xfrm>
              <a:off x="3829" y="7030"/>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27" name="Rectangle 848"/>
            <p:cNvSpPr>
              <a:spLocks noChangeArrowheads="1"/>
            </p:cNvSpPr>
            <p:nvPr/>
          </p:nvSpPr>
          <p:spPr bwMode="auto">
            <a:xfrm>
              <a:off x="3706" y="7030"/>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28" name="Rectangle 849"/>
            <p:cNvSpPr>
              <a:spLocks noChangeArrowheads="1"/>
            </p:cNvSpPr>
            <p:nvPr/>
          </p:nvSpPr>
          <p:spPr bwMode="auto">
            <a:xfrm>
              <a:off x="3583" y="7030"/>
              <a:ext cx="84"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29" name="Rectangle 850"/>
            <p:cNvSpPr>
              <a:spLocks noChangeArrowheads="1"/>
            </p:cNvSpPr>
            <p:nvPr/>
          </p:nvSpPr>
          <p:spPr bwMode="auto">
            <a:xfrm>
              <a:off x="3338" y="7030"/>
              <a:ext cx="90" cy="175"/>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30" name="Rectangle 851"/>
            <p:cNvSpPr>
              <a:spLocks noChangeArrowheads="1"/>
            </p:cNvSpPr>
            <p:nvPr/>
          </p:nvSpPr>
          <p:spPr bwMode="auto">
            <a:xfrm>
              <a:off x="3829" y="7283"/>
              <a:ext cx="84" cy="174"/>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31" name="Rectangle 852"/>
            <p:cNvSpPr>
              <a:spLocks noChangeArrowheads="1"/>
            </p:cNvSpPr>
            <p:nvPr/>
          </p:nvSpPr>
          <p:spPr bwMode="auto">
            <a:xfrm>
              <a:off x="3706" y="7283"/>
              <a:ext cx="84" cy="174"/>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32" name="Rectangle 853"/>
            <p:cNvSpPr>
              <a:spLocks noChangeArrowheads="1"/>
            </p:cNvSpPr>
            <p:nvPr/>
          </p:nvSpPr>
          <p:spPr bwMode="auto">
            <a:xfrm>
              <a:off x="3583" y="7283"/>
              <a:ext cx="84" cy="174"/>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33" name="Rectangle 854"/>
            <p:cNvSpPr>
              <a:spLocks noChangeArrowheads="1"/>
            </p:cNvSpPr>
            <p:nvPr/>
          </p:nvSpPr>
          <p:spPr bwMode="auto">
            <a:xfrm>
              <a:off x="3461" y="7283"/>
              <a:ext cx="84" cy="174"/>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34" name="Rectangle 855"/>
            <p:cNvSpPr>
              <a:spLocks noChangeArrowheads="1"/>
            </p:cNvSpPr>
            <p:nvPr/>
          </p:nvSpPr>
          <p:spPr bwMode="auto">
            <a:xfrm>
              <a:off x="3338" y="7283"/>
              <a:ext cx="90" cy="174"/>
            </a:xfrm>
            <a:prstGeom prst="rect">
              <a:avLst/>
            </a:prstGeom>
            <a:solidFill>
              <a:srgbClr val="9CBA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IN" altLang="en-US"/>
            </a:p>
          </p:txBody>
        </p:sp>
        <p:sp>
          <p:nvSpPr>
            <p:cNvPr id="11335" name="Freeform 856"/>
            <p:cNvSpPr>
              <a:spLocks/>
            </p:cNvSpPr>
            <p:nvPr/>
          </p:nvSpPr>
          <p:spPr bwMode="auto">
            <a:xfrm>
              <a:off x="3790" y="6881"/>
              <a:ext cx="39" cy="58"/>
            </a:xfrm>
            <a:custGeom>
              <a:avLst/>
              <a:gdLst>
                <a:gd name="T0" fmla="*/ 0 w 39"/>
                <a:gd name="T1" fmla="*/ 7 h 58"/>
                <a:gd name="T2" fmla="*/ 0 w 39"/>
                <a:gd name="T3" fmla="*/ 7 h 58"/>
                <a:gd name="T4" fmla="*/ 13 w 39"/>
                <a:gd name="T5" fmla="*/ 7 h 58"/>
                <a:gd name="T6" fmla="*/ 20 w 39"/>
                <a:gd name="T7" fmla="*/ 0 h 58"/>
                <a:gd name="T8" fmla="*/ 26 w 39"/>
                <a:gd name="T9" fmla="*/ 0 h 58"/>
                <a:gd name="T10" fmla="*/ 39 w 39"/>
                <a:gd name="T11" fmla="*/ 0 h 58"/>
                <a:gd name="T12" fmla="*/ 39 w 39"/>
                <a:gd name="T13" fmla="*/ 58 h 58"/>
                <a:gd name="T14" fmla="*/ 32 w 39"/>
                <a:gd name="T15" fmla="*/ 58 h 58"/>
                <a:gd name="T16" fmla="*/ 32 w 39"/>
                <a:gd name="T17" fmla="*/ 58 h 58"/>
                <a:gd name="T18" fmla="*/ 26 w 39"/>
                <a:gd name="T19" fmla="*/ 46 h 58"/>
                <a:gd name="T20" fmla="*/ 20 w 39"/>
                <a:gd name="T21" fmla="*/ 39 h 58"/>
                <a:gd name="T22" fmla="*/ 20 w 39"/>
                <a:gd name="T23" fmla="*/ 39 h 58"/>
                <a:gd name="T24" fmla="*/ 20 w 39"/>
                <a:gd name="T25" fmla="*/ 33 h 58"/>
                <a:gd name="T26" fmla="*/ 13 w 39"/>
                <a:gd name="T27" fmla="*/ 26 h 58"/>
                <a:gd name="T28" fmla="*/ 7 w 39"/>
                <a:gd name="T29" fmla="*/ 20 h 58"/>
                <a:gd name="T30" fmla="*/ 7 w 39"/>
                <a:gd name="T31" fmla="*/ 13 h 58"/>
                <a:gd name="T32" fmla="*/ 7 w 39"/>
                <a:gd name="T33" fmla="*/ 7 h 58"/>
                <a:gd name="T34" fmla="*/ 7 w 39"/>
                <a:gd name="T35" fmla="*/ 7 h 58"/>
                <a:gd name="T36" fmla="*/ 0 w 39"/>
                <a:gd name="T37" fmla="*/ 7 h 58"/>
                <a:gd name="T38" fmla="*/ 0 w 39"/>
                <a:gd name="T39" fmla="*/ 7 h 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58"/>
                <a:gd name="T62" fmla="*/ 39 w 39"/>
                <a:gd name="T63" fmla="*/ 58 h 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58">
                  <a:moveTo>
                    <a:pt x="0" y="7"/>
                  </a:moveTo>
                  <a:lnTo>
                    <a:pt x="0" y="7"/>
                  </a:lnTo>
                  <a:lnTo>
                    <a:pt x="13" y="7"/>
                  </a:lnTo>
                  <a:lnTo>
                    <a:pt x="20" y="0"/>
                  </a:lnTo>
                  <a:lnTo>
                    <a:pt x="26" y="0"/>
                  </a:lnTo>
                  <a:lnTo>
                    <a:pt x="39" y="0"/>
                  </a:lnTo>
                  <a:lnTo>
                    <a:pt x="39" y="58"/>
                  </a:lnTo>
                  <a:lnTo>
                    <a:pt x="32" y="58"/>
                  </a:lnTo>
                  <a:lnTo>
                    <a:pt x="26" y="46"/>
                  </a:lnTo>
                  <a:lnTo>
                    <a:pt x="20" y="39"/>
                  </a:lnTo>
                  <a:lnTo>
                    <a:pt x="20" y="33"/>
                  </a:lnTo>
                  <a:lnTo>
                    <a:pt x="13" y="26"/>
                  </a:lnTo>
                  <a:lnTo>
                    <a:pt x="7" y="20"/>
                  </a:lnTo>
                  <a:lnTo>
                    <a:pt x="7" y="13"/>
                  </a:lnTo>
                  <a:lnTo>
                    <a:pt x="7" y="7"/>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336" name="Line 857"/>
            <p:cNvSpPr>
              <a:spLocks noChangeShapeType="1"/>
            </p:cNvSpPr>
            <p:nvPr/>
          </p:nvSpPr>
          <p:spPr bwMode="auto">
            <a:xfrm flipH="1">
              <a:off x="3041" y="7192"/>
              <a:ext cx="181" cy="1"/>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337" name="Freeform 858"/>
            <p:cNvSpPr>
              <a:spLocks/>
            </p:cNvSpPr>
            <p:nvPr/>
          </p:nvSpPr>
          <p:spPr bwMode="auto">
            <a:xfrm>
              <a:off x="6323" y="2765"/>
              <a:ext cx="1570" cy="90"/>
            </a:xfrm>
            <a:custGeom>
              <a:avLst/>
              <a:gdLst>
                <a:gd name="T0" fmla="*/ 0 w 1570"/>
                <a:gd name="T1" fmla="*/ 19 h 90"/>
                <a:gd name="T2" fmla="*/ 97 w 1570"/>
                <a:gd name="T3" fmla="*/ 38 h 90"/>
                <a:gd name="T4" fmla="*/ 194 w 1570"/>
                <a:gd name="T5" fmla="*/ 51 h 90"/>
                <a:gd name="T6" fmla="*/ 297 w 1570"/>
                <a:gd name="T7" fmla="*/ 64 h 90"/>
                <a:gd name="T8" fmla="*/ 394 w 1570"/>
                <a:gd name="T9" fmla="*/ 77 h 90"/>
                <a:gd name="T10" fmla="*/ 498 w 1570"/>
                <a:gd name="T11" fmla="*/ 84 h 90"/>
                <a:gd name="T12" fmla="*/ 601 w 1570"/>
                <a:gd name="T13" fmla="*/ 84 h 90"/>
                <a:gd name="T14" fmla="*/ 698 w 1570"/>
                <a:gd name="T15" fmla="*/ 90 h 90"/>
                <a:gd name="T16" fmla="*/ 801 w 1570"/>
                <a:gd name="T17" fmla="*/ 90 h 90"/>
                <a:gd name="T18" fmla="*/ 905 w 1570"/>
                <a:gd name="T19" fmla="*/ 84 h 90"/>
                <a:gd name="T20" fmla="*/ 1002 w 1570"/>
                <a:gd name="T21" fmla="*/ 84 h 90"/>
                <a:gd name="T22" fmla="*/ 1105 w 1570"/>
                <a:gd name="T23" fmla="*/ 77 h 90"/>
                <a:gd name="T24" fmla="*/ 1202 w 1570"/>
                <a:gd name="T25" fmla="*/ 64 h 90"/>
                <a:gd name="T26" fmla="*/ 1292 w 1570"/>
                <a:gd name="T27" fmla="*/ 51 h 90"/>
                <a:gd name="T28" fmla="*/ 1389 w 1570"/>
                <a:gd name="T29" fmla="*/ 38 h 90"/>
                <a:gd name="T30" fmla="*/ 1480 w 1570"/>
                <a:gd name="T31" fmla="*/ 19 h 90"/>
                <a:gd name="T32" fmla="*/ 1570 w 1570"/>
                <a:gd name="T33" fmla="*/ 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70"/>
                <a:gd name="T52" fmla="*/ 0 h 90"/>
                <a:gd name="T53" fmla="*/ 1570 w 1570"/>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70" h="90">
                  <a:moveTo>
                    <a:pt x="0" y="19"/>
                  </a:moveTo>
                  <a:lnTo>
                    <a:pt x="97" y="38"/>
                  </a:lnTo>
                  <a:lnTo>
                    <a:pt x="194" y="51"/>
                  </a:lnTo>
                  <a:lnTo>
                    <a:pt x="297" y="64"/>
                  </a:lnTo>
                  <a:lnTo>
                    <a:pt x="394" y="77"/>
                  </a:lnTo>
                  <a:lnTo>
                    <a:pt x="498" y="84"/>
                  </a:lnTo>
                  <a:lnTo>
                    <a:pt x="601" y="84"/>
                  </a:lnTo>
                  <a:lnTo>
                    <a:pt x="698" y="90"/>
                  </a:lnTo>
                  <a:lnTo>
                    <a:pt x="801" y="90"/>
                  </a:lnTo>
                  <a:lnTo>
                    <a:pt x="905" y="84"/>
                  </a:lnTo>
                  <a:lnTo>
                    <a:pt x="1002" y="84"/>
                  </a:lnTo>
                  <a:lnTo>
                    <a:pt x="1105" y="77"/>
                  </a:lnTo>
                  <a:lnTo>
                    <a:pt x="1202" y="64"/>
                  </a:lnTo>
                  <a:lnTo>
                    <a:pt x="1292" y="51"/>
                  </a:lnTo>
                  <a:lnTo>
                    <a:pt x="1389" y="38"/>
                  </a:lnTo>
                  <a:lnTo>
                    <a:pt x="1480" y="19"/>
                  </a:lnTo>
                  <a:lnTo>
                    <a:pt x="1570" y="0"/>
                  </a:lnTo>
                </a:path>
              </a:pathLst>
            </a:custGeom>
            <a:noFill/>
            <a:ln w="825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338" name="Freeform 859"/>
            <p:cNvSpPr>
              <a:spLocks/>
            </p:cNvSpPr>
            <p:nvPr/>
          </p:nvSpPr>
          <p:spPr bwMode="auto">
            <a:xfrm>
              <a:off x="2317" y="3088"/>
              <a:ext cx="1137" cy="123"/>
            </a:xfrm>
            <a:custGeom>
              <a:avLst/>
              <a:gdLst>
                <a:gd name="T0" fmla="*/ 0 w 1137"/>
                <a:gd name="T1" fmla="*/ 123 h 123"/>
                <a:gd name="T2" fmla="*/ 976 w 1137"/>
                <a:gd name="T3" fmla="*/ 123 h 123"/>
                <a:gd name="T4" fmla="*/ 1137 w 1137"/>
                <a:gd name="T5" fmla="*/ 0 h 123"/>
                <a:gd name="T6" fmla="*/ 0 60000 65536"/>
                <a:gd name="T7" fmla="*/ 0 60000 65536"/>
                <a:gd name="T8" fmla="*/ 0 60000 65536"/>
                <a:gd name="T9" fmla="*/ 0 w 1137"/>
                <a:gd name="T10" fmla="*/ 0 h 123"/>
                <a:gd name="T11" fmla="*/ 1137 w 1137"/>
                <a:gd name="T12" fmla="*/ 123 h 123"/>
              </a:gdLst>
              <a:ahLst/>
              <a:cxnLst>
                <a:cxn ang="T6">
                  <a:pos x="T0" y="T1"/>
                </a:cxn>
                <a:cxn ang="T7">
                  <a:pos x="T2" y="T3"/>
                </a:cxn>
                <a:cxn ang="T8">
                  <a:pos x="T4" y="T5"/>
                </a:cxn>
              </a:cxnLst>
              <a:rect l="T9" t="T10" r="T11" b="T12"/>
              <a:pathLst>
                <a:path w="1137" h="123">
                  <a:moveTo>
                    <a:pt x="0" y="123"/>
                  </a:moveTo>
                  <a:lnTo>
                    <a:pt x="976" y="123"/>
                  </a:lnTo>
                  <a:lnTo>
                    <a:pt x="1137" y="0"/>
                  </a:lnTo>
                </a:path>
              </a:pathLst>
            </a:custGeom>
            <a:noFill/>
            <a:ln w="825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339" name="Line 860"/>
            <p:cNvSpPr>
              <a:spLocks noChangeShapeType="1"/>
            </p:cNvSpPr>
            <p:nvPr/>
          </p:nvSpPr>
          <p:spPr bwMode="auto">
            <a:xfrm>
              <a:off x="2970" y="2913"/>
              <a:ext cx="1" cy="570"/>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340" name="Line 861"/>
            <p:cNvSpPr>
              <a:spLocks noChangeShapeType="1"/>
            </p:cNvSpPr>
            <p:nvPr/>
          </p:nvSpPr>
          <p:spPr bwMode="auto">
            <a:xfrm>
              <a:off x="2640" y="2913"/>
              <a:ext cx="1" cy="570"/>
            </a:xfrm>
            <a:prstGeom prst="line">
              <a:avLst/>
            </a:prstGeom>
            <a:noFill/>
            <a:ln w="825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341" name="Freeform 862"/>
            <p:cNvSpPr>
              <a:spLocks noEditPoints="1"/>
            </p:cNvSpPr>
            <p:nvPr/>
          </p:nvSpPr>
          <p:spPr bwMode="auto">
            <a:xfrm>
              <a:off x="4507" y="1735"/>
              <a:ext cx="2281" cy="2460"/>
            </a:xfrm>
            <a:custGeom>
              <a:avLst/>
              <a:gdLst>
                <a:gd name="T0" fmla="*/ 7 w 2281"/>
                <a:gd name="T1" fmla="*/ 220 h 2460"/>
                <a:gd name="T2" fmla="*/ 0 w 2281"/>
                <a:gd name="T3" fmla="*/ 214 h 2460"/>
                <a:gd name="T4" fmla="*/ 7 w 2281"/>
                <a:gd name="T5" fmla="*/ 0 h 2460"/>
                <a:gd name="T6" fmla="*/ 13 w 2281"/>
                <a:gd name="T7" fmla="*/ 7 h 2460"/>
                <a:gd name="T8" fmla="*/ 7 w 2281"/>
                <a:gd name="T9" fmla="*/ 551 h 2460"/>
                <a:gd name="T10" fmla="*/ 0 w 2281"/>
                <a:gd name="T11" fmla="*/ 544 h 2460"/>
                <a:gd name="T12" fmla="*/ 7 w 2281"/>
                <a:gd name="T13" fmla="*/ 331 h 2460"/>
                <a:gd name="T14" fmla="*/ 13 w 2281"/>
                <a:gd name="T15" fmla="*/ 343 h 2460"/>
                <a:gd name="T16" fmla="*/ 7 w 2281"/>
                <a:gd name="T17" fmla="*/ 881 h 2460"/>
                <a:gd name="T18" fmla="*/ 0 w 2281"/>
                <a:gd name="T19" fmla="*/ 881 h 2460"/>
                <a:gd name="T20" fmla="*/ 7 w 2281"/>
                <a:gd name="T21" fmla="*/ 661 h 2460"/>
                <a:gd name="T22" fmla="*/ 13 w 2281"/>
                <a:gd name="T23" fmla="*/ 674 h 2460"/>
                <a:gd name="T24" fmla="*/ 7 w 2281"/>
                <a:gd name="T25" fmla="*/ 1217 h 2460"/>
                <a:gd name="T26" fmla="*/ 0 w 2281"/>
                <a:gd name="T27" fmla="*/ 1211 h 2460"/>
                <a:gd name="T28" fmla="*/ 7 w 2281"/>
                <a:gd name="T29" fmla="*/ 997 h 2460"/>
                <a:gd name="T30" fmla="*/ 13 w 2281"/>
                <a:gd name="T31" fmla="*/ 1004 h 2460"/>
                <a:gd name="T32" fmla="*/ 7 w 2281"/>
                <a:gd name="T33" fmla="*/ 1547 h 2460"/>
                <a:gd name="T34" fmla="*/ 0 w 2281"/>
                <a:gd name="T35" fmla="*/ 1541 h 2460"/>
                <a:gd name="T36" fmla="*/ 7 w 2281"/>
                <a:gd name="T37" fmla="*/ 1327 h 2460"/>
                <a:gd name="T38" fmla="*/ 13 w 2281"/>
                <a:gd name="T39" fmla="*/ 1334 h 2460"/>
                <a:gd name="T40" fmla="*/ 7 w 2281"/>
                <a:gd name="T41" fmla="*/ 1877 h 2460"/>
                <a:gd name="T42" fmla="*/ 0 w 2281"/>
                <a:gd name="T43" fmla="*/ 1871 h 2460"/>
                <a:gd name="T44" fmla="*/ 7 w 2281"/>
                <a:gd name="T45" fmla="*/ 1657 h 2460"/>
                <a:gd name="T46" fmla="*/ 13 w 2281"/>
                <a:gd name="T47" fmla="*/ 1664 h 2460"/>
                <a:gd name="T48" fmla="*/ 7 w 2281"/>
                <a:gd name="T49" fmla="*/ 2214 h 2460"/>
                <a:gd name="T50" fmla="*/ 0 w 2281"/>
                <a:gd name="T51" fmla="*/ 2201 h 2460"/>
                <a:gd name="T52" fmla="*/ 7 w 2281"/>
                <a:gd name="T53" fmla="*/ 1988 h 2460"/>
                <a:gd name="T54" fmla="*/ 13 w 2281"/>
                <a:gd name="T55" fmla="*/ 2000 h 2460"/>
                <a:gd name="T56" fmla="*/ 84 w 2281"/>
                <a:gd name="T57" fmla="*/ 2447 h 2460"/>
                <a:gd name="T58" fmla="*/ 91 w 2281"/>
                <a:gd name="T59" fmla="*/ 2460 h 2460"/>
                <a:gd name="T60" fmla="*/ 0 w 2281"/>
                <a:gd name="T61" fmla="*/ 2460 h 2460"/>
                <a:gd name="T62" fmla="*/ 0 w 2281"/>
                <a:gd name="T63" fmla="*/ 2324 h 2460"/>
                <a:gd name="T64" fmla="*/ 13 w 2281"/>
                <a:gd name="T65" fmla="*/ 2324 h 2460"/>
                <a:gd name="T66" fmla="*/ 401 w 2281"/>
                <a:gd name="T67" fmla="*/ 2447 h 2460"/>
                <a:gd name="T68" fmla="*/ 401 w 2281"/>
                <a:gd name="T69" fmla="*/ 2460 h 2460"/>
                <a:gd name="T70" fmla="*/ 194 w 2281"/>
                <a:gd name="T71" fmla="*/ 2460 h 2460"/>
                <a:gd name="T72" fmla="*/ 201 w 2281"/>
                <a:gd name="T73" fmla="*/ 2447 h 2460"/>
                <a:gd name="T74" fmla="*/ 711 w 2281"/>
                <a:gd name="T75" fmla="*/ 2447 h 2460"/>
                <a:gd name="T76" fmla="*/ 711 w 2281"/>
                <a:gd name="T77" fmla="*/ 2460 h 2460"/>
                <a:gd name="T78" fmla="*/ 511 w 2281"/>
                <a:gd name="T79" fmla="*/ 2460 h 2460"/>
                <a:gd name="T80" fmla="*/ 511 w 2281"/>
                <a:gd name="T81" fmla="*/ 2447 h 2460"/>
                <a:gd name="T82" fmla="*/ 1021 w 2281"/>
                <a:gd name="T83" fmla="*/ 2447 h 2460"/>
                <a:gd name="T84" fmla="*/ 1028 w 2281"/>
                <a:gd name="T85" fmla="*/ 2460 h 2460"/>
                <a:gd name="T86" fmla="*/ 821 w 2281"/>
                <a:gd name="T87" fmla="*/ 2460 h 2460"/>
                <a:gd name="T88" fmla="*/ 821 w 2281"/>
                <a:gd name="T89" fmla="*/ 2447 h 2460"/>
                <a:gd name="T90" fmla="*/ 1338 w 2281"/>
                <a:gd name="T91" fmla="*/ 2447 h 2460"/>
                <a:gd name="T92" fmla="*/ 1338 w 2281"/>
                <a:gd name="T93" fmla="*/ 2460 h 2460"/>
                <a:gd name="T94" fmla="*/ 1138 w 2281"/>
                <a:gd name="T95" fmla="*/ 2460 h 2460"/>
                <a:gd name="T96" fmla="*/ 1138 w 2281"/>
                <a:gd name="T97" fmla="*/ 2447 h 2460"/>
                <a:gd name="T98" fmla="*/ 1648 w 2281"/>
                <a:gd name="T99" fmla="*/ 2447 h 2460"/>
                <a:gd name="T100" fmla="*/ 1655 w 2281"/>
                <a:gd name="T101" fmla="*/ 2460 h 2460"/>
                <a:gd name="T102" fmla="*/ 1448 w 2281"/>
                <a:gd name="T103" fmla="*/ 2460 h 2460"/>
                <a:gd name="T104" fmla="*/ 1448 w 2281"/>
                <a:gd name="T105" fmla="*/ 2447 h 2460"/>
                <a:gd name="T106" fmla="*/ 1965 w 2281"/>
                <a:gd name="T107" fmla="*/ 2447 h 2460"/>
                <a:gd name="T108" fmla="*/ 1965 w 2281"/>
                <a:gd name="T109" fmla="*/ 2460 h 2460"/>
                <a:gd name="T110" fmla="*/ 1758 w 2281"/>
                <a:gd name="T111" fmla="*/ 2460 h 2460"/>
                <a:gd name="T112" fmla="*/ 1758 w 2281"/>
                <a:gd name="T113" fmla="*/ 2447 h 2460"/>
                <a:gd name="T114" fmla="*/ 2275 w 2281"/>
                <a:gd name="T115" fmla="*/ 2447 h 2460"/>
                <a:gd name="T116" fmla="*/ 2275 w 2281"/>
                <a:gd name="T117" fmla="*/ 2460 h 2460"/>
                <a:gd name="T118" fmla="*/ 2075 w 2281"/>
                <a:gd name="T119" fmla="*/ 2460 h 2460"/>
                <a:gd name="T120" fmla="*/ 2075 w 2281"/>
                <a:gd name="T121" fmla="*/ 2447 h 24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81"/>
                <a:gd name="T184" fmla="*/ 0 h 2460"/>
                <a:gd name="T185" fmla="*/ 2281 w 2281"/>
                <a:gd name="T186" fmla="*/ 2460 h 24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81" h="2460">
                  <a:moveTo>
                    <a:pt x="13" y="7"/>
                  </a:moveTo>
                  <a:lnTo>
                    <a:pt x="13" y="214"/>
                  </a:lnTo>
                  <a:lnTo>
                    <a:pt x="13" y="220"/>
                  </a:lnTo>
                  <a:lnTo>
                    <a:pt x="7" y="220"/>
                  </a:lnTo>
                  <a:lnTo>
                    <a:pt x="0" y="220"/>
                  </a:lnTo>
                  <a:lnTo>
                    <a:pt x="0" y="214"/>
                  </a:lnTo>
                  <a:lnTo>
                    <a:pt x="0" y="7"/>
                  </a:lnTo>
                  <a:lnTo>
                    <a:pt x="0" y="0"/>
                  </a:lnTo>
                  <a:lnTo>
                    <a:pt x="7" y="0"/>
                  </a:lnTo>
                  <a:lnTo>
                    <a:pt x="13" y="0"/>
                  </a:lnTo>
                  <a:lnTo>
                    <a:pt x="13" y="7"/>
                  </a:lnTo>
                  <a:close/>
                  <a:moveTo>
                    <a:pt x="13" y="343"/>
                  </a:moveTo>
                  <a:lnTo>
                    <a:pt x="13" y="544"/>
                  </a:lnTo>
                  <a:lnTo>
                    <a:pt x="13" y="551"/>
                  </a:lnTo>
                  <a:lnTo>
                    <a:pt x="7" y="551"/>
                  </a:lnTo>
                  <a:lnTo>
                    <a:pt x="0" y="551"/>
                  </a:lnTo>
                  <a:lnTo>
                    <a:pt x="0" y="544"/>
                  </a:lnTo>
                  <a:lnTo>
                    <a:pt x="0" y="343"/>
                  </a:lnTo>
                  <a:lnTo>
                    <a:pt x="0" y="337"/>
                  </a:lnTo>
                  <a:lnTo>
                    <a:pt x="7" y="331"/>
                  </a:lnTo>
                  <a:lnTo>
                    <a:pt x="13" y="337"/>
                  </a:lnTo>
                  <a:lnTo>
                    <a:pt x="13" y="343"/>
                  </a:lnTo>
                  <a:close/>
                  <a:moveTo>
                    <a:pt x="13" y="674"/>
                  </a:moveTo>
                  <a:lnTo>
                    <a:pt x="13" y="881"/>
                  </a:lnTo>
                  <a:lnTo>
                    <a:pt x="7" y="881"/>
                  </a:lnTo>
                  <a:lnTo>
                    <a:pt x="7" y="887"/>
                  </a:lnTo>
                  <a:lnTo>
                    <a:pt x="7" y="881"/>
                  </a:lnTo>
                  <a:lnTo>
                    <a:pt x="0" y="881"/>
                  </a:lnTo>
                  <a:lnTo>
                    <a:pt x="0" y="674"/>
                  </a:lnTo>
                  <a:lnTo>
                    <a:pt x="0" y="667"/>
                  </a:lnTo>
                  <a:lnTo>
                    <a:pt x="7" y="667"/>
                  </a:lnTo>
                  <a:lnTo>
                    <a:pt x="7" y="661"/>
                  </a:lnTo>
                  <a:lnTo>
                    <a:pt x="7" y="667"/>
                  </a:lnTo>
                  <a:lnTo>
                    <a:pt x="13" y="667"/>
                  </a:lnTo>
                  <a:lnTo>
                    <a:pt x="13" y="674"/>
                  </a:lnTo>
                  <a:close/>
                  <a:moveTo>
                    <a:pt x="13" y="1004"/>
                  </a:moveTo>
                  <a:lnTo>
                    <a:pt x="13" y="1211"/>
                  </a:lnTo>
                  <a:lnTo>
                    <a:pt x="13" y="1217"/>
                  </a:lnTo>
                  <a:lnTo>
                    <a:pt x="7" y="1217"/>
                  </a:lnTo>
                  <a:lnTo>
                    <a:pt x="0" y="1217"/>
                  </a:lnTo>
                  <a:lnTo>
                    <a:pt x="0" y="1211"/>
                  </a:lnTo>
                  <a:lnTo>
                    <a:pt x="0" y="1004"/>
                  </a:lnTo>
                  <a:lnTo>
                    <a:pt x="0" y="997"/>
                  </a:lnTo>
                  <a:lnTo>
                    <a:pt x="7" y="997"/>
                  </a:lnTo>
                  <a:lnTo>
                    <a:pt x="13" y="997"/>
                  </a:lnTo>
                  <a:lnTo>
                    <a:pt x="13" y="1004"/>
                  </a:lnTo>
                  <a:close/>
                  <a:moveTo>
                    <a:pt x="13" y="1334"/>
                  </a:moveTo>
                  <a:lnTo>
                    <a:pt x="13" y="1541"/>
                  </a:lnTo>
                  <a:lnTo>
                    <a:pt x="13" y="1547"/>
                  </a:lnTo>
                  <a:lnTo>
                    <a:pt x="7" y="1547"/>
                  </a:lnTo>
                  <a:lnTo>
                    <a:pt x="0" y="1547"/>
                  </a:lnTo>
                  <a:lnTo>
                    <a:pt x="0" y="1541"/>
                  </a:lnTo>
                  <a:lnTo>
                    <a:pt x="0" y="1334"/>
                  </a:lnTo>
                  <a:lnTo>
                    <a:pt x="0" y="1327"/>
                  </a:lnTo>
                  <a:lnTo>
                    <a:pt x="7" y="1327"/>
                  </a:lnTo>
                  <a:lnTo>
                    <a:pt x="13" y="1327"/>
                  </a:lnTo>
                  <a:lnTo>
                    <a:pt x="13" y="1334"/>
                  </a:lnTo>
                  <a:close/>
                  <a:moveTo>
                    <a:pt x="13" y="1664"/>
                  </a:moveTo>
                  <a:lnTo>
                    <a:pt x="13" y="1871"/>
                  </a:lnTo>
                  <a:lnTo>
                    <a:pt x="13" y="1877"/>
                  </a:lnTo>
                  <a:lnTo>
                    <a:pt x="7" y="1877"/>
                  </a:lnTo>
                  <a:lnTo>
                    <a:pt x="0" y="1877"/>
                  </a:lnTo>
                  <a:lnTo>
                    <a:pt x="0" y="1871"/>
                  </a:lnTo>
                  <a:lnTo>
                    <a:pt x="0" y="1664"/>
                  </a:lnTo>
                  <a:lnTo>
                    <a:pt x="0" y="1657"/>
                  </a:lnTo>
                  <a:lnTo>
                    <a:pt x="7" y="1657"/>
                  </a:lnTo>
                  <a:lnTo>
                    <a:pt x="13" y="1657"/>
                  </a:lnTo>
                  <a:lnTo>
                    <a:pt x="13" y="1664"/>
                  </a:lnTo>
                  <a:close/>
                  <a:moveTo>
                    <a:pt x="13" y="2000"/>
                  </a:moveTo>
                  <a:lnTo>
                    <a:pt x="13" y="2201"/>
                  </a:lnTo>
                  <a:lnTo>
                    <a:pt x="13" y="2208"/>
                  </a:lnTo>
                  <a:lnTo>
                    <a:pt x="7" y="2214"/>
                  </a:lnTo>
                  <a:lnTo>
                    <a:pt x="0" y="2208"/>
                  </a:lnTo>
                  <a:lnTo>
                    <a:pt x="0" y="2201"/>
                  </a:lnTo>
                  <a:lnTo>
                    <a:pt x="0" y="2000"/>
                  </a:lnTo>
                  <a:lnTo>
                    <a:pt x="0" y="1994"/>
                  </a:lnTo>
                  <a:lnTo>
                    <a:pt x="7" y="1988"/>
                  </a:lnTo>
                  <a:lnTo>
                    <a:pt x="13" y="1994"/>
                  </a:lnTo>
                  <a:lnTo>
                    <a:pt x="13" y="2000"/>
                  </a:lnTo>
                  <a:close/>
                  <a:moveTo>
                    <a:pt x="13" y="2331"/>
                  </a:moveTo>
                  <a:lnTo>
                    <a:pt x="13" y="2454"/>
                  </a:lnTo>
                  <a:lnTo>
                    <a:pt x="7" y="2447"/>
                  </a:lnTo>
                  <a:lnTo>
                    <a:pt x="84" y="2447"/>
                  </a:lnTo>
                  <a:lnTo>
                    <a:pt x="91" y="2447"/>
                  </a:lnTo>
                  <a:lnTo>
                    <a:pt x="91" y="2454"/>
                  </a:lnTo>
                  <a:lnTo>
                    <a:pt x="91" y="2460"/>
                  </a:lnTo>
                  <a:lnTo>
                    <a:pt x="84" y="2460"/>
                  </a:lnTo>
                  <a:lnTo>
                    <a:pt x="7" y="2460"/>
                  </a:lnTo>
                  <a:lnTo>
                    <a:pt x="0" y="2460"/>
                  </a:lnTo>
                  <a:lnTo>
                    <a:pt x="0" y="2454"/>
                  </a:lnTo>
                  <a:lnTo>
                    <a:pt x="0" y="2331"/>
                  </a:lnTo>
                  <a:lnTo>
                    <a:pt x="0" y="2324"/>
                  </a:lnTo>
                  <a:lnTo>
                    <a:pt x="7" y="2324"/>
                  </a:lnTo>
                  <a:lnTo>
                    <a:pt x="13" y="2324"/>
                  </a:lnTo>
                  <a:lnTo>
                    <a:pt x="13" y="2331"/>
                  </a:lnTo>
                  <a:close/>
                  <a:moveTo>
                    <a:pt x="201" y="2447"/>
                  </a:moveTo>
                  <a:lnTo>
                    <a:pt x="395" y="2447"/>
                  </a:lnTo>
                  <a:lnTo>
                    <a:pt x="401" y="2447"/>
                  </a:lnTo>
                  <a:lnTo>
                    <a:pt x="401" y="2454"/>
                  </a:lnTo>
                  <a:lnTo>
                    <a:pt x="401" y="2460"/>
                  </a:lnTo>
                  <a:lnTo>
                    <a:pt x="395" y="2460"/>
                  </a:lnTo>
                  <a:lnTo>
                    <a:pt x="201" y="2460"/>
                  </a:lnTo>
                  <a:lnTo>
                    <a:pt x="194" y="2460"/>
                  </a:lnTo>
                  <a:lnTo>
                    <a:pt x="194" y="2454"/>
                  </a:lnTo>
                  <a:lnTo>
                    <a:pt x="194" y="2447"/>
                  </a:lnTo>
                  <a:lnTo>
                    <a:pt x="201" y="2447"/>
                  </a:lnTo>
                  <a:close/>
                  <a:moveTo>
                    <a:pt x="511" y="2447"/>
                  </a:moveTo>
                  <a:lnTo>
                    <a:pt x="711" y="2447"/>
                  </a:lnTo>
                  <a:lnTo>
                    <a:pt x="718" y="2454"/>
                  </a:lnTo>
                  <a:lnTo>
                    <a:pt x="711" y="2460"/>
                  </a:lnTo>
                  <a:lnTo>
                    <a:pt x="511" y="2460"/>
                  </a:lnTo>
                  <a:lnTo>
                    <a:pt x="511" y="2454"/>
                  </a:lnTo>
                  <a:lnTo>
                    <a:pt x="511" y="2447"/>
                  </a:lnTo>
                  <a:close/>
                  <a:moveTo>
                    <a:pt x="827" y="2447"/>
                  </a:moveTo>
                  <a:lnTo>
                    <a:pt x="1021" y="2447"/>
                  </a:lnTo>
                  <a:lnTo>
                    <a:pt x="1028" y="2447"/>
                  </a:lnTo>
                  <a:lnTo>
                    <a:pt x="1028" y="2454"/>
                  </a:lnTo>
                  <a:lnTo>
                    <a:pt x="1028" y="2460"/>
                  </a:lnTo>
                  <a:lnTo>
                    <a:pt x="1021" y="2460"/>
                  </a:lnTo>
                  <a:lnTo>
                    <a:pt x="827" y="2460"/>
                  </a:lnTo>
                  <a:lnTo>
                    <a:pt x="821" y="2460"/>
                  </a:lnTo>
                  <a:lnTo>
                    <a:pt x="821" y="2454"/>
                  </a:lnTo>
                  <a:lnTo>
                    <a:pt x="821" y="2447"/>
                  </a:lnTo>
                  <a:lnTo>
                    <a:pt x="827" y="2447"/>
                  </a:lnTo>
                  <a:close/>
                  <a:moveTo>
                    <a:pt x="1138" y="2447"/>
                  </a:moveTo>
                  <a:lnTo>
                    <a:pt x="1331" y="2447"/>
                  </a:lnTo>
                  <a:lnTo>
                    <a:pt x="1338" y="2447"/>
                  </a:lnTo>
                  <a:lnTo>
                    <a:pt x="1338" y="2454"/>
                  </a:lnTo>
                  <a:lnTo>
                    <a:pt x="1338" y="2460"/>
                  </a:lnTo>
                  <a:lnTo>
                    <a:pt x="1331" y="2460"/>
                  </a:lnTo>
                  <a:lnTo>
                    <a:pt x="1138" y="2460"/>
                  </a:lnTo>
                  <a:lnTo>
                    <a:pt x="1131" y="2454"/>
                  </a:lnTo>
                  <a:lnTo>
                    <a:pt x="1138" y="2447"/>
                  </a:lnTo>
                  <a:close/>
                  <a:moveTo>
                    <a:pt x="1454" y="2447"/>
                  </a:moveTo>
                  <a:lnTo>
                    <a:pt x="1648" y="2447"/>
                  </a:lnTo>
                  <a:lnTo>
                    <a:pt x="1655" y="2447"/>
                  </a:lnTo>
                  <a:lnTo>
                    <a:pt x="1655" y="2454"/>
                  </a:lnTo>
                  <a:lnTo>
                    <a:pt x="1655" y="2460"/>
                  </a:lnTo>
                  <a:lnTo>
                    <a:pt x="1648" y="2460"/>
                  </a:lnTo>
                  <a:lnTo>
                    <a:pt x="1454" y="2460"/>
                  </a:lnTo>
                  <a:lnTo>
                    <a:pt x="1448" y="2460"/>
                  </a:lnTo>
                  <a:lnTo>
                    <a:pt x="1448" y="2454"/>
                  </a:lnTo>
                  <a:lnTo>
                    <a:pt x="1441" y="2454"/>
                  </a:lnTo>
                  <a:lnTo>
                    <a:pt x="1448" y="2454"/>
                  </a:lnTo>
                  <a:lnTo>
                    <a:pt x="1448" y="2447"/>
                  </a:lnTo>
                  <a:lnTo>
                    <a:pt x="1454" y="2447"/>
                  </a:lnTo>
                  <a:close/>
                  <a:moveTo>
                    <a:pt x="1764" y="2447"/>
                  </a:moveTo>
                  <a:lnTo>
                    <a:pt x="1958" y="2447"/>
                  </a:lnTo>
                  <a:lnTo>
                    <a:pt x="1965" y="2447"/>
                  </a:lnTo>
                  <a:lnTo>
                    <a:pt x="1965" y="2454"/>
                  </a:lnTo>
                  <a:lnTo>
                    <a:pt x="1965" y="2460"/>
                  </a:lnTo>
                  <a:lnTo>
                    <a:pt x="1958" y="2460"/>
                  </a:lnTo>
                  <a:lnTo>
                    <a:pt x="1764" y="2460"/>
                  </a:lnTo>
                  <a:lnTo>
                    <a:pt x="1758" y="2460"/>
                  </a:lnTo>
                  <a:lnTo>
                    <a:pt x="1758" y="2454"/>
                  </a:lnTo>
                  <a:lnTo>
                    <a:pt x="1758" y="2447"/>
                  </a:lnTo>
                  <a:lnTo>
                    <a:pt x="1764" y="2447"/>
                  </a:lnTo>
                  <a:close/>
                  <a:moveTo>
                    <a:pt x="2075" y="2447"/>
                  </a:moveTo>
                  <a:lnTo>
                    <a:pt x="2275" y="2447"/>
                  </a:lnTo>
                  <a:lnTo>
                    <a:pt x="2281" y="2454"/>
                  </a:lnTo>
                  <a:lnTo>
                    <a:pt x="2275" y="2460"/>
                  </a:lnTo>
                  <a:lnTo>
                    <a:pt x="2075" y="2460"/>
                  </a:lnTo>
                  <a:lnTo>
                    <a:pt x="2068" y="2454"/>
                  </a:lnTo>
                  <a:lnTo>
                    <a:pt x="2075" y="2447"/>
                  </a:lnTo>
                  <a:close/>
                </a:path>
              </a:pathLst>
            </a:custGeom>
            <a:solidFill>
              <a:srgbClr val="008000"/>
            </a:solidFill>
            <a:ln w="0">
              <a:solidFill>
                <a:srgbClr val="008000"/>
              </a:solidFill>
              <a:round/>
              <a:headEnd/>
              <a:tailEnd/>
            </a:ln>
          </p:spPr>
          <p:txBody>
            <a:bodyPr/>
            <a:lstStyle/>
            <a:p>
              <a:endParaRPr lang="en-GB"/>
            </a:p>
          </p:txBody>
        </p:sp>
        <p:sp>
          <p:nvSpPr>
            <p:cNvPr id="11342" name="Freeform 863"/>
            <p:cNvSpPr>
              <a:spLocks/>
            </p:cNvSpPr>
            <p:nvPr/>
          </p:nvSpPr>
          <p:spPr bwMode="auto">
            <a:xfrm>
              <a:off x="4514" y="1742"/>
              <a:ext cx="9854" cy="7178"/>
            </a:xfrm>
            <a:custGeom>
              <a:avLst/>
              <a:gdLst>
                <a:gd name="T0" fmla="*/ 2281 w 9854"/>
                <a:gd name="T1" fmla="*/ 2447 h 7178"/>
                <a:gd name="T2" fmla="*/ 2281 w 9854"/>
                <a:gd name="T3" fmla="*/ 4977 h 7178"/>
                <a:gd name="T4" fmla="*/ 6106 w 9854"/>
                <a:gd name="T5" fmla="*/ 4977 h 7178"/>
                <a:gd name="T6" fmla="*/ 6106 w 9854"/>
                <a:gd name="T7" fmla="*/ 7178 h 7178"/>
                <a:gd name="T8" fmla="*/ 9854 w 9854"/>
                <a:gd name="T9" fmla="*/ 7178 h 7178"/>
                <a:gd name="T10" fmla="*/ 9854 w 9854"/>
                <a:gd name="T11" fmla="*/ 0 h 7178"/>
                <a:gd name="T12" fmla="*/ 0 w 9854"/>
                <a:gd name="T13" fmla="*/ 0 h 7178"/>
                <a:gd name="T14" fmla="*/ 0 60000 65536"/>
                <a:gd name="T15" fmla="*/ 0 60000 65536"/>
                <a:gd name="T16" fmla="*/ 0 60000 65536"/>
                <a:gd name="T17" fmla="*/ 0 60000 65536"/>
                <a:gd name="T18" fmla="*/ 0 60000 65536"/>
                <a:gd name="T19" fmla="*/ 0 60000 65536"/>
                <a:gd name="T20" fmla="*/ 0 60000 65536"/>
                <a:gd name="T21" fmla="*/ 0 w 9854"/>
                <a:gd name="T22" fmla="*/ 0 h 7178"/>
                <a:gd name="T23" fmla="*/ 9854 w 9854"/>
                <a:gd name="T24" fmla="*/ 7178 h 7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54" h="7178">
                  <a:moveTo>
                    <a:pt x="2281" y="2447"/>
                  </a:moveTo>
                  <a:lnTo>
                    <a:pt x="2281" y="4977"/>
                  </a:lnTo>
                  <a:lnTo>
                    <a:pt x="6106" y="4977"/>
                  </a:lnTo>
                  <a:lnTo>
                    <a:pt x="6106" y="7178"/>
                  </a:lnTo>
                  <a:lnTo>
                    <a:pt x="9854" y="7178"/>
                  </a:lnTo>
                  <a:lnTo>
                    <a:pt x="9854" y="0"/>
                  </a:lnTo>
                  <a:lnTo>
                    <a:pt x="0" y="0"/>
                  </a:lnTo>
                </a:path>
              </a:pathLst>
            </a:custGeom>
            <a:noFill/>
            <a:ln w="825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11267" name="Rectangle 864"/>
          <p:cNvSpPr>
            <a:spLocks noGrp="1" noChangeArrowheads="1"/>
          </p:cNvSpPr>
          <p:nvPr>
            <p:ph type="title"/>
          </p:nvPr>
        </p:nvSpPr>
        <p:spPr>
          <a:xfrm>
            <a:off x="901700" y="620713"/>
            <a:ext cx="7340600" cy="692150"/>
          </a:xfrm>
        </p:spPr>
        <p:txBody>
          <a:bodyPr/>
          <a:lstStyle/>
          <a:p>
            <a:pPr eaLnBrk="1" hangingPunct="1"/>
            <a:r>
              <a:rPr lang="en-US" altLang="en-US" sz="3600" smtClean="0"/>
              <a:t>POWER SYSTEM COMPONENTS</a:t>
            </a:r>
          </a:p>
        </p:txBody>
      </p:sp>
      <p:sp>
        <p:nvSpPr>
          <p:cNvPr id="11268" name="Rectangle 865"/>
          <p:cNvSpPr>
            <a:spLocks noChangeArrowheads="1"/>
          </p:cNvSpPr>
          <p:nvPr/>
        </p:nvSpPr>
        <p:spPr bwMode="auto">
          <a:xfrm>
            <a:off x="2895600" y="1524000"/>
            <a:ext cx="3124200" cy="1524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t>Primary Transmission(132/220/400/765KV)</a:t>
            </a:r>
          </a:p>
        </p:txBody>
      </p:sp>
      <p:sp>
        <p:nvSpPr>
          <p:cNvPr id="11269" name="Rectangle 866"/>
          <p:cNvSpPr>
            <a:spLocks noChangeArrowheads="1"/>
          </p:cNvSpPr>
          <p:nvPr/>
        </p:nvSpPr>
        <p:spPr bwMode="auto">
          <a:xfrm>
            <a:off x="5410200" y="3657600"/>
            <a:ext cx="2590800" cy="15240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t>Secondary Transmission(66/132KV)</a:t>
            </a:r>
          </a:p>
        </p:txBody>
      </p:sp>
      <p:sp>
        <p:nvSpPr>
          <p:cNvPr id="11270" name="Rectangle 867"/>
          <p:cNvSpPr>
            <a:spLocks noChangeArrowheads="1"/>
          </p:cNvSpPr>
          <p:nvPr/>
        </p:nvSpPr>
        <p:spPr bwMode="auto">
          <a:xfrm>
            <a:off x="2362200" y="2590800"/>
            <a:ext cx="4413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t>CB</a:t>
            </a:r>
          </a:p>
        </p:txBody>
      </p:sp>
      <p:sp>
        <p:nvSpPr>
          <p:cNvPr id="11271" name="Rectangle 868"/>
          <p:cNvSpPr>
            <a:spLocks noChangeArrowheads="1"/>
          </p:cNvSpPr>
          <p:nvPr/>
        </p:nvSpPr>
        <p:spPr bwMode="auto">
          <a:xfrm>
            <a:off x="1752600" y="2590800"/>
            <a:ext cx="647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t>X’mer</a:t>
            </a:r>
          </a:p>
        </p:txBody>
      </p:sp>
      <p:sp>
        <p:nvSpPr>
          <p:cNvPr id="11272" name="Rectangle 869"/>
          <p:cNvSpPr>
            <a:spLocks noChangeArrowheads="1"/>
          </p:cNvSpPr>
          <p:nvPr/>
        </p:nvSpPr>
        <p:spPr bwMode="auto">
          <a:xfrm>
            <a:off x="1676400" y="2703513"/>
            <a:ext cx="7175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solidFill>
                  <a:srgbClr val="000000"/>
                </a:solidFill>
              </a:rPr>
              <a:t>(11/220kV)</a:t>
            </a:r>
          </a:p>
        </p:txBody>
      </p:sp>
      <p:sp>
        <p:nvSpPr>
          <p:cNvPr id="11273" name="Rectangle 870"/>
          <p:cNvSpPr>
            <a:spLocks noChangeArrowheads="1"/>
          </p:cNvSpPr>
          <p:nvPr/>
        </p:nvSpPr>
        <p:spPr bwMode="auto">
          <a:xfrm>
            <a:off x="228676" y="2683933"/>
            <a:ext cx="1676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dirty="0"/>
              <a:t>Sending end SS</a:t>
            </a:r>
          </a:p>
        </p:txBody>
      </p:sp>
      <p:sp>
        <p:nvSpPr>
          <p:cNvPr id="11274" name="Rectangle 871"/>
          <p:cNvSpPr>
            <a:spLocks noChangeArrowheads="1"/>
          </p:cNvSpPr>
          <p:nvPr/>
        </p:nvSpPr>
        <p:spPr bwMode="auto">
          <a:xfrm>
            <a:off x="6324600" y="2743200"/>
            <a:ext cx="1676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900"/>
              <a:t>Bus-bar</a:t>
            </a:r>
          </a:p>
        </p:txBody>
      </p:sp>
      <p:sp>
        <p:nvSpPr>
          <p:cNvPr id="11275" name="Rectangle 872"/>
          <p:cNvSpPr>
            <a:spLocks noChangeArrowheads="1"/>
          </p:cNvSpPr>
          <p:nvPr/>
        </p:nvSpPr>
        <p:spPr bwMode="auto">
          <a:xfrm>
            <a:off x="2057400" y="2590800"/>
            <a:ext cx="1676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900"/>
              <a:t>Bus-bar</a:t>
            </a:r>
          </a:p>
        </p:txBody>
      </p:sp>
      <p:sp>
        <p:nvSpPr>
          <p:cNvPr id="11276" name="Rectangle 873"/>
          <p:cNvSpPr>
            <a:spLocks noChangeArrowheads="1"/>
          </p:cNvSpPr>
          <p:nvPr/>
        </p:nvSpPr>
        <p:spPr bwMode="auto">
          <a:xfrm>
            <a:off x="3886200" y="2590800"/>
            <a:ext cx="1676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900"/>
              <a:t>Steel Tower</a:t>
            </a:r>
          </a:p>
        </p:txBody>
      </p:sp>
      <p:sp>
        <p:nvSpPr>
          <p:cNvPr id="11277" name="Rectangle 874"/>
          <p:cNvSpPr>
            <a:spLocks noChangeArrowheads="1"/>
          </p:cNvSpPr>
          <p:nvPr/>
        </p:nvSpPr>
        <p:spPr bwMode="auto">
          <a:xfrm>
            <a:off x="5791200" y="1981200"/>
            <a:ext cx="4413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900"/>
              <a:t>CB</a:t>
            </a:r>
          </a:p>
        </p:txBody>
      </p:sp>
      <p:sp>
        <p:nvSpPr>
          <p:cNvPr id="11278" name="Rectangle 875"/>
          <p:cNvSpPr>
            <a:spLocks noChangeArrowheads="1"/>
          </p:cNvSpPr>
          <p:nvPr/>
        </p:nvSpPr>
        <p:spPr bwMode="auto">
          <a:xfrm>
            <a:off x="1506472" y="1735667"/>
            <a:ext cx="935281" cy="76200"/>
          </a:xfrm>
          <a:prstGeom prst="rect">
            <a:avLst/>
          </a:prstGeom>
          <a:solidFill>
            <a:srgbClr val="CC99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900" dirty="0" smtClean="0"/>
              <a:t>NTPC/NHPC etc.</a:t>
            </a:r>
            <a:endParaRPr lang="en-US" altLang="en-US" sz="900" dirty="0"/>
          </a:p>
        </p:txBody>
      </p:sp>
      <p:sp>
        <p:nvSpPr>
          <p:cNvPr id="11279" name="Rectangle 876"/>
          <p:cNvSpPr>
            <a:spLocks noChangeArrowheads="1"/>
          </p:cNvSpPr>
          <p:nvPr/>
        </p:nvSpPr>
        <p:spPr bwMode="auto">
          <a:xfrm>
            <a:off x="6324600" y="1905000"/>
            <a:ext cx="695672" cy="76200"/>
          </a:xfrm>
          <a:prstGeom prst="rect">
            <a:avLst/>
          </a:prstGeom>
          <a:solidFill>
            <a:srgbClr val="CC99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900" dirty="0" smtClean="0"/>
              <a:t>POWERGRID</a:t>
            </a:r>
            <a:endParaRPr lang="en-US" altLang="en-US" sz="900" dirty="0"/>
          </a:p>
        </p:txBody>
      </p:sp>
      <p:sp>
        <p:nvSpPr>
          <p:cNvPr id="11280" name="Rectangle 877"/>
          <p:cNvSpPr>
            <a:spLocks noChangeArrowheads="1"/>
          </p:cNvSpPr>
          <p:nvPr/>
        </p:nvSpPr>
        <p:spPr bwMode="auto">
          <a:xfrm>
            <a:off x="6934200" y="4038600"/>
            <a:ext cx="609600" cy="76200"/>
          </a:xfrm>
          <a:prstGeom prst="rect">
            <a:avLst/>
          </a:prstGeom>
          <a:solidFill>
            <a:srgbClr val="CC99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900" dirty="0" smtClean="0"/>
              <a:t>STU</a:t>
            </a:r>
            <a:endParaRPr lang="en-US" altLang="en-US" sz="900" dirty="0"/>
          </a:p>
        </p:txBody>
      </p:sp>
      <p:sp>
        <p:nvSpPr>
          <p:cNvPr id="11281" name="Rectangle 878"/>
          <p:cNvSpPr>
            <a:spLocks noChangeArrowheads="1"/>
          </p:cNvSpPr>
          <p:nvPr/>
        </p:nvSpPr>
        <p:spPr bwMode="auto">
          <a:xfrm>
            <a:off x="1981200" y="3124200"/>
            <a:ext cx="533400" cy="152400"/>
          </a:xfrm>
          <a:prstGeom prst="rect">
            <a:avLst/>
          </a:prstGeom>
          <a:solidFill>
            <a:srgbClr val="CC99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900" dirty="0" smtClean="0"/>
              <a:t>FACTORY</a:t>
            </a:r>
            <a:endParaRPr lang="en-US" altLang="en-US" sz="900" dirty="0"/>
          </a:p>
        </p:txBody>
      </p:sp>
      <p:sp>
        <p:nvSpPr>
          <p:cNvPr id="879" name="TextBox 878"/>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083768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827088" y="2997200"/>
            <a:ext cx="7289800" cy="4210050"/>
          </a:xfrm>
          <a:prstGeom prst="rect">
            <a:avLst/>
          </a:prstGeom>
        </p:spPr>
        <p:txBody>
          <a:bodyPr/>
          <a:lstStyle>
            <a:lvl1pPr marL="284163" indent="-284163" algn="l" rtl="0" eaLnBrk="0" fontAlgn="base" hangingPunct="0">
              <a:spcBef>
                <a:spcPct val="25000"/>
              </a:spcBef>
              <a:spcAft>
                <a:spcPct val="25000"/>
              </a:spcAft>
              <a:buClr>
                <a:schemeClr val="tx2"/>
              </a:buClr>
              <a:buFont typeface="Wingdings 3" pitchFamily="18" charset="2"/>
              <a:buNone/>
              <a:defRPr sz="2400" b="0">
                <a:solidFill>
                  <a:schemeClr val="tx1"/>
                </a:solidFill>
                <a:latin typeface="Alstom" pitchFamily="2" charset="0"/>
                <a:ea typeface="+mn-ea"/>
                <a:cs typeface="+mn-cs"/>
              </a:defRPr>
            </a:lvl1pPr>
            <a:lvl2pPr marL="669925" indent="-195263" algn="l" rtl="0" eaLnBrk="0" fontAlgn="base" hangingPunct="0">
              <a:spcBef>
                <a:spcPct val="25000"/>
              </a:spcBef>
              <a:spcAft>
                <a:spcPct val="25000"/>
              </a:spcAft>
              <a:buClr>
                <a:schemeClr val="accent2"/>
              </a:buClr>
              <a:buSzPct val="120000"/>
              <a:buFont typeface="Wingdings" pitchFamily="2" charset="2"/>
              <a:buChar char="w"/>
              <a:defRPr lang="en-US" sz="2200" b="0" dirty="0" smtClean="0">
                <a:solidFill>
                  <a:srgbClr val="5F5F5F"/>
                </a:solidFill>
                <a:latin typeface="Alstom" pitchFamily="2" charset="0"/>
              </a:defRPr>
            </a:lvl2pPr>
            <a:lvl3pPr marL="1155700" indent="-228600" algn="l" rtl="0" eaLnBrk="0" fontAlgn="base" hangingPunct="0">
              <a:spcBef>
                <a:spcPct val="20000"/>
              </a:spcBef>
              <a:spcAft>
                <a:spcPct val="0"/>
              </a:spcAft>
              <a:buClr>
                <a:srgbClr val="1B5CA5"/>
              </a:buClr>
              <a:buSzPct val="60000"/>
              <a:buFont typeface="Wingdings" pitchFamily="2" charset="2"/>
              <a:buChar char="l"/>
              <a:defRPr lang="en-US" sz="2000" b="0" dirty="0" smtClean="0">
                <a:solidFill>
                  <a:srgbClr val="5F5F5F"/>
                </a:solidFill>
                <a:latin typeface="Alstom" pitchFamily="2" charset="0"/>
              </a:defRPr>
            </a:lvl3pPr>
            <a:lvl4pPr marL="1530350" indent="-228600" algn="l" rtl="0" eaLnBrk="0" fontAlgn="base" hangingPunct="0">
              <a:spcBef>
                <a:spcPct val="20000"/>
              </a:spcBef>
              <a:spcAft>
                <a:spcPct val="0"/>
              </a:spcAft>
              <a:buClr>
                <a:srgbClr val="1B5CA5"/>
              </a:buClr>
              <a:buSzPct val="130000"/>
              <a:buChar char="-"/>
              <a:defRPr lang="en-US" sz="2000" b="0" dirty="0" smtClean="0">
                <a:solidFill>
                  <a:srgbClr val="5F5F5F"/>
                </a:solidFill>
                <a:latin typeface="Alstom" pitchFamily="2" charset="0"/>
              </a:defRPr>
            </a:lvl4pPr>
            <a:lvl5pPr marL="1909763" indent="-228600" algn="l" rtl="0" eaLnBrk="0" fontAlgn="base" hangingPunct="0">
              <a:lnSpc>
                <a:spcPct val="110000"/>
              </a:lnSpc>
              <a:spcBef>
                <a:spcPct val="20000"/>
              </a:spcBef>
              <a:spcAft>
                <a:spcPct val="0"/>
              </a:spcAft>
              <a:buClr>
                <a:srgbClr val="1B5CA5"/>
              </a:buClr>
              <a:buChar char="•"/>
              <a:defRPr lang="en-US" sz="2000" dirty="0" smtClean="0">
                <a:solidFill>
                  <a:srgbClr val="5F5F5F"/>
                </a:solidFill>
                <a:latin typeface="Alstom" pitchFamily="2" charset="0"/>
              </a:defRPr>
            </a:lvl5pPr>
            <a:lvl6pPr marL="2366963" indent="176213" algn="l" rtl="0" eaLnBrk="0" fontAlgn="base" hangingPunct="0">
              <a:lnSpc>
                <a:spcPct val="110000"/>
              </a:lnSpc>
              <a:spcBef>
                <a:spcPct val="40000"/>
              </a:spcBef>
              <a:spcAft>
                <a:spcPct val="0"/>
              </a:spcAft>
              <a:buClr>
                <a:schemeClr val="accent2"/>
              </a:buClr>
              <a:buChar char="•"/>
              <a:defRPr sz="1600">
                <a:solidFill>
                  <a:schemeClr val="tx1"/>
                </a:solidFill>
                <a:latin typeface="+mn-lt"/>
              </a:defRPr>
            </a:lvl6pPr>
            <a:lvl7pPr marL="2824163" indent="176213" algn="l" rtl="0" eaLnBrk="0" fontAlgn="base" hangingPunct="0">
              <a:lnSpc>
                <a:spcPct val="110000"/>
              </a:lnSpc>
              <a:spcBef>
                <a:spcPct val="40000"/>
              </a:spcBef>
              <a:spcAft>
                <a:spcPct val="0"/>
              </a:spcAft>
              <a:buClr>
                <a:schemeClr val="accent2"/>
              </a:buClr>
              <a:buChar char="•"/>
              <a:defRPr sz="1600">
                <a:solidFill>
                  <a:schemeClr val="tx1"/>
                </a:solidFill>
                <a:latin typeface="+mn-lt"/>
              </a:defRPr>
            </a:lvl7pPr>
            <a:lvl8pPr marL="3281363" indent="176213" algn="l" rtl="0" eaLnBrk="0" fontAlgn="base" hangingPunct="0">
              <a:lnSpc>
                <a:spcPct val="110000"/>
              </a:lnSpc>
              <a:spcBef>
                <a:spcPct val="40000"/>
              </a:spcBef>
              <a:spcAft>
                <a:spcPct val="0"/>
              </a:spcAft>
              <a:buClr>
                <a:schemeClr val="accent2"/>
              </a:buClr>
              <a:buChar char="•"/>
              <a:defRPr sz="1600">
                <a:solidFill>
                  <a:schemeClr val="tx1"/>
                </a:solidFill>
                <a:latin typeface="+mn-lt"/>
              </a:defRPr>
            </a:lvl8pPr>
            <a:lvl9pPr marL="3738563" indent="176213" algn="l" rtl="0" eaLnBrk="0" fontAlgn="base" hangingPunct="0">
              <a:lnSpc>
                <a:spcPct val="110000"/>
              </a:lnSpc>
              <a:spcBef>
                <a:spcPct val="40000"/>
              </a:spcBef>
              <a:spcAft>
                <a:spcPct val="0"/>
              </a:spcAft>
              <a:buClr>
                <a:schemeClr val="accent2"/>
              </a:buClr>
              <a:buChar char="•"/>
              <a:defRPr sz="1600">
                <a:solidFill>
                  <a:schemeClr val="tx1"/>
                </a:solidFill>
                <a:latin typeface="+mn-lt"/>
              </a:defRPr>
            </a:lvl9pPr>
          </a:lstStyle>
          <a:p>
            <a:pPr marL="381000" indent="-381000">
              <a:defRPr/>
            </a:pPr>
            <a:r>
              <a:rPr lang="en-US" altLang="en-US" sz="1800" kern="0" smtClean="0"/>
              <a:t>Supervisory controls are provided for :</a:t>
            </a:r>
            <a:endParaRPr lang="fr-FR" altLang="en-US" sz="1800" kern="0" smtClean="0"/>
          </a:p>
          <a:p>
            <a:pPr marL="817563" lvl="1" indent="-342900">
              <a:defRPr/>
            </a:pPr>
            <a:r>
              <a:rPr lang="fr-FR" altLang="en-US" sz="1600" kern="0"/>
              <a:t>Switching device (open/close)</a:t>
            </a:r>
          </a:p>
          <a:p>
            <a:pPr marL="817563" lvl="1" indent="-342900">
              <a:defRPr/>
            </a:pPr>
            <a:endParaRPr lang="fr-FR" altLang="en-US" sz="1600" kern="0"/>
          </a:p>
          <a:p>
            <a:pPr marL="817563" lvl="1" indent="-342900">
              <a:defRPr/>
            </a:pPr>
            <a:endParaRPr lang="fr-FR" altLang="en-US" sz="1600" kern="0"/>
          </a:p>
        </p:txBody>
      </p:sp>
      <p:graphicFrame>
        <p:nvGraphicFramePr>
          <p:cNvPr id="44035" name="Object 16"/>
          <p:cNvGraphicFramePr>
            <a:graphicFrameLocks noChangeAspect="1"/>
          </p:cNvGraphicFramePr>
          <p:nvPr>
            <p:extLst>
              <p:ext uri="{D42A27DB-BD31-4B8C-83A1-F6EECF244321}">
                <p14:modId xmlns:p14="http://schemas.microsoft.com/office/powerpoint/2010/main" val="3625545904"/>
              </p:ext>
            </p:extLst>
          </p:nvPr>
        </p:nvGraphicFramePr>
        <p:xfrm>
          <a:off x="467544" y="4652963"/>
          <a:ext cx="8208912" cy="288925"/>
        </p:xfrm>
        <a:graphic>
          <a:graphicData uri="http://schemas.openxmlformats.org/presentationml/2006/ole">
            <mc:AlternateContent xmlns:mc="http://schemas.openxmlformats.org/markup-compatibility/2006">
              <mc:Choice xmlns:v="urn:schemas-microsoft-com:vml" Requires="v">
                <p:oleObj spid="_x0000_s2052" name="Bitmap Image" r:id="rId3" imgW="7071973" imgH="236140" progId="Paint.Picture">
                  <p:embed/>
                </p:oleObj>
              </mc:Choice>
              <mc:Fallback>
                <p:oleObj name="Bitmap Image" r:id="rId3" imgW="7071973" imgH="23614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652963"/>
                        <a:ext cx="8208912" cy="288925"/>
                      </a:xfrm>
                      <a:prstGeom prst="rect">
                        <a:avLst/>
                      </a:prstGeom>
                      <a:noFill/>
                      <a:ln>
                        <a:noFill/>
                      </a:ln>
                    </p:spPr>
                  </p:pic>
                </p:oleObj>
              </mc:Fallback>
            </mc:AlternateContent>
          </a:graphicData>
        </a:graphic>
      </p:graphicFrame>
      <p:graphicFrame>
        <p:nvGraphicFramePr>
          <p:cNvPr id="44036" name="Object 18"/>
          <p:cNvGraphicFramePr>
            <a:graphicFrameLocks noChangeAspect="1"/>
          </p:cNvGraphicFramePr>
          <p:nvPr>
            <p:extLst>
              <p:ext uri="{D42A27DB-BD31-4B8C-83A1-F6EECF244321}">
                <p14:modId xmlns:p14="http://schemas.microsoft.com/office/powerpoint/2010/main" val="2177145839"/>
              </p:ext>
            </p:extLst>
          </p:nvPr>
        </p:nvGraphicFramePr>
        <p:xfrm>
          <a:off x="4932040" y="1772816"/>
          <a:ext cx="3457575" cy="2663825"/>
        </p:xfrm>
        <a:graphic>
          <a:graphicData uri="http://schemas.openxmlformats.org/presentationml/2006/ole">
            <mc:AlternateContent xmlns:mc="http://schemas.openxmlformats.org/markup-compatibility/2006">
              <mc:Choice xmlns:v="urn:schemas-microsoft-com:vml" Requires="v">
                <p:oleObj spid="_x0000_s2053" name="Bitmap Image" r:id="rId5" imgW="2620952" imgH="2019048" progId="Paint.Picture">
                  <p:embed/>
                </p:oleObj>
              </mc:Choice>
              <mc:Fallback>
                <p:oleObj name="Bitmap Image" r:id="rId5" imgW="2620952" imgH="2019048"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1772816"/>
                        <a:ext cx="3457575"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7" name="Rectangle 2"/>
          <p:cNvSpPr>
            <a:spLocks noGrp="1" noChangeArrowheads="1"/>
          </p:cNvSpPr>
          <p:nvPr>
            <p:ph type="title"/>
          </p:nvPr>
        </p:nvSpPr>
        <p:spPr>
          <a:xfrm>
            <a:off x="467544" y="1259632"/>
            <a:ext cx="7024744" cy="1143000"/>
          </a:xfrm>
        </p:spPr>
        <p:txBody>
          <a:bodyPr>
            <a:normAutofit/>
          </a:bodyPr>
          <a:lstStyle/>
          <a:p>
            <a:pPr marL="457200" indent="-457200">
              <a:buFont typeface="Arial" panose="020B0604020202020204" pitchFamily="34" charset="0"/>
              <a:buChar char="•"/>
            </a:pPr>
            <a:r>
              <a:rPr lang="fr-FR" altLang="en-US" sz="2700" u="sng" dirty="0" err="1" smtClean="0"/>
              <a:t>Supervisory</a:t>
            </a:r>
            <a:r>
              <a:rPr lang="fr-FR" altLang="en-US" sz="2700" u="sng" dirty="0" smtClean="0"/>
              <a:t> </a:t>
            </a:r>
            <a:r>
              <a:rPr lang="fr-FR" altLang="en-US" sz="2700" u="sng" dirty="0" err="1" smtClean="0"/>
              <a:t>Controls</a:t>
            </a:r>
            <a:r>
              <a:rPr lang="fr-FR" altLang="en-US" u="sng" dirty="0" smtClean="0"/>
              <a:t/>
            </a:r>
            <a:br>
              <a:rPr lang="fr-FR" altLang="en-US" u="sng" dirty="0" smtClean="0"/>
            </a:br>
            <a:endParaRPr lang="en-US" altLang="en-US" u="sng" dirty="0" smtClean="0"/>
          </a:p>
        </p:txBody>
      </p:sp>
      <p:sp>
        <p:nvSpPr>
          <p:cNvPr id="6" name="Rectangle 2"/>
          <p:cNvSpPr txBox="1">
            <a:spLocks noChangeArrowheads="1"/>
          </p:cNvSpPr>
          <p:nvPr/>
        </p:nvSpPr>
        <p:spPr>
          <a:xfrm>
            <a:off x="467544" y="116632"/>
            <a:ext cx="7024744"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tLang="en-US" u="sng" smtClean="0"/>
              <a:t>SCADA Basic Functions </a:t>
            </a:r>
            <a:endParaRPr lang="en-US" altLang="en-US" dirty="0" smtClean="0"/>
          </a:p>
        </p:txBody>
      </p:sp>
      <p:sp>
        <p:nvSpPr>
          <p:cNvPr id="7" name="TextBox 6"/>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4560723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9552" y="260648"/>
            <a:ext cx="7024744" cy="1143000"/>
          </a:xfrm>
        </p:spPr>
        <p:txBody>
          <a:bodyPr>
            <a:normAutofit/>
          </a:bodyPr>
          <a:lstStyle/>
          <a:p>
            <a:r>
              <a:rPr lang="fr-FR" altLang="en-US" sz="3200" u="sng" dirty="0" err="1" smtClean="0"/>
              <a:t>Supervisory</a:t>
            </a:r>
            <a:r>
              <a:rPr lang="fr-FR" altLang="en-US" sz="3200" u="sng" dirty="0" smtClean="0"/>
              <a:t> Control </a:t>
            </a:r>
            <a:r>
              <a:rPr lang="fr-FR" altLang="en-US" sz="3200" u="sng" dirty="0" err="1" smtClean="0"/>
              <a:t>Checks</a:t>
            </a:r>
            <a:endParaRPr lang="en-US" altLang="en-US" sz="3200" u="sng" dirty="0" smtClean="0"/>
          </a:p>
        </p:txBody>
      </p:sp>
      <p:sp>
        <p:nvSpPr>
          <p:cNvPr id="45059" name="Rectangle 3"/>
          <p:cNvSpPr>
            <a:spLocks noGrp="1" noChangeArrowheads="1"/>
          </p:cNvSpPr>
          <p:nvPr>
            <p:ph type="body" idx="1"/>
          </p:nvPr>
        </p:nvSpPr>
        <p:spPr bwMode="auto">
          <a:xfrm>
            <a:off x="827584" y="1556792"/>
            <a:ext cx="7372350" cy="4714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pPr marL="381000" indent="-381000">
              <a:lnSpc>
                <a:spcPct val="90000"/>
              </a:lnSpc>
            </a:pPr>
            <a:r>
              <a:rPr lang="en-US" altLang="en-US" dirty="0" smtClean="0"/>
              <a:t>The console issuing the control must have appropriate permission</a:t>
            </a:r>
          </a:p>
          <a:p>
            <a:pPr marL="381000" indent="-381000">
              <a:lnSpc>
                <a:spcPct val="90000"/>
              </a:lnSpc>
            </a:pPr>
            <a:r>
              <a:rPr lang="en-US" altLang="en-US" dirty="0" smtClean="0"/>
              <a:t>The controlled point Quality Flag must be GOOD</a:t>
            </a:r>
          </a:p>
          <a:p>
            <a:pPr marL="817563" lvl="1" indent="-342900">
              <a:lnSpc>
                <a:spcPct val="90000"/>
              </a:lnSpc>
            </a:pPr>
            <a:r>
              <a:rPr altLang="en-US" dirty="0"/>
              <a:t>If suspect, the operator may not see the feed back of the control but the control is authorized.</a:t>
            </a:r>
          </a:p>
          <a:p>
            <a:pPr marL="381000" indent="-381000">
              <a:lnSpc>
                <a:spcPct val="90000"/>
              </a:lnSpc>
            </a:pPr>
            <a:r>
              <a:rPr lang="en-US" altLang="en-US" dirty="0" smtClean="0"/>
              <a:t>If the point is already in the commanded state, a warning message appears.</a:t>
            </a:r>
          </a:p>
          <a:p>
            <a:pPr marL="381000" indent="-381000">
              <a:lnSpc>
                <a:spcPct val="90000"/>
              </a:lnSpc>
            </a:pPr>
            <a:r>
              <a:rPr lang="en-US" altLang="en-US" dirty="0" smtClean="0"/>
              <a:t>If the control asked is prevented by a tag, the control is rejected.</a:t>
            </a:r>
            <a:endParaRPr lang="fr-FR" altLang="en-US" dirty="0" smtClean="0"/>
          </a:p>
          <a:p>
            <a:pPr marL="381000" indent="-381000">
              <a:lnSpc>
                <a:spcPct val="90000"/>
              </a:lnSpc>
            </a:pPr>
            <a:r>
              <a:rPr lang="fr-FR" altLang="en-US" dirty="0" smtClean="0"/>
              <a:t>Interlocks must </a:t>
            </a:r>
            <a:r>
              <a:rPr lang="fr-FR" altLang="en-US" dirty="0" err="1" smtClean="0"/>
              <a:t>be</a:t>
            </a:r>
            <a:r>
              <a:rPr lang="fr-FR" altLang="en-US" dirty="0" smtClean="0"/>
              <a:t> </a:t>
            </a:r>
            <a:r>
              <a:rPr lang="fr-FR" altLang="en-US" dirty="0" err="1" smtClean="0"/>
              <a:t>satisfied</a:t>
            </a:r>
            <a:r>
              <a:rPr lang="fr-FR" altLang="en-US" dirty="0" smtClean="0"/>
              <a:t> </a:t>
            </a:r>
            <a:endParaRPr lang="en-US" altLang="en-US" dirty="0" smtClean="0"/>
          </a:p>
          <a:p>
            <a:pPr marL="381000" indent="-381000">
              <a:lnSpc>
                <a:spcPct val="90000"/>
              </a:lnSpc>
            </a:pPr>
            <a:r>
              <a:rPr lang="en-US" altLang="en-US" dirty="0" smtClean="0"/>
              <a:t>The associated RTU must be in service</a:t>
            </a:r>
          </a:p>
          <a:p>
            <a:pPr marL="381000" indent="-381000">
              <a:lnSpc>
                <a:spcPct val="90000"/>
              </a:lnSpc>
            </a:pPr>
            <a:r>
              <a:rPr lang="en-US" altLang="en-US" dirty="0" smtClean="0"/>
              <a:t>The controlled point must not already be Selected or have a control pending </a:t>
            </a: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865516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6016" y="1916832"/>
            <a:ext cx="3313355" cy="2376264"/>
          </a:xfrm>
        </p:spPr>
        <p:txBody>
          <a:bodyPr>
            <a:normAutofit/>
          </a:bodyPr>
          <a:lstStyle/>
          <a:p>
            <a:r>
              <a:rPr lang="en-IN" sz="4400" dirty="0" smtClean="0"/>
              <a:t>SCADA </a:t>
            </a:r>
            <a:r>
              <a:rPr lang="en-IN" dirty="0" smtClean="0"/>
              <a:t> </a:t>
            </a:r>
            <a:r>
              <a:rPr lang="en-IN" sz="4000" dirty="0" smtClean="0"/>
              <a:t>EMS</a:t>
            </a:r>
            <a:endParaRPr lang="en-GB" sz="4000" dirty="0"/>
          </a:p>
        </p:txBody>
      </p:sp>
      <p:sp>
        <p:nvSpPr>
          <p:cNvPr id="3" name="Subtitle 2"/>
          <p:cNvSpPr>
            <a:spLocks noGrp="1"/>
          </p:cNvSpPr>
          <p:nvPr>
            <p:ph type="subTitle" idx="1"/>
          </p:nvPr>
        </p:nvSpPr>
        <p:spPr>
          <a:xfrm>
            <a:off x="4860032" y="4797152"/>
            <a:ext cx="3309803" cy="1260629"/>
          </a:xfrm>
        </p:spPr>
        <p:txBody>
          <a:bodyPr>
            <a:normAutofit/>
          </a:bodyPr>
          <a:lstStyle/>
          <a:p>
            <a:r>
              <a:rPr lang="en-IN" sz="1600" dirty="0" smtClean="0"/>
              <a:t>By Tapobrata Paul</a:t>
            </a:r>
          </a:p>
          <a:p>
            <a:r>
              <a:rPr lang="en-IN" sz="1600" dirty="0" smtClean="0"/>
              <a:t>Engineer (System Logistics)</a:t>
            </a:r>
          </a:p>
          <a:p>
            <a:r>
              <a:rPr lang="en-IN" sz="1600" dirty="0" smtClean="0"/>
              <a:t>NERLDC, POSOCO</a:t>
            </a:r>
            <a:endParaRPr lang="en-GB" sz="1600" dirty="0"/>
          </a:p>
        </p:txBody>
      </p:sp>
    </p:spTree>
    <p:extLst>
      <p:ext uri="{BB962C8B-B14F-4D97-AF65-F5344CB8AC3E}">
        <p14:creationId xmlns:p14="http://schemas.microsoft.com/office/powerpoint/2010/main" val="2472470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title" idx="4294967295"/>
          </p:nvPr>
        </p:nvSpPr>
        <p:spPr>
          <a:xfrm>
            <a:off x="685800" y="381000"/>
            <a:ext cx="7772400" cy="1143000"/>
          </a:xfrm>
        </p:spPr>
        <p:txBody>
          <a:bodyPr/>
          <a:lstStyle/>
          <a:p>
            <a:r>
              <a:rPr lang="en-US" altLang="en-US" sz="5400" b="1" spc="300" dirty="0">
                <a:ln w="11430" cmpd="sng">
                  <a:solidFill>
                    <a:schemeClr val="accent1">
                      <a:tint val="10000"/>
                    </a:schemeClr>
                  </a:solidFill>
                  <a:prstDash val="solid"/>
                  <a:miter lim="800000"/>
                </a:ln>
                <a:effectLst>
                  <a:glow rad="45500">
                    <a:schemeClr val="accent1">
                      <a:satMod val="220000"/>
                      <a:alpha val="35000"/>
                    </a:schemeClr>
                  </a:glow>
                </a:effectLst>
              </a:rPr>
              <a:t>Introduction</a:t>
            </a:r>
            <a:endParaRPr lang="en-US" altLang="en-US" sz="5400" b="1" dirty="0">
              <a:effectLst>
                <a:outerShdw blurRad="38100" dist="38100" dir="2700000" algn="tl">
                  <a:srgbClr val="000000"/>
                </a:outerShdw>
              </a:effectLst>
            </a:endParaRPr>
          </a:p>
        </p:txBody>
      </p:sp>
      <p:sp>
        <p:nvSpPr>
          <p:cNvPr id="4102" name="Text Box 6"/>
          <p:cNvSpPr txBox="1">
            <a:spLocks noChangeArrowheads="1"/>
          </p:cNvSpPr>
          <p:nvPr/>
        </p:nvSpPr>
        <p:spPr bwMode="auto">
          <a:xfrm>
            <a:off x="1219200" y="2806700"/>
            <a:ext cx="731324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Wingdings" pitchFamily="2" charset="2"/>
              <a:buChar char="Ø"/>
            </a:pPr>
            <a:r>
              <a:rPr lang="en-US" altLang="en-US" sz="2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en-US" sz="2600" b="1" dirty="0" smtClean="0">
                <a:ln w="12700">
                  <a:solidFill>
                    <a:schemeClr val="tx2">
                      <a:satMod val="155000"/>
                    </a:schemeClr>
                  </a:solidFill>
                  <a:prstDash val="solid"/>
                </a:ln>
                <a:solidFill>
                  <a:schemeClr val="accent1"/>
                </a:solidFill>
                <a:effectLst>
                  <a:outerShdw blurRad="41275" dist="20320" dir="1800000" algn="tl" rotWithShape="0">
                    <a:srgbClr val="000000">
                      <a:alpha val="40000"/>
                    </a:srgbClr>
                  </a:outerShdw>
                </a:effectLst>
              </a:rPr>
              <a:t>Power System Overview</a:t>
            </a:r>
          </a:p>
          <a:p>
            <a:pPr>
              <a:buFont typeface="Wingdings" pitchFamily="2" charset="2"/>
              <a:buChar char="Ø"/>
            </a:pPr>
            <a:r>
              <a:rPr lang="en-US" altLang="en-US" sz="2600" b="1" dirty="0">
                <a:ln w="12700">
                  <a:solidFill>
                    <a:schemeClr val="tx2">
                      <a:satMod val="155000"/>
                    </a:schemeClr>
                  </a:solidFill>
                  <a:prstDash val="solid"/>
                </a:ln>
                <a:solidFill>
                  <a:schemeClr val="accent1"/>
                </a:solidFill>
                <a:effectLst>
                  <a:outerShdw blurRad="41275" dist="20320" dir="1800000" algn="tl" rotWithShape="0">
                    <a:srgbClr val="000000">
                      <a:alpha val="40000"/>
                    </a:srgbClr>
                  </a:outerShdw>
                </a:effectLst>
              </a:rPr>
              <a:t>Definition of </a:t>
            </a:r>
            <a:r>
              <a:rPr lang="en-US" altLang="en-US" sz="2600" b="1" dirty="0" smtClean="0">
                <a:ln w="12700">
                  <a:solidFill>
                    <a:schemeClr val="tx2">
                      <a:satMod val="155000"/>
                    </a:schemeClr>
                  </a:solidFill>
                  <a:prstDash val="solid"/>
                </a:ln>
                <a:solidFill>
                  <a:schemeClr val="accent1"/>
                </a:solidFill>
                <a:effectLst>
                  <a:outerShdw blurRad="41275" dist="20320" dir="1800000" algn="tl" rotWithShape="0">
                    <a:srgbClr val="000000">
                      <a:alpha val="40000"/>
                    </a:srgbClr>
                  </a:outerShdw>
                </a:effectLst>
              </a:rPr>
              <a:t>SCADA &amp; EMS</a:t>
            </a:r>
            <a:endParaRPr lang="en-US" altLang="en-US" sz="2600" b="1" dirty="0">
              <a:ln w="12700">
                <a:solidFill>
                  <a:schemeClr val="tx2">
                    <a:satMod val="155000"/>
                  </a:schemeClr>
                </a:solidFill>
                <a:prstDash val="solid"/>
              </a:ln>
              <a:solidFill>
                <a:schemeClr val="accent1"/>
              </a:solidFill>
              <a:effectLst>
                <a:outerShdw blurRad="41275" dist="20320" dir="1800000" algn="tl" rotWithShape="0">
                  <a:srgbClr val="000000">
                    <a:alpha val="40000"/>
                  </a:srgbClr>
                </a:outerShdw>
              </a:effectLst>
            </a:endParaRPr>
          </a:p>
          <a:p>
            <a:pPr>
              <a:buFont typeface="Wingdings" pitchFamily="2" charset="2"/>
              <a:buChar char="Ø"/>
            </a:pPr>
            <a:r>
              <a:rPr lang="en-US" altLang="en-US" sz="2600" b="1" dirty="0" smtClean="0">
                <a:ln w="12700">
                  <a:solidFill>
                    <a:schemeClr val="tx2">
                      <a:satMod val="155000"/>
                    </a:schemeClr>
                  </a:solidFill>
                  <a:prstDash val="solid"/>
                </a:ln>
                <a:solidFill>
                  <a:schemeClr val="accent1"/>
                </a:solidFill>
                <a:effectLst>
                  <a:outerShdw blurRad="41275" dist="20320" dir="1800000" algn="tl" rotWithShape="0">
                    <a:srgbClr val="000000">
                      <a:alpha val="40000"/>
                    </a:srgbClr>
                  </a:outerShdw>
                </a:effectLst>
              </a:rPr>
              <a:t>More Details</a:t>
            </a:r>
            <a:endParaRPr lang="en-US" altLang="en-US" sz="2600" b="1" dirty="0">
              <a:ln w="12700">
                <a:solidFill>
                  <a:schemeClr val="tx2">
                    <a:satMod val="155000"/>
                  </a:schemeClr>
                </a:solidFill>
                <a:prstDash val="solid"/>
              </a:ln>
              <a:solidFill>
                <a:schemeClr val="accent1"/>
              </a:solidFill>
              <a:effectLst>
                <a:outerShdw blurRad="41275" dist="20320" dir="1800000" algn="tl" rotWithShape="0">
                  <a:srgbClr val="000000">
                    <a:alpha val="40000"/>
                  </a:srgbClr>
                </a:outerShdw>
              </a:effectLst>
            </a:endParaRPr>
          </a:p>
          <a:p>
            <a:pPr>
              <a:buFont typeface="Wingdings" pitchFamily="2" charset="2"/>
              <a:buChar char="Ø"/>
            </a:pPr>
            <a:endParaRPr lang="en-US" altLang="en-US" sz="2600" b="1" dirty="0">
              <a:ln w="12700">
                <a:solidFill>
                  <a:schemeClr val="tx2">
                    <a:satMod val="155000"/>
                  </a:schemeClr>
                </a:solidFill>
                <a:prstDash val="solid"/>
              </a:ln>
              <a:solidFill>
                <a:schemeClr val="accent1"/>
              </a:solidFill>
              <a:effectLst>
                <a:outerShdw blurRad="41275" dist="20320" dir="1800000" algn="tl" rotWithShape="0">
                  <a:srgbClr val="000000">
                    <a:alpha val="40000"/>
                  </a:srgbClr>
                </a:outerShdw>
              </a:effectLst>
            </a:endParaRPr>
          </a:p>
          <a:p>
            <a:pPr>
              <a:buFont typeface="Wingdings" pitchFamily="2" charset="2"/>
              <a:buChar char="Ø"/>
            </a:pPr>
            <a:endParaRPr lang="en-US" altLang="en-US" sz="2600" b="1" dirty="0">
              <a:ln w="12700">
                <a:solidFill>
                  <a:schemeClr val="tx2">
                    <a:satMod val="155000"/>
                  </a:schemeClr>
                </a:solidFill>
                <a:prstDash val="solid"/>
              </a:ln>
              <a:solidFill>
                <a:schemeClr val="accent1"/>
              </a:solidFill>
              <a:effectLst>
                <a:outerShdw blurRad="41275" dist="20320" dir="1800000" algn="tl" rotWithShape="0">
                  <a:srgbClr val="000000">
                    <a:alpha val="40000"/>
                  </a:srgbClr>
                </a:outerShdw>
              </a:effectLst>
            </a:endParaRPr>
          </a:p>
        </p:txBody>
      </p:sp>
      <p:sp>
        <p:nvSpPr>
          <p:cNvPr id="8" name="TextBox 7"/>
          <p:cNvSpPr txBox="1"/>
          <p:nvPr/>
        </p:nvSpPr>
        <p:spPr>
          <a:xfrm>
            <a:off x="5580112" y="-16933"/>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32439161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560" y="476672"/>
            <a:ext cx="3325200" cy="627736"/>
          </a:xfrm>
          <a:prstGeom prst="rect">
            <a:avLst/>
          </a:prstGeom>
        </p:spPr>
        <p:txBody>
          <a:bodyPr vert="horz" wrap="square" lIns="0" tIns="12065" rIns="0" bIns="0" rtlCol="0">
            <a:spAutoFit/>
          </a:bodyPr>
          <a:lstStyle/>
          <a:p>
            <a:pPr marL="12700">
              <a:lnSpc>
                <a:spcPct val="100000"/>
              </a:lnSpc>
              <a:spcBef>
                <a:spcPts val="95"/>
              </a:spcBef>
            </a:pPr>
            <a:r>
              <a:rPr i="1" u="sng" spc="-250" dirty="0">
                <a:solidFill>
                  <a:schemeClr val="accent1">
                    <a:lumMod val="75000"/>
                  </a:schemeClr>
                </a:solidFill>
                <a:effectLst>
                  <a:outerShdw blurRad="38100" dist="38100" dir="2700000" algn="tl">
                    <a:srgbClr val="000000">
                      <a:alpha val="43137"/>
                    </a:srgbClr>
                  </a:outerShdw>
                </a:effectLst>
              </a:rPr>
              <a:t>Topics</a:t>
            </a:r>
          </a:p>
        </p:txBody>
      </p:sp>
      <p:sp>
        <p:nvSpPr>
          <p:cNvPr id="3" name="object 3"/>
          <p:cNvSpPr txBox="1"/>
          <p:nvPr/>
        </p:nvSpPr>
        <p:spPr>
          <a:xfrm>
            <a:off x="1043608" y="1412776"/>
            <a:ext cx="6861809" cy="3018775"/>
          </a:xfrm>
          <a:prstGeom prst="rect">
            <a:avLst/>
          </a:prstGeom>
        </p:spPr>
        <p:txBody>
          <a:bodyPr vert="horz" wrap="square" lIns="0" tIns="180340" rIns="0" bIns="0" rtlCol="0">
            <a:spAutoFit/>
          </a:bodyPr>
          <a:lstStyle/>
          <a:p>
            <a:pPr marL="12700">
              <a:lnSpc>
                <a:spcPct val="100000"/>
              </a:lnSpc>
              <a:spcBef>
                <a:spcPts val="1420"/>
              </a:spcBef>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204" dirty="0">
                <a:solidFill>
                  <a:srgbClr val="5F5F5F"/>
                </a:solidFill>
                <a:latin typeface="Arial"/>
                <a:cs typeface="Arial"/>
              </a:rPr>
              <a:t>Modeling </a:t>
            </a:r>
            <a:r>
              <a:rPr sz="2400" b="1" spc="-180" dirty="0">
                <a:solidFill>
                  <a:srgbClr val="5F5F5F"/>
                </a:solidFill>
                <a:latin typeface="Arial"/>
                <a:cs typeface="Arial"/>
              </a:rPr>
              <a:t>Power </a:t>
            </a:r>
            <a:r>
              <a:rPr sz="2400" b="1" spc="-245" dirty="0">
                <a:solidFill>
                  <a:srgbClr val="5F5F5F"/>
                </a:solidFill>
                <a:latin typeface="Arial"/>
                <a:cs typeface="Arial"/>
              </a:rPr>
              <a:t>System</a:t>
            </a:r>
            <a:r>
              <a:rPr sz="2400" b="1" spc="25" dirty="0">
                <a:solidFill>
                  <a:srgbClr val="5F5F5F"/>
                </a:solidFill>
                <a:latin typeface="Arial"/>
                <a:cs typeface="Arial"/>
              </a:rPr>
              <a:t> </a:t>
            </a:r>
            <a:r>
              <a:rPr sz="2400" b="1" spc="-285" dirty="0">
                <a:solidFill>
                  <a:srgbClr val="5F5F5F"/>
                </a:solidFill>
                <a:latin typeface="Arial"/>
                <a:cs typeface="Arial"/>
              </a:rPr>
              <a:t>Components</a:t>
            </a:r>
            <a:endParaRPr sz="2400" dirty="0">
              <a:latin typeface="Arial"/>
              <a:cs typeface="Arial"/>
            </a:endParaRPr>
          </a:p>
          <a:p>
            <a:pPr marL="12700">
              <a:lnSpc>
                <a:spcPct val="100000"/>
              </a:lnSpc>
              <a:spcBef>
                <a:spcPts val="1310"/>
              </a:spcBef>
            </a:pPr>
            <a:r>
              <a:rPr sz="2400" dirty="0" smtClean="0">
                <a:solidFill>
                  <a:srgbClr val="1B5CA4"/>
                </a:solidFill>
                <a:latin typeface="Wingdings"/>
                <a:cs typeface="Wingdings"/>
              </a:rPr>
              <a:t></a:t>
            </a:r>
            <a:r>
              <a:rPr sz="2400" dirty="0" smtClean="0">
                <a:solidFill>
                  <a:srgbClr val="1B5CA4"/>
                </a:solidFill>
                <a:latin typeface="Times New Roman"/>
                <a:cs typeface="Times New Roman"/>
              </a:rPr>
              <a:t> </a:t>
            </a:r>
            <a:r>
              <a:rPr sz="2400" b="1" spc="-150" dirty="0">
                <a:solidFill>
                  <a:srgbClr val="5F5F5F"/>
                </a:solidFill>
                <a:latin typeface="Arial"/>
                <a:cs typeface="Arial"/>
              </a:rPr>
              <a:t>State </a:t>
            </a:r>
            <a:r>
              <a:rPr sz="2400" b="1" spc="-165" dirty="0">
                <a:solidFill>
                  <a:srgbClr val="5F5F5F"/>
                </a:solidFill>
                <a:latin typeface="Arial"/>
                <a:cs typeface="Arial"/>
              </a:rPr>
              <a:t>Estimator, </a:t>
            </a:r>
            <a:r>
              <a:rPr sz="2400" b="1" spc="-215" dirty="0">
                <a:solidFill>
                  <a:srgbClr val="5F5F5F"/>
                </a:solidFill>
                <a:latin typeface="Arial"/>
                <a:cs typeface="Arial"/>
              </a:rPr>
              <a:t>Real </a:t>
            </a:r>
            <a:r>
              <a:rPr sz="2400" b="1" spc="-240" dirty="0">
                <a:solidFill>
                  <a:srgbClr val="5F5F5F"/>
                </a:solidFill>
                <a:latin typeface="Arial"/>
                <a:cs typeface="Arial"/>
              </a:rPr>
              <a:t>Time </a:t>
            </a:r>
            <a:r>
              <a:rPr sz="2400" b="1" spc="-125" dirty="0">
                <a:solidFill>
                  <a:srgbClr val="5F5F5F"/>
                </a:solidFill>
                <a:latin typeface="Arial"/>
                <a:cs typeface="Arial"/>
              </a:rPr>
              <a:t>Network</a:t>
            </a:r>
            <a:r>
              <a:rPr sz="2400" b="1" spc="-220" dirty="0">
                <a:solidFill>
                  <a:srgbClr val="5F5F5F"/>
                </a:solidFill>
                <a:latin typeface="Arial"/>
                <a:cs typeface="Arial"/>
              </a:rPr>
              <a:t> </a:t>
            </a:r>
            <a:r>
              <a:rPr sz="2400" b="1" spc="-200" dirty="0">
                <a:solidFill>
                  <a:srgbClr val="5F5F5F"/>
                </a:solidFill>
                <a:latin typeface="Arial"/>
                <a:cs typeface="Arial"/>
              </a:rPr>
              <a:t>(RTNET)</a:t>
            </a:r>
            <a:endParaRPr sz="2400" dirty="0">
              <a:latin typeface="Arial"/>
              <a:cs typeface="Arial"/>
            </a:endParaRPr>
          </a:p>
          <a:p>
            <a:pPr marL="12700">
              <a:lnSpc>
                <a:spcPct val="100000"/>
              </a:lnSpc>
              <a:spcBef>
                <a:spcPts val="1305"/>
              </a:spcBef>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254" dirty="0">
                <a:solidFill>
                  <a:srgbClr val="5F5F5F"/>
                </a:solidFill>
                <a:latin typeface="Arial"/>
                <a:cs typeface="Arial"/>
              </a:rPr>
              <a:t>Contingency</a:t>
            </a:r>
            <a:r>
              <a:rPr sz="2400" b="1" spc="-150" dirty="0">
                <a:solidFill>
                  <a:srgbClr val="5F5F5F"/>
                </a:solidFill>
                <a:latin typeface="Arial"/>
                <a:cs typeface="Arial"/>
              </a:rPr>
              <a:t> </a:t>
            </a:r>
            <a:r>
              <a:rPr sz="2400" b="1" spc="-254" dirty="0" smtClean="0">
                <a:solidFill>
                  <a:srgbClr val="5F5F5F"/>
                </a:solidFill>
                <a:latin typeface="Arial"/>
                <a:cs typeface="Arial"/>
              </a:rPr>
              <a:t>Analysis</a:t>
            </a:r>
            <a:endParaRPr lang="en-IN" sz="2400" b="1" spc="-254" dirty="0" smtClean="0">
              <a:solidFill>
                <a:srgbClr val="5F5F5F"/>
              </a:solidFill>
              <a:latin typeface="Arial"/>
              <a:cs typeface="Arial"/>
            </a:endParaRPr>
          </a:p>
          <a:p>
            <a:pPr marL="12700">
              <a:spcBef>
                <a:spcPts val="1305"/>
              </a:spcBef>
            </a:pPr>
            <a:r>
              <a:rPr lang="en-GB" sz="2400" dirty="0">
                <a:solidFill>
                  <a:srgbClr val="1B5CA4"/>
                </a:solidFill>
                <a:latin typeface="Wingdings"/>
                <a:cs typeface="Wingdings"/>
              </a:rPr>
              <a:t></a:t>
            </a:r>
            <a:r>
              <a:rPr lang="en-GB" sz="2400" dirty="0">
                <a:solidFill>
                  <a:srgbClr val="1B5CA4"/>
                </a:solidFill>
                <a:latin typeface="Times New Roman"/>
                <a:cs typeface="Times New Roman"/>
              </a:rPr>
              <a:t> </a:t>
            </a:r>
            <a:r>
              <a:rPr lang="en-GB" sz="2400" b="1" spc="-295" dirty="0">
                <a:solidFill>
                  <a:srgbClr val="5F5F5F"/>
                </a:solidFill>
                <a:latin typeface="Arial"/>
                <a:cs typeface="Arial"/>
              </a:rPr>
              <a:t>Load</a:t>
            </a:r>
            <a:r>
              <a:rPr lang="en-GB" sz="2400" b="1" spc="-150" dirty="0">
                <a:solidFill>
                  <a:srgbClr val="5F5F5F"/>
                </a:solidFill>
                <a:latin typeface="Arial"/>
                <a:cs typeface="Arial"/>
              </a:rPr>
              <a:t> </a:t>
            </a:r>
            <a:r>
              <a:rPr lang="en-GB" sz="2400" b="1" spc="-225" dirty="0">
                <a:solidFill>
                  <a:srgbClr val="5F5F5F"/>
                </a:solidFill>
                <a:latin typeface="Arial"/>
                <a:cs typeface="Arial"/>
              </a:rPr>
              <a:t>Forecast</a:t>
            </a:r>
            <a:endParaRPr lang="en-GB" sz="2400" dirty="0">
              <a:latin typeface="Arial"/>
              <a:cs typeface="Arial"/>
            </a:endParaRPr>
          </a:p>
          <a:p>
            <a:pPr marL="12700">
              <a:lnSpc>
                <a:spcPts val="2735"/>
              </a:lnSpc>
              <a:spcBef>
                <a:spcPts val="1320"/>
              </a:spcBef>
            </a:pPr>
            <a:r>
              <a:rPr sz="2400" dirty="0" smtClean="0">
                <a:solidFill>
                  <a:srgbClr val="1B5CA4"/>
                </a:solidFill>
                <a:latin typeface="Wingdings"/>
                <a:cs typeface="Wingdings"/>
              </a:rPr>
              <a:t></a:t>
            </a:r>
            <a:r>
              <a:rPr sz="2400" dirty="0" smtClean="0">
                <a:solidFill>
                  <a:srgbClr val="1B5CA4"/>
                </a:solidFill>
                <a:latin typeface="Times New Roman"/>
                <a:cs typeface="Times New Roman"/>
              </a:rPr>
              <a:t> </a:t>
            </a:r>
            <a:r>
              <a:rPr sz="2400" b="1" spc="-195" dirty="0">
                <a:solidFill>
                  <a:srgbClr val="5F5F5F"/>
                </a:solidFill>
                <a:latin typeface="Arial"/>
                <a:cs typeface="Arial"/>
              </a:rPr>
              <a:t>Optimal </a:t>
            </a:r>
            <a:r>
              <a:rPr sz="2400" b="1" spc="-180" dirty="0">
                <a:solidFill>
                  <a:srgbClr val="5F5F5F"/>
                </a:solidFill>
                <a:latin typeface="Arial"/>
                <a:cs typeface="Arial"/>
              </a:rPr>
              <a:t>Power </a:t>
            </a:r>
            <a:r>
              <a:rPr sz="2400" b="1" spc="-150" dirty="0">
                <a:solidFill>
                  <a:srgbClr val="5F5F5F"/>
                </a:solidFill>
                <a:latin typeface="Arial"/>
                <a:cs typeface="Arial"/>
              </a:rPr>
              <a:t>Flow, </a:t>
            </a:r>
            <a:r>
              <a:rPr sz="2400" b="1" spc="-200" dirty="0">
                <a:solidFill>
                  <a:srgbClr val="5F5F5F"/>
                </a:solidFill>
                <a:latin typeface="Arial"/>
                <a:cs typeface="Arial"/>
              </a:rPr>
              <a:t>Security </a:t>
            </a:r>
            <a:r>
              <a:rPr sz="2400" b="1" spc="-245" dirty="0">
                <a:solidFill>
                  <a:srgbClr val="5F5F5F"/>
                </a:solidFill>
                <a:latin typeface="Arial"/>
                <a:cs typeface="Arial"/>
              </a:rPr>
              <a:t>Enhancement</a:t>
            </a:r>
            <a:r>
              <a:rPr sz="2400" b="1" spc="150" dirty="0">
                <a:solidFill>
                  <a:srgbClr val="5F5F5F"/>
                </a:solidFill>
                <a:latin typeface="Arial"/>
                <a:cs typeface="Arial"/>
              </a:rPr>
              <a:t> </a:t>
            </a:r>
            <a:r>
              <a:rPr sz="2400" b="1" spc="-130" dirty="0">
                <a:solidFill>
                  <a:srgbClr val="5F5F5F"/>
                </a:solidFill>
                <a:latin typeface="Arial"/>
                <a:cs typeface="Arial"/>
              </a:rPr>
              <a:t>(SENH),</a:t>
            </a:r>
            <a:endParaRPr sz="2400" dirty="0">
              <a:latin typeface="Arial"/>
              <a:cs typeface="Arial"/>
            </a:endParaRPr>
          </a:p>
          <a:p>
            <a:pPr marL="355600">
              <a:lnSpc>
                <a:spcPts val="2735"/>
              </a:lnSpc>
            </a:pPr>
            <a:r>
              <a:rPr sz="2400" b="1" spc="-190" dirty="0">
                <a:solidFill>
                  <a:srgbClr val="5F5F5F"/>
                </a:solidFill>
                <a:latin typeface="Arial"/>
                <a:cs typeface="Arial"/>
              </a:rPr>
              <a:t>Voltage </a:t>
            </a:r>
            <a:r>
              <a:rPr sz="2400" b="1" spc="-250" dirty="0">
                <a:solidFill>
                  <a:srgbClr val="5F5F5F"/>
                </a:solidFill>
                <a:latin typeface="Arial"/>
                <a:cs typeface="Arial"/>
              </a:rPr>
              <a:t>VAr </a:t>
            </a:r>
            <a:r>
              <a:rPr sz="2400" b="1" spc="-229" dirty="0">
                <a:solidFill>
                  <a:srgbClr val="5F5F5F"/>
                </a:solidFill>
                <a:latin typeface="Arial"/>
                <a:cs typeface="Arial"/>
              </a:rPr>
              <a:t>Dispatch</a:t>
            </a:r>
            <a:r>
              <a:rPr sz="2400" b="1" spc="-275" dirty="0">
                <a:solidFill>
                  <a:srgbClr val="5F5F5F"/>
                </a:solidFill>
                <a:latin typeface="Arial"/>
                <a:cs typeface="Arial"/>
              </a:rPr>
              <a:t> </a:t>
            </a:r>
            <a:r>
              <a:rPr sz="2400" b="1" spc="-120" dirty="0">
                <a:solidFill>
                  <a:srgbClr val="5F5F5F"/>
                </a:solidFill>
                <a:latin typeface="Arial"/>
                <a:cs typeface="Arial"/>
              </a:rPr>
              <a:t>(VVD</a:t>
            </a:r>
            <a:r>
              <a:rPr sz="2400" b="1" spc="-120" dirty="0" smtClean="0">
                <a:solidFill>
                  <a:srgbClr val="5F5F5F"/>
                </a:solidFill>
                <a:latin typeface="Arial"/>
                <a:cs typeface="Arial"/>
              </a:rPr>
              <a:t>)</a:t>
            </a:r>
            <a:endParaRPr sz="2400" dirty="0">
              <a:latin typeface="Arial"/>
              <a:cs typeface="Arial"/>
            </a:endParaRPr>
          </a:p>
        </p:txBody>
      </p:sp>
      <p:sp>
        <p:nvSpPr>
          <p:cNvPr id="4" name="TextBox 3"/>
          <p:cNvSpPr txBox="1"/>
          <p:nvPr/>
        </p:nvSpPr>
        <p:spPr>
          <a:xfrm>
            <a:off x="5580112" y="-16933"/>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5617992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spc="-204" dirty="0" smtClean="0">
                <a:solidFill>
                  <a:srgbClr val="5F5F5F"/>
                </a:solidFill>
                <a:latin typeface="Arial"/>
                <a:cs typeface="Arial"/>
              </a:rPr>
              <a:t>Modelling </a:t>
            </a:r>
            <a:r>
              <a:rPr lang="en-GB" b="1" spc="-180" dirty="0">
                <a:solidFill>
                  <a:srgbClr val="5F5F5F"/>
                </a:solidFill>
                <a:latin typeface="Arial"/>
                <a:cs typeface="Arial"/>
              </a:rPr>
              <a:t>Power </a:t>
            </a:r>
            <a:r>
              <a:rPr lang="en-GB" b="1" spc="-245" dirty="0">
                <a:solidFill>
                  <a:srgbClr val="5F5F5F"/>
                </a:solidFill>
                <a:latin typeface="Arial"/>
                <a:cs typeface="Arial"/>
              </a:rPr>
              <a:t>System</a:t>
            </a:r>
            <a:r>
              <a:rPr lang="en-GB" b="1" spc="25" dirty="0">
                <a:solidFill>
                  <a:srgbClr val="5F5F5F"/>
                </a:solidFill>
                <a:latin typeface="Arial"/>
                <a:cs typeface="Arial"/>
              </a:rPr>
              <a:t> </a:t>
            </a:r>
            <a:r>
              <a:rPr lang="en-GB" b="1" spc="-285" dirty="0">
                <a:solidFill>
                  <a:srgbClr val="5F5F5F"/>
                </a:solidFill>
                <a:latin typeface="Arial"/>
                <a:cs typeface="Arial"/>
              </a:rPr>
              <a:t>Components</a:t>
            </a:r>
            <a:endParaRPr lang="en-GB" dirty="0"/>
          </a:p>
        </p:txBody>
      </p:sp>
      <p:sp>
        <p:nvSpPr>
          <p:cNvPr id="6" name="Text Placeholder 5"/>
          <p:cNvSpPr>
            <a:spLocks noGrp="1"/>
          </p:cNvSpPr>
          <p:nvPr>
            <p:ph type="body" sz="half" idx="2"/>
          </p:nvPr>
        </p:nvSpPr>
        <p:spPr/>
        <p:txBody>
          <a:bodyPr/>
          <a:lstStyle/>
          <a:p>
            <a:endParaRPr lang="en-GB"/>
          </a:p>
        </p:txBody>
      </p:sp>
      <p:sp>
        <p:nvSpPr>
          <p:cNvPr id="8" name="TextBox 7"/>
          <p:cNvSpPr txBox="1"/>
          <p:nvPr/>
        </p:nvSpPr>
        <p:spPr>
          <a:xfrm>
            <a:off x="5580112" y="-16933"/>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102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6175" y="2273101"/>
            <a:ext cx="3090863" cy="231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9262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9552" y="1392682"/>
            <a:ext cx="6037580" cy="5114221"/>
          </a:xfrm>
          <a:prstGeom prst="rect">
            <a:avLst/>
          </a:prstGeom>
        </p:spPr>
        <p:txBody>
          <a:bodyPr vert="horz" wrap="square" lIns="0" tIns="12700" rIns="0" bIns="0" rtlCol="0">
            <a:spAutoFit/>
          </a:bodyPr>
          <a:lstStyle/>
          <a:p>
            <a:pPr marL="192405" indent="-179705">
              <a:lnSpc>
                <a:spcPct val="100000"/>
              </a:lnSpc>
              <a:spcBef>
                <a:spcPts val="100"/>
              </a:spcBef>
              <a:buChar char="-"/>
              <a:tabLst>
                <a:tab pos="193040" algn="l"/>
              </a:tabLst>
            </a:pPr>
            <a:r>
              <a:rPr sz="2400" spc="-100" dirty="0">
                <a:solidFill>
                  <a:srgbClr val="333333"/>
                </a:solidFill>
                <a:latin typeface="Arial"/>
                <a:cs typeface="Arial"/>
              </a:rPr>
              <a:t>Network </a:t>
            </a:r>
            <a:r>
              <a:rPr sz="2400" spc="-155" dirty="0">
                <a:solidFill>
                  <a:srgbClr val="333333"/>
                </a:solidFill>
                <a:latin typeface="Arial"/>
                <a:cs typeface="Arial"/>
              </a:rPr>
              <a:t>Model</a:t>
            </a:r>
            <a:r>
              <a:rPr sz="2400" spc="-90" dirty="0">
                <a:solidFill>
                  <a:srgbClr val="333333"/>
                </a:solidFill>
                <a:latin typeface="Arial"/>
                <a:cs typeface="Arial"/>
              </a:rPr>
              <a:t> </a:t>
            </a:r>
            <a:r>
              <a:rPr sz="2400" spc="-180" dirty="0">
                <a:solidFill>
                  <a:srgbClr val="333333"/>
                </a:solidFill>
                <a:latin typeface="Arial"/>
                <a:cs typeface="Arial"/>
              </a:rPr>
              <a:t>Assumptions</a:t>
            </a:r>
            <a:endParaRPr sz="2400" dirty="0">
              <a:latin typeface="Arial"/>
              <a:cs typeface="Arial"/>
            </a:endParaRPr>
          </a:p>
          <a:p>
            <a:pPr>
              <a:lnSpc>
                <a:spcPct val="100000"/>
              </a:lnSpc>
              <a:buClr>
                <a:srgbClr val="333333"/>
              </a:buClr>
              <a:buFont typeface="Arial"/>
              <a:buChar char="-"/>
            </a:pPr>
            <a:endParaRPr sz="2000" dirty="0">
              <a:latin typeface="Times New Roman"/>
              <a:cs typeface="Times New Roman"/>
            </a:endParaRPr>
          </a:p>
          <a:p>
            <a:pPr marL="192405" indent="-179705">
              <a:lnSpc>
                <a:spcPct val="100000"/>
              </a:lnSpc>
              <a:spcBef>
                <a:spcPts val="5"/>
              </a:spcBef>
              <a:buChar char="-"/>
              <a:tabLst>
                <a:tab pos="193040" algn="l"/>
              </a:tabLst>
            </a:pPr>
            <a:r>
              <a:rPr sz="2400" spc="-100" dirty="0">
                <a:solidFill>
                  <a:srgbClr val="333333"/>
                </a:solidFill>
                <a:latin typeface="Arial"/>
                <a:cs typeface="Arial"/>
              </a:rPr>
              <a:t>Network </a:t>
            </a:r>
            <a:r>
              <a:rPr sz="2400" spc="-195" dirty="0">
                <a:solidFill>
                  <a:srgbClr val="333333"/>
                </a:solidFill>
                <a:latin typeface="Arial"/>
                <a:cs typeface="Arial"/>
              </a:rPr>
              <a:t>Database </a:t>
            </a:r>
            <a:r>
              <a:rPr sz="2400" spc="-180" dirty="0">
                <a:solidFill>
                  <a:srgbClr val="333333"/>
                </a:solidFill>
                <a:latin typeface="Arial"/>
                <a:cs typeface="Arial"/>
              </a:rPr>
              <a:t>and</a:t>
            </a:r>
            <a:r>
              <a:rPr sz="2400" spc="-10" dirty="0">
                <a:solidFill>
                  <a:srgbClr val="333333"/>
                </a:solidFill>
                <a:latin typeface="Arial"/>
                <a:cs typeface="Arial"/>
              </a:rPr>
              <a:t> </a:t>
            </a:r>
            <a:r>
              <a:rPr sz="2400" spc="-125" dirty="0">
                <a:solidFill>
                  <a:srgbClr val="333333"/>
                </a:solidFill>
                <a:latin typeface="Arial"/>
                <a:cs typeface="Arial"/>
              </a:rPr>
              <a:t>Structure</a:t>
            </a:r>
            <a:endParaRPr sz="2400" dirty="0">
              <a:latin typeface="Arial"/>
              <a:cs typeface="Arial"/>
            </a:endParaRPr>
          </a:p>
          <a:p>
            <a:pPr>
              <a:lnSpc>
                <a:spcPct val="100000"/>
              </a:lnSpc>
              <a:spcBef>
                <a:spcPts val="5"/>
              </a:spcBef>
              <a:buClr>
                <a:srgbClr val="333333"/>
              </a:buClr>
              <a:buFont typeface="Arial"/>
              <a:buChar char="-"/>
            </a:pPr>
            <a:endParaRPr sz="2000" dirty="0">
              <a:latin typeface="Times New Roman"/>
              <a:cs typeface="Times New Roman"/>
            </a:endParaRPr>
          </a:p>
          <a:p>
            <a:pPr marL="192405" indent="-179705">
              <a:lnSpc>
                <a:spcPct val="100000"/>
              </a:lnSpc>
              <a:buChar char="-"/>
              <a:tabLst>
                <a:tab pos="193040" algn="l"/>
              </a:tabLst>
            </a:pPr>
            <a:r>
              <a:rPr sz="2400" spc="-140" dirty="0">
                <a:solidFill>
                  <a:srgbClr val="333333"/>
                </a:solidFill>
                <a:latin typeface="Arial"/>
                <a:cs typeface="Arial"/>
              </a:rPr>
              <a:t>Modeling </a:t>
            </a:r>
            <a:r>
              <a:rPr sz="2400" spc="-145" dirty="0">
                <a:solidFill>
                  <a:srgbClr val="333333"/>
                </a:solidFill>
                <a:latin typeface="Arial"/>
                <a:cs typeface="Arial"/>
              </a:rPr>
              <a:t>Connectivity </a:t>
            </a:r>
            <a:r>
              <a:rPr sz="2400" spc="-180" dirty="0">
                <a:solidFill>
                  <a:srgbClr val="333333"/>
                </a:solidFill>
                <a:latin typeface="Arial"/>
                <a:cs typeface="Arial"/>
              </a:rPr>
              <a:t>and </a:t>
            </a:r>
            <a:r>
              <a:rPr sz="2400" spc="-145" dirty="0">
                <a:solidFill>
                  <a:srgbClr val="333333"/>
                </a:solidFill>
                <a:latin typeface="Arial"/>
                <a:cs typeface="Arial"/>
              </a:rPr>
              <a:t>Substation</a:t>
            </a:r>
            <a:r>
              <a:rPr sz="2400" spc="130" dirty="0">
                <a:solidFill>
                  <a:srgbClr val="333333"/>
                </a:solidFill>
                <a:latin typeface="Arial"/>
                <a:cs typeface="Arial"/>
              </a:rPr>
              <a:t> </a:t>
            </a:r>
            <a:r>
              <a:rPr sz="2400" spc="-125" dirty="0">
                <a:solidFill>
                  <a:srgbClr val="333333"/>
                </a:solidFill>
                <a:latin typeface="Arial"/>
                <a:cs typeface="Arial"/>
              </a:rPr>
              <a:t>Structure</a:t>
            </a:r>
            <a:endParaRPr sz="2400" dirty="0">
              <a:latin typeface="Arial"/>
              <a:cs typeface="Arial"/>
            </a:endParaRPr>
          </a:p>
          <a:p>
            <a:pPr>
              <a:lnSpc>
                <a:spcPct val="100000"/>
              </a:lnSpc>
              <a:buClr>
                <a:srgbClr val="333333"/>
              </a:buClr>
              <a:buFont typeface="Arial"/>
              <a:buChar char="-"/>
            </a:pPr>
            <a:endParaRPr sz="2000" dirty="0">
              <a:latin typeface="Times New Roman"/>
              <a:cs typeface="Times New Roman"/>
            </a:endParaRPr>
          </a:p>
          <a:p>
            <a:pPr marL="192405" indent="-179705">
              <a:lnSpc>
                <a:spcPct val="100000"/>
              </a:lnSpc>
              <a:buChar char="-"/>
              <a:tabLst>
                <a:tab pos="193040" algn="l"/>
              </a:tabLst>
            </a:pPr>
            <a:r>
              <a:rPr sz="2400" spc="-225" dirty="0">
                <a:solidFill>
                  <a:srgbClr val="333333"/>
                </a:solidFill>
                <a:latin typeface="Arial"/>
                <a:cs typeface="Arial"/>
              </a:rPr>
              <a:t>Load </a:t>
            </a:r>
            <a:r>
              <a:rPr sz="2400" spc="-180" dirty="0">
                <a:solidFill>
                  <a:srgbClr val="333333"/>
                </a:solidFill>
                <a:latin typeface="Arial"/>
                <a:cs typeface="Arial"/>
              </a:rPr>
              <a:t>and </a:t>
            </a:r>
            <a:r>
              <a:rPr sz="2400" spc="-225" dirty="0">
                <a:solidFill>
                  <a:srgbClr val="333333"/>
                </a:solidFill>
                <a:latin typeface="Arial"/>
                <a:cs typeface="Arial"/>
              </a:rPr>
              <a:t>Load </a:t>
            </a:r>
            <a:r>
              <a:rPr sz="2400" spc="-220" dirty="0">
                <a:solidFill>
                  <a:srgbClr val="333333"/>
                </a:solidFill>
                <a:latin typeface="Arial"/>
                <a:cs typeface="Arial"/>
              </a:rPr>
              <a:t>Area</a:t>
            </a:r>
            <a:r>
              <a:rPr sz="2400" spc="-210" dirty="0">
                <a:solidFill>
                  <a:srgbClr val="333333"/>
                </a:solidFill>
                <a:latin typeface="Arial"/>
                <a:cs typeface="Arial"/>
              </a:rPr>
              <a:t> </a:t>
            </a:r>
            <a:r>
              <a:rPr sz="2400" spc="-155" dirty="0">
                <a:solidFill>
                  <a:srgbClr val="333333"/>
                </a:solidFill>
                <a:latin typeface="Arial"/>
                <a:cs typeface="Arial"/>
              </a:rPr>
              <a:t>Model</a:t>
            </a:r>
            <a:endParaRPr sz="2400" dirty="0">
              <a:latin typeface="Arial"/>
              <a:cs typeface="Arial"/>
            </a:endParaRPr>
          </a:p>
          <a:p>
            <a:pPr>
              <a:lnSpc>
                <a:spcPct val="100000"/>
              </a:lnSpc>
              <a:spcBef>
                <a:spcPts val="5"/>
              </a:spcBef>
              <a:buClr>
                <a:srgbClr val="333333"/>
              </a:buClr>
              <a:buFont typeface="Arial"/>
              <a:buChar char="-"/>
            </a:pPr>
            <a:endParaRPr sz="2000" dirty="0">
              <a:latin typeface="Times New Roman"/>
              <a:cs typeface="Times New Roman"/>
            </a:endParaRPr>
          </a:p>
          <a:p>
            <a:pPr marL="192405" indent="-179705">
              <a:lnSpc>
                <a:spcPct val="100000"/>
              </a:lnSpc>
              <a:buChar char="-"/>
              <a:tabLst>
                <a:tab pos="193040" algn="l"/>
              </a:tabLst>
            </a:pPr>
            <a:r>
              <a:rPr sz="2400" spc="-100" dirty="0">
                <a:solidFill>
                  <a:srgbClr val="333333"/>
                </a:solidFill>
                <a:latin typeface="Arial"/>
                <a:cs typeface="Arial"/>
              </a:rPr>
              <a:t>Network </a:t>
            </a:r>
            <a:r>
              <a:rPr sz="2400" spc="-195" dirty="0">
                <a:solidFill>
                  <a:srgbClr val="333333"/>
                </a:solidFill>
                <a:latin typeface="Arial"/>
                <a:cs typeface="Arial"/>
              </a:rPr>
              <a:t>Component </a:t>
            </a:r>
            <a:r>
              <a:rPr sz="2400" spc="-155" dirty="0">
                <a:solidFill>
                  <a:srgbClr val="333333"/>
                </a:solidFill>
                <a:latin typeface="Arial"/>
                <a:cs typeface="Arial"/>
              </a:rPr>
              <a:t>Model </a:t>
            </a:r>
            <a:r>
              <a:rPr sz="2400" spc="-180" dirty="0">
                <a:solidFill>
                  <a:srgbClr val="333333"/>
                </a:solidFill>
                <a:latin typeface="Arial"/>
                <a:cs typeface="Arial"/>
              </a:rPr>
              <a:t>and </a:t>
            </a:r>
            <a:r>
              <a:rPr sz="2400" spc="-80" dirty="0">
                <a:solidFill>
                  <a:srgbClr val="333333"/>
                </a:solidFill>
                <a:latin typeface="Arial"/>
                <a:cs typeface="Arial"/>
              </a:rPr>
              <a:t>their</a:t>
            </a:r>
            <a:r>
              <a:rPr sz="2400" spc="135" dirty="0">
                <a:solidFill>
                  <a:srgbClr val="333333"/>
                </a:solidFill>
                <a:latin typeface="Arial"/>
                <a:cs typeface="Arial"/>
              </a:rPr>
              <a:t> </a:t>
            </a:r>
            <a:r>
              <a:rPr sz="2400" spc="-170" dirty="0">
                <a:solidFill>
                  <a:srgbClr val="333333"/>
                </a:solidFill>
                <a:latin typeface="Arial"/>
                <a:cs typeface="Arial"/>
              </a:rPr>
              <a:t>Parameters</a:t>
            </a:r>
            <a:endParaRPr sz="2400" dirty="0">
              <a:latin typeface="Arial"/>
              <a:cs typeface="Arial"/>
            </a:endParaRPr>
          </a:p>
          <a:p>
            <a:pPr>
              <a:lnSpc>
                <a:spcPct val="100000"/>
              </a:lnSpc>
              <a:buClr>
                <a:srgbClr val="333333"/>
              </a:buClr>
              <a:buFont typeface="Arial"/>
              <a:buChar char="-"/>
            </a:pPr>
            <a:endParaRPr sz="2000" dirty="0">
              <a:latin typeface="Times New Roman"/>
              <a:cs typeface="Times New Roman"/>
            </a:endParaRPr>
          </a:p>
          <a:p>
            <a:pPr marL="192405" indent="-179705">
              <a:lnSpc>
                <a:spcPct val="100000"/>
              </a:lnSpc>
              <a:spcBef>
                <a:spcPts val="5"/>
              </a:spcBef>
              <a:buChar char="-"/>
              <a:tabLst>
                <a:tab pos="193040" algn="l"/>
              </a:tabLst>
            </a:pPr>
            <a:r>
              <a:rPr sz="2400" spc="-100" dirty="0">
                <a:solidFill>
                  <a:srgbClr val="333333"/>
                </a:solidFill>
                <a:latin typeface="Arial"/>
                <a:cs typeface="Arial"/>
              </a:rPr>
              <a:t>Network</a:t>
            </a:r>
            <a:r>
              <a:rPr sz="2400" spc="-110" dirty="0">
                <a:solidFill>
                  <a:srgbClr val="333333"/>
                </a:solidFill>
                <a:latin typeface="Arial"/>
                <a:cs typeface="Arial"/>
              </a:rPr>
              <a:t> </a:t>
            </a:r>
            <a:r>
              <a:rPr sz="2400" spc="-215" dirty="0">
                <a:solidFill>
                  <a:srgbClr val="333333"/>
                </a:solidFill>
                <a:latin typeface="Arial"/>
                <a:cs typeface="Arial"/>
              </a:rPr>
              <a:t>Schedules</a:t>
            </a:r>
            <a:endParaRPr sz="2400" dirty="0">
              <a:latin typeface="Arial"/>
              <a:cs typeface="Arial"/>
            </a:endParaRPr>
          </a:p>
          <a:p>
            <a:pPr>
              <a:lnSpc>
                <a:spcPct val="100000"/>
              </a:lnSpc>
              <a:spcBef>
                <a:spcPts val="5"/>
              </a:spcBef>
              <a:buClr>
                <a:srgbClr val="333333"/>
              </a:buClr>
              <a:buFont typeface="Arial"/>
              <a:buChar char="-"/>
            </a:pPr>
            <a:endParaRPr sz="2000" dirty="0">
              <a:latin typeface="Times New Roman"/>
              <a:cs typeface="Times New Roman"/>
            </a:endParaRPr>
          </a:p>
          <a:p>
            <a:pPr marL="192405" indent="-179705">
              <a:lnSpc>
                <a:spcPts val="2735"/>
              </a:lnSpc>
              <a:buChar char="-"/>
              <a:tabLst>
                <a:tab pos="193040" algn="l"/>
              </a:tabLst>
            </a:pPr>
            <a:r>
              <a:rPr sz="2400" spc="-170" dirty="0">
                <a:solidFill>
                  <a:srgbClr val="333333"/>
                </a:solidFill>
                <a:latin typeface="Arial"/>
                <a:cs typeface="Arial"/>
              </a:rPr>
              <a:t>Generation</a:t>
            </a:r>
            <a:r>
              <a:rPr sz="2400" spc="-105" dirty="0">
                <a:solidFill>
                  <a:srgbClr val="333333"/>
                </a:solidFill>
                <a:latin typeface="Arial"/>
                <a:cs typeface="Arial"/>
              </a:rPr>
              <a:t> </a:t>
            </a:r>
            <a:r>
              <a:rPr sz="2400" spc="-155" dirty="0" smtClean="0">
                <a:solidFill>
                  <a:srgbClr val="333333"/>
                </a:solidFill>
                <a:latin typeface="Arial"/>
                <a:cs typeface="Arial"/>
              </a:rPr>
              <a:t>Model</a:t>
            </a:r>
            <a:endParaRPr lang="en-IN" sz="2400" spc="-155" dirty="0" smtClean="0">
              <a:solidFill>
                <a:srgbClr val="333333"/>
              </a:solidFill>
              <a:latin typeface="Arial"/>
              <a:cs typeface="Arial"/>
            </a:endParaRPr>
          </a:p>
          <a:p>
            <a:pPr marL="12700">
              <a:lnSpc>
                <a:spcPts val="2735"/>
              </a:lnSpc>
              <a:tabLst>
                <a:tab pos="193040" algn="l"/>
              </a:tabLst>
            </a:pPr>
            <a:endParaRPr sz="2400" dirty="0">
              <a:latin typeface="Arial"/>
              <a:cs typeface="Arial"/>
            </a:endParaRPr>
          </a:p>
          <a:p>
            <a:pPr marL="192405" indent="-179705">
              <a:lnSpc>
                <a:spcPts val="2735"/>
              </a:lnSpc>
              <a:buChar char="-"/>
              <a:tabLst>
                <a:tab pos="193040" algn="l"/>
              </a:tabLst>
            </a:pPr>
            <a:r>
              <a:rPr sz="2400" spc="-125" dirty="0" smtClean="0">
                <a:solidFill>
                  <a:srgbClr val="333333"/>
                </a:solidFill>
                <a:latin typeface="Arial"/>
                <a:cs typeface="Arial"/>
              </a:rPr>
              <a:t>Validation</a:t>
            </a:r>
            <a:endParaRPr sz="2400" dirty="0">
              <a:latin typeface="Arial"/>
              <a:cs typeface="Arial"/>
            </a:endParaRPr>
          </a:p>
        </p:txBody>
      </p:sp>
      <p:sp>
        <p:nvSpPr>
          <p:cNvPr id="4" name="object 4"/>
          <p:cNvSpPr/>
          <p:nvPr/>
        </p:nvSpPr>
        <p:spPr>
          <a:xfrm>
            <a:off x="637031" y="102107"/>
            <a:ext cx="475488" cy="676656"/>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19684" y="778763"/>
            <a:ext cx="8524056" cy="566822"/>
          </a:xfrm>
          <a:prstGeom prst="rect">
            <a:avLst/>
          </a:prstGeom>
        </p:spPr>
        <p:txBody>
          <a:bodyPr vert="horz" wrap="square" lIns="0" tIns="12700" rIns="0" bIns="0" rtlCol="0">
            <a:spAutoFit/>
          </a:bodyPr>
          <a:lstStyle/>
          <a:p>
            <a:pPr marL="12700">
              <a:lnSpc>
                <a:spcPct val="100000"/>
              </a:lnSpc>
              <a:spcBef>
                <a:spcPts val="95"/>
              </a:spcBef>
            </a:pPr>
            <a:r>
              <a:rPr lang="en-GB" sz="3600" spc="-120" dirty="0" smtClean="0"/>
              <a:t>Modelling </a:t>
            </a:r>
            <a:r>
              <a:rPr lang="en-GB" sz="3600" spc="-120" dirty="0"/>
              <a:t>Power System Components</a:t>
            </a:r>
          </a:p>
        </p:txBody>
      </p:sp>
      <p:sp>
        <p:nvSpPr>
          <p:cNvPr id="6" name="TextBox 5"/>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9370875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bwMode="auto">
          <a:xfrm>
            <a:off x="827584" y="1556792"/>
            <a:ext cx="7372350" cy="4714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12700" lvl="0" indent="0">
              <a:spcBef>
                <a:spcPts val="575"/>
              </a:spcBef>
              <a:buClrTx/>
              <a:buSzTx/>
              <a:buNone/>
              <a:tabLst>
                <a:tab pos="1138555" algn="l"/>
                <a:tab pos="2324735" algn="l"/>
                <a:tab pos="3215640" algn="l"/>
              </a:tabLst>
            </a:pPr>
            <a:r>
              <a:rPr lang="en-GB" dirty="0">
                <a:solidFill>
                  <a:srgbClr val="1B5CA4"/>
                </a:solidFill>
                <a:latin typeface="Wingdings"/>
                <a:cs typeface="Wingdings"/>
              </a:rPr>
              <a:t></a:t>
            </a:r>
            <a:r>
              <a:rPr lang="en-GB" spc="-35" dirty="0">
                <a:solidFill>
                  <a:srgbClr val="1B5CA4"/>
                </a:solidFill>
                <a:latin typeface="Times New Roman"/>
                <a:cs typeface="Times New Roman"/>
              </a:rPr>
              <a:t> </a:t>
            </a:r>
            <a:r>
              <a:rPr lang="en-GB" b="1" spc="-280" dirty="0">
                <a:solidFill>
                  <a:srgbClr val="5F5F5F"/>
                </a:solidFill>
                <a:latin typeface="Arial"/>
                <a:cs typeface="Arial"/>
              </a:rPr>
              <a:t>Basic	</a:t>
            </a:r>
            <a:r>
              <a:rPr lang="en-GB" b="1" spc="-150" dirty="0">
                <a:solidFill>
                  <a:srgbClr val="5F5F5F"/>
                </a:solidFill>
                <a:latin typeface="Arial"/>
                <a:cs typeface="Arial"/>
              </a:rPr>
              <a:t>network	</a:t>
            </a:r>
            <a:r>
              <a:rPr lang="en-GB" b="1" spc="-245" dirty="0">
                <a:solidFill>
                  <a:srgbClr val="5F5F5F"/>
                </a:solidFill>
                <a:latin typeface="Arial"/>
                <a:cs typeface="Arial"/>
              </a:rPr>
              <a:t>model	</a:t>
            </a:r>
            <a:r>
              <a:rPr lang="en-GB" b="1" spc="-250" dirty="0">
                <a:solidFill>
                  <a:srgbClr val="5F5F5F"/>
                </a:solidFill>
                <a:latin typeface="Arial"/>
                <a:cs typeface="Arial"/>
              </a:rPr>
              <a:t>assumptions</a:t>
            </a:r>
            <a:endParaRPr lang="en-GB" dirty="0">
              <a:solidFill>
                <a:prstClr val="black"/>
              </a:solidFill>
              <a:latin typeface="Arial"/>
              <a:cs typeface="Arial"/>
            </a:endParaRPr>
          </a:p>
          <a:p>
            <a:pPr marL="756285" lvl="0" indent="-286385">
              <a:spcBef>
                <a:spcPts val="400"/>
              </a:spcBef>
              <a:buClr>
                <a:srgbClr val="1B5CA4"/>
              </a:buClr>
              <a:buSzTx/>
              <a:buFont typeface="Wingdings"/>
              <a:buChar char=""/>
              <a:tabLst>
                <a:tab pos="756285" algn="l"/>
                <a:tab pos="756920" algn="l"/>
              </a:tabLst>
            </a:pPr>
            <a:r>
              <a:rPr lang="en-GB" sz="2000" spc="-114" dirty="0">
                <a:solidFill>
                  <a:srgbClr val="5F5F5F"/>
                </a:solidFill>
                <a:latin typeface="Arial"/>
                <a:cs typeface="Arial"/>
              </a:rPr>
              <a:t>3 </a:t>
            </a:r>
            <a:r>
              <a:rPr lang="en-GB" sz="2000" spc="-180" dirty="0">
                <a:solidFill>
                  <a:srgbClr val="5F5F5F"/>
                </a:solidFill>
                <a:latin typeface="Arial"/>
                <a:cs typeface="Arial"/>
              </a:rPr>
              <a:t>phase </a:t>
            </a:r>
            <a:r>
              <a:rPr lang="en-GB" sz="2000" spc="-155" dirty="0">
                <a:solidFill>
                  <a:srgbClr val="5F5F5F"/>
                </a:solidFill>
                <a:latin typeface="Arial"/>
                <a:cs typeface="Arial"/>
              </a:rPr>
              <a:t>balanced</a:t>
            </a:r>
            <a:r>
              <a:rPr lang="en-GB" sz="2000" spc="25" dirty="0">
                <a:solidFill>
                  <a:srgbClr val="5F5F5F"/>
                </a:solidFill>
                <a:latin typeface="Arial"/>
                <a:cs typeface="Arial"/>
              </a:rPr>
              <a:t> </a:t>
            </a:r>
            <a:r>
              <a:rPr lang="en-GB" sz="2000" spc="-155" dirty="0">
                <a:solidFill>
                  <a:srgbClr val="5F5F5F"/>
                </a:solidFill>
                <a:latin typeface="Arial"/>
                <a:cs typeface="Arial"/>
              </a:rPr>
              <a:t>system</a:t>
            </a:r>
            <a:endParaRPr lang="en-GB" sz="2000" dirty="0">
              <a:solidFill>
                <a:prstClr val="black"/>
              </a:solidFill>
              <a:latin typeface="Arial"/>
              <a:cs typeface="Arial"/>
            </a:endParaRPr>
          </a:p>
          <a:p>
            <a:pPr marL="1155065" lvl="1" indent="-228600">
              <a:spcBef>
                <a:spcPts val="420"/>
              </a:spcBef>
              <a:buClr>
                <a:srgbClr val="1B5CA4"/>
              </a:buClr>
              <a:buSzTx/>
              <a:buFontTx/>
              <a:buChar char="•"/>
              <a:tabLst>
                <a:tab pos="1155065" algn="l"/>
                <a:tab pos="1155700" algn="l"/>
              </a:tabLst>
            </a:pPr>
            <a:r>
              <a:rPr lang="en-GB" sz="2000" spc="-110" dirty="0">
                <a:solidFill>
                  <a:srgbClr val="005781"/>
                </a:solidFill>
                <a:latin typeface="Arial"/>
                <a:cs typeface="Arial"/>
              </a:rPr>
              <a:t>implies </a:t>
            </a:r>
            <a:r>
              <a:rPr lang="en-GB" sz="2000" spc="-145" dirty="0">
                <a:solidFill>
                  <a:srgbClr val="005781"/>
                </a:solidFill>
                <a:latin typeface="Arial"/>
                <a:cs typeface="Arial"/>
              </a:rPr>
              <a:t>transposed</a:t>
            </a:r>
            <a:r>
              <a:rPr lang="en-GB" sz="2000" spc="-65" dirty="0">
                <a:solidFill>
                  <a:srgbClr val="005781"/>
                </a:solidFill>
                <a:latin typeface="Arial"/>
                <a:cs typeface="Arial"/>
              </a:rPr>
              <a:t> </a:t>
            </a:r>
            <a:r>
              <a:rPr lang="en-GB" sz="2000" spc="-120" dirty="0">
                <a:solidFill>
                  <a:srgbClr val="005781"/>
                </a:solidFill>
                <a:latin typeface="Arial"/>
                <a:cs typeface="Arial"/>
              </a:rPr>
              <a:t>lines</a:t>
            </a:r>
            <a:endParaRPr lang="en-GB" sz="2000" dirty="0">
              <a:solidFill>
                <a:prstClr val="black"/>
              </a:solidFill>
              <a:latin typeface="Arial"/>
              <a:cs typeface="Arial"/>
            </a:endParaRPr>
          </a:p>
          <a:p>
            <a:pPr marL="1155065" lvl="1" indent="-228600">
              <a:lnSpc>
                <a:spcPts val="2310"/>
              </a:lnSpc>
              <a:spcBef>
                <a:spcPts val="480"/>
              </a:spcBef>
              <a:buClr>
                <a:srgbClr val="1B5CA4"/>
              </a:buClr>
              <a:buSzTx/>
              <a:buFontTx/>
              <a:buChar char="•"/>
              <a:tabLst>
                <a:tab pos="1155065" algn="l"/>
                <a:tab pos="1155700" algn="l"/>
              </a:tabLst>
            </a:pPr>
            <a:r>
              <a:rPr lang="en-GB" sz="2000" spc="-105" dirty="0">
                <a:solidFill>
                  <a:srgbClr val="005781"/>
                </a:solidFill>
                <a:latin typeface="Arial"/>
                <a:cs typeface="Arial"/>
              </a:rPr>
              <a:t>allows </a:t>
            </a:r>
            <a:r>
              <a:rPr lang="en-GB" sz="2000" spc="-90" dirty="0">
                <a:solidFill>
                  <a:srgbClr val="005781"/>
                </a:solidFill>
                <a:latin typeface="Arial"/>
                <a:cs typeface="Arial"/>
              </a:rPr>
              <a:t>network </a:t>
            </a:r>
            <a:r>
              <a:rPr lang="en-GB" sz="2000" spc="-125" dirty="0" err="1">
                <a:solidFill>
                  <a:srgbClr val="005781"/>
                </a:solidFill>
                <a:latin typeface="Arial"/>
                <a:cs typeface="Arial"/>
              </a:rPr>
              <a:t>modeling</a:t>
            </a:r>
            <a:r>
              <a:rPr lang="en-GB" sz="2000" spc="-125" dirty="0">
                <a:solidFill>
                  <a:srgbClr val="005781"/>
                </a:solidFill>
                <a:latin typeface="Arial"/>
                <a:cs typeface="Arial"/>
              </a:rPr>
              <a:t> </a:t>
            </a:r>
            <a:r>
              <a:rPr lang="en-GB" sz="2000" spc="-165" dirty="0">
                <a:solidFill>
                  <a:srgbClr val="005781"/>
                </a:solidFill>
                <a:latin typeface="Arial"/>
                <a:cs typeface="Arial"/>
              </a:rPr>
              <a:t>by </a:t>
            </a:r>
            <a:r>
              <a:rPr lang="en-GB" sz="2000" spc="-180" dirty="0">
                <a:solidFill>
                  <a:srgbClr val="005781"/>
                </a:solidFill>
                <a:latin typeface="Arial"/>
                <a:cs typeface="Arial"/>
              </a:rPr>
              <a:t>a </a:t>
            </a:r>
            <a:r>
              <a:rPr lang="en-GB" sz="2000" spc="-125" dirty="0">
                <a:solidFill>
                  <a:srgbClr val="005781"/>
                </a:solidFill>
                <a:latin typeface="Arial"/>
                <a:cs typeface="Arial"/>
              </a:rPr>
              <a:t>single </a:t>
            </a:r>
            <a:r>
              <a:rPr lang="en-GB" sz="2000" spc="-185" dirty="0">
                <a:solidFill>
                  <a:srgbClr val="005781"/>
                </a:solidFill>
                <a:latin typeface="Arial"/>
                <a:cs typeface="Arial"/>
              </a:rPr>
              <a:t>phase</a:t>
            </a:r>
            <a:r>
              <a:rPr lang="en-GB" sz="2000" spc="-150" dirty="0">
                <a:solidFill>
                  <a:srgbClr val="005781"/>
                </a:solidFill>
                <a:latin typeface="Arial"/>
                <a:cs typeface="Arial"/>
              </a:rPr>
              <a:t> </a:t>
            </a:r>
            <a:r>
              <a:rPr lang="en-GB" sz="2000" spc="-114" dirty="0">
                <a:solidFill>
                  <a:srgbClr val="005781"/>
                </a:solidFill>
                <a:latin typeface="Arial"/>
                <a:cs typeface="Arial"/>
              </a:rPr>
              <a:t>equivalent</a:t>
            </a:r>
            <a:endParaRPr lang="en-GB" sz="2000" dirty="0">
              <a:solidFill>
                <a:prstClr val="black"/>
              </a:solidFill>
              <a:latin typeface="Arial"/>
              <a:cs typeface="Arial"/>
            </a:endParaRPr>
          </a:p>
          <a:p>
            <a:pPr marL="756285" lvl="0" indent="-286385">
              <a:lnSpc>
                <a:spcPts val="2190"/>
              </a:lnSpc>
              <a:spcBef>
                <a:spcPts val="0"/>
              </a:spcBef>
              <a:buClr>
                <a:srgbClr val="1B5CA4"/>
              </a:buClr>
              <a:buSzTx/>
              <a:buFont typeface="Wingdings"/>
              <a:buChar char=""/>
              <a:tabLst>
                <a:tab pos="756285" algn="l"/>
                <a:tab pos="756920" algn="l"/>
                <a:tab pos="3025775" algn="l"/>
              </a:tabLst>
            </a:pPr>
            <a:r>
              <a:rPr lang="en-GB" sz="2000" spc="-130" dirty="0">
                <a:solidFill>
                  <a:srgbClr val="5F5F5F"/>
                </a:solidFill>
                <a:latin typeface="Arial"/>
                <a:cs typeface="Arial"/>
              </a:rPr>
              <a:t>branch</a:t>
            </a:r>
            <a:r>
              <a:rPr lang="en-GB" sz="2000" spc="-95" dirty="0">
                <a:solidFill>
                  <a:srgbClr val="5F5F5F"/>
                </a:solidFill>
                <a:latin typeface="Arial"/>
                <a:cs typeface="Arial"/>
              </a:rPr>
              <a:t> </a:t>
            </a:r>
            <a:r>
              <a:rPr lang="en-GB" sz="2000" spc="-114" dirty="0">
                <a:solidFill>
                  <a:srgbClr val="5F5F5F"/>
                </a:solidFill>
                <a:latin typeface="Arial"/>
                <a:cs typeface="Arial"/>
              </a:rPr>
              <a:t>equivalent </a:t>
            </a:r>
            <a:r>
              <a:rPr lang="en-GB" sz="2000" spc="-20" dirty="0">
                <a:solidFill>
                  <a:srgbClr val="5F5F5F"/>
                </a:solidFill>
                <a:latin typeface="Arial"/>
                <a:cs typeface="Arial"/>
              </a:rPr>
              <a:t> </a:t>
            </a:r>
            <a:r>
              <a:rPr lang="en-GB" sz="2000" spc="-125" dirty="0">
                <a:solidFill>
                  <a:srgbClr val="5F5F5F"/>
                </a:solidFill>
                <a:latin typeface="Arial"/>
                <a:cs typeface="Arial"/>
              </a:rPr>
              <a:t>PI	</a:t>
            </a:r>
            <a:r>
              <a:rPr lang="en-GB" sz="2000" spc="-140" dirty="0">
                <a:solidFill>
                  <a:srgbClr val="5F5F5F"/>
                </a:solidFill>
                <a:latin typeface="Arial"/>
                <a:cs typeface="Arial"/>
              </a:rPr>
              <a:t>model</a:t>
            </a:r>
            <a:endParaRPr lang="en-GB" sz="2000" dirty="0">
              <a:solidFill>
                <a:prstClr val="black"/>
              </a:solidFill>
              <a:latin typeface="Arial"/>
              <a:cs typeface="Arial"/>
            </a:endParaRPr>
          </a:p>
          <a:p>
            <a:pPr marL="756285" lvl="0" indent="-286385">
              <a:lnSpc>
                <a:spcPts val="2160"/>
              </a:lnSpc>
              <a:spcBef>
                <a:spcPts val="0"/>
              </a:spcBef>
              <a:buClr>
                <a:srgbClr val="1B5CA4"/>
              </a:buClr>
              <a:buSzTx/>
              <a:buFont typeface="Wingdings"/>
              <a:buChar char=""/>
              <a:tabLst>
                <a:tab pos="756285" algn="l"/>
                <a:tab pos="756920" algn="l"/>
              </a:tabLst>
            </a:pPr>
            <a:r>
              <a:rPr lang="en-GB" sz="2000" spc="-105" dirty="0">
                <a:solidFill>
                  <a:srgbClr val="5F5F5F"/>
                </a:solidFill>
                <a:latin typeface="Arial"/>
                <a:cs typeface="Arial"/>
              </a:rPr>
              <a:t>shunt </a:t>
            </a:r>
            <a:r>
              <a:rPr lang="en-GB" sz="2000" spc="-145" dirty="0">
                <a:solidFill>
                  <a:srgbClr val="5F5F5F"/>
                </a:solidFill>
                <a:latin typeface="Arial"/>
                <a:cs typeface="Arial"/>
              </a:rPr>
              <a:t>conductance neglected </a:t>
            </a:r>
            <a:r>
              <a:rPr lang="en-GB" sz="2000" spc="-125" dirty="0">
                <a:solidFill>
                  <a:srgbClr val="5F5F5F"/>
                </a:solidFill>
                <a:latin typeface="Arial"/>
                <a:cs typeface="Arial"/>
              </a:rPr>
              <a:t>(corona </a:t>
            </a:r>
            <a:r>
              <a:rPr lang="en-GB" sz="2000" spc="-100" dirty="0">
                <a:solidFill>
                  <a:srgbClr val="5F5F5F"/>
                </a:solidFill>
                <a:latin typeface="Arial"/>
                <a:cs typeface="Arial"/>
              </a:rPr>
              <a:t>effect</a:t>
            </a:r>
            <a:r>
              <a:rPr lang="en-GB" sz="2000" spc="-215" dirty="0">
                <a:solidFill>
                  <a:srgbClr val="5F5F5F"/>
                </a:solidFill>
                <a:latin typeface="Arial"/>
                <a:cs typeface="Arial"/>
              </a:rPr>
              <a:t> </a:t>
            </a:r>
            <a:r>
              <a:rPr lang="en-GB" sz="2000" spc="-100" dirty="0">
                <a:solidFill>
                  <a:srgbClr val="5F5F5F"/>
                </a:solidFill>
                <a:latin typeface="Arial"/>
                <a:cs typeface="Arial"/>
              </a:rPr>
              <a:t>negligible)</a:t>
            </a:r>
            <a:endParaRPr lang="en-GB" sz="2000" dirty="0">
              <a:solidFill>
                <a:prstClr val="black"/>
              </a:solidFill>
              <a:latin typeface="Arial"/>
              <a:cs typeface="Arial"/>
            </a:endParaRPr>
          </a:p>
          <a:p>
            <a:pPr marL="756285" lvl="0" indent="-286385">
              <a:lnSpc>
                <a:spcPts val="2160"/>
              </a:lnSpc>
              <a:spcBef>
                <a:spcPts val="0"/>
              </a:spcBef>
              <a:buClr>
                <a:srgbClr val="1B5CA4"/>
              </a:buClr>
              <a:buSzTx/>
              <a:buFont typeface="Wingdings"/>
              <a:buChar char=""/>
              <a:tabLst>
                <a:tab pos="756285" algn="l"/>
                <a:tab pos="756920" algn="l"/>
              </a:tabLst>
            </a:pPr>
            <a:r>
              <a:rPr lang="en-GB" sz="2000" spc="-85" dirty="0">
                <a:solidFill>
                  <a:srgbClr val="5F5F5F"/>
                </a:solidFill>
                <a:latin typeface="Arial"/>
                <a:cs typeface="Arial"/>
              </a:rPr>
              <a:t>mutual </a:t>
            </a:r>
            <a:r>
              <a:rPr lang="en-GB" sz="2000" spc="-120" dirty="0">
                <a:solidFill>
                  <a:srgbClr val="5F5F5F"/>
                </a:solidFill>
                <a:latin typeface="Arial"/>
                <a:cs typeface="Arial"/>
              </a:rPr>
              <a:t>admittances </a:t>
            </a:r>
            <a:r>
              <a:rPr lang="en-GB" sz="2000" spc="-145" dirty="0">
                <a:solidFill>
                  <a:srgbClr val="5F5F5F"/>
                </a:solidFill>
                <a:latin typeface="Arial"/>
                <a:cs typeface="Arial"/>
              </a:rPr>
              <a:t>are neglected </a:t>
            </a:r>
            <a:r>
              <a:rPr lang="en-GB" sz="2000" spc="-135" dirty="0">
                <a:solidFill>
                  <a:srgbClr val="5F5F5F"/>
                </a:solidFill>
                <a:latin typeface="Arial"/>
                <a:cs typeface="Arial"/>
              </a:rPr>
              <a:t>(except </a:t>
            </a:r>
            <a:r>
              <a:rPr lang="en-GB" sz="2000" spc="-60" dirty="0">
                <a:solidFill>
                  <a:srgbClr val="5F5F5F"/>
                </a:solidFill>
                <a:latin typeface="Arial"/>
                <a:cs typeface="Arial"/>
              </a:rPr>
              <a:t>in</a:t>
            </a:r>
            <a:r>
              <a:rPr lang="en-GB" sz="2000" spc="140" dirty="0">
                <a:solidFill>
                  <a:srgbClr val="5F5F5F"/>
                </a:solidFill>
                <a:latin typeface="Arial"/>
                <a:cs typeface="Arial"/>
              </a:rPr>
              <a:t> </a:t>
            </a:r>
            <a:r>
              <a:rPr lang="en-GB" sz="2000" spc="-245" dirty="0">
                <a:solidFill>
                  <a:srgbClr val="5F5F5F"/>
                </a:solidFill>
                <a:latin typeface="Arial"/>
                <a:cs typeface="Arial"/>
              </a:rPr>
              <a:t>SCT)</a:t>
            </a:r>
            <a:endParaRPr lang="en-GB" sz="2000" dirty="0">
              <a:solidFill>
                <a:prstClr val="black"/>
              </a:solidFill>
              <a:latin typeface="Arial"/>
              <a:cs typeface="Arial"/>
            </a:endParaRPr>
          </a:p>
          <a:p>
            <a:pPr marL="756285" lvl="0" indent="-286385">
              <a:lnSpc>
                <a:spcPts val="2160"/>
              </a:lnSpc>
              <a:spcBef>
                <a:spcPts val="0"/>
              </a:spcBef>
              <a:buClr>
                <a:srgbClr val="1B5CA4"/>
              </a:buClr>
              <a:buSzTx/>
              <a:buFont typeface="Wingdings"/>
              <a:buChar char=""/>
              <a:tabLst>
                <a:tab pos="756285" algn="l"/>
                <a:tab pos="756920" algn="l"/>
              </a:tabLst>
            </a:pPr>
            <a:r>
              <a:rPr lang="en-GB" sz="2000" spc="-170" dirty="0">
                <a:solidFill>
                  <a:srgbClr val="5F5F5F"/>
                </a:solidFill>
                <a:latin typeface="Arial"/>
                <a:cs typeface="Arial"/>
              </a:rPr>
              <a:t>Resistances </a:t>
            </a:r>
            <a:r>
              <a:rPr lang="en-GB" sz="2000" spc="-130" dirty="0">
                <a:solidFill>
                  <a:srgbClr val="5F5F5F"/>
                </a:solidFill>
                <a:latin typeface="Arial"/>
                <a:cs typeface="Arial"/>
              </a:rPr>
              <a:t>defined </a:t>
            </a:r>
            <a:r>
              <a:rPr lang="en-GB" sz="2000" spc="-65" dirty="0">
                <a:solidFill>
                  <a:srgbClr val="5F5F5F"/>
                </a:solidFill>
                <a:latin typeface="Arial"/>
                <a:cs typeface="Arial"/>
              </a:rPr>
              <a:t>at </a:t>
            </a:r>
            <a:r>
              <a:rPr lang="en-GB" sz="2000" spc="-105" dirty="0">
                <a:solidFill>
                  <a:srgbClr val="5F5F5F"/>
                </a:solidFill>
                <a:latin typeface="Arial"/>
                <a:cs typeface="Arial"/>
              </a:rPr>
              <a:t>nominal</a:t>
            </a:r>
            <a:r>
              <a:rPr lang="en-GB" sz="2000" spc="5" dirty="0">
                <a:solidFill>
                  <a:srgbClr val="5F5F5F"/>
                </a:solidFill>
                <a:latin typeface="Arial"/>
                <a:cs typeface="Arial"/>
              </a:rPr>
              <a:t> </a:t>
            </a:r>
            <a:r>
              <a:rPr lang="en-GB" sz="2000" spc="-110" dirty="0">
                <a:solidFill>
                  <a:srgbClr val="5F5F5F"/>
                </a:solidFill>
                <a:latin typeface="Arial"/>
                <a:cs typeface="Arial"/>
              </a:rPr>
              <a:t>temperature</a:t>
            </a:r>
            <a:endParaRPr lang="en-GB" sz="2000" dirty="0">
              <a:solidFill>
                <a:prstClr val="black"/>
              </a:solidFill>
              <a:latin typeface="Arial"/>
              <a:cs typeface="Arial"/>
            </a:endParaRPr>
          </a:p>
          <a:p>
            <a:pPr marL="756285" lvl="0" indent="-286385">
              <a:lnSpc>
                <a:spcPts val="2280"/>
              </a:lnSpc>
              <a:spcBef>
                <a:spcPts val="0"/>
              </a:spcBef>
              <a:buClr>
                <a:srgbClr val="1B5CA4"/>
              </a:buClr>
              <a:buSzTx/>
              <a:buFont typeface="Wingdings"/>
              <a:buChar char=""/>
              <a:tabLst>
                <a:tab pos="756285" algn="l"/>
                <a:tab pos="756920" algn="l"/>
              </a:tabLst>
            </a:pPr>
            <a:r>
              <a:rPr lang="en-GB" sz="2000" spc="-150" dirty="0" err="1">
                <a:solidFill>
                  <a:srgbClr val="5F5F5F"/>
                </a:solidFill>
                <a:latin typeface="Arial"/>
                <a:cs typeface="Arial"/>
              </a:rPr>
              <a:t>reactances</a:t>
            </a:r>
            <a:r>
              <a:rPr lang="en-GB" sz="2000" spc="-150" dirty="0">
                <a:solidFill>
                  <a:srgbClr val="5F5F5F"/>
                </a:solidFill>
                <a:latin typeface="Arial"/>
                <a:cs typeface="Arial"/>
              </a:rPr>
              <a:t> </a:t>
            </a:r>
            <a:r>
              <a:rPr lang="en-GB" sz="2000" spc="-130" dirty="0">
                <a:solidFill>
                  <a:srgbClr val="5F5F5F"/>
                </a:solidFill>
                <a:latin typeface="Arial"/>
                <a:cs typeface="Arial"/>
              </a:rPr>
              <a:t>defined </a:t>
            </a:r>
            <a:r>
              <a:rPr lang="en-GB" sz="2000" spc="-65" dirty="0">
                <a:solidFill>
                  <a:srgbClr val="5F5F5F"/>
                </a:solidFill>
                <a:latin typeface="Arial"/>
                <a:cs typeface="Arial"/>
              </a:rPr>
              <a:t>at </a:t>
            </a:r>
            <a:r>
              <a:rPr lang="en-GB" sz="2000" spc="-105" dirty="0">
                <a:solidFill>
                  <a:srgbClr val="5F5F5F"/>
                </a:solidFill>
                <a:latin typeface="Arial"/>
                <a:cs typeface="Arial"/>
              </a:rPr>
              <a:t>nominal</a:t>
            </a:r>
            <a:r>
              <a:rPr lang="en-GB" sz="2000" spc="-25" dirty="0">
                <a:solidFill>
                  <a:srgbClr val="5F5F5F"/>
                </a:solidFill>
                <a:latin typeface="Arial"/>
                <a:cs typeface="Arial"/>
              </a:rPr>
              <a:t> </a:t>
            </a:r>
            <a:r>
              <a:rPr lang="en-GB" sz="2000" spc="-140" dirty="0">
                <a:solidFill>
                  <a:srgbClr val="5F5F5F"/>
                </a:solidFill>
                <a:latin typeface="Arial"/>
                <a:cs typeface="Arial"/>
              </a:rPr>
              <a:t>frequency</a:t>
            </a:r>
            <a:endParaRPr lang="en-GB" sz="2000" dirty="0">
              <a:solidFill>
                <a:prstClr val="black"/>
              </a:solidFill>
              <a:latin typeface="Arial"/>
              <a:cs typeface="Arial"/>
            </a:endParaRPr>
          </a:p>
          <a:p>
            <a:pPr marL="12700" lvl="0" indent="0">
              <a:spcBef>
                <a:spcPts val="680"/>
              </a:spcBef>
              <a:buClrTx/>
              <a:buSzTx/>
              <a:buNone/>
            </a:pPr>
            <a:r>
              <a:rPr lang="en-GB" dirty="0">
                <a:solidFill>
                  <a:srgbClr val="1B5CA4"/>
                </a:solidFill>
                <a:latin typeface="Wingdings"/>
                <a:cs typeface="Wingdings"/>
              </a:rPr>
              <a:t></a:t>
            </a:r>
            <a:r>
              <a:rPr lang="en-GB" dirty="0">
                <a:solidFill>
                  <a:srgbClr val="1B5CA4"/>
                </a:solidFill>
                <a:latin typeface="Times New Roman"/>
                <a:cs typeface="Times New Roman"/>
              </a:rPr>
              <a:t> </a:t>
            </a:r>
            <a:r>
              <a:rPr lang="en-GB" b="1" spc="-235" dirty="0">
                <a:solidFill>
                  <a:srgbClr val="5F5F5F"/>
                </a:solidFill>
                <a:latin typeface="Arial"/>
                <a:cs typeface="Arial"/>
              </a:rPr>
              <a:t>Special </a:t>
            </a:r>
            <a:r>
              <a:rPr lang="en-GB" b="1" spc="-250" dirty="0">
                <a:solidFill>
                  <a:srgbClr val="5F5F5F"/>
                </a:solidFill>
                <a:latin typeface="Arial"/>
                <a:cs typeface="Arial"/>
              </a:rPr>
              <a:t>assumptions </a:t>
            </a:r>
            <a:r>
              <a:rPr lang="en-GB" b="1" spc="-135" dirty="0">
                <a:solidFill>
                  <a:srgbClr val="5F5F5F"/>
                </a:solidFill>
                <a:latin typeface="Arial"/>
                <a:cs typeface="Arial"/>
              </a:rPr>
              <a:t>for </a:t>
            </a:r>
            <a:r>
              <a:rPr lang="en-GB" b="1" spc="-245" dirty="0">
                <a:solidFill>
                  <a:srgbClr val="5F5F5F"/>
                </a:solidFill>
                <a:latin typeface="Arial"/>
                <a:cs typeface="Arial"/>
              </a:rPr>
              <a:t>unbalanced </a:t>
            </a:r>
            <a:r>
              <a:rPr lang="en-GB" b="1" spc="-195" dirty="0">
                <a:solidFill>
                  <a:srgbClr val="5F5F5F"/>
                </a:solidFill>
                <a:latin typeface="Arial"/>
                <a:cs typeface="Arial"/>
              </a:rPr>
              <a:t>short </a:t>
            </a:r>
            <a:r>
              <a:rPr lang="en-GB" b="1" spc="-180" dirty="0">
                <a:solidFill>
                  <a:srgbClr val="5F5F5F"/>
                </a:solidFill>
                <a:latin typeface="Arial"/>
                <a:cs typeface="Arial"/>
              </a:rPr>
              <a:t>circuit</a:t>
            </a:r>
            <a:r>
              <a:rPr lang="en-GB" b="1" spc="-420" dirty="0">
                <a:solidFill>
                  <a:srgbClr val="5F5F5F"/>
                </a:solidFill>
                <a:latin typeface="Arial"/>
                <a:cs typeface="Arial"/>
              </a:rPr>
              <a:t> </a:t>
            </a:r>
            <a:r>
              <a:rPr lang="en-GB" b="1" spc="-215" dirty="0">
                <a:solidFill>
                  <a:srgbClr val="5F5F5F"/>
                </a:solidFill>
                <a:latin typeface="Arial"/>
                <a:cs typeface="Arial"/>
              </a:rPr>
              <a:t>calculations</a:t>
            </a:r>
            <a:endParaRPr lang="en-GB" dirty="0">
              <a:solidFill>
                <a:prstClr val="black"/>
              </a:solidFill>
              <a:latin typeface="Arial"/>
              <a:cs typeface="Arial"/>
            </a:endParaRPr>
          </a:p>
          <a:p>
            <a:pPr marL="756285" lvl="0" indent="-286385">
              <a:lnSpc>
                <a:spcPts val="2280"/>
              </a:lnSpc>
              <a:spcBef>
                <a:spcPts val="395"/>
              </a:spcBef>
              <a:buClr>
                <a:srgbClr val="1B5CA4"/>
              </a:buClr>
              <a:buSzTx/>
              <a:buFont typeface="Wingdings"/>
              <a:buChar char=""/>
              <a:tabLst>
                <a:tab pos="756285" algn="l"/>
                <a:tab pos="756920" algn="l"/>
              </a:tabLst>
            </a:pPr>
            <a:r>
              <a:rPr lang="en-GB" sz="2000" spc="-125" dirty="0">
                <a:solidFill>
                  <a:srgbClr val="5F5F5F"/>
                </a:solidFill>
                <a:latin typeface="Arial"/>
                <a:cs typeface="Arial"/>
              </a:rPr>
              <a:t>negative </a:t>
            </a:r>
            <a:r>
              <a:rPr lang="en-GB" sz="2000" spc="-190" dirty="0">
                <a:solidFill>
                  <a:srgbClr val="5F5F5F"/>
                </a:solidFill>
                <a:latin typeface="Arial"/>
                <a:cs typeface="Arial"/>
              </a:rPr>
              <a:t>sequence </a:t>
            </a:r>
            <a:r>
              <a:rPr lang="en-GB" sz="2000" spc="-160" dirty="0">
                <a:solidFill>
                  <a:srgbClr val="5F5F5F"/>
                </a:solidFill>
                <a:latin typeface="Arial"/>
                <a:cs typeface="Arial"/>
              </a:rPr>
              <a:t>impedances </a:t>
            </a:r>
            <a:r>
              <a:rPr lang="en-GB" sz="2000" spc="-145" dirty="0">
                <a:solidFill>
                  <a:srgbClr val="5F5F5F"/>
                </a:solidFill>
                <a:latin typeface="Arial"/>
                <a:cs typeface="Arial"/>
              </a:rPr>
              <a:t>equal </a:t>
            </a:r>
            <a:r>
              <a:rPr lang="en-GB" sz="2000" spc="-65" dirty="0">
                <a:solidFill>
                  <a:srgbClr val="5F5F5F"/>
                </a:solidFill>
                <a:latin typeface="Arial"/>
                <a:cs typeface="Arial"/>
              </a:rPr>
              <a:t>to </a:t>
            </a:r>
            <a:r>
              <a:rPr lang="en-GB" sz="2000" spc="-110" dirty="0">
                <a:solidFill>
                  <a:srgbClr val="5F5F5F"/>
                </a:solidFill>
                <a:latin typeface="Arial"/>
                <a:cs typeface="Arial"/>
              </a:rPr>
              <a:t>positive </a:t>
            </a:r>
            <a:r>
              <a:rPr lang="en-GB" sz="2000" spc="-190" dirty="0">
                <a:solidFill>
                  <a:srgbClr val="5F5F5F"/>
                </a:solidFill>
                <a:latin typeface="Arial"/>
                <a:cs typeface="Arial"/>
              </a:rPr>
              <a:t>sequence</a:t>
            </a:r>
            <a:r>
              <a:rPr lang="en-GB" sz="2000" spc="165" dirty="0">
                <a:solidFill>
                  <a:srgbClr val="5F5F5F"/>
                </a:solidFill>
                <a:latin typeface="Arial"/>
                <a:cs typeface="Arial"/>
              </a:rPr>
              <a:t> </a:t>
            </a:r>
            <a:r>
              <a:rPr lang="en-GB" sz="2000" spc="-160" dirty="0">
                <a:solidFill>
                  <a:srgbClr val="5F5F5F"/>
                </a:solidFill>
                <a:latin typeface="Arial"/>
                <a:cs typeface="Arial"/>
              </a:rPr>
              <a:t>impedances</a:t>
            </a:r>
            <a:endParaRPr lang="en-GB" sz="2000" dirty="0">
              <a:solidFill>
                <a:prstClr val="black"/>
              </a:solidFill>
              <a:latin typeface="Arial"/>
              <a:cs typeface="Arial"/>
            </a:endParaRPr>
          </a:p>
          <a:p>
            <a:pPr marL="756285" lvl="0" indent="-286385">
              <a:lnSpc>
                <a:spcPts val="2280"/>
              </a:lnSpc>
              <a:spcBef>
                <a:spcPts val="0"/>
              </a:spcBef>
              <a:buClr>
                <a:srgbClr val="1B5CA4"/>
              </a:buClr>
              <a:buSzTx/>
              <a:buFont typeface="Wingdings"/>
              <a:buChar char=""/>
              <a:tabLst>
                <a:tab pos="756285" algn="l"/>
                <a:tab pos="756920" algn="l"/>
              </a:tabLst>
            </a:pPr>
            <a:r>
              <a:rPr lang="en-GB" sz="2000" spc="-145" dirty="0">
                <a:solidFill>
                  <a:srgbClr val="5F5F5F"/>
                </a:solidFill>
                <a:latin typeface="Arial"/>
                <a:cs typeface="Arial"/>
              </a:rPr>
              <a:t>no </a:t>
            </a:r>
            <a:r>
              <a:rPr lang="en-GB" sz="2000" spc="-185" dirty="0">
                <a:solidFill>
                  <a:srgbClr val="5F5F5F"/>
                </a:solidFill>
                <a:latin typeface="Arial"/>
                <a:cs typeface="Arial"/>
              </a:rPr>
              <a:t>need </a:t>
            </a:r>
            <a:r>
              <a:rPr lang="en-GB" sz="2000" spc="-60" dirty="0">
                <a:solidFill>
                  <a:srgbClr val="5F5F5F"/>
                </a:solidFill>
                <a:latin typeface="Arial"/>
                <a:cs typeface="Arial"/>
              </a:rPr>
              <a:t>to </a:t>
            </a:r>
            <a:r>
              <a:rPr lang="en-GB" sz="2000" spc="-140" dirty="0">
                <a:solidFill>
                  <a:srgbClr val="5F5F5F"/>
                </a:solidFill>
                <a:latin typeface="Arial"/>
                <a:cs typeface="Arial"/>
              </a:rPr>
              <a:t>model </a:t>
            </a:r>
            <a:r>
              <a:rPr lang="en-GB" sz="2000" spc="-125" dirty="0">
                <a:solidFill>
                  <a:srgbClr val="5F5F5F"/>
                </a:solidFill>
                <a:latin typeface="Arial"/>
                <a:cs typeface="Arial"/>
              </a:rPr>
              <a:t>ground </a:t>
            </a:r>
            <a:r>
              <a:rPr lang="en-GB" sz="2000" spc="-80" dirty="0">
                <a:solidFill>
                  <a:srgbClr val="5F5F5F"/>
                </a:solidFill>
                <a:latin typeface="Arial"/>
                <a:cs typeface="Arial"/>
              </a:rPr>
              <a:t>return </a:t>
            </a:r>
            <a:r>
              <a:rPr lang="en-GB" sz="2000" spc="-125" dirty="0">
                <a:solidFill>
                  <a:srgbClr val="5F5F5F"/>
                </a:solidFill>
                <a:latin typeface="Arial"/>
                <a:cs typeface="Arial"/>
              </a:rPr>
              <a:t>paths</a:t>
            </a:r>
            <a:r>
              <a:rPr lang="en-GB" sz="2000" spc="180" dirty="0">
                <a:solidFill>
                  <a:srgbClr val="5F5F5F"/>
                </a:solidFill>
                <a:latin typeface="Arial"/>
                <a:cs typeface="Arial"/>
              </a:rPr>
              <a:t> </a:t>
            </a:r>
            <a:r>
              <a:rPr lang="en-GB" sz="2000" spc="-95" dirty="0">
                <a:solidFill>
                  <a:srgbClr val="5F5F5F"/>
                </a:solidFill>
                <a:latin typeface="Arial"/>
                <a:cs typeface="Arial"/>
              </a:rPr>
              <a:t>explicitly</a:t>
            </a:r>
            <a:endParaRPr lang="en-GB" sz="2000" dirty="0">
              <a:solidFill>
                <a:prstClr val="black"/>
              </a:solidFill>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5" name="object 3"/>
          <p:cNvSpPr txBox="1">
            <a:spLocks/>
          </p:cNvSpPr>
          <p:nvPr/>
        </p:nvSpPr>
        <p:spPr>
          <a:xfrm>
            <a:off x="467544" y="877120"/>
            <a:ext cx="8208911" cy="627736"/>
          </a:xfrm>
          <a:prstGeom prst="rect">
            <a:avLst/>
          </a:prstGeom>
        </p:spPr>
        <p:txBody>
          <a:bodyPr vert="horz" wrap="square" lIns="0" tIns="12065" rIns="0" bIns="0" rtlCol="0" anchor="b">
            <a:sp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95"/>
              </a:spcBef>
            </a:pPr>
            <a:r>
              <a:rPr lang="en-GB" spc="-120" dirty="0" smtClean="0"/>
              <a:t>Network </a:t>
            </a:r>
            <a:r>
              <a:rPr lang="en-GB" spc="-185" dirty="0" smtClean="0"/>
              <a:t>Model</a:t>
            </a:r>
            <a:r>
              <a:rPr lang="en-GB" spc="-35" dirty="0" smtClean="0"/>
              <a:t> </a:t>
            </a:r>
            <a:r>
              <a:rPr lang="en-GB" spc="-210" dirty="0" smtClean="0"/>
              <a:t>Assumptions</a:t>
            </a:r>
            <a:endParaRPr lang="en-GB" spc="-210" dirty="0"/>
          </a:p>
        </p:txBody>
      </p:sp>
    </p:spTree>
    <p:extLst>
      <p:ext uri="{BB962C8B-B14F-4D97-AF65-F5344CB8AC3E}">
        <p14:creationId xmlns:p14="http://schemas.microsoft.com/office/powerpoint/2010/main" val="3608687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471" y="597280"/>
            <a:ext cx="7024744" cy="1143000"/>
          </a:xfrm>
        </p:spPr>
        <p:txBody>
          <a:bodyPr>
            <a:normAutofit fontScale="90000"/>
          </a:bodyPr>
          <a:lstStyle/>
          <a:p>
            <a:r>
              <a:rPr lang="en-GB" spc="-210" dirty="0"/>
              <a:t>Sign </a:t>
            </a:r>
            <a:r>
              <a:rPr lang="en-GB" spc="-185" dirty="0"/>
              <a:t>conventions </a:t>
            </a:r>
            <a:r>
              <a:rPr lang="en-GB" spc="-95" dirty="0"/>
              <a:t>for</a:t>
            </a:r>
            <a:r>
              <a:rPr lang="en-GB" spc="90" dirty="0"/>
              <a:t> </a:t>
            </a:r>
            <a:r>
              <a:rPr lang="en-GB" spc="-180" dirty="0"/>
              <a:t>Flows</a:t>
            </a:r>
            <a:br>
              <a:rPr lang="en-GB" spc="-180" dirty="0"/>
            </a:br>
            <a:endParaRPr lang="en-GB" dirty="0"/>
          </a:p>
        </p:txBody>
      </p:sp>
      <p:sp>
        <p:nvSpPr>
          <p:cNvPr id="5" name="object 3"/>
          <p:cNvSpPr/>
          <p:nvPr/>
        </p:nvSpPr>
        <p:spPr>
          <a:xfrm>
            <a:off x="1031875" y="2157476"/>
            <a:ext cx="1698625" cy="44450"/>
          </a:xfrm>
          <a:custGeom>
            <a:avLst/>
            <a:gdLst/>
            <a:ahLst/>
            <a:cxnLst/>
            <a:rect l="l" t="t" r="r" b="b"/>
            <a:pathLst>
              <a:path w="1698625" h="44450">
                <a:moveTo>
                  <a:pt x="0" y="44450"/>
                </a:moveTo>
                <a:lnTo>
                  <a:pt x="1698625" y="44450"/>
                </a:lnTo>
                <a:lnTo>
                  <a:pt x="1698625" y="0"/>
                </a:lnTo>
                <a:lnTo>
                  <a:pt x="0" y="0"/>
                </a:lnTo>
                <a:lnTo>
                  <a:pt x="0" y="44450"/>
                </a:lnTo>
                <a:close/>
              </a:path>
            </a:pathLst>
          </a:custGeom>
          <a:ln w="57150">
            <a:solidFill>
              <a:srgbClr val="00FFFF"/>
            </a:solidFill>
          </a:ln>
        </p:spPr>
        <p:txBody>
          <a:bodyPr wrap="square" lIns="0" tIns="0" rIns="0" bIns="0" rtlCol="0"/>
          <a:lstStyle/>
          <a:p>
            <a:endParaRPr/>
          </a:p>
        </p:txBody>
      </p:sp>
      <p:sp>
        <p:nvSpPr>
          <p:cNvPr id="6" name="object 4"/>
          <p:cNvSpPr/>
          <p:nvPr/>
        </p:nvSpPr>
        <p:spPr>
          <a:xfrm>
            <a:off x="6205601" y="2160523"/>
            <a:ext cx="1698625" cy="44450"/>
          </a:xfrm>
          <a:custGeom>
            <a:avLst/>
            <a:gdLst/>
            <a:ahLst/>
            <a:cxnLst/>
            <a:rect l="l" t="t" r="r" b="b"/>
            <a:pathLst>
              <a:path w="1698625" h="44450">
                <a:moveTo>
                  <a:pt x="0" y="44450"/>
                </a:moveTo>
                <a:lnTo>
                  <a:pt x="1698625" y="44450"/>
                </a:lnTo>
                <a:lnTo>
                  <a:pt x="1698625" y="0"/>
                </a:lnTo>
                <a:lnTo>
                  <a:pt x="0" y="0"/>
                </a:lnTo>
                <a:lnTo>
                  <a:pt x="0" y="44450"/>
                </a:lnTo>
                <a:close/>
              </a:path>
            </a:pathLst>
          </a:custGeom>
          <a:ln w="57150">
            <a:solidFill>
              <a:srgbClr val="00FFFF"/>
            </a:solidFill>
          </a:ln>
        </p:spPr>
        <p:txBody>
          <a:bodyPr wrap="square" lIns="0" tIns="0" rIns="0" bIns="0" rtlCol="0"/>
          <a:lstStyle/>
          <a:p>
            <a:endParaRPr/>
          </a:p>
        </p:txBody>
      </p:sp>
      <p:sp>
        <p:nvSpPr>
          <p:cNvPr id="7" name="object 5"/>
          <p:cNvSpPr/>
          <p:nvPr/>
        </p:nvSpPr>
        <p:spPr>
          <a:xfrm>
            <a:off x="2520950" y="2233676"/>
            <a:ext cx="0" cy="338455"/>
          </a:xfrm>
          <a:custGeom>
            <a:avLst/>
            <a:gdLst/>
            <a:ahLst/>
            <a:cxnLst/>
            <a:rect l="l" t="t" r="r" b="b"/>
            <a:pathLst>
              <a:path h="338455">
                <a:moveTo>
                  <a:pt x="0" y="0"/>
                </a:moveTo>
                <a:lnTo>
                  <a:pt x="0" y="338074"/>
                </a:lnTo>
              </a:path>
            </a:pathLst>
          </a:custGeom>
          <a:ln w="25400">
            <a:solidFill>
              <a:srgbClr val="00FFFF"/>
            </a:solidFill>
          </a:ln>
        </p:spPr>
        <p:txBody>
          <a:bodyPr wrap="square" lIns="0" tIns="0" rIns="0" bIns="0" rtlCol="0"/>
          <a:lstStyle/>
          <a:p>
            <a:endParaRPr/>
          </a:p>
        </p:txBody>
      </p:sp>
      <p:sp>
        <p:nvSpPr>
          <p:cNvPr id="8" name="object 6"/>
          <p:cNvSpPr/>
          <p:nvPr/>
        </p:nvSpPr>
        <p:spPr>
          <a:xfrm>
            <a:off x="6273800" y="2584450"/>
            <a:ext cx="165100" cy="0"/>
          </a:xfrm>
          <a:custGeom>
            <a:avLst/>
            <a:gdLst/>
            <a:ahLst/>
            <a:cxnLst/>
            <a:rect l="l" t="t" r="r" b="b"/>
            <a:pathLst>
              <a:path w="165100">
                <a:moveTo>
                  <a:pt x="0" y="0"/>
                </a:moveTo>
                <a:lnTo>
                  <a:pt x="165100" y="0"/>
                </a:lnTo>
              </a:path>
            </a:pathLst>
          </a:custGeom>
          <a:ln w="25400">
            <a:solidFill>
              <a:srgbClr val="00FFFF"/>
            </a:solidFill>
          </a:ln>
        </p:spPr>
        <p:txBody>
          <a:bodyPr wrap="square" lIns="0" tIns="0" rIns="0" bIns="0" rtlCol="0"/>
          <a:lstStyle/>
          <a:p>
            <a:endParaRPr/>
          </a:p>
        </p:txBody>
      </p:sp>
      <p:sp>
        <p:nvSpPr>
          <p:cNvPr id="9" name="object 7"/>
          <p:cNvSpPr/>
          <p:nvPr/>
        </p:nvSpPr>
        <p:spPr>
          <a:xfrm>
            <a:off x="4673600" y="2584450"/>
            <a:ext cx="1517650" cy="0"/>
          </a:xfrm>
          <a:custGeom>
            <a:avLst/>
            <a:gdLst/>
            <a:ahLst/>
            <a:cxnLst/>
            <a:rect l="l" t="t" r="r" b="b"/>
            <a:pathLst>
              <a:path w="1517650">
                <a:moveTo>
                  <a:pt x="0" y="0"/>
                </a:moveTo>
                <a:lnTo>
                  <a:pt x="1517650" y="0"/>
                </a:lnTo>
              </a:path>
            </a:pathLst>
          </a:custGeom>
          <a:ln w="25400">
            <a:solidFill>
              <a:srgbClr val="00FFFF"/>
            </a:solidFill>
          </a:ln>
        </p:spPr>
        <p:txBody>
          <a:bodyPr wrap="square" lIns="0" tIns="0" rIns="0" bIns="0" rtlCol="0"/>
          <a:lstStyle/>
          <a:p>
            <a:endParaRPr/>
          </a:p>
        </p:txBody>
      </p:sp>
      <p:sp>
        <p:nvSpPr>
          <p:cNvPr id="10" name="object 8"/>
          <p:cNvSpPr/>
          <p:nvPr/>
        </p:nvSpPr>
        <p:spPr>
          <a:xfrm>
            <a:off x="2743200" y="2584450"/>
            <a:ext cx="1108075" cy="0"/>
          </a:xfrm>
          <a:custGeom>
            <a:avLst/>
            <a:gdLst/>
            <a:ahLst/>
            <a:cxnLst/>
            <a:rect l="l" t="t" r="r" b="b"/>
            <a:pathLst>
              <a:path w="1108075">
                <a:moveTo>
                  <a:pt x="0" y="0"/>
                </a:moveTo>
                <a:lnTo>
                  <a:pt x="1108075" y="0"/>
                </a:lnTo>
              </a:path>
            </a:pathLst>
          </a:custGeom>
          <a:ln w="25400">
            <a:solidFill>
              <a:srgbClr val="00FFFF"/>
            </a:solidFill>
          </a:ln>
        </p:spPr>
        <p:txBody>
          <a:bodyPr wrap="square" lIns="0" tIns="0" rIns="0" bIns="0" rtlCol="0"/>
          <a:lstStyle/>
          <a:p>
            <a:endParaRPr/>
          </a:p>
        </p:txBody>
      </p:sp>
      <p:sp>
        <p:nvSpPr>
          <p:cNvPr id="11" name="object 9"/>
          <p:cNvSpPr/>
          <p:nvPr/>
        </p:nvSpPr>
        <p:spPr>
          <a:xfrm>
            <a:off x="2516251" y="2584450"/>
            <a:ext cx="144780" cy="0"/>
          </a:xfrm>
          <a:custGeom>
            <a:avLst/>
            <a:gdLst/>
            <a:ahLst/>
            <a:cxnLst/>
            <a:rect l="l" t="t" r="r" b="b"/>
            <a:pathLst>
              <a:path w="144780">
                <a:moveTo>
                  <a:pt x="0" y="0"/>
                </a:moveTo>
                <a:lnTo>
                  <a:pt x="144399" y="0"/>
                </a:lnTo>
              </a:path>
            </a:pathLst>
          </a:custGeom>
          <a:ln w="25400">
            <a:solidFill>
              <a:srgbClr val="00FFFF"/>
            </a:solidFill>
          </a:ln>
        </p:spPr>
        <p:txBody>
          <a:bodyPr wrap="square" lIns="0" tIns="0" rIns="0" bIns="0" rtlCol="0"/>
          <a:lstStyle/>
          <a:p>
            <a:endParaRPr/>
          </a:p>
        </p:txBody>
      </p:sp>
      <p:sp>
        <p:nvSpPr>
          <p:cNvPr id="12" name="object 10"/>
          <p:cNvSpPr/>
          <p:nvPr/>
        </p:nvSpPr>
        <p:spPr>
          <a:xfrm>
            <a:off x="6415151" y="2208276"/>
            <a:ext cx="0" cy="379730"/>
          </a:xfrm>
          <a:custGeom>
            <a:avLst/>
            <a:gdLst/>
            <a:ahLst/>
            <a:cxnLst/>
            <a:rect l="l" t="t" r="r" b="b"/>
            <a:pathLst>
              <a:path h="379730">
                <a:moveTo>
                  <a:pt x="0" y="379349"/>
                </a:moveTo>
                <a:lnTo>
                  <a:pt x="0" y="0"/>
                </a:lnTo>
              </a:path>
            </a:pathLst>
          </a:custGeom>
          <a:ln w="25400">
            <a:solidFill>
              <a:srgbClr val="00FFFF"/>
            </a:solidFill>
          </a:ln>
        </p:spPr>
        <p:txBody>
          <a:bodyPr wrap="square" lIns="0" tIns="0" rIns="0" bIns="0" rtlCol="0"/>
          <a:lstStyle/>
          <a:p>
            <a:endParaRPr/>
          </a:p>
        </p:txBody>
      </p:sp>
      <p:sp>
        <p:nvSpPr>
          <p:cNvPr id="13" name="object 11"/>
          <p:cNvSpPr/>
          <p:nvPr/>
        </p:nvSpPr>
        <p:spPr>
          <a:xfrm>
            <a:off x="1403096" y="1844675"/>
            <a:ext cx="156210" cy="174625"/>
          </a:xfrm>
          <a:custGeom>
            <a:avLst/>
            <a:gdLst/>
            <a:ahLst/>
            <a:cxnLst/>
            <a:rect l="l" t="t" r="r" b="b"/>
            <a:pathLst>
              <a:path w="156209" h="174625">
                <a:moveTo>
                  <a:pt x="0" y="87375"/>
                </a:moveTo>
                <a:lnTo>
                  <a:pt x="6127" y="53363"/>
                </a:lnTo>
                <a:lnTo>
                  <a:pt x="22828" y="25590"/>
                </a:lnTo>
                <a:lnTo>
                  <a:pt x="47577" y="6865"/>
                </a:lnTo>
                <a:lnTo>
                  <a:pt x="77850" y="0"/>
                </a:lnTo>
                <a:lnTo>
                  <a:pt x="108198" y="6865"/>
                </a:lnTo>
                <a:lnTo>
                  <a:pt x="132984" y="25590"/>
                </a:lnTo>
                <a:lnTo>
                  <a:pt x="149699" y="53363"/>
                </a:lnTo>
                <a:lnTo>
                  <a:pt x="155828" y="87375"/>
                </a:lnTo>
                <a:lnTo>
                  <a:pt x="149699" y="121314"/>
                </a:lnTo>
                <a:lnTo>
                  <a:pt x="132984" y="149050"/>
                </a:lnTo>
                <a:lnTo>
                  <a:pt x="108198" y="167761"/>
                </a:lnTo>
                <a:lnTo>
                  <a:pt x="77850" y="174625"/>
                </a:lnTo>
                <a:lnTo>
                  <a:pt x="47577" y="167761"/>
                </a:lnTo>
                <a:lnTo>
                  <a:pt x="22828" y="149050"/>
                </a:lnTo>
                <a:lnTo>
                  <a:pt x="6127" y="121314"/>
                </a:lnTo>
                <a:lnTo>
                  <a:pt x="0" y="87375"/>
                </a:lnTo>
                <a:close/>
              </a:path>
            </a:pathLst>
          </a:custGeom>
          <a:ln w="22225">
            <a:solidFill>
              <a:srgbClr val="00FFFF"/>
            </a:solidFill>
          </a:ln>
        </p:spPr>
        <p:txBody>
          <a:bodyPr wrap="square" lIns="0" tIns="0" rIns="0" bIns="0" rtlCol="0"/>
          <a:lstStyle/>
          <a:p>
            <a:endParaRPr/>
          </a:p>
        </p:txBody>
      </p:sp>
      <p:sp>
        <p:nvSpPr>
          <p:cNvPr id="14" name="object 12"/>
          <p:cNvSpPr/>
          <p:nvPr/>
        </p:nvSpPr>
        <p:spPr>
          <a:xfrm>
            <a:off x="1400175" y="1728851"/>
            <a:ext cx="156210" cy="176530"/>
          </a:xfrm>
          <a:custGeom>
            <a:avLst/>
            <a:gdLst/>
            <a:ahLst/>
            <a:cxnLst/>
            <a:rect l="l" t="t" r="r" b="b"/>
            <a:pathLst>
              <a:path w="156209" h="176530">
                <a:moveTo>
                  <a:pt x="0" y="88011"/>
                </a:moveTo>
                <a:lnTo>
                  <a:pt x="6129" y="53738"/>
                </a:lnTo>
                <a:lnTo>
                  <a:pt x="22844" y="25765"/>
                </a:lnTo>
                <a:lnTo>
                  <a:pt x="47630" y="6911"/>
                </a:lnTo>
                <a:lnTo>
                  <a:pt x="77978" y="0"/>
                </a:lnTo>
                <a:lnTo>
                  <a:pt x="108251" y="6911"/>
                </a:lnTo>
                <a:lnTo>
                  <a:pt x="133000" y="25765"/>
                </a:lnTo>
                <a:lnTo>
                  <a:pt x="149701" y="53738"/>
                </a:lnTo>
                <a:lnTo>
                  <a:pt x="155828" y="88011"/>
                </a:lnTo>
                <a:lnTo>
                  <a:pt x="149701" y="122302"/>
                </a:lnTo>
                <a:lnTo>
                  <a:pt x="133000" y="150320"/>
                </a:lnTo>
                <a:lnTo>
                  <a:pt x="108251" y="169217"/>
                </a:lnTo>
                <a:lnTo>
                  <a:pt x="77978" y="176149"/>
                </a:lnTo>
                <a:lnTo>
                  <a:pt x="47630" y="169217"/>
                </a:lnTo>
                <a:lnTo>
                  <a:pt x="22844" y="150320"/>
                </a:lnTo>
                <a:lnTo>
                  <a:pt x="6129" y="122302"/>
                </a:lnTo>
                <a:lnTo>
                  <a:pt x="0" y="88011"/>
                </a:lnTo>
                <a:close/>
              </a:path>
            </a:pathLst>
          </a:custGeom>
          <a:ln w="22225">
            <a:solidFill>
              <a:srgbClr val="00FFFF"/>
            </a:solidFill>
          </a:ln>
        </p:spPr>
        <p:txBody>
          <a:bodyPr wrap="square" lIns="0" tIns="0" rIns="0" bIns="0" rtlCol="0"/>
          <a:lstStyle/>
          <a:p>
            <a:endParaRPr/>
          </a:p>
        </p:txBody>
      </p:sp>
      <p:sp>
        <p:nvSpPr>
          <p:cNvPr id="15" name="object 13"/>
          <p:cNvSpPr/>
          <p:nvPr/>
        </p:nvSpPr>
        <p:spPr>
          <a:xfrm>
            <a:off x="1489075" y="2014601"/>
            <a:ext cx="0" cy="123825"/>
          </a:xfrm>
          <a:custGeom>
            <a:avLst/>
            <a:gdLst/>
            <a:ahLst/>
            <a:cxnLst/>
            <a:rect l="l" t="t" r="r" b="b"/>
            <a:pathLst>
              <a:path h="123825">
                <a:moveTo>
                  <a:pt x="0" y="123825"/>
                </a:moveTo>
                <a:lnTo>
                  <a:pt x="0" y="0"/>
                </a:lnTo>
              </a:path>
            </a:pathLst>
          </a:custGeom>
          <a:ln w="22225">
            <a:solidFill>
              <a:srgbClr val="00FFFF"/>
            </a:solidFill>
          </a:ln>
        </p:spPr>
        <p:txBody>
          <a:bodyPr wrap="square" lIns="0" tIns="0" rIns="0" bIns="0" rtlCol="0"/>
          <a:lstStyle/>
          <a:p>
            <a:endParaRPr/>
          </a:p>
        </p:txBody>
      </p:sp>
      <p:sp>
        <p:nvSpPr>
          <p:cNvPr id="16" name="object 14"/>
          <p:cNvSpPr/>
          <p:nvPr/>
        </p:nvSpPr>
        <p:spPr>
          <a:xfrm>
            <a:off x="1489075" y="1593850"/>
            <a:ext cx="0" cy="123825"/>
          </a:xfrm>
          <a:custGeom>
            <a:avLst/>
            <a:gdLst/>
            <a:ahLst/>
            <a:cxnLst/>
            <a:rect l="l" t="t" r="r" b="b"/>
            <a:pathLst>
              <a:path h="123825">
                <a:moveTo>
                  <a:pt x="0" y="123825"/>
                </a:moveTo>
                <a:lnTo>
                  <a:pt x="0" y="0"/>
                </a:lnTo>
              </a:path>
            </a:pathLst>
          </a:custGeom>
          <a:ln w="22225">
            <a:solidFill>
              <a:srgbClr val="00FFFF"/>
            </a:solidFill>
          </a:ln>
        </p:spPr>
        <p:txBody>
          <a:bodyPr wrap="square" lIns="0" tIns="0" rIns="0" bIns="0" rtlCol="0"/>
          <a:lstStyle/>
          <a:p>
            <a:endParaRPr/>
          </a:p>
        </p:txBody>
      </p:sp>
      <p:sp>
        <p:nvSpPr>
          <p:cNvPr id="17" name="object 15"/>
          <p:cNvSpPr/>
          <p:nvPr/>
        </p:nvSpPr>
        <p:spPr>
          <a:xfrm>
            <a:off x="1742820" y="1838325"/>
            <a:ext cx="156210" cy="174625"/>
          </a:xfrm>
          <a:custGeom>
            <a:avLst/>
            <a:gdLst/>
            <a:ahLst/>
            <a:cxnLst/>
            <a:rect l="l" t="t" r="r" b="b"/>
            <a:pathLst>
              <a:path w="156210" h="174625">
                <a:moveTo>
                  <a:pt x="0" y="87375"/>
                </a:moveTo>
                <a:lnTo>
                  <a:pt x="6127" y="53363"/>
                </a:lnTo>
                <a:lnTo>
                  <a:pt x="22828" y="25590"/>
                </a:lnTo>
                <a:lnTo>
                  <a:pt x="47577" y="6865"/>
                </a:lnTo>
                <a:lnTo>
                  <a:pt x="77851" y="0"/>
                </a:lnTo>
                <a:lnTo>
                  <a:pt x="108198" y="6865"/>
                </a:lnTo>
                <a:lnTo>
                  <a:pt x="132984" y="25590"/>
                </a:lnTo>
                <a:lnTo>
                  <a:pt x="149699" y="53363"/>
                </a:lnTo>
                <a:lnTo>
                  <a:pt x="155829" y="87375"/>
                </a:lnTo>
                <a:lnTo>
                  <a:pt x="149699" y="121314"/>
                </a:lnTo>
                <a:lnTo>
                  <a:pt x="132984" y="149050"/>
                </a:lnTo>
                <a:lnTo>
                  <a:pt x="108198" y="167761"/>
                </a:lnTo>
                <a:lnTo>
                  <a:pt x="77851" y="174625"/>
                </a:lnTo>
                <a:lnTo>
                  <a:pt x="47577" y="167761"/>
                </a:lnTo>
                <a:lnTo>
                  <a:pt x="22828" y="149050"/>
                </a:lnTo>
                <a:lnTo>
                  <a:pt x="6127" y="121314"/>
                </a:lnTo>
                <a:lnTo>
                  <a:pt x="0" y="87375"/>
                </a:lnTo>
                <a:close/>
              </a:path>
            </a:pathLst>
          </a:custGeom>
          <a:ln w="22225">
            <a:solidFill>
              <a:srgbClr val="00FFFF"/>
            </a:solidFill>
          </a:ln>
        </p:spPr>
        <p:txBody>
          <a:bodyPr wrap="square" lIns="0" tIns="0" rIns="0" bIns="0" rtlCol="0"/>
          <a:lstStyle/>
          <a:p>
            <a:endParaRPr/>
          </a:p>
        </p:txBody>
      </p:sp>
      <p:sp>
        <p:nvSpPr>
          <p:cNvPr id="18" name="object 16"/>
          <p:cNvSpPr/>
          <p:nvPr/>
        </p:nvSpPr>
        <p:spPr>
          <a:xfrm>
            <a:off x="1739900" y="1722501"/>
            <a:ext cx="156210" cy="176530"/>
          </a:xfrm>
          <a:custGeom>
            <a:avLst/>
            <a:gdLst/>
            <a:ahLst/>
            <a:cxnLst/>
            <a:rect l="l" t="t" r="r" b="b"/>
            <a:pathLst>
              <a:path w="156210" h="176530">
                <a:moveTo>
                  <a:pt x="0" y="88011"/>
                </a:moveTo>
                <a:lnTo>
                  <a:pt x="6129" y="53738"/>
                </a:lnTo>
                <a:lnTo>
                  <a:pt x="22844" y="25765"/>
                </a:lnTo>
                <a:lnTo>
                  <a:pt x="47630" y="6911"/>
                </a:lnTo>
                <a:lnTo>
                  <a:pt x="77977" y="0"/>
                </a:lnTo>
                <a:lnTo>
                  <a:pt x="108251" y="6911"/>
                </a:lnTo>
                <a:lnTo>
                  <a:pt x="133000" y="25765"/>
                </a:lnTo>
                <a:lnTo>
                  <a:pt x="149701" y="53738"/>
                </a:lnTo>
                <a:lnTo>
                  <a:pt x="155829" y="88011"/>
                </a:lnTo>
                <a:lnTo>
                  <a:pt x="149701" y="122302"/>
                </a:lnTo>
                <a:lnTo>
                  <a:pt x="133000" y="150320"/>
                </a:lnTo>
                <a:lnTo>
                  <a:pt x="108251" y="169217"/>
                </a:lnTo>
                <a:lnTo>
                  <a:pt x="77977" y="176149"/>
                </a:lnTo>
                <a:lnTo>
                  <a:pt x="47630" y="169217"/>
                </a:lnTo>
                <a:lnTo>
                  <a:pt x="22844" y="150320"/>
                </a:lnTo>
                <a:lnTo>
                  <a:pt x="6129" y="122302"/>
                </a:lnTo>
                <a:lnTo>
                  <a:pt x="0" y="88011"/>
                </a:lnTo>
                <a:close/>
              </a:path>
            </a:pathLst>
          </a:custGeom>
          <a:ln w="22225">
            <a:solidFill>
              <a:srgbClr val="00FFFF"/>
            </a:solidFill>
          </a:ln>
        </p:spPr>
        <p:txBody>
          <a:bodyPr wrap="square" lIns="0" tIns="0" rIns="0" bIns="0" rtlCol="0"/>
          <a:lstStyle/>
          <a:p>
            <a:endParaRPr/>
          </a:p>
        </p:txBody>
      </p:sp>
      <p:sp>
        <p:nvSpPr>
          <p:cNvPr id="19" name="object 17"/>
          <p:cNvSpPr/>
          <p:nvPr/>
        </p:nvSpPr>
        <p:spPr>
          <a:xfrm>
            <a:off x="1828800" y="2008123"/>
            <a:ext cx="0" cy="123825"/>
          </a:xfrm>
          <a:custGeom>
            <a:avLst/>
            <a:gdLst/>
            <a:ahLst/>
            <a:cxnLst/>
            <a:rect l="l" t="t" r="r" b="b"/>
            <a:pathLst>
              <a:path h="123825">
                <a:moveTo>
                  <a:pt x="0" y="123825"/>
                </a:moveTo>
                <a:lnTo>
                  <a:pt x="0" y="0"/>
                </a:lnTo>
              </a:path>
            </a:pathLst>
          </a:custGeom>
          <a:ln w="22225">
            <a:solidFill>
              <a:srgbClr val="00FFFF"/>
            </a:solidFill>
          </a:ln>
        </p:spPr>
        <p:txBody>
          <a:bodyPr wrap="square" lIns="0" tIns="0" rIns="0" bIns="0" rtlCol="0"/>
          <a:lstStyle/>
          <a:p>
            <a:endParaRPr/>
          </a:p>
        </p:txBody>
      </p:sp>
      <p:sp>
        <p:nvSpPr>
          <p:cNvPr id="20" name="object 18"/>
          <p:cNvSpPr/>
          <p:nvPr/>
        </p:nvSpPr>
        <p:spPr>
          <a:xfrm>
            <a:off x="1828800" y="1587500"/>
            <a:ext cx="0" cy="123825"/>
          </a:xfrm>
          <a:custGeom>
            <a:avLst/>
            <a:gdLst/>
            <a:ahLst/>
            <a:cxnLst/>
            <a:rect l="l" t="t" r="r" b="b"/>
            <a:pathLst>
              <a:path h="123825">
                <a:moveTo>
                  <a:pt x="0" y="123825"/>
                </a:moveTo>
                <a:lnTo>
                  <a:pt x="0" y="0"/>
                </a:lnTo>
              </a:path>
            </a:pathLst>
          </a:custGeom>
          <a:ln w="22225">
            <a:solidFill>
              <a:srgbClr val="00FFFF"/>
            </a:solidFill>
          </a:ln>
        </p:spPr>
        <p:txBody>
          <a:bodyPr wrap="square" lIns="0" tIns="0" rIns="0" bIns="0" rtlCol="0"/>
          <a:lstStyle/>
          <a:p>
            <a:endParaRPr/>
          </a:p>
        </p:txBody>
      </p:sp>
      <p:sp>
        <p:nvSpPr>
          <p:cNvPr id="21" name="object 19"/>
          <p:cNvSpPr/>
          <p:nvPr/>
        </p:nvSpPr>
        <p:spPr>
          <a:xfrm>
            <a:off x="2112772" y="1852676"/>
            <a:ext cx="157480" cy="174625"/>
          </a:xfrm>
          <a:custGeom>
            <a:avLst/>
            <a:gdLst/>
            <a:ahLst/>
            <a:cxnLst/>
            <a:rect l="l" t="t" r="r" b="b"/>
            <a:pathLst>
              <a:path w="157480" h="174625">
                <a:moveTo>
                  <a:pt x="0" y="87249"/>
                </a:moveTo>
                <a:lnTo>
                  <a:pt x="6175" y="53256"/>
                </a:lnTo>
                <a:lnTo>
                  <a:pt x="23018" y="25526"/>
                </a:lnTo>
                <a:lnTo>
                  <a:pt x="48005" y="6846"/>
                </a:lnTo>
                <a:lnTo>
                  <a:pt x="78612" y="0"/>
                </a:lnTo>
                <a:lnTo>
                  <a:pt x="109293" y="6846"/>
                </a:lnTo>
                <a:lnTo>
                  <a:pt x="134318" y="25526"/>
                </a:lnTo>
                <a:lnTo>
                  <a:pt x="151175" y="53256"/>
                </a:lnTo>
                <a:lnTo>
                  <a:pt x="157352" y="87249"/>
                </a:lnTo>
                <a:lnTo>
                  <a:pt x="151175" y="121261"/>
                </a:lnTo>
                <a:lnTo>
                  <a:pt x="134318" y="149034"/>
                </a:lnTo>
                <a:lnTo>
                  <a:pt x="109293" y="167759"/>
                </a:lnTo>
                <a:lnTo>
                  <a:pt x="78612" y="174625"/>
                </a:lnTo>
                <a:lnTo>
                  <a:pt x="48006" y="167759"/>
                </a:lnTo>
                <a:lnTo>
                  <a:pt x="23018" y="149034"/>
                </a:lnTo>
                <a:lnTo>
                  <a:pt x="6175" y="121261"/>
                </a:lnTo>
                <a:lnTo>
                  <a:pt x="0" y="87249"/>
                </a:lnTo>
                <a:close/>
              </a:path>
            </a:pathLst>
          </a:custGeom>
          <a:ln w="22225">
            <a:solidFill>
              <a:srgbClr val="00FFFF"/>
            </a:solidFill>
          </a:ln>
        </p:spPr>
        <p:txBody>
          <a:bodyPr wrap="square" lIns="0" tIns="0" rIns="0" bIns="0" rtlCol="0"/>
          <a:lstStyle/>
          <a:p>
            <a:endParaRPr/>
          </a:p>
        </p:txBody>
      </p:sp>
      <p:sp>
        <p:nvSpPr>
          <p:cNvPr id="22" name="object 20"/>
          <p:cNvSpPr/>
          <p:nvPr/>
        </p:nvSpPr>
        <p:spPr>
          <a:xfrm>
            <a:off x="2109851" y="1736725"/>
            <a:ext cx="157480" cy="176530"/>
          </a:xfrm>
          <a:custGeom>
            <a:avLst/>
            <a:gdLst/>
            <a:ahLst/>
            <a:cxnLst/>
            <a:rect l="l" t="t" r="r" b="b"/>
            <a:pathLst>
              <a:path w="157480" h="176530">
                <a:moveTo>
                  <a:pt x="0" y="88137"/>
                </a:moveTo>
                <a:lnTo>
                  <a:pt x="6175" y="53846"/>
                </a:lnTo>
                <a:lnTo>
                  <a:pt x="23018" y="25828"/>
                </a:lnTo>
                <a:lnTo>
                  <a:pt x="48006" y="6931"/>
                </a:lnTo>
                <a:lnTo>
                  <a:pt x="78612" y="0"/>
                </a:lnTo>
                <a:lnTo>
                  <a:pt x="109239" y="6931"/>
                </a:lnTo>
                <a:lnTo>
                  <a:pt x="134270" y="25828"/>
                </a:lnTo>
                <a:lnTo>
                  <a:pt x="151157" y="53846"/>
                </a:lnTo>
                <a:lnTo>
                  <a:pt x="157353" y="88137"/>
                </a:lnTo>
                <a:lnTo>
                  <a:pt x="151157" y="122410"/>
                </a:lnTo>
                <a:lnTo>
                  <a:pt x="134270" y="150383"/>
                </a:lnTo>
                <a:lnTo>
                  <a:pt x="109239" y="169237"/>
                </a:lnTo>
                <a:lnTo>
                  <a:pt x="78612" y="176149"/>
                </a:lnTo>
                <a:lnTo>
                  <a:pt x="48006" y="169237"/>
                </a:lnTo>
                <a:lnTo>
                  <a:pt x="23018" y="150383"/>
                </a:lnTo>
                <a:lnTo>
                  <a:pt x="6175" y="122410"/>
                </a:lnTo>
                <a:lnTo>
                  <a:pt x="0" y="88137"/>
                </a:lnTo>
                <a:close/>
              </a:path>
            </a:pathLst>
          </a:custGeom>
          <a:ln w="22225">
            <a:solidFill>
              <a:srgbClr val="00FFFF"/>
            </a:solidFill>
          </a:ln>
        </p:spPr>
        <p:txBody>
          <a:bodyPr wrap="square" lIns="0" tIns="0" rIns="0" bIns="0" rtlCol="0"/>
          <a:lstStyle/>
          <a:p>
            <a:endParaRPr/>
          </a:p>
        </p:txBody>
      </p:sp>
      <p:sp>
        <p:nvSpPr>
          <p:cNvPr id="23" name="object 21"/>
          <p:cNvSpPr/>
          <p:nvPr/>
        </p:nvSpPr>
        <p:spPr>
          <a:xfrm>
            <a:off x="2199513" y="2022475"/>
            <a:ext cx="0" cy="123825"/>
          </a:xfrm>
          <a:custGeom>
            <a:avLst/>
            <a:gdLst/>
            <a:ahLst/>
            <a:cxnLst/>
            <a:rect l="l" t="t" r="r" b="b"/>
            <a:pathLst>
              <a:path h="123825">
                <a:moveTo>
                  <a:pt x="0" y="123825"/>
                </a:moveTo>
                <a:lnTo>
                  <a:pt x="0" y="0"/>
                </a:lnTo>
              </a:path>
            </a:pathLst>
          </a:custGeom>
          <a:ln w="22225">
            <a:solidFill>
              <a:srgbClr val="00FFFF"/>
            </a:solidFill>
          </a:ln>
        </p:spPr>
        <p:txBody>
          <a:bodyPr wrap="square" lIns="0" tIns="0" rIns="0" bIns="0" rtlCol="0"/>
          <a:lstStyle/>
          <a:p>
            <a:endParaRPr/>
          </a:p>
        </p:txBody>
      </p:sp>
      <p:sp>
        <p:nvSpPr>
          <p:cNvPr id="24" name="object 22"/>
          <p:cNvSpPr/>
          <p:nvPr/>
        </p:nvSpPr>
        <p:spPr>
          <a:xfrm>
            <a:off x="2199513" y="1601850"/>
            <a:ext cx="0" cy="123825"/>
          </a:xfrm>
          <a:custGeom>
            <a:avLst/>
            <a:gdLst/>
            <a:ahLst/>
            <a:cxnLst/>
            <a:rect l="l" t="t" r="r" b="b"/>
            <a:pathLst>
              <a:path h="123825">
                <a:moveTo>
                  <a:pt x="0" y="123825"/>
                </a:moveTo>
                <a:lnTo>
                  <a:pt x="0" y="0"/>
                </a:lnTo>
              </a:path>
            </a:pathLst>
          </a:custGeom>
          <a:ln w="22225">
            <a:solidFill>
              <a:srgbClr val="00FFFF"/>
            </a:solidFill>
          </a:ln>
        </p:spPr>
        <p:txBody>
          <a:bodyPr wrap="square" lIns="0" tIns="0" rIns="0" bIns="0" rtlCol="0"/>
          <a:lstStyle/>
          <a:p>
            <a:endParaRPr/>
          </a:p>
        </p:txBody>
      </p:sp>
      <p:sp>
        <p:nvSpPr>
          <p:cNvPr id="25" name="object 23"/>
          <p:cNvSpPr/>
          <p:nvPr/>
        </p:nvSpPr>
        <p:spPr>
          <a:xfrm>
            <a:off x="2701925" y="2533713"/>
            <a:ext cx="0" cy="90805"/>
          </a:xfrm>
          <a:custGeom>
            <a:avLst/>
            <a:gdLst/>
            <a:ahLst/>
            <a:cxnLst/>
            <a:rect l="l" t="t" r="r" b="b"/>
            <a:pathLst>
              <a:path h="90805">
                <a:moveTo>
                  <a:pt x="0" y="0"/>
                </a:moveTo>
                <a:lnTo>
                  <a:pt x="0" y="90487"/>
                </a:lnTo>
              </a:path>
            </a:pathLst>
          </a:custGeom>
          <a:ln w="82550">
            <a:solidFill>
              <a:srgbClr val="9E0E5F"/>
            </a:solidFill>
          </a:ln>
        </p:spPr>
        <p:txBody>
          <a:bodyPr wrap="square" lIns="0" tIns="0" rIns="0" bIns="0" rtlCol="0"/>
          <a:lstStyle/>
          <a:p>
            <a:endParaRPr/>
          </a:p>
        </p:txBody>
      </p:sp>
      <p:sp>
        <p:nvSpPr>
          <p:cNvPr id="26" name="object 24"/>
          <p:cNvSpPr/>
          <p:nvPr/>
        </p:nvSpPr>
        <p:spPr>
          <a:xfrm>
            <a:off x="2660650" y="2533713"/>
            <a:ext cx="82550" cy="90805"/>
          </a:xfrm>
          <a:custGeom>
            <a:avLst/>
            <a:gdLst/>
            <a:ahLst/>
            <a:cxnLst/>
            <a:rect l="l" t="t" r="r" b="b"/>
            <a:pathLst>
              <a:path w="82550" h="90805">
                <a:moveTo>
                  <a:pt x="0" y="90487"/>
                </a:moveTo>
                <a:lnTo>
                  <a:pt x="82550" y="90487"/>
                </a:lnTo>
                <a:lnTo>
                  <a:pt x="82550" y="0"/>
                </a:lnTo>
                <a:lnTo>
                  <a:pt x="0" y="0"/>
                </a:lnTo>
                <a:lnTo>
                  <a:pt x="0" y="90487"/>
                </a:lnTo>
                <a:close/>
              </a:path>
            </a:pathLst>
          </a:custGeom>
          <a:ln w="12700">
            <a:solidFill>
              <a:srgbClr val="00FFFF"/>
            </a:solidFill>
          </a:ln>
        </p:spPr>
        <p:txBody>
          <a:bodyPr wrap="square" lIns="0" tIns="0" rIns="0" bIns="0" rtlCol="0"/>
          <a:lstStyle/>
          <a:p>
            <a:endParaRPr/>
          </a:p>
        </p:txBody>
      </p:sp>
      <p:sp>
        <p:nvSpPr>
          <p:cNvPr id="27" name="object 25"/>
          <p:cNvSpPr/>
          <p:nvPr/>
        </p:nvSpPr>
        <p:spPr>
          <a:xfrm>
            <a:off x="1198562" y="2235200"/>
            <a:ext cx="76835" cy="657225"/>
          </a:xfrm>
          <a:custGeom>
            <a:avLst/>
            <a:gdLst/>
            <a:ahLst/>
            <a:cxnLst/>
            <a:rect l="l" t="t" r="r" b="b"/>
            <a:pathLst>
              <a:path w="76834" h="657225">
                <a:moveTo>
                  <a:pt x="25400" y="581025"/>
                </a:moveTo>
                <a:lnTo>
                  <a:pt x="0" y="581025"/>
                </a:lnTo>
                <a:lnTo>
                  <a:pt x="38100" y="657225"/>
                </a:lnTo>
                <a:lnTo>
                  <a:pt x="69902" y="593725"/>
                </a:lnTo>
                <a:lnTo>
                  <a:pt x="25400" y="593725"/>
                </a:lnTo>
                <a:lnTo>
                  <a:pt x="25400" y="581025"/>
                </a:lnTo>
                <a:close/>
              </a:path>
              <a:path w="76834" h="657225">
                <a:moveTo>
                  <a:pt x="50800" y="0"/>
                </a:moveTo>
                <a:lnTo>
                  <a:pt x="25400" y="0"/>
                </a:lnTo>
                <a:lnTo>
                  <a:pt x="25400" y="593725"/>
                </a:lnTo>
                <a:lnTo>
                  <a:pt x="50800" y="593725"/>
                </a:lnTo>
                <a:lnTo>
                  <a:pt x="50800" y="0"/>
                </a:lnTo>
                <a:close/>
              </a:path>
              <a:path w="76834" h="657225">
                <a:moveTo>
                  <a:pt x="76263" y="581025"/>
                </a:moveTo>
                <a:lnTo>
                  <a:pt x="50800" y="581025"/>
                </a:lnTo>
                <a:lnTo>
                  <a:pt x="50800" y="593725"/>
                </a:lnTo>
                <a:lnTo>
                  <a:pt x="69902" y="593725"/>
                </a:lnTo>
                <a:lnTo>
                  <a:pt x="76263" y="581025"/>
                </a:lnTo>
                <a:close/>
              </a:path>
            </a:pathLst>
          </a:custGeom>
          <a:solidFill>
            <a:srgbClr val="00FFFF"/>
          </a:solidFill>
        </p:spPr>
        <p:txBody>
          <a:bodyPr wrap="square" lIns="0" tIns="0" rIns="0" bIns="0" rtlCol="0"/>
          <a:lstStyle/>
          <a:p>
            <a:endParaRPr/>
          </a:p>
        </p:txBody>
      </p:sp>
      <p:sp>
        <p:nvSpPr>
          <p:cNvPr id="28" name="object 26"/>
          <p:cNvSpPr txBox="1"/>
          <p:nvPr/>
        </p:nvSpPr>
        <p:spPr>
          <a:xfrm>
            <a:off x="3851275" y="2430526"/>
            <a:ext cx="822325" cy="346075"/>
          </a:xfrm>
          <a:prstGeom prst="rect">
            <a:avLst/>
          </a:prstGeom>
          <a:solidFill>
            <a:srgbClr val="C0C0C0"/>
          </a:solidFill>
          <a:ln w="12700">
            <a:solidFill>
              <a:srgbClr val="333333"/>
            </a:solidFill>
          </a:ln>
        </p:spPr>
        <p:txBody>
          <a:bodyPr vert="horz" wrap="square" lIns="0" tIns="20320" rIns="0" bIns="0" rtlCol="0">
            <a:spAutoFit/>
          </a:bodyPr>
          <a:lstStyle/>
          <a:p>
            <a:pPr marL="90805">
              <a:lnSpc>
                <a:spcPct val="100000"/>
              </a:lnSpc>
              <a:spcBef>
                <a:spcPts val="160"/>
              </a:spcBef>
            </a:pPr>
            <a:r>
              <a:rPr sz="1600" spc="-235" dirty="0">
                <a:solidFill>
                  <a:srgbClr val="FFFFFF"/>
                </a:solidFill>
                <a:latin typeface="Arial"/>
                <a:cs typeface="Arial"/>
              </a:rPr>
              <a:t>R </a:t>
            </a:r>
            <a:r>
              <a:rPr sz="1600" spc="-140" dirty="0">
                <a:solidFill>
                  <a:srgbClr val="FFFFFF"/>
                </a:solidFill>
                <a:latin typeface="Arial"/>
                <a:cs typeface="Arial"/>
              </a:rPr>
              <a:t>+ </a:t>
            </a:r>
            <a:r>
              <a:rPr sz="1600" spc="-10" dirty="0">
                <a:solidFill>
                  <a:srgbClr val="FFFFFF"/>
                </a:solidFill>
                <a:latin typeface="Arial"/>
                <a:cs typeface="Arial"/>
              </a:rPr>
              <a:t>j</a:t>
            </a:r>
            <a:r>
              <a:rPr sz="1600" spc="-45" dirty="0">
                <a:solidFill>
                  <a:srgbClr val="FFFFFF"/>
                </a:solidFill>
                <a:latin typeface="Arial"/>
                <a:cs typeface="Arial"/>
              </a:rPr>
              <a:t> </a:t>
            </a:r>
            <a:r>
              <a:rPr sz="1600" spc="-250" dirty="0">
                <a:solidFill>
                  <a:srgbClr val="FFFFFF"/>
                </a:solidFill>
                <a:latin typeface="Arial"/>
                <a:cs typeface="Arial"/>
              </a:rPr>
              <a:t>X</a:t>
            </a:r>
            <a:endParaRPr sz="1600">
              <a:latin typeface="Arial"/>
              <a:cs typeface="Arial"/>
            </a:endParaRPr>
          </a:p>
        </p:txBody>
      </p:sp>
      <p:sp>
        <p:nvSpPr>
          <p:cNvPr id="29" name="object 27"/>
          <p:cNvSpPr/>
          <p:nvPr/>
        </p:nvSpPr>
        <p:spPr>
          <a:xfrm>
            <a:off x="2945764" y="3285394"/>
            <a:ext cx="346075" cy="0"/>
          </a:xfrm>
          <a:custGeom>
            <a:avLst/>
            <a:gdLst/>
            <a:ahLst/>
            <a:cxnLst/>
            <a:rect l="l" t="t" r="r" b="b"/>
            <a:pathLst>
              <a:path w="346075">
                <a:moveTo>
                  <a:pt x="0" y="0"/>
                </a:moveTo>
                <a:lnTo>
                  <a:pt x="345935" y="0"/>
                </a:lnTo>
              </a:path>
            </a:pathLst>
          </a:custGeom>
          <a:ln w="42862">
            <a:solidFill>
              <a:srgbClr val="005781"/>
            </a:solidFill>
          </a:ln>
        </p:spPr>
        <p:txBody>
          <a:bodyPr wrap="square" lIns="0" tIns="0" rIns="0" bIns="0" rtlCol="0"/>
          <a:lstStyle/>
          <a:p>
            <a:endParaRPr/>
          </a:p>
        </p:txBody>
      </p:sp>
      <p:sp>
        <p:nvSpPr>
          <p:cNvPr id="30" name="object 28"/>
          <p:cNvSpPr/>
          <p:nvPr/>
        </p:nvSpPr>
        <p:spPr>
          <a:xfrm>
            <a:off x="2945764" y="3263963"/>
            <a:ext cx="346075" cy="43180"/>
          </a:xfrm>
          <a:custGeom>
            <a:avLst/>
            <a:gdLst/>
            <a:ahLst/>
            <a:cxnLst/>
            <a:rect l="l" t="t" r="r" b="b"/>
            <a:pathLst>
              <a:path w="346075" h="43179">
                <a:moveTo>
                  <a:pt x="0" y="42862"/>
                </a:moveTo>
                <a:lnTo>
                  <a:pt x="345935" y="42862"/>
                </a:lnTo>
                <a:lnTo>
                  <a:pt x="345935" y="0"/>
                </a:lnTo>
                <a:lnTo>
                  <a:pt x="0" y="0"/>
                </a:lnTo>
                <a:lnTo>
                  <a:pt x="0" y="42862"/>
                </a:lnTo>
                <a:close/>
              </a:path>
            </a:pathLst>
          </a:custGeom>
          <a:ln w="12700">
            <a:solidFill>
              <a:srgbClr val="005781"/>
            </a:solidFill>
          </a:ln>
        </p:spPr>
        <p:txBody>
          <a:bodyPr wrap="square" lIns="0" tIns="0" rIns="0" bIns="0" rtlCol="0"/>
          <a:lstStyle/>
          <a:p>
            <a:endParaRPr/>
          </a:p>
        </p:txBody>
      </p:sp>
      <p:sp>
        <p:nvSpPr>
          <p:cNvPr id="31" name="object 29"/>
          <p:cNvSpPr/>
          <p:nvPr/>
        </p:nvSpPr>
        <p:spPr>
          <a:xfrm>
            <a:off x="2945764" y="3140868"/>
            <a:ext cx="346075" cy="0"/>
          </a:xfrm>
          <a:custGeom>
            <a:avLst/>
            <a:gdLst/>
            <a:ahLst/>
            <a:cxnLst/>
            <a:rect l="l" t="t" r="r" b="b"/>
            <a:pathLst>
              <a:path w="346075">
                <a:moveTo>
                  <a:pt x="0" y="0"/>
                </a:moveTo>
                <a:lnTo>
                  <a:pt x="345935" y="0"/>
                </a:lnTo>
              </a:path>
            </a:pathLst>
          </a:custGeom>
          <a:ln w="42862">
            <a:solidFill>
              <a:srgbClr val="005781"/>
            </a:solidFill>
          </a:ln>
        </p:spPr>
        <p:txBody>
          <a:bodyPr wrap="square" lIns="0" tIns="0" rIns="0" bIns="0" rtlCol="0"/>
          <a:lstStyle/>
          <a:p>
            <a:endParaRPr/>
          </a:p>
        </p:txBody>
      </p:sp>
      <p:sp>
        <p:nvSpPr>
          <p:cNvPr id="32" name="object 30"/>
          <p:cNvSpPr/>
          <p:nvPr/>
        </p:nvSpPr>
        <p:spPr>
          <a:xfrm>
            <a:off x="2945764" y="3119437"/>
            <a:ext cx="346075" cy="43180"/>
          </a:xfrm>
          <a:custGeom>
            <a:avLst/>
            <a:gdLst/>
            <a:ahLst/>
            <a:cxnLst/>
            <a:rect l="l" t="t" r="r" b="b"/>
            <a:pathLst>
              <a:path w="346075" h="43180">
                <a:moveTo>
                  <a:pt x="0" y="42862"/>
                </a:moveTo>
                <a:lnTo>
                  <a:pt x="345935" y="42862"/>
                </a:lnTo>
                <a:lnTo>
                  <a:pt x="345935" y="0"/>
                </a:lnTo>
                <a:lnTo>
                  <a:pt x="0" y="0"/>
                </a:lnTo>
                <a:lnTo>
                  <a:pt x="0" y="42862"/>
                </a:lnTo>
                <a:close/>
              </a:path>
            </a:pathLst>
          </a:custGeom>
          <a:ln w="12700">
            <a:solidFill>
              <a:srgbClr val="005781"/>
            </a:solidFill>
          </a:ln>
        </p:spPr>
        <p:txBody>
          <a:bodyPr wrap="square" lIns="0" tIns="0" rIns="0" bIns="0" rtlCol="0"/>
          <a:lstStyle/>
          <a:p>
            <a:endParaRPr/>
          </a:p>
        </p:txBody>
      </p:sp>
      <p:sp>
        <p:nvSpPr>
          <p:cNvPr id="33" name="object 31"/>
          <p:cNvSpPr/>
          <p:nvPr/>
        </p:nvSpPr>
        <p:spPr>
          <a:xfrm>
            <a:off x="3139313" y="2560701"/>
            <a:ext cx="0" cy="558800"/>
          </a:xfrm>
          <a:custGeom>
            <a:avLst/>
            <a:gdLst/>
            <a:ahLst/>
            <a:cxnLst/>
            <a:rect l="l" t="t" r="r" b="b"/>
            <a:pathLst>
              <a:path h="558800">
                <a:moveTo>
                  <a:pt x="0" y="558800"/>
                </a:moveTo>
                <a:lnTo>
                  <a:pt x="0" y="0"/>
                </a:lnTo>
              </a:path>
            </a:pathLst>
          </a:custGeom>
          <a:ln w="12700">
            <a:solidFill>
              <a:srgbClr val="005781"/>
            </a:solidFill>
          </a:ln>
        </p:spPr>
        <p:txBody>
          <a:bodyPr wrap="square" lIns="0" tIns="0" rIns="0" bIns="0" rtlCol="0"/>
          <a:lstStyle/>
          <a:p>
            <a:endParaRPr/>
          </a:p>
        </p:txBody>
      </p:sp>
      <p:sp>
        <p:nvSpPr>
          <p:cNvPr id="34" name="object 32"/>
          <p:cNvSpPr/>
          <p:nvPr/>
        </p:nvSpPr>
        <p:spPr>
          <a:xfrm>
            <a:off x="3140710" y="3308350"/>
            <a:ext cx="0" cy="558800"/>
          </a:xfrm>
          <a:custGeom>
            <a:avLst/>
            <a:gdLst/>
            <a:ahLst/>
            <a:cxnLst/>
            <a:rect l="l" t="t" r="r" b="b"/>
            <a:pathLst>
              <a:path h="558800">
                <a:moveTo>
                  <a:pt x="0" y="558800"/>
                </a:moveTo>
                <a:lnTo>
                  <a:pt x="0" y="0"/>
                </a:lnTo>
              </a:path>
            </a:pathLst>
          </a:custGeom>
          <a:ln w="12700">
            <a:solidFill>
              <a:srgbClr val="005781"/>
            </a:solidFill>
          </a:ln>
        </p:spPr>
        <p:txBody>
          <a:bodyPr wrap="square" lIns="0" tIns="0" rIns="0" bIns="0" rtlCol="0"/>
          <a:lstStyle/>
          <a:p>
            <a:endParaRPr/>
          </a:p>
        </p:txBody>
      </p:sp>
      <p:sp>
        <p:nvSpPr>
          <p:cNvPr id="35" name="object 33"/>
          <p:cNvSpPr/>
          <p:nvPr/>
        </p:nvSpPr>
        <p:spPr>
          <a:xfrm>
            <a:off x="2938526" y="3879850"/>
            <a:ext cx="382905" cy="0"/>
          </a:xfrm>
          <a:custGeom>
            <a:avLst/>
            <a:gdLst/>
            <a:ahLst/>
            <a:cxnLst/>
            <a:rect l="l" t="t" r="r" b="b"/>
            <a:pathLst>
              <a:path w="382904">
                <a:moveTo>
                  <a:pt x="0" y="0"/>
                </a:moveTo>
                <a:lnTo>
                  <a:pt x="382524" y="0"/>
                </a:lnTo>
              </a:path>
            </a:pathLst>
          </a:custGeom>
          <a:ln w="12700">
            <a:solidFill>
              <a:srgbClr val="005781"/>
            </a:solidFill>
          </a:ln>
        </p:spPr>
        <p:txBody>
          <a:bodyPr wrap="square" lIns="0" tIns="0" rIns="0" bIns="0" rtlCol="0"/>
          <a:lstStyle/>
          <a:p>
            <a:endParaRPr/>
          </a:p>
        </p:txBody>
      </p:sp>
      <p:sp>
        <p:nvSpPr>
          <p:cNvPr id="36" name="object 34"/>
          <p:cNvSpPr/>
          <p:nvPr/>
        </p:nvSpPr>
        <p:spPr>
          <a:xfrm>
            <a:off x="3112897" y="4037076"/>
            <a:ext cx="35560" cy="0"/>
          </a:xfrm>
          <a:custGeom>
            <a:avLst/>
            <a:gdLst/>
            <a:ahLst/>
            <a:cxnLst/>
            <a:rect l="l" t="t" r="r" b="b"/>
            <a:pathLst>
              <a:path w="35560">
                <a:moveTo>
                  <a:pt x="0" y="0"/>
                </a:moveTo>
                <a:lnTo>
                  <a:pt x="35178" y="0"/>
                </a:lnTo>
              </a:path>
            </a:pathLst>
          </a:custGeom>
          <a:ln w="12700">
            <a:solidFill>
              <a:srgbClr val="005781"/>
            </a:solidFill>
          </a:ln>
        </p:spPr>
        <p:txBody>
          <a:bodyPr wrap="square" lIns="0" tIns="0" rIns="0" bIns="0" rtlCol="0"/>
          <a:lstStyle/>
          <a:p>
            <a:endParaRPr/>
          </a:p>
        </p:txBody>
      </p:sp>
      <p:sp>
        <p:nvSpPr>
          <p:cNvPr id="37" name="object 35"/>
          <p:cNvSpPr txBox="1"/>
          <p:nvPr/>
        </p:nvSpPr>
        <p:spPr>
          <a:xfrm>
            <a:off x="3347339" y="2994151"/>
            <a:ext cx="443230" cy="239395"/>
          </a:xfrm>
          <a:prstGeom prst="rect">
            <a:avLst/>
          </a:prstGeom>
        </p:spPr>
        <p:txBody>
          <a:bodyPr vert="horz" wrap="square" lIns="0" tIns="12700" rIns="0" bIns="0" rtlCol="0">
            <a:spAutoFit/>
          </a:bodyPr>
          <a:lstStyle/>
          <a:p>
            <a:pPr marL="12700">
              <a:lnSpc>
                <a:spcPct val="100000"/>
              </a:lnSpc>
              <a:spcBef>
                <a:spcPts val="100"/>
              </a:spcBef>
            </a:pPr>
            <a:r>
              <a:rPr sz="1400" u="sng" spc="-204" dirty="0">
                <a:solidFill>
                  <a:srgbClr val="333333"/>
                </a:solidFill>
                <a:latin typeface="Arial"/>
                <a:cs typeface="Arial"/>
              </a:rPr>
              <a:t> </a:t>
            </a:r>
            <a:r>
              <a:rPr sz="1400" u="sng" spc="-160" dirty="0">
                <a:solidFill>
                  <a:srgbClr val="333333"/>
                </a:solidFill>
                <a:latin typeface="Arial"/>
                <a:cs typeface="Arial"/>
              </a:rPr>
              <a:t>BCH</a:t>
            </a:r>
            <a:r>
              <a:rPr sz="1400" u="sng" spc="-170" dirty="0">
                <a:solidFill>
                  <a:srgbClr val="333333"/>
                </a:solidFill>
                <a:latin typeface="Arial"/>
                <a:cs typeface="Arial"/>
              </a:rPr>
              <a:t> </a:t>
            </a:r>
            <a:endParaRPr sz="1400">
              <a:latin typeface="Arial"/>
              <a:cs typeface="Arial"/>
            </a:endParaRPr>
          </a:p>
        </p:txBody>
      </p:sp>
      <p:sp>
        <p:nvSpPr>
          <p:cNvPr id="38" name="object 36"/>
          <p:cNvSpPr txBox="1"/>
          <p:nvPr/>
        </p:nvSpPr>
        <p:spPr>
          <a:xfrm>
            <a:off x="3370834" y="3207511"/>
            <a:ext cx="114935" cy="239395"/>
          </a:xfrm>
          <a:prstGeom prst="rect">
            <a:avLst/>
          </a:prstGeom>
        </p:spPr>
        <p:txBody>
          <a:bodyPr vert="horz" wrap="square" lIns="0" tIns="13335" rIns="0" bIns="0" rtlCol="0">
            <a:spAutoFit/>
          </a:bodyPr>
          <a:lstStyle/>
          <a:p>
            <a:pPr marL="12700">
              <a:lnSpc>
                <a:spcPct val="100000"/>
              </a:lnSpc>
              <a:spcBef>
                <a:spcPts val="105"/>
              </a:spcBef>
            </a:pPr>
            <a:r>
              <a:rPr sz="1400" spc="-80" dirty="0">
                <a:solidFill>
                  <a:srgbClr val="333333"/>
                </a:solidFill>
                <a:latin typeface="Arial"/>
                <a:cs typeface="Arial"/>
              </a:rPr>
              <a:t>2</a:t>
            </a:r>
            <a:endParaRPr sz="1400">
              <a:latin typeface="Arial"/>
              <a:cs typeface="Arial"/>
            </a:endParaRPr>
          </a:p>
        </p:txBody>
      </p:sp>
      <p:sp>
        <p:nvSpPr>
          <p:cNvPr id="39" name="object 37"/>
          <p:cNvSpPr/>
          <p:nvPr/>
        </p:nvSpPr>
        <p:spPr>
          <a:xfrm>
            <a:off x="5217540" y="3294919"/>
            <a:ext cx="346075" cy="0"/>
          </a:xfrm>
          <a:custGeom>
            <a:avLst/>
            <a:gdLst/>
            <a:ahLst/>
            <a:cxnLst/>
            <a:rect l="l" t="t" r="r" b="b"/>
            <a:pathLst>
              <a:path w="346075">
                <a:moveTo>
                  <a:pt x="0" y="0"/>
                </a:moveTo>
                <a:lnTo>
                  <a:pt x="345948" y="0"/>
                </a:lnTo>
              </a:path>
            </a:pathLst>
          </a:custGeom>
          <a:ln w="42862">
            <a:solidFill>
              <a:srgbClr val="005781"/>
            </a:solidFill>
          </a:ln>
        </p:spPr>
        <p:txBody>
          <a:bodyPr wrap="square" lIns="0" tIns="0" rIns="0" bIns="0" rtlCol="0"/>
          <a:lstStyle/>
          <a:p>
            <a:endParaRPr/>
          </a:p>
        </p:txBody>
      </p:sp>
      <p:sp>
        <p:nvSpPr>
          <p:cNvPr id="40" name="object 38"/>
          <p:cNvSpPr/>
          <p:nvPr/>
        </p:nvSpPr>
        <p:spPr>
          <a:xfrm>
            <a:off x="5217540" y="3273488"/>
            <a:ext cx="346075" cy="43180"/>
          </a:xfrm>
          <a:custGeom>
            <a:avLst/>
            <a:gdLst/>
            <a:ahLst/>
            <a:cxnLst/>
            <a:rect l="l" t="t" r="r" b="b"/>
            <a:pathLst>
              <a:path w="346075" h="43179">
                <a:moveTo>
                  <a:pt x="0" y="42862"/>
                </a:moveTo>
                <a:lnTo>
                  <a:pt x="345948" y="42862"/>
                </a:lnTo>
                <a:lnTo>
                  <a:pt x="345948" y="0"/>
                </a:lnTo>
                <a:lnTo>
                  <a:pt x="0" y="0"/>
                </a:lnTo>
                <a:lnTo>
                  <a:pt x="0" y="42862"/>
                </a:lnTo>
                <a:close/>
              </a:path>
            </a:pathLst>
          </a:custGeom>
          <a:ln w="12700">
            <a:solidFill>
              <a:srgbClr val="005781"/>
            </a:solidFill>
          </a:ln>
        </p:spPr>
        <p:txBody>
          <a:bodyPr wrap="square" lIns="0" tIns="0" rIns="0" bIns="0" rtlCol="0"/>
          <a:lstStyle/>
          <a:p>
            <a:endParaRPr/>
          </a:p>
        </p:txBody>
      </p:sp>
      <p:sp>
        <p:nvSpPr>
          <p:cNvPr id="41" name="object 39"/>
          <p:cNvSpPr/>
          <p:nvPr/>
        </p:nvSpPr>
        <p:spPr>
          <a:xfrm>
            <a:off x="5217540" y="3150393"/>
            <a:ext cx="346075" cy="0"/>
          </a:xfrm>
          <a:custGeom>
            <a:avLst/>
            <a:gdLst/>
            <a:ahLst/>
            <a:cxnLst/>
            <a:rect l="l" t="t" r="r" b="b"/>
            <a:pathLst>
              <a:path w="346075">
                <a:moveTo>
                  <a:pt x="0" y="0"/>
                </a:moveTo>
                <a:lnTo>
                  <a:pt x="345948" y="0"/>
                </a:lnTo>
              </a:path>
            </a:pathLst>
          </a:custGeom>
          <a:ln w="42862">
            <a:solidFill>
              <a:srgbClr val="005781"/>
            </a:solidFill>
          </a:ln>
        </p:spPr>
        <p:txBody>
          <a:bodyPr wrap="square" lIns="0" tIns="0" rIns="0" bIns="0" rtlCol="0"/>
          <a:lstStyle/>
          <a:p>
            <a:endParaRPr/>
          </a:p>
        </p:txBody>
      </p:sp>
      <p:sp>
        <p:nvSpPr>
          <p:cNvPr id="42" name="object 40"/>
          <p:cNvSpPr/>
          <p:nvPr/>
        </p:nvSpPr>
        <p:spPr>
          <a:xfrm>
            <a:off x="5217540" y="3128962"/>
            <a:ext cx="346075" cy="43180"/>
          </a:xfrm>
          <a:custGeom>
            <a:avLst/>
            <a:gdLst/>
            <a:ahLst/>
            <a:cxnLst/>
            <a:rect l="l" t="t" r="r" b="b"/>
            <a:pathLst>
              <a:path w="346075" h="43180">
                <a:moveTo>
                  <a:pt x="0" y="42862"/>
                </a:moveTo>
                <a:lnTo>
                  <a:pt x="345948" y="42862"/>
                </a:lnTo>
                <a:lnTo>
                  <a:pt x="345948" y="0"/>
                </a:lnTo>
                <a:lnTo>
                  <a:pt x="0" y="0"/>
                </a:lnTo>
                <a:lnTo>
                  <a:pt x="0" y="42862"/>
                </a:lnTo>
                <a:close/>
              </a:path>
            </a:pathLst>
          </a:custGeom>
          <a:ln w="12700">
            <a:solidFill>
              <a:srgbClr val="005781"/>
            </a:solidFill>
          </a:ln>
        </p:spPr>
        <p:txBody>
          <a:bodyPr wrap="square" lIns="0" tIns="0" rIns="0" bIns="0" rtlCol="0"/>
          <a:lstStyle/>
          <a:p>
            <a:endParaRPr/>
          </a:p>
        </p:txBody>
      </p:sp>
      <p:sp>
        <p:nvSpPr>
          <p:cNvPr id="43" name="object 41"/>
          <p:cNvSpPr/>
          <p:nvPr/>
        </p:nvSpPr>
        <p:spPr>
          <a:xfrm>
            <a:off x="5410961" y="2570098"/>
            <a:ext cx="0" cy="558800"/>
          </a:xfrm>
          <a:custGeom>
            <a:avLst/>
            <a:gdLst/>
            <a:ahLst/>
            <a:cxnLst/>
            <a:rect l="l" t="t" r="r" b="b"/>
            <a:pathLst>
              <a:path h="558800">
                <a:moveTo>
                  <a:pt x="0" y="558800"/>
                </a:moveTo>
                <a:lnTo>
                  <a:pt x="0" y="0"/>
                </a:lnTo>
              </a:path>
            </a:pathLst>
          </a:custGeom>
          <a:ln w="12700">
            <a:solidFill>
              <a:srgbClr val="005781"/>
            </a:solidFill>
          </a:ln>
        </p:spPr>
        <p:txBody>
          <a:bodyPr wrap="square" lIns="0" tIns="0" rIns="0" bIns="0" rtlCol="0"/>
          <a:lstStyle/>
          <a:p>
            <a:endParaRPr/>
          </a:p>
        </p:txBody>
      </p:sp>
      <p:sp>
        <p:nvSpPr>
          <p:cNvPr id="44" name="object 42"/>
          <p:cNvSpPr/>
          <p:nvPr/>
        </p:nvSpPr>
        <p:spPr>
          <a:xfrm>
            <a:off x="5412485" y="3317875"/>
            <a:ext cx="0" cy="558800"/>
          </a:xfrm>
          <a:custGeom>
            <a:avLst/>
            <a:gdLst/>
            <a:ahLst/>
            <a:cxnLst/>
            <a:rect l="l" t="t" r="r" b="b"/>
            <a:pathLst>
              <a:path h="558800">
                <a:moveTo>
                  <a:pt x="0" y="558800"/>
                </a:moveTo>
                <a:lnTo>
                  <a:pt x="0" y="0"/>
                </a:lnTo>
              </a:path>
            </a:pathLst>
          </a:custGeom>
          <a:ln w="12700">
            <a:solidFill>
              <a:srgbClr val="005781"/>
            </a:solidFill>
          </a:ln>
        </p:spPr>
        <p:txBody>
          <a:bodyPr wrap="square" lIns="0" tIns="0" rIns="0" bIns="0" rtlCol="0"/>
          <a:lstStyle/>
          <a:p>
            <a:endParaRPr/>
          </a:p>
        </p:txBody>
      </p:sp>
      <p:sp>
        <p:nvSpPr>
          <p:cNvPr id="45" name="object 43"/>
          <p:cNvSpPr/>
          <p:nvPr/>
        </p:nvSpPr>
        <p:spPr>
          <a:xfrm>
            <a:off x="5210175" y="3889375"/>
            <a:ext cx="382905" cy="0"/>
          </a:xfrm>
          <a:custGeom>
            <a:avLst/>
            <a:gdLst/>
            <a:ahLst/>
            <a:cxnLst/>
            <a:rect l="l" t="t" r="r" b="b"/>
            <a:pathLst>
              <a:path w="382904">
                <a:moveTo>
                  <a:pt x="0" y="0"/>
                </a:moveTo>
                <a:lnTo>
                  <a:pt x="382650" y="0"/>
                </a:lnTo>
              </a:path>
            </a:pathLst>
          </a:custGeom>
          <a:ln w="12700">
            <a:solidFill>
              <a:srgbClr val="005781"/>
            </a:solidFill>
          </a:ln>
        </p:spPr>
        <p:txBody>
          <a:bodyPr wrap="square" lIns="0" tIns="0" rIns="0" bIns="0" rtlCol="0"/>
          <a:lstStyle/>
          <a:p>
            <a:endParaRPr/>
          </a:p>
        </p:txBody>
      </p:sp>
      <p:sp>
        <p:nvSpPr>
          <p:cNvPr id="46" name="object 44"/>
          <p:cNvSpPr/>
          <p:nvPr/>
        </p:nvSpPr>
        <p:spPr>
          <a:xfrm>
            <a:off x="5274690" y="3930650"/>
            <a:ext cx="236220" cy="0"/>
          </a:xfrm>
          <a:custGeom>
            <a:avLst/>
            <a:gdLst/>
            <a:ahLst/>
            <a:cxnLst/>
            <a:rect l="l" t="t" r="r" b="b"/>
            <a:pathLst>
              <a:path w="236220">
                <a:moveTo>
                  <a:pt x="0" y="0"/>
                </a:moveTo>
                <a:lnTo>
                  <a:pt x="235966" y="0"/>
                </a:lnTo>
              </a:path>
            </a:pathLst>
          </a:custGeom>
          <a:ln w="12700">
            <a:solidFill>
              <a:srgbClr val="005781"/>
            </a:solidFill>
          </a:ln>
        </p:spPr>
        <p:txBody>
          <a:bodyPr wrap="square" lIns="0" tIns="0" rIns="0" bIns="0" rtlCol="0"/>
          <a:lstStyle/>
          <a:p>
            <a:endParaRPr/>
          </a:p>
        </p:txBody>
      </p:sp>
      <p:sp>
        <p:nvSpPr>
          <p:cNvPr id="47" name="object 45"/>
          <p:cNvSpPr/>
          <p:nvPr/>
        </p:nvSpPr>
        <p:spPr>
          <a:xfrm>
            <a:off x="5384672" y="4046601"/>
            <a:ext cx="35560" cy="0"/>
          </a:xfrm>
          <a:custGeom>
            <a:avLst/>
            <a:gdLst/>
            <a:ahLst/>
            <a:cxnLst/>
            <a:rect l="l" t="t" r="r" b="b"/>
            <a:pathLst>
              <a:path w="35560">
                <a:moveTo>
                  <a:pt x="0" y="0"/>
                </a:moveTo>
                <a:lnTo>
                  <a:pt x="35178" y="0"/>
                </a:lnTo>
              </a:path>
            </a:pathLst>
          </a:custGeom>
          <a:ln w="12700">
            <a:solidFill>
              <a:srgbClr val="005781"/>
            </a:solidFill>
          </a:ln>
        </p:spPr>
        <p:txBody>
          <a:bodyPr wrap="square" lIns="0" tIns="0" rIns="0" bIns="0" rtlCol="0"/>
          <a:lstStyle/>
          <a:p>
            <a:endParaRPr/>
          </a:p>
        </p:txBody>
      </p:sp>
      <p:sp>
        <p:nvSpPr>
          <p:cNvPr id="48" name="object 46"/>
          <p:cNvSpPr/>
          <p:nvPr/>
        </p:nvSpPr>
        <p:spPr>
          <a:xfrm>
            <a:off x="5327396" y="3986148"/>
            <a:ext cx="153035" cy="635"/>
          </a:xfrm>
          <a:custGeom>
            <a:avLst/>
            <a:gdLst/>
            <a:ahLst/>
            <a:cxnLst/>
            <a:rect l="l" t="t" r="r" b="b"/>
            <a:pathLst>
              <a:path w="153035" h="635">
                <a:moveTo>
                  <a:pt x="0" y="0"/>
                </a:moveTo>
                <a:lnTo>
                  <a:pt x="152526" y="126"/>
                </a:lnTo>
              </a:path>
            </a:pathLst>
          </a:custGeom>
          <a:ln w="12700">
            <a:solidFill>
              <a:srgbClr val="005781"/>
            </a:solidFill>
          </a:ln>
        </p:spPr>
        <p:txBody>
          <a:bodyPr wrap="square" lIns="0" tIns="0" rIns="0" bIns="0" rtlCol="0"/>
          <a:lstStyle/>
          <a:p>
            <a:endParaRPr/>
          </a:p>
        </p:txBody>
      </p:sp>
      <p:sp>
        <p:nvSpPr>
          <p:cNvPr id="49" name="object 47"/>
          <p:cNvSpPr txBox="1"/>
          <p:nvPr/>
        </p:nvSpPr>
        <p:spPr>
          <a:xfrm>
            <a:off x="4723765" y="3035300"/>
            <a:ext cx="443230" cy="239395"/>
          </a:xfrm>
          <a:prstGeom prst="rect">
            <a:avLst/>
          </a:prstGeom>
        </p:spPr>
        <p:txBody>
          <a:bodyPr vert="horz" wrap="square" lIns="0" tIns="13335" rIns="0" bIns="0" rtlCol="0">
            <a:spAutoFit/>
          </a:bodyPr>
          <a:lstStyle/>
          <a:p>
            <a:pPr marL="12700">
              <a:lnSpc>
                <a:spcPct val="100000"/>
              </a:lnSpc>
              <a:spcBef>
                <a:spcPts val="105"/>
              </a:spcBef>
            </a:pPr>
            <a:r>
              <a:rPr sz="1400" u="sng" spc="-204" dirty="0">
                <a:solidFill>
                  <a:srgbClr val="333333"/>
                </a:solidFill>
                <a:latin typeface="Arial"/>
                <a:cs typeface="Arial"/>
              </a:rPr>
              <a:t> </a:t>
            </a:r>
            <a:r>
              <a:rPr sz="1400" u="sng" spc="-160" dirty="0">
                <a:solidFill>
                  <a:srgbClr val="333333"/>
                </a:solidFill>
                <a:latin typeface="Arial"/>
                <a:cs typeface="Arial"/>
              </a:rPr>
              <a:t>BCH</a:t>
            </a:r>
            <a:r>
              <a:rPr sz="1400" u="sng" spc="-170" dirty="0">
                <a:solidFill>
                  <a:srgbClr val="333333"/>
                </a:solidFill>
                <a:latin typeface="Arial"/>
                <a:cs typeface="Arial"/>
              </a:rPr>
              <a:t> </a:t>
            </a:r>
            <a:endParaRPr sz="1400">
              <a:latin typeface="Arial"/>
              <a:cs typeface="Arial"/>
            </a:endParaRPr>
          </a:p>
        </p:txBody>
      </p:sp>
      <p:sp>
        <p:nvSpPr>
          <p:cNvPr id="50" name="object 48"/>
          <p:cNvSpPr txBox="1"/>
          <p:nvPr/>
        </p:nvSpPr>
        <p:spPr>
          <a:xfrm>
            <a:off x="4747640" y="3248914"/>
            <a:ext cx="114935" cy="239395"/>
          </a:xfrm>
          <a:prstGeom prst="rect">
            <a:avLst/>
          </a:prstGeom>
        </p:spPr>
        <p:txBody>
          <a:bodyPr vert="horz" wrap="square" lIns="0" tIns="12700" rIns="0" bIns="0" rtlCol="0">
            <a:spAutoFit/>
          </a:bodyPr>
          <a:lstStyle/>
          <a:p>
            <a:pPr marL="12700">
              <a:lnSpc>
                <a:spcPct val="100000"/>
              </a:lnSpc>
              <a:spcBef>
                <a:spcPts val="100"/>
              </a:spcBef>
            </a:pPr>
            <a:r>
              <a:rPr sz="1400" spc="-80" dirty="0">
                <a:solidFill>
                  <a:srgbClr val="333333"/>
                </a:solidFill>
                <a:latin typeface="Arial"/>
                <a:cs typeface="Arial"/>
              </a:rPr>
              <a:t>2</a:t>
            </a:r>
            <a:endParaRPr sz="1400">
              <a:latin typeface="Arial"/>
              <a:cs typeface="Arial"/>
            </a:endParaRPr>
          </a:p>
        </p:txBody>
      </p:sp>
      <p:sp>
        <p:nvSpPr>
          <p:cNvPr id="51" name="object 49"/>
          <p:cNvSpPr txBox="1"/>
          <p:nvPr/>
        </p:nvSpPr>
        <p:spPr>
          <a:xfrm>
            <a:off x="2990214" y="3736340"/>
            <a:ext cx="301625" cy="239395"/>
          </a:xfrm>
          <a:prstGeom prst="rect">
            <a:avLst/>
          </a:prstGeom>
        </p:spPr>
        <p:txBody>
          <a:bodyPr vert="horz" wrap="square" lIns="0" tIns="13335" rIns="0" bIns="0" rtlCol="0">
            <a:spAutoFit/>
          </a:bodyPr>
          <a:lstStyle/>
          <a:p>
            <a:pPr marL="12700">
              <a:lnSpc>
                <a:spcPct val="100000"/>
              </a:lnSpc>
              <a:spcBef>
                <a:spcPts val="105"/>
              </a:spcBef>
              <a:tabLst>
                <a:tab pos="288290" algn="l"/>
              </a:tabLst>
            </a:pPr>
            <a:r>
              <a:rPr sz="1400" u="sng" spc="-50" dirty="0">
                <a:solidFill>
                  <a:srgbClr val="333333"/>
                </a:solidFill>
                <a:latin typeface="Arial"/>
                <a:cs typeface="Arial"/>
              </a:rPr>
              <a:t> 	</a:t>
            </a:r>
            <a:endParaRPr sz="1400">
              <a:latin typeface="Arial"/>
              <a:cs typeface="Arial"/>
            </a:endParaRPr>
          </a:p>
        </p:txBody>
      </p:sp>
      <p:sp>
        <p:nvSpPr>
          <p:cNvPr id="52" name="object 50"/>
          <p:cNvSpPr txBox="1"/>
          <p:nvPr/>
        </p:nvSpPr>
        <p:spPr>
          <a:xfrm>
            <a:off x="2178557" y="1085469"/>
            <a:ext cx="784225" cy="239395"/>
          </a:xfrm>
          <a:prstGeom prst="rect">
            <a:avLst/>
          </a:prstGeom>
        </p:spPr>
        <p:txBody>
          <a:bodyPr vert="horz" wrap="square" lIns="0" tIns="13335" rIns="0" bIns="0" rtlCol="0">
            <a:spAutoFit/>
          </a:bodyPr>
          <a:lstStyle/>
          <a:p>
            <a:pPr marL="12700">
              <a:lnSpc>
                <a:spcPct val="100000"/>
              </a:lnSpc>
              <a:spcBef>
                <a:spcPts val="105"/>
              </a:spcBef>
            </a:pPr>
            <a:r>
              <a:rPr sz="1400" spc="-135" dirty="0">
                <a:solidFill>
                  <a:srgbClr val="333333"/>
                </a:solidFill>
                <a:latin typeface="Arial"/>
                <a:cs typeface="Arial"/>
              </a:rPr>
              <a:t>Gener</a:t>
            </a:r>
            <a:r>
              <a:rPr sz="1400" spc="-140" dirty="0">
                <a:solidFill>
                  <a:srgbClr val="333333"/>
                </a:solidFill>
                <a:latin typeface="Arial"/>
                <a:cs typeface="Arial"/>
              </a:rPr>
              <a:t>a</a:t>
            </a:r>
            <a:r>
              <a:rPr sz="1400" spc="-30" dirty="0">
                <a:solidFill>
                  <a:srgbClr val="333333"/>
                </a:solidFill>
                <a:latin typeface="Arial"/>
                <a:cs typeface="Arial"/>
              </a:rPr>
              <a:t>t</a:t>
            </a:r>
            <a:r>
              <a:rPr sz="1400" spc="-55" dirty="0">
                <a:solidFill>
                  <a:srgbClr val="333333"/>
                </a:solidFill>
                <a:latin typeface="Arial"/>
                <a:cs typeface="Arial"/>
              </a:rPr>
              <a:t>o</a:t>
            </a:r>
            <a:r>
              <a:rPr sz="1400" spc="-85" dirty="0">
                <a:solidFill>
                  <a:srgbClr val="333333"/>
                </a:solidFill>
                <a:latin typeface="Arial"/>
                <a:cs typeface="Arial"/>
              </a:rPr>
              <a:t>rs</a:t>
            </a:r>
            <a:endParaRPr sz="1400">
              <a:latin typeface="Arial"/>
              <a:cs typeface="Arial"/>
            </a:endParaRPr>
          </a:p>
        </p:txBody>
      </p:sp>
      <p:sp>
        <p:nvSpPr>
          <p:cNvPr id="53" name="object 51"/>
          <p:cNvSpPr txBox="1"/>
          <p:nvPr/>
        </p:nvSpPr>
        <p:spPr>
          <a:xfrm>
            <a:off x="4133215" y="2741422"/>
            <a:ext cx="61087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333333"/>
                </a:solidFill>
                <a:latin typeface="Arial"/>
                <a:cs typeface="Arial"/>
              </a:rPr>
              <a:t>( </a:t>
            </a:r>
            <a:r>
              <a:rPr sz="1000" spc="-55" dirty="0">
                <a:solidFill>
                  <a:srgbClr val="333333"/>
                </a:solidFill>
                <a:latin typeface="Arial"/>
                <a:cs typeface="Arial"/>
              </a:rPr>
              <a:t>inductive</a:t>
            </a:r>
            <a:r>
              <a:rPr sz="1000" spc="-155" dirty="0">
                <a:solidFill>
                  <a:srgbClr val="333333"/>
                </a:solidFill>
                <a:latin typeface="Arial"/>
                <a:cs typeface="Arial"/>
              </a:rPr>
              <a:t> </a:t>
            </a:r>
            <a:r>
              <a:rPr sz="1000" dirty="0">
                <a:solidFill>
                  <a:srgbClr val="333333"/>
                </a:solidFill>
                <a:latin typeface="Arial"/>
                <a:cs typeface="Arial"/>
              </a:rPr>
              <a:t>)</a:t>
            </a:r>
            <a:endParaRPr sz="1000">
              <a:latin typeface="Arial"/>
              <a:cs typeface="Arial"/>
            </a:endParaRPr>
          </a:p>
        </p:txBody>
      </p:sp>
      <p:sp>
        <p:nvSpPr>
          <p:cNvPr id="54" name="object 52"/>
          <p:cNvSpPr txBox="1"/>
          <p:nvPr/>
        </p:nvSpPr>
        <p:spPr>
          <a:xfrm>
            <a:off x="2392807" y="1723770"/>
            <a:ext cx="578485" cy="239395"/>
          </a:xfrm>
          <a:prstGeom prst="rect">
            <a:avLst/>
          </a:prstGeom>
        </p:spPr>
        <p:txBody>
          <a:bodyPr vert="horz" wrap="square" lIns="0" tIns="12700" rIns="0" bIns="0" rtlCol="0">
            <a:spAutoFit/>
          </a:bodyPr>
          <a:lstStyle/>
          <a:p>
            <a:pPr marL="12700">
              <a:lnSpc>
                <a:spcPct val="100000"/>
              </a:lnSpc>
              <a:spcBef>
                <a:spcPts val="100"/>
              </a:spcBef>
            </a:pPr>
            <a:r>
              <a:rPr sz="1400" spc="-215" dirty="0">
                <a:solidFill>
                  <a:srgbClr val="333333"/>
                </a:solidFill>
                <a:latin typeface="Arial"/>
                <a:cs typeface="Arial"/>
              </a:rPr>
              <a:t>S</a:t>
            </a:r>
            <a:r>
              <a:rPr sz="1400" spc="-80" dirty="0">
                <a:solidFill>
                  <a:srgbClr val="333333"/>
                </a:solidFill>
                <a:latin typeface="Arial"/>
                <a:cs typeface="Arial"/>
              </a:rPr>
              <a:t>tepu</a:t>
            </a:r>
            <a:r>
              <a:rPr sz="1400" spc="-130" dirty="0">
                <a:solidFill>
                  <a:srgbClr val="333333"/>
                </a:solidFill>
                <a:latin typeface="Arial"/>
                <a:cs typeface="Arial"/>
              </a:rPr>
              <a:t>ps</a:t>
            </a:r>
            <a:endParaRPr sz="1400">
              <a:latin typeface="Arial"/>
              <a:cs typeface="Arial"/>
            </a:endParaRPr>
          </a:p>
        </p:txBody>
      </p:sp>
      <p:sp>
        <p:nvSpPr>
          <p:cNvPr id="55" name="object 53"/>
          <p:cNvSpPr txBox="1"/>
          <p:nvPr/>
        </p:nvSpPr>
        <p:spPr>
          <a:xfrm>
            <a:off x="5912865" y="4024629"/>
            <a:ext cx="989965" cy="452755"/>
          </a:xfrm>
          <a:prstGeom prst="rect">
            <a:avLst/>
          </a:prstGeom>
        </p:spPr>
        <p:txBody>
          <a:bodyPr vert="horz" wrap="square" lIns="0" tIns="13335" rIns="0" bIns="0" rtlCol="0">
            <a:spAutoFit/>
          </a:bodyPr>
          <a:lstStyle/>
          <a:p>
            <a:pPr marL="12700" marR="5080">
              <a:lnSpc>
                <a:spcPct val="100000"/>
              </a:lnSpc>
              <a:spcBef>
                <a:spcPts val="105"/>
              </a:spcBef>
            </a:pPr>
            <a:r>
              <a:rPr sz="1400" spc="-105" dirty="0">
                <a:solidFill>
                  <a:srgbClr val="333333"/>
                </a:solidFill>
                <a:latin typeface="Arial"/>
                <a:cs typeface="Arial"/>
              </a:rPr>
              <a:t>Line  </a:t>
            </a:r>
            <a:r>
              <a:rPr sz="1400" spc="-130" dirty="0">
                <a:solidFill>
                  <a:srgbClr val="333333"/>
                </a:solidFill>
                <a:latin typeface="Arial"/>
                <a:cs typeface="Arial"/>
              </a:rPr>
              <a:t>c</a:t>
            </a:r>
            <a:r>
              <a:rPr sz="1400" spc="-125" dirty="0">
                <a:solidFill>
                  <a:srgbClr val="333333"/>
                </a:solidFill>
                <a:latin typeface="Arial"/>
                <a:cs typeface="Arial"/>
              </a:rPr>
              <a:t>o</a:t>
            </a:r>
            <a:r>
              <a:rPr sz="1400" spc="-130" dirty="0">
                <a:solidFill>
                  <a:srgbClr val="333333"/>
                </a:solidFill>
                <a:latin typeface="Arial"/>
                <a:cs typeface="Arial"/>
              </a:rPr>
              <a:t>mp</a:t>
            </a:r>
            <a:r>
              <a:rPr sz="1400" spc="-110" dirty="0">
                <a:solidFill>
                  <a:srgbClr val="333333"/>
                </a:solidFill>
                <a:latin typeface="Arial"/>
                <a:cs typeface="Arial"/>
              </a:rPr>
              <a:t>e</a:t>
            </a:r>
            <a:r>
              <a:rPr sz="1400" spc="-80" dirty="0">
                <a:solidFill>
                  <a:srgbClr val="333333"/>
                </a:solidFill>
                <a:latin typeface="Arial"/>
                <a:cs typeface="Arial"/>
              </a:rPr>
              <a:t>n</a:t>
            </a:r>
            <a:r>
              <a:rPr sz="1400" spc="-155" dirty="0">
                <a:solidFill>
                  <a:srgbClr val="333333"/>
                </a:solidFill>
                <a:latin typeface="Arial"/>
                <a:cs typeface="Arial"/>
              </a:rPr>
              <a:t>s</a:t>
            </a:r>
            <a:r>
              <a:rPr sz="1400" spc="-135" dirty="0">
                <a:solidFill>
                  <a:srgbClr val="333333"/>
                </a:solidFill>
                <a:latin typeface="Arial"/>
                <a:cs typeface="Arial"/>
              </a:rPr>
              <a:t>a</a:t>
            </a:r>
            <a:r>
              <a:rPr sz="1400" spc="-45" dirty="0">
                <a:solidFill>
                  <a:srgbClr val="333333"/>
                </a:solidFill>
                <a:latin typeface="Arial"/>
                <a:cs typeface="Arial"/>
              </a:rPr>
              <a:t>tion</a:t>
            </a:r>
            <a:endParaRPr sz="1400">
              <a:latin typeface="Arial"/>
              <a:cs typeface="Arial"/>
            </a:endParaRPr>
          </a:p>
        </p:txBody>
      </p:sp>
      <p:sp>
        <p:nvSpPr>
          <p:cNvPr id="56" name="object 54"/>
          <p:cNvSpPr txBox="1"/>
          <p:nvPr/>
        </p:nvSpPr>
        <p:spPr>
          <a:xfrm>
            <a:off x="3501009" y="2108073"/>
            <a:ext cx="1525270" cy="269240"/>
          </a:xfrm>
          <a:prstGeom prst="rect">
            <a:avLst/>
          </a:prstGeom>
        </p:spPr>
        <p:txBody>
          <a:bodyPr vert="horz" wrap="square" lIns="0" tIns="12065" rIns="0" bIns="0" rtlCol="0">
            <a:spAutoFit/>
          </a:bodyPr>
          <a:lstStyle/>
          <a:p>
            <a:pPr marL="12700">
              <a:lnSpc>
                <a:spcPct val="100000"/>
              </a:lnSpc>
              <a:spcBef>
                <a:spcPts val="95"/>
              </a:spcBef>
            </a:pPr>
            <a:r>
              <a:rPr sz="1600" spc="-125" dirty="0">
                <a:solidFill>
                  <a:srgbClr val="333333"/>
                </a:solidFill>
                <a:latin typeface="Arial"/>
                <a:cs typeface="Arial"/>
              </a:rPr>
              <a:t>Line </a:t>
            </a:r>
            <a:r>
              <a:rPr sz="1600" spc="-100" dirty="0">
                <a:solidFill>
                  <a:srgbClr val="333333"/>
                </a:solidFill>
                <a:latin typeface="Arial"/>
                <a:cs typeface="Arial"/>
              </a:rPr>
              <a:t>equivalent</a:t>
            </a:r>
            <a:r>
              <a:rPr sz="1600" spc="175" dirty="0">
                <a:solidFill>
                  <a:srgbClr val="333333"/>
                </a:solidFill>
                <a:latin typeface="Arial"/>
                <a:cs typeface="Arial"/>
              </a:rPr>
              <a:t> </a:t>
            </a:r>
            <a:r>
              <a:rPr sz="1600" spc="-105" dirty="0">
                <a:solidFill>
                  <a:srgbClr val="333333"/>
                </a:solidFill>
                <a:latin typeface="Arial"/>
                <a:cs typeface="Arial"/>
              </a:rPr>
              <a:t>PI</a:t>
            </a:r>
            <a:endParaRPr sz="1600">
              <a:latin typeface="Arial"/>
              <a:cs typeface="Arial"/>
            </a:endParaRPr>
          </a:p>
        </p:txBody>
      </p:sp>
      <p:sp>
        <p:nvSpPr>
          <p:cNvPr id="57" name="object 55"/>
          <p:cNvSpPr txBox="1"/>
          <p:nvPr/>
        </p:nvSpPr>
        <p:spPr>
          <a:xfrm>
            <a:off x="813003" y="3522979"/>
            <a:ext cx="744220" cy="957580"/>
          </a:xfrm>
          <a:prstGeom prst="rect">
            <a:avLst/>
          </a:prstGeom>
        </p:spPr>
        <p:txBody>
          <a:bodyPr vert="horz" wrap="square" lIns="0" tIns="13335" rIns="0" bIns="0" rtlCol="0">
            <a:spAutoFit/>
          </a:bodyPr>
          <a:lstStyle/>
          <a:p>
            <a:pPr marL="55244" marR="11430" indent="-43180">
              <a:lnSpc>
                <a:spcPct val="100000"/>
              </a:lnSpc>
              <a:spcBef>
                <a:spcPts val="105"/>
              </a:spcBef>
            </a:pPr>
            <a:r>
              <a:rPr sz="1400" spc="-85" dirty="0">
                <a:solidFill>
                  <a:srgbClr val="333333"/>
                </a:solidFill>
                <a:latin typeface="Arial"/>
                <a:cs typeface="Arial"/>
              </a:rPr>
              <a:t>Shunt  </a:t>
            </a:r>
            <a:r>
              <a:rPr sz="1400" spc="-95" dirty="0">
                <a:solidFill>
                  <a:srgbClr val="333333"/>
                </a:solidFill>
                <a:latin typeface="Arial"/>
                <a:cs typeface="Arial"/>
              </a:rPr>
              <a:t>re</a:t>
            </a:r>
            <a:r>
              <a:rPr sz="1400" spc="-130" dirty="0">
                <a:solidFill>
                  <a:srgbClr val="333333"/>
                </a:solidFill>
                <a:latin typeface="Arial"/>
                <a:cs typeface="Arial"/>
              </a:rPr>
              <a:t>ac</a:t>
            </a:r>
            <a:r>
              <a:rPr sz="1400" spc="-55" dirty="0">
                <a:solidFill>
                  <a:srgbClr val="333333"/>
                </a:solidFill>
                <a:latin typeface="Arial"/>
                <a:cs typeface="Arial"/>
              </a:rPr>
              <a:t>tan</a:t>
            </a:r>
            <a:r>
              <a:rPr sz="1400" spc="-130" dirty="0">
                <a:solidFill>
                  <a:srgbClr val="333333"/>
                </a:solidFill>
                <a:latin typeface="Arial"/>
                <a:cs typeface="Arial"/>
              </a:rPr>
              <a:t>c</a:t>
            </a:r>
            <a:r>
              <a:rPr sz="1400" spc="-165" dirty="0">
                <a:solidFill>
                  <a:srgbClr val="333333"/>
                </a:solidFill>
                <a:latin typeface="Arial"/>
                <a:cs typeface="Arial"/>
              </a:rPr>
              <a:t>e</a:t>
            </a:r>
            <a:endParaRPr sz="1400">
              <a:latin typeface="Arial"/>
              <a:cs typeface="Arial"/>
            </a:endParaRPr>
          </a:p>
          <a:p>
            <a:pPr marL="23495">
              <a:lnSpc>
                <a:spcPct val="100000"/>
              </a:lnSpc>
              <a:spcBef>
                <a:spcPts val="310"/>
              </a:spcBef>
            </a:pPr>
            <a:r>
              <a:rPr sz="1200" spc="-5" dirty="0">
                <a:solidFill>
                  <a:srgbClr val="333333"/>
                </a:solidFill>
                <a:latin typeface="Arial"/>
                <a:cs typeface="Arial"/>
              </a:rPr>
              <a:t>( </a:t>
            </a:r>
            <a:r>
              <a:rPr sz="1200" spc="-65" dirty="0">
                <a:solidFill>
                  <a:srgbClr val="333333"/>
                </a:solidFill>
                <a:latin typeface="Arial"/>
                <a:cs typeface="Arial"/>
              </a:rPr>
              <a:t>inductive</a:t>
            </a:r>
            <a:r>
              <a:rPr sz="1200" spc="-160" dirty="0">
                <a:solidFill>
                  <a:srgbClr val="333333"/>
                </a:solidFill>
                <a:latin typeface="Arial"/>
                <a:cs typeface="Arial"/>
              </a:rPr>
              <a:t> </a:t>
            </a:r>
            <a:r>
              <a:rPr sz="1200" dirty="0">
                <a:solidFill>
                  <a:srgbClr val="333333"/>
                </a:solidFill>
                <a:latin typeface="Arial"/>
                <a:cs typeface="Arial"/>
              </a:rPr>
              <a:t>)</a:t>
            </a:r>
            <a:endParaRPr sz="1200">
              <a:latin typeface="Arial"/>
              <a:cs typeface="Arial"/>
            </a:endParaRPr>
          </a:p>
          <a:p>
            <a:pPr marL="42545">
              <a:lnSpc>
                <a:spcPct val="100000"/>
              </a:lnSpc>
              <a:spcBef>
                <a:spcPts val="540"/>
              </a:spcBef>
            </a:pPr>
            <a:r>
              <a:rPr sz="1400" spc="-5" dirty="0">
                <a:solidFill>
                  <a:srgbClr val="333333"/>
                </a:solidFill>
                <a:latin typeface="Arial"/>
                <a:cs typeface="Arial"/>
              </a:rPr>
              <a:t>( </a:t>
            </a:r>
            <a:r>
              <a:rPr sz="1400" spc="-80" dirty="0">
                <a:solidFill>
                  <a:srgbClr val="333333"/>
                </a:solidFill>
                <a:latin typeface="Arial"/>
                <a:cs typeface="Arial"/>
              </a:rPr>
              <a:t>reactor</a:t>
            </a:r>
            <a:r>
              <a:rPr sz="1400" spc="-200" dirty="0">
                <a:solidFill>
                  <a:srgbClr val="333333"/>
                </a:solidFill>
                <a:latin typeface="Arial"/>
                <a:cs typeface="Arial"/>
              </a:rPr>
              <a:t> </a:t>
            </a:r>
            <a:r>
              <a:rPr sz="1400" spc="0" dirty="0">
                <a:solidFill>
                  <a:srgbClr val="333333"/>
                </a:solidFill>
                <a:latin typeface="Arial"/>
                <a:cs typeface="Arial"/>
              </a:rPr>
              <a:t>)</a:t>
            </a:r>
            <a:endParaRPr sz="1400">
              <a:latin typeface="Arial"/>
              <a:cs typeface="Arial"/>
            </a:endParaRPr>
          </a:p>
        </p:txBody>
      </p:sp>
      <p:sp>
        <p:nvSpPr>
          <p:cNvPr id="58" name="object 56"/>
          <p:cNvSpPr txBox="1"/>
          <p:nvPr/>
        </p:nvSpPr>
        <p:spPr>
          <a:xfrm>
            <a:off x="7863205" y="2626973"/>
            <a:ext cx="913765" cy="1085850"/>
          </a:xfrm>
          <a:prstGeom prst="rect">
            <a:avLst/>
          </a:prstGeom>
        </p:spPr>
        <p:txBody>
          <a:bodyPr vert="horz" wrap="square" lIns="0" tIns="12065" rIns="0" bIns="0" rtlCol="0">
            <a:spAutoFit/>
          </a:bodyPr>
          <a:lstStyle/>
          <a:p>
            <a:pPr marL="94615" marR="52069" indent="-48895">
              <a:lnSpc>
                <a:spcPct val="100000"/>
              </a:lnSpc>
              <a:spcBef>
                <a:spcPts val="95"/>
              </a:spcBef>
            </a:pPr>
            <a:r>
              <a:rPr sz="1600" spc="-105" dirty="0">
                <a:solidFill>
                  <a:srgbClr val="333333"/>
                </a:solidFill>
                <a:latin typeface="Arial"/>
                <a:cs typeface="Arial"/>
              </a:rPr>
              <a:t>Shunt  </a:t>
            </a:r>
            <a:r>
              <a:rPr sz="1600" spc="-80" dirty="0">
                <a:solidFill>
                  <a:srgbClr val="333333"/>
                </a:solidFill>
                <a:latin typeface="Arial"/>
                <a:cs typeface="Arial"/>
              </a:rPr>
              <a:t>r</a:t>
            </a:r>
            <a:r>
              <a:rPr sz="1600" spc="-140" dirty="0">
                <a:solidFill>
                  <a:srgbClr val="333333"/>
                </a:solidFill>
                <a:latin typeface="Arial"/>
                <a:cs typeface="Arial"/>
              </a:rPr>
              <a:t>e</a:t>
            </a:r>
            <a:r>
              <a:rPr sz="1600" spc="-90" dirty="0">
                <a:solidFill>
                  <a:srgbClr val="333333"/>
                </a:solidFill>
                <a:latin typeface="Arial"/>
                <a:cs typeface="Arial"/>
              </a:rPr>
              <a:t>act</a:t>
            </a:r>
            <a:r>
              <a:rPr sz="1600" spc="-135" dirty="0">
                <a:solidFill>
                  <a:srgbClr val="333333"/>
                </a:solidFill>
                <a:latin typeface="Arial"/>
                <a:cs typeface="Arial"/>
              </a:rPr>
              <a:t>anc</a:t>
            </a:r>
            <a:r>
              <a:rPr sz="1600" spc="-195" dirty="0">
                <a:solidFill>
                  <a:srgbClr val="333333"/>
                </a:solidFill>
                <a:latin typeface="Arial"/>
                <a:cs typeface="Arial"/>
              </a:rPr>
              <a:t>e</a:t>
            </a:r>
            <a:endParaRPr sz="1600" dirty="0">
              <a:latin typeface="Arial"/>
              <a:cs typeface="Arial"/>
            </a:endParaRPr>
          </a:p>
          <a:p>
            <a:pPr marL="46990" marR="5080" indent="-34925">
              <a:lnSpc>
                <a:spcPct val="133900"/>
              </a:lnSpc>
              <a:spcBef>
                <a:spcPts val="10"/>
              </a:spcBef>
            </a:pPr>
            <a:r>
              <a:rPr sz="1400" spc="-5" dirty="0">
                <a:solidFill>
                  <a:srgbClr val="333333"/>
                </a:solidFill>
                <a:latin typeface="Arial"/>
                <a:cs typeface="Arial"/>
              </a:rPr>
              <a:t>( </a:t>
            </a:r>
            <a:r>
              <a:rPr sz="1400" spc="-90" dirty="0">
                <a:solidFill>
                  <a:srgbClr val="333333"/>
                </a:solidFill>
                <a:latin typeface="Arial"/>
                <a:cs typeface="Arial"/>
              </a:rPr>
              <a:t>capacitive</a:t>
            </a:r>
            <a:r>
              <a:rPr sz="1400" spc="-150" dirty="0">
                <a:solidFill>
                  <a:srgbClr val="333333"/>
                </a:solidFill>
                <a:latin typeface="Arial"/>
                <a:cs typeface="Arial"/>
              </a:rPr>
              <a:t> </a:t>
            </a:r>
            <a:r>
              <a:rPr sz="1400" spc="0" dirty="0">
                <a:solidFill>
                  <a:srgbClr val="333333"/>
                </a:solidFill>
                <a:latin typeface="Arial"/>
                <a:cs typeface="Arial"/>
              </a:rPr>
              <a:t>)  </a:t>
            </a:r>
            <a:r>
              <a:rPr sz="1400" spc="-5" dirty="0">
                <a:solidFill>
                  <a:srgbClr val="333333"/>
                </a:solidFill>
                <a:latin typeface="Arial"/>
                <a:cs typeface="Arial"/>
              </a:rPr>
              <a:t>( </a:t>
            </a:r>
            <a:r>
              <a:rPr sz="1400" spc="-85" dirty="0">
                <a:solidFill>
                  <a:srgbClr val="333333"/>
                </a:solidFill>
                <a:latin typeface="Arial"/>
                <a:cs typeface="Arial"/>
              </a:rPr>
              <a:t>capacitor</a:t>
            </a:r>
            <a:r>
              <a:rPr sz="1400" spc="-170" dirty="0">
                <a:solidFill>
                  <a:srgbClr val="333333"/>
                </a:solidFill>
                <a:latin typeface="Arial"/>
                <a:cs typeface="Arial"/>
              </a:rPr>
              <a:t> </a:t>
            </a:r>
            <a:r>
              <a:rPr sz="1400" spc="0" dirty="0">
                <a:solidFill>
                  <a:srgbClr val="333333"/>
                </a:solidFill>
                <a:latin typeface="Arial"/>
                <a:cs typeface="Arial"/>
              </a:rPr>
              <a:t>)</a:t>
            </a:r>
            <a:endParaRPr sz="1400" dirty="0">
              <a:latin typeface="Arial"/>
              <a:cs typeface="Arial"/>
            </a:endParaRPr>
          </a:p>
        </p:txBody>
      </p:sp>
      <p:sp>
        <p:nvSpPr>
          <p:cNvPr id="59" name="object 57"/>
          <p:cNvSpPr txBox="1"/>
          <p:nvPr/>
        </p:nvSpPr>
        <p:spPr>
          <a:xfrm>
            <a:off x="349664" y="2454910"/>
            <a:ext cx="870585" cy="681990"/>
          </a:xfrm>
          <a:prstGeom prst="rect">
            <a:avLst/>
          </a:prstGeom>
        </p:spPr>
        <p:txBody>
          <a:bodyPr vert="horz" wrap="square" lIns="0" tIns="12065" rIns="0" bIns="0" rtlCol="0">
            <a:spAutoFit/>
          </a:bodyPr>
          <a:lstStyle/>
          <a:p>
            <a:pPr marL="318770">
              <a:lnSpc>
                <a:spcPts val="1860"/>
              </a:lnSpc>
              <a:spcBef>
                <a:spcPts val="95"/>
              </a:spcBef>
            </a:pPr>
            <a:r>
              <a:rPr sz="1600" spc="-155" dirty="0">
                <a:solidFill>
                  <a:srgbClr val="333333"/>
                </a:solidFill>
                <a:latin typeface="Arial"/>
                <a:cs typeface="Arial"/>
              </a:rPr>
              <a:t>Load</a:t>
            </a:r>
            <a:endParaRPr sz="1600" dirty="0">
              <a:latin typeface="Arial"/>
              <a:cs typeface="Arial"/>
            </a:endParaRPr>
          </a:p>
          <a:p>
            <a:pPr marL="12700">
              <a:lnSpc>
                <a:spcPts val="1620"/>
              </a:lnSpc>
            </a:pPr>
            <a:r>
              <a:rPr sz="1400" spc="-5" dirty="0">
                <a:solidFill>
                  <a:srgbClr val="333333"/>
                </a:solidFill>
                <a:latin typeface="Arial"/>
                <a:cs typeface="Arial"/>
              </a:rPr>
              <a:t>(</a:t>
            </a:r>
            <a:r>
              <a:rPr sz="1400" spc="-65" dirty="0">
                <a:solidFill>
                  <a:srgbClr val="333333"/>
                </a:solidFill>
                <a:latin typeface="Arial"/>
                <a:cs typeface="Arial"/>
              </a:rPr>
              <a:t> through</a:t>
            </a:r>
            <a:endParaRPr sz="1400" dirty="0">
              <a:latin typeface="Arial"/>
              <a:cs typeface="Arial"/>
            </a:endParaRPr>
          </a:p>
          <a:p>
            <a:pPr marL="12700">
              <a:lnSpc>
                <a:spcPct val="100000"/>
              </a:lnSpc>
              <a:spcBef>
                <a:spcPts val="5"/>
              </a:spcBef>
            </a:pPr>
            <a:r>
              <a:rPr sz="1400" spc="-95" dirty="0">
                <a:solidFill>
                  <a:srgbClr val="333333"/>
                </a:solidFill>
                <a:latin typeface="Arial"/>
                <a:cs typeface="Arial"/>
              </a:rPr>
              <a:t>stepdowns</a:t>
            </a:r>
            <a:r>
              <a:rPr sz="1400" spc="-130" dirty="0">
                <a:solidFill>
                  <a:srgbClr val="333333"/>
                </a:solidFill>
                <a:latin typeface="Arial"/>
                <a:cs typeface="Arial"/>
              </a:rPr>
              <a:t> </a:t>
            </a:r>
            <a:r>
              <a:rPr sz="1400" spc="0" dirty="0">
                <a:solidFill>
                  <a:srgbClr val="333333"/>
                </a:solidFill>
                <a:latin typeface="Arial"/>
                <a:cs typeface="Arial"/>
              </a:rPr>
              <a:t>)</a:t>
            </a:r>
            <a:endParaRPr sz="1400" dirty="0">
              <a:latin typeface="Arial"/>
              <a:cs typeface="Arial"/>
            </a:endParaRPr>
          </a:p>
        </p:txBody>
      </p:sp>
      <p:sp>
        <p:nvSpPr>
          <p:cNvPr id="60" name="object 58"/>
          <p:cNvSpPr txBox="1"/>
          <p:nvPr/>
        </p:nvSpPr>
        <p:spPr>
          <a:xfrm>
            <a:off x="699067" y="5229200"/>
            <a:ext cx="3451225" cy="789940"/>
          </a:xfrm>
          <a:prstGeom prst="rect">
            <a:avLst/>
          </a:prstGeom>
        </p:spPr>
        <p:txBody>
          <a:bodyPr vert="horz" wrap="square" lIns="0" tIns="10160" rIns="0" bIns="0" rtlCol="0">
            <a:spAutoFit/>
          </a:bodyPr>
          <a:lstStyle/>
          <a:p>
            <a:pPr marL="111760" marR="990600" indent="-99060">
              <a:lnSpc>
                <a:spcPct val="100899"/>
              </a:lnSpc>
              <a:spcBef>
                <a:spcPts val="80"/>
              </a:spcBef>
            </a:pPr>
            <a:r>
              <a:rPr sz="1800" spc="-65" dirty="0">
                <a:solidFill>
                  <a:srgbClr val="FF9933"/>
                </a:solidFill>
                <a:latin typeface="Arial"/>
                <a:cs typeface="Arial"/>
              </a:rPr>
              <a:t>MW </a:t>
            </a:r>
            <a:r>
              <a:rPr sz="1800" spc="-120" dirty="0">
                <a:solidFill>
                  <a:srgbClr val="FF9933"/>
                </a:solidFill>
                <a:latin typeface="Arial"/>
                <a:cs typeface="Arial"/>
              </a:rPr>
              <a:t>sign conventions </a:t>
            </a:r>
            <a:r>
              <a:rPr sz="1600" spc="-50" dirty="0">
                <a:solidFill>
                  <a:srgbClr val="FFFF00"/>
                </a:solidFill>
                <a:latin typeface="Arial"/>
                <a:cs typeface="Arial"/>
              </a:rPr>
              <a:t>:  </a:t>
            </a:r>
            <a:r>
              <a:rPr sz="1600" spc="-125" dirty="0">
                <a:solidFill>
                  <a:srgbClr val="333333"/>
                </a:solidFill>
                <a:latin typeface="Arial"/>
                <a:cs typeface="Arial"/>
              </a:rPr>
              <a:t>Generators </a:t>
            </a:r>
            <a:r>
              <a:rPr sz="1600" spc="-50" dirty="0">
                <a:solidFill>
                  <a:srgbClr val="333333"/>
                </a:solidFill>
                <a:latin typeface="Arial"/>
                <a:cs typeface="Arial"/>
              </a:rPr>
              <a:t>: </a:t>
            </a:r>
            <a:r>
              <a:rPr sz="1600" spc="-90" dirty="0">
                <a:solidFill>
                  <a:srgbClr val="333333"/>
                </a:solidFill>
                <a:latin typeface="Arial"/>
                <a:cs typeface="Arial"/>
              </a:rPr>
              <a:t>positive </a:t>
            </a:r>
            <a:r>
              <a:rPr sz="1600" spc="-55" dirty="0">
                <a:solidFill>
                  <a:srgbClr val="333333"/>
                </a:solidFill>
                <a:latin typeface="Arial"/>
                <a:cs typeface="Arial"/>
              </a:rPr>
              <a:t>to</a:t>
            </a:r>
            <a:r>
              <a:rPr sz="1600" spc="175" dirty="0">
                <a:solidFill>
                  <a:srgbClr val="333333"/>
                </a:solidFill>
                <a:latin typeface="Arial"/>
                <a:cs typeface="Arial"/>
              </a:rPr>
              <a:t> </a:t>
            </a:r>
            <a:r>
              <a:rPr sz="1600" spc="-145" dirty="0">
                <a:solidFill>
                  <a:srgbClr val="333333"/>
                </a:solidFill>
                <a:latin typeface="Arial"/>
                <a:cs typeface="Arial"/>
              </a:rPr>
              <a:t>bus</a:t>
            </a:r>
            <a:endParaRPr sz="1600" dirty="0">
              <a:latin typeface="Arial"/>
              <a:cs typeface="Arial"/>
            </a:endParaRPr>
          </a:p>
          <a:p>
            <a:pPr marL="111760">
              <a:lnSpc>
                <a:spcPct val="100000"/>
              </a:lnSpc>
            </a:pPr>
            <a:r>
              <a:rPr sz="1600" spc="-135" dirty="0">
                <a:solidFill>
                  <a:srgbClr val="333333"/>
                </a:solidFill>
                <a:latin typeface="Arial"/>
                <a:cs typeface="Arial"/>
              </a:rPr>
              <a:t>Branches </a:t>
            </a:r>
            <a:r>
              <a:rPr sz="1600" spc="-125" dirty="0">
                <a:solidFill>
                  <a:srgbClr val="333333"/>
                </a:solidFill>
                <a:latin typeface="Arial"/>
                <a:cs typeface="Arial"/>
              </a:rPr>
              <a:t>and loads </a:t>
            </a:r>
            <a:r>
              <a:rPr sz="1600" spc="-50" dirty="0">
                <a:solidFill>
                  <a:srgbClr val="333333"/>
                </a:solidFill>
                <a:latin typeface="Arial"/>
                <a:cs typeface="Arial"/>
              </a:rPr>
              <a:t>: </a:t>
            </a:r>
            <a:r>
              <a:rPr sz="1600" spc="-90" dirty="0">
                <a:solidFill>
                  <a:srgbClr val="333333"/>
                </a:solidFill>
                <a:latin typeface="Arial"/>
                <a:cs typeface="Arial"/>
              </a:rPr>
              <a:t>positive </a:t>
            </a:r>
            <a:r>
              <a:rPr sz="1600" spc="-70" dirty="0">
                <a:solidFill>
                  <a:srgbClr val="333333"/>
                </a:solidFill>
                <a:latin typeface="Arial"/>
                <a:cs typeface="Arial"/>
              </a:rPr>
              <a:t>from</a:t>
            </a:r>
            <a:r>
              <a:rPr sz="1600" spc="-60" dirty="0">
                <a:solidFill>
                  <a:srgbClr val="333333"/>
                </a:solidFill>
                <a:latin typeface="Arial"/>
                <a:cs typeface="Arial"/>
              </a:rPr>
              <a:t> </a:t>
            </a:r>
            <a:r>
              <a:rPr sz="1600" spc="-145" dirty="0">
                <a:solidFill>
                  <a:srgbClr val="333333"/>
                </a:solidFill>
                <a:latin typeface="Arial"/>
                <a:cs typeface="Arial"/>
              </a:rPr>
              <a:t>bus</a:t>
            </a:r>
            <a:endParaRPr sz="1600" dirty="0">
              <a:latin typeface="Arial"/>
              <a:cs typeface="Arial"/>
            </a:endParaRPr>
          </a:p>
        </p:txBody>
      </p:sp>
      <p:sp>
        <p:nvSpPr>
          <p:cNvPr id="61" name="object 59"/>
          <p:cNvSpPr/>
          <p:nvPr/>
        </p:nvSpPr>
        <p:spPr>
          <a:xfrm>
            <a:off x="1906587" y="1038288"/>
            <a:ext cx="188975" cy="209550"/>
          </a:xfrm>
          <a:prstGeom prst="rect">
            <a:avLst/>
          </a:prstGeom>
          <a:blipFill>
            <a:blip r:embed="rId2" cstate="print"/>
            <a:stretch>
              <a:fillRect/>
            </a:stretch>
          </a:blipFill>
        </p:spPr>
        <p:txBody>
          <a:bodyPr wrap="square" lIns="0" tIns="0" rIns="0" bIns="0" rtlCol="0"/>
          <a:lstStyle/>
          <a:p>
            <a:endParaRPr/>
          </a:p>
        </p:txBody>
      </p:sp>
      <p:sp>
        <p:nvSpPr>
          <p:cNvPr id="62" name="object 60"/>
          <p:cNvSpPr/>
          <p:nvPr/>
        </p:nvSpPr>
        <p:spPr>
          <a:xfrm>
            <a:off x="1969642" y="1258824"/>
            <a:ext cx="76200" cy="266700"/>
          </a:xfrm>
          <a:custGeom>
            <a:avLst/>
            <a:gdLst/>
            <a:ahLst/>
            <a:cxnLst/>
            <a:rect l="l" t="t" r="r" b="b"/>
            <a:pathLst>
              <a:path w="76200" h="266700">
                <a:moveTo>
                  <a:pt x="26924" y="190500"/>
                </a:moveTo>
                <a:lnTo>
                  <a:pt x="0" y="190500"/>
                </a:lnTo>
                <a:lnTo>
                  <a:pt x="38100" y="266700"/>
                </a:lnTo>
                <a:lnTo>
                  <a:pt x="69850" y="203200"/>
                </a:lnTo>
                <a:lnTo>
                  <a:pt x="26924" y="203200"/>
                </a:lnTo>
                <a:lnTo>
                  <a:pt x="26924" y="190500"/>
                </a:lnTo>
                <a:close/>
              </a:path>
              <a:path w="76200" h="266700">
                <a:moveTo>
                  <a:pt x="49149" y="0"/>
                </a:moveTo>
                <a:lnTo>
                  <a:pt x="26924" y="0"/>
                </a:lnTo>
                <a:lnTo>
                  <a:pt x="26924" y="203200"/>
                </a:lnTo>
                <a:lnTo>
                  <a:pt x="49149" y="203200"/>
                </a:lnTo>
                <a:lnTo>
                  <a:pt x="49149" y="0"/>
                </a:lnTo>
                <a:close/>
              </a:path>
              <a:path w="76200" h="266700">
                <a:moveTo>
                  <a:pt x="76200" y="190500"/>
                </a:moveTo>
                <a:lnTo>
                  <a:pt x="49149" y="190500"/>
                </a:lnTo>
                <a:lnTo>
                  <a:pt x="49149" y="203200"/>
                </a:lnTo>
                <a:lnTo>
                  <a:pt x="69850" y="203200"/>
                </a:lnTo>
                <a:lnTo>
                  <a:pt x="76200" y="190500"/>
                </a:lnTo>
                <a:close/>
              </a:path>
            </a:pathLst>
          </a:custGeom>
          <a:solidFill>
            <a:srgbClr val="00FFFF"/>
          </a:solidFill>
        </p:spPr>
        <p:txBody>
          <a:bodyPr wrap="square" lIns="0" tIns="0" rIns="0" bIns="0" rtlCol="0"/>
          <a:lstStyle/>
          <a:p>
            <a:endParaRPr/>
          </a:p>
        </p:txBody>
      </p:sp>
      <p:sp>
        <p:nvSpPr>
          <p:cNvPr id="63" name="object 61"/>
          <p:cNvSpPr/>
          <p:nvPr/>
        </p:nvSpPr>
        <p:spPr>
          <a:xfrm>
            <a:off x="1972310" y="1135125"/>
            <a:ext cx="6350" cy="14604"/>
          </a:xfrm>
          <a:custGeom>
            <a:avLst/>
            <a:gdLst/>
            <a:ahLst/>
            <a:cxnLst/>
            <a:rect l="l" t="t" r="r" b="b"/>
            <a:pathLst>
              <a:path w="6350" h="14605">
                <a:moveTo>
                  <a:pt x="0" y="14224"/>
                </a:moveTo>
                <a:lnTo>
                  <a:pt x="253" y="7112"/>
                </a:lnTo>
                <a:lnTo>
                  <a:pt x="2666" y="1270"/>
                </a:lnTo>
                <a:lnTo>
                  <a:pt x="5841" y="0"/>
                </a:lnTo>
              </a:path>
            </a:pathLst>
          </a:custGeom>
          <a:ln w="22225">
            <a:solidFill>
              <a:srgbClr val="00FFFF"/>
            </a:solidFill>
          </a:ln>
        </p:spPr>
        <p:txBody>
          <a:bodyPr wrap="square" lIns="0" tIns="0" rIns="0" bIns="0" rtlCol="0"/>
          <a:lstStyle/>
          <a:p>
            <a:endParaRPr/>
          </a:p>
        </p:txBody>
      </p:sp>
      <p:sp>
        <p:nvSpPr>
          <p:cNvPr id="64" name="object 62"/>
          <p:cNvSpPr/>
          <p:nvPr/>
        </p:nvSpPr>
        <p:spPr>
          <a:xfrm>
            <a:off x="1985517" y="1134999"/>
            <a:ext cx="8890" cy="16510"/>
          </a:xfrm>
          <a:custGeom>
            <a:avLst/>
            <a:gdLst/>
            <a:ahLst/>
            <a:cxnLst/>
            <a:rect l="l" t="t" r="r" b="b"/>
            <a:pathLst>
              <a:path w="8889" h="16509">
                <a:moveTo>
                  <a:pt x="0" y="380"/>
                </a:moveTo>
                <a:lnTo>
                  <a:pt x="507" y="126"/>
                </a:lnTo>
                <a:lnTo>
                  <a:pt x="1015" y="0"/>
                </a:lnTo>
                <a:lnTo>
                  <a:pt x="1524" y="126"/>
                </a:lnTo>
                <a:lnTo>
                  <a:pt x="5587" y="126"/>
                </a:lnTo>
                <a:lnTo>
                  <a:pt x="8889" y="7112"/>
                </a:lnTo>
                <a:lnTo>
                  <a:pt x="8889" y="16001"/>
                </a:lnTo>
              </a:path>
            </a:pathLst>
          </a:custGeom>
          <a:ln w="22224">
            <a:solidFill>
              <a:srgbClr val="00FFFF"/>
            </a:solidFill>
          </a:ln>
        </p:spPr>
        <p:txBody>
          <a:bodyPr wrap="square" lIns="0" tIns="0" rIns="0" bIns="0" rtlCol="0"/>
          <a:lstStyle/>
          <a:p>
            <a:endParaRPr/>
          </a:p>
        </p:txBody>
      </p:sp>
      <p:sp>
        <p:nvSpPr>
          <p:cNvPr id="65" name="object 63"/>
          <p:cNvSpPr/>
          <p:nvPr/>
        </p:nvSpPr>
        <p:spPr>
          <a:xfrm>
            <a:off x="2018029" y="1149350"/>
            <a:ext cx="5715" cy="17780"/>
          </a:xfrm>
          <a:custGeom>
            <a:avLst/>
            <a:gdLst/>
            <a:ahLst/>
            <a:cxnLst/>
            <a:rect l="l" t="t" r="r" b="b"/>
            <a:pathLst>
              <a:path w="5714" h="17780">
                <a:moveTo>
                  <a:pt x="5714" y="17525"/>
                </a:moveTo>
                <a:lnTo>
                  <a:pt x="2412" y="15875"/>
                </a:lnTo>
                <a:lnTo>
                  <a:pt x="0" y="9271"/>
                </a:lnTo>
                <a:lnTo>
                  <a:pt x="0" y="1650"/>
                </a:lnTo>
                <a:lnTo>
                  <a:pt x="0" y="1015"/>
                </a:lnTo>
                <a:lnTo>
                  <a:pt x="0" y="508"/>
                </a:lnTo>
                <a:lnTo>
                  <a:pt x="0" y="0"/>
                </a:lnTo>
              </a:path>
            </a:pathLst>
          </a:custGeom>
          <a:ln w="22224">
            <a:solidFill>
              <a:srgbClr val="00FFFF"/>
            </a:solidFill>
          </a:ln>
        </p:spPr>
        <p:txBody>
          <a:bodyPr wrap="square" lIns="0" tIns="0" rIns="0" bIns="0" rtlCol="0"/>
          <a:lstStyle/>
          <a:p>
            <a:endParaRPr/>
          </a:p>
        </p:txBody>
      </p:sp>
      <p:sp>
        <p:nvSpPr>
          <p:cNvPr id="66" name="object 64"/>
          <p:cNvSpPr/>
          <p:nvPr/>
        </p:nvSpPr>
        <p:spPr>
          <a:xfrm>
            <a:off x="2028317" y="1147825"/>
            <a:ext cx="8890" cy="15875"/>
          </a:xfrm>
          <a:custGeom>
            <a:avLst/>
            <a:gdLst/>
            <a:ahLst/>
            <a:cxnLst/>
            <a:rect l="l" t="t" r="r" b="b"/>
            <a:pathLst>
              <a:path w="8889" h="15875">
                <a:moveTo>
                  <a:pt x="8889" y="0"/>
                </a:moveTo>
                <a:lnTo>
                  <a:pt x="8889" y="8762"/>
                </a:lnTo>
                <a:lnTo>
                  <a:pt x="5587" y="15875"/>
                </a:lnTo>
                <a:lnTo>
                  <a:pt x="1650" y="15875"/>
                </a:lnTo>
                <a:lnTo>
                  <a:pt x="1015" y="15875"/>
                </a:lnTo>
                <a:lnTo>
                  <a:pt x="507" y="15748"/>
                </a:lnTo>
                <a:lnTo>
                  <a:pt x="0" y="15494"/>
                </a:lnTo>
              </a:path>
            </a:pathLst>
          </a:custGeom>
          <a:ln w="22224">
            <a:solidFill>
              <a:srgbClr val="00FFFF"/>
            </a:solidFill>
          </a:ln>
        </p:spPr>
        <p:txBody>
          <a:bodyPr wrap="square" lIns="0" tIns="0" rIns="0" bIns="0" rtlCol="0"/>
          <a:lstStyle/>
          <a:p>
            <a:endParaRPr/>
          </a:p>
        </p:txBody>
      </p:sp>
      <p:sp>
        <p:nvSpPr>
          <p:cNvPr id="67" name="object 65"/>
          <p:cNvSpPr/>
          <p:nvPr/>
        </p:nvSpPr>
        <p:spPr>
          <a:xfrm>
            <a:off x="1468437" y="1039812"/>
            <a:ext cx="188975" cy="209550"/>
          </a:xfrm>
          <a:prstGeom prst="rect">
            <a:avLst/>
          </a:prstGeom>
          <a:blipFill>
            <a:blip r:embed="rId3" cstate="print"/>
            <a:stretch>
              <a:fillRect/>
            </a:stretch>
          </a:blipFill>
        </p:spPr>
        <p:txBody>
          <a:bodyPr wrap="square" lIns="0" tIns="0" rIns="0" bIns="0" rtlCol="0"/>
          <a:lstStyle/>
          <a:p>
            <a:endParaRPr/>
          </a:p>
        </p:txBody>
      </p:sp>
      <p:sp>
        <p:nvSpPr>
          <p:cNvPr id="68" name="object 66"/>
          <p:cNvSpPr/>
          <p:nvPr/>
        </p:nvSpPr>
        <p:spPr>
          <a:xfrm>
            <a:off x="1531492" y="1260475"/>
            <a:ext cx="76200" cy="266700"/>
          </a:xfrm>
          <a:custGeom>
            <a:avLst/>
            <a:gdLst/>
            <a:ahLst/>
            <a:cxnLst/>
            <a:rect l="l" t="t" r="r" b="b"/>
            <a:pathLst>
              <a:path w="76200" h="266700">
                <a:moveTo>
                  <a:pt x="26923" y="190500"/>
                </a:moveTo>
                <a:lnTo>
                  <a:pt x="0" y="190500"/>
                </a:lnTo>
                <a:lnTo>
                  <a:pt x="38100" y="266700"/>
                </a:lnTo>
                <a:lnTo>
                  <a:pt x="69850" y="203200"/>
                </a:lnTo>
                <a:lnTo>
                  <a:pt x="26923" y="203200"/>
                </a:lnTo>
                <a:lnTo>
                  <a:pt x="26923" y="190500"/>
                </a:lnTo>
                <a:close/>
              </a:path>
              <a:path w="76200" h="266700">
                <a:moveTo>
                  <a:pt x="49148" y="0"/>
                </a:moveTo>
                <a:lnTo>
                  <a:pt x="26923" y="0"/>
                </a:lnTo>
                <a:lnTo>
                  <a:pt x="26923" y="203200"/>
                </a:lnTo>
                <a:lnTo>
                  <a:pt x="49148" y="203200"/>
                </a:lnTo>
                <a:lnTo>
                  <a:pt x="49148" y="0"/>
                </a:lnTo>
                <a:close/>
              </a:path>
              <a:path w="76200" h="266700">
                <a:moveTo>
                  <a:pt x="76200" y="190500"/>
                </a:moveTo>
                <a:lnTo>
                  <a:pt x="49148" y="190500"/>
                </a:lnTo>
                <a:lnTo>
                  <a:pt x="49148" y="203200"/>
                </a:lnTo>
                <a:lnTo>
                  <a:pt x="69850" y="203200"/>
                </a:lnTo>
                <a:lnTo>
                  <a:pt x="76200" y="190500"/>
                </a:lnTo>
                <a:close/>
              </a:path>
            </a:pathLst>
          </a:custGeom>
          <a:solidFill>
            <a:srgbClr val="00FFFF"/>
          </a:solidFill>
        </p:spPr>
        <p:txBody>
          <a:bodyPr wrap="square" lIns="0" tIns="0" rIns="0" bIns="0" rtlCol="0"/>
          <a:lstStyle/>
          <a:p>
            <a:endParaRPr/>
          </a:p>
        </p:txBody>
      </p:sp>
      <p:sp>
        <p:nvSpPr>
          <p:cNvPr id="69" name="object 67"/>
          <p:cNvSpPr/>
          <p:nvPr/>
        </p:nvSpPr>
        <p:spPr>
          <a:xfrm>
            <a:off x="1534160" y="1136650"/>
            <a:ext cx="6350" cy="14604"/>
          </a:xfrm>
          <a:custGeom>
            <a:avLst/>
            <a:gdLst/>
            <a:ahLst/>
            <a:cxnLst/>
            <a:rect l="l" t="t" r="r" b="b"/>
            <a:pathLst>
              <a:path w="6350" h="14605">
                <a:moveTo>
                  <a:pt x="0" y="14224"/>
                </a:moveTo>
                <a:lnTo>
                  <a:pt x="253" y="7238"/>
                </a:lnTo>
                <a:lnTo>
                  <a:pt x="2667" y="1397"/>
                </a:lnTo>
                <a:lnTo>
                  <a:pt x="5842" y="0"/>
                </a:lnTo>
              </a:path>
            </a:pathLst>
          </a:custGeom>
          <a:ln w="22225">
            <a:solidFill>
              <a:srgbClr val="00FFFF"/>
            </a:solidFill>
          </a:ln>
        </p:spPr>
        <p:txBody>
          <a:bodyPr wrap="square" lIns="0" tIns="0" rIns="0" bIns="0" rtlCol="0"/>
          <a:lstStyle/>
          <a:p>
            <a:endParaRPr/>
          </a:p>
        </p:txBody>
      </p:sp>
      <p:sp>
        <p:nvSpPr>
          <p:cNvPr id="70" name="object 68"/>
          <p:cNvSpPr/>
          <p:nvPr/>
        </p:nvSpPr>
        <p:spPr>
          <a:xfrm>
            <a:off x="1547367" y="1136650"/>
            <a:ext cx="8890" cy="15875"/>
          </a:xfrm>
          <a:custGeom>
            <a:avLst/>
            <a:gdLst/>
            <a:ahLst/>
            <a:cxnLst/>
            <a:rect l="l" t="t" r="r" b="b"/>
            <a:pathLst>
              <a:path w="8890" h="15875">
                <a:moveTo>
                  <a:pt x="0" y="253"/>
                </a:moveTo>
                <a:lnTo>
                  <a:pt x="507" y="126"/>
                </a:lnTo>
                <a:lnTo>
                  <a:pt x="1015" y="0"/>
                </a:lnTo>
                <a:lnTo>
                  <a:pt x="1523" y="0"/>
                </a:lnTo>
                <a:lnTo>
                  <a:pt x="5587" y="0"/>
                </a:lnTo>
                <a:lnTo>
                  <a:pt x="8890" y="7112"/>
                </a:lnTo>
                <a:lnTo>
                  <a:pt x="8890" y="15875"/>
                </a:lnTo>
              </a:path>
            </a:pathLst>
          </a:custGeom>
          <a:ln w="22225">
            <a:solidFill>
              <a:srgbClr val="00FFFF"/>
            </a:solidFill>
          </a:ln>
        </p:spPr>
        <p:txBody>
          <a:bodyPr wrap="square" lIns="0" tIns="0" rIns="0" bIns="0" rtlCol="0"/>
          <a:lstStyle/>
          <a:p>
            <a:endParaRPr/>
          </a:p>
        </p:txBody>
      </p:sp>
      <p:sp>
        <p:nvSpPr>
          <p:cNvPr id="71" name="object 69"/>
          <p:cNvSpPr/>
          <p:nvPr/>
        </p:nvSpPr>
        <p:spPr>
          <a:xfrm>
            <a:off x="1579880" y="1151000"/>
            <a:ext cx="5715" cy="17780"/>
          </a:xfrm>
          <a:custGeom>
            <a:avLst/>
            <a:gdLst/>
            <a:ahLst/>
            <a:cxnLst/>
            <a:rect l="l" t="t" r="r" b="b"/>
            <a:pathLst>
              <a:path w="5715" h="17780">
                <a:moveTo>
                  <a:pt x="5714" y="17399"/>
                </a:moveTo>
                <a:lnTo>
                  <a:pt x="2412" y="15748"/>
                </a:lnTo>
                <a:lnTo>
                  <a:pt x="0" y="9144"/>
                </a:lnTo>
                <a:lnTo>
                  <a:pt x="0" y="1524"/>
                </a:lnTo>
                <a:lnTo>
                  <a:pt x="0" y="1015"/>
                </a:lnTo>
                <a:lnTo>
                  <a:pt x="0" y="508"/>
                </a:lnTo>
                <a:lnTo>
                  <a:pt x="0" y="0"/>
                </a:lnTo>
              </a:path>
            </a:pathLst>
          </a:custGeom>
          <a:ln w="22225">
            <a:solidFill>
              <a:srgbClr val="00FFFF"/>
            </a:solidFill>
          </a:ln>
        </p:spPr>
        <p:txBody>
          <a:bodyPr wrap="square" lIns="0" tIns="0" rIns="0" bIns="0" rtlCol="0"/>
          <a:lstStyle/>
          <a:p>
            <a:endParaRPr/>
          </a:p>
        </p:txBody>
      </p:sp>
      <p:sp>
        <p:nvSpPr>
          <p:cNvPr id="72" name="object 70"/>
          <p:cNvSpPr/>
          <p:nvPr/>
        </p:nvSpPr>
        <p:spPr>
          <a:xfrm>
            <a:off x="1590166" y="1149350"/>
            <a:ext cx="8890" cy="15875"/>
          </a:xfrm>
          <a:custGeom>
            <a:avLst/>
            <a:gdLst/>
            <a:ahLst/>
            <a:cxnLst/>
            <a:rect l="l" t="t" r="r" b="b"/>
            <a:pathLst>
              <a:path w="8890" h="15875">
                <a:moveTo>
                  <a:pt x="8890" y="0"/>
                </a:moveTo>
                <a:lnTo>
                  <a:pt x="8890" y="8762"/>
                </a:lnTo>
                <a:lnTo>
                  <a:pt x="5588" y="15875"/>
                </a:lnTo>
                <a:lnTo>
                  <a:pt x="1651" y="15875"/>
                </a:lnTo>
                <a:lnTo>
                  <a:pt x="1016" y="15875"/>
                </a:lnTo>
                <a:lnTo>
                  <a:pt x="508" y="15748"/>
                </a:lnTo>
                <a:lnTo>
                  <a:pt x="0" y="15494"/>
                </a:lnTo>
              </a:path>
            </a:pathLst>
          </a:custGeom>
          <a:ln w="22225">
            <a:solidFill>
              <a:srgbClr val="00FFFF"/>
            </a:solidFill>
          </a:ln>
        </p:spPr>
        <p:txBody>
          <a:bodyPr wrap="square" lIns="0" tIns="0" rIns="0" bIns="0" rtlCol="0"/>
          <a:lstStyle/>
          <a:p>
            <a:endParaRPr/>
          </a:p>
        </p:txBody>
      </p:sp>
      <p:sp>
        <p:nvSpPr>
          <p:cNvPr id="73" name="object 71"/>
          <p:cNvSpPr/>
          <p:nvPr/>
        </p:nvSpPr>
        <p:spPr>
          <a:xfrm>
            <a:off x="1320800" y="1560575"/>
            <a:ext cx="1049655" cy="0"/>
          </a:xfrm>
          <a:custGeom>
            <a:avLst/>
            <a:gdLst/>
            <a:ahLst/>
            <a:cxnLst/>
            <a:rect l="l" t="t" r="r" b="b"/>
            <a:pathLst>
              <a:path w="1049655">
                <a:moveTo>
                  <a:pt x="1049401" y="0"/>
                </a:moveTo>
                <a:lnTo>
                  <a:pt x="0" y="0"/>
                </a:lnTo>
              </a:path>
            </a:pathLst>
          </a:custGeom>
          <a:ln w="22225">
            <a:solidFill>
              <a:srgbClr val="00FFFF"/>
            </a:solidFill>
          </a:ln>
        </p:spPr>
        <p:txBody>
          <a:bodyPr wrap="square" lIns="0" tIns="0" rIns="0" bIns="0" rtlCol="0"/>
          <a:lstStyle/>
          <a:p>
            <a:endParaRPr/>
          </a:p>
        </p:txBody>
      </p:sp>
      <p:sp>
        <p:nvSpPr>
          <p:cNvPr id="74" name="object 72"/>
          <p:cNvSpPr/>
          <p:nvPr/>
        </p:nvSpPr>
        <p:spPr>
          <a:xfrm>
            <a:off x="7654925" y="3728973"/>
            <a:ext cx="34925" cy="635"/>
          </a:xfrm>
          <a:custGeom>
            <a:avLst/>
            <a:gdLst/>
            <a:ahLst/>
            <a:cxnLst/>
            <a:rect l="l" t="t" r="r" b="b"/>
            <a:pathLst>
              <a:path w="34925" h="635">
                <a:moveTo>
                  <a:pt x="0" y="0"/>
                </a:moveTo>
                <a:lnTo>
                  <a:pt x="34925" y="126"/>
                </a:lnTo>
              </a:path>
            </a:pathLst>
          </a:custGeom>
          <a:ln w="28575">
            <a:solidFill>
              <a:srgbClr val="00FFFF"/>
            </a:solidFill>
          </a:ln>
        </p:spPr>
        <p:txBody>
          <a:bodyPr wrap="square" lIns="0" tIns="0" rIns="0" bIns="0" rtlCol="0"/>
          <a:lstStyle/>
          <a:p>
            <a:endParaRPr/>
          </a:p>
        </p:txBody>
      </p:sp>
      <p:sp>
        <p:nvSpPr>
          <p:cNvPr id="75" name="object 73"/>
          <p:cNvSpPr/>
          <p:nvPr/>
        </p:nvSpPr>
        <p:spPr>
          <a:xfrm>
            <a:off x="7672451" y="2154301"/>
            <a:ext cx="0" cy="233679"/>
          </a:xfrm>
          <a:custGeom>
            <a:avLst/>
            <a:gdLst/>
            <a:ahLst/>
            <a:cxnLst/>
            <a:rect l="l" t="t" r="r" b="b"/>
            <a:pathLst>
              <a:path h="233680">
                <a:moveTo>
                  <a:pt x="0" y="0"/>
                </a:moveTo>
                <a:lnTo>
                  <a:pt x="0" y="233362"/>
                </a:lnTo>
              </a:path>
            </a:pathLst>
          </a:custGeom>
          <a:ln w="28575">
            <a:solidFill>
              <a:srgbClr val="00FFFF"/>
            </a:solidFill>
          </a:ln>
        </p:spPr>
        <p:txBody>
          <a:bodyPr wrap="square" lIns="0" tIns="0" rIns="0" bIns="0" rtlCol="0"/>
          <a:lstStyle/>
          <a:p>
            <a:endParaRPr/>
          </a:p>
        </p:txBody>
      </p:sp>
      <p:sp>
        <p:nvSpPr>
          <p:cNvPr id="76" name="object 74"/>
          <p:cNvSpPr/>
          <p:nvPr/>
        </p:nvSpPr>
        <p:spPr>
          <a:xfrm>
            <a:off x="7672451" y="2478151"/>
            <a:ext cx="0" cy="464184"/>
          </a:xfrm>
          <a:custGeom>
            <a:avLst/>
            <a:gdLst/>
            <a:ahLst/>
            <a:cxnLst/>
            <a:rect l="l" t="t" r="r" b="b"/>
            <a:pathLst>
              <a:path h="464185">
                <a:moveTo>
                  <a:pt x="0" y="0"/>
                </a:moveTo>
                <a:lnTo>
                  <a:pt x="0" y="463676"/>
                </a:lnTo>
              </a:path>
            </a:pathLst>
          </a:custGeom>
          <a:ln w="28575">
            <a:solidFill>
              <a:srgbClr val="00FFFF"/>
            </a:solidFill>
          </a:ln>
        </p:spPr>
        <p:txBody>
          <a:bodyPr wrap="square" lIns="0" tIns="0" rIns="0" bIns="0" rtlCol="0"/>
          <a:lstStyle/>
          <a:p>
            <a:endParaRPr/>
          </a:p>
        </p:txBody>
      </p:sp>
      <p:sp>
        <p:nvSpPr>
          <p:cNvPr id="77" name="object 75"/>
          <p:cNvSpPr/>
          <p:nvPr/>
        </p:nvSpPr>
        <p:spPr>
          <a:xfrm>
            <a:off x="7672451" y="3136900"/>
            <a:ext cx="0" cy="461645"/>
          </a:xfrm>
          <a:custGeom>
            <a:avLst/>
            <a:gdLst/>
            <a:ahLst/>
            <a:cxnLst/>
            <a:rect l="l" t="t" r="r" b="b"/>
            <a:pathLst>
              <a:path h="461645">
                <a:moveTo>
                  <a:pt x="0" y="461137"/>
                </a:moveTo>
                <a:lnTo>
                  <a:pt x="0" y="0"/>
                </a:lnTo>
              </a:path>
            </a:pathLst>
          </a:custGeom>
          <a:ln w="28575">
            <a:solidFill>
              <a:srgbClr val="00FFFF"/>
            </a:solidFill>
          </a:ln>
        </p:spPr>
        <p:txBody>
          <a:bodyPr wrap="square" lIns="0" tIns="0" rIns="0" bIns="0" rtlCol="0"/>
          <a:lstStyle/>
          <a:p>
            <a:endParaRPr/>
          </a:p>
        </p:txBody>
      </p:sp>
      <p:sp>
        <p:nvSpPr>
          <p:cNvPr id="78" name="object 76"/>
          <p:cNvSpPr/>
          <p:nvPr/>
        </p:nvSpPr>
        <p:spPr>
          <a:xfrm>
            <a:off x="7480300" y="3599307"/>
            <a:ext cx="382905" cy="0"/>
          </a:xfrm>
          <a:custGeom>
            <a:avLst/>
            <a:gdLst/>
            <a:ahLst/>
            <a:cxnLst/>
            <a:rect l="l" t="t" r="r" b="b"/>
            <a:pathLst>
              <a:path w="382904">
                <a:moveTo>
                  <a:pt x="0" y="0"/>
                </a:moveTo>
                <a:lnTo>
                  <a:pt x="382650" y="0"/>
                </a:lnTo>
              </a:path>
            </a:pathLst>
          </a:custGeom>
          <a:ln w="28575">
            <a:solidFill>
              <a:srgbClr val="00FFFF"/>
            </a:solidFill>
          </a:ln>
        </p:spPr>
        <p:txBody>
          <a:bodyPr wrap="square" lIns="0" tIns="0" rIns="0" bIns="0" rtlCol="0"/>
          <a:lstStyle/>
          <a:p>
            <a:endParaRPr/>
          </a:p>
        </p:txBody>
      </p:sp>
      <p:sp>
        <p:nvSpPr>
          <p:cNvPr id="79" name="object 77"/>
          <p:cNvSpPr/>
          <p:nvPr/>
        </p:nvSpPr>
        <p:spPr>
          <a:xfrm>
            <a:off x="7554976" y="3633342"/>
            <a:ext cx="234950" cy="0"/>
          </a:xfrm>
          <a:custGeom>
            <a:avLst/>
            <a:gdLst/>
            <a:ahLst/>
            <a:cxnLst/>
            <a:rect l="l" t="t" r="r" b="b"/>
            <a:pathLst>
              <a:path w="234950">
                <a:moveTo>
                  <a:pt x="0" y="0"/>
                </a:moveTo>
                <a:lnTo>
                  <a:pt x="234950" y="0"/>
                </a:lnTo>
              </a:path>
            </a:pathLst>
          </a:custGeom>
          <a:ln w="28575">
            <a:solidFill>
              <a:srgbClr val="00FFFF"/>
            </a:solidFill>
          </a:ln>
        </p:spPr>
        <p:txBody>
          <a:bodyPr wrap="square" lIns="0" tIns="0" rIns="0" bIns="0" rtlCol="0"/>
          <a:lstStyle/>
          <a:p>
            <a:endParaRPr/>
          </a:p>
        </p:txBody>
      </p:sp>
      <p:sp>
        <p:nvSpPr>
          <p:cNvPr id="80" name="object 78"/>
          <p:cNvSpPr/>
          <p:nvPr/>
        </p:nvSpPr>
        <p:spPr>
          <a:xfrm>
            <a:off x="7596251" y="3679190"/>
            <a:ext cx="152400" cy="0"/>
          </a:xfrm>
          <a:custGeom>
            <a:avLst/>
            <a:gdLst/>
            <a:ahLst/>
            <a:cxnLst/>
            <a:rect l="l" t="t" r="r" b="b"/>
            <a:pathLst>
              <a:path w="152400">
                <a:moveTo>
                  <a:pt x="0" y="0"/>
                </a:moveTo>
                <a:lnTo>
                  <a:pt x="152400" y="0"/>
                </a:lnTo>
              </a:path>
            </a:pathLst>
          </a:custGeom>
          <a:ln w="28575">
            <a:solidFill>
              <a:srgbClr val="00FFFF"/>
            </a:solidFill>
          </a:ln>
        </p:spPr>
        <p:txBody>
          <a:bodyPr wrap="square" lIns="0" tIns="0" rIns="0" bIns="0" rtlCol="0"/>
          <a:lstStyle/>
          <a:p>
            <a:endParaRPr/>
          </a:p>
        </p:txBody>
      </p:sp>
      <p:sp>
        <p:nvSpPr>
          <p:cNvPr id="81" name="object 79"/>
          <p:cNvSpPr/>
          <p:nvPr/>
        </p:nvSpPr>
        <p:spPr>
          <a:xfrm>
            <a:off x="7478648" y="2970402"/>
            <a:ext cx="389255" cy="0"/>
          </a:xfrm>
          <a:custGeom>
            <a:avLst/>
            <a:gdLst/>
            <a:ahLst/>
            <a:cxnLst/>
            <a:rect l="l" t="t" r="r" b="b"/>
            <a:pathLst>
              <a:path w="389254">
                <a:moveTo>
                  <a:pt x="389000" y="0"/>
                </a:moveTo>
                <a:lnTo>
                  <a:pt x="0" y="0"/>
                </a:lnTo>
              </a:path>
            </a:pathLst>
          </a:custGeom>
          <a:ln w="57150">
            <a:solidFill>
              <a:srgbClr val="00FFFF"/>
            </a:solidFill>
          </a:ln>
        </p:spPr>
        <p:txBody>
          <a:bodyPr wrap="square" lIns="0" tIns="0" rIns="0" bIns="0" rtlCol="0"/>
          <a:lstStyle/>
          <a:p>
            <a:endParaRPr/>
          </a:p>
        </p:txBody>
      </p:sp>
      <p:sp>
        <p:nvSpPr>
          <p:cNvPr id="82" name="object 80"/>
          <p:cNvSpPr/>
          <p:nvPr/>
        </p:nvSpPr>
        <p:spPr>
          <a:xfrm>
            <a:off x="7477125" y="3088385"/>
            <a:ext cx="389255" cy="0"/>
          </a:xfrm>
          <a:custGeom>
            <a:avLst/>
            <a:gdLst/>
            <a:ahLst/>
            <a:cxnLst/>
            <a:rect l="l" t="t" r="r" b="b"/>
            <a:pathLst>
              <a:path w="389254">
                <a:moveTo>
                  <a:pt x="389000" y="0"/>
                </a:moveTo>
                <a:lnTo>
                  <a:pt x="0" y="0"/>
                </a:lnTo>
              </a:path>
            </a:pathLst>
          </a:custGeom>
          <a:ln w="57150">
            <a:solidFill>
              <a:srgbClr val="00FFFF"/>
            </a:solidFill>
          </a:ln>
        </p:spPr>
        <p:txBody>
          <a:bodyPr wrap="square" lIns="0" tIns="0" rIns="0" bIns="0" rtlCol="0"/>
          <a:lstStyle/>
          <a:p>
            <a:endParaRPr/>
          </a:p>
        </p:txBody>
      </p:sp>
      <p:sp>
        <p:nvSpPr>
          <p:cNvPr id="83" name="object 81"/>
          <p:cNvSpPr/>
          <p:nvPr/>
        </p:nvSpPr>
        <p:spPr>
          <a:xfrm>
            <a:off x="6232525" y="2541587"/>
            <a:ext cx="0" cy="90805"/>
          </a:xfrm>
          <a:custGeom>
            <a:avLst/>
            <a:gdLst/>
            <a:ahLst/>
            <a:cxnLst/>
            <a:rect l="l" t="t" r="r" b="b"/>
            <a:pathLst>
              <a:path h="90805">
                <a:moveTo>
                  <a:pt x="0" y="0"/>
                </a:moveTo>
                <a:lnTo>
                  <a:pt x="0" y="90487"/>
                </a:lnTo>
              </a:path>
            </a:pathLst>
          </a:custGeom>
          <a:ln w="82550">
            <a:solidFill>
              <a:srgbClr val="9E0E5F"/>
            </a:solidFill>
          </a:ln>
        </p:spPr>
        <p:txBody>
          <a:bodyPr wrap="square" lIns="0" tIns="0" rIns="0" bIns="0" rtlCol="0"/>
          <a:lstStyle/>
          <a:p>
            <a:endParaRPr/>
          </a:p>
        </p:txBody>
      </p:sp>
      <p:sp>
        <p:nvSpPr>
          <p:cNvPr id="84" name="object 82"/>
          <p:cNvSpPr/>
          <p:nvPr/>
        </p:nvSpPr>
        <p:spPr>
          <a:xfrm>
            <a:off x="6191250" y="2541587"/>
            <a:ext cx="82550" cy="90805"/>
          </a:xfrm>
          <a:custGeom>
            <a:avLst/>
            <a:gdLst/>
            <a:ahLst/>
            <a:cxnLst/>
            <a:rect l="l" t="t" r="r" b="b"/>
            <a:pathLst>
              <a:path w="82550" h="90805">
                <a:moveTo>
                  <a:pt x="0" y="90487"/>
                </a:moveTo>
                <a:lnTo>
                  <a:pt x="82550" y="90487"/>
                </a:lnTo>
                <a:lnTo>
                  <a:pt x="82550" y="0"/>
                </a:lnTo>
                <a:lnTo>
                  <a:pt x="0" y="0"/>
                </a:lnTo>
                <a:lnTo>
                  <a:pt x="0" y="90487"/>
                </a:lnTo>
                <a:close/>
              </a:path>
            </a:pathLst>
          </a:custGeom>
          <a:ln w="12700">
            <a:solidFill>
              <a:srgbClr val="00FFFF"/>
            </a:solidFill>
          </a:ln>
        </p:spPr>
        <p:txBody>
          <a:bodyPr wrap="square" lIns="0" tIns="0" rIns="0" bIns="0" rtlCol="0"/>
          <a:lstStyle/>
          <a:p>
            <a:endParaRPr/>
          </a:p>
        </p:txBody>
      </p:sp>
      <p:sp>
        <p:nvSpPr>
          <p:cNvPr id="85" name="object 83"/>
          <p:cNvSpPr/>
          <p:nvPr/>
        </p:nvSpPr>
        <p:spPr>
          <a:xfrm>
            <a:off x="1754251" y="3636390"/>
            <a:ext cx="430530" cy="0"/>
          </a:xfrm>
          <a:custGeom>
            <a:avLst/>
            <a:gdLst/>
            <a:ahLst/>
            <a:cxnLst/>
            <a:rect l="l" t="t" r="r" b="b"/>
            <a:pathLst>
              <a:path w="430530">
                <a:moveTo>
                  <a:pt x="430149" y="0"/>
                </a:moveTo>
                <a:lnTo>
                  <a:pt x="0" y="0"/>
                </a:lnTo>
              </a:path>
            </a:pathLst>
          </a:custGeom>
          <a:ln w="28575">
            <a:solidFill>
              <a:srgbClr val="00FFFF"/>
            </a:solidFill>
          </a:ln>
        </p:spPr>
        <p:txBody>
          <a:bodyPr wrap="square" lIns="0" tIns="0" rIns="0" bIns="0" rtlCol="0"/>
          <a:lstStyle/>
          <a:p>
            <a:endParaRPr/>
          </a:p>
        </p:txBody>
      </p:sp>
      <p:sp>
        <p:nvSpPr>
          <p:cNvPr id="86" name="object 84"/>
          <p:cNvSpPr/>
          <p:nvPr/>
        </p:nvSpPr>
        <p:spPr>
          <a:xfrm>
            <a:off x="1824101" y="3687571"/>
            <a:ext cx="282575" cy="0"/>
          </a:xfrm>
          <a:custGeom>
            <a:avLst/>
            <a:gdLst/>
            <a:ahLst/>
            <a:cxnLst/>
            <a:rect l="l" t="t" r="r" b="b"/>
            <a:pathLst>
              <a:path w="282575">
                <a:moveTo>
                  <a:pt x="282575" y="0"/>
                </a:moveTo>
                <a:lnTo>
                  <a:pt x="0" y="0"/>
                </a:lnTo>
              </a:path>
            </a:pathLst>
          </a:custGeom>
          <a:ln w="28575">
            <a:solidFill>
              <a:srgbClr val="00FFFF"/>
            </a:solidFill>
          </a:ln>
        </p:spPr>
        <p:txBody>
          <a:bodyPr wrap="square" lIns="0" tIns="0" rIns="0" bIns="0" rtlCol="0"/>
          <a:lstStyle/>
          <a:p>
            <a:endParaRPr/>
          </a:p>
        </p:txBody>
      </p:sp>
      <p:sp>
        <p:nvSpPr>
          <p:cNvPr id="87" name="object 85"/>
          <p:cNvSpPr/>
          <p:nvPr/>
        </p:nvSpPr>
        <p:spPr>
          <a:xfrm>
            <a:off x="1876425" y="3732148"/>
            <a:ext cx="200025" cy="0"/>
          </a:xfrm>
          <a:custGeom>
            <a:avLst/>
            <a:gdLst/>
            <a:ahLst/>
            <a:cxnLst/>
            <a:rect l="l" t="t" r="r" b="b"/>
            <a:pathLst>
              <a:path w="200025">
                <a:moveTo>
                  <a:pt x="200025" y="0"/>
                </a:moveTo>
                <a:lnTo>
                  <a:pt x="0" y="0"/>
                </a:lnTo>
              </a:path>
            </a:pathLst>
          </a:custGeom>
          <a:ln w="28575">
            <a:solidFill>
              <a:srgbClr val="00FFFF"/>
            </a:solidFill>
          </a:ln>
        </p:spPr>
        <p:txBody>
          <a:bodyPr wrap="square" lIns="0" tIns="0" rIns="0" bIns="0" rtlCol="0"/>
          <a:lstStyle/>
          <a:p>
            <a:endParaRPr/>
          </a:p>
        </p:txBody>
      </p:sp>
      <p:sp>
        <p:nvSpPr>
          <p:cNvPr id="88" name="object 86"/>
          <p:cNvSpPr/>
          <p:nvPr/>
        </p:nvSpPr>
        <p:spPr>
          <a:xfrm>
            <a:off x="1779651" y="3220973"/>
            <a:ext cx="205104" cy="0"/>
          </a:xfrm>
          <a:custGeom>
            <a:avLst/>
            <a:gdLst/>
            <a:ahLst/>
            <a:cxnLst/>
            <a:rect l="l" t="t" r="r" b="b"/>
            <a:pathLst>
              <a:path w="205105">
                <a:moveTo>
                  <a:pt x="0" y="0"/>
                </a:moveTo>
                <a:lnTo>
                  <a:pt x="204724" y="0"/>
                </a:lnTo>
              </a:path>
            </a:pathLst>
          </a:custGeom>
          <a:ln w="28575">
            <a:solidFill>
              <a:srgbClr val="00FFFF"/>
            </a:solidFill>
          </a:ln>
        </p:spPr>
        <p:txBody>
          <a:bodyPr wrap="square" lIns="0" tIns="0" rIns="0" bIns="0" rtlCol="0"/>
          <a:lstStyle/>
          <a:p>
            <a:endParaRPr/>
          </a:p>
        </p:txBody>
      </p:sp>
      <p:sp>
        <p:nvSpPr>
          <p:cNvPr id="89" name="object 87"/>
          <p:cNvSpPr/>
          <p:nvPr/>
        </p:nvSpPr>
        <p:spPr>
          <a:xfrm>
            <a:off x="1986026" y="2236851"/>
            <a:ext cx="0" cy="120650"/>
          </a:xfrm>
          <a:custGeom>
            <a:avLst/>
            <a:gdLst/>
            <a:ahLst/>
            <a:cxnLst/>
            <a:rect l="l" t="t" r="r" b="b"/>
            <a:pathLst>
              <a:path h="120650">
                <a:moveTo>
                  <a:pt x="0" y="0"/>
                </a:moveTo>
                <a:lnTo>
                  <a:pt x="0" y="120586"/>
                </a:lnTo>
              </a:path>
            </a:pathLst>
          </a:custGeom>
          <a:ln w="28575">
            <a:solidFill>
              <a:srgbClr val="00FFFF"/>
            </a:solidFill>
          </a:ln>
        </p:spPr>
        <p:txBody>
          <a:bodyPr wrap="square" lIns="0" tIns="0" rIns="0" bIns="0" rtlCol="0"/>
          <a:lstStyle/>
          <a:p>
            <a:endParaRPr/>
          </a:p>
        </p:txBody>
      </p:sp>
      <p:sp>
        <p:nvSpPr>
          <p:cNvPr id="90" name="object 88"/>
          <p:cNvSpPr/>
          <p:nvPr/>
        </p:nvSpPr>
        <p:spPr>
          <a:xfrm>
            <a:off x="1986026" y="2447925"/>
            <a:ext cx="0" cy="601345"/>
          </a:xfrm>
          <a:custGeom>
            <a:avLst/>
            <a:gdLst/>
            <a:ahLst/>
            <a:cxnLst/>
            <a:rect l="l" t="t" r="r" b="b"/>
            <a:pathLst>
              <a:path h="601344">
                <a:moveTo>
                  <a:pt x="0" y="0"/>
                </a:moveTo>
                <a:lnTo>
                  <a:pt x="0" y="601345"/>
                </a:lnTo>
              </a:path>
            </a:pathLst>
          </a:custGeom>
          <a:ln w="28575">
            <a:solidFill>
              <a:srgbClr val="00FFFF"/>
            </a:solidFill>
          </a:ln>
        </p:spPr>
        <p:txBody>
          <a:bodyPr wrap="square" lIns="0" tIns="0" rIns="0" bIns="0" rtlCol="0"/>
          <a:lstStyle/>
          <a:p>
            <a:endParaRPr/>
          </a:p>
        </p:txBody>
      </p:sp>
      <p:sp>
        <p:nvSpPr>
          <p:cNvPr id="91" name="object 89"/>
          <p:cNvSpPr/>
          <p:nvPr/>
        </p:nvSpPr>
        <p:spPr>
          <a:xfrm>
            <a:off x="1978025" y="3232785"/>
            <a:ext cx="0" cy="391795"/>
          </a:xfrm>
          <a:custGeom>
            <a:avLst/>
            <a:gdLst/>
            <a:ahLst/>
            <a:cxnLst/>
            <a:rect l="l" t="t" r="r" b="b"/>
            <a:pathLst>
              <a:path h="391795">
                <a:moveTo>
                  <a:pt x="0" y="0"/>
                </a:moveTo>
                <a:lnTo>
                  <a:pt x="0" y="391794"/>
                </a:lnTo>
              </a:path>
            </a:pathLst>
          </a:custGeom>
          <a:ln w="28575">
            <a:solidFill>
              <a:srgbClr val="00FFFF"/>
            </a:solidFill>
          </a:ln>
        </p:spPr>
        <p:txBody>
          <a:bodyPr wrap="square" lIns="0" tIns="0" rIns="0" bIns="0" rtlCol="0"/>
          <a:lstStyle/>
          <a:p>
            <a:endParaRPr/>
          </a:p>
        </p:txBody>
      </p:sp>
      <p:sp>
        <p:nvSpPr>
          <p:cNvPr id="92" name="object 90"/>
          <p:cNvSpPr/>
          <p:nvPr/>
        </p:nvSpPr>
        <p:spPr>
          <a:xfrm>
            <a:off x="1933575" y="3776598"/>
            <a:ext cx="85725" cy="635"/>
          </a:xfrm>
          <a:custGeom>
            <a:avLst/>
            <a:gdLst/>
            <a:ahLst/>
            <a:cxnLst/>
            <a:rect l="l" t="t" r="r" b="b"/>
            <a:pathLst>
              <a:path w="85725" h="635">
                <a:moveTo>
                  <a:pt x="85725" y="0"/>
                </a:moveTo>
                <a:lnTo>
                  <a:pt x="0" y="126"/>
                </a:lnTo>
              </a:path>
            </a:pathLst>
          </a:custGeom>
          <a:ln w="28575">
            <a:solidFill>
              <a:srgbClr val="00FFFF"/>
            </a:solidFill>
          </a:ln>
        </p:spPr>
        <p:txBody>
          <a:bodyPr wrap="square" lIns="0" tIns="0" rIns="0" bIns="0" rtlCol="0"/>
          <a:lstStyle/>
          <a:p>
            <a:endParaRPr/>
          </a:p>
        </p:txBody>
      </p:sp>
      <p:sp>
        <p:nvSpPr>
          <p:cNvPr id="93" name="object 91"/>
          <p:cNvSpPr/>
          <p:nvPr/>
        </p:nvSpPr>
        <p:spPr>
          <a:xfrm>
            <a:off x="1774888" y="3051365"/>
            <a:ext cx="430784" cy="379984"/>
          </a:xfrm>
          <a:prstGeom prst="rect">
            <a:avLst/>
          </a:prstGeom>
          <a:blipFill>
            <a:blip r:embed="rId4" cstate="print"/>
            <a:stretch>
              <a:fillRect/>
            </a:stretch>
          </a:blipFill>
        </p:spPr>
        <p:txBody>
          <a:bodyPr wrap="square" lIns="0" tIns="0" rIns="0" bIns="0" rtlCol="0"/>
          <a:lstStyle/>
          <a:p>
            <a:endParaRPr/>
          </a:p>
        </p:txBody>
      </p:sp>
      <p:sp>
        <p:nvSpPr>
          <p:cNvPr id="94" name="object 92"/>
          <p:cNvSpPr/>
          <p:nvPr/>
        </p:nvSpPr>
        <p:spPr>
          <a:xfrm>
            <a:off x="5930900" y="3883152"/>
            <a:ext cx="323850" cy="0"/>
          </a:xfrm>
          <a:custGeom>
            <a:avLst/>
            <a:gdLst/>
            <a:ahLst/>
            <a:cxnLst/>
            <a:rect l="l" t="t" r="r" b="b"/>
            <a:pathLst>
              <a:path w="323850">
                <a:moveTo>
                  <a:pt x="323850" y="0"/>
                </a:moveTo>
                <a:lnTo>
                  <a:pt x="0" y="0"/>
                </a:lnTo>
              </a:path>
            </a:pathLst>
          </a:custGeom>
          <a:ln w="28575">
            <a:solidFill>
              <a:srgbClr val="00FFFF"/>
            </a:solidFill>
          </a:ln>
        </p:spPr>
        <p:txBody>
          <a:bodyPr wrap="square" lIns="0" tIns="0" rIns="0" bIns="0" rtlCol="0"/>
          <a:lstStyle/>
          <a:p>
            <a:endParaRPr/>
          </a:p>
        </p:txBody>
      </p:sp>
      <p:sp>
        <p:nvSpPr>
          <p:cNvPr id="95" name="object 93"/>
          <p:cNvSpPr/>
          <p:nvPr/>
        </p:nvSpPr>
        <p:spPr>
          <a:xfrm>
            <a:off x="5983478" y="3930522"/>
            <a:ext cx="212725" cy="0"/>
          </a:xfrm>
          <a:custGeom>
            <a:avLst/>
            <a:gdLst/>
            <a:ahLst/>
            <a:cxnLst/>
            <a:rect l="l" t="t" r="r" b="b"/>
            <a:pathLst>
              <a:path w="212725">
                <a:moveTo>
                  <a:pt x="212725" y="0"/>
                </a:moveTo>
                <a:lnTo>
                  <a:pt x="0" y="0"/>
                </a:lnTo>
              </a:path>
            </a:pathLst>
          </a:custGeom>
          <a:ln w="28575">
            <a:solidFill>
              <a:srgbClr val="00FFFF"/>
            </a:solidFill>
          </a:ln>
        </p:spPr>
        <p:txBody>
          <a:bodyPr wrap="square" lIns="0" tIns="0" rIns="0" bIns="0" rtlCol="0"/>
          <a:lstStyle/>
          <a:p>
            <a:endParaRPr/>
          </a:p>
        </p:txBody>
      </p:sp>
      <p:sp>
        <p:nvSpPr>
          <p:cNvPr id="96" name="object 94"/>
          <p:cNvSpPr/>
          <p:nvPr/>
        </p:nvSpPr>
        <p:spPr>
          <a:xfrm>
            <a:off x="6022975" y="3971797"/>
            <a:ext cx="150495" cy="0"/>
          </a:xfrm>
          <a:custGeom>
            <a:avLst/>
            <a:gdLst/>
            <a:ahLst/>
            <a:cxnLst/>
            <a:rect l="l" t="t" r="r" b="b"/>
            <a:pathLst>
              <a:path w="150495">
                <a:moveTo>
                  <a:pt x="150495" y="0"/>
                </a:moveTo>
                <a:lnTo>
                  <a:pt x="0" y="0"/>
                </a:lnTo>
              </a:path>
            </a:pathLst>
          </a:custGeom>
          <a:ln w="28575">
            <a:solidFill>
              <a:srgbClr val="00FFFF"/>
            </a:solidFill>
          </a:ln>
        </p:spPr>
        <p:txBody>
          <a:bodyPr wrap="square" lIns="0" tIns="0" rIns="0" bIns="0" rtlCol="0"/>
          <a:lstStyle/>
          <a:p>
            <a:endParaRPr/>
          </a:p>
        </p:txBody>
      </p:sp>
      <p:sp>
        <p:nvSpPr>
          <p:cNvPr id="97" name="object 95"/>
          <p:cNvSpPr/>
          <p:nvPr/>
        </p:nvSpPr>
        <p:spPr>
          <a:xfrm>
            <a:off x="5950077" y="3497579"/>
            <a:ext cx="154305" cy="0"/>
          </a:xfrm>
          <a:custGeom>
            <a:avLst/>
            <a:gdLst/>
            <a:ahLst/>
            <a:cxnLst/>
            <a:rect l="l" t="t" r="r" b="b"/>
            <a:pathLst>
              <a:path w="154304">
                <a:moveTo>
                  <a:pt x="0" y="0"/>
                </a:moveTo>
                <a:lnTo>
                  <a:pt x="154050" y="0"/>
                </a:lnTo>
              </a:path>
            </a:pathLst>
          </a:custGeom>
          <a:ln w="28575">
            <a:solidFill>
              <a:srgbClr val="00FFFF"/>
            </a:solidFill>
          </a:ln>
        </p:spPr>
        <p:txBody>
          <a:bodyPr wrap="square" lIns="0" tIns="0" rIns="0" bIns="0" rtlCol="0"/>
          <a:lstStyle/>
          <a:p>
            <a:endParaRPr/>
          </a:p>
        </p:txBody>
      </p:sp>
      <p:sp>
        <p:nvSpPr>
          <p:cNvPr id="98" name="object 96"/>
          <p:cNvSpPr/>
          <p:nvPr/>
        </p:nvSpPr>
        <p:spPr>
          <a:xfrm>
            <a:off x="6105397" y="2584450"/>
            <a:ext cx="0" cy="128905"/>
          </a:xfrm>
          <a:custGeom>
            <a:avLst/>
            <a:gdLst/>
            <a:ahLst/>
            <a:cxnLst/>
            <a:rect l="l" t="t" r="r" b="b"/>
            <a:pathLst>
              <a:path h="128905">
                <a:moveTo>
                  <a:pt x="0" y="0"/>
                </a:moveTo>
                <a:lnTo>
                  <a:pt x="0" y="128587"/>
                </a:lnTo>
              </a:path>
            </a:pathLst>
          </a:custGeom>
          <a:ln w="28575">
            <a:solidFill>
              <a:srgbClr val="00FFFF"/>
            </a:solidFill>
          </a:ln>
        </p:spPr>
        <p:txBody>
          <a:bodyPr wrap="square" lIns="0" tIns="0" rIns="0" bIns="0" rtlCol="0"/>
          <a:lstStyle/>
          <a:p>
            <a:endParaRPr/>
          </a:p>
        </p:txBody>
      </p:sp>
      <p:sp>
        <p:nvSpPr>
          <p:cNvPr id="99" name="object 97"/>
          <p:cNvSpPr/>
          <p:nvPr/>
        </p:nvSpPr>
        <p:spPr>
          <a:xfrm>
            <a:off x="6105397" y="2803525"/>
            <a:ext cx="0" cy="535305"/>
          </a:xfrm>
          <a:custGeom>
            <a:avLst/>
            <a:gdLst/>
            <a:ahLst/>
            <a:cxnLst/>
            <a:rect l="l" t="t" r="r" b="b"/>
            <a:pathLst>
              <a:path h="535304">
                <a:moveTo>
                  <a:pt x="0" y="0"/>
                </a:moveTo>
                <a:lnTo>
                  <a:pt x="0" y="534797"/>
                </a:lnTo>
              </a:path>
            </a:pathLst>
          </a:custGeom>
          <a:ln w="28575">
            <a:solidFill>
              <a:srgbClr val="00FFFF"/>
            </a:solidFill>
          </a:ln>
        </p:spPr>
        <p:txBody>
          <a:bodyPr wrap="square" lIns="0" tIns="0" rIns="0" bIns="0" rtlCol="0"/>
          <a:lstStyle/>
          <a:p>
            <a:endParaRPr/>
          </a:p>
        </p:txBody>
      </p:sp>
      <p:sp>
        <p:nvSpPr>
          <p:cNvPr id="100" name="object 98"/>
          <p:cNvSpPr/>
          <p:nvPr/>
        </p:nvSpPr>
        <p:spPr>
          <a:xfrm>
            <a:off x="6099428" y="3508628"/>
            <a:ext cx="0" cy="363855"/>
          </a:xfrm>
          <a:custGeom>
            <a:avLst/>
            <a:gdLst/>
            <a:ahLst/>
            <a:cxnLst/>
            <a:rect l="l" t="t" r="r" b="b"/>
            <a:pathLst>
              <a:path h="363854">
                <a:moveTo>
                  <a:pt x="0" y="0"/>
                </a:moveTo>
                <a:lnTo>
                  <a:pt x="0" y="363474"/>
                </a:lnTo>
              </a:path>
            </a:pathLst>
          </a:custGeom>
          <a:ln w="28575">
            <a:solidFill>
              <a:srgbClr val="00FFFF"/>
            </a:solidFill>
          </a:ln>
        </p:spPr>
        <p:txBody>
          <a:bodyPr wrap="square" lIns="0" tIns="0" rIns="0" bIns="0" rtlCol="0"/>
          <a:lstStyle/>
          <a:p>
            <a:endParaRPr/>
          </a:p>
        </p:txBody>
      </p:sp>
      <p:sp>
        <p:nvSpPr>
          <p:cNvPr id="101" name="object 99"/>
          <p:cNvSpPr/>
          <p:nvPr/>
        </p:nvSpPr>
        <p:spPr>
          <a:xfrm>
            <a:off x="6065901" y="4013200"/>
            <a:ext cx="64769" cy="0"/>
          </a:xfrm>
          <a:custGeom>
            <a:avLst/>
            <a:gdLst/>
            <a:ahLst/>
            <a:cxnLst/>
            <a:rect l="l" t="t" r="r" b="b"/>
            <a:pathLst>
              <a:path w="64770">
                <a:moveTo>
                  <a:pt x="64515" y="0"/>
                </a:moveTo>
                <a:lnTo>
                  <a:pt x="0" y="0"/>
                </a:lnTo>
              </a:path>
            </a:pathLst>
          </a:custGeom>
          <a:ln w="28575">
            <a:solidFill>
              <a:srgbClr val="00FFFF"/>
            </a:solidFill>
          </a:ln>
        </p:spPr>
        <p:txBody>
          <a:bodyPr wrap="square" lIns="0" tIns="0" rIns="0" bIns="0" rtlCol="0"/>
          <a:lstStyle/>
          <a:p>
            <a:endParaRPr/>
          </a:p>
        </p:txBody>
      </p:sp>
      <p:sp>
        <p:nvSpPr>
          <p:cNvPr id="102" name="object 100"/>
          <p:cNvSpPr/>
          <p:nvPr/>
        </p:nvSpPr>
        <p:spPr>
          <a:xfrm>
            <a:off x="5942901" y="3339147"/>
            <a:ext cx="331343" cy="354710"/>
          </a:xfrm>
          <a:prstGeom prst="rect">
            <a:avLst/>
          </a:prstGeom>
          <a:blipFill>
            <a:blip r:embed="rId5" cstate="print"/>
            <a:stretch>
              <a:fillRect/>
            </a:stretch>
          </a:blipFill>
        </p:spPr>
        <p:txBody>
          <a:bodyPr wrap="square" lIns="0" tIns="0" rIns="0" bIns="0" rtlCol="0"/>
          <a:lstStyle/>
          <a:p>
            <a:endParaRPr/>
          </a:p>
        </p:txBody>
      </p:sp>
      <p:sp>
        <p:nvSpPr>
          <p:cNvPr id="103" name="object 101"/>
          <p:cNvSpPr txBox="1"/>
          <p:nvPr/>
        </p:nvSpPr>
        <p:spPr>
          <a:xfrm>
            <a:off x="6142990" y="1725244"/>
            <a:ext cx="1403350" cy="240029"/>
          </a:xfrm>
          <a:prstGeom prst="rect">
            <a:avLst/>
          </a:prstGeom>
        </p:spPr>
        <p:txBody>
          <a:bodyPr vert="horz" wrap="square" lIns="0" tIns="13335" rIns="0" bIns="0" rtlCol="0">
            <a:spAutoFit/>
          </a:bodyPr>
          <a:lstStyle/>
          <a:p>
            <a:pPr marL="12700">
              <a:lnSpc>
                <a:spcPct val="100000"/>
              </a:lnSpc>
              <a:spcBef>
                <a:spcPts val="105"/>
              </a:spcBef>
            </a:pPr>
            <a:r>
              <a:rPr sz="1400" spc="-105" dirty="0">
                <a:solidFill>
                  <a:srgbClr val="333333"/>
                </a:solidFill>
                <a:latin typeface="Arial"/>
                <a:cs typeface="Arial"/>
              </a:rPr>
              <a:t>Busbar </a:t>
            </a:r>
            <a:r>
              <a:rPr sz="1400" spc="-95" dirty="0">
                <a:solidFill>
                  <a:srgbClr val="333333"/>
                </a:solidFill>
                <a:latin typeface="Arial"/>
                <a:cs typeface="Arial"/>
              </a:rPr>
              <a:t>(node </a:t>
            </a:r>
            <a:r>
              <a:rPr sz="1400" spc="150" dirty="0">
                <a:solidFill>
                  <a:srgbClr val="333333"/>
                </a:solidFill>
                <a:latin typeface="Arial"/>
                <a:cs typeface="Arial"/>
              </a:rPr>
              <a:t>/</a:t>
            </a:r>
            <a:r>
              <a:rPr sz="1400" spc="-70" dirty="0">
                <a:solidFill>
                  <a:srgbClr val="333333"/>
                </a:solidFill>
                <a:latin typeface="Arial"/>
                <a:cs typeface="Arial"/>
              </a:rPr>
              <a:t> </a:t>
            </a:r>
            <a:r>
              <a:rPr sz="1400" spc="-85" dirty="0">
                <a:solidFill>
                  <a:srgbClr val="333333"/>
                </a:solidFill>
                <a:latin typeface="Arial"/>
                <a:cs typeface="Arial"/>
              </a:rPr>
              <a:t>bus)</a:t>
            </a:r>
            <a:endParaRPr sz="1400">
              <a:latin typeface="Arial"/>
              <a:cs typeface="Arial"/>
            </a:endParaRPr>
          </a:p>
        </p:txBody>
      </p:sp>
      <p:sp>
        <p:nvSpPr>
          <p:cNvPr id="104" name="object 102"/>
          <p:cNvSpPr txBox="1"/>
          <p:nvPr/>
        </p:nvSpPr>
        <p:spPr>
          <a:xfrm>
            <a:off x="4977644" y="5261407"/>
            <a:ext cx="3400425" cy="790575"/>
          </a:xfrm>
          <a:prstGeom prst="rect">
            <a:avLst/>
          </a:prstGeom>
        </p:spPr>
        <p:txBody>
          <a:bodyPr vert="horz" wrap="square" lIns="0" tIns="12700" rIns="0" bIns="0" rtlCol="0">
            <a:spAutoFit/>
          </a:bodyPr>
          <a:lstStyle/>
          <a:p>
            <a:pPr marL="12700">
              <a:lnSpc>
                <a:spcPct val="100000"/>
              </a:lnSpc>
              <a:spcBef>
                <a:spcPts val="100"/>
              </a:spcBef>
            </a:pPr>
            <a:r>
              <a:rPr sz="1800" spc="-130" dirty="0">
                <a:solidFill>
                  <a:srgbClr val="FF9933"/>
                </a:solidFill>
                <a:latin typeface="Arial"/>
                <a:cs typeface="Arial"/>
              </a:rPr>
              <a:t>MVAr </a:t>
            </a:r>
            <a:r>
              <a:rPr sz="1800" spc="-120" dirty="0">
                <a:solidFill>
                  <a:srgbClr val="FF9933"/>
                </a:solidFill>
                <a:latin typeface="Arial"/>
                <a:cs typeface="Arial"/>
              </a:rPr>
              <a:t>sign conventions</a:t>
            </a:r>
            <a:r>
              <a:rPr sz="1800" spc="50" dirty="0">
                <a:solidFill>
                  <a:srgbClr val="FF9933"/>
                </a:solidFill>
                <a:latin typeface="Arial"/>
                <a:cs typeface="Arial"/>
              </a:rPr>
              <a:t> </a:t>
            </a:r>
            <a:r>
              <a:rPr sz="1600" spc="-50" dirty="0">
                <a:solidFill>
                  <a:srgbClr val="FFFF00"/>
                </a:solidFill>
                <a:latin typeface="Arial"/>
                <a:cs typeface="Arial"/>
              </a:rPr>
              <a:t>:</a:t>
            </a:r>
            <a:endParaRPr sz="1600" dirty="0">
              <a:latin typeface="Arial"/>
              <a:cs typeface="Arial"/>
            </a:endParaRPr>
          </a:p>
          <a:p>
            <a:pPr marL="111760" marR="5080">
              <a:lnSpc>
                <a:spcPct val="100000"/>
              </a:lnSpc>
              <a:spcBef>
                <a:spcPts val="20"/>
              </a:spcBef>
            </a:pPr>
            <a:r>
              <a:rPr sz="1600" spc="-125" dirty="0">
                <a:solidFill>
                  <a:srgbClr val="333333"/>
                </a:solidFill>
                <a:latin typeface="Arial"/>
                <a:cs typeface="Arial"/>
              </a:rPr>
              <a:t>Generators and </a:t>
            </a:r>
            <a:r>
              <a:rPr sz="1600" spc="-105" dirty="0">
                <a:solidFill>
                  <a:srgbClr val="333333"/>
                </a:solidFill>
                <a:latin typeface="Arial"/>
                <a:cs typeface="Arial"/>
              </a:rPr>
              <a:t>shunts </a:t>
            </a:r>
            <a:r>
              <a:rPr sz="1600" spc="-50" dirty="0">
                <a:solidFill>
                  <a:srgbClr val="333333"/>
                </a:solidFill>
                <a:latin typeface="Arial"/>
                <a:cs typeface="Arial"/>
              </a:rPr>
              <a:t>: </a:t>
            </a:r>
            <a:r>
              <a:rPr sz="1600" spc="-90" dirty="0">
                <a:solidFill>
                  <a:srgbClr val="333333"/>
                </a:solidFill>
                <a:latin typeface="Arial"/>
                <a:cs typeface="Arial"/>
              </a:rPr>
              <a:t>positive </a:t>
            </a:r>
            <a:r>
              <a:rPr sz="1600" spc="-55" dirty="0">
                <a:solidFill>
                  <a:srgbClr val="333333"/>
                </a:solidFill>
                <a:latin typeface="Arial"/>
                <a:cs typeface="Arial"/>
              </a:rPr>
              <a:t>to </a:t>
            </a:r>
            <a:r>
              <a:rPr sz="1600" spc="-145" dirty="0">
                <a:solidFill>
                  <a:srgbClr val="333333"/>
                </a:solidFill>
                <a:latin typeface="Arial"/>
                <a:cs typeface="Arial"/>
              </a:rPr>
              <a:t>bus  </a:t>
            </a:r>
            <a:r>
              <a:rPr sz="1600" spc="-135" dirty="0">
                <a:solidFill>
                  <a:srgbClr val="333333"/>
                </a:solidFill>
                <a:latin typeface="Arial"/>
                <a:cs typeface="Arial"/>
              </a:rPr>
              <a:t>Branches </a:t>
            </a:r>
            <a:r>
              <a:rPr sz="1600" spc="-125" dirty="0">
                <a:solidFill>
                  <a:srgbClr val="333333"/>
                </a:solidFill>
                <a:latin typeface="Arial"/>
                <a:cs typeface="Arial"/>
              </a:rPr>
              <a:t>and loads </a:t>
            </a:r>
            <a:r>
              <a:rPr sz="1600" spc="-50" dirty="0">
                <a:solidFill>
                  <a:srgbClr val="333333"/>
                </a:solidFill>
                <a:latin typeface="Arial"/>
                <a:cs typeface="Arial"/>
              </a:rPr>
              <a:t>: </a:t>
            </a:r>
            <a:r>
              <a:rPr sz="1600" spc="-90" dirty="0">
                <a:solidFill>
                  <a:srgbClr val="333333"/>
                </a:solidFill>
                <a:latin typeface="Arial"/>
                <a:cs typeface="Arial"/>
              </a:rPr>
              <a:t>positive </a:t>
            </a:r>
            <a:r>
              <a:rPr sz="1600" spc="-70" dirty="0">
                <a:solidFill>
                  <a:srgbClr val="333333"/>
                </a:solidFill>
                <a:latin typeface="Arial"/>
                <a:cs typeface="Arial"/>
              </a:rPr>
              <a:t>from</a:t>
            </a:r>
            <a:r>
              <a:rPr sz="1600" spc="175" dirty="0">
                <a:solidFill>
                  <a:srgbClr val="333333"/>
                </a:solidFill>
                <a:latin typeface="Arial"/>
                <a:cs typeface="Arial"/>
              </a:rPr>
              <a:t> </a:t>
            </a:r>
            <a:r>
              <a:rPr sz="1600" spc="-145" dirty="0">
                <a:solidFill>
                  <a:srgbClr val="333333"/>
                </a:solidFill>
                <a:latin typeface="Arial"/>
                <a:cs typeface="Arial"/>
              </a:rPr>
              <a:t>bus</a:t>
            </a:r>
            <a:endParaRPr sz="1600" dirty="0">
              <a:latin typeface="Arial"/>
              <a:cs typeface="Arial"/>
            </a:endParaRPr>
          </a:p>
        </p:txBody>
      </p:sp>
      <p:sp>
        <p:nvSpPr>
          <p:cNvPr id="105" name="object 103"/>
          <p:cNvSpPr/>
          <p:nvPr/>
        </p:nvSpPr>
        <p:spPr>
          <a:xfrm>
            <a:off x="6100826" y="2713037"/>
            <a:ext cx="0" cy="90805"/>
          </a:xfrm>
          <a:custGeom>
            <a:avLst/>
            <a:gdLst/>
            <a:ahLst/>
            <a:cxnLst/>
            <a:rect l="l" t="t" r="r" b="b"/>
            <a:pathLst>
              <a:path h="90805">
                <a:moveTo>
                  <a:pt x="0" y="0"/>
                </a:moveTo>
                <a:lnTo>
                  <a:pt x="0" y="90487"/>
                </a:lnTo>
              </a:path>
            </a:pathLst>
          </a:custGeom>
          <a:ln w="82550">
            <a:solidFill>
              <a:srgbClr val="9E0E5F"/>
            </a:solidFill>
          </a:ln>
        </p:spPr>
        <p:txBody>
          <a:bodyPr wrap="square" lIns="0" tIns="0" rIns="0" bIns="0" rtlCol="0"/>
          <a:lstStyle/>
          <a:p>
            <a:endParaRPr/>
          </a:p>
        </p:txBody>
      </p:sp>
      <p:sp>
        <p:nvSpPr>
          <p:cNvPr id="106" name="object 104"/>
          <p:cNvSpPr/>
          <p:nvPr/>
        </p:nvSpPr>
        <p:spPr>
          <a:xfrm>
            <a:off x="6059551" y="2713037"/>
            <a:ext cx="82550" cy="90805"/>
          </a:xfrm>
          <a:custGeom>
            <a:avLst/>
            <a:gdLst/>
            <a:ahLst/>
            <a:cxnLst/>
            <a:rect l="l" t="t" r="r" b="b"/>
            <a:pathLst>
              <a:path w="82550" h="90805">
                <a:moveTo>
                  <a:pt x="0" y="90487"/>
                </a:moveTo>
                <a:lnTo>
                  <a:pt x="82550" y="90487"/>
                </a:lnTo>
                <a:lnTo>
                  <a:pt x="82550" y="0"/>
                </a:lnTo>
                <a:lnTo>
                  <a:pt x="0" y="0"/>
                </a:lnTo>
                <a:lnTo>
                  <a:pt x="0" y="90487"/>
                </a:lnTo>
                <a:close/>
              </a:path>
            </a:pathLst>
          </a:custGeom>
          <a:ln w="12700">
            <a:solidFill>
              <a:srgbClr val="00FFFF"/>
            </a:solidFill>
          </a:ln>
        </p:spPr>
        <p:txBody>
          <a:bodyPr wrap="square" lIns="0" tIns="0" rIns="0" bIns="0" rtlCol="0"/>
          <a:lstStyle/>
          <a:p>
            <a:endParaRPr/>
          </a:p>
        </p:txBody>
      </p:sp>
      <p:sp>
        <p:nvSpPr>
          <p:cNvPr id="107" name="object 105"/>
          <p:cNvSpPr/>
          <p:nvPr/>
        </p:nvSpPr>
        <p:spPr>
          <a:xfrm>
            <a:off x="7666101" y="2387663"/>
            <a:ext cx="0" cy="90805"/>
          </a:xfrm>
          <a:custGeom>
            <a:avLst/>
            <a:gdLst/>
            <a:ahLst/>
            <a:cxnLst/>
            <a:rect l="l" t="t" r="r" b="b"/>
            <a:pathLst>
              <a:path h="90805">
                <a:moveTo>
                  <a:pt x="0" y="0"/>
                </a:moveTo>
                <a:lnTo>
                  <a:pt x="0" y="90487"/>
                </a:lnTo>
              </a:path>
            </a:pathLst>
          </a:custGeom>
          <a:ln w="82550">
            <a:solidFill>
              <a:srgbClr val="9E0E5F"/>
            </a:solidFill>
          </a:ln>
        </p:spPr>
        <p:txBody>
          <a:bodyPr wrap="square" lIns="0" tIns="0" rIns="0" bIns="0" rtlCol="0"/>
          <a:lstStyle/>
          <a:p>
            <a:endParaRPr/>
          </a:p>
        </p:txBody>
      </p:sp>
      <p:sp>
        <p:nvSpPr>
          <p:cNvPr id="108" name="object 106"/>
          <p:cNvSpPr/>
          <p:nvPr/>
        </p:nvSpPr>
        <p:spPr>
          <a:xfrm>
            <a:off x="7624826" y="2387663"/>
            <a:ext cx="82550" cy="90805"/>
          </a:xfrm>
          <a:custGeom>
            <a:avLst/>
            <a:gdLst/>
            <a:ahLst/>
            <a:cxnLst/>
            <a:rect l="l" t="t" r="r" b="b"/>
            <a:pathLst>
              <a:path w="82550" h="90805">
                <a:moveTo>
                  <a:pt x="0" y="90487"/>
                </a:moveTo>
                <a:lnTo>
                  <a:pt x="82550" y="90487"/>
                </a:lnTo>
                <a:lnTo>
                  <a:pt x="82550" y="0"/>
                </a:lnTo>
                <a:lnTo>
                  <a:pt x="0" y="0"/>
                </a:lnTo>
                <a:lnTo>
                  <a:pt x="0" y="90487"/>
                </a:lnTo>
                <a:close/>
              </a:path>
            </a:pathLst>
          </a:custGeom>
          <a:ln w="12700">
            <a:solidFill>
              <a:srgbClr val="00FFFF"/>
            </a:solidFill>
          </a:ln>
        </p:spPr>
        <p:txBody>
          <a:bodyPr wrap="square" lIns="0" tIns="0" rIns="0" bIns="0" rtlCol="0"/>
          <a:lstStyle/>
          <a:p>
            <a:endParaRPr/>
          </a:p>
        </p:txBody>
      </p:sp>
      <p:sp>
        <p:nvSpPr>
          <p:cNvPr id="109" name="object 107"/>
          <p:cNvSpPr/>
          <p:nvPr/>
        </p:nvSpPr>
        <p:spPr>
          <a:xfrm>
            <a:off x="1974850" y="2357437"/>
            <a:ext cx="0" cy="90805"/>
          </a:xfrm>
          <a:custGeom>
            <a:avLst/>
            <a:gdLst/>
            <a:ahLst/>
            <a:cxnLst/>
            <a:rect l="l" t="t" r="r" b="b"/>
            <a:pathLst>
              <a:path h="90805">
                <a:moveTo>
                  <a:pt x="0" y="0"/>
                </a:moveTo>
                <a:lnTo>
                  <a:pt x="0" y="90487"/>
                </a:lnTo>
              </a:path>
            </a:pathLst>
          </a:custGeom>
          <a:ln w="82550">
            <a:solidFill>
              <a:srgbClr val="9E0E5F"/>
            </a:solidFill>
          </a:ln>
        </p:spPr>
        <p:txBody>
          <a:bodyPr wrap="square" lIns="0" tIns="0" rIns="0" bIns="0" rtlCol="0"/>
          <a:lstStyle/>
          <a:p>
            <a:endParaRPr/>
          </a:p>
        </p:txBody>
      </p:sp>
      <p:sp>
        <p:nvSpPr>
          <p:cNvPr id="110" name="object 108"/>
          <p:cNvSpPr/>
          <p:nvPr/>
        </p:nvSpPr>
        <p:spPr>
          <a:xfrm>
            <a:off x="1933575" y="2357437"/>
            <a:ext cx="82550" cy="90805"/>
          </a:xfrm>
          <a:custGeom>
            <a:avLst/>
            <a:gdLst/>
            <a:ahLst/>
            <a:cxnLst/>
            <a:rect l="l" t="t" r="r" b="b"/>
            <a:pathLst>
              <a:path w="82550" h="90805">
                <a:moveTo>
                  <a:pt x="0" y="90487"/>
                </a:moveTo>
                <a:lnTo>
                  <a:pt x="82550" y="90487"/>
                </a:lnTo>
                <a:lnTo>
                  <a:pt x="82550" y="0"/>
                </a:lnTo>
                <a:lnTo>
                  <a:pt x="0" y="0"/>
                </a:lnTo>
                <a:lnTo>
                  <a:pt x="0" y="90487"/>
                </a:lnTo>
                <a:close/>
              </a:path>
            </a:pathLst>
          </a:custGeom>
          <a:ln w="12700">
            <a:solidFill>
              <a:srgbClr val="00FFFF"/>
            </a:solidFill>
          </a:ln>
        </p:spPr>
        <p:txBody>
          <a:bodyPr wrap="square" lIns="0" tIns="0" rIns="0" bIns="0" rtlCol="0"/>
          <a:lstStyle/>
          <a:p>
            <a:endParaRPr/>
          </a:p>
        </p:txBody>
      </p:sp>
      <p:sp>
        <p:nvSpPr>
          <p:cNvPr id="111" name="TextBox 110"/>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71171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5923" y="3327736"/>
            <a:ext cx="1203960" cy="770255"/>
          </a:xfrm>
          <a:prstGeom prst="rect">
            <a:avLst/>
          </a:prstGeom>
        </p:spPr>
        <p:txBody>
          <a:bodyPr vert="horz" wrap="square" lIns="0" tIns="17145" rIns="0" bIns="0" rtlCol="0">
            <a:spAutoFit/>
          </a:bodyPr>
          <a:lstStyle/>
          <a:p>
            <a:pPr marL="12700">
              <a:lnSpc>
                <a:spcPts val="1950"/>
              </a:lnSpc>
              <a:spcBef>
                <a:spcPts val="135"/>
              </a:spcBef>
            </a:pPr>
            <a:r>
              <a:rPr sz="1650" i="1" spc="-130" dirty="0">
                <a:solidFill>
                  <a:srgbClr val="333333"/>
                </a:solidFill>
                <a:latin typeface="Arial"/>
                <a:cs typeface="Arial"/>
              </a:rPr>
              <a:t>Validates</a:t>
            </a:r>
            <a:endParaRPr sz="1650" dirty="0">
              <a:latin typeface="Arial"/>
              <a:cs typeface="Arial"/>
            </a:endParaRPr>
          </a:p>
          <a:p>
            <a:pPr marL="12700">
              <a:lnSpc>
                <a:spcPts val="1920"/>
              </a:lnSpc>
            </a:pPr>
            <a:r>
              <a:rPr sz="1650" i="1" spc="-105" dirty="0">
                <a:solidFill>
                  <a:srgbClr val="333333"/>
                </a:solidFill>
                <a:latin typeface="Arial"/>
                <a:cs typeface="Arial"/>
              </a:rPr>
              <a:t>the</a:t>
            </a:r>
            <a:endParaRPr sz="1650" dirty="0">
              <a:latin typeface="Arial"/>
              <a:cs typeface="Arial"/>
            </a:endParaRPr>
          </a:p>
          <a:p>
            <a:pPr marL="12700">
              <a:lnSpc>
                <a:spcPts val="1950"/>
              </a:lnSpc>
            </a:pPr>
            <a:r>
              <a:rPr sz="1650" i="1" spc="-100" dirty="0">
                <a:solidFill>
                  <a:srgbClr val="333333"/>
                </a:solidFill>
                <a:latin typeface="Arial"/>
                <a:cs typeface="Arial"/>
              </a:rPr>
              <a:t>network</a:t>
            </a:r>
            <a:r>
              <a:rPr sz="1650" i="1" spc="-120" dirty="0">
                <a:solidFill>
                  <a:srgbClr val="333333"/>
                </a:solidFill>
                <a:latin typeface="Arial"/>
                <a:cs typeface="Arial"/>
              </a:rPr>
              <a:t> </a:t>
            </a:r>
            <a:r>
              <a:rPr sz="1650" i="1" spc="-145" dirty="0">
                <a:solidFill>
                  <a:srgbClr val="333333"/>
                </a:solidFill>
                <a:latin typeface="Arial"/>
                <a:cs typeface="Arial"/>
              </a:rPr>
              <a:t>model</a:t>
            </a:r>
            <a:endParaRPr sz="1650" dirty="0">
              <a:latin typeface="Arial"/>
              <a:cs typeface="Arial"/>
            </a:endParaRPr>
          </a:p>
        </p:txBody>
      </p:sp>
      <p:sp>
        <p:nvSpPr>
          <p:cNvPr id="3" name="object 3"/>
          <p:cNvSpPr txBox="1"/>
          <p:nvPr/>
        </p:nvSpPr>
        <p:spPr>
          <a:xfrm>
            <a:off x="6903211" y="1239625"/>
            <a:ext cx="1595120" cy="770255"/>
          </a:xfrm>
          <a:prstGeom prst="rect">
            <a:avLst/>
          </a:prstGeom>
        </p:spPr>
        <p:txBody>
          <a:bodyPr vert="horz" wrap="square" lIns="0" tIns="24130" rIns="0" bIns="0" rtlCol="0">
            <a:spAutoFit/>
          </a:bodyPr>
          <a:lstStyle/>
          <a:p>
            <a:pPr marL="12700" marR="5080" algn="just">
              <a:lnSpc>
                <a:spcPct val="97000"/>
              </a:lnSpc>
              <a:spcBef>
                <a:spcPts val="190"/>
              </a:spcBef>
            </a:pPr>
            <a:r>
              <a:rPr sz="1650" i="1" spc="-150" dirty="0">
                <a:solidFill>
                  <a:srgbClr val="333333"/>
                </a:solidFill>
                <a:latin typeface="Arial"/>
                <a:cs typeface="Arial"/>
              </a:rPr>
              <a:t>Using </a:t>
            </a:r>
            <a:r>
              <a:rPr sz="1650" i="1" spc="-114" dirty="0">
                <a:solidFill>
                  <a:srgbClr val="333333"/>
                </a:solidFill>
                <a:latin typeface="Arial"/>
                <a:cs typeface="Arial"/>
              </a:rPr>
              <a:t>applications  </a:t>
            </a:r>
            <a:r>
              <a:rPr sz="1650" i="1" spc="-145" dirty="0">
                <a:solidFill>
                  <a:srgbClr val="333333"/>
                </a:solidFill>
                <a:latin typeface="Arial"/>
                <a:cs typeface="Arial"/>
              </a:rPr>
              <a:t>(each </a:t>
            </a:r>
            <a:r>
              <a:rPr sz="1650" i="1" spc="-45" dirty="0">
                <a:solidFill>
                  <a:srgbClr val="333333"/>
                </a:solidFill>
                <a:latin typeface="Arial"/>
                <a:cs typeface="Arial"/>
              </a:rPr>
              <a:t>with </a:t>
            </a:r>
            <a:r>
              <a:rPr sz="1650" i="1" spc="-65" dirty="0">
                <a:solidFill>
                  <a:srgbClr val="333333"/>
                </a:solidFill>
                <a:latin typeface="Arial"/>
                <a:cs typeface="Arial"/>
              </a:rPr>
              <a:t>its </a:t>
            </a:r>
            <a:r>
              <a:rPr sz="1650" i="1" spc="-120" dirty="0">
                <a:solidFill>
                  <a:srgbClr val="333333"/>
                </a:solidFill>
                <a:latin typeface="Arial"/>
                <a:cs typeface="Arial"/>
              </a:rPr>
              <a:t>own  </a:t>
            </a:r>
            <a:r>
              <a:rPr sz="1650" i="1" spc="-170" dirty="0">
                <a:solidFill>
                  <a:srgbClr val="333333"/>
                </a:solidFill>
                <a:latin typeface="Arial"/>
                <a:cs typeface="Arial"/>
              </a:rPr>
              <a:t>copy </a:t>
            </a:r>
            <a:r>
              <a:rPr sz="1650" i="1" spc="-95" dirty="0">
                <a:solidFill>
                  <a:srgbClr val="333333"/>
                </a:solidFill>
                <a:latin typeface="Arial"/>
                <a:cs typeface="Arial"/>
              </a:rPr>
              <a:t>of </a:t>
            </a:r>
            <a:r>
              <a:rPr sz="1650" i="1" spc="-165" dirty="0">
                <a:solidFill>
                  <a:srgbClr val="333333"/>
                </a:solidFill>
                <a:latin typeface="Arial"/>
                <a:cs typeface="Arial"/>
              </a:rPr>
              <a:t>NETMOM)</a:t>
            </a:r>
            <a:r>
              <a:rPr sz="1650" i="1" spc="15" dirty="0">
                <a:solidFill>
                  <a:srgbClr val="333333"/>
                </a:solidFill>
                <a:latin typeface="Arial"/>
                <a:cs typeface="Arial"/>
              </a:rPr>
              <a:t> </a:t>
            </a:r>
            <a:r>
              <a:rPr sz="1650" i="1" spc="-60" dirty="0">
                <a:solidFill>
                  <a:srgbClr val="333333"/>
                </a:solidFill>
                <a:latin typeface="Arial"/>
                <a:cs typeface="Arial"/>
              </a:rPr>
              <a:t>:</a:t>
            </a:r>
            <a:endParaRPr sz="1650">
              <a:latin typeface="Arial"/>
              <a:cs typeface="Arial"/>
            </a:endParaRPr>
          </a:p>
        </p:txBody>
      </p:sp>
      <p:sp>
        <p:nvSpPr>
          <p:cNvPr id="4" name="object 4"/>
          <p:cNvSpPr txBox="1"/>
          <p:nvPr/>
        </p:nvSpPr>
        <p:spPr>
          <a:xfrm>
            <a:off x="304334" y="2805321"/>
            <a:ext cx="1243330" cy="304800"/>
          </a:xfrm>
          <a:prstGeom prst="rect">
            <a:avLst/>
          </a:prstGeom>
          <a:solidFill>
            <a:srgbClr val="C0C0C0"/>
          </a:solidFill>
          <a:ln w="12700">
            <a:solidFill>
              <a:srgbClr val="333333"/>
            </a:solidFill>
          </a:ln>
        </p:spPr>
        <p:txBody>
          <a:bodyPr vert="horz" wrap="square" lIns="0" tIns="6350" rIns="0" bIns="0" rtlCol="0">
            <a:spAutoFit/>
          </a:bodyPr>
          <a:lstStyle/>
          <a:p>
            <a:pPr marL="91440">
              <a:lnSpc>
                <a:spcPct val="100000"/>
              </a:lnSpc>
              <a:spcBef>
                <a:spcPts val="50"/>
              </a:spcBef>
            </a:pPr>
            <a:r>
              <a:rPr sz="1600" spc="-180" dirty="0">
                <a:solidFill>
                  <a:srgbClr val="003399"/>
                </a:solidFill>
                <a:latin typeface="Arial"/>
                <a:cs typeface="Arial"/>
              </a:rPr>
              <a:t>NETMODEL</a:t>
            </a:r>
            <a:endParaRPr sz="1600" dirty="0">
              <a:latin typeface="Arial"/>
              <a:cs typeface="Arial"/>
            </a:endParaRPr>
          </a:p>
        </p:txBody>
      </p:sp>
      <p:sp>
        <p:nvSpPr>
          <p:cNvPr id="5" name="object 5"/>
          <p:cNvSpPr/>
          <p:nvPr/>
        </p:nvSpPr>
        <p:spPr>
          <a:xfrm>
            <a:off x="1400175" y="2892698"/>
            <a:ext cx="584200" cy="114300"/>
          </a:xfrm>
          <a:custGeom>
            <a:avLst/>
            <a:gdLst/>
            <a:ahLst/>
            <a:cxnLst/>
            <a:rect l="l" t="t" r="r" b="b"/>
            <a:pathLst>
              <a:path w="584200" h="114300">
                <a:moveTo>
                  <a:pt x="469900" y="0"/>
                </a:moveTo>
                <a:lnTo>
                  <a:pt x="469900" y="114300"/>
                </a:lnTo>
                <a:lnTo>
                  <a:pt x="546100" y="76200"/>
                </a:lnTo>
                <a:lnTo>
                  <a:pt x="488950" y="76200"/>
                </a:lnTo>
                <a:lnTo>
                  <a:pt x="488950" y="38100"/>
                </a:lnTo>
                <a:lnTo>
                  <a:pt x="546100" y="38100"/>
                </a:lnTo>
                <a:lnTo>
                  <a:pt x="469900" y="0"/>
                </a:lnTo>
                <a:close/>
              </a:path>
              <a:path w="584200" h="114300">
                <a:moveTo>
                  <a:pt x="469900" y="38100"/>
                </a:moveTo>
                <a:lnTo>
                  <a:pt x="0" y="38100"/>
                </a:lnTo>
                <a:lnTo>
                  <a:pt x="0" y="76200"/>
                </a:lnTo>
                <a:lnTo>
                  <a:pt x="469900" y="76200"/>
                </a:lnTo>
                <a:lnTo>
                  <a:pt x="469900" y="38100"/>
                </a:lnTo>
                <a:close/>
              </a:path>
              <a:path w="584200" h="114300">
                <a:moveTo>
                  <a:pt x="546100" y="38100"/>
                </a:moveTo>
                <a:lnTo>
                  <a:pt x="488950" y="38100"/>
                </a:lnTo>
                <a:lnTo>
                  <a:pt x="488950" y="76200"/>
                </a:lnTo>
                <a:lnTo>
                  <a:pt x="546100" y="76200"/>
                </a:lnTo>
                <a:lnTo>
                  <a:pt x="584200" y="57150"/>
                </a:lnTo>
                <a:lnTo>
                  <a:pt x="546100" y="38100"/>
                </a:lnTo>
                <a:close/>
              </a:path>
            </a:pathLst>
          </a:custGeom>
          <a:solidFill>
            <a:srgbClr val="00FFFF"/>
          </a:solidFill>
        </p:spPr>
        <p:txBody>
          <a:bodyPr wrap="square" lIns="0" tIns="0" rIns="0" bIns="0" rtlCol="0"/>
          <a:lstStyle/>
          <a:p>
            <a:endParaRPr/>
          </a:p>
        </p:txBody>
      </p:sp>
      <p:sp>
        <p:nvSpPr>
          <p:cNvPr id="6" name="object 6"/>
          <p:cNvSpPr txBox="1"/>
          <p:nvPr/>
        </p:nvSpPr>
        <p:spPr>
          <a:xfrm>
            <a:off x="6721475" y="3116599"/>
            <a:ext cx="1957451" cy="422275"/>
          </a:xfrm>
          <a:prstGeom prst="rect">
            <a:avLst/>
          </a:prstGeom>
          <a:solidFill>
            <a:srgbClr val="FFFFFF"/>
          </a:solidFill>
          <a:ln w="12700">
            <a:solidFill>
              <a:srgbClr val="000000"/>
            </a:solidFill>
          </a:ln>
        </p:spPr>
        <p:txBody>
          <a:bodyPr vert="horz" wrap="square" lIns="0" tIns="0" rIns="0" bIns="0" rtlCol="0">
            <a:spAutoFit/>
          </a:bodyPr>
          <a:lstStyle/>
          <a:p>
            <a:pPr marL="92075">
              <a:lnSpc>
                <a:spcPts val="1490"/>
              </a:lnSpc>
            </a:pPr>
            <a:r>
              <a:rPr sz="1400" spc="-175" dirty="0">
                <a:solidFill>
                  <a:srgbClr val="003399"/>
                </a:solidFill>
                <a:latin typeface="Arial"/>
                <a:cs typeface="Arial"/>
              </a:rPr>
              <a:t>RTNET</a:t>
            </a:r>
            <a:r>
              <a:rPr sz="1400" spc="-55" dirty="0">
                <a:solidFill>
                  <a:srgbClr val="003399"/>
                </a:solidFill>
                <a:latin typeface="Arial"/>
                <a:cs typeface="Arial"/>
              </a:rPr>
              <a:t> </a:t>
            </a:r>
            <a:r>
              <a:rPr sz="1400" spc="-40" dirty="0">
                <a:solidFill>
                  <a:srgbClr val="003399"/>
                </a:solidFill>
                <a:latin typeface="Arial"/>
                <a:cs typeface="Arial"/>
              </a:rPr>
              <a:t>:</a:t>
            </a:r>
            <a:endParaRPr sz="1400" dirty="0">
              <a:latin typeface="Arial"/>
              <a:cs typeface="Arial"/>
            </a:endParaRPr>
          </a:p>
          <a:p>
            <a:pPr marL="92075">
              <a:lnSpc>
                <a:spcPct val="100000"/>
              </a:lnSpc>
            </a:pPr>
            <a:r>
              <a:rPr sz="1400" spc="-110" dirty="0">
                <a:solidFill>
                  <a:srgbClr val="003399"/>
                </a:solidFill>
                <a:latin typeface="Arial"/>
                <a:cs typeface="Arial"/>
              </a:rPr>
              <a:t>Real-Time</a:t>
            </a:r>
            <a:r>
              <a:rPr sz="1400" spc="-90" dirty="0">
                <a:solidFill>
                  <a:srgbClr val="003399"/>
                </a:solidFill>
                <a:latin typeface="Arial"/>
                <a:cs typeface="Arial"/>
              </a:rPr>
              <a:t> </a:t>
            </a:r>
            <a:r>
              <a:rPr sz="1400" spc="-100" dirty="0">
                <a:solidFill>
                  <a:srgbClr val="003399"/>
                </a:solidFill>
                <a:latin typeface="Arial"/>
                <a:cs typeface="Arial"/>
              </a:rPr>
              <a:t>NETwork</a:t>
            </a:r>
            <a:endParaRPr sz="1400" dirty="0">
              <a:latin typeface="Arial"/>
              <a:cs typeface="Arial"/>
            </a:endParaRPr>
          </a:p>
        </p:txBody>
      </p:sp>
      <p:sp>
        <p:nvSpPr>
          <p:cNvPr id="7" name="object 7"/>
          <p:cNvSpPr txBox="1"/>
          <p:nvPr/>
        </p:nvSpPr>
        <p:spPr>
          <a:xfrm>
            <a:off x="6721475" y="3802271"/>
            <a:ext cx="1984375" cy="437299"/>
          </a:xfrm>
          <a:prstGeom prst="rect">
            <a:avLst/>
          </a:prstGeom>
          <a:solidFill>
            <a:srgbClr val="FFFFFF"/>
          </a:solidFill>
          <a:ln w="12700">
            <a:solidFill>
              <a:srgbClr val="000000"/>
            </a:solidFill>
          </a:ln>
        </p:spPr>
        <p:txBody>
          <a:bodyPr vert="horz" wrap="square" lIns="0" tIns="6350" rIns="0" bIns="0" rtlCol="0">
            <a:spAutoFit/>
          </a:bodyPr>
          <a:lstStyle/>
          <a:p>
            <a:pPr marL="92075">
              <a:lnSpc>
                <a:spcPct val="100000"/>
              </a:lnSpc>
              <a:spcBef>
                <a:spcPts val="50"/>
              </a:spcBef>
            </a:pPr>
            <a:r>
              <a:rPr sz="1400" spc="-235" dirty="0">
                <a:solidFill>
                  <a:srgbClr val="003399"/>
                </a:solidFill>
                <a:latin typeface="Arial"/>
                <a:cs typeface="Arial"/>
              </a:rPr>
              <a:t>CA</a:t>
            </a:r>
            <a:r>
              <a:rPr sz="1400" spc="-220" dirty="0">
                <a:solidFill>
                  <a:srgbClr val="003399"/>
                </a:solidFill>
                <a:latin typeface="Arial"/>
                <a:cs typeface="Arial"/>
              </a:rPr>
              <a:t> </a:t>
            </a:r>
            <a:r>
              <a:rPr sz="1400" spc="-40" dirty="0">
                <a:solidFill>
                  <a:srgbClr val="003399"/>
                </a:solidFill>
                <a:latin typeface="Arial"/>
                <a:cs typeface="Arial"/>
              </a:rPr>
              <a:t>:</a:t>
            </a:r>
            <a:endParaRPr sz="1400" dirty="0">
              <a:latin typeface="Arial"/>
              <a:cs typeface="Arial"/>
            </a:endParaRPr>
          </a:p>
          <a:p>
            <a:pPr marL="92075">
              <a:lnSpc>
                <a:spcPct val="100000"/>
              </a:lnSpc>
            </a:pPr>
            <a:r>
              <a:rPr sz="1400" spc="-105" dirty="0">
                <a:solidFill>
                  <a:srgbClr val="003399"/>
                </a:solidFill>
                <a:latin typeface="Arial"/>
                <a:cs typeface="Arial"/>
              </a:rPr>
              <a:t>Contingency</a:t>
            </a:r>
            <a:r>
              <a:rPr sz="1400" spc="-95" dirty="0">
                <a:solidFill>
                  <a:srgbClr val="003399"/>
                </a:solidFill>
                <a:latin typeface="Arial"/>
                <a:cs typeface="Arial"/>
              </a:rPr>
              <a:t> </a:t>
            </a:r>
            <a:r>
              <a:rPr sz="1400" spc="-105" dirty="0">
                <a:solidFill>
                  <a:srgbClr val="003399"/>
                </a:solidFill>
                <a:latin typeface="Arial"/>
                <a:cs typeface="Arial"/>
              </a:rPr>
              <a:t>Analysis</a:t>
            </a:r>
            <a:endParaRPr sz="1400" dirty="0">
              <a:latin typeface="Arial"/>
              <a:cs typeface="Arial"/>
            </a:endParaRPr>
          </a:p>
        </p:txBody>
      </p:sp>
      <p:sp>
        <p:nvSpPr>
          <p:cNvPr id="8" name="object 8"/>
          <p:cNvSpPr/>
          <p:nvPr/>
        </p:nvSpPr>
        <p:spPr>
          <a:xfrm>
            <a:off x="5862573" y="2580024"/>
            <a:ext cx="828675" cy="76200"/>
          </a:xfrm>
          <a:custGeom>
            <a:avLst/>
            <a:gdLst/>
            <a:ahLst/>
            <a:cxnLst/>
            <a:rect l="l" t="t" r="r" b="b"/>
            <a:pathLst>
              <a:path w="828675" h="76200">
                <a:moveTo>
                  <a:pt x="752475" y="47622"/>
                </a:moveTo>
                <a:lnTo>
                  <a:pt x="752475" y="76200"/>
                </a:lnTo>
                <a:lnTo>
                  <a:pt x="809625" y="47625"/>
                </a:lnTo>
                <a:lnTo>
                  <a:pt x="752475" y="47622"/>
                </a:lnTo>
                <a:close/>
              </a:path>
              <a:path w="828675" h="76200">
                <a:moveTo>
                  <a:pt x="752475" y="28572"/>
                </a:moveTo>
                <a:lnTo>
                  <a:pt x="752475" y="47622"/>
                </a:lnTo>
                <a:lnTo>
                  <a:pt x="765175" y="47625"/>
                </a:lnTo>
                <a:lnTo>
                  <a:pt x="765175" y="28575"/>
                </a:lnTo>
                <a:lnTo>
                  <a:pt x="752475" y="28572"/>
                </a:lnTo>
                <a:close/>
              </a:path>
              <a:path w="828675" h="76200">
                <a:moveTo>
                  <a:pt x="752475" y="0"/>
                </a:moveTo>
                <a:lnTo>
                  <a:pt x="752475" y="28572"/>
                </a:lnTo>
                <a:lnTo>
                  <a:pt x="765175" y="28575"/>
                </a:lnTo>
                <a:lnTo>
                  <a:pt x="765175" y="47625"/>
                </a:lnTo>
                <a:lnTo>
                  <a:pt x="809629" y="47622"/>
                </a:lnTo>
                <a:lnTo>
                  <a:pt x="828675" y="38100"/>
                </a:lnTo>
                <a:lnTo>
                  <a:pt x="752475" y="0"/>
                </a:lnTo>
                <a:close/>
              </a:path>
              <a:path w="828675" h="76200">
                <a:moveTo>
                  <a:pt x="0" y="28448"/>
                </a:moveTo>
                <a:lnTo>
                  <a:pt x="0" y="47498"/>
                </a:lnTo>
                <a:lnTo>
                  <a:pt x="752475" y="47622"/>
                </a:lnTo>
                <a:lnTo>
                  <a:pt x="752475" y="28572"/>
                </a:lnTo>
                <a:lnTo>
                  <a:pt x="0" y="28448"/>
                </a:lnTo>
                <a:close/>
              </a:path>
            </a:pathLst>
          </a:custGeom>
          <a:solidFill>
            <a:srgbClr val="00FFFF"/>
          </a:solidFill>
        </p:spPr>
        <p:txBody>
          <a:bodyPr wrap="square" lIns="0" tIns="0" rIns="0" bIns="0" rtlCol="0"/>
          <a:lstStyle/>
          <a:p>
            <a:endParaRPr/>
          </a:p>
        </p:txBody>
      </p:sp>
      <p:sp>
        <p:nvSpPr>
          <p:cNvPr id="9" name="object 9"/>
          <p:cNvSpPr/>
          <p:nvPr/>
        </p:nvSpPr>
        <p:spPr>
          <a:xfrm>
            <a:off x="6142101" y="2648223"/>
            <a:ext cx="14604" cy="3822700"/>
          </a:xfrm>
          <a:custGeom>
            <a:avLst/>
            <a:gdLst/>
            <a:ahLst/>
            <a:cxnLst/>
            <a:rect l="l" t="t" r="r" b="b"/>
            <a:pathLst>
              <a:path w="14604" h="3822700">
                <a:moveTo>
                  <a:pt x="0" y="0"/>
                </a:moveTo>
                <a:lnTo>
                  <a:pt x="14224" y="3822700"/>
                </a:lnTo>
              </a:path>
            </a:pathLst>
          </a:custGeom>
          <a:ln w="19049">
            <a:solidFill>
              <a:srgbClr val="00FFFF"/>
            </a:solidFill>
          </a:ln>
        </p:spPr>
        <p:txBody>
          <a:bodyPr wrap="square" lIns="0" tIns="0" rIns="0" bIns="0" rtlCol="0"/>
          <a:lstStyle/>
          <a:p>
            <a:endParaRPr/>
          </a:p>
        </p:txBody>
      </p:sp>
      <p:sp>
        <p:nvSpPr>
          <p:cNvPr id="10" name="object 10"/>
          <p:cNvSpPr/>
          <p:nvPr/>
        </p:nvSpPr>
        <p:spPr>
          <a:xfrm>
            <a:off x="6149975" y="4086498"/>
            <a:ext cx="551180" cy="76200"/>
          </a:xfrm>
          <a:custGeom>
            <a:avLst/>
            <a:gdLst/>
            <a:ahLst/>
            <a:cxnLst/>
            <a:rect l="l" t="t" r="r" b="b"/>
            <a:pathLst>
              <a:path w="551179" h="76200">
                <a:moveTo>
                  <a:pt x="474599" y="0"/>
                </a:moveTo>
                <a:lnTo>
                  <a:pt x="474599" y="76200"/>
                </a:lnTo>
                <a:lnTo>
                  <a:pt x="531749" y="47625"/>
                </a:lnTo>
                <a:lnTo>
                  <a:pt x="487299" y="47625"/>
                </a:lnTo>
                <a:lnTo>
                  <a:pt x="487299" y="28575"/>
                </a:lnTo>
                <a:lnTo>
                  <a:pt x="531749" y="28575"/>
                </a:lnTo>
                <a:lnTo>
                  <a:pt x="474599" y="0"/>
                </a:lnTo>
                <a:close/>
              </a:path>
              <a:path w="551179" h="76200">
                <a:moveTo>
                  <a:pt x="474599" y="28575"/>
                </a:moveTo>
                <a:lnTo>
                  <a:pt x="0" y="28575"/>
                </a:lnTo>
                <a:lnTo>
                  <a:pt x="0" y="47625"/>
                </a:lnTo>
                <a:lnTo>
                  <a:pt x="474599" y="47625"/>
                </a:lnTo>
                <a:lnTo>
                  <a:pt x="474599" y="28575"/>
                </a:lnTo>
                <a:close/>
              </a:path>
              <a:path w="551179" h="76200">
                <a:moveTo>
                  <a:pt x="531749" y="28575"/>
                </a:moveTo>
                <a:lnTo>
                  <a:pt x="487299" y="28575"/>
                </a:lnTo>
                <a:lnTo>
                  <a:pt x="487299" y="47625"/>
                </a:lnTo>
                <a:lnTo>
                  <a:pt x="531749" y="47625"/>
                </a:lnTo>
                <a:lnTo>
                  <a:pt x="550799" y="38100"/>
                </a:lnTo>
                <a:lnTo>
                  <a:pt x="531749" y="28575"/>
                </a:lnTo>
                <a:close/>
              </a:path>
            </a:pathLst>
          </a:custGeom>
          <a:solidFill>
            <a:srgbClr val="00FFFF"/>
          </a:solidFill>
        </p:spPr>
        <p:txBody>
          <a:bodyPr wrap="square" lIns="0" tIns="0" rIns="0" bIns="0" rtlCol="0"/>
          <a:lstStyle/>
          <a:p>
            <a:endParaRPr/>
          </a:p>
        </p:txBody>
      </p:sp>
      <p:sp>
        <p:nvSpPr>
          <p:cNvPr id="11" name="object 11"/>
          <p:cNvSpPr/>
          <p:nvPr/>
        </p:nvSpPr>
        <p:spPr>
          <a:xfrm>
            <a:off x="6149975" y="3378473"/>
            <a:ext cx="551180" cy="76200"/>
          </a:xfrm>
          <a:custGeom>
            <a:avLst/>
            <a:gdLst/>
            <a:ahLst/>
            <a:cxnLst/>
            <a:rect l="l" t="t" r="r" b="b"/>
            <a:pathLst>
              <a:path w="551179" h="76200">
                <a:moveTo>
                  <a:pt x="474599" y="0"/>
                </a:moveTo>
                <a:lnTo>
                  <a:pt x="474599" y="76200"/>
                </a:lnTo>
                <a:lnTo>
                  <a:pt x="531749" y="47625"/>
                </a:lnTo>
                <a:lnTo>
                  <a:pt x="487299" y="47625"/>
                </a:lnTo>
                <a:lnTo>
                  <a:pt x="487299" y="28575"/>
                </a:lnTo>
                <a:lnTo>
                  <a:pt x="531749" y="28575"/>
                </a:lnTo>
                <a:lnTo>
                  <a:pt x="474599" y="0"/>
                </a:lnTo>
                <a:close/>
              </a:path>
              <a:path w="551179" h="76200">
                <a:moveTo>
                  <a:pt x="474599" y="28575"/>
                </a:moveTo>
                <a:lnTo>
                  <a:pt x="0" y="28575"/>
                </a:lnTo>
                <a:lnTo>
                  <a:pt x="0" y="47625"/>
                </a:lnTo>
                <a:lnTo>
                  <a:pt x="474599" y="47625"/>
                </a:lnTo>
                <a:lnTo>
                  <a:pt x="474599" y="28575"/>
                </a:lnTo>
                <a:close/>
              </a:path>
              <a:path w="551179" h="76200">
                <a:moveTo>
                  <a:pt x="531749" y="28575"/>
                </a:moveTo>
                <a:lnTo>
                  <a:pt x="487299" y="28575"/>
                </a:lnTo>
                <a:lnTo>
                  <a:pt x="487299" y="47625"/>
                </a:lnTo>
                <a:lnTo>
                  <a:pt x="531749" y="47625"/>
                </a:lnTo>
                <a:lnTo>
                  <a:pt x="550799" y="38100"/>
                </a:lnTo>
                <a:lnTo>
                  <a:pt x="531749" y="28575"/>
                </a:lnTo>
                <a:close/>
              </a:path>
            </a:pathLst>
          </a:custGeom>
          <a:solidFill>
            <a:srgbClr val="00FFFF"/>
          </a:solidFill>
        </p:spPr>
        <p:txBody>
          <a:bodyPr wrap="square" lIns="0" tIns="0" rIns="0" bIns="0" rtlCol="0"/>
          <a:lstStyle/>
          <a:p>
            <a:endParaRPr/>
          </a:p>
        </p:txBody>
      </p:sp>
      <p:sp>
        <p:nvSpPr>
          <p:cNvPr id="12" name="object 12"/>
          <p:cNvSpPr/>
          <p:nvPr/>
        </p:nvSpPr>
        <p:spPr>
          <a:xfrm>
            <a:off x="6145148" y="5777121"/>
            <a:ext cx="551180" cy="76200"/>
          </a:xfrm>
          <a:custGeom>
            <a:avLst/>
            <a:gdLst/>
            <a:ahLst/>
            <a:cxnLst/>
            <a:rect l="l" t="t" r="r" b="b"/>
            <a:pathLst>
              <a:path w="551179" h="76200">
                <a:moveTo>
                  <a:pt x="474725" y="0"/>
                </a:moveTo>
                <a:lnTo>
                  <a:pt x="474725" y="76200"/>
                </a:lnTo>
                <a:lnTo>
                  <a:pt x="531876" y="47625"/>
                </a:lnTo>
                <a:lnTo>
                  <a:pt x="487425" y="47625"/>
                </a:lnTo>
                <a:lnTo>
                  <a:pt x="487425" y="28575"/>
                </a:lnTo>
                <a:lnTo>
                  <a:pt x="531876" y="28575"/>
                </a:lnTo>
                <a:lnTo>
                  <a:pt x="474725" y="0"/>
                </a:lnTo>
                <a:close/>
              </a:path>
              <a:path w="551179" h="76200">
                <a:moveTo>
                  <a:pt x="474725" y="28575"/>
                </a:moveTo>
                <a:lnTo>
                  <a:pt x="0" y="28575"/>
                </a:lnTo>
                <a:lnTo>
                  <a:pt x="0" y="47625"/>
                </a:lnTo>
                <a:lnTo>
                  <a:pt x="474725" y="47625"/>
                </a:lnTo>
                <a:lnTo>
                  <a:pt x="474725" y="28575"/>
                </a:lnTo>
                <a:close/>
              </a:path>
              <a:path w="551179" h="76200">
                <a:moveTo>
                  <a:pt x="531876" y="28575"/>
                </a:moveTo>
                <a:lnTo>
                  <a:pt x="487425" y="28575"/>
                </a:lnTo>
                <a:lnTo>
                  <a:pt x="487425" y="47625"/>
                </a:lnTo>
                <a:lnTo>
                  <a:pt x="531876" y="47625"/>
                </a:lnTo>
                <a:lnTo>
                  <a:pt x="550926" y="38100"/>
                </a:lnTo>
                <a:lnTo>
                  <a:pt x="531876" y="28575"/>
                </a:lnTo>
                <a:close/>
              </a:path>
            </a:pathLst>
          </a:custGeom>
          <a:solidFill>
            <a:srgbClr val="00FFFF"/>
          </a:solidFill>
        </p:spPr>
        <p:txBody>
          <a:bodyPr wrap="square" lIns="0" tIns="0" rIns="0" bIns="0" rtlCol="0"/>
          <a:lstStyle/>
          <a:p>
            <a:endParaRPr/>
          </a:p>
        </p:txBody>
      </p:sp>
      <p:sp>
        <p:nvSpPr>
          <p:cNvPr id="13" name="object 13"/>
          <p:cNvSpPr/>
          <p:nvPr/>
        </p:nvSpPr>
        <p:spPr>
          <a:xfrm>
            <a:off x="6156325" y="6432823"/>
            <a:ext cx="551180" cy="76200"/>
          </a:xfrm>
          <a:custGeom>
            <a:avLst/>
            <a:gdLst/>
            <a:ahLst/>
            <a:cxnLst/>
            <a:rect l="l" t="t" r="r" b="b"/>
            <a:pathLst>
              <a:path w="551179" h="76200">
                <a:moveTo>
                  <a:pt x="474599" y="0"/>
                </a:moveTo>
                <a:lnTo>
                  <a:pt x="474599" y="76200"/>
                </a:lnTo>
                <a:lnTo>
                  <a:pt x="531749" y="47625"/>
                </a:lnTo>
                <a:lnTo>
                  <a:pt x="487299" y="47625"/>
                </a:lnTo>
                <a:lnTo>
                  <a:pt x="487299" y="28575"/>
                </a:lnTo>
                <a:lnTo>
                  <a:pt x="531749" y="28575"/>
                </a:lnTo>
                <a:lnTo>
                  <a:pt x="474599" y="0"/>
                </a:lnTo>
                <a:close/>
              </a:path>
              <a:path w="551179" h="76200">
                <a:moveTo>
                  <a:pt x="474599" y="28575"/>
                </a:moveTo>
                <a:lnTo>
                  <a:pt x="0" y="28575"/>
                </a:lnTo>
                <a:lnTo>
                  <a:pt x="0" y="47625"/>
                </a:lnTo>
                <a:lnTo>
                  <a:pt x="474599" y="47625"/>
                </a:lnTo>
                <a:lnTo>
                  <a:pt x="474599" y="28575"/>
                </a:lnTo>
                <a:close/>
              </a:path>
              <a:path w="551179" h="76200">
                <a:moveTo>
                  <a:pt x="531749" y="28575"/>
                </a:moveTo>
                <a:lnTo>
                  <a:pt x="487299" y="28575"/>
                </a:lnTo>
                <a:lnTo>
                  <a:pt x="487299" y="47625"/>
                </a:lnTo>
                <a:lnTo>
                  <a:pt x="531749" y="47625"/>
                </a:lnTo>
                <a:lnTo>
                  <a:pt x="550799" y="38100"/>
                </a:lnTo>
                <a:lnTo>
                  <a:pt x="531749" y="28575"/>
                </a:lnTo>
                <a:close/>
              </a:path>
            </a:pathLst>
          </a:custGeom>
          <a:solidFill>
            <a:srgbClr val="00FFFF"/>
          </a:solidFill>
        </p:spPr>
        <p:txBody>
          <a:bodyPr wrap="square" lIns="0" tIns="0" rIns="0" bIns="0" rtlCol="0"/>
          <a:lstStyle/>
          <a:p>
            <a:endParaRPr/>
          </a:p>
        </p:txBody>
      </p:sp>
      <p:sp>
        <p:nvSpPr>
          <p:cNvPr id="14" name="object 14"/>
          <p:cNvSpPr/>
          <p:nvPr/>
        </p:nvSpPr>
        <p:spPr>
          <a:xfrm>
            <a:off x="1941576" y="1316373"/>
            <a:ext cx="3883025" cy="4670425"/>
          </a:xfrm>
          <a:custGeom>
            <a:avLst/>
            <a:gdLst/>
            <a:ahLst/>
            <a:cxnLst/>
            <a:rect l="l" t="t" r="r" b="b"/>
            <a:pathLst>
              <a:path w="3883025" h="4670425">
                <a:moveTo>
                  <a:pt x="1941449" y="0"/>
                </a:moveTo>
                <a:lnTo>
                  <a:pt x="1874703" y="451"/>
                </a:lnTo>
                <a:lnTo>
                  <a:pt x="1808522" y="1795"/>
                </a:lnTo>
                <a:lnTo>
                  <a:pt x="1742942" y="4018"/>
                </a:lnTo>
                <a:lnTo>
                  <a:pt x="1677999" y="7105"/>
                </a:lnTo>
                <a:lnTo>
                  <a:pt x="1613730" y="11042"/>
                </a:lnTo>
                <a:lnTo>
                  <a:pt x="1550171" y="15813"/>
                </a:lnTo>
                <a:lnTo>
                  <a:pt x="1487357" y="21405"/>
                </a:lnTo>
                <a:lnTo>
                  <a:pt x="1425325" y="27804"/>
                </a:lnTo>
                <a:lnTo>
                  <a:pt x="1364110" y="34994"/>
                </a:lnTo>
                <a:lnTo>
                  <a:pt x="1303750" y="42961"/>
                </a:lnTo>
                <a:lnTo>
                  <a:pt x="1244280" y="51690"/>
                </a:lnTo>
                <a:lnTo>
                  <a:pt x="1185737" y="61168"/>
                </a:lnTo>
                <a:lnTo>
                  <a:pt x="1128156" y="71379"/>
                </a:lnTo>
                <a:lnTo>
                  <a:pt x="1071574" y="82310"/>
                </a:lnTo>
                <a:lnTo>
                  <a:pt x="1016026" y="93945"/>
                </a:lnTo>
                <a:lnTo>
                  <a:pt x="961549" y="106270"/>
                </a:lnTo>
                <a:lnTo>
                  <a:pt x="908180" y="119271"/>
                </a:lnTo>
                <a:lnTo>
                  <a:pt x="855953" y="132934"/>
                </a:lnTo>
                <a:lnTo>
                  <a:pt x="804906" y="147242"/>
                </a:lnTo>
                <a:lnTo>
                  <a:pt x="755075" y="162184"/>
                </a:lnTo>
                <a:lnTo>
                  <a:pt x="706495" y="177742"/>
                </a:lnTo>
                <a:lnTo>
                  <a:pt x="659203" y="193904"/>
                </a:lnTo>
                <a:lnTo>
                  <a:pt x="613234" y="210655"/>
                </a:lnTo>
                <a:lnTo>
                  <a:pt x="568626" y="227980"/>
                </a:lnTo>
                <a:lnTo>
                  <a:pt x="525414" y="245865"/>
                </a:lnTo>
                <a:lnTo>
                  <a:pt x="483634" y="264295"/>
                </a:lnTo>
                <a:lnTo>
                  <a:pt x="443323" y="283256"/>
                </a:lnTo>
                <a:lnTo>
                  <a:pt x="404516" y="302733"/>
                </a:lnTo>
                <a:lnTo>
                  <a:pt x="367250" y="322712"/>
                </a:lnTo>
                <a:lnTo>
                  <a:pt x="331561" y="343179"/>
                </a:lnTo>
                <a:lnTo>
                  <a:pt x="297485" y="364118"/>
                </a:lnTo>
                <a:lnTo>
                  <a:pt x="265058" y="385515"/>
                </a:lnTo>
                <a:lnTo>
                  <a:pt x="205296" y="429627"/>
                </a:lnTo>
                <a:lnTo>
                  <a:pt x="152564" y="475398"/>
                </a:lnTo>
                <a:lnTo>
                  <a:pt x="107152" y="522713"/>
                </a:lnTo>
                <a:lnTo>
                  <a:pt x="69348" y="571455"/>
                </a:lnTo>
                <a:lnTo>
                  <a:pt x="39442" y="621509"/>
                </a:lnTo>
                <a:lnTo>
                  <a:pt x="17722" y="672759"/>
                </a:lnTo>
                <a:lnTo>
                  <a:pt x="4478" y="725089"/>
                </a:lnTo>
                <a:lnTo>
                  <a:pt x="0" y="778383"/>
                </a:lnTo>
                <a:lnTo>
                  <a:pt x="0" y="3891915"/>
                </a:lnTo>
                <a:lnTo>
                  <a:pt x="4478" y="3945208"/>
                </a:lnTo>
                <a:lnTo>
                  <a:pt x="17722" y="3997539"/>
                </a:lnTo>
                <a:lnTo>
                  <a:pt x="39442" y="4048790"/>
                </a:lnTo>
                <a:lnTo>
                  <a:pt x="69348" y="4098846"/>
                </a:lnTo>
                <a:lnTo>
                  <a:pt x="107152" y="4147591"/>
                </a:lnTo>
                <a:lnTo>
                  <a:pt x="152564" y="4194909"/>
                </a:lnTo>
                <a:lnTo>
                  <a:pt x="205296" y="4240683"/>
                </a:lnTo>
                <a:lnTo>
                  <a:pt x="265058" y="4284798"/>
                </a:lnTo>
                <a:lnTo>
                  <a:pt x="297485" y="4306198"/>
                </a:lnTo>
                <a:lnTo>
                  <a:pt x="331561" y="4327139"/>
                </a:lnTo>
                <a:lnTo>
                  <a:pt x="367250" y="4347607"/>
                </a:lnTo>
                <a:lnTo>
                  <a:pt x="404516" y="4367588"/>
                </a:lnTo>
                <a:lnTo>
                  <a:pt x="443323" y="4387067"/>
                </a:lnTo>
                <a:lnTo>
                  <a:pt x="483634" y="4406029"/>
                </a:lnTo>
                <a:lnTo>
                  <a:pt x="525414" y="4424462"/>
                </a:lnTo>
                <a:lnTo>
                  <a:pt x="568626" y="4442348"/>
                </a:lnTo>
                <a:lnTo>
                  <a:pt x="613234" y="4459675"/>
                </a:lnTo>
                <a:lnTo>
                  <a:pt x="659203" y="4476428"/>
                </a:lnTo>
                <a:lnTo>
                  <a:pt x="706495" y="4492592"/>
                </a:lnTo>
                <a:lnTo>
                  <a:pt x="755075" y="4508153"/>
                </a:lnTo>
                <a:lnTo>
                  <a:pt x="804906" y="4523096"/>
                </a:lnTo>
                <a:lnTo>
                  <a:pt x="855953" y="4537407"/>
                </a:lnTo>
                <a:lnTo>
                  <a:pt x="908180" y="4551071"/>
                </a:lnTo>
                <a:lnTo>
                  <a:pt x="961549" y="4564074"/>
                </a:lnTo>
                <a:lnTo>
                  <a:pt x="1016026" y="4576401"/>
                </a:lnTo>
                <a:lnTo>
                  <a:pt x="1071574" y="4588038"/>
                </a:lnTo>
                <a:lnTo>
                  <a:pt x="1128156" y="4598970"/>
                </a:lnTo>
                <a:lnTo>
                  <a:pt x="1185737" y="4609183"/>
                </a:lnTo>
                <a:lnTo>
                  <a:pt x="1244280" y="4618662"/>
                </a:lnTo>
                <a:lnTo>
                  <a:pt x="1303750" y="4627393"/>
                </a:lnTo>
                <a:lnTo>
                  <a:pt x="1364110" y="4635361"/>
                </a:lnTo>
                <a:lnTo>
                  <a:pt x="1425325" y="4642552"/>
                </a:lnTo>
                <a:lnTo>
                  <a:pt x="1487357" y="4648951"/>
                </a:lnTo>
                <a:lnTo>
                  <a:pt x="1550171" y="4654545"/>
                </a:lnTo>
                <a:lnTo>
                  <a:pt x="1613730" y="4659317"/>
                </a:lnTo>
                <a:lnTo>
                  <a:pt x="1677999" y="4663254"/>
                </a:lnTo>
                <a:lnTo>
                  <a:pt x="1742942" y="4666342"/>
                </a:lnTo>
                <a:lnTo>
                  <a:pt x="1808522" y="4668565"/>
                </a:lnTo>
                <a:lnTo>
                  <a:pt x="1874703" y="4669910"/>
                </a:lnTo>
                <a:lnTo>
                  <a:pt x="1941449" y="4670361"/>
                </a:lnTo>
                <a:lnTo>
                  <a:pt x="2008195" y="4669910"/>
                </a:lnTo>
                <a:lnTo>
                  <a:pt x="2074376" y="4668565"/>
                </a:lnTo>
                <a:lnTo>
                  <a:pt x="2139956" y="4666342"/>
                </a:lnTo>
                <a:lnTo>
                  <a:pt x="2204900" y="4663254"/>
                </a:lnTo>
                <a:lnTo>
                  <a:pt x="2269171" y="4659317"/>
                </a:lnTo>
                <a:lnTo>
                  <a:pt x="2332732" y="4654545"/>
                </a:lnTo>
                <a:lnTo>
                  <a:pt x="2395548" y="4648951"/>
                </a:lnTo>
                <a:lnTo>
                  <a:pt x="2457582" y="4642552"/>
                </a:lnTo>
                <a:lnTo>
                  <a:pt x="2518798" y="4635361"/>
                </a:lnTo>
                <a:lnTo>
                  <a:pt x="2579161" y="4627393"/>
                </a:lnTo>
                <a:lnTo>
                  <a:pt x="2638633" y="4618662"/>
                </a:lnTo>
                <a:lnTo>
                  <a:pt x="2697180" y="4609183"/>
                </a:lnTo>
                <a:lnTo>
                  <a:pt x="2754764" y="4598970"/>
                </a:lnTo>
                <a:lnTo>
                  <a:pt x="2811349" y="4588038"/>
                </a:lnTo>
                <a:lnTo>
                  <a:pt x="2866900" y="4576401"/>
                </a:lnTo>
                <a:lnTo>
                  <a:pt x="2921381" y="4564074"/>
                </a:lnTo>
                <a:lnTo>
                  <a:pt x="2974754" y="4551071"/>
                </a:lnTo>
                <a:lnTo>
                  <a:pt x="3026984" y="4537407"/>
                </a:lnTo>
                <a:lnTo>
                  <a:pt x="3078035" y="4523096"/>
                </a:lnTo>
                <a:lnTo>
                  <a:pt x="3127870" y="4508153"/>
                </a:lnTo>
                <a:lnTo>
                  <a:pt x="3176454" y="4492592"/>
                </a:lnTo>
                <a:lnTo>
                  <a:pt x="3223750" y="4476428"/>
                </a:lnTo>
                <a:lnTo>
                  <a:pt x="3269722" y="4459675"/>
                </a:lnTo>
                <a:lnTo>
                  <a:pt x="3314334" y="4442348"/>
                </a:lnTo>
                <a:lnTo>
                  <a:pt x="3357550" y="4424462"/>
                </a:lnTo>
                <a:lnTo>
                  <a:pt x="3399334" y="4406029"/>
                </a:lnTo>
                <a:lnTo>
                  <a:pt x="3439649" y="4387067"/>
                </a:lnTo>
                <a:lnTo>
                  <a:pt x="3478460" y="4367588"/>
                </a:lnTo>
                <a:lnTo>
                  <a:pt x="3515730" y="4347607"/>
                </a:lnTo>
                <a:lnTo>
                  <a:pt x="3551423" y="4327139"/>
                </a:lnTo>
                <a:lnTo>
                  <a:pt x="3585503" y="4306198"/>
                </a:lnTo>
                <a:lnTo>
                  <a:pt x="3617933" y="4284798"/>
                </a:lnTo>
                <a:lnTo>
                  <a:pt x="3677702" y="4240683"/>
                </a:lnTo>
                <a:lnTo>
                  <a:pt x="3730440" y="4194909"/>
                </a:lnTo>
                <a:lnTo>
                  <a:pt x="3775858" y="4147591"/>
                </a:lnTo>
                <a:lnTo>
                  <a:pt x="3813667" y="4098846"/>
                </a:lnTo>
                <a:lnTo>
                  <a:pt x="3843577" y="4048790"/>
                </a:lnTo>
                <a:lnTo>
                  <a:pt x="3865299" y="3997539"/>
                </a:lnTo>
                <a:lnTo>
                  <a:pt x="3878545" y="3945208"/>
                </a:lnTo>
                <a:lnTo>
                  <a:pt x="3883025" y="3891915"/>
                </a:lnTo>
                <a:lnTo>
                  <a:pt x="3883025" y="778383"/>
                </a:lnTo>
                <a:lnTo>
                  <a:pt x="3878545" y="725089"/>
                </a:lnTo>
                <a:lnTo>
                  <a:pt x="3865299" y="672759"/>
                </a:lnTo>
                <a:lnTo>
                  <a:pt x="3843577" y="621509"/>
                </a:lnTo>
                <a:lnTo>
                  <a:pt x="3813667" y="571455"/>
                </a:lnTo>
                <a:lnTo>
                  <a:pt x="3775858" y="522713"/>
                </a:lnTo>
                <a:lnTo>
                  <a:pt x="3730440" y="475398"/>
                </a:lnTo>
                <a:lnTo>
                  <a:pt x="3677702" y="429627"/>
                </a:lnTo>
                <a:lnTo>
                  <a:pt x="3617933" y="385515"/>
                </a:lnTo>
                <a:lnTo>
                  <a:pt x="3585503" y="364118"/>
                </a:lnTo>
                <a:lnTo>
                  <a:pt x="3551423" y="343179"/>
                </a:lnTo>
                <a:lnTo>
                  <a:pt x="3515730" y="322712"/>
                </a:lnTo>
                <a:lnTo>
                  <a:pt x="3478460" y="302733"/>
                </a:lnTo>
                <a:lnTo>
                  <a:pt x="3439649" y="283256"/>
                </a:lnTo>
                <a:lnTo>
                  <a:pt x="3399334" y="264295"/>
                </a:lnTo>
                <a:lnTo>
                  <a:pt x="3357550" y="245865"/>
                </a:lnTo>
                <a:lnTo>
                  <a:pt x="3314334" y="227980"/>
                </a:lnTo>
                <a:lnTo>
                  <a:pt x="3269722" y="210655"/>
                </a:lnTo>
                <a:lnTo>
                  <a:pt x="3223750" y="193904"/>
                </a:lnTo>
                <a:lnTo>
                  <a:pt x="3176454" y="177742"/>
                </a:lnTo>
                <a:lnTo>
                  <a:pt x="3127870" y="162184"/>
                </a:lnTo>
                <a:lnTo>
                  <a:pt x="3078035" y="147242"/>
                </a:lnTo>
                <a:lnTo>
                  <a:pt x="3026984" y="132934"/>
                </a:lnTo>
                <a:lnTo>
                  <a:pt x="2974754" y="119271"/>
                </a:lnTo>
                <a:lnTo>
                  <a:pt x="2921380" y="106270"/>
                </a:lnTo>
                <a:lnTo>
                  <a:pt x="2866900" y="93945"/>
                </a:lnTo>
                <a:lnTo>
                  <a:pt x="2811349" y="82310"/>
                </a:lnTo>
                <a:lnTo>
                  <a:pt x="2754764" y="71379"/>
                </a:lnTo>
                <a:lnTo>
                  <a:pt x="2697180" y="61168"/>
                </a:lnTo>
                <a:lnTo>
                  <a:pt x="2638633" y="51690"/>
                </a:lnTo>
                <a:lnTo>
                  <a:pt x="2579161" y="42961"/>
                </a:lnTo>
                <a:lnTo>
                  <a:pt x="2518798" y="34994"/>
                </a:lnTo>
                <a:lnTo>
                  <a:pt x="2457582" y="27804"/>
                </a:lnTo>
                <a:lnTo>
                  <a:pt x="2395548" y="21405"/>
                </a:lnTo>
                <a:lnTo>
                  <a:pt x="2332732" y="15813"/>
                </a:lnTo>
                <a:lnTo>
                  <a:pt x="2269171" y="11042"/>
                </a:lnTo>
                <a:lnTo>
                  <a:pt x="2204900" y="7105"/>
                </a:lnTo>
                <a:lnTo>
                  <a:pt x="2139956" y="4018"/>
                </a:lnTo>
                <a:lnTo>
                  <a:pt x="2074376" y="1795"/>
                </a:lnTo>
                <a:lnTo>
                  <a:pt x="2008195" y="451"/>
                </a:lnTo>
                <a:lnTo>
                  <a:pt x="1941449" y="0"/>
                </a:lnTo>
                <a:close/>
              </a:path>
            </a:pathLst>
          </a:custGeom>
          <a:solidFill>
            <a:srgbClr val="FFFFFF"/>
          </a:solidFill>
        </p:spPr>
        <p:txBody>
          <a:bodyPr wrap="square" lIns="0" tIns="0" rIns="0" bIns="0" rtlCol="0"/>
          <a:lstStyle/>
          <a:p>
            <a:endParaRPr/>
          </a:p>
        </p:txBody>
      </p:sp>
      <p:sp>
        <p:nvSpPr>
          <p:cNvPr id="15" name="object 15"/>
          <p:cNvSpPr/>
          <p:nvPr/>
        </p:nvSpPr>
        <p:spPr>
          <a:xfrm>
            <a:off x="1941576" y="2094756"/>
            <a:ext cx="3883025" cy="778510"/>
          </a:xfrm>
          <a:custGeom>
            <a:avLst/>
            <a:gdLst/>
            <a:ahLst/>
            <a:cxnLst/>
            <a:rect l="l" t="t" r="r" b="b"/>
            <a:pathLst>
              <a:path w="3883025" h="778510">
                <a:moveTo>
                  <a:pt x="3883025" y="0"/>
                </a:moveTo>
                <a:lnTo>
                  <a:pt x="3878545" y="53293"/>
                </a:lnTo>
                <a:lnTo>
                  <a:pt x="3865299" y="105623"/>
                </a:lnTo>
                <a:lnTo>
                  <a:pt x="3843577" y="156873"/>
                </a:lnTo>
                <a:lnTo>
                  <a:pt x="3813667" y="206927"/>
                </a:lnTo>
                <a:lnTo>
                  <a:pt x="3775858" y="255669"/>
                </a:lnTo>
                <a:lnTo>
                  <a:pt x="3730440" y="302984"/>
                </a:lnTo>
                <a:lnTo>
                  <a:pt x="3677702" y="348755"/>
                </a:lnTo>
                <a:lnTo>
                  <a:pt x="3617933" y="392867"/>
                </a:lnTo>
                <a:lnTo>
                  <a:pt x="3585503" y="414264"/>
                </a:lnTo>
                <a:lnTo>
                  <a:pt x="3551423" y="435203"/>
                </a:lnTo>
                <a:lnTo>
                  <a:pt x="3515730" y="455670"/>
                </a:lnTo>
                <a:lnTo>
                  <a:pt x="3478460" y="475649"/>
                </a:lnTo>
                <a:lnTo>
                  <a:pt x="3439649" y="495126"/>
                </a:lnTo>
                <a:lnTo>
                  <a:pt x="3399334" y="514087"/>
                </a:lnTo>
                <a:lnTo>
                  <a:pt x="3357550" y="532517"/>
                </a:lnTo>
                <a:lnTo>
                  <a:pt x="3314334" y="550402"/>
                </a:lnTo>
                <a:lnTo>
                  <a:pt x="3269722" y="567727"/>
                </a:lnTo>
                <a:lnTo>
                  <a:pt x="3223750" y="584478"/>
                </a:lnTo>
                <a:lnTo>
                  <a:pt x="3176454" y="600640"/>
                </a:lnTo>
                <a:lnTo>
                  <a:pt x="3127870" y="616198"/>
                </a:lnTo>
                <a:lnTo>
                  <a:pt x="3078035" y="631140"/>
                </a:lnTo>
                <a:lnTo>
                  <a:pt x="3026984" y="645448"/>
                </a:lnTo>
                <a:lnTo>
                  <a:pt x="2974754" y="659111"/>
                </a:lnTo>
                <a:lnTo>
                  <a:pt x="2921381" y="672112"/>
                </a:lnTo>
                <a:lnTo>
                  <a:pt x="2866900" y="684437"/>
                </a:lnTo>
                <a:lnTo>
                  <a:pt x="2811349" y="696072"/>
                </a:lnTo>
                <a:lnTo>
                  <a:pt x="2754764" y="707003"/>
                </a:lnTo>
                <a:lnTo>
                  <a:pt x="2697180" y="717214"/>
                </a:lnTo>
                <a:lnTo>
                  <a:pt x="2638633" y="726692"/>
                </a:lnTo>
                <a:lnTo>
                  <a:pt x="2579161" y="735421"/>
                </a:lnTo>
                <a:lnTo>
                  <a:pt x="2518798" y="743388"/>
                </a:lnTo>
                <a:lnTo>
                  <a:pt x="2457582" y="750578"/>
                </a:lnTo>
                <a:lnTo>
                  <a:pt x="2395548" y="756977"/>
                </a:lnTo>
                <a:lnTo>
                  <a:pt x="2332732" y="762569"/>
                </a:lnTo>
                <a:lnTo>
                  <a:pt x="2269171" y="767340"/>
                </a:lnTo>
                <a:lnTo>
                  <a:pt x="2204900" y="771277"/>
                </a:lnTo>
                <a:lnTo>
                  <a:pt x="2139956" y="774364"/>
                </a:lnTo>
                <a:lnTo>
                  <a:pt x="2074376" y="776587"/>
                </a:lnTo>
                <a:lnTo>
                  <a:pt x="2008195" y="777931"/>
                </a:lnTo>
                <a:lnTo>
                  <a:pt x="1941449" y="778382"/>
                </a:lnTo>
                <a:lnTo>
                  <a:pt x="1874703" y="777931"/>
                </a:lnTo>
                <a:lnTo>
                  <a:pt x="1808522" y="776587"/>
                </a:lnTo>
                <a:lnTo>
                  <a:pt x="1742942" y="774364"/>
                </a:lnTo>
                <a:lnTo>
                  <a:pt x="1677999" y="771277"/>
                </a:lnTo>
                <a:lnTo>
                  <a:pt x="1613730" y="767340"/>
                </a:lnTo>
                <a:lnTo>
                  <a:pt x="1550171" y="762569"/>
                </a:lnTo>
                <a:lnTo>
                  <a:pt x="1487357" y="756977"/>
                </a:lnTo>
                <a:lnTo>
                  <a:pt x="1425325" y="750578"/>
                </a:lnTo>
                <a:lnTo>
                  <a:pt x="1364110" y="743388"/>
                </a:lnTo>
                <a:lnTo>
                  <a:pt x="1303750" y="735421"/>
                </a:lnTo>
                <a:lnTo>
                  <a:pt x="1244280" y="726692"/>
                </a:lnTo>
                <a:lnTo>
                  <a:pt x="1185737" y="717214"/>
                </a:lnTo>
                <a:lnTo>
                  <a:pt x="1128156" y="707003"/>
                </a:lnTo>
                <a:lnTo>
                  <a:pt x="1071574" y="696072"/>
                </a:lnTo>
                <a:lnTo>
                  <a:pt x="1016026" y="684437"/>
                </a:lnTo>
                <a:lnTo>
                  <a:pt x="961549" y="672112"/>
                </a:lnTo>
                <a:lnTo>
                  <a:pt x="908180" y="659111"/>
                </a:lnTo>
                <a:lnTo>
                  <a:pt x="855953" y="645448"/>
                </a:lnTo>
                <a:lnTo>
                  <a:pt x="804906" y="631140"/>
                </a:lnTo>
                <a:lnTo>
                  <a:pt x="755075" y="616198"/>
                </a:lnTo>
                <a:lnTo>
                  <a:pt x="706495" y="600640"/>
                </a:lnTo>
                <a:lnTo>
                  <a:pt x="659203" y="584478"/>
                </a:lnTo>
                <a:lnTo>
                  <a:pt x="613234" y="567727"/>
                </a:lnTo>
                <a:lnTo>
                  <a:pt x="568626" y="550402"/>
                </a:lnTo>
                <a:lnTo>
                  <a:pt x="525414" y="532517"/>
                </a:lnTo>
                <a:lnTo>
                  <a:pt x="483634" y="514087"/>
                </a:lnTo>
                <a:lnTo>
                  <a:pt x="443323" y="495126"/>
                </a:lnTo>
                <a:lnTo>
                  <a:pt x="404516" y="475649"/>
                </a:lnTo>
                <a:lnTo>
                  <a:pt x="367250" y="455670"/>
                </a:lnTo>
                <a:lnTo>
                  <a:pt x="331561" y="435203"/>
                </a:lnTo>
                <a:lnTo>
                  <a:pt x="297485" y="414264"/>
                </a:lnTo>
                <a:lnTo>
                  <a:pt x="265058" y="392867"/>
                </a:lnTo>
                <a:lnTo>
                  <a:pt x="205296" y="348755"/>
                </a:lnTo>
                <a:lnTo>
                  <a:pt x="152564" y="302984"/>
                </a:lnTo>
                <a:lnTo>
                  <a:pt x="107152" y="255669"/>
                </a:lnTo>
                <a:lnTo>
                  <a:pt x="69348" y="206927"/>
                </a:lnTo>
                <a:lnTo>
                  <a:pt x="39442" y="156873"/>
                </a:lnTo>
                <a:lnTo>
                  <a:pt x="17722" y="105623"/>
                </a:lnTo>
                <a:lnTo>
                  <a:pt x="4478" y="53293"/>
                </a:lnTo>
                <a:lnTo>
                  <a:pt x="1125" y="26760"/>
                </a:lnTo>
                <a:lnTo>
                  <a:pt x="0" y="0"/>
                </a:lnTo>
              </a:path>
            </a:pathLst>
          </a:custGeom>
          <a:ln w="12700">
            <a:solidFill>
              <a:srgbClr val="000000"/>
            </a:solidFill>
          </a:ln>
        </p:spPr>
        <p:txBody>
          <a:bodyPr wrap="square" lIns="0" tIns="0" rIns="0" bIns="0" rtlCol="0"/>
          <a:lstStyle/>
          <a:p>
            <a:endParaRPr/>
          </a:p>
        </p:txBody>
      </p:sp>
      <p:sp>
        <p:nvSpPr>
          <p:cNvPr id="16" name="object 16"/>
          <p:cNvSpPr/>
          <p:nvPr/>
        </p:nvSpPr>
        <p:spPr>
          <a:xfrm>
            <a:off x="1941576" y="1316373"/>
            <a:ext cx="3883025" cy="4670425"/>
          </a:xfrm>
          <a:custGeom>
            <a:avLst/>
            <a:gdLst/>
            <a:ahLst/>
            <a:cxnLst/>
            <a:rect l="l" t="t" r="r" b="b"/>
            <a:pathLst>
              <a:path w="3883025" h="4670425">
                <a:moveTo>
                  <a:pt x="0" y="778383"/>
                </a:moveTo>
                <a:lnTo>
                  <a:pt x="4478" y="725089"/>
                </a:lnTo>
                <a:lnTo>
                  <a:pt x="17722" y="672759"/>
                </a:lnTo>
                <a:lnTo>
                  <a:pt x="39442" y="621509"/>
                </a:lnTo>
                <a:lnTo>
                  <a:pt x="69348" y="571455"/>
                </a:lnTo>
                <a:lnTo>
                  <a:pt x="107152" y="522713"/>
                </a:lnTo>
                <a:lnTo>
                  <a:pt x="152564" y="475398"/>
                </a:lnTo>
                <a:lnTo>
                  <a:pt x="205296" y="429627"/>
                </a:lnTo>
                <a:lnTo>
                  <a:pt x="265058" y="385515"/>
                </a:lnTo>
                <a:lnTo>
                  <a:pt x="297485" y="364118"/>
                </a:lnTo>
                <a:lnTo>
                  <a:pt x="331561" y="343179"/>
                </a:lnTo>
                <a:lnTo>
                  <a:pt x="367250" y="322712"/>
                </a:lnTo>
                <a:lnTo>
                  <a:pt x="404516" y="302733"/>
                </a:lnTo>
                <a:lnTo>
                  <a:pt x="443323" y="283256"/>
                </a:lnTo>
                <a:lnTo>
                  <a:pt x="483634" y="264295"/>
                </a:lnTo>
                <a:lnTo>
                  <a:pt x="525414" y="245865"/>
                </a:lnTo>
                <a:lnTo>
                  <a:pt x="568626" y="227980"/>
                </a:lnTo>
                <a:lnTo>
                  <a:pt x="613234" y="210655"/>
                </a:lnTo>
                <a:lnTo>
                  <a:pt x="659203" y="193904"/>
                </a:lnTo>
                <a:lnTo>
                  <a:pt x="706495" y="177742"/>
                </a:lnTo>
                <a:lnTo>
                  <a:pt x="755075" y="162184"/>
                </a:lnTo>
                <a:lnTo>
                  <a:pt x="804906" y="147242"/>
                </a:lnTo>
                <a:lnTo>
                  <a:pt x="855953" y="132934"/>
                </a:lnTo>
                <a:lnTo>
                  <a:pt x="908180" y="119271"/>
                </a:lnTo>
                <a:lnTo>
                  <a:pt x="961549" y="106270"/>
                </a:lnTo>
                <a:lnTo>
                  <a:pt x="1016026" y="93945"/>
                </a:lnTo>
                <a:lnTo>
                  <a:pt x="1071574" y="82310"/>
                </a:lnTo>
                <a:lnTo>
                  <a:pt x="1128156" y="71379"/>
                </a:lnTo>
                <a:lnTo>
                  <a:pt x="1185737" y="61168"/>
                </a:lnTo>
                <a:lnTo>
                  <a:pt x="1244280" y="51690"/>
                </a:lnTo>
                <a:lnTo>
                  <a:pt x="1303750" y="42961"/>
                </a:lnTo>
                <a:lnTo>
                  <a:pt x="1364110" y="34994"/>
                </a:lnTo>
                <a:lnTo>
                  <a:pt x="1425325" y="27804"/>
                </a:lnTo>
                <a:lnTo>
                  <a:pt x="1487357" y="21405"/>
                </a:lnTo>
                <a:lnTo>
                  <a:pt x="1550171" y="15813"/>
                </a:lnTo>
                <a:lnTo>
                  <a:pt x="1613730" y="11042"/>
                </a:lnTo>
                <a:lnTo>
                  <a:pt x="1677999" y="7105"/>
                </a:lnTo>
                <a:lnTo>
                  <a:pt x="1742942" y="4018"/>
                </a:lnTo>
                <a:lnTo>
                  <a:pt x="1808522" y="1795"/>
                </a:lnTo>
                <a:lnTo>
                  <a:pt x="1874703" y="451"/>
                </a:lnTo>
                <a:lnTo>
                  <a:pt x="1941449" y="0"/>
                </a:lnTo>
                <a:lnTo>
                  <a:pt x="2008195" y="451"/>
                </a:lnTo>
                <a:lnTo>
                  <a:pt x="2074376" y="1795"/>
                </a:lnTo>
                <a:lnTo>
                  <a:pt x="2139956" y="4018"/>
                </a:lnTo>
                <a:lnTo>
                  <a:pt x="2204900" y="7105"/>
                </a:lnTo>
                <a:lnTo>
                  <a:pt x="2269171" y="11042"/>
                </a:lnTo>
                <a:lnTo>
                  <a:pt x="2332732" y="15813"/>
                </a:lnTo>
                <a:lnTo>
                  <a:pt x="2395548" y="21405"/>
                </a:lnTo>
                <a:lnTo>
                  <a:pt x="2457582" y="27804"/>
                </a:lnTo>
                <a:lnTo>
                  <a:pt x="2518798" y="34994"/>
                </a:lnTo>
                <a:lnTo>
                  <a:pt x="2579161" y="42961"/>
                </a:lnTo>
                <a:lnTo>
                  <a:pt x="2638633" y="51690"/>
                </a:lnTo>
                <a:lnTo>
                  <a:pt x="2697180" y="61168"/>
                </a:lnTo>
                <a:lnTo>
                  <a:pt x="2754764" y="71379"/>
                </a:lnTo>
                <a:lnTo>
                  <a:pt x="2811349" y="82310"/>
                </a:lnTo>
                <a:lnTo>
                  <a:pt x="2866900" y="93945"/>
                </a:lnTo>
                <a:lnTo>
                  <a:pt x="2921380" y="106270"/>
                </a:lnTo>
                <a:lnTo>
                  <a:pt x="2974754" y="119271"/>
                </a:lnTo>
                <a:lnTo>
                  <a:pt x="3026984" y="132934"/>
                </a:lnTo>
                <a:lnTo>
                  <a:pt x="3078035" y="147242"/>
                </a:lnTo>
                <a:lnTo>
                  <a:pt x="3127870" y="162184"/>
                </a:lnTo>
                <a:lnTo>
                  <a:pt x="3176454" y="177742"/>
                </a:lnTo>
                <a:lnTo>
                  <a:pt x="3223750" y="193904"/>
                </a:lnTo>
                <a:lnTo>
                  <a:pt x="3269722" y="210655"/>
                </a:lnTo>
                <a:lnTo>
                  <a:pt x="3314334" y="227980"/>
                </a:lnTo>
                <a:lnTo>
                  <a:pt x="3357550" y="245865"/>
                </a:lnTo>
                <a:lnTo>
                  <a:pt x="3399334" y="264295"/>
                </a:lnTo>
                <a:lnTo>
                  <a:pt x="3439649" y="283256"/>
                </a:lnTo>
                <a:lnTo>
                  <a:pt x="3478460" y="302733"/>
                </a:lnTo>
                <a:lnTo>
                  <a:pt x="3515730" y="322712"/>
                </a:lnTo>
                <a:lnTo>
                  <a:pt x="3551423" y="343179"/>
                </a:lnTo>
                <a:lnTo>
                  <a:pt x="3585503" y="364118"/>
                </a:lnTo>
                <a:lnTo>
                  <a:pt x="3617933" y="385515"/>
                </a:lnTo>
                <a:lnTo>
                  <a:pt x="3677702" y="429627"/>
                </a:lnTo>
                <a:lnTo>
                  <a:pt x="3730440" y="475398"/>
                </a:lnTo>
                <a:lnTo>
                  <a:pt x="3775858" y="522713"/>
                </a:lnTo>
                <a:lnTo>
                  <a:pt x="3813667" y="571455"/>
                </a:lnTo>
                <a:lnTo>
                  <a:pt x="3843577" y="621509"/>
                </a:lnTo>
                <a:lnTo>
                  <a:pt x="3865299" y="672759"/>
                </a:lnTo>
                <a:lnTo>
                  <a:pt x="3878545" y="725089"/>
                </a:lnTo>
                <a:lnTo>
                  <a:pt x="3883025" y="778383"/>
                </a:lnTo>
                <a:lnTo>
                  <a:pt x="3883025" y="3891915"/>
                </a:lnTo>
                <a:lnTo>
                  <a:pt x="3878545" y="3945208"/>
                </a:lnTo>
                <a:lnTo>
                  <a:pt x="3865299" y="3997539"/>
                </a:lnTo>
                <a:lnTo>
                  <a:pt x="3843577" y="4048790"/>
                </a:lnTo>
                <a:lnTo>
                  <a:pt x="3813667" y="4098846"/>
                </a:lnTo>
                <a:lnTo>
                  <a:pt x="3775858" y="4147591"/>
                </a:lnTo>
                <a:lnTo>
                  <a:pt x="3730440" y="4194909"/>
                </a:lnTo>
                <a:lnTo>
                  <a:pt x="3677702" y="4240683"/>
                </a:lnTo>
                <a:lnTo>
                  <a:pt x="3617933" y="4284798"/>
                </a:lnTo>
                <a:lnTo>
                  <a:pt x="3585503" y="4306198"/>
                </a:lnTo>
                <a:lnTo>
                  <a:pt x="3551423" y="4327139"/>
                </a:lnTo>
                <a:lnTo>
                  <a:pt x="3515730" y="4347607"/>
                </a:lnTo>
                <a:lnTo>
                  <a:pt x="3478460" y="4367588"/>
                </a:lnTo>
                <a:lnTo>
                  <a:pt x="3439649" y="4387067"/>
                </a:lnTo>
                <a:lnTo>
                  <a:pt x="3399334" y="4406029"/>
                </a:lnTo>
                <a:lnTo>
                  <a:pt x="3357550" y="4424462"/>
                </a:lnTo>
                <a:lnTo>
                  <a:pt x="3314334" y="4442348"/>
                </a:lnTo>
                <a:lnTo>
                  <a:pt x="3269722" y="4459675"/>
                </a:lnTo>
                <a:lnTo>
                  <a:pt x="3223750" y="4476428"/>
                </a:lnTo>
                <a:lnTo>
                  <a:pt x="3176454" y="4492592"/>
                </a:lnTo>
                <a:lnTo>
                  <a:pt x="3127870" y="4508153"/>
                </a:lnTo>
                <a:lnTo>
                  <a:pt x="3078035" y="4523096"/>
                </a:lnTo>
                <a:lnTo>
                  <a:pt x="3026984" y="4537407"/>
                </a:lnTo>
                <a:lnTo>
                  <a:pt x="2974754" y="4551071"/>
                </a:lnTo>
                <a:lnTo>
                  <a:pt x="2921381" y="4564074"/>
                </a:lnTo>
                <a:lnTo>
                  <a:pt x="2866900" y="4576401"/>
                </a:lnTo>
                <a:lnTo>
                  <a:pt x="2811349" y="4588038"/>
                </a:lnTo>
                <a:lnTo>
                  <a:pt x="2754764" y="4598970"/>
                </a:lnTo>
                <a:lnTo>
                  <a:pt x="2697180" y="4609183"/>
                </a:lnTo>
                <a:lnTo>
                  <a:pt x="2638633" y="4618662"/>
                </a:lnTo>
                <a:lnTo>
                  <a:pt x="2579161" y="4627393"/>
                </a:lnTo>
                <a:lnTo>
                  <a:pt x="2518798" y="4635361"/>
                </a:lnTo>
                <a:lnTo>
                  <a:pt x="2457582" y="4642552"/>
                </a:lnTo>
                <a:lnTo>
                  <a:pt x="2395548" y="4648951"/>
                </a:lnTo>
                <a:lnTo>
                  <a:pt x="2332732" y="4654545"/>
                </a:lnTo>
                <a:lnTo>
                  <a:pt x="2269171" y="4659317"/>
                </a:lnTo>
                <a:lnTo>
                  <a:pt x="2204900" y="4663254"/>
                </a:lnTo>
                <a:lnTo>
                  <a:pt x="2139956" y="4666342"/>
                </a:lnTo>
                <a:lnTo>
                  <a:pt x="2074376" y="4668565"/>
                </a:lnTo>
                <a:lnTo>
                  <a:pt x="2008195" y="4669910"/>
                </a:lnTo>
                <a:lnTo>
                  <a:pt x="1941449" y="4670361"/>
                </a:lnTo>
                <a:lnTo>
                  <a:pt x="1874703" y="4669910"/>
                </a:lnTo>
                <a:lnTo>
                  <a:pt x="1808522" y="4668565"/>
                </a:lnTo>
                <a:lnTo>
                  <a:pt x="1742942" y="4666342"/>
                </a:lnTo>
                <a:lnTo>
                  <a:pt x="1677999" y="4663254"/>
                </a:lnTo>
                <a:lnTo>
                  <a:pt x="1613730" y="4659317"/>
                </a:lnTo>
                <a:lnTo>
                  <a:pt x="1550171" y="4654545"/>
                </a:lnTo>
                <a:lnTo>
                  <a:pt x="1487357" y="4648951"/>
                </a:lnTo>
                <a:lnTo>
                  <a:pt x="1425325" y="4642552"/>
                </a:lnTo>
                <a:lnTo>
                  <a:pt x="1364110" y="4635361"/>
                </a:lnTo>
                <a:lnTo>
                  <a:pt x="1303750" y="4627393"/>
                </a:lnTo>
                <a:lnTo>
                  <a:pt x="1244280" y="4618662"/>
                </a:lnTo>
                <a:lnTo>
                  <a:pt x="1185737" y="4609183"/>
                </a:lnTo>
                <a:lnTo>
                  <a:pt x="1128156" y="4598970"/>
                </a:lnTo>
                <a:lnTo>
                  <a:pt x="1071574" y="4588038"/>
                </a:lnTo>
                <a:lnTo>
                  <a:pt x="1016026" y="4576401"/>
                </a:lnTo>
                <a:lnTo>
                  <a:pt x="961549" y="4564074"/>
                </a:lnTo>
                <a:lnTo>
                  <a:pt x="908180" y="4551071"/>
                </a:lnTo>
                <a:lnTo>
                  <a:pt x="855953" y="4537407"/>
                </a:lnTo>
                <a:lnTo>
                  <a:pt x="804906" y="4523096"/>
                </a:lnTo>
                <a:lnTo>
                  <a:pt x="755075" y="4508153"/>
                </a:lnTo>
                <a:lnTo>
                  <a:pt x="706495" y="4492592"/>
                </a:lnTo>
                <a:lnTo>
                  <a:pt x="659203" y="4476428"/>
                </a:lnTo>
                <a:lnTo>
                  <a:pt x="613234" y="4459675"/>
                </a:lnTo>
                <a:lnTo>
                  <a:pt x="568626" y="4442348"/>
                </a:lnTo>
                <a:lnTo>
                  <a:pt x="525414" y="4424462"/>
                </a:lnTo>
                <a:lnTo>
                  <a:pt x="483634" y="4406029"/>
                </a:lnTo>
                <a:lnTo>
                  <a:pt x="443323" y="4387067"/>
                </a:lnTo>
                <a:lnTo>
                  <a:pt x="404516" y="4367588"/>
                </a:lnTo>
                <a:lnTo>
                  <a:pt x="367250" y="4347607"/>
                </a:lnTo>
                <a:lnTo>
                  <a:pt x="331561" y="4327139"/>
                </a:lnTo>
                <a:lnTo>
                  <a:pt x="297485" y="4306198"/>
                </a:lnTo>
                <a:lnTo>
                  <a:pt x="265058" y="4284798"/>
                </a:lnTo>
                <a:lnTo>
                  <a:pt x="205296" y="4240683"/>
                </a:lnTo>
                <a:lnTo>
                  <a:pt x="152564" y="4194909"/>
                </a:lnTo>
                <a:lnTo>
                  <a:pt x="107152" y="4147591"/>
                </a:lnTo>
                <a:lnTo>
                  <a:pt x="69348" y="4098846"/>
                </a:lnTo>
                <a:lnTo>
                  <a:pt x="39442" y="4048790"/>
                </a:lnTo>
                <a:lnTo>
                  <a:pt x="17722" y="3997539"/>
                </a:lnTo>
                <a:lnTo>
                  <a:pt x="4478" y="3945208"/>
                </a:lnTo>
                <a:lnTo>
                  <a:pt x="0" y="3891915"/>
                </a:lnTo>
                <a:lnTo>
                  <a:pt x="0" y="778383"/>
                </a:lnTo>
                <a:close/>
              </a:path>
            </a:pathLst>
          </a:custGeom>
          <a:ln w="12700">
            <a:solidFill>
              <a:srgbClr val="000000"/>
            </a:solidFill>
          </a:ln>
        </p:spPr>
        <p:txBody>
          <a:bodyPr wrap="square" lIns="0" tIns="0" rIns="0" bIns="0" rtlCol="0"/>
          <a:lstStyle/>
          <a:p>
            <a:endParaRPr/>
          </a:p>
        </p:txBody>
      </p:sp>
      <p:sp>
        <p:nvSpPr>
          <p:cNvPr id="17" name="object 17"/>
          <p:cNvSpPr txBox="1"/>
          <p:nvPr/>
        </p:nvSpPr>
        <p:spPr>
          <a:xfrm>
            <a:off x="2020570" y="3007670"/>
            <a:ext cx="2917825" cy="2463800"/>
          </a:xfrm>
          <a:prstGeom prst="rect">
            <a:avLst/>
          </a:prstGeom>
        </p:spPr>
        <p:txBody>
          <a:bodyPr vert="horz" wrap="square" lIns="0" tIns="12065" rIns="0" bIns="0" rtlCol="0">
            <a:spAutoFit/>
          </a:bodyPr>
          <a:lstStyle/>
          <a:p>
            <a:pPr marL="113030">
              <a:lnSpc>
                <a:spcPct val="100000"/>
              </a:lnSpc>
              <a:spcBef>
                <a:spcPts val="95"/>
              </a:spcBef>
            </a:pPr>
            <a:r>
              <a:rPr sz="1600" spc="-140" dirty="0">
                <a:solidFill>
                  <a:srgbClr val="003399"/>
                </a:solidFill>
                <a:latin typeface="Arial"/>
                <a:cs typeface="Arial"/>
              </a:rPr>
              <a:t>Topology </a:t>
            </a:r>
            <a:r>
              <a:rPr sz="1600" spc="-75" dirty="0">
                <a:solidFill>
                  <a:srgbClr val="003399"/>
                </a:solidFill>
                <a:latin typeface="Arial"/>
                <a:cs typeface="Arial"/>
              </a:rPr>
              <a:t>of </a:t>
            </a:r>
            <a:r>
              <a:rPr sz="1600" spc="-100" dirty="0">
                <a:solidFill>
                  <a:srgbClr val="003399"/>
                </a:solidFill>
                <a:latin typeface="Arial"/>
                <a:cs typeface="Arial"/>
              </a:rPr>
              <a:t>power</a:t>
            </a:r>
            <a:r>
              <a:rPr sz="1600" spc="-250" dirty="0">
                <a:solidFill>
                  <a:srgbClr val="003399"/>
                </a:solidFill>
                <a:latin typeface="Arial"/>
                <a:cs typeface="Arial"/>
              </a:rPr>
              <a:t> </a:t>
            </a:r>
            <a:r>
              <a:rPr sz="1600" spc="-75" dirty="0">
                <a:solidFill>
                  <a:srgbClr val="003399"/>
                </a:solidFill>
                <a:latin typeface="Arial"/>
                <a:cs typeface="Arial"/>
              </a:rPr>
              <a:t>network</a:t>
            </a:r>
            <a:endParaRPr sz="1600">
              <a:latin typeface="Arial"/>
              <a:cs typeface="Arial"/>
            </a:endParaRPr>
          </a:p>
          <a:p>
            <a:pPr marL="12700">
              <a:lnSpc>
                <a:spcPct val="100000"/>
              </a:lnSpc>
            </a:pPr>
            <a:r>
              <a:rPr sz="1600" spc="-50" dirty="0">
                <a:solidFill>
                  <a:srgbClr val="003399"/>
                </a:solidFill>
                <a:latin typeface="Arial"/>
                <a:cs typeface="Arial"/>
              </a:rPr>
              <a:t>. </a:t>
            </a:r>
            <a:r>
              <a:rPr sz="1600" spc="-95" dirty="0">
                <a:solidFill>
                  <a:srgbClr val="003399"/>
                </a:solidFill>
                <a:latin typeface="Arial"/>
                <a:cs typeface="Arial"/>
              </a:rPr>
              <a:t>Description </a:t>
            </a:r>
            <a:r>
              <a:rPr sz="1600" spc="-75" dirty="0">
                <a:solidFill>
                  <a:srgbClr val="003399"/>
                </a:solidFill>
                <a:latin typeface="Arial"/>
                <a:cs typeface="Arial"/>
              </a:rPr>
              <a:t>of network</a:t>
            </a:r>
            <a:r>
              <a:rPr sz="1600" spc="-15" dirty="0">
                <a:solidFill>
                  <a:srgbClr val="003399"/>
                </a:solidFill>
                <a:latin typeface="Arial"/>
                <a:cs typeface="Arial"/>
              </a:rPr>
              <a:t> </a:t>
            </a:r>
            <a:r>
              <a:rPr sz="1600" spc="-125" dirty="0">
                <a:solidFill>
                  <a:srgbClr val="003399"/>
                </a:solidFill>
                <a:latin typeface="Arial"/>
                <a:cs typeface="Arial"/>
              </a:rPr>
              <a:t>components</a:t>
            </a:r>
            <a:endParaRPr sz="1600">
              <a:latin typeface="Arial"/>
              <a:cs typeface="Arial"/>
            </a:endParaRPr>
          </a:p>
          <a:p>
            <a:pPr marL="1053465" indent="-126364">
              <a:lnSpc>
                <a:spcPct val="100000"/>
              </a:lnSpc>
              <a:buChar char="*"/>
              <a:tabLst>
                <a:tab pos="1054100" algn="l"/>
              </a:tabLst>
            </a:pPr>
            <a:r>
              <a:rPr sz="1600" spc="-90" dirty="0">
                <a:solidFill>
                  <a:srgbClr val="003399"/>
                </a:solidFill>
                <a:latin typeface="Arial"/>
                <a:cs typeface="Arial"/>
              </a:rPr>
              <a:t>positive</a:t>
            </a:r>
            <a:r>
              <a:rPr sz="1600" spc="-130" dirty="0">
                <a:solidFill>
                  <a:srgbClr val="003399"/>
                </a:solidFill>
                <a:latin typeface="Arial"/>
                <a:cs typeface="Arial"/>
              </a:rPr>
              <a:t> </a:t>
            </a:r>
            <a:r>
              <a:rPr sz="1600" spc="-160" dirty="0">
                <a:solidFill>
                  <a:srgbClr val="003399"/>
                </a:solidFill>
                <a:latin typeface="Arial"/>
                <a:cs typeface="Arial"/>
              </a:rPr>
              <a:t>sequence</a:t>
            </a:r>
            <a:endParaRPr sz="1600">
              <a:latin typeface="Arial"/>
              <a:cs typeface="Arial"/>
            </a:endParaRPr>
          </a:p>
          <a:p>
            <a:pPr marL="1053465" indent="-126364">
              <a:lnSpc>
                <a:spcPct val="100000"/>
              </a:lnSpc>
              <a:buChar char="*"/>
              <a:tabLst>
                <a:tab pos="1054100" algn="l"/>
              </a:tabLst>
            </a:pPr>
            <a:r>
              <a:rPr sz="1600" spc="-140" dirty="0">
                <a:solidFill>
                  <a:srgbClr val="003399"/>
                </a:solidFill>
                <a:latin typeface="Arial"/>
                <a:cs typeface="Arial"/>
              </a:rPr>
              <a:t>zero</a:t>
            </a:r>
            <a:r>
              <a:rPr sz="1600" spc="-95" dirty="0">
                <a:solidFill>
                  <a:srgbClr val="003399"/>
                </a:solidFill>
                <a:latin typeface="Arial"/>
                <a:cs typeface="Arial"/>
              </a:rPr>
              <a:t> </a:t>
            </a:r>
            <a:r>
              <a:rPr sz="1600" spc="-160" dirty="0">
                <a:solidFill>
                  <a:srgbClr val="003399"/>
                </a:solidFill>
                <a:latin typeface="Arial"/>
                <a:cs typeface="Arial"/>
              </a:rPr>
              <a:t>sequence</a:t>
            </a:r>
            <a:endParaRPr sz="1600">
              <a:latin typeface="Arial"/>
              <a:cs typeface="Arial"/>
            </a:endParaRPr>
          </a:p>
          <a:p>
            <a:pPr marL="12700">
              <a:lnSpc>
                <a:spcPct val="100000"/>
              </a:lnSpc>
            </a:pPr>
            <a:r>
              <a:rPr sz="1600" spc="-50" dirty="0">
                <a:solidFill>
                  <a:srgbClr val="003399"/>
                </a:solidFill>
                <a:latin typeface="Arial"/>
                <a:cs typeface="Arial"/>
              </a:rPr>
              <a:t>. </a:t>
            </a:r>
            <a:r>
              <a:rPr sz="1600" spc="-100" dirty="0">
                <a:solidFill>
                  <a:srgbClr val="003399"/>
                </a:solidFill>
                <a:latin typeface="Arial"/>
                <a:cs typeface="Arial"/>
              </a:rPr>
              <a:t>Equivalent</a:t>
            </a:r>
            <a:r>
              <a:rPr sz="1600" spc="-25" dirty="0">
                <a:solidFill>
                  <a:srgbClr val="003399"/>
                </a:solidFill>
                <a:latin typeface="Arial"/>
                <a:cs typeface="Arial"/>
              </a:rPr>
              <a:t> </a:t>
            </a:r>
            <a:r>
              <a:rPr sz="1600" spc="-130" dirty="0">
                <a:solidFill>
                  <a:srgbClr val="003399"/>
                </a:solidFill>
                <a:latin typeface="Arial"/>
                <a:cs typeface="Arial"/>
              </a:rPr>
              <a:t>models</a:t>
            </a:r>
            <a:endParaRPr sz="1600">
              <a:latin typeface="Arial"/>
              <a:cs typeface="Arial"/>
            </a:endParaRPr>
          </a:p>
          <a:p>
            <a:pPr marL="12700">
              <a:lnSpc>
                <a:spcPct val="100000"/>
              </a:lnSpc>
            </a:pPr>
            <a:r>
              <a:rPr sz="1600" spc="-50" dirty="0">
                <a:solidFill>
                  <a:srgbClr val="003399"/>
                </a:solidFill>
                <a:latin typeface="Arial"/>
                <a:cs typeface="Arial"/>
              </a:rPr>
              <a:t>. </a:t>
            </a:r>
            <a:r>
              <a:rPr sz="1600" spc="-155" dirty="0">
                <a:solidFill>
                  <a:srgbClr val="003399"/>
                </a:solidFill>
                <a:latin typeface="Arial"/>
                <a:cs typeface="Arial"/>
              </a:rPr>
              <a:t>Load </a:t>
            </a:r>
            <a:r>
              <a:rPr sz="1600" spc="-125" dirty="0">
                <a:solidFill>
                  <a:srgbClr val="003399"/>
                </a:solidFill>
                <a:latin typeface="Arial"/>
                <a:cs typeface="Arial"/>
              </a:rPr>
              <a:t>and </a:t>
            </a:r>
            <a:r>
              <a:rPr sz="1600" spc="-235" dirty="0">
                <a:solidFill>
                  <a:srgbClr val="003399"/>
                </a:solidFill>
                <a:latin typeface="Arial"/>
                <a:cs typeface="Arial"/>
              </a:rPr>
              <a:t>CB </a:t>
            </a:r>
            <a:r>
              <a:rPr sz="1600" spc="-105" dirty="0">
                <a:solidFill>
                  <a:srgbClr val="003399"/>
                </a:solidFill>
                <a:latin typeface="Arial"/>
                <a:cs typeface="Arial"/>
              </a:rPr>
              <a:t>forecast</a:t>
            </a:r>
            <a:r>
              <a:rPr sz="1600" spc="-180" dirty="0">
                <a:solidFill>
                  <a:srgbClr val="003399"/>
                </a:solidFill>
                <a:latin typeface="Arial"/>
                <a:cs typeface="Arial"/>
              </a:rPr>
              <a:t> </a:t>
            </a:r>
            <a:r>
              <a:rPr sz="1600" spc="-140" dirty="0">
                <a:solidFill>
                  <a:srgbClr val="003399"/>
                </a:solidFill>
                <a:latin typeface="Arial"/>
                <a:cs typeface="Arial"/>
              </a:rPr>
              <a:t>schedules</a:t>
            </a:r>
            <a:endParaRPr sz="1600">
              <a:latin typeface="Arial"/>
              <a:cs typeface="Arial"/>
            </a:endParaRPr>
          </a:p>
          <a:p>
            <a:pPr marL="12700">
              <a:lnSpc>
                <a:spcPct val="100000"/>
              </a:lnSpc>
              <a:tabLst>
                <a:tab pos="1105535" algn="l"/>
              </a:tabLst>
            </a:pPr>
            <a:r>
              <a:rPr sz="1600" spc="-50" dirty="0">
                <a:solidFill>
                  <a:srgbClr val="003399"/>
                </a:solidFill>
                <a:latin typeface="Arial"/>
                <a:cs typeface="Arial"/>
              </a:rPr>
              <a:t>. </a:t>
            </a:r>
            <a:r>
              <a:rPr sz="1600" spc="-105" dirty="0">
                <a:solidFill>
                  <a:srgbClr val="003399"/>
                </a:solidFill>
                <a:latin typeface="Arial"/>
                <a:cs typeface="Arial"/>
              </a:rPr>
              <a:t>Regulation	</a:t>
            </a:r>
            <a:r>
              <a:rPr sz="1600" spc="-140" dirty="0">
                <a:solidFill>
                  <a:srgbClr val="003399"/>
                </a:solidFill>
                <a:latin typeface="Arial"/>
                <a:cs typeface="Arial"/>
              </a:rPr>
              <a:t>schedules</a:t>
            </a:r>
            <a:endParaRPr sz="1600">
              <a:latin typeface="Arial"/>
              <a:cs typeface="Arial"/>
            </a:endParaRPr>
          </a:p>
          <a:p>
            <a:pPr marL="12700">
              <a:lnSpc>
                <a:spcPct val="100000"/>
              </a:lnSpc>
            </a:pPr>
            <a:r>
              <a:rPr sz="1600" spc="-50" dirty="0">
                <a:solidFill>
                  <a:srgbClr val="003399"/>
                </a:solidFill>
                <a:latin typeface="Arial"/>
                <a:cs typeface="Arial"/>
              </a:rPr>
              <a:t>. </a:t>
            </a:r>
            <a:r>
              <a:rPr sz="1600" spc="-150" dirty="0">
                <a:solidFill>
                  <a:srgbClr val="003399"/>
                </a:solidFill>
                <a:latin typeface="Arial"/>
                <a:cs typeface="Arial"/>
              </a:rPr>
              <a:t>Load</a:t>
            </a:r>
            <a:r>
              <a:rPr sz="1600" spc="-65" dirty="0">
                <a:solidFill>
                  <a:srgbClr val="003399"/>
                </a:solidFill>
                <a:latin typeface="Arial"/>
                <a:cs typeface="Arial"/>
              </a:rPr>
              <a:t> </a:t>
            </a:r>
            <a:r>
              <a:rPr sz="1600" spc="-130" dirty="0">
                <a:solidFill>
                  <a:srgbClr val="003399"/>
                </a:solidFill>
                <a:latin typeface="Arial"/>
                <a:cs typeface="Arial"/>
              </a:rPr>
              <a:t>models</a:t>
            </a:r>
            <a:endParaRPr sz="1600">
              <a:latin typeface="Arial"/>
              <a:cs typeface="Arial"/>
            </a:endParaRPr>
          </a:p>
          <a:p>
            <a:pPr marL="12700">
              <a:lnSpc>
                <a:spcPct val="100000"/>
              </a:lnSpc>
            </a:pPr>
            <a:r>
              <a:rPr sz="1600" spc="-50" dirty="0">
                <a:solidFill>
                  <a:srgbClr val="003399"/>
                </a:solidFill>
                <a:latin typeface="Arial"/>
                <a:cs typeface="Arial"/>
              </a:rPr>
              <a:t>. </a:t>
            </a:r>
            <a:r>
              <a:rPr sz="1600" spc="-105" dirty="0">
                <a:solidFill>
                  <a:srgbClr val="003399"/>
                </a:solidFill>
                <a:latin typeface="Arial"/>
                <a:cs typeface="Arial"/>
              </a:rPr>
              <a:t>Operating</a:t>
            </a:r>
            <a:r>
              <a:rPr sz="1600" spc="-60" dirty="0">
                <a:solidFill>
                  <a:srgbClr val="003399"/>
                </a:solidFill>
                <a:latin typeface="Arial"/>
                <a:cs typeface="Arial"/>
              </a:rPr>
              <a:t> </a:t>
            </a:r>
            <a:r>
              <a:rPr sz="1600" spc="-45" dirty="0">
                <a:solidFill>
                  <a:srgbClr val="003399"/>
                </a:solidFill>
                <a:latin typeface="Arial"/>
                <a:cs typeface="Arial"/>
              </a:rPr>
              <a:t>limits</a:t>
            </a:r>
            <a:endParaRPr sz="1600">
              <a:latin typeface="Arial"/>
              <a:cs typeface="Arial"/>
            </a:endParaRPr>
          </a:p>
          <a:p>
            <a:pPr marL="12700">
              <a:lnSpc>
                <a:spcPct val="100000"/>
              </a:lnSpc>
            </a:pPr>
            <a:r>
              <a:rPr sz="1600" spc="-50" dirty="0">
                <a:solidFill>
                  <a:srgbClr val="003399"/>
                </a:solidFill>
                <a:latin typeface="Arial"/>
                <a:cs typeface="Arial"/>
              </a:rPr>
              <a:t>. </a:t>
            </a:r>
            <a:r>
              <a:rPr sz="1600" spc="-95" dirty="0">
                <a:solidFill>
                  <a:srgbClr val="003399"/>
                </a:solidFill>
                <a:latin typeface="Arial"/>
                <a:cs typeface="Arial"/>
              </a:rPr>
              <a:t>Application </a:t>
            </a:r>
            <a:r>
              <a:rPr sz="1600" spc="-105" dirty="0">
                <a:solidFill>
                  <a:srgbClr val="003399"/>
                </a:solidFill>
                <a:latin typeface="Arial"/>
                <a:cs typeface="Arial"/>
              </a:rPr>
              <a:t>specific</a:t>
            </a:r>
            <a:r>
              <a:rPr sz="1600" spc="-30" dirty="0">
                <a:solidFill>
                  <a:srgbClr val="003399"/>
                </a:solidFill>
                <a:latin typeface="Arial"/>
                <a:cs typeface="Arial"/>
              </a:rPr>
              <a:t> </a:t>
            </a:r>
            <a:r>
              <a:rPr sz="1600" spc="-95" dirty="0">
                <a:solidFill>
                  <a:srgbClr val="003399"/>
                </a:solidFill>
                <a:latin typeface="Arial"/>
                <a:cs typeface="Arial"/>
              </a:rPr>
              <a:t>data</a:t>
            </a:r>
            <a:endParaRPr sz="1600">
              <a:latin typeface="Arial"/>
              <a:cs typeface="Arial"/>
            </a:endParaRPr>
          </a:p>
        </p:txBody>
      </p:sp>
      <p:sp>
        <p:nvSpPr>
          <p:cNvPr id="18" name="object 18"/>
          <p:cNvSpPr txBox="1">
            <a:spLocks noGrp="1"/>
          </p:cNvSpPr>
          <p:nvPr>
            <p:ph type="title"/>
          </p:nvPr>
        </p:nvSpPr>
        <p:spPr>
          <a:xfrm>
            <a:off x="149495" y="737704"/>
            <a:ext cx="8732739" cy="504625"/>
          </a:xfrm>
          <a:prstGeom prst="rect">
            <a:avLst/>
          </a:prstGeom>
        </p:spPr>
        <p:txBody>
          <a:bodyPr vert="horz" wrap="square" lIns="0" tIns="12065" rIns="0" bIns="0" rtlCol="0">
            <a:spAutoFit/>
          </a:bodyPr>
          <a:lstStyle/>
          <a:p>
            <a:pPr marL="12700">
              <a:lnSpc>
                <a:spcPct val="100000"/>
              </a:lnSpc>
              <a:spcBef>
                <a:spcPts val="95"/>
              </a:spcBef>
            </a:pPr>
            <a:r>
              <a:rPr sz="3200" b="1" spc="-260" dirty="0"/>
              <a:t>NETMOM </a:t>
            </a:r>
            <a:r>
              <a:rPr sz="3200" b="1" spc="-165" dirty="0"/>
              <a:t>is </a:t>
            </a:r>
            <a:r>
              <a:rPr sz="3200" b="1" spc="-140" dirty="0"/>
              <a:t>the </a:t>
            </a:r>
            <a:r>
              <a:rPr sz="3200" b="1" spc="-220" dirty="0"/>
              <a:t>core </a:t>
            </a:r>
            <a:r>
              <a:rPr sz="3200" b="1" spc="-225" dirty="0"/>
              <a:t>database </a:t>
            </a:r>
            <a:r>
              <a:rPr sz="3200" b="1" spc="-95" dirty="0"/>
              <a:t>for </a:t>
            </a:r>
            <a:r>
              <a:rPr sz="3200" b="1" spc="-120" dirty="0"/>
              <a:t>Network</a:t>
            </a:r>
            <a:r>
              <a:rPr sz="3200" b="1" spc="-85" dirty="0"/>
              <a:t> </a:t>
            </a:r>
            <a:r>
              <a:rPr sz="3200" b="1" spc="-185" dirty="0"/>
              <a:t>Model</a:t>
            </a:r>
          </a:p>
        </p:txBody>
      </p:sp>
      <p:sp>
        <p:nvSpPr>
          <p:cNvPr id="19" name="object 19"/>
          <p:cNvSpPr txBox="1"/>
          <p:nvPr/>
        </p:nvSpPr>
        <p:spPr>
          <a:xfrm>
            <a:off x="2835020" y="1666177"/>
            <a:ext cx="1680845" cy="694055"/>
          </a:xfrm>
          <a:prstGeom prst="rect">
            <a:avLst/>
          </a:prstGeom>
        </p:spPr>
        <p:txBody>
          <a:bodyPr vert="horz" wrap="square" lIns="0" tIns="54610" rIns="0" bIns="0" rtlCol="0">
            <a:spAutoFit/>
          </a:bodyPr>
          <a:lstStyle/>
          <a:p>
            <a:pPr marL="12700">
              <a:lnSpc>
                <a:spcPct val="100000"/>
              </a:lnSpc>
              <a:spcBef>
                <a:spcPts val="430"/>
              </a:spcBef>
            </a:pPr>
            <a:r>
              <a:rPr sz="1800" spc="-75" dirty="0">
                <a:solidFill>
                  <a:srgbClr val="003399"/>
                </a:solidFill>
                <a:latin typeface="Arial"/>
                <a:cs typeface="Arial"/>
              </a:rPr>
              <a:t>Network</a:t>
            </a:r>
            <a:r>
              <a:rPr sz="1800" spc="-150" dirty="0">
                <a:solidFill>
                  <a:srgbClr val="003399"/>
                </a:solidFill>
                <a:latin typeface="Arial"/>
                <a:cs typeface="Arial"/>
              </a:rPr>
              <a:t> Database</a:t>
            </a:r>
            <a:endParaRPr sz="1800" dirty="0">
              <a:latin typeface="Arial"/>
              <a:cs typeface="Arial"/>
            </a:endParaRPr>
          </a:p>
          <a:p>
            <a:pPr marL="434975">
              <a:lnSpc>
                <a:spcPct val="100000"/>
              </a:lnSpc>
              <a:spcBef>
                <a:spcPts val="370"/>
              </a:spcBef>
            </a:pPr>
            <a:r>
              <a:rPr sz="2000" spc="-185" dirty="0">
                <a:solidFill>
                  <a:srgbClr val="003399"/>
                </a:solidFill>
                <a:latin typeface="Arial"/>
                <a:cs typeface="Arial"/>
              </a:rPr>
              <a:t>NETMOM</a:t>
            </a:r>
            <a:endParaRPr sz="2000" dirty="0">
              <a:latin typeface="Arial"/>
              <a:cs typeface="Arial"/>
            </a:endParaRPr>
          </a:p>
        </p:txBody>
      </p:sp>
      <p:sp>
        <p:nvSpPr>
          <p:cNvPr id="20" name="object 20"/>
          <p:cNvSpPr txBox="1"/>
          <p:nvPr/>
        </p:nvSpPr>
        <p:spPr>
          <a:xfrm>
            <a:off x="6721475" y="4694574"/>
            <a:ext cx="1984375" cy="437299"/>
          </a:xfrm>
          <a:prstGeom prst="rect">
            <a:avLst/>
          </a:prstGeom>
          <a:solidFill>
            <a:srgbClr val="FFFFFF"/>
          </a:solidFill>
          <a:ln w="12700">
            <a:solidFill>
              <a:srgbClr val="000000"/>
            </a:solidFill>
          </a:ln>
        </p:spPr>
        <p:txBody>
          <a:bodyPr vert="horz" wrap="square" lIns="0" tIns="6350" rIns="0" bIns="0" rtlCol="0">
            <a:spAutoFit/>
          </a:bodyPr>
          <a:lstStyle/>
          <a:p>
            <a:pPr marL="92075">
              <a:lnSpc>
                <a:spcPct val="100000"/>
              </a:lnSpc>
              <a:spcBef>
                <a:spcPts val="50"/>
              </a:spcBef>
            </a:pPr>
            <a:r>
              <a:rPr sz="1400" spc="-235" dirty="0">
                <a:solidFill>
                  <a:srgbClr val="003399"/>
                </a:solidFill>
                <a:latin typeface="Arial"/>
                <a:cs typeface="Arial"/>
              </a:rPr>
              <a:t>SCT</a:t>
            </a:r>
            <a:r>
              <a:rPr sz="1400" spc="-210" dirty="0">
                <a:solidFill>
                  <a:srgbClr val="003399"/>
                </a:solidFill>
                <a:latin typeface="Arial"/>
                <a:cs typeface="Arial"/>
              </a:rPr>
              <a:t> </a:t>
            </a:r>
            <a:r>
              <a:rPr sz="1400" spc="-40" dirty="0">
                <a:solidFill>
                  <a:srgbClr val="003399"/>
                </a:solidFill>
                <a:latin typeface="Arial"/>
                <a:cs typeface="Arial"/>
              </a:rPr>
              <a:t>:</a:t>
            </a:r>
            <a:endParaRPr sz="1400">
              <a:latin typeface="Arial"/>
              <a:cs typeface="Arial"/>
            </a:endParaRPr>
          </a:p>
          <a:p>
            <a:pPr marL="92075">
              <a:lnSpc>
                <a:spcPct val="100000"/>
              </a:lnSpc>
            </a:pPr>
            <a:r>
              <a:rPr sz="1400" spc="-85" dirty="0">
                <a:solidFill>
                  <a:srgbClr val="003399"/>
                </a:solidFill>
                <a:latin typeface="Arial"/>
                <a:cs typeface="Arial"/>
              </a:rPr>
              <a:t>Short-CircuiT</a:t>
            </a:r>
            <a:endParaRPr sz="1400">
              <a:latin typeface="Arial"/>
              <a:cs typeface="Arial"/>
            </a:endParaRPr>
          </a:p>
        </p:txBody>
      </p:sp>
      <p:sp>
        <p:nvSpPr>
          <p:cNvPr id="21" name="object 21"/>
          <p:cNvSpPr/>
          <p:nvPr/>
        </p:nvSpPr>
        <p:spPr>
          <a:xfrm>
            <a:off x="6138798" y="4967496"/>
            <a:ext cx="551180" cy="76200"/>
          </a:xfrm>
          <a:custGeom>
            <a:avLst/>
            <a:gdLst/>
            <a:ahLst/>
            <a:cxnLst/>
            <a:rect l="l" t="t" r="r" b="b"/>
            <a:pathLst>
              <a:path w="551179" h="76200">
                <a:moveTo>
                  <a:pt x="474725" y="0"/>
                </a:moveTo>
                <a:lnTo>
                  <a:pt x="474725" y="76200"/>
                </a:lnTo>
                <a:lnTo>
                  <a:pt x="531876" y="47625"/>
                </a:lnTo>
                <a:lnTo>
                  <a:pt x="487425" y="47625"/>
                </a:lnTo>
                <a:lnTo>
                  <a:pt x="487425" y="28575"/>
                </a:lnTo>
                <a:lnTo>
                  <a:pt x="531876" y="28575"/>
                </a:lnTo>
                <a:lnTo>
                  <a:pt x="474725" y="0"/>
                </a:lnTo>
                <a:close/>
              </a:path>
              <a:path w="551179" h="76200">
                <a:moveTo>
                  <a:pt x="474725" y="28575"/>
                </a:moveTo>
                <a:lnTo>
                  <a:pt x="0" y="28575"/>
                </a:lnTo>
                <a:lnTo>
                  <a:pt x="0" y="47625"/>
                </a:lnTo>
                <a:lnTo>
                  <a:pt x="474725" y="47625"/>
                </a:lnTo>
                <a:lnTo>
                  <a:pt x="474725" y="28575"/>
                </a:lnTo>
                <a:close/>
              </a:path>
              <a:path w="551179" h="76200">
                <a:moveTo>
                  <a:pt x="531876" y="28575"/>
                </a:moveTo>
                <a:lnTo>
                  <a:pt x="487425" y="28575"/>
                </a:lnTo>
                <a:lnTo>
                  <a:pt x="487425" y="47625"/>
                </a:lnTo>
                <a:lnTo>
                  <a:pt x="531876" y="47625"/>
                </a:lnTo>
                <a:lnTo>
                  <a:pt x="550926" y="38100"/>
                </a:lnTo>
                <a:lnTo>
                  <a:pt x="531876" y="28575"/>
                </a:lnTo>
                <a:close/>
              </a:path>
            </a:pathLst>
          </a:custGeom>
          <a:solidFill>
            <a:srgbClr val="00FFFF"/>
          </a:solidFill>
        </p:spPr>
        <p:txBody>
          <a:bodyPr wrap="square" lIns="0" tIns="0" rIns="0" bIns="0" rtlCol="0"/>
          <a:lstStyle/>
          <a:p>
            <a:endParaRPr/>
          </a:p>
        </p:txBody>
      </p:sp>
      <p:sp>
        <p:nvSpPr>
          <p:cNvPr id="22" name="object 22"/>
          <p:cNvSpPr txBox="1"/>
          <p:nvPr/>
        </p:nvSpPr>
        <p:spPr>
          <a:xfrm>
            <a:off x="6678676" y="2425973"/>
            <a:ext cx="2000250" cy="422275"/>
          </a:xfrm>
          <a:prstGeom prst="rect">
            <a:avLst/>
          </a:prstGeom>
          <a:solidFill>
            <a:srgbClr val="FFFFFF"/>
          </a:solidFill>
          <a:ln w="12700">
            <a:solidFill>
              <a:srgbClr val="000000"/>
            </a:solidFill>
          </a:ln>
        </p:spPr>
        <p:txBody>
          <a:bodyPr vert="horz" wrap="square" lIns="0" tIns="0" rIns="0" bIns="0" rtlCol="0">
            <a:spAutoFit/>
          </a:bodyPr>
          <a:lstStyle/>
          <a:p>
            <a:pPr marL="92075">
              <a:lnSpc>
                <a:spcPts val="1490"/>
              </a:lnSpc>
            </a:pPr>
            <a:r>
              <a:rPr sz="1400" spc="-145" dirty="0">
                <a:solidFill>
                  <a:srgbClr val="003399"/>
                </a:solidFill>
                <a:latin typeface="Arial"/>
                <a:cs typeface="Arial"/>
              </a:rPr>
              <a:t>PWRFLOW</a:t>
            </a:r>
            <a:r>
              <a:rPr sz="1400" spc="-95" dirty="0">
                <a:solidFill>
                  <a:srgbClr val="003399"/>
                </a:solidFill>
                <a:latin typeface="Arial"/>
                <a:cs typeface="Arial"/>
              </a:rPr>
              <a:t> </a:t>
            </a:r>
            <a:r>
              <a:rPr sz="1400" spc="-40" dirty="0">
                <a:solidFill>
                  <a:srgbClr val="003399"/>
                </a:solidFill>
                <a:latin typeface="Arial"/>
                <a:cs typeface="Arial"/>
              </a:rPr>
              <a:t>:</a:t>
            </a:r>
            <a:endParaRPr sz="1400" dirty="0">
              <a:latin typeface="Arial"/>
              <a:cs typeface="Arial"/>
            </a:endParaRPr>
          </a:p>
          <a:p>
            <a:pPr marL="92075">
              <a:lnSpc>
                <a:spcPct val="100000"/>
              </a:lnSpc>
            </a:pPr>
            <a:r>
              <a:rPr sz="1400" spc="-100" dirty="0">
                <a:solidFill>
                  <a:srgbClr val="003399"/>
                </a:solidFill>
                <a:latin typeface="Arial"/>
                <a:cs typeface="Arial"/>
              </a:rPr>
              <a:t>Power </a:t>
            </a:r>
            <a:r>
              <a:rPr sz="1400" spc="-145" dirty="0">
                <a:solidFill>
                  <a:srgbClr val="003399"/>
                </a:solidFill>
                <a:latin typeface="Arial"/>
                <a:cs typeface="Arial"/>
              </a:rPr>
              <a:t>FLOW</a:t>
            </a:r>
            <a:r>
              <a:rPr sz="1400" spc="-60" dirty="0">
                <a:solidFill>
                  <a:srgbClr val="003399"/>
                </a:solidFill>
                <a:latin typeface="Arial"/>
                <a:cs typeface="Arial"/>
              </a:rPr>
              <a:t> </a:t>
            </a:r>
            <a:r>
              <a:rPr sz="1400" spc="-70" dirty="0">
                <a:solidFill>
                  <a:srgbClr val="003399"/>
                </a:solidFill>
                <a:latin typeface="Arial"/>
                <a:cs typeface="Arial"/>
              </a:rPr>
              <a:t>solution</a:t>
            </a:r>
            <a:endParaRPr sz="1400" dirty="0">
              <a:latin typeface="Arial"/>
              <a:cs typeface="Arial"/>
            </a:endParaRPr>
          </a:p>
        </p:txBody>
      </p:sp>
      <p:sp>
        <p:nvSpPr>
          <p:cNvPr id="23" name="object 23"/>
          <p:cNvSpPr txBox="1"/>
          <p:nvPr/>
        </p:nvSpPr>
        <p:spPr>
          <a:xfrm>
            <a:off x="6705600" y="5589860"/>
            <a:ext cx="2000250" cy="422275"/>
          </a:xfrm>
          <a:prstGeom prst="rect">
            <a:avLst/>
          </a:prstGeom>
          <a:solidFill>
            <a:srgbClr val="FFFFFF"/>
          </a:solidFill>
          <a:ln w="12700">
            <a:solidFill>
              <a:srgbClr val="000000"/>
            </a:solidFill>
          </a:ln>
        </p:spPr>
        <p:txBody>
          <a:bodyPr vert="horz" wrap="square" lIns="0" tIns="0" rIns="0" bIns="0" rtlCol="0">
            <a:spAutoFit/>
          </a:bodyPr>
          <a:lstStyle/>
          <a:p>
            <a:pPr marL="92075">
              <a:lnSpc>
                <a:spcPts val="1495"/>
              </a:lnSpc>
            </a:pPr>
            <a:r>
              <a:rPr sz="1400" spc="-135" dirty="0">
                <a:solidFill>
                  <a:srgbClr val="003399"/>
                </a:solidFill>
                <a:latin typeface="Arial"/>
                <a:cs typeface="Arial"/>
              </a:rPr>
              <a:t>SENH</a:t>
            </a:r>
            <a:r>
              <a:rPr sz="1400" spc="-70" dirty="0">
                <a:solidFill>
                  <a:srgbClr val="003399"/>
                </a:solidFill>
                <a:latin typeface="Arial"/>
                <a:cs typeface="Arial"/>
              </a:rPr>
              <a:t> </a:t>
            </a:r>
            <a:r>
              <a:rPr sz="1400" spc="-40" dirty="0">
                <a:solidFill>
                  <a:srgbClr val="003399"/>
                </a:solidFill>
                <a:latin typeface="Arial"/>
                <a:cs typeface="Arial"/>
              </a:rPr>
              <a:t>:</a:t>
            </a:r>
            <a:endParaRPr sz="1400">
              <a:latin typeface="Arial"/>
              <a:cs typeface="Arial"/>
            </a:endParaRPr>
          </a:p>
          <a:p>
            <a:pPr marL="92075">
              <a:lnSpc>
                <a:spcPct val="100000"/>
              </a:lnSpc>
            </a:pPr>
            <a:r>
              <a:rPr sz="1400" spc="-90" dirty="0">
                <a:solidFill>
                  <a:srgbClr val="003399"/>
                </a:solidFill>
                <a:latin typeface="Arial"/>
                <a:cs typeface="Arial"/>
              </a:rPr>
              <a:t>Security</a:t>
            </a:r>
            <a:r>
              <a:rPr sz="1400" spc="-65" dirty="0">
                <a:solidFill>
                  <a:srgbClr val="003399"/>
                </a:solidFill>
                <a:latin typeface="Arial"/>
                <a:cs typeface="Arial"/>
              </a:rPr>
              <a:t> </a:t>
            </a:r>
            <a:r>
              <a:rPr sz="1400" spc="-105" dirty="0">
                <a:solidFill>
                  <a:srgbClr val="003399"/>
                </a:solidFill>
                <a:latin typeface="Arial"/>
                <a:cs typeface="Arial"/>
              </a:rPr>
              <a:t>ENHancement</a:t>
            </a:r>
            <a:endParaRPr sz="1400">
              <a:latin typeface="Arial"/>
              <a:cs typeface="Arial"/>
            </a:endParaRPr>
          </a:p>
        </p:txBody>
      </p:sp>
      <p:sp>
        <p:nvSpPr>
          <p:cNvPr id="24" name="object 24"/>
          <p:cNvSpPr txBox="1"/>
          <p:nvPr/>
        </p:nvSpPr>
        <p:spPr>
          <a:xfrm>
            <a:off x="6697726" y="6247085"/>
            <a:ext cx="2000250" cy="422275"/>
          </a:xfrm>
          <a:prstGeom prst="rect">
            <a:avLst/>
          </a:prstGeom>
          <a:solidFill>
            <a:srgbClr val="FFFFFF"/>
          </a:solidFill>
          <a:ln w="12700">
            <a:solidFill>
              <a:srgbClr val="000000"/>
            </a:solidFill>
          </a:ln>
        </p:spPr>
        <p:txBody>
          <a:bodyPr vert="horz" wrap="square" lIns="0" tIns="0" rIns="0" bIns="0" rtlCol="0">
            <a:spAutoFit/>
          </a:bodyPr>
          <a:lstStyle/>
          <a:p>
            <a:pPr marL="92075">
              <a:lnSpc>
                <a:spcPts val="1500"/>
              </a:lnSpc>
            </a:pPr>
            <a:r>
              <a:rPr sz="1400" spc="-180" dirty="0">
                <a:solidFill>
                  <a:srgbClr val="003399"/>
                </a:solidFill>
                <a:latin typeface="Arial"/>
                <a:cs typeface="Arial"/>
              </a:rPr>
              <a:t>OPF</a:t>
            </a:r>
            <a:r>
              <a:rPr sz="1400" spc="-70" dirty="0">
                <a:solidFill>
                  <a:srgbClr val="003399"/>
                </a:solidFill>
                <a:latin typeface="Arial"/>
                <a:cs typeface="Arial"/>
              </a:rPr>
              <a:t> </a:t>
            </a:r>
            <a:r>
              <a:rPr sz="1400" spc="-40" dirty="0">
                <a:solidFill>
                  <a:srgbClr val="003399"/>
                </a:solidFill>
                <a:latin typeface="Arial"/>
                <a:cs typeface="Arial"/>
              </a:rPr>
              <a:t>:</a:t>
            </a:r>
            <a:endParaRPr sz="1400">
              <a:latin typeface="Arial"/>
              <a:cs typeface="Arial"/>
            </a:endParaRPr>
          </a:p>
          <a:p>
            <a:pPr marL="92075">
              <a:lnSpc>
                <a:spcPct val="100000"/>
              </a:lnSpc>
            </a:pPr>
            <a:r>
              <a:rPr sz="1400" spc="-80" dirty="0">
                <a:solidFill>
                  <a:srgbClr val="003399"/>
                </a:solidFill>
                <a:latin typeface="Arial"/>
                <a:cs typeface="Arial"/>
              </a:rPr>
              <a:t>Optimal </a:t>
            </a:r>
            <a:r>
              <a:rPr sz="1400" spc="-100" dirty="0">
                <a:solidFill>
                  <a:srgbClr val="003399"/>
                </a:solidFill>
                <a:latin typeface="Arial"/>
                <a:cs typeface="Arial"/>
              </a:rPr>
              <a:t>Power</a:t>
            </a:r>
            <a:r>
              <a:rPr sz="1400" spc="-70" dirty="0">
                <a:solidFill>
                  <a:srgbClr val="003399"/>
                </a:solidFill>
                <a:latin typeface="Arial"/>
                <a:cs typeface="Arial"/>
              </a:rPr>
              <a:t> </a:t>
            </a:r>
            <a:r>
              <a:rPr sz="1400" spc="-75" dirty="0">
                <a:solidFill>
                  <a:srgbClr val="003399"/>
                </a:solidFill>
                <a:latin typeface="Arial"/>
                <a:cs typeface="Arial"/>
              </a:rPr>
              <a:t>Fl</a:t>
            </a:r>
            <a:endParaRPr sz="1400">
              <a:latin typeface="Arial"/>
              <a:cs typeface="Arial"/>
            </a:endParaRPr>
          </a:p>
        </p:txBody>
      </p:sp>
      <p:sp>
        <p:nvSpPr>
          <p:cNvPr id="25" name="TextBox 24"/>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914864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ChangeArrowheads="1"/>
          </p:cNvSpPr>
          <p:nvPr/>
        </p:nvSpPr>
        <p:spPr bwMode="auto">
          <a:xfrm>
            <a:off x="3700908" y="1906488"/>
            <a:ext cx="1676400" cy="609600"/>
          </a:xfrm>
          <a:prstGeom prst="rect">
            <a:avLst/>
          </a:prstGeom>
          <a:solidFill>
            <a:srgbClr val="7030A0"/>
          </a:solidFill>
          <a:ln w="9525">
            <a:solidFill>
              <a:schemeClr val="tx1"/>
            </a:solidFill>
            <a:miter lim="800000"/>
            <a:headEnd/>
            <a:tailEnd/>
          </a:ln>
          <a:effectLst/>
        </p:spPr>
        <p:txBody>
          <a:bodyPr wrap="none" anchor="ctr"/>
          <a:lstStyle/>
          <a:p>
            <a:endParaRPr lang="en-GB"/>
          </a:p>
        </p:txBody>
      </p:sp>
      <p:sp>
        <p:nvSpPr>
          <p:cNvPr id="33796" name="Text Box 4"/>
          <p:cNvSpPr txBox="1">
            <a:spLocks noChangeArrowheads="1"/>
          </p:cNvSpPr>
          <p:nvPr/>
        </p:nvSpPr>
        <p:spPr bwMode="auto">
          <a:xfrm>
            <a:off x="4005708" y="1982688"/>
            <a:ext cx="1049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dirty="0">
                <a:solidFill>
                  <a:schemeClr val="bg1"/>
                </a:solidFill>
              </a:rPr>
              <a:t>NLDC</a:t>
            </a:r>
          </a:p>
        </p:txBody>
      </p:sp>
      <p:grpSp>
        <p:nvGrpSpPr>
          <p:cNvPr id="33797" name="Group 5"/>
          <p:cNvGrpSpPr>
            <a:grpSpLocks/>
          </p:cNvGrpSpPr>
          <p:nvPr/>
        </p:nvGrpSpPr>
        <p:grpSpPr bwMode="auto">
          <a:xfrm>
            <a:off x="729108" y="2897088"/>
            <a:ext cx="1346200" cy="609600"/>
            <a:chOff x="432" y="1104"/>
            <a:chExt cx="848" cy="384"/>
          </a:xfrm>
        </p:grpSpPr>
        <p:sp>
          <p:nvSpPr>
            <p:cNvPr id="33798" name="Rectangle 6"/>
            <p:cNvSpPr>
              <a:spLocks noChangeArrowheads="1"/>
            </p:cNvSpPr>
            <p:nvPr/>
          </p:nvSpPr>
          <p:spPr bwMode="auto">
            <a:xfrm>
              <a:off x="432" y="1104"/>
              <a:ext cx="816" cy="384"/>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799" name="Text Box 7"/>
            <p:cNvSpPr txBox="1">
              <a:spLocks noChangeArrowheads="1"/>
            </p:cNvSpPr>
            <p:nvPr/>
          </p:nvSpPr>
          <p:spPr bwMode="auto">
            <a:xfrm>
              <a:off x="480" y="1152"/>
              <a:ext cx="8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dirty="0">
                  <a:solidFill>
                    <a:schemeClr val="hlink"/>
                  </a:solidFill>
                </a:rPr>
                <a:t>NRLDC</a:t>
              </a:r>
            </a:p>
          </p:txBody>
        </p:sp>
      </p:grpSp>
      <p:sp>
        <p:nvSpPr>
          <p:cNvPr id="33800" name="Text Box 8"/>
          <p:cNvSpPr txBox="1">
            <a:spLocks noChangeArrowheads="1"/>
          </p:cNvSpPr>
          <p:nvPr/>
        </p:nvSpPr>
        <p:spPr bwMode="auto">
          <a:xfrm>
            <a:off x="7815708" y="29732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endParaRPr lang="en-US" altLang="en-US" sz="2400"/>
          </a:p>
        </p:txBody>
      </p:sp>
      <p:grpSp>
        <p:nvGrpSpPr>
          <p:cNvPr id="33801" name="Group 9"/>
          <p:cNvGrpSpPr>
            <a:grpSpLocks/>
          </p:cNvGrpSpPr>
          <p:nvPr/>
        </p:nvGrpSpPr>
        <p:grpSpPr bwMode="auto">
          <a:xfrm>
            <a:off x="2025483" y="4696544"/>
            <a:ext cx="1295400" cy="609600"/>
            <a:chOff x="1152" y="1920"/>
            <a:chExt cx="816" cy="384"/>
          </a:xfrm>
        </p:grpSpPr>
        <p:sp>
          <p:nvSpPr>
            <p:cNvPr id="33802" name="Rectangle 10"/>
            <p:cNvSpPr>
              <a:spLocks noChangeArrowheads="1"/>
            </p:cNvSpPr>
            <p:nvPr/>
          </p:nvSpPr>
          <p:spPr bwMode="auto">
            <a:xfrm>
              <a:off x="1152" y="1920"/>
              <a:ext cx="816" cy="384"/>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03" name="Text Box 11"/>
            <p:cNvSpPr txBox="1">
              <a:spLocks noChangeArrowheads="1"/>
            </p:cNvSpPr>
            <p:nvPr/>
          </p:nvSpPr>
          <p:spPr bwMode="auto">
            <a:xfrm>
              <a:off x="1248" y="1968"/>
              <a:ext cx="5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smtClean="0">
                  <a:solidFill>
                    <a:srgbClr val="000000"/>
                  </a:solidFill>
                </a:rPr>
                <a:t>SLDC</a:t>
              </a:r>
              <a:endParaRPr lang="en-US" altLang="en-US" sz="2400" b="1" dirty="0">
                <a:solidFill>
                  <a:srgbClr val="000000"/>
                </a:solidFill>
              </a:endParaRPr>
            </a:p>
          </p:txBody>
        </p:sp>
      </p:grpSp>
      <p:grpSp>
        <p:nvGrpSpPr>
          <p:cNvPr id="33804" name="Group 12"/>
          <p:cNvGrpSpPr>
            <a:grpSpLocks/>
          </p:cNvGrpSpPr>
          <p:nvPr/>
        </p:nvGrpSpPr>
        <p:grpSpPr bwMode="auto">
          <a:xfrm>
            <a:off x="295761" y="5921659"/>
            <a:ext cx="1295400" cy="609600"/>
            <a:chOff x="1200" y="2688"/>
            <a:chExt cx="816" cy="384"/>
          </a:xfrm>
          <a:solidFill>
            <a:srgbClr val="00B0F0"/>
          </a:solidFill>
        </p:grpSpPr>
        <p:sp>
          <p:nvSpPr>
            <p:cNvPr id="33805" name="Rectangle 13"/>
            <p:cNvSpPr>
              <a:spLocks noChangeArrowheads="1"/>
            </p:cNvSpPr>
            <p:nvPr/>
          </p:nvSpPr>
          <p:spPr bwMode="auto">
            <a:xfrm>
              <a:off x="1200" y="2688"/>
              <a:ext cx="816" cy="38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06" name="Text Box 14"/>
            <p:cNvSpPr txBox="1">
              <a:spLocks noChangeArrowheads="1"/>
            </p:cNvSpPr>
            <p:nvPr/>
          </p:nvSpPr>
          <p:spPr bwMode="auto">
            <a:xfrm>
              <a:off x="1228" y="2737"/>
              <a:ext cx="598" cy="2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dirty="0">
                  <a:solidFill>
                    <a:srgbClr val="000000"/>
                  </a:solidFill>
                </a:rPr>
                <a:t>   </a:t>
              </a:r>
              <a:r>
                <a:rPr lang="en-US" altLang="en-US" sz="2400" b="1" dirty="0" smtClean="0">
                  <a:solidFill>
                    <a:srgbClr val="000000"/>
                  </a:solidFill>
                </a:rPr>
                <a:t>RTU</a:t>
              </a:r>
              <a:endParaRPr lang="en-US" altLang="en-US" sz="2400" b="1" dirty="0">
                <a:solidFill>
                  <a:srgbClr val="000000"/>
                </a:solidFill>
              </a:endParaRPr>
            </a:p>
          </p:txBody>
        </p:sp>
      </p:grpSp>
      <p:sp>
        <p:nvSpPr>
          <p:cNvPr id="33810" name="Line 18"/>
          <p:cNvSpPr>
            <a:spLocks noChangeShapeType="1"/>
          </p:cNvSpPr>
          <p:nvPr/>
        </p:nvSpPr>
        <p:spPr bwMode="auto">
          <a:xfrm flipH="1">
            <a:off x="1338708" y="2516088"/>
            <a:ext cx="3200400" cy="38100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11" name="Line 19"/>
          <p:cNvSpPr>
            <a:spLocks noChangeShapeType="1"/>
          </p:cNvSpPr>
          <p:nvPr/>
        </p:nvSpPr>
        <p:spPr bwMode="auto">
          <a:xfrm flipH="1">
            <a:off x="3015108" y="2516088"/>
            <a:ext cx="1524000" cy="38100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12" name="Line 20"/>
          <p:cNvSpPr>
            <a:spLocks noChangeShapeType="1"/>
          </p:cNvSpPr>
          <p:nvPr/>
        </p:nvSpPr>
        <p:spPr bwMode="auto">
          <a:xfrm>
            <a:off x="4539108" y="2516088"/>
            <a:ext cx="0" cy="38100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13" name="Line 21"/>
          <p:cNvSpPr>
            <a:spLocks noChangeShapeType="1"/>
          </p:cNvSpPr>
          <p:nvPr/>
        </p:nvSpPr>
        <p:spPr bwMode="auto">
          <a:xfrm>
            <a:off x="4539108" y="2516088"/>
            <a:ext cx="1828800" cy="38100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14" name="Line 22"/>
          <p:cNvSpPr>
            <a:spLocks noChangeShapeType="1"/>
          </p:cNvSpPr>
          <p:nvPr/>
        </p:nvSpPr>
        <p:spPr bwMode="auto">
          <a:xfrm>
            <a:off x="4539108" y="2516088"/>
            <a:ext cx="3733800" cy="38100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15" name="Line 23"/>
          <p:cNvSpPr>
            <a:spLocks noChangeShapeType="1"/>
          </p:cNvSpPr>
          <p:nvPr/>
        </p:nvSpPr>
        <p:spPr bwMode="auto">
          <a:xfrm flipH="1">
            <a:off x="2493241" y="3506688"/>
            <a:ext cx="2037135" cy="1174964"/>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16" name="Line 24"/>
          <p:cNvSpPr>
            <a:spLocks noChangeShapeType="1"/>
          </p:cNvSpPr>
          <p:nvPr/>
        </p:nvSpPr>
        <p:spPr bwMode="auto">
          <a:xfrm>
            <a:off x="4620304" y="3506688"/>
            <a:ext cx="273914" cy="1201853"/>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17" name="Line 25"/>
          <p:cNvSpPr>
            <a:spLocks noChangeShapeType="1"/>
          </p:cNvSpPr>
          <p:nvPr/>
        </p:nvSpPr>
        <p:spPr bwMode="auto">
          <a:xfrm>
            <a:off x="4700685" y="3506687"/>
            <a:ext cx="1995836" cy="1174965"/>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18" name="Line 26"/>
          <p:cNvSpPr>
            <a:spLocks noChangeShapeType="1"/>
          </p:cNvSpPr>
          <p:nvPr/>
        </p:nvSpPr>
        <p:spPr bwMode="auto">
          <a:xfrm flipH="1">
            <a:off x="2493241" y="5263109"/>
            <a:ext cx="2156076" cy="638026"/>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19" name="Line 27"/>
          <p:cNvSpPr>
            <a:spLocks noChangeShapeType="1"/>
          </p:cNvSpPr>
          <p:nvPr/>
        </p:nvSpPr>
        <p:spPr bwMode="auto">
          <a:xfrm>
            <a:off x="4735958" y="5301208"/>
            <a:ext cx="0" cy="599927"/>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20" name="Line 28"/>
          <p:cNvSpPr>
            <a:spLocks noChangeShapeType="1"/>
          </p:cNvSpPr>
          <p:nvPr/>
        </p:nvSpPr>
        <p:spPr bwMode="auto">
          <a:xfrm>
            <a:off x="4853498" y="5291253"/>
            <a:ext cx="1881123" cy="664254"/>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24" name="Text Box 32"/>
          <p:cNvSpPr txBox="1">
            <a:spLocks noChangeArrowheads="1"/>
          </p:cNvSpPr>
          <p:nvPr/>
        </p:nvSpPr>
        <p:spPr bwMode="auto">
          <a:xfrm>
            <a:off x="552932" y="2337256"/>
            <a:ext cx="38806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altLang="en-US" sz="1800" b="1" dirty="0">
                <a:latin typeface="Bookman Old Style" panose="02050604050505020204" pitchFamily="18" charset="0"/>
              </a:rPr>
              <a:t>5 </a:t>
            </a:r>
            <a:r>
              <a:rPr lang="en-US" altLang="en-US" sz="1800" b="1" dirty="0" smtClean="0">
                <a:latin typeface="Bookman Old Style" panose="02050604050505020204" pitchFamily="18" charset="0"/>
              </a:rPr>
              <a:t>Nos. </a:t>
            </a:r>
            <a:r>
              <a:rPr lang="en-US" altLang="en-US" b="1" dirty="0" smtClean="0">
                <a:latin typeface="Bookman Old Style" panose="02050604050505020204" pitchFamily="18" charset="0"/>
              </a:rPr>
              <a:t>RLDC</a:t>
            </a:r>
            <a:endParaRPr lang="en-US" altLang="en-US" sz="1800" b="1" dirty="0">
              <a:latin typeface="Bookman Old Style" panose="02050604050505020204" pitchFamily="18" charset="0"/>
            </a:endParaRPr>
          </a:p>
        </p:txBody>
      </p:sp>
      <p:sp>
        <p:nvSpPr>
          <p:cNvPr id="33825" name="Text Box 33"/>
          <p:cNvSpPr txBox="1">
            <a:spLocks noChangeArrowheads="1"/>
          </p:cNvSpPr>
          <p:nvPr/>
        </p:nvSpPr>
        <p:spPr bwMode="auto">
          <a:xfrm>
            <a:off x="2938908" y="4281137"/>
            <a:ext cx="27070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latin typeface="Bookman Old Style" panose="02050604050505020204" pitchFamily="18" charset="0"/>
              </a:rPr>
              <a:t>07 Nos. SLDC</a:t>
            </a:r>
          </a:p>
        </p:txBody>
      </p:sp>
      <p:grpSp>
        <p:nvGrpSpPr>
          <p:cNvPr id="33834" name="Group 42"/>
          <p:cNvGrpSpPr>
            <a:grpSpLocks/>
          </p:cNvGrpSpPr>
          <p:nvPr/>
        </p:nvGrpSpPr>
        <p:grpSpPr bwMode="auto">
          <a:xfrm>
            <a:off x="7587108" y="5899547"/>
            <a:ext cx="1295400" cy="609600"/>
            <a:chOff x="1200" y="2688"/>
            <a:chExt cx="816" cy="384"/>
          </a:xfrm>
          <a:solidFill>
            <a:srgbClr val="00B0F0"/>
          </a:solidFill>
        </p:grpSpPr>
        <p:sp>
          <p:nvSpPr>
            <p:cNvPr id="33835" name="Rectangle 43"/>
            <p:cNvSpPr>
              <a:spLocks noChangeArrowheads="1"/>
            </p:cNvSpPr>
            <p:nvPr/>
          </p:nvSpPr>
          <p:spPr bwMode="auto">
            <a:xfrm>
              <a:off x="1200" y="2688"/>
              <a:ext cx="816" cy="38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36" name="Text Box 44"/>
            <p:cNvSpPr txBox="1">
              <a:spLocks noChangeArrowheads="1"/>
            </p:cNvSpPr>
            <p:nvPr/>
          </p:nvSpPr>
          <p:spPr bwMode="auto">
            <a:xfrm>
              <a:off x="1209" y="2738"/>
              <a:ext cx="707" cy="2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dirty="0">
                  <a:solidFill>
                    <a:srgbClr val="000000"/>
                  </a:solidFill>
                </a:rPr>
                <a:t>     </a:t>
              </a:r>
              <a:r>
                <a:rPr lang="en-US" altLang="en-US" sz="2400" b="1" dirty="0" smtClean="0">
                  <a:solidFill>
                    <a:srgbClr val="000000"/>
                  </a:solidFill>
                </a:rPr>
                <a:t>RTU</a:t>
              </a:r>
              <a:endParaRPr lang="en-US" altLang="en-US" sz="2400" b="1" dirty="0">
                <a:solidFill>
                  <a:srgbClr val="000000"/>
                </a:solidFill>
              </a:endParaRPr>
            </a:p>
          </p:txBody>
        </p:sp>
      </p:grpSp>
      <p:grpSp>
        <p:nvGrpSpPr>
          <p:cNvPr id="33837" name="Group 45"/>
          <p:cNvGrpSpPr>
            <a:grpSpLocks/>
          </p:cNvGrpSpPr>
          <p:nvPr/>
        </p:nvGrpSpPr>
        <p:grpSpPr bwMode="auto">
          <a:xfrm>
            <a:off x="4130425" y="5899547"/>
            <a:ext cx="1295400" cy="609600"/>
            <a:chOff x="1200" y="2688"/>
            <a:chExt cx="816" cy="384"/>
          </a:xfrm>
          <a:solidFill>
            <a:srgbClr val="00B0F0"/>
          </a:solidFill>
        </p:grpSpPr>
        <p:sp>
          <p:nvSpPr>
            <p:cNvPr id="33838" name="Rectangle 46"/>
            <p:cNvSpPr>
              <a:spLocks noChangeArrowheads="1"/>
            </p:cNvSpPr>
            <p:nvPr/>
          </p:nvSpPr>
          <p:spPr bwMode="auto">
            <a:xfrm>
              <a:off x="1200" y="2688"/>
              <a:ext cx="816" cy="38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39" name="Text Box 47"/>
            <p:cNvSpPr txBox="1">
              <a:spLocks noChangeArrowheads="1"/>
            </p:cNvSpPr>
            <p:nvPr/>
          </p:nvSpPr>
          <p:spPr bwMode="auto">
            <a:xfrm>
              <a:off x="1275" y="2737"/>
              <a:ext cx="71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dirty="0">
                  <a:solidFill>
                    <a:srgbClr val="000000"/>
                  </a:solidFill>
                </a:rPr>
                <a:t>    RTU</a:t>
              </a:r>
            </a:p>
          </p:txBody>
        </p:sp>
      </p:grpSp>
      <p:grpSp>
        <p:nvGrpSpPr>
          <p:cNvPr id="33840" name="Group 48"/>
          <p:cNvGrpSpPr>
            <a:grpSpLocks/>
          </p:cNvGrpSpPr>
          <p:nvPr/>
        </p:nvGrpSpPr>
        <p:grpSpPr bwMode="auto">
          <a:xfrm>
            <a:off x="4130425" y="4681653"/>
            <a:ext cx="1295400" cy="609600"/>
            <a:chOff x="1152" y="1920"/>
            <a:chExt cx="816" cy="384"/>
          </a:xfrm>
        </p:grpSpPr>
        <p:sp>
          <p:nvSpPr>
            <p:cNvPr id="33841" name="Rectangle 49"/>
            <p:cNvSpPr>
              <a:spLocks noChangeArrowheads="1"/>
            </p:cNvSpPr>
            <p:nvPr/>
          </p:nvSpPr>
          <p:spPr bwMode="auto">
            <a:xfrm>
              <a:off x="1152" y="1920"/>
              <a:ext cx="816" cy="384"/>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42" name="Text Box 50"/>
            <p:cNvSpPr txBox="1">
              <a:spLocks noChangeArrowheads="1"/>
            </p:cNvSpPr>
            <p:nvPr/>
          </p:nvSpPr>
          <p:spPr bwMode="auto">
            <a:xfrm>
              <a:off x="1248" y="1968"/>
              <a:ext cx="6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a:solidFill>
                    <a:srgbClr val="000000"/>
                  </a:solidFill>
                </a:rPr>
                <a:t>SLDC</a:t>
              </a:r>
            </a:p>
          </p:txBody>
        </p:sp>
      </p:grpSp>
      <p:grpSp>
        <p:nvGrpSpPr>
          <p:cNvPr id="33843" name="Group 51"/>
          <p:cNvGrpSpPr>
            <a:grpSpLocks/>
          </p:cNvGrpSpPr>
          <p:nvPr/>
        </p:nvGrpSpPr>
        <p:grpSpPr bwMode="auto">
          <a:xfrm>
            <a:off x="5910708" y="4681653"/>
            <a:ext cx="1295400" cy="609600"/>
            <a:chOff x="1152" y="1920"/>
            <a:chExt cx="816" cy="384"/>
          </a:xfrm>
        </p:grpSpPr>
        <p:sp>
          <p:nvSpPr>
            <p:cNvPr id="33844" name="Rectangle 52"/>
            <p:cNvSpPr>
              <a:spLocks noChangeArrowheads="1"/>
            </p:cNvSpPr>
            <p:nvPr/>
          </p:nvSpPr>
          <p:spPr bwMode="auto">
            <a:xfrm>
              <a:off x="1152" y="1920"/>
              <a:ext cx="816" cy="384"/>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45" name="Text Box 53"/>
            <p:cNvSpPr txBox="1">
              <a:spLocks noChangeArrowheads="1"/>
            </p:cNvSpPr>
            <p:nvPr/>
          </p:nvSpPr>
          <p:spPr bwMode="auto">
            <a:xfrm>
              <a:off x="1248" y="1968"/>
              <a:ext cx="6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a:solidFill>
                    <a:srgbClr val="000000"/>
                  </a:solidFill>
                </a:rPr>
                <a:t>SLDC</a:t>
              </a:r>
            </a:p>
          </p:txBody>
        </p:sp>
      </p:grpSp>
      <p:grpSp>
        <p:nvGrpSpPr>
          <p:cNvPr id="33846" name="Group 54"/>
          <p:cNvGrpSpPr>
            <a:grpSpLocks/>
          </p:cNvGrpSpPr>
          <p:nvPr/>
        </p:nvGrpSpPr>
        <p:grpSpPr bwMode="auto">
          <a:xfrm>
            <a:off x="2253108" y="2897088"/>
            <a:ext cx="1328738" cy="609600"/>
            <a:chOff x="432" y="1104"/>
            <a:chExt cx="837" cy="384"/>
          </a:xfrm>
        </p:grpSpPr>
        <p:sp>
          <p:nvSpPr>
            <p:cNvPr id="33847" name="Rectangle 55"/>
            <p:cNvSpPr>
              <a:spLocks noChangeArrowheads="1"/>
            </p:cNvSpPr>
            <p:nvPr/>
          </p:nvSpPr>
          <p:spPr bwMode="auto">
            <a:xfrm>
              <a:off x="432" y="1104"/>
              <a:ext cx="816" cy="384"/>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48" name="Text Box 56"/>
            <p:cNvSpPr txBox="1">
              <a:spLocks noChangeArrowheads="1"/>
            </p:cNvSpPr>
            <p:nvPr/>
          </p:nvSpPr>
          <p:spPr bwMode="auto">
            <a:xfrm>
              <a:off x="480" y="1152"/>
              <a:ext cx="7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a:solidFill>
                    <a:schemeClr val="hlink"/>
                  </a:solidFill>
                </a:rPr>
                <a:t>ERLDC</a:t>
              </a:r>
            </a:p>
          </p:txBody>
        </p:sp>
      </p:grpSp>
      <p:grpSp>
        <p:nvGrpSpPr>
          <p:cNvPr id="33849" name="Group 57"/>
          <p:cNvGrpSpPr>
            <a:grpSpLocks/>
          </p:cNvGrpSpPr>
          <p:nvPr/>
        </p:nvGrpSpPr>
        <p:grpSpPr bwMode="auto">
          <a:xfrm>
            <a:off x="3700908" y="2897088"/>
            <a:ext cx="1752600" cy="609600"/>
            <a:chOff x="432" y="1104"/>
            <a:chExt cx="976" cy="384"/>
          </a:xfrm>
        </p:grpSpPr>
        <p:sp>
          <p:nvSpPr>
            <p:cNvPr id="33850" name="Rectangle 58"/>
            <p:cNvSpPr>
              <a:spLocks noChangeArrowheads="1"/>
            </p:cNvSpPr>
            <p:nvPr/>
          </p:nvSpPr>
          <p:spPr bwMode="auto">
            <a:xfrm>
              <a:off x="432" y="1104"/>
              <a:ext cx="816" cy="384"/>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rgbClr val="0070C0"/>
                </a:solidFill>
              </a:endParaRPr>
            </a:p>
          </p:txBody>
        </p:sp>
        <p:sp>
          <p:nvSpPr>
            <p:cNvPr id="33851" name="Text Box 59"/>
            <p:cNvSpPr txBox="1">
              <a:spLocks noChangeArrowheads="1"/>
            </p:cNvSpPr>
            <p:nvPr/>
          </p:nvSpPr>
          <p:spPr bwMode="auto">
            <a:xfrm>
              <a:off x="480" y="1152"/>
              <a:ext cx="9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400" b="1">
                  <a:solidFill>
                    <a:srgbClr val="0070C0"/>
                  </a:solidFill>
                </a:rPr>
                <a:t>NERLDC</a:t>
              </a:r>
            </a:p>
          </p:txBody>
        </p:sp>
      </p:grpSp>
      <p:grpSp>
        <p:nvGrpSpPr>
          <p:cNvPr id="33852" name="Group 60"/>
          <p:cNvGrpSpPr>
            <a:grpSpLocks/>
          </p:cNvGrpSpPr>
          <p:nvPr/>
        </p:nvGrpSpPr>
        <p:grpSpPr bwMode="auto">
          <a:xfrm>
            <a:off x="5529708" y="2897088"/>
            <a:ext cx="1520825" cy="609600"/>
            <a:chOff x="432" y="1104"/>
            <a:chExt cx="816" cy="384"/>
          </a:xfrm>
        </p:grpSpPr>
        <p:sp>
          <p:nvSpPr>
            <p:cNvPr id="33853" name="Rectangle 61"/>
            <p:cNvSpPr>
              <a:spLocks noChangeArrowheads="1"/>
            </p:cNvSpPr>
            <p:nvPr/>
          </p:nvSpPr>
          <p:spPr bwMode="auto">
            <a:xfrm>
              <a:off x="432" y="1104"/>
              <a:ext cx="816" cy="384"/>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54" name="Text Box 62"/>
            <p:cNvSpPr txBox="1">
              <a:spLocks noChangeArrowheads="1"/>
            </p:cNvSpPr>
            <p:nvPr/>
          </p:nvSpPr>
          <p:spPr bwMode="auto">
            <a:xfrm>
              <a:off x="480" y="1152"/>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a:solidFill>
                    <a:schemeClr val="hlink"/>
                  </a:solidFill>
                </a:rPr>
                <a:t> SRLDC</a:t>
              </a:r>
            </a:p>
          </p:txBody>
        </p:sp>
      </p:grpSp>
      <p:grpSp>
        <p:nvGrpSpPr>
          <p:cNvPr id="33855" name="Group 63"/>
          <p:cNvGrpSpPr>
            <a:grpSpLocks/>
          </p:cNvGrpSpPr>
          <p:nvPr/>
        </p:nvGrpSpPr>
        <p:grpSpPr bwMode="auto">
          <a:xfrm>
            <a:off x="7587108" y="2897088"/>
            <a:ext cx="1449388" cy="609600"/>
            <a:chOff x="432" y="1104"/>
            <a:chExt cx="816" cy="384"/>
          </a:xfrm>
        </p:grpSpPr>
        <p:sp>
          <p:nvSpPr>
            <p:cNvPr id="33856" name="Rectangle 64"/>
            <p:cNvSpPr>
              <a:spLocks noChangeArrowheads="1"/>
            </p:cNvSpPr>
            <p:nvPr/>
          </p:nvSpPr>
          <p:spPr bwMode="auto">
            <a:xfrm>
              <a:off x="432" y="1104"/>
              <a:ext cx="816" cy="384"/>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57" name="Text Box 65"/>
            <p:cNvSpPr txBox="1">
              <a:spLocks noChangeArrowheads="1"/>
            </p:cNvSpPr>
            <p:nvPr/>
          </p:nvSpPr>
          <p:spPr bwMode="auto">
            <a:xfrm>
              <a:off x="480" y="1152"/>
              <a:ext cx="7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a:solidFill>
                    <a:schemeClr val="hlink"/>
                  </a:solidFill>
                </a:rPr>
                <a:t>WRLDC</a:t>
              </a:r>
            </a:p>
          </p:txBody>
        </p:sp>
      </p:grpSp>
      <p:sp>
        <p:nvSpPr>
          <p:cNvPr id="33859" name="Text Box 67"/>
          <p:cNvSpPr txBox="1">
            <a:spLocks noGrp="1" noChangeArrowheads="1"/>
          </p:cNvSpPr>
          <p:nvPr>
            <p:ph type="title" idx="4294967295"/>
          </p:nvPr>
        </p:nvSpPr>
        <p:spPr>
          <a:xfrm>
            <a:off x="652908" y="668213"/>
            <a:ext cx="7772400" cy="1223963"/>
          </a:xfrm>
          <a:gradFill rotWithShape="0">
            <a:gsLst>
              <a:gs pos="0">
                <a:schemeClr val="bg2"/>
              </a:gs>
              <a:gs pos="100000">
                <a:schemeClr val="bg2">
                  <a:gamma/>
                  <a:shade val="46275"/>
                  <a:invGamma/>
                </a:schemeClr>
              </a:gs>
            </a:gsLst>
            <a:lin ang="5400000" scaled="1"/>
          </a:gradFill>
          <a:ln/>
          <a:extLst>
            <a:ext uri="{91240B29-F687-4F45-9708-019B960494DF}">
              <a14:hiddenLine xmlns:a14="http://schemas.microsoft.com/office/drawing/2010/main" w="9525">
                <a:solidFill>
                  <a:schemeClr val="tx1"/>
                </a:solidFill>
                <a:miter lim="800000"/>
                <a:headEnd/>
                <a:tailEnd/>
              </a14:hiddenLine>
            </a:ext>
          </a:extLst>
        </p:spPr>
        <p:txBody>
          <a:bodyPr>
            <a:normAutofit fontScale="90000"/>
          </a:bodyPr>
          <a:lstStyle/>
          <a:p>
            <a:pPr algn="ctr" eaLnBrk="1" hangingPunct="1"/>
            <a:r>
              <a:rPr lang="en-US" altLang="en-US" dirty="0">
                <a:solidFill>
                  <a:schemeClr val="tx2">
                    <a:lumMod val="75000"/>
                  </a:schemeClr>
                </a:solidFill>
                <a:latin typeface="Times New Roman" panose="02020603050405020304" pitchFamily="18" charset="0"/>
                <a:cs typeface="Times New Roman" panose="02020603050405020304" pitchFamily="18" charset="0"/>
              </a:rPr>
              <a:t>HIERARCHICAL CONTROL CENTRE </a:t>
            </a:r>
            <a:r>
              <a:rPr lang="en-US" altLang="en-US" dirty="0" smtClean="0">
                <a:solidFill>
                  <a:schemeClr val="tx2">
                    <a:lumMod val="75000"/>
                  </a:schemeClr>
                </a:solidFill>
                <a:latin typeface="Times New Roman" panose="02020603050405020304" pitchFamily="18" charset="0"/>
                <a:cs typeface="Times New Roman" panose="02020603050405020304" pitchFamily="18" charset="0"/>
              </a:rPr>
              <a:t>SETUP</a:t>
            </a:r>
            <a:endParaRPr lang="en-US" altLang="en-US" dirty="0">
              <a:solidFill>
                <a:schemeClr val="tx2">
                  <a:lumMod val="75000"/>
                </a:schemeClr>
              </a:solidFill>
              <a:latin typeface="Times New Roman" panose="02020603050405020304" pitchFamily="18" charset="0"/>
              <a:cs typeface="Times New Roman" panose="02020603050405020304" pitchFamily="18" charset="0"/>
            </a:endParaRPr>
          </a:p>
        </p:txBody>
      </p:sp>
      <p:grpSp>
        <p:nvGrpSpPr>
          <p:cNvPr id="53" name="Group 9"/>
          <p:cNvGrpSpPr>
            <a:grpSpLocks/>
          </p:cNvGrpSpPr>
          <p:nvPr/>
        </p:nvGrpSpPr>
        <p:grpSpPr bwMode="auto">
          <a:xfrm>
            <a:off x="7452321" y="3899520"/>
            <a:ext cx="1522413" cy="863600"/>
            <a:chOff x="1152" y="1920"/>
            <a:chExt cx="959" cy="544"/>
          </a:xfrm>
        </p:grpSpPr>
        <p:sp>
          <p:nvSpPr>
            <p:cNvPr id="54" name="Rectangle 10"/>
            <p:cNvSpPr>
              <a:spLocks noChangeArrowheads="1"/>
            </p:cNvSpPr>
            <p:nvPr/>
          </p:nvSpPr>
          <p:spPr bwMode="auto">
            <a:xfrm>
              <a:off x="1152" y="1920"/>
              <a:ext cx="926" cy="541"/>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5" name="Text Box 11"/>
            <p:cNvSpPr txBox="1">
              <a:spLocks noChangeArrowheads="1"/>
            </p:cNvSpPr>
            <p:nvPr/>
          </p:nvSpPr>
          <p:spPr bwMode="auto">
            <a:xfrm>
              <a:off x="1172" y="1941"/>
              <a:ext cx="93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smtClean="0">
                  <a:solidFill>
                    <a:srgbClr val="000000"/>
                  </a:solidFill>
                </a:rPr>
                <a:t>CS GEN. </a:t>
              </a:r>
            </a:p>
            <a:p>
              <a:pPr algn="ctr"/>
              <a:r>
                <a:rPr lang="en-US" altLang="en-US" sz="2400" b="1" dirty="0" err="1" smtClean="0">
                  <a:solidFill>
                    <a:srgbClr val="000000"/>
                  </a:solidFill>
                </a:rPr>
                <a:t>Stn.</a:t>
              </a:r>
              <a:endParaRPr lang="en-US" altLang="en-US" sz="2400" b="1" dirty="0">
                <a:solidFill>
                  <a:srgbClr val="000000"/>
                </a:solidFill>
              </a:endParaRPr>
            </a:p>
          </p:txBody>
        </p:sp>
      </p:grpSp>
      <p:grpSp>
        <p:nvGrpSpPr>
          <p:cNvPr id="56" name="Group 9"/>
          <p:cNvGrpSpPr>
            <a:grpSpLocks/>
          </p:cNvGrpSpPr>
          <p:nvPr/>
        </p:nvGrpSpPr>
        <p:grpSpPr bwMode="auto">
          <a:xfrm>
            <a:off x="-41000" y="3933056"/>
            <a:ext cx="1968922" cy="835025"/>
            <a:chOff x="1235" y="1920"/>
            <a:chExt cx="1266" cy="526"/>
          </a:xfrm>
        </p:grpSpPr>
        <p:sp>
          <p:nvSpPr>
            <p:cNvPr id="57" name="Rectangle 10"/>
            <p:cNvSpPr>
              <a:spLocks noChangeArrowheads="1"/>
            </p:cNvSpPr>
            <p:nvPr/>
          </p:nvSpPr>
          <p:spPr bwMode="auto">
            <a:xfrm>
              <a:off x="1248" y="1920"/>
              <a:ext cx="1192" cy="488"/>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8" name="Text Box 11"/>
            <p:cNvSpPr txBox="1">
              <a:spLocks noChangeArrowheads="1"/>
            </p:cNvSpPr>
            <p:nvPr/>
          </p:nvSpPr>
          <p:spPr bwMode="auto">
            <a:xfrm>
              <a:off x="1235" y="1923"/>
              <a:ext cx="126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smtClean="0">
                  <a:solidFill>
                    <a:srgbClr val="000000"/>
                  </a:solidFill>
                </a:rPr>
                <a:t>POWERGRID</a:t>
              </a:r>
            </a:p>
            <a:p>
              <a:pPr algn="ctr"/>
              <a:r>
                <a:rPr lang="en-US" altLang="en-US" sz="2400" b="1" dirty="0" smtClean="0">
                  <a:solidFill>
                    <a:srgbClr val="000000"/>
                  </a:solidFill>
                </a:rPr>
                <a:t>Sub </a:t>
              </a:r>
              <a:r>
                <a:rPr lang="en-US" altLang="en-US" sz="2400" b="1" dirty="0" err="1" smtClean="0">
                  <a:solidFill>
                    <a:srgbClr val="000000"/>
                  </a:solidFill>
                </a:rPr>
                <a:t>Stn.</a:t>
              </a:r>
              <a:endParaRPr lang="en-US" altLang="en-US" sz="2400" b="1" dirty="0">
                <a:solidFill>
                  <a:srgbClr val="000000"/>
                </a:solidFill>
              </a:endParaRPr>
            </a:p>
          </p:txBody>
        </p:sp>
      </p:grpSp>
      <p:sp>
        <p:nvSpPr>
          <p:cNvPr id="59" name="Line 23"/>
          <p:cNvSpPr>
            <a:spLocks noChangeShapeType="1"/>
          </p:cNvSpPr>
          <p:nvPr/>
        </p:nvSpPr>
        <p:spPr bwMode="auto">
          <a:xfrm flipH="1">
            <a:off x="1833053" y="3506688"/>
            <a:ext cx="2287472" cy="600926"/>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1" name="Line 25"/>
          <p:cNvSpPr>
            <a:spLocks noChangeShapeType="1"/>
          </p:cNvSpPr>
          <p:nvPr/>
        </p:nvSpPr>
        <p:spPr bwMode="auto">
          <a:xfrm>
            <a:off x="4894218" y="3506687"/>
            <a:ext cx="2558102" cy="600927"/>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62" name="Group 45"/>
          <p:cNvGrpSpPr>
            <a:grpSpLocks/>
          </p:cNvGrpSpPr>
          <p:nvPr/>
        </p:nvGrpSpPr>
        <p:grpSpPr bwMode="auto">
          <a:xfrm>
            <a:off x="2024508" y="5921659"/>
            <a:ext cx="1295400" cy="609600"/>
            <a:chOff x="1200" y="2688"/>
            <a:chExt cx="816" cy="384"/>
          </a:xfrm>
          <a:solidFill>
            <a:srgbClr val="00B0F0"/>
          </a:solidFill>
        </p:grpSpPr>
        <p:sp>
          <p:nvSpPr>
            <p:cNvPr id="63" name="Rectangle 46"/>
            <p:cNvSpPr>
              <a:spLocks noChangeArrowheads="1"/>
            </p:cNvSpPr>
            <p:nvPr/>
          </p:nvSpPr>
          <p:spPr bwMode="auto">
            <a:xfrm>
              <a:off x="1200" y="2688"/>
              <a:ext cx="816" cy="38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4" name="Text Box 47"/>
            <p:cNvSpPr txBox="1">
              <a:spLocks noChangeArrowheads="1"/>
            </p:cNvSpPr>
            <p:nvPr/>
          </p:nvSpPr>
          <p:spPr bwMode="auto">
            <a:xfrm>
              <a:off x="1275" y="2737"/>
              <a:ext cx="71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dirty="0">
                  <a:solidFill>
                    <a:srgbClr val="000000"/>
                  </a:solidFill>
                </a:rPr>
                <a:t>    RTU</a:t>
              </a:r>
            </a:p>
          </p:txBody>
        </p:sp>
      </p:grpSp>
      <p:sp>
        <p:nvSpPr>
          <p:cNvPr id="66" name="Line 24"/>
          <p:cNvSpPr>
            <a:spLocks noChangeShapeType="1"/>
          </p:cNvSpPr>
          <p:nvPr/>
        </p:nvSpPr>
        <p:spPr bwMode="auto">
          <a:xfrm>
            <a:off x="8104849" y="4768082"/>
            <a:ext cx="68475" cy="1104627"/>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7" name="Line 24"/>
          <p:cNvSpPr>
            <a:spLocks noChangeShapeType="1"/>
          </p:cNvSpPr>
          <p:nvPr/>
        </p:nvSpPr>
        <p:spPr bwMode="auto">
          <a:xfrm flipH="1">
            <a:off x="488799" y="4708541"/>
            <a:ext cx="0" cy="1213118"/>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69" name="Group 45"/>
          <p:cNvGrpSpPr>
            <a:grpSpLocks/>
          </p:cNvGrpSpPr>
          <p:nvPr/>
        </p:nvGrpSpPr>
        <p:grpSpPr bwMode="auto">
          <a:xfrm>
            <a:off x="6048821" y="5917938"/>
            <a:ext cx="1295400" cy="609600"/>
            <a:chOff x="1200" y="2688"/>
            <a:chExt cx="816" cy="384"/>
          </a:xfrm>
          <a:solidFill>
            <a:srgbClr val="00B0F0"/>
          </a:solidFill>
        </p:grpSpPr>
        <p:sp>
          <p:nvSpPr>
            <p:cNvPr id="70" name="Rectangle 46"/>
            <p:cNvSpPr>
              <a:spLocks noChangeArrowheads="1"/>
            </p:cNvSpPr>
            <p:nvPr/>
          </p:nvSpPr>
          <p:spPr bwMode="auto">
            <a:xfrm>
              <a:off x="1200" y="2688"/>
              <a:ext cx="816" cy="38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1" name="Text Box 47"/>
            <p:cNvSpPr txBox="1">
              <a:spLocks noChangeArrowheads="1"/>
            </p:cNvSpPr>
            <p:nvPr/>
          </p:nvSpPr>
          <p:spPr bwMode="auto">
            <a:xfrm>
              <a:off x="1275" y="2737"/>
              <a:ext cx="71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dirty="0">
                  <a:solidFill>
                    <a:srgbClr val="000000"/>
                  </a:solidFill>
                </a:rPr>
                <a:t>    RTU</a:t>
              </a:r>
            </a:p>
          </p:txBody>
        </p:sp>
      </p:grpSp>
      <p:sp>
        <p:nvSpPr>
          <p:cNvPr id="68" name="TextBox 67"/>
          <p:cNvSpPr txBox="1"/>
          <p:nvPr/>
        </p:nvSpPr>
        <p:spPr>
          <a:xfrm>
            <a:off x="5580112" y="-16933"/>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72" name="Text Box 33"/>
          <p:cNvSpPr txBox="1">
            <a:spLocks noChangeArrowheads="1"/>
          </p:cNvSpPr>
          <p:nvPr/>
        </p:nvSpPr>
        <p:spPr bwMode="auto">
          <a:xfrm>
            <a:off x="3261087" y="6532741"/>
            <a:ext cx="36533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smtClean="0">
                <a:latin typeface="Bookman Old Style" panose="02050604050505020204" pitchFamily="18" charset="0"/>
              </a:rPr>
              <a:t>Data Collection Units</a:t>
            </a:r>
            <a:endParaRPr lang="en-US" altLang="en-US" b="1" dirty="0">
              <a:latin typeface="Bookman Old Style" panose="02050604050505020204" pitchFamily="18" charset="0"/>
            </a:endParaRPr>
          </a:p>
        </p:txBody>
      </p:sp>
    </p:spTree>
    <p:extLst>
      <p:ext uri="{BB962C8B-B14F-4D97-AF65-F5344CB8AC3E}">
        <p14:creationId xmlns:p14="http://schemas.microsoft.com/office/powerpoint/2010/main" val="2979962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anim calcmode="lin" valueType="num">
                                      <p:cBhvr>
                                        <p:cTn id="7" dur="500" fill="hold"/>
                                        <p:tgtEl>
                                          <p:spTgt spid="33795"/>
                                        </p:tgtEl>
                                        <p:attrNameLst>
                                          <p:attrName>ppt_w</p:attrName>
                                        </p:attrNameLst>
                                      </p:cBhvr>
                                      <p:tavLst>
                                        <p:tav tm="0">
                                          <p:val>
                                            <p:fltVal val="0"/>
                                          </p:val>
                                        </p:tav>
                                        <p:tav tm="100000">
                                          <p:val>
                                            <p:strVal val="#ppt_w"/>
                                          </p:val>
                                        </p:tav>
                                      </p:tavLst>
                                    </p:anim>
                                    <p:anim calcmode="lin" valueType="num">
                                      <p:cBhvr>
                                        <p:cTn id="8" dur="500" fill="hold"/>
                                        <p:tgtEl>
                                          <p:spTgt spid="33795"/>
                                        </p:tgtEl>
                                        <p:attrNameLst>
                                          <p:attrName>ppt_h</p:attrName>
                                        </p:attrNameLst>
                                      </p:cBhvr>
                                      <p:tavLst>
                                        <p:tav tm="0">
                                          <p:val>
                                            <p:fltVal val="0"/>
                                          </p:val>
                                        </p:tav>
                                        <p:tav tm="100000">
                                          <p:val>
                                            <p:strVal val="#ppt_h"/>
                                          </p:val>
                                        </p:tav>
                                      </p:tavLst>
                                    </p:anim>
                                    <p:animEffect transition="in" filter="fade">
                                      <p:cBhvr>
                                        <p:cTn id="9" dur="500"/>
                                        <p:tgtEl>
                                          <p:spTgt spid="33795"/>
                                        </p:tgtEl>
                                      </p:cBhvr>
                                    </p:animEffect>
                                  </p:childTnLst>
                                </p:cTn>
                              </p:par>
                              <p:par>
                                <p:cTn id="10" presetID="53" presetClass="entr" presetSubtype="16" fill="hold" nodeType="withEffect">
                                  <p:stCondLst>
                                    <p:cond delay="0"/>
                                  </p:stCondLst>
                                  <p:childTnLst>
                                    <p:set>
                                      <p:cBhvr>
                                        <p:cTn id="11" dur="1" fill="hold">
                                          <p:stCondLst>
                                            <p:cond delay="0"/>
                                          </p:stCondLst>
                                        </p:cTn>
                                        <p:tgtEl>
                                          <p:spTgt spid="33797"/>
                                        </p:tgtEl>
                                        <p:attrNameLst>
                                          <p:attrName>style.visibility</p:attrName>
                                        </p:attrNameLst>
                                      </p:cBhvr>
                                      <p:to>
                                        <p:strVal val="visible"/>
                                      </p:to>
                                    </p:set>
                                    <p:anim calcmode="lin" valueType="num">
                                      <p:cBhvr>
                                        <p:cTn id="12" dur="500" fill="hold"/>
                                        <p:tgtEl>
                                          <p:spTgt spid="33797"/>
                                        </p:tgtEl>
                                        <p:attrNameLst>
                                          <p:attrName>ppt_w</p:attrName>
                                        </p:attrNameLst>
                                      </p:cBhvr>
                                      <p:tavLst>
                                        <p:tav tm="0">
                                          <p:val>
                                            <p:fltVal val="0"/>
                                          </p:val>
                                        </p:tav>
                                        <p:tav tm="100000">
                                          <p:val>
                                            <p:strVal val="#ppt_w"/>
                                          </p:val>
                                        </p:tav>
                                      </p:tavLst>
                                    </p:anim>
                                    <p:anim calcmode="lin" valueType="num">
                                      <p:cBhvr>
                                        <p:cTn id="13" dur="500" fill="hold"/>
                                        <p:tgtEl>
                                          <p:spTgt spid="33797"/>
                                        </p:tgtEl>
                                        <p:attrNameLst>
                                          <p:attrName>ppt_h</p:attrName>
                                        </p:attrNameLst>
                                      </p:cBhvr>
                                      <p:tavLst>
                                        <p:tav tm="0">
                                          <p:val>
                                            <p:fltVal val="0"/>
                                          </p:val>
                                        </p:tav>
                                        <p:tav tm="100000">
                                          <p:val>
                                            <p:strVal val="#ppt_h"/>
                                          </p:val>
                                        </p:tav>
                                      </p:tavLst>
                                    </p:anim>
                                    <p:animEffect transition="in" filter="fade">
                                      <p:cBhvr>
                                        <p:cTn id="14" dur="500"/>
                                        <p:tgtEl>
                                          <p:spTgt spid="33797"/>
                                        </p:tgtEl>
                                      </p:cBhvr>
                                    </p:animEffect>
                                  </p:childTnLst>
                                </p:cTn>
                              </p:par>
                              <p:par>
                                <p:cTn id="15" presetID="53" presetClass="entr" presetSubtype="16" fill="hold" nodeType="withEffect">
                                  <p:stCondLst>
                                    <p:cond delay="0"/>
                                  </p:stCondLst>
                                  <p:childTnLst>
                                    <p:set>
                                      <p:cBhvr>
                                        <p:cTn id="16" dur="1" fill="hold">
                                          <p:stCondLst>
                                            <p:cond delay="0"/>
                                          </p:stCondLst>
                                        </p:cTn>
                                        <p:tgtEl>
                                          <p:spTgt spid="33846"/>
                                        </p:tgtEl>
                                        <p:attrNameLst>
                                          <p:attrName>style.visibility</p:attrName>
                                        </p:attrNameLst>
                                      </p:cBhvr>
                                      <p:to>
                                        <p:strVal val="visible"/>
                                      </p:to>
                                    </p:set>
                                    <p:anim calcmode="lin" valueType="num">
                                      <p:cBhvr>
                                        <p:cTn id="17" dur="500" fill="hold"/>
                                        <p:tgtEl>
                                          <p:spTgt spid="33846"/>
                                        </p:tgtEl>
                                        <p:attrNameLst>
                                          <p:attrName>ppt_w</p:attrName>
                                        </p:attrNameLst>
                                      </p:cBhvr>
                                      <p:tavLst>
                                        <p:tav tm="0">
                                          <p:val>
                                            <p:fltVal val="0"/>
                                          </p:val>
                                        </p:tav>
                                        <p:tav tm="100000">
                                          <p:val>
                                            <p:strVal val="#ppt_w"/>
                                          </p:val>
                                        </p:tav>
                                      </p:tavLst>
                                    </p:anim>
                                    <p:anim calcmode="lin" valueType="num">
                                      <p:cBhvr>
                                        <p:cTn id="18" dur="500" fill="hold"/>
                                        <p:tgtEl>
                                          <p:spTgt spid="33846"/>
                                        </p:tgtEl>
                                        <p:attrNameLst>
                                          <p:attrName>ppt_h</p:attrName>
                                        </p:attrNameLst>
                                      </p:cBhvr>
                                      <p:tavLst>
                                        <p:tav tm="0">
                                          <p:val>
                                            <p:fltVal val="0"/>
                                          </p:val>
                                        </p:tav>
                                        <p:tav tm="100000">
                                          <p:val>
                                            <p:strVal val="#ppt_h"/>
                                          </p:val>
                                        </p:tav>
                                      </p:tavLst>
                                    </p:anim>
                                    <p:animEffect transition="in" filter="fade">
                                      <p:cBhvr>
                                        <p:cTn id="19" dur="500"/>
                                        <p:tgtEl>
                                          <p:spTgt spid="33846"/>
                                        </p:tgtEl>
                                      </p:cBhvr>
                                    </p:animEffect>
                                  </p:childTnLst>
                                </p:cTn>
                              </p:par>
                              <p:par>
                                <p:cTn id="20" presetID="53" presetClass="entr" presetSubtype="16" fill="hold" nodeType="withEffect">
                                  <p:stCondLst>
                                    <p:cond delay="0"/>
                                  </p:stCondLst>
                                  <p:childTnLst>
                                    <p:set>
                                      <p:cBhvr>
                                        <p:cTn id="21" dur="1" fill="hold">
                                          <p:stCondLst>
                                            <p:cond delay="0"/>
                                          </p:stCondLst>
                                        </p:cTn>
                                        <p:tgtEl>
                                          <p:spTgt spid="33849"/>
                                        </p:tgtEl>
                                        <p:attrNameLst>
                                          <p:attrName>style.visibility</p:attrName>
                                        </p:attrNameLst>
                                      </p:cBhvr>
                                      <p:to>
                                        <p:strVal val="visible"/>
                                      </p:to>
                                    </p:set>
                                    <p:anim calcmode="lin" valueType="num">
                                      <p:cBhvr>
                                        <p:cTn id="22" dur="500" fill="hold"/>
                                        <p:tgtEl>
                                          <p:spTgt spid="33849"/>
                                        </p:tgtEl>
                                        <p:attrNameLst>
                                          <p:attrName>ppt_w</p:attrName>
                                        </p:attrNameLst>
                                      </p:cBhvr>
                                      <p:tavLst>
                                        <p:tav tm="0">
                                          <p:val>
                                            <p:fltVal val="0"/>
                                          </p:val>
                                        </p:tav>
                                        <p:tav tm="100000">
                                          <p:val>
                                            <p:strVal val="#ppt_w"/>
                                          </p:val>
                                        </p:tav>
                                      </p:tavLst>
                                    </p:anim>
                                    <p:anim calcmode="lin" valueType="num">
                                      <p:cBhvr>
                                        <p:cTn id="23" dur="500" fill="hold"/>
                                        <p:tgtEl>
                                          <p:spTgt spid="33849"/>
                                        </p:tgtEl>
                                        <p:attrNameLst>
                                          <p:attrName>ppt_h</p:attrName>
                                        </p:attrNameLst>
                                      </p:cBhvr>
                                      <p:tavLst>
                                        <p:tav tm="0">
                                          <p:val>
                                            <p:fltVal val="0"/>
                                          </p:val>
                                        </p:tav>
                                        <p:tav tm="100000">
                                          <p:val>
                                            <p:strVal val="#ppt_h"/>
                                          </p:val>
                                        </p:tav>
                                      </p:tavLst>
                                    </p:anim>
                                    <p:animEffect transition="in" filter="fade">
                                      <p:cBhvr>
                                        <p:cTn id="24" dur="500"/>
                                        <p:tgtEl>
                                          <p:spTgt spid="33849"/>
                                        </p:tgtEl>
                                      </p:cBhvr>
                                    </p:animEffect>
                                  </p:childTnLst>
                                </p:cTn>
                              </p:par>
                              <p:par>
                                <p:cTn id="25" presetID="53" presetClass="entr" presetSubtype="16" fill="hold" nodeType="withEffect">
                                  <p:stCondLst>
                                    <p:cond delay="0"/>
                                  </p:stCondLst>
                                  <p:childTnLst>
                                    <p:set>
                                      <p:cBhvr>
                                        <p:cTn id="26" dur="1" fill="hold">
                                          <p:stCondLst>
                                            <p:cond delay="0"/>
                                          </p:stCondLst>
                                        </p:cTn>
                                        <p:tgtEl>
                                          <p:spTgt spid="33852"/>
                                        </p:tgtEl>
                                        <p:attrNameLst>
                                          <p:attrName>style.visibility</p:attrName>
                                        </p:attrNameLst>
                                      </p:cBhvr>
                                      <p:to>
                                        <p:strVal val="visible"/>
                                      </p:to>
                                    </p:set>
                                    <p:anim calcmode="lin" valueType="num">
                                      <p:cBhvr>
                                        <p:cTn id="27" dur="500" fill="hold"/>
                                        <p:tgtEl>
                                          <p:spTgt spid="33852"/>
                                        </p:tgtEl>
                                        <p:attrNameLst>
                                          <p:attrName>ppt_w</p:attrName>
                                        </p:attrNameLst>
                                      </p:cBhvr>
                                      <p:tavLst>
                                        <p:tav tm="0">
                                          <p:val>
                                            <p:fltVal val="0"/>
                                          </p:val>
                                        </p:tav>
                                        <p:tav tm="100000">
                                          <p:val>
                                            <p:strVal val="#ppt_w"/>
                                          </p:val>
                                        </p:tav>
                                      </p:tavLst>
                                    </p:anim>
                                    <p:anim calcmode="lin" valueType="num">
                                      <p:cBhvr>
                                        <p:cTn id="28" dur="500" fill="hold"/>
                                        <p:tgtEl>
                                          <p:spTgt spid="33852"/>
                                        </p:tgtEl>
                                        <p:attrNameLst>
                                          <p:attrName>ppt_h</p:attrName>
                                        </p:attrNameLst>
                                      </p:cBhvr>
                                      <p:tavLst>
                                        <p:tav tm="0">
                                          <p:val>
                                            <p:fltVal val="0"/>
                                          </p:val>
                                        </p:tav>
                                        <p:tav tm="100000">
                                          <p:val>
                                            <p:strVal val="#ppt_h"/>
                                          </p:val>
                                        </p:tav>
                                      </p:tavLst>
                                    </p:anim>
                                    <p:animEffect transition="in" filter="fade">
                                      <p:cBhvr>
                                        <p:cTn id="29" dur="500"/>
                                        <p:tgtEl>
                                          <p:spTgt spid="33852"/>
                                        </p:tgtEl>
                                      </p:cBhvr>
                                    </p:animEffect>
                                  </p:childTnLst>
                                </p:cTn>
                              </p:par>
                              <p:par>
                                <p:cTn id="30" presetID="53" presetClass="entr" presetSubtype="16" fill="hold" nodeType="withEffect">
                                  <p:stCondLst>
                                    <p:cond delay="0"/>
                                  </p:stCondLst>
                                  <p:childTnLst>
                                    <p:set>
                                      <p:cBhvr>
                                        <p:cTn id="31" dur="1" fill="hold">
                                          <p:stCondLst>
                                            <p:cond delay="0"/>
                                          </p:stCondLst>
                                        </p:cTn>
                                        <p:tgtEl>
                                          <p:spTgt spid="33855"/>
                                        </p:tgtEl>
                                        <p:attrNameLst>
                                          <p:attrName>style.visibility</p:attrName>
                                        </p:attrNameLst>
                                      </p:cBhvr>
                                      <p:to>
                                        <p:strVal val="visible"/>
                                      </p:to>
                                    </p:set>
                                    <p:anim calcmode="lin" valueType="num">
                                      <p:cBhvr>
                                        <p:cTn id="32" dur="500" fill="hold"/>
                                        <p:tgtEl>
                                          <p:spTgt spid="33855"/>
                                        </p:tgtEl>
                                        <p:attrNameLst>
                                          <p:attrName>ppt_w</p:attrName>
                                        </p:attrNameLst>
                                      </p:cBhvr>
                                      <p:tavLst>
                                        <p:tav tm="0">
                                          <p:val>
                                            <p:fltVal val="0"/>
                                          </p:val>
                                        </p:tav>
                                        <p:tav tm="100000">
                                          <p:val>
                                            <p:strVal val="#ppt_w"/>
                                          </p:val>
                                        </p:tav>
                                      </p:tavLst>
                                    </p:anim>
                                    <p:anim calcmode="lin" valueType="num">
                                      <p:cBhvr>
                                        <p:cTn id="33" dur="500" fill="hold"/>
                                        <p:tgtEl>
                                          <p:spTgt spid="33855"/>
                                        </p:tgtEl>
                                        <p:attrNameLst>
                                          <p:attrName>ppt_h</p:attrName>
                                        </p:attrNameLst>
                                      </p:cBhvr>
                                      <p:tavLst>
                                        <p:tav tm="0">
                                          <p:val>
                                            <p:fltVal val="0"/>
                                          </p:val>
                                        </p:tav>
                                        <p:tav tm="100000">
                                          <p:val>
                                            <p:strVal val="#ppt_h"/>
                                          </p:val>
                                        </p:tav>
                                      </p:tavLst>
                                    </p:anim>
                                    <p:animEffect transition="in" filter="fade">
                                      <p:cBhvr>
                                        <p:cTn id="34" dur="500"/>
                                        <p:tgtEl>
                                          <p:spTgt spid="3385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814"/>
                                        </p:tgtEl>
                                        <p:attrNameLst>
                                          <p:attrName>style.visibility</p:attrName>
                                        </p:attrNameLst>
                                      </p:cBhvr>
                                      <p:to>
                                        <p:strVal val="visible"/>
                                      </p:to>
                                    </p:set>
                                    <p:anim calcmode="lin" valueType="num">
                                      <p:cBhvr>
                                        <p:cTn id="37" dur="500" fill="hold"/>
                                        <p:tgtEl>
                                          <p:spTgt spid="33814"/>
                                        </p:tgtEl>
                                        <p:attrNameLst>
                                          <p:attrName>ppt_w</p:attrName>
                                        </p:attrNameLst>
                                      </p:cBhvr>
                                      <p:tavLst>
                                        <p:tav tm="0">
                                          <p:val>
                                            <p:fltVal val="0"/>
                                          </p:val>
                                        </p:tav>
                                        <p:tav tm="100000">
                                          <p:val>
                                            <p:strVal val="#ppt_w"/>
                                          </p:val>
                                        </p:tav>
                                      </p:tavLst>
                                    </p:anim>
                                    <p:anim calcmode="lin" valueType="num">
                                      <p:cBhvr>
                                        <p:cTn id="38" dur="500" fill="hold"/>
                                        <p:tgtEl>
                                          <p:spTgt spid="33814"/>
                                        </p:tgtEl>
                                        <p:attrNameLst>
                                          <p:attrName>ppt_h</p:attrName>
                                        </p:attrNameLst>
                                      </p:cBhvr>
                                      <p:tavLst>
                                        <p:tav tm="0">
                                          <p:val>
                                            <p:fltVal val="0"/>
                                          </p:val>
                                        </p:tav>
                                        <p:tav tm="100000">
                                          <p:val>
                                            <p:strVal val="#ppt_h"/>
                                          </p:val>
                                        </p:tav>
                                      </p:tavLst>
                                    </p:anim>
                                    <p:animEffect transition="in" filter="fade">
                                      <p:cBhvr>
                                        <p:cTn id="39" dur="500"/>
                                        <p:tgtEl>
                                          <p:spTgt spid="3381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813"/>
                                        </p:tgtEl>
                                        <p:attrNameLst>
                                          <p:attrName>style.visibility</p:attrName>
                                        </p:attrNameLst>
                                      </p:cBhvr>
                                      <p:to>
                                        <p:strVal val="visible"/>
                                      </p:to>
                                    </p:set>
                                    <p:anim calcmode="lin" valueType="num">
                                      <p:cBhvr>
                                        <p:cTn id="42" dur="500" fill="hold"/>
                                        <p:tgtEl>
                                          <p:spTgt spid="33813"/>
                                        </p:tgtEl>
                                        <p:attrNameLst>
                                          <p:attrName>ppt_w</p:attrName>
                                        </p:attrNameLst>
                                      </p:cBhvr>
                                      <p:tavLst>
                                        <p:tav tm="0">
                                          <p:val>
                                            <p:fltVal val="0"/>
                                          </p:val>
                                        </p:tav>
                                        <p:tav tm="100000">
                                          <p:val>
                                            <p:strVal val="#ppt_w"/>
                                          </p:val>
                                        </p:tav>
                                      </p:tavLst>
                                    </p:anim>
                                    <p:anim calcmode="lin" valueType="num">
                                      <p:cBhvr>
                                        <p:cTn id="43" dur="500" fill="hold"/>
                                        <p:tgtEl>
                                          <p:spTgt spid="33813"/>
                                        </p:tgtEl>
                                        <p:attrNameLst>
                                          <p:attrName>ppt_h</p:attrName>
                                        </p:attrNameLst>
                                      </p:cBhvr>
                                      <p:tavLst>
                                        <p:tav tm="0">
                                          <p:val>
                                            <p:fltVal val="0"/>
                                          </p:val>
                                        </p:tav>
                                        <p:tav tm="100000">
                                          <p:val>
                                            <p:strVal val="#ppt_h"/>
                                          </p:val>
                                        </p:tav>
                                      </p:tavLst>
                                    </p:anim>
                                    <p:animEffect transition="in" filter="fade">
                                      <p:cBhvr>
                                        <p:cTn id="44" dur="500"/>
                                        <p:tgtEl>
                                          <p:spTgt spid="3381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3824"/>
                                        </p:tgtEl>
                                        <p:attrNameLst>
                                          <p:attrName>style.visibility</p:attrName>
                                        </p:attrNameLst>
                                      </p:cBhvr>
                                      <p:to>
                                        <p:strVal val="visible"/>
                                      </p:to>
                                    </p:set>
                                    <p:anim calcmode="lin" valueType="num">
                                      <p:cBhvr>
                                        <p:cTn id="47" dur="500" fill="hold"/>
                                        <p:tgtEl>
                                          <p:spTgt spid="33824"/>
                                        </p:tgtEl>
                                        <p:attrNameLst>
                                          <p:attrName>ppt_w</p:attrName>
                                        </p:attrNameLst>
                                      </p:cBhvr>
                                      <p:tavLst>
                                        <p:tav tm="0">
                                          <p:val>
                                            <p:fltVal val="0"/>
                                          </p:val>
                                        </p:tav>
                                        <p:tav tm="100000">
                                          <p:val>
                                            <p:strVal val="#ppt_w"/>
                                          </p:val>
                                        </p:tav>
                                      </p:tavLst>
                                    </p:anim>
                                    <p:anim calcmode="lin" valueType="num">
                                      <p:cBhvr>
                                        <p:cTn id="48" dur="500" fill="hold"/>
                                        <p:tgtEl>
                                          <p:spTgt spid="33824"/>
                                        </p:tgtEl>
                                        <p:attrNameLst>
                                          <p:attrName>ppt_h</p:attrName>
                                        </p:attrNameLst>
                                      </p:cBhvr>
                                      <p:tavLst>
                                        <p:tav tm="0">
                                          <p:val>
                                            <p:fltVal val="0"/>
                                          </p:val>
                                        </p:tav>
                                        <p:tav tm="100000">
                                          <p:val>
                                            <p:strVal val="#ppt_h"/>
                                          </p:val>
                                        </p:tav>
                                      </p:tavLst>
                                    </p:anim>
                                    <p:animEffect transition="in" filter="fade">
                                      <p:cBhvr>
                                        <p:cTn id="49" dur="500"/>
                                        <p:tgtEl>
                                          <p:spTgt spid="3382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3811"/>
                                        </p:tgtEl>
                                        <p:attrNameLst>
                                          <p:attrName>style.visibility</p:attrName>
                                        </p:attrNameLst>
                                      </p:cBhvr>
                                      <p:to>
                                        <p:strVal val="visible"/>
                                      </p:to>
                                    </p:set>
                                    <p:anim calcmode="lin" valueType="num">
                                      <p:cBhvr>
                                        <p:cTn id="52" dur="500" fill="hold"/>
                                        <p:tgtEl>
                                          <p:spTgt spid="33811"/>
                                        </p:tgtEl>
                                        <p:attrNameLst>
                                          <p:attrName>ppt_w</p:attrName>
                                        </p:attrNameLst>
                                      </p:cBhvr>
                                      <p:tavLst>
                                        <p:tav tm="0">
                                          <p:val>
                                            <p:fltVal val="0"/>
                                          </p:val>
                                        </p:tav>
                                        <p:tav tm="100000">
                                          <p:val>
                                            <p:strVal val="#ppt_w"/>
                                          </p:val>
                                        </p:tav>
                                      </p:tavLst>
                                    </p:anim>
                                    <p:anim calcmode="lin" valueType="num">
                                      <p:cBhvr>
                                        <p:cTn id="53" dur="500" fill="hold"/>
                                        <p:tgtEl>
                                          <p:spTgt spid="33811"/>
                                        </p:tgtEl>
                                        <p:attrNameLst>
                                          <p:attrName>ppt_h</p:attrName>
                                        </p:attrNameLst>
                                      </p:cBhvr>
                                      <p:tavLst>
                                        <p:tav tm="0">
                                          <p:val>
                                            <p:fltVal val="0"/>
                                          </p:val>
                                        </p:tav>
                                        <p:tav tm="100000">
                                          <p:val>
                                            <p:strVal val="#ppt_h"/>
                                          </p:val>
                                        </p:tav>
                                      </p:tavLst>
                                    </p:anim>
                                    <p:animEffect transition="in" filter="fade">
                                      <p:cBhvr>
                                        <p:cTn id="54" dur="500"/>
                                        <p:tgtEl>
                                          <p:spTgt spid="338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3810"/>
                                        </p:tgtEl>
                                        <p:attrNameLst>
                                          <p:attrName>style.visibility</p:attrName>
                                        </p:attrNameLst>
                                      </p:cBhvr>
                                      <p:to>
                                        <p:strVal val="visible"/>
                                      </p:to>
                                    </p:set>
                                    <p:anim calcmode="lin" valueType="num">
                                      <p:cBhvr>
                                        <p:cTn id="57" dur="500" fill="hold"/>
                                        <p:tgtEl>
                                          <p:spTgt spid="33810"/>
                                        </p:tgtEl>
                                        <p:attrNameLst>
                                          <p:attrName>ppt_w</p:attrName>
                                        </p:attrNameLst>
                                      </p:cBhvr>
                                      <p:tavLst>
                                        <p:tav tm="0">
                                          <p:val>
                                            <p:fltVal val="0"/>
                                          </p:val>
                                        </p:tav>
                                        <p:tav tm="100000">
                                          <p:val>
                                            <p:strVal val="#ppt_w"/>
                                          </p:val>
                                        </p:tav>
                                      </p:tavLst>
                                    </p:anim>
                                    <p:anim calcmode="lin" valueType="num">
                                      <p:cBhvr>
                                        <p:cTn id="58" dur="500" fill="hold"/>
                                        <p:tgtEl>
                                          <p:spTgt spid="33810"/>
                                        </p:tgtEl>
                                        <p:attrNameLst>
                                          <p:attrName>ppt_h</p:attrName>
                                        </p:attrNameLst>
                                      </p:cBhvr>
                                      <p:tavLst>
                                        <p:tav tm="0">
                                          <p:val>
                                            <p:fltVal val="0"/>
                                          </p:val>
                                        </p:tav>
                                        <p:tav tm="100000">
                                          <p:val>
                                            <p:strVal val="#ppt_h"/>
                                          </p:val>
                                        </p:tav>
                                      </p:tavLst>
                                    </p:anim>
                                    <p:animEffect transition="in" filter="fade">
                                      <p:cBhvr>
                                        <p:cTn id="59" dur="500"/>
                                        <p:tgtEl>
                                          <p:spTgt spid="33810"/>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33812"/>
                                        </p:tgtEl>
                                        <p:attrNameLst>
                                          <p:attrName>style.visibility</p:attrName>
                                        </p:attrNameLst>
                                      </p:cBhvr>
                                      <p:to>
                                        <p:strVal val="visible"/>
                                      </p:to>
                                    </p:set>
                                    <p:anim calcmode="lin" valueType="num">
                                      <p:cBhvr>
                                        <p:cTn id="64" dur="500" fill="hold"/>
                                        <p:tgtEl>
                                          <p:spTgt spid="33812"/>
                                        </p:tgtEl>
                                        <p:attrNameLst>
                                          <p:attrName>ppt_w</p:attrName>
                                        </p:attrNameLst>
                                      </p:cBhvr>
                                      <p:tavLst>
                                        <p:tav tm="0">
                                          <p:val>
                                            <p:fltVal val="0"/>
                                          </p:val>
                                        </p:tav>
                                        <p:tav tm="100000">
                                          <p:val>
                                            <p:strVal val="#ppt_w"/>
                                          </p:val>
                                        </p:tav>
                                      </p:tavLst>
                                    </p:anim>
                                    <p:anim calcmode="lin" valueType="num">
                                      <p:cBhvr>
                                        <p:cTn id="65" dur="500" fill="hold"/>
                                        <p:tgtEl>
                                          <p:spTgt spid="33812"/>
                                        </p:tgtEl>
                                        <p:attrNameLst>
                                          <p:attrName>ppt_h</p:attrName>
                                        </p:attrNameLst>
                                      </p:cBhvr>
                                      <p:tavLst>
                                        <p:tav tm="0">
                                          <p:val>
                                            <p:fltVal val="0"/>
                                          </p:val>
                                        </p:tav>
                                        <p:tav tm="100000">
                                          <p:val>
                                            <p:strVal val="#ppt_h"/>
                                          </p:val>
                                        </p:tav>
                                      </p:tavLst>
                                    </p:anim>
                                    <p:animEffect transition="in" filter="fade">
                                      <p:cBhvr>
                                        <p:cTn id="66" dur="500"/>
                                        <p:tgtEl>
                                          <p:spTgt spid="33812"/>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33815"/>
                                        </p:tgtEl>
                                        <p:attrNameLst>
                                          <p:attrName>style.visibility</p:attrName>
                                        </p:attrNameLst>
                                      </p:cBhvr>
                                      <p:to>
                                        <p:strVal val="visible"/>
                                      </p:to>
                                    </p:set>
                                    <p:anim calcmode="lin" valueType="num">
                                      <p:cBhvr>
                                        <p:cTn id="71" dur="500" fill="hold"/>
                                        <p:tgtEl>
                                          <p:spTgt spid="33815"/>
                                        </p:tgtEl>
                                        <p:attrNameLst>
                                          <p:attrName>ppt_w</p:attrName>
                                        </p:attrNameLst>
                                      </p:cBhvr>
                                      <p:tavLst>
                                        <p:tav tm="0">
                                          <p:val>
                                            <p:fltVal val="0"/>
                                          </p:val>
                                        </p:tav>
                                        <p:tav tm="100000">
                                          <p:val>
                                            <p:strVal val="#ppt_w"/>
                                          </p:val>
                                        </p:tav>
                                      </p:tavLst>
                                    </p:anim>
                                    <p:anim calcmode="lin" valueType="num">
                                      <p:cBhvr>
                                        <p:cTn id="72" dur="500" fill="hold"/>
                                        <p:tgtEl>
                                          <p:spTgt spid="33815"/>
                                        </p:tgtEl>
                                        <p:attrNameLst>
                                          <p:attrName>ppt_h</p:attrName>
                                        </p:attrNameLst>
                                      </p:cBhvr>
                                      <p:tavLst>
                                        <p:tav tm="0">
                                          <p:val>
                                            <p:fltVal val="0"/>
                                          </p:val>
                                        </p:tav>
                                        <p:tav tm="100000">
                                          <p:val>
                                            <p:strVal val="#ppt_h"/>
                                          </p:val>
                                        </p:tav>
                                      </p:tavLst>
                                    </p:anim>
                                    <p:animEffect transition="in" filter="fade">
                                      <p:cBhvr>
                                        <p:cTn id="73" dur="500"/>
                                        <p:tgtEl>
                                          <p:spTgt spid="33815"/>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33816"/>
                                        </p:tgtEl>
                                        <p:attrNameLst>
                                          <p:attrName>style.visibility</p:attrName>
                                        </p:attrNameLst>
                                      </p:cBhvr>
                                      <p:to>
                                        <p:strVal val="visible"/>
                                      </p:to>
                                    </p:set>
                                    <p:anim calcmode="lin" valueType="num">
                                      <p:cBhvr>
                                        <p:cTn id="76" dur="500" fill="hold"/>
                                        <p:tgtEl>
                                          <p:spTgt spid="33816"/>
                                        </p:tgtEl>
                                        <p:attrNameLst>
                                          <p:attrName>ppt_w</p:attrName>
                                        </p:attrNameLst>
                                      </p:cBhvr>
                                      <p:tavLst>
                                        <p:tav tm="0">
                                          <p:val>
                                            <p:fltVal val="0"/>
                                          </p:val>
                                        </p:tav>
                                        <p:tav tm="100000">
                                          <p:val>
                                            <p:strVal val="#ppt_w"/>
                                          </p:val>
                                        </p:tav>
                                      </p:tavLst>
                                    </p:anim>
                                    <p:anim calcmode="lin" valueType="num">
                                      <p:cBhvr>
                                        <p:cTn id="77" dur="500" fill="hold"/>
                                        <p:tgtEl>
                                          <p:spTgt spid="33816"/>
                                        </p:tgtEl>
                                        <p:attrNameLst>
                                          <p:attrName>ppt_h</p:attrName>
                                        </p:attrNameLst>
                                      </p:cBhvr>
                                      <p:tavLst>
                                        <p:tav tm="0">
                                          <p:val>
                                            <p:fltVal val="0"/>
                                          </p:val>
                                        </p:tav>
                                        <p:tav tm="100000">
                                          <p:val>
                                            <p:strVal val="#ppt_h"/>
                                          </p:val>
                                        </p:tav>
                                      </p:tavLst>
                                    </p:anim>
                                    <p:animEffect transition="in" filter="fade">
                                      <p:cBhvr>
                                        <p:cTn id="78" dur="500"/>
                                        <p:tgtEl>
                                          <p:spTgt spid="33816"/>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33817"/>
                                        </p:tgtEl>
                                        <p:attrNameLst>
                                          <p:attrName>style.visibility</p:attrName>
                                        </p:attrNameLst>
                                      </p:cBhvr>
                                      <p:to>
                                        <p:strVal val="visible"/>
                                      </p:to>
                                    </p:set>
                                    <p:anim calcmode="lin" valueType="num">
                                      <p:cBhvr>
                                        <p:cTn id="81" dur="500" fill="hold"/>
                                        <p:tgtEl>
                                          <p:spTgt spid="33817"/>
                                        </p:tgtEl>
                                        <p:attrNameLst>
                                          <p:attrName>ppt_w</p:attrName>
                                        </p:attrNameLst>
                                      </p:cBhvr>
                                      <p:tavLst>
                                        <p:tav tm="0">
                                          <p:val>
                                            <p:fltVal val="0"/>
                                          </p:val>
                                        </p:tav>
                                        <p:tav tm="100000">
                                          <p:val>
                                            <p:strVal val="#ppt_w"/>
                                          </p:val>
                                        </p:tav>
                                      </p:tavLst>
                                    </p:anim>
                                    <p:anim calcmode="lin" valueType="num">
                                      <p:cBhvr>
                                        <p:cTn id="82" dur="500" fill="hold"/>
                                        <p:tgtEl>
                                          <p:spTgt spid="33817"/>
                                        </p:tgtEl>
                                        <p:attrNameLst>
                                          <p:attrName>ppt_h</p:attrName>
                                        </p:attrNameLst>
                                      </p:cBhvr>
                                      <p:tavLst>
                                        <p:tav tm="0">
                                          <p:val>
                                            <p:fltVal val="0"/>
                                          </p:val>
                                        </p:tav>
                                        <p:tav tm="100000">
                                          <p:val>
                                            <p:strVal val="#ppt_h"/>
                                          </p:val>
                                        </p:tav>
                                      </p:tavLst>
                                    </p:anim>
                                    <p:animEffect transition="in" filter="fade">
                                      <p:cBhvr>
                                        <p:cTn id="83" dur="500"/>
                                        <p:tgtEl>
                                          <p:spTgt spid="33817"/>
                                        </p:tgtEl>
                                      </p:cBhvr>
                                    </p:animEffect>
                                  </p:childTnLst>
                                </p:cTn>
                              </p:par>
                              <p:par>
                                <p:cTn id="84" presetID="53" presetClass="entr" presetSubtype="16" fill="hold" nodeType="withEffect">
                                  <p:stCondLst>
                                    <p:cond delay="0"/>
                                  </p:stCondLst>
                                  <p:childTnLst>
                                    <p:set>
                                      <p:cBhvr>
                                        <p:cTn id="85" dur="1" fill="hold">
                                          <p:stCondLst>
                                            <p:cond delay="0"/>
                                          </p:stCondLst>
                                        </p:cTn>
                                        <p:tgtEl>
                                          <p:spTgt spid="33801"/>
                                        </p:tgtEl>
                                        <p:attrNameLst>
                                          <p:attrName>style.visibility</p:attrName>
                                        </p:attrNameLst>
                                      </p:cBhvr>
                                      <p:to>
                                        <p:strVal val="visible"/>
                                      </p:to>
                                    </p:set>
                                    <p:anim calcmode="lin" valueType="num">
                                      <p:cBhvr>
                                        <p:cTn id="86" dur="500" fill="hold"/>
                                        <p:tgtEl>
                                          <p:spTgt spid="33801"/>
                                        </p:tgtEl>
                                        <p:attrNameLst>
                                          <p:attrName>ppt_w</p:attrName>
                                        </p:attrNameLst>
                                      </p:cBhvr>
                                      <p:tavLst>
                                        <p:tav tm="0">
                                          <p:val>
                                            <p:fltVal val="0"/>
                                          </p:val>
                                        </p:tav>
                                        <p:tav tm="100000">
                                          <p:val>
                                            <p:strVal val="#ppt_w"/>
                                          </p:val>
                                        </p:tav>
                                      </p:tavLst>
                                    </p:anim>
                                    <p:anim calcmode="lin" valueType="num">
                                      <p:cBhvr>
                                        <p:cTn id="87" dur="500" fill="hold"/>
                                        <p:tgtEl>
                                          <p:spTgt spid="33801"/>
                                        </p:tgtEl>
                                        <p:attrNameLst>
                                          <p:attrName>ppt_h</p:attrName>
                                        </p:attrNameLst>
                                      </p:cBhvr>
                                      <p:tavLst>
                                        <p:tav tm="0">
                                          <p:val>
                                            <p:fltVal val="0"/>
                                          </p:val>
                                        </p:tav>
                                        <p:tav tm="100000">
                                          <p:val>
                                            <p:strVal val="#ppt_h"/>
                                          </p:val>
                                        </p:tav>
                                      </p:tavLst>
                                    </p:anim>
                                    <p:animEffect transition="in" filter="fade">
                                      <p:cBhvr>
                                        <p:cTn id="88" dur="500"/>
                                        <p:tgtEl>
                                          <p:spTgt spid="33801"/>
                                        </p:tgtEl>
                                      </p:cBhvr>
                                    </p:animEffect>
                                  </p:childTnLst>
                                </p:cTn>
                              </p:par>
                              <p:par>
                                <p:cTn id="89" presetID="53" presetClass="entr" presetSubtype="16" fill="hold" nodeType="withEffect">
                                  <p:stCondLst>
                                    <p:cond delay="0"/>
                                  </p:stCondLst>
                                  <p:childTnLst>
                                    <p:set>
                                      <p:cBhvr>
                                        <p:cTn id="90" dur="1" fill="hold">
                                          <p:stCondLst>
                                            <p:cond delay="0"/>
                                          </p:stCondLst>
                                        </p:cTn>
                                        <p:tgtEl>
                                          <p:spTgt spid="33840"/>
                                        </p:tgtEl>
                                        <p:attrNameLst>
                                          <p:attrName>style.visibility</p:attrName>
                                        </p:attrNameLst>
                                      </p:cBhvr>
                                      <p:to>
                                        <p:strVal val="visible"/>
                                      </p:to>
                                    </p:set>
                                    <p:anim calcmode="lin" valueType="num">
                                      <p:cBhvr>
                                        <p:cTn id="91" dur="500" fill="hold"/>
                                        <p:tgtEl>
                                          <p:spTgt spid="33840"/>
                                        </p:tgtEl>
                                        <p:attrNameLst>
                                          <p:attrName>ppt_w</p:attrName>
                                        </p:attrNameLst>
                                      </p:cBhvr>
                                      <p:tavLst>
                                        <p:tav tm="0">
                                          <p:val>
                                            <p:fltVal val="0"/>
                                          </p:val>
                                        </p:tav>
                                        <p:tav tm="100000">
                                          <p:val>
                                            <p:strVal val="#ppt_w"/>
                                          </p:val>
                                        </p:tav>
                                      </p:tavLst>
                                    </p:anim>
                                    <p:anim calcmode="lin" valueType="num">
                                      <p:cBhvr>
                                        <p:cTn id="92" dur="500" fill="hold"/>
                                        <p:tgtEl>
                                          <p:spTgt spid="33840"/>
                                        </p:tgtEl>
                                        <p:attrNameLst>
                                          <p:attrName>ppt_h</p:attrName>
                                        </p:attrNameLst>
                                      </p:cBhvr>
                                      <p:tavLst>
                                        <p:tav tm="0">
                                          <p:val>
                                            <p:fltVal val="0"/>
                                          </p:val>
                                        </p:tav>
                                        <p:tav tm="100000">
                                          <p:val>
                                            <p:strVal val="#ppt_h"/>
                                          </p:val>
                                        </p:tav>
                                      </p:tavLst>
                                    </p:anim>
                                    <p:animEffect transition="in" filter="fade">
                                      <p:cBhvr>
                                        <p:cTn id="93" dur="500"/>
                                        <p:tgtEl>
                                          <p:spTgt spid="33840"/>
                                        </p:tgtEl>
                                      </p:cBhvr>
                                    </p:animEffect>
                                  </p:childTnLst>
                                </p:cTn>
                              </p:par>
                              <p:par>
                                <p:cTn id="94" presetID="53" presetClass="entr" presetSubtype="16" fill="hold" nodeType="withEffect">
                                  <p:stCondLst>
                                    <p:cond delay="0"/>
                                  </p:stCondLst>
                                  <p:childTnLst>
                                    <p:set>
                                      <p:cBhvr>
                                        <p:cTn id="95" dur="1" fill="hold">
                                          <p:stCondLst>
                                            <p:cond delay="0"/>
                                          </p:stCondLst>
                                        </p:cTn>
                                        <p:tgtEl>
                                          <p:spTgt spid="33843"/>
                                        </p:tgtEl>
                                        <p:attrNameLst>
                                          <p:attrName>style.visibility</p:attrName>
                                        </p:attrNameLst>
                                      </p:cBhvr>
                                      <p:to>
                                        <p:strVal val="visible"/>
                                      </p:to>
                                    </p:set>
                                    <p:anim calcmode="lin" valueType="num">
                                      <p:cBhvr>
                                        <p:cTn id="96" dur="500" fill="hold"/>
                                        <p:tgtEl>
                                          <p:spTgt spid="33843"/>
                                        </p:tgtEl>
                                        <p:attrNameLst>
                                          <p:attrName>ppt_w</p:attrName>
                                        </p:attrNameLst>
                                      </p:cBhvr>
                                      <p:tavLst>
                                        <p:tav tm="0">
                                          <p:val>
                                            <p:fltVal val="0"/>
                                          </p:val>
                                        </p:tav>
                                        <p:tav tm="100000">
                                          <p:val>
                                            <p:strVal val="#ppt_w"/>
                                          </p:val>
                                        </p:tav>
                                      </p:tavLst>
                                    </p:anim>
                                    <p:anim calcmode="lin" valueType="num">
                                      <p:cBhvr>
                                        <p:cTn id="97" dur="500" fill="hold"/>
                                        <p:tgtEl>
                                          <p:spTgt spid="33843"/>
                                        </p:tgtEl>
                                        <p:attrNameLst>
                                          <p:attrName>ppt_h</p:attrName>
                                        </p:attrNameLst>
                                      </p:cBhvr>
                                      <p:tavLst>
                                        <p:tav tm="0">
                                          <p:val>
                                            <p:fltVal val="0"/>
                                          </p:val>
                                        </p:tav>
                                        <p:tav tm="100000">
                                          <p:val>
                                            <p:strVal val="#ppt_h"/>
                                          </p:val>
                                        </p:tav>
                                      </p:tavLst>
                                    </p:anim>
                                    <p:animEffect transition="in" filter="fade">
                                      <p:cBhvr>
                                        <p:cTn id="98" dur="500"/>
                                        <p:tgtEl>
                                          <p:spTgt spid="33843"/>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33825"/>
                                        </p:tgtEl>
                                        <p:attrNameLst>
                                          <p:attrName>style.visibility</p:attrName>
                                        </p:attrNameLst>
                                      </p:cBhvr>
                                      <p:to>
                                        <p:strVal val="visible"/>
                                      </p:to>
                                    </p:set>
                                    <p:anim calcmode="lin" valueType="num">
                                      <p:cBhvr>
                                        <p:cTn id="101" dur="500" fill="hold"/>
                                        <p:tgtEl>
                                          <p:spTgt spid="33825"/>
                                        </p:tgtEl>
                                        <p:attrNameLst>
                                          <p:attrName>ppt_w</p:attrName>
                                        </p:attrNameLst>
                                      </p:cBhvr>
                                      <p:tavLst>
                                        <p:tav tm="0">
                                          <p:val>
                                            <p:fltVal val="0"/>
                                          </p:val>
                                        </p:tav>
                                        <p:tav tm="100000">
                                          <p:val>
                                            <p:strVal val="#ppt_w"/>
                                          </p:val>
                                        </p:tav>
                                      </p:tavLst>
                                    </p:anim>
                                    <p:anim calcmode="lin" valueType="num">
                                      <p:cBhvr>
                                        <p:cTn id="102" dur="500" fill="hold"/>
                                        <p:tgtEl>
                                          <p:spTgt spid="33825"/>
                                        </p:tgtEl>
                                        <p:attrNameLst>
                                          <p:attrName>ppt_h</p:attrName>
                                        </p:attrNameLst>
                                      </p:cBhvr>
                                      <p:tavLst>
                                        <p:tav tm="0">
                                          <p:val>
                                            <p:fltVal val="0"/>
                                          </p:val>
                                        </p:tav>
                                        <p:tav tm="100000">
                                          <p:val>
                                            <p:strVal val="#ppt_h"/>
                                          </p:val>
                                        </p:tav>
                                      </p:tavLst>
                                    </p:anim>
                                    <p:animEffect transition="in" filter="fade">
                                      <p:cBhvr>
                                        <p:cTn id="103" dur="500"/>
                                        <p:tgtEl>
                                          <p:spTgt spid="33825"/>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nodeType="clickEffect">
                                  <p:stCondLst>
                                    <p:cond delay="0"/>
                                  </p:stCondLst>
                                  <p:childTnLst>
                                    <p:set>
                                      <p:cBhvr>
                                        <p:cTn id="107" dur="1" fill="hold">
                                          <p:stCondLst>
                                            <p:cond delay="0"/>
                                          </p:stCondLst>
                                        </p:cTn>
                                        <p:tgtEl>
                                          <p:spTgt spid="56"/>
                                        </p:tgtEl>
                                        <p:attrNameLst>
                                          <p:attrName>style.visibility</p:attrName>
                                        </p:attrNameLst>
                                      </p:cBhvr>
                                      <p:to>
                                        <p:strVal val="visible"/>
                                      </p:to>
                                    </p:set>
                                    <p:anim calcmode="lin" valueType="num">
                                      <p:cBhvr>
                                        <p:cTn id="108" dur="500" fill="hold"/>
                                        <p:tgtEl>
                                          <p:spTgt spid="56"/>
                                        </p:tgtEl>
                                        <p:attrNameLst>
                                          <p:attrName>ppt_w</p:attrName>
                                        </p:attrNameLst>
                                      </p:cBhvr>
                                      <p:tavLst>
                                        <p:tav tm="0">
                                          <p:val>
                                            <p:fltVal val="0"/>
                                          </p:val>
                                        </p:tav>
                                        <p:tav tm="100000">
                                          <p:val>
                                            <p:strVal val="#ppt_w"/>
                                          </p:val>
                                        </p:tav>
                                      </p:tavLst>
                                    </p:anim>
                                    <p:anim calcmode="lin" valueType="num">
                                      <p:cBhvr>
                                        <p:cTn id="109" dur="500" fill="hold"/>
                                        <p:tgtEl>
                                          <p:spTgt spid="56"/>
                                        </p:tgtEl>
                                        <p:attrNameLst>
                                          <p:attrName>ppt_h</p:attrName>
                                        </p:attrNameLst>
                                      </p:cBhvr>
                                      <p:tavLst>
                                        <p:tav tm="0">
                                          <p:val>
                                            <p:fltVal val="0"/>
                                          </p:val>
                                        </p:tav>
                                        <p:tav tm="100000">
                                          <p:val>
                                            <p:strVal val="#ppt_h"/>
                                          </p:val>
                                        </p:tav>
                                      </p:tavLst>
                                    </p:anim>
                                    <p:animEffect transition="in" filter="fade">
                                      <p:cBhvr>
                                        <p:cTn id="110" dur="500"/>
                                        <p:tgtEl>
                                          <p:spTgt spid="56"/>
                                        </p:tgtEl>
                                      </p:cBhvr>
                                    </p:animEffect>
                                  </p:childTnLst>
                                </p:cTn>
                              </p:par>
                              <p:par>
                                <p:cTn id="111" presetID="53" presetClass="entr" presetSubtype="16" fill="hold"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p:cTn id="113" dur="500" fill="hold"/>
                                        <p:tgtEl>
                                          <p:spTgt spid="53"/>
                                        </p:tgtEl>
                                        <p:attrNameLst>
                                          <p:attrName>ppt_w</p:attrName>
                                        </p:attrNameLst>
                                      </p:cBhvr>
                                      <p:tavLst>
                                        <p:tav tm="0">
                                          <p:val>
                                            <p:fltVal val="0"/>
                                          </p:val>
                                        </p:tav>
                                        <p:tav tm="100000">
                                          <p:val>
                                            <p:strVal val="#ppt_w"/>
                                          </p:val>
                                        </p:tav>
                                      </p:tavLst>
                                    </p:anim>
                                    <p:anim calcmode="lin" valueType="num">
                                      <p:cBhvr>
                                        <p:cTn id="114" dur="500" fill="hold"/>
                                        <p:tgtEl>
                                          <p:spTgt spid="53"/>
                                        </p:tgtEl>
                                        <p:attrNameLst>
                                          <p:attrName>ppt_h</p:attrName>
                                        </p:attrNameLst>
                                      </p:cBhvr>
                                      <p:tavLst>
                                        <p:tav tm="0">
                                          <p:val>
                                            <p:fltVal val="0"/>
                                          </p:val>
                                        </p:tav>
                                        <p:tav tm="100000">
                                          <p:val>
                                            <p:strVal val="#ppt_h"/>
                                          </p:val>
                                        </p:tav>
                                      </p:tavLst>
                                    </p:anim>
                                    <p:animEffect transition="in" filter="fade">
                                      <p:cBhvr>
                                        <p:cTn id="115" dur="500"/>
                                        <p:tgtEl>
                                          <p:spTgt spid="53"/>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61"/>
                                        </p:tgtEl>
                                        <p:attrNameLst>
                                          <p:attrName>style.visibility</p:attrName>
                                        </p:attrNameLst>
                                      </p:cBhvr>
                                      <p:to>
                                        <p:strVal val="visible"/>
                                      </p:to>
                                    </p:set>
                                    <p:anim calcmode="lin" valueType="num">
                                      <p:cBhvr>
                                        <p:cTn id="118" dur="500" fill="hold"/>
                                        <p:tgtEl>
                                          <p:spTgt spid="61"/>
                                        </p:tgtEl>
                                        <p:attrNameLst>
                                          <p:attrName>ppt_w</p:attrName>
                                        </p:attrNameLst>
                                      </p:cBhvr>
                                      <p:tavLst>
                                        <p:tav tm="0">
                                          <p:val>
                                            <p:fltVal val="0"/>
                                          </p:val>
                                        </p:tav>
                                        <p:tav tm="100000">
                                          <p:val>
                                            <p:strVal val="#ppt_w"/>
                                          </p:val>
                                        </p:tav>
                                      </p:tavLst>
                                    </p:anim>
                                    <p:anim calcmode="lin" valueType="num">
                                      <p:cBhvr>
                                        <p:cTn id="119" dur="500" fill="hold"/>
                                        <p:tgtEl>
                                          <p:spTgt spid="61"/>
                                        </p:tgtEl>
                                        <p:attrNameLst>
                                          <p:attrName>ppt_h</p:attrName>
                                        </p:attrNameLst>
                                      </p:cBhvr>
                                      <p:tavLst>
                                        <p:tav tm="0">
                                          <p:val>
                                            <p:fltVal val="0"/>
                                          </p:val>
                                        </p:tav>
                                        <p:tav tm="100000">
                                          <p:val>
                                            <p:strVal val="#ppt_h"/>
                                          </p:val>
                                        </p:tav>
                                      </p:tavLst>
                                    </p:anim>
                                    <p:animEffect transition="in" filter="fade">
                                      <p:cBhvr>
                                        <p:cTn id="120" dur="500"/>
                                        <p:tgtEl>
                                          <p:spTgt spid="61"/>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p:cTn id="123" dur="500" fill="hold"/>
                                        <p:tgtEl>
                                          <p:spTgt spid="59"/>
                                        </p:tgtEl>
                                        <p:attrNameLst>
                                          <p:attrName>ppt_w</p:attrName>
                                        </p:attrNameLst>
                                      </p:cBhvr>
                                      <p:tavLst>
                                        <p:tav tm="0">
                                          <p:val>
                                            <p:fltVal val="0"/>
                                          </p:val>
                                        </p:tav>
                                        <p:tav tm="100000">
                                          <p:val>
                                            <p:strVal val="#ppt_w"/>
                                          </p:val>
                                        </p:tav>
                                      </p:tavLst>
                                    </p:anim>
                                    <p:anim calcmode="lin" valueType="num">
                                      <p:cBhvr>
                                        <p:cTn id="124" dur="500" fill="hold"/>
                                        <p:tgtEl>
                                          <p:spTgt spid="59"/>
                                        </p:tgtEl>
                                        <p:attrNameLst>
                                          <p:attrName>ppt_h</p:attrName>
                                        </p:attrNameLst>
                                      </p:cBhvr>
                                      <p:tavLst>
                                        <p:tav tm="0">
                                          <p:val>
                                            <p:fltVal val="0"/>
                                          </p:val>
                                        </p:tav>
                                        <p:tav tm="100000">
                                          <p:val>
                                            <p:strVal val="#ppt_h"/>
                                          </p:val>
                                        </p:tav>
                                      </p:tavLst>
                                    </p:anim>
                                    <p:animEffect transition="in" filter="fade">
                                      <p:cBhvr>
                                        <p:cTn id="125" dur="500"/>
                                        <p:tgtEl>
                                          <p:spTgt spid="59"/>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nodeType="clickEffect">
                                  <p:stCondLst>
                                    <p:cond delay="0"/>
                                  </p:stCondLst>
                                  <p:childTnLst>
                                    <p:set>
                                      <p:cBhvr>
                                        <p:cTn id="129" dur="1" fill="hold">
                                          <p:stCondLst>
                                            <p:cond delay="0"/>
                                          </p:stCondLst>
                                        </p:cTn>
                                        <p:tgtEl>
                                          <p:spTgt spid="33804"/>
                                        </p:tgtEl>
                                        <p:attrNameLst>
                                          <p:attrName>style.visibility</p:attrName>
                                        </p:attrNameLst>
                                      </p:cBhvr>
                                      <p:to>
                                        <p:strVal val="visible"/>
                                      </p:to>
                                    </p:set>
                                    <p:anim calcmode="lin" valueType="num">
                                      <p:cBhvr>
                                        <p:cTn id="130" dur="500" fill="hold"/>
                                        <p:tgtEl>
                                          <p:spTgt spid="33804"/>
                                        </p:tgtEl>
                                        <p:attrNameLst>
                                          <p:attrName>ppt_w</p:attrName>
                                        </p:attrNameLst>
                                      </p:cBhvr>
                                      <p:tavLst>
                                        <p:tav tm="0">
                                          <p:val>
                                            <p:fltVal val="0"/>
                                          </p:val>
                                        </p:tav>
                                        <p:tav tm="100000">
                                          <p:val>
                                            <p:strVal val="#ppt_w"/>
                                          </p:val>
                                        </p:tav>
                                      </p:tavLst>
                                    </p:anim>
                                    <p:anim calcmode="lin" valueType="num">
                                      <p:cBhvr>
                                        <p:cTn id="131" dur="500" fill="hold"/>
                                        <p:tgtEl>
                                          <p:spTgt spid="33804"/>
                                        </p:tgtEl>
                                        <p:attrNameLst>
                                          <p:attrName>ppt_h</p:attrName>
                                        </p:attrNameLst>
                                      </p:cBhvr>
                                      <p:tavLst>
                                        <p:tav tm="0">
                                          <p:val>
                                            <p:fltVal val="0"/>
                                          </p:val>
                                        </p:tav>
                                        <p:tav tm="100000">
                                          <p:val>
                                            <p:strVal val="#ppt_h"/>
                                          </p:val>
                                        </p:tav>
                                      </p:tavLst>
                                    </p:anim>
                                    <p:animEffect transition="in" filter="fade">
                                      <p:cBhvr>
                                        <p:cTn id="132" dur="500"/>
                                        <p:tgtEl>
                                          <p:spTgt spid="33804"/>
                                        </p:tgtEl>
                                      </p:cBhvr>
                                    </p:animEffect>
                                  </p:childTnLst>
                                </p:cTn>
                              </p:par>
                              <p:par>
                                <p:cTn id="133" presetID="53" presetClass="entr" presetSubtype="16" fill="hold" nodeType="withEffect">
                                  <p:stCondLst>
                                    <p:cond delay="0"/>
                                  </p:stCondLst>
                                  <p:childTnLst>
                                    <p:set>
                                      <p:cBhvr>
                                        <p:cTn id="134" dur="1" fill="hold">
                                          <p:stCondLst>
                                            <p:cond delay="0"/>
                                          </p:stCondLst>
                                        </p:cTn>
                                        <p:tgtEl>
                                          <p:spTgt spid="62"/>
                                        </p:tgtEl>
                                        <p:attrNameLst>
                                          <p:attrName>style.visibility</p:attrName>
                                        </p:attrNameLst>
                                      </p:cBhvr>
                                      <p:to>
                                        <p:strVal val="visible"/>
                                      </p:to>
                                    </p:set>
                                    <p:anim calcmode="lin" valueType="num">
                                      <p:cBhvr>
                                        <p:cTn id="135" dur="500" fill="hold"/>
                                        <p:tgtEl>
                                          <p:spTgt spid="62"/>
                                        </p:tgtEl>
                                        <p:attrNameLst>
                                          <p:attrName>ppt_w</p:attrName>
                                        </p:attrNameLst>
                                      </p:cBhvr>
                                      <p:tavLst>
                                        <p:tav tm="0">
                                          <p:val>
                                            <p:fltVal val="0"/>
                                          </p:val>
                                        </p:tav>
                                        <p:tav tm="100000">
                                          <p:val>
                                            <p:strVal val="#ppt_w"/>
                                          </p:val>
                                        </p:tav>
                                      </p:tavLst>
                                    </p:anim>
                                    <p:anim calcmode="lin" valueType="num">
                                      <p:cBhvr>
                                        <p:cTn id="136" dur="500" fill="hold"/>
                                        <p:tgtEl>
                                          <p:spTgt spid="62"/>
                                        </p:tgtEl>
                                        <p:attrNameLst>
                                          <p:attrName>ppt_h</p:attrName>
                                        </p:attrNameLst>
                                      </p:cBhvr>
                                      <p:tavLst>
                                        <p:tav tm="0">
                                          <p:val>
                                            <p:fltVal val="0"/>
                                          </p:val>
                                        </p:tav>
                                        <p:tav tm="100000">
                                          <p:val>
                                            <p:strVal val="#ppt_h"/>
                                          </p:val>
                                        </p:tav>
                                      </p:tavLst>
                                    </p:anim>
                                    <p:animEffect transition="in" filter="fade">
                                      <p:cBhvr>
                                        <p:cTn id="137" dur="500"/>
                                        <p:tgtEl>
                                          <p:spTgt spid="62"/>
                                        </p:tgtEl>
                                      </p:cBhvr>
                                    </p:animEffect>
                                  </p:childTnLst>
                                </p:cTn>
                              </p:par>
                              <p:par>
                                <p:cTn id="138" presetID="53" presetClass="entr" presetSubtype="16" fill="hold" nodeType="withEffect">
                                  <p:stCondLst>
                                    <p:cond delay="0"/>
                                  </p:stCondLst>
                                  <p:childTnLst>
                                    <p:set>
                                      <p:cBhvr>
                                        <p:cTn id="139" dur="1" fill="hold">
                                          <p:stCondLst>
                                            <p:cond delay="0"/>
                                          </p:stCondLst>
                                        </p:cTn>
                                        <p:tgtEl>
                                          <p:spTgt spid="33837"/>
                                        </p:tgtEl>
                                        <p:attrNameLst>
                                          <p:attrName>style.visibility</p:attrName>
                                        </p:attrNameLst>
                                      </p:cBhvr>
                                      <p:to>
                                        <p:strVal val="visible"/>
                                      </p:to>
                                    </p:set>
                                    <p:anim calcmode="lin" valueType="num">
                                      <p:cBhvr>
                                        <p:cTn id="140" dur="500" fill="hold"/>
                                        <p:tgtEl>
                                          <p:spTgt spid="33837"/>
                                        </p:tgtEl>
                                        <p:attrNameLst>
                                          <p:attrName>ppt_w</p:attrName>
                                        </p:attrNameLst>
                                      </p:cBhvr>
                                      <p:tavLst>
                                        <p:tav tm="0">
                                          <p:val>
                                            <p:fltVal val="0"/>
                                          </p:val>
                                        </p:tav>
                                        <p:tav tm="100000">
                                          <p:val>
                                            <p:strVal val="#ppt_w"/>
                                          </p:val>
                                        </p:tav>
                                      </p:tavLst>
                                    </p:anim>
                                    <p:anim calcmode="lin" valueType="num">
                                      <p:cBhvr>
                                        <p:cTn id="141" dur="500" fill="hold"/>
                                        <p:tgtEl>
                                          <p:spTgt spid="33837"/>
                                        </p:tgtEl>
                                        <p:attrNameLst>
                                          <p:attrName>ppt_h</p:attrName>
                                        </p:attrNameLst>
                                      </p:cBhvr>
                                      <p:tavLst>
                                        <p:tav tm="0">
                                          <p:val>
                                            <p:fltVal val="0"/>
                                          </p:val>
                                        </p:tav>
                                        <p:tav tm="100000">
                                          <p:val>
                                            <p:strVal val="#ppt_h"/>
                                          </p:val>
                                        </p:tav>
                                      </p:tavLst>
                                    </p:anim>
                                    <p:animEffect transition="in" filter="fade">
                                      <p:cBhvr>
                                        <p:cTn id="142" dur="500"/>
                                        <p:tgtEl>
                                          <p:spTgt spid="33837"/>
                                        </p:tgtEl>
                                      </p:cBhvr>
                                    </p:animEffect>
                                  </p:childTnLst>
                                </p:cTn>
                              </p:par>
                              <p:par>
                                <p:cTn id="143" presetID="53" presetClass="entr" presetSubtype="16" fill="hold" nodeType="withEffect">
                                  <p:stCondLst>
                                    <p:cond delay="0"/>
                                  </p:stCondLst>
                                  <p:childTnLst>
                                    <p:set>
                                      <p:cBhvr>
                                        <p:cTn id="144" dur="1" fill="hold">
                                          <p:stCondLst>
                                            <p:cond delay="0"/>
                                          </p:stCondLst>
                                        </p:cTn>
                                        <p:tgtEl>
                                          <p:spTgt spid="69"/>
                                        </p:tgtEl>
                                        <p:attrNameLst>
                                          <p:attrName>style.visibility</p:attrName>
                                        </p:attrNameLst>
                                      </p:cBhvr>
                                      <p:to>
                                        <p:strVal val="visible"/>
                                      </p:to>
                                    </p:set>
                                    <p:anim calcmode="lin" valueType="num">
                                      <p:cBhvr>
                                        <p:cTn id="145" dur="500" fill="hold"/>
                                        <p:tgtEl>
                                          <p:spTgt spid="69"/>
                                        </p:tgtEl>
                                        <p:attrNameLst>
                                          <p:attrName>ppt_w</p:attrName>
                                        </p:attrNameLst>
                                      </p:cBhvr>
                                      <p:tavLst>
                                        <p:tav tm="0">
                                          <p:val>
                                            <p:fltVal val="0"/>
                                          </p:val>
                                        </p:tav>
                                        <p:tav tm="100000">
                                          <p:val>
                                            <p:strVal val="#ppt_w"/>
                                          </p:val>
                                        </p:tav>
                                      </p:tavLst>
                                    </p:anim>
                                    <p:anim calcmode="lin" valueType="num">
                                      <p:cBhvr>
                                        <p:cTn id="146" dur="500" fill="hold"/>
                                        <p:tgtEl>
                                          <p:spTgt spid="69"/>
                                        </p:tgtEl>
                                        <p:attrNameLst>
                                          <p:attrName>ppt_h</p:attrName>
                                        </p:attrNameLst>
                                      </p:cBhvr>
                                      <p:tavLst>
                                        <p:tav tm="0">
                                          <p:val>
                                            <p:fltVal val="0"/>
                                          </p:val>
                                        </p:tav>
                                        <p:tav tm="100000">
                                          <p:val>
                                            <p:strVal val="#ppt_h"/>
                                          </p:val>
                                        </p:tav>
                                      </p:tavLst>
                                    </p:anim>
                                    <p:animEffect transition="in" filter="fade">
                                      <p:cBhvr>
                                        <p:cTn id="147" dur="500"/>
                                        <p:tgtEl>
                                          <p:spTgt spid="69"/>
                                        </p:tgtEl>
                                      </p:cBhvr>
                                    </p:animEffect>
                                  </p:childTnLst>
                                </p:cTn>
                              </p:par>
                              <p:par>
                                <p:cTn id="148" presetID="53" presetClass="entr" presetSubtype="16" fill="hold" nodeType="withEffect">
                                  <p:stCondLst>
                                    <p:cond delay="0"/>
                                  </p:stCondLst>
                                  <p:childTnLst>
                                    <p:set>
                                      <p:cBhvr>
                                        <p:cTn id="149" dur="1" fill="hold">
                                          <p:stCondLst>
                                            <p:cond delay="0"/>
                                          </p:stCondLst>
                                        </p:cTn>
                                        <p:tgtEl>
                                          <p:spTgt spid="33834"/>
                                        </p:tgtEl>
                                        <p:attrNameLst>
                                          <p:attrName>style.visibility</p:attrName>
                                        </p:attrNameLst>
                                      </p:cBhvr>
                                      <p:to>
                                        <p:strVal val="visible"/>
                                      </p:to>
                                    </p:set>
                                    <p:anim calcmode="lin" valueType="num">
                                      <p:cBhvr>
                                        <p:cTn id="150" dur="500" fill="hold"/>
                                        <p:tgtEl>
                                          <p:spTgt spid="33834"/>
                                        </p:tgtEl>
                                        <p:attrNameLst>
                                          <p:attrName>ppt_w</p:attrName>
                                        </p:attrNameLst>
                                      </p:cBhvr>
                                      <p:tavLst>
                                        <p:tav tm="0">
                                          <p:val>
                                            <p:fltVal val="0"/>
                                          </p:val>
                                        </p:tav>
                                        <p:tav tm="100000">
                                          <p:val>
                                            <p:strVal val="#ppt_w"/>
                                          </p:val>
                                        </p:tav>
                                      </p:tavLst>
                                    </p:anim>
                                    <p:anim calcmode="lin" valueType="num">
                                      <p:cBhvr>
                                        <p:cTn id="151" dur="500" fill="hold"/>
                                        <p:tgtEl>
                                          <p:spTgt spid="33834"/>
                                        </p:tgtEl>
                                        <p:attrNameLst>
                                          <p:attrName>ppt_h</p:attrName>
                                        </p:attrNameLst>
                                      </p:cBhvr>
                                      <p:tavLst>
                                        <p:tav tm="0">
                                          <p:val>
                                            <p:fltVal val="0"/>
                                          </p:val>
                                        </p:tav>
                                        <p:tav tm="100000">
                                          <p:val>
                                            <p:strVal val="#ppt_h"/>
                                          </p:val>
                                        </p:tav>
                                      </p:tavLst>
                                    </p:anim>
                                    <p:animEffect transition="in" filter="fade">
                                      <p:cBhvr>
                                        <p:cTn id="152" dur="500"/>
                                        <p:tgtEl>
                                          <p:spTgt spid="33834"/>
                                        </p:tgtEl>
                                      </p:cBhvr>
                                    </p:animEffect>
                                  </p:childTnLst>
                                </p:cTn>
                              </p:par>
                              <p:par>
                                <p:cTn id="153" presetID="53" presetClass="entr" presetSubtype="16" fill="hold" grpId="0" nodeType="withEffect">
                                  <p:stCondLst>
                                    <p:cond delay="0"/>
                                  </p:stCondLst>
                                  <p:childTnLst>
                                    <p:set>
                                      <p:cBhvr>
                                        <p:cTn id="154" dur="1" fill="hold">
                                          <p:stCondLst>
                                            <p:cond delay="0"/>
                                          </p:stCondLst>
                                        </p:cTn>
                                        <p:tgtEl>
                                          <p:spTgt spid="66"/>
                                        </p:tgtEl>
                                        <p:attrNameLst>
                                          <p:attrName>style.visibility</p:attrName>
                                        </p:attrNameLst>
                                      </p:cBhvr>
                                      <p:to>
                                        <p:strVal val="visible"/>
                                      </p:to>
                                    </p:set>
                                    <p:anim calcmode="lin" valueType="num">
                                      <p:cBhvr>
                                        <p:cTn id="155" dur="500" fill="hold"/>
                                        <p:tgtEl>
                                          <p:spTgt spid="66"/>
                                        </p:tgtEl>
                                        <p:attrNameLst>
                                          <p:attrName>ppt_w</p:attrName>
                                        </p:attrNameLst>
                                      </p:cBhvr>
                                      <p:tavLst>
                                        <p:tav tm="0">
                                          <p:val>
                                            <p:fltVal val="0"/>
                                          </p:val>
                                        </p:tav>
                                        <p:tav tm="100000">
                                          <p:val>
                                            <p:strVal val="#ppt_w"/>
                                          </p:val>
                                        </p:tav>
                                      </p:tavLst>
                                    </p:anim>
                                    <p:anim calcmode="lin" valueType="num">
                                      <p:cBhvr>
                                        <p:cTn id="156" dur="500" fill="hold"/>
                                        <p:tgtEl>
                                          <p:spTgt spid="66"/>
                                        </p:tgtEl>
                                        <p:attrNameLst>
                                          <p:attrName>ppt_h</p:attrName>
                                        </p:attrNameLst>
                                      </p:cBhvr>
                                      <p:tavLst>
                                        <p:tav tm="0">
                                          <p:val>
                                            <p:fltVal val="0"/>
                                          </p:val>
                                        </p:tav>
                                        <p:tav tm="100000">
                                          <p:val>
                                            <p:strVal val="#ppt_h"/>
                                          </p:val>
                                        </p:tav>
                                      </p:tavLst>
                                    </p:anim>
                                    <p:animEffect transition="in" filter="fade">
                                      <p:cBhvr>
                                        <p:cTn id="157" dur="500"/>
                                        <p:tgtEl>
                                          <p:spTgt spid="66"/>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33820"/>
                                        </p:tgtEl>
                                        <p:attrNameLst>
                                          <p:attrName>style.visibility</p:attrName>
                                        </p:attrNameLst>
                                      </p:cBhvr>
                                      <p:to>
                                        <p:strVal val="visible"/>
                                      </p:to>
                                    </p:set>
                                    <p:anim calcmode="lin" valueType="num">
                                      <p:cBhvr>
                                        <p:cTn id="160" dur="500" fill="hold"/>
                                        <p:tgtEl>
                                          <p:spTgt spid="33820"/>
                                        </p:tgtEl>
                                        <p:attrNameLst>
                                          <p:attrName>ppt_w</p:attrName>
                                        </p:attrNameLst>
                                      </p:cBhvr>
                                      <p:tavLst>
                                        <p:tav tm="0">
                                          <p:val>
                                            <p:fltVal val="0"/>
                                          </p:val>
                                        </p:tav>
                                        <p:tav tm="100000">
                                          <p:val>
                                            <p:strVal val="#ppt_w"/>
                                          </p:val>
                                        </p:tav>
                                      </p:tavLst>
                                    </p:anim>
                                    <p:anim calcmode="lin" valueType="num">
                                      <p:cBhvr>
                                        <p:cTn id="161" dur="500" fill="hold"/>
                                        <p:tgtEl>
                                          <p:spTgt spid="33820"/>
                                        </p:tgtEl>
                                        <p:attrNameLst>
                                          <p:attrName>ppt_h</p:attrName>
                                        </p:attrNameLst>
                                      </p:cBhvr>
                                      <p:tavLst>
                                        <p:tav tm="0">
                                          <p:val>
                                            <p:fltVal val="0"/>
                                          </p:val>
                                        </p:tav>
                                        <p:tav tm="100000">
                                          <p:val>
                                            <p:strVal val="#ppt_h"/>
                                          </p:val>
                                        </p:tav>
                                      </p:tavLst>
                                    </p:anim>
                                    <p:animEffect transition="in" filter="fade">
                                      <p:cBhvr>
                                        <p:cTn id="162" dur="500"/>
                                        <p:tgtEl>
                                          <p:spTgt spid="33820"/>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33819"/>
                                        </p:tgtEl>
                                        <p:attrNameLst>
                                          <p:attrName>style.visibility</p:attrName>
                                        </p:attrNameLst>
                                      </p:cBhvr>
                                      <p:to>
                                        <p:strVal val="visible"/>
                                      </p:to>
                                    </p:set>
                                    <p:anim calcmode="lin" valueType="num">
                                      <p:cBhvr>
                                        <p:cTn id="165" dur="500" fill="hold"/>
                                        <p:tgtEl>
                                          <p:spTgt spid="33819"/>
                                        </p:tgtEl>
                                        <p:attrNameLst>
                                          <p:attrName>ppt_w</p:attrName>
                                        </p:attrNameLst>
                                      </p:cBhvr>
                                      <p:tavLst>
                                        <p:tav tm="0">
                                          <p:val>
                                            <p:fltVal val="0"/>
                                          </p:val>
                                        </p:tav>
                                        <p:tav tm="100000">
                                          <p:val>
                                            <p:strVal val="#ppt_w"/>
                                          </p:val>
                                        </p:tav>
                                      </p:tavLst>
                                    </p:anim>
                                    <p:anim calcmode="lin" valueType="num">
                                      <p:cBhvr>
                                        <p:cTn id="166" dur="500" fill="hold"/>
                                        <p:tgtEl>
                                          <p:spTgt spid="33819"/>
                                        </p:tgtEl>
                                        <p:attrNameLst>
                                          <p:attrName>ppt_h</p:attrName>
                                        </p:attrNameLst>
                                      </p:cBhvr>
                                      <p:tavLst>
                                        <p:tav tm="0">
                                          <p:val>
                                            <p:fltVal val="0"/>
                                          </p:val>
                                        </p:tav>
                                        <p:tav tm="100000">
                                          <p:val>
                                            <p:strVal val="#ppt_h"/>
                                          </p:val>
                                        </p:tav>
                                      </p:tavLst>
                                    </p:anim>
                                    <p:animEffect transition="in" filter="fade">
                                      <p:cBhvr>
                                        <p:cTn id="167" dur="500"/>
                                        <p:tgtEl>
                                          <p:spTgt spid="3381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33818"/>
                                        </p:tgtEl>
                                        <p:attrNameLst>
                                          <p:attrName>style.visibility</p:attrName>
                                        </p:attrNameLst>
                                      </p:cBhvr>
                                      <p:to>
                                        <p:strVal val="visible"/>
                                      </p:to>
                                    </p:set>
                                    <p:anim calcmode="lin" valueType="num">
                                      <p:cBhvr>
                                        <p:cTn id="170" dur="500" fill="hold"/>
                                        <p:tgtEl>
                                          <p:spTgt spid="33818"/>
                                        </p:tgtEl>
                                        <p:attrNameLst>
                                          <p:attrName>ppt_w</p:attrName>
                                        </p:attrNameLst>
                                      </p:cBhvr>
                                      <p:tavLst>
                                        <p:tav tm="0">
                                          <p:val>
                                            <p:fltVal val="0"/>
                                          </p:val>
                                        </p:tav>
                                        <p:tav tm="100000">
                                          <p:val>
                                            <p:strVal val="#ppt_w"/>
                                          </p:val>
                                        </p:tav>
                                      </p:tavLst>
                                    </p:anim>
                                    <p:anim calcmode="lin" valueType="num">
                                      <p:cBhvr>
                                        <p:cTn id="171" dur="500" fill="hold"/>
                                        <p:tgtEl>
                                          <p:spTgt spid="33818"/>
                                        </p:tgtEl>
                                        <p:attrNameLst>
                                          <p:attrName>ppt_h</p:attrName>
                                        </p:attrNameLst>
                                      </p:cBhvr>
                                      <p:tavLst>
                                        <p:tav tm="0">
                                          <p:val>
                                            <p:fltVal val="0"/>
                                          </p:val>
                                        </p:tav>
                                        <p:tav tm="100000">
                                          <p:val>
                                            <p:strVal val="#ppt_h"/>
                                          </p:val>
                                        </p:tav>
                                      </p:tavLst>
                                    </p:anim>
                                    <p:animEffect transition="in" filter="fade">
                                      <p:cBhvr>
                                        <p:cTn id="172" dur="500"/>
                                        <p:tgtEl>
                                          <p:spTgt spid="33818"/>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67"/>
                                        </p:tgtEl>
                                        <p:attrNameLst>
                                          <p:attrName>style.visibility</p:attrName>
                                        </p:attrNameLst>
                                      </p:cBhvr>
                                      <p:to>
                                        <p:strVal val="visible"/>
                                      </p:to>
                                    </p:set>
                                    <p:anim calcmode="lin" valueType="num">
                                      <p:cBhvr>
                                        <p:cTn id="175" dur="500" fill="hold"/>
                                        <p:tgtEl>
                                          <p:spTgt spid="67"/>
                                        </p:tgtEl>
                                        <p:attrNameLst>
                                          <p:attrName>ppt_w</p:attrName>
                                        </p:attrNameLst>
                                      </p:cBhvr>
                                      <p:tavLst>
                                        <p:tav tm="0">
                                          <p:val>
                                            <p:fltVal val="0"/>
                                          </p:val>
                                        </p:tav>
                                        <p:tav tm="100000">
                                          <p:val>
                                            <p:strVal val="#ppt_w"/>
                                          </p:val>
                                        </p:tav>
                                      </p:tavLst>
                                    </p:anim>
                                    <p:anim calcmode="lin" valueType="num">
                                      <p:cBhvr>
                                        <p:cTn id="176" dur="500" fill="hold"/>
                                        <p:tgtEl>
                                          <p:spTgt spid="67"/>
                                        </p:tgtEl>
                                        <p:attrNameLst>
                                          <p:attrName>ppt_h</p:attrName>
                                        </p:attrNameLst>
                                      </p:cBhvr>
                                      <p:tavLst>
                                        <p:tav tm="0">
                                          <p:val>
                                            <p:fltVal val="0"/>
                                          </p:val>
                                        </p:tav>
                                        <p:tav tm="100000">
                                          <p:val>
                                            <p:strVal val="#ppt_h"/>
                                          </p:val>
                                        </p:tav>
                                      </p:tavLst>
                                    </p:anim>
                                    <p:animEffect transition="in" filter="fade">
                                      <p:cBhvr>
                                        <p:cTn id="177" dur="500"/>
                                        <p:tgtEl>
                                          <p:spTgt spid="67"/>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72"/>
                                        </p:tgtEl>
                                        <p:attrNameLst>
                                          <p:attrName>style.visibility</p:attrName>
                                        </p:attrNameLst>
                                      </p:cBhvr>
                                      <p:to>
                                        <p:strVal val="visible"/>
                                      </p:to>
                                    </p:set>
                                    <p:anim calcmode="lin" valueType="num">
                                      <p:cBhvr>
                                        <p:cTn id="180" dur="500" fill="hold"/>
                                        <p:tgtEl>
                                          <p:spTgt spid="72"/>
                                        </p:tgtEl>
                                        <p:attrNameLst>
                                          <p:attrName>ppt_w</p:attrName>
                                        </p:attrNameLst>
                                      </p:cBhvr>
                                      <p:tavLst>
                                        <p:tav tm="0">
                                          <p:val>
                                            <p:fltVal val="0"/>
                                          </p:val>
                                        </p:tav>
                                        <p:tav tm="100000">
                                          <p:val>
                                            <p:strVal val="#ppt_w"/>
                                          </p:val>
                                        </p:tav>
                                      </p:tavLst>
                                    </p:anim>
                                    <p:anim calcmode="lin" valueType="num">
                                      <p:cBhvr>
                                        <p:cTn id="181" dur="500" fill="hold"/>
                                        <p:tgtEl>
                                          <p:spTgt spid="72"/>
                                        </p:tgtEl>
                                        <p:attrNameLst>
                                          <p:attrName>ppt_h</p:attrName>
                                        </p:attrNameLst>
                                      </p:cBhvr>
                                      <p:tavLst>
                                        <p:tav tm="0">
                                          <p:val>
                                            <p:fltVal val="0"/>
                                          </p:val>
                                        </p:tav>
                                        <p:tav tm="100000">
                                          <p:val>
                                            <p:strVal val="#ppt_h"/>
                                          </p:val>
                                        </p:tav>
                                      </p:tavLst>
                                    </p:anim>
                                    <p:animEffect transition="in" filter="fade">
                                      <p:cBhvr>
                                        <p:cTn id="18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nimBg="1"/>
      <p:bldP spid="33810" grpId="0" animBg="1"/>
      <p:bldP spid="33811" grpId="0" animBg="1"/>
      <p:bldP spid="33812" grpId="0" animBg="1"/>
      <p:bldP spid="33813" grpId="0" animBg="1"/>
      <p:bldP spid="33814" grpId="0" animBg="1"/>
      <p:bldP spid="33815" grpId="0" animBg="1"/>
      <p:bldP spid="33816" grpId="0" animBg="1"/>
      <p:bldP spid="33817" grpId="0" animBg="1"/>
      <p:bldP spid="33818" grpId="0" animBg="1"/>
      <p:bldP spid="33819" grpId="0" animBg="1"/>
      <p:bldP spid="33820" grpId="0" animBg="1"/>
      <p:bldP spid="33824" grpId="0"/>
      <p:bldP spid="33825" grpId="0"/>
      <p:bldP spid="59" grpId="0" animBg="1"/>
      <p:bldP spid="61" grpId="0" animBg="1"/>
      <p:bldP spid="66" grpId="0" animBg="1"/>
      <p:bldP spid="67" grpId="0" animBg="1"/>
      <p:bldP spid="7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bject 2"/>
          <p:cNvSpPr txBox="1">
            <a:spLocks/>
          </p:cNvSpPr>
          <p:nvPr/>
        </p:nvSpPr>
        <p:spPr>
          <a:xfrm>
            <a:off x="478136" y="548680"/>
            <a:ext cx="9039668" cy="566181"/>
          </a:xfrm>
          <a:prstGeom prst="rect">
            <a:avLst/>
          </a:prstGeom>
        </p:spPr>
        <p:txBody>
          <a:bodyPr vert="horz" wrap="square" lIns="0" tIns="12065" rIns="0" bIns="0" rtlCol="0" anchor="b">
            <a:sp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95"/>
              </a:spcBef>
            </a:pPr>
            <a:r>
              <a:rPr lang="en-IN" sz="3600" spc="-120" dirty="0" smtClean="0"/>
              <a:t>Partial </a:t>
            </a:r>
            <a:r>
              <a:rPr lang="en-IN" sz="3600" spc="-145" dirty="0" smtClean="0"/>
              <a:t>Structure </a:t>
            </a:r>
            <a:r>
              <a:rPr lang="en-IN" sz="3600" spc="-125" dirty="0" smtClean="0"/>
              <a:t>of </a:t>
            </a:r>
            <a:r>
              <a:rPr lang="en-IN" sz="3600" spc="-260" dirty="0" smtClean="0"/>
              <a:t>NETMOM</a:t>
            </a:r>
            <a:r>
              <a:rPr lang="en-IN" sz="3600" spc="-190" dirty="0" smtClean="0"/>
              <a:t> </a:t>
            </a:r>
            <a:r>
              <a:rPr lang="en-IN" sz="3600" spc="-235" dirty="0" smtClean="0"/>
              <a:t>Database</a:t>
            </a:r>
            <a:endParaRPr lang="en-IN" sz="3600" spc="-235" dirty="0"/>
          </a:p>
        </p:txBody>
      </p:sp>
      <p:sp>
        <p:nvSpPr>
          <p:cNvPr id="59" name="object 3"/>
          <p:cNvSpPr txBox="1"/>
          <p:nvPr/>
        </p:nvSpPr>
        <p:spPr>
          <a:xfrm>
            <a:off x="4858003" y="1044097"/>
            <a:ext cx="579120" cy="492955"/>
          </a:xfrm>
          <a:prstGeom prst="rect">
            <a:avLst/>
          </a:prstGeom>
        </p:spPr>
        <p:txBody>
          <a:bodyPr vert="horz" wrap="square" lIns="0" tIns="12700" rIns="0" bIns="0" rtlCol="0">
            <a:spAutoFit/>
          </a:bodyPr>
          <a:lstStyle/>
          <a:p>
            <a:pPr marL="12700" marR="5080">
              <a:lnSpc>
                <a:spcPct val="130000"/>
              </a:lnSpc>
              <a:spcBef>
                <a:spcPts val="100"/>
              </a:spcBef>
            </a:pPr>
            <a:r>
              <a:rPr sz="1200" spc="-235" dirty="0">
                <a:solidFill>
                  <a:schemeClr val="accent3"/>
                </a:solidFill>
                <a:latin typeface="Arial"/>
                <a:cs typeface="Arial"/>
              </a:rPr>
              <a:t>C</a:t>
            </a:r>
            <a:r>
              <a:rPr sz="1200" spc="-95" dirty="0">
                <a:solidFill>
                  <a:schemeClr val="accent3"/>
                </a:solidFill>
                <a:latin typeface="Arial"/>
                <a:cs typeface="Arial"/>
              </a:rPr>
              <a:t>om</a:t>
            </a:r>
            <a:r>
              <a:rPr sz="1200" spc="-105" dirty="0">
                <a:solidFill>
                  <a:schemeClr val="accent3"/>
                </a:solidFill>
                <a:latin typeface="Arial"/>
                <a:cs typeface="Arial"/>
              </a:rPr>
              <a:t>p</a:t>
            </a:r>
            <a:r>
              <a:rPr sz="1200" spc="-100" dirty="0">
                <a:solidFill>
                  <a:schemeClr val="accent3"/>
                </a:solidFill>
                <a:latin typeface="Arial"/>
                <a:cs typeface="Arial"/>
              </a:rPr>
              <a:t>a</a:t>
            </a:r>
            <a:r>
              <a:rPr sz="1200" spc="-65" dirty="0">
                <a:solidFill>
                  <a:schemeClr val="accent3"/>
                </a:solidFill>
                <a:latin typeface="Arial"/>
                <a:cs typeface="Arial"/>
              </a:rPr>
              <a:t>ny  Division</a:t>
            </a:r>
            <a:endParaRPr sz="1200" dirty="0">
              <a:solidFill>
                <a:schemeClr val="accent3"/>
              </a:solidFill>
              <a:latin typeface="Arial"/>
              <a:cs typeface="Arial"/>
            </a:endParaRPr>
          </a:p>
        </p:txBody>
      </p:sp>
      <p:sp>
        <p:nvSpPr>
          <p:cNvPr id="60" name="object 4"/>
          <p:cNvSpPr txBox="1"/>
          <p:nvPr/>
        </p:nvSpPr>
        <p:spPr>
          <a:xfrm>
            <a:off x="4858003" y="1546763"/>
            <a:ext cx="777240" cy="474489"/>
          </a:xfrm>
          <a:prstGeom prst="rect">
            <a:avLst/>
          </a:prstGeom>
        </p:spPr>
        <p:txBody>
          <a:bodyPr vert="horz" wrap="square" lIns="0" tIns="12700" rIns="0" bIns="0" rtlCol="0">
            <a:spAutoFit/>
          </a:bodyPr>
          <a:lstStyle/>
          <a:p>
            <a:pPr marL="12700" marR="5080">
              <a:lnSpc>
                <a:spcPct val="125099"/>
              </a:lnSpc>
              <a:spcBef>
                <a:spcPts val="100"/>
              </a:spcBef>
            </a:pPr>
            <a:r>
              <a:rPr sz="1200" spc="-75" dirty="0">
                <a:solidFill>
                  <a:schemeClr val="accent3"/>
                </a:solidFill>
                <a:latin typeface="Arial"/>
                <a:cs typeface="Arial"/>
              </a:rPr>
              <a:t>Substation  </a:t>
            </a:r>
            <a:r>
              <a:rPr sz="1200" spc="-80" dirty="0">
                <a:solidFill>
                  <a:schemeClr val="accent3"/>
                </a:solidFill>
                <a:latin typeface="Arial"/>
                <a:cs typeface="Arial"/>
              </a:rPr>
              <a:t>Voltage</a:t>
            </a:r>
            <a:r>
              <a:rPr sz="1200" spc="-130" dirty="0">
                <a:solidFill>
                  <a:schemeClr val="accent3"/>
                </a:solidFill>
                <a:latin typeface="Arial"/>
                <a:cs typeface="Arial"/>
              </a:rPr>
              <a:t> </a:t>
            </a:r>
            <a:r>
              <a:rPr sz="1200" spc="-75" dirty="0">
                <a:solidFill>
                  <a:schemeClr val="accent3"/>
                </a:solidFill>
                <a:latin typeface="Arial"/>
                <a:cs typeface="Arial"/>
              </a:rPr>
              <a:t>level</a:t>
            </a:r>
            <a:endParaRPr sz="1200" dirty="0">
              <a:solidFill>
                <a:schemeClr val="accent3"/>
              </a:solidFill>
              <a:latin typeface="Arial"/>
              <a:cs typeface="Arial"/>
            </a:endParaRPr>
          </a:p>
        </p:txBody>
      </p:sp>
      <p:sp>
        <p:nvSpPr>
          <p:cNvPr id="61" name="object 5"/>
          <p:cNvSpPr txBox="1"/>
          <p:nvPr/>
        </p:nvSpPr>
        <p:spPr>
          <a:xfrm>
            <a:off x="5899810" y="1821592"/>
            <a:ext cx="1167130" cy="197490"/>
          </a:xfrm>
          <a:prstGeom prst="rect">
            <a:avLst/>
          </a:prstGeom>
        </p:spPr>
        <p:txBody>
          <a:bodyPr vert="horz" wrap="square" lIns="0" tIns="12700" rIns="0" bIns="0" rtlCol="0">
            <a:spAutoFit/>
          </a:bodyPr>
          <a:lstStyle/>
          <a:p>
            <a:pPr marL="12700">
              <a:lnSpc>
                <a:spcPct val="100000"/>
              </a:lnSpc>
              <a:spcBef>
                <a:spcPts val="100"/>
              </a:spcBef>
            </a:pPr>
            <a:r>
              <a:rPr sz="1200" spc="-75" dirty="0">
                <a:solidFill>
                  <a:schemeClr val="accent3"/>
                </a:solidFill>
                <a:latin typeface="Arial"/>
                <a:cs typeface="Arial"/>
              </a:rPr>
              <a:t>(component</a:t>
            </a:r>
            <a:r>
              <a:rPr sz="1200" spc="-110" dirty="0">
                <a:solidFill>
                  <a:schemeClr val="accent3"/>
                </a:solidFill>
                <a:latin typeface="Arial"/>
                <a:cs typeface="Arial"/>
              </a:rPr>
              <a:t> </a:t>
            </a:r>
            <a:r>
              <a:rPr sz="1200" spc="-65" dirty="0">
                <a:solidFill>
                  <a:schemeClr val="accent3"/>
                </a:solidFill>
                <a:latin typeface="Arial"/>
                <a:cs typeface="Arial"/>
              </a:rPr>
              <a:t>group)</a:t>
            </a:r>
            <a:endParaRPr sz="1200" dirty="0">
              <a:solidFill>
                <a:schemeClr val="accent3"/>
              </a:solidFill>
              <a:latin typeface="Arial"/>
              <a:cs typeface="Arial"/>
            </a:endParaRPr>
          </a:p>
        </p:txBody>
      </p:sp>
      <p:sp>
        <p:nvSpPr>
          <p:cNvPr id="62" name="object 6"/>
          <p:cNvSpPr txBox="1"/>
          <p:nvPr/>
        </p:nvSpPr>
        <p:spPr>
          <a:xfrm>
            <a:off x="4858003" y="2036475"/>
            <a:ext cx="1871980" cy="2290692"/>
          </a:xfrm>
          <a:prstGeom prst="rect">
            <a:avLst/>
          </a:prstGeom>
        </p:spPr>
        <p:txBody>
          <a:bodyPr vert="horz" wrap="square" lIns="0" tIns="19050" rIns="0" bIns="0" rtlCol="0">
            <a:spAutoFit/>
          </a:bodyPr>
          <a:lstStyle/>
          <a:p>
            <a:pPr marL="12700" marR="612775">
              <a:lnSpc>
                <a:spcPct val="113799"/>
              </a:lnSpc>
              <a:spcBef>
                <a:spcPts val="150"/>
              </a:spcBef>
              <a:tabLst>
                <a:tab pos="441959" algn="l"/>
              </a:tabLst>
            </a:pPr>
            <a:r>
              <a:rPr sz="1200" spc="-50" dirty="0">
                <a:solidFill>
                  <a:schemeClr val="accent3"/>
                </a:solidFill>
                <a:latin typeface="Arial"/>
                <a:cs typeface="Arial"/>
              </a:rPr>
              <a:t>Unit	</a:t>
            </a:r>
            <a:r>
              <a:rPr sz="1200" spc="-60" dirty="0">
                <a:solidFill>
                  <a:schemeClr val="accent3"/>
                </a:solidFill>
                <a:latin typeface="Arial"/>
                <a:cs typeface="Arial"/>
              </a:rPr>
              <a:t>(generator)  Station auxiliary</a:t>
            </a:r>
            <a:r>
              <a:rPr sz="1200" spc="-130" dirty="0">
                <a:solidFill>
                  <a:schemeClr val="accent3"/>
                </a:solidFill>
                <a:latin typeface="Arial"/>
                <a:cs typeface="Arial"/>
              </a:rPr>
              <a:t> </a:t>
            </a:r>
            <a:r>
              <a:rPr sz="1200" spc="-80" dirty="0">
                <a:solidFill>
                  <a:schemeClr val="accent3"/>
                </a:solidFill>
                <a:latin typeface="Arial"/>
                <a:cs typeface="Arial"/>
              </a:rPr>
              <a:t>load  </a:t>
            </a:r>
            <a:r>
              <a:rPr sz="1200" spc="-100" dirty="0">
                <a:solidFill>
                  <a:schemeClr val="accent3"/>
                </a:solidFill>
                <a:latin typeface="Arial"/>
                <a:cs typeface="Arial"/>
              </a:rPr>
              <a:t>Demand</a:t>
            </a:r>
            <a:r>
              <a:rPr sz="1200" spc="-70" dirty="0">
                <a:solidFill>
                  <a:schemeClr val="accent3"/>
                </a:solidFill>
                <a:latin typeface="Arial"/>
                <a:cs typeface="Arial"/>
              </a:rPr>
              <a:t> </a:t>
            </a:r>
            <a:r>
              <a:rPr sz="1200" spc="-80" dirty="0">
                <a:solidFill>
                  <a:schemeClr val="accent3"/>
                </a:solidFill>
                <a:latin typeface="Arial"/>
                <a:cs typeface="Arial"/>
              </a:rPr>
              <a:t>load</a:t>
            </a:r>
            <a:endParaRPr sz="1200" dirty="0">
              <a:solidFill>
                <a:schemeClr val="accent3"/>
              </a:solidFill>
              <a:latin typeface="Arial"/>
              <a:cs typeface="Arial"/>
            </a:endParaRPr>
          </a:p>
          <a:p>
            <a:pPr marL="12700" marR="97790">
              <a:lnSpc>
                <a:spcPct val="110000"/>
              </a:lnSpc>
              <a:tabLst>
                <a:tab pos="510540" algn="l"/>
              </a:tabLst>
            </a:pPr>
            <a:r>
              <a:rPr sz="1200" spc="-75" dirty="0">
                <a:solidFill>
                  <a:schemeClr val="accent3"/>
                </a:solidFill>
                <a:latin typeface="Arial"/>
                <a:cs typeface="Arial"/>
              </a:rPr>
              <a:t>Shunt	</a:t>
            </a:r>
            <a:r>
              <a:rPr sz="1200" spc="-65" dirty="0">
                <a:solidFill>
                  <a:schemeClr val="accent3"/>
                </a:solidFill>
                <a:latin typeface="Arial"/>
                <a:cs typeface="Arial"/>
              </a:rPr>
              <a:t>(capacitor </a:t>
            </a:r>
            <a:r>
              <a:rPr sz="1200" spc="-60" dirty="0">
                <a:solidFill>
                  <a:schemeClr val="accent3"/>
                </a:solidFill>
                <a:latin typeface="Arial"/>
                <a:cs typeface="Arial"/>
              </a:rPr>
              <a:t>or reactor)  </a:t>
            </a:r>
            <a:r>
              <a:rPr sz="1200" spc="-175" dirty="0">
                <a:solidFill>
                  <a:schemeClr val="accent3"/>
                </a:solidFill>
                <a:latin typeface="Arial"/>
                <a:cs typeface="Arial"/>
              </a:rPr>
              <a:t>DC</a:t>
            </a:r>
            <a:r>
              <a:rPr sz="1200" spc="-45" dirty="0">
                <a:solidFill>
                  <a:schemeClr val="accent3"/>
                </a:solidFill>
                <a:latin typeface="Arial"/>
                <a:cs typeface="Arial"/>
              </a:rPr>
              <a:t> </a:t>
            </a:r>
            <a:r>
              <a:rPr sz="1200" spc="-75" dirty="0">
                <a:solidFill>
                  <a:schemeClr val="accent3"/>
                </a:solidFill>
                <a:latin typeface="Arial"/>
                <a:cs typeface="Arial"/>
              </a:rPr>
              <a:t>converter</a:t>
            </a:r>
            <a:endParaRPr sz="1200" dirty="0">
              <a:solidFill>
                <a:schemeClr val="accent3"/>
              </a:solidFill>
              <a:latin typeface="Arial"/>
              <a:cs typeface="Arial"/>
            </a:endParaRPr>
          </a:p>
          <a:p>
            <a:pPr marL="12700">
              <a:lnSpc>
                <a:spcPct val="100000"/>
              </a:lnSpc>
              <a:spcBef>
                <a:spcPts val="145"/>
              </a:spcBef>
            </a:pPr>
            <a:r>
              <a:rPr sz="1200" spc="-100" dirty="0">
                <a:solidFill>
                  <a:schemeClr val="accent3"/>
                </a:solidFill>
                <a:latin typeface="Arial"/>
                <a:cs typeface="Arial"/>
              </a:rPr>
              <a:t>Node</a:t>
            </a:r>
            <a:endParaRPr sz="1200" dirty="0">
              <a:solidFill>
                <a:schemeClr val="accent3"/>
              </a:solidFill>
              <a:latin typeface="Arial"/>
              <a:cs typeface="Arial"/>
            </a:endParaRPr>
          </a:p>
          <a:p>
            <a:pPr marL="12700">
              <a:lnSpc>
                <a:spcPct val="100000"/>
              </a:lnSpc>
              <a:spcBef>
                <a:spcPts val="360"/>
              </a:spcBef>
            </a:pPr>
            <a:r>
              <a:rPr sz="1200" spc="-60" dirty="0">
                <a:solidFill>
                  <a:schemeClr val="accent3"/>
                </a:solidFill>
                <a:latin typeface="Arial"/>
                <a:cs typeface="Arial"/>
              </a:rPr>
              <a:t>Switching </a:t>
            </a:r>
            <a:r>
              <a:rPr sz="1200" spc="-95" dirty="0">
                <a:solidFill>
                  <a:schemeClr val="accent3"/>
                </a:solidFill>
                <a:latin typeface="Arial"/>
                <a:cs typeface="Arial"/>
              </a:rPr>
              <a:t>device</a:t>
            </a:r>
            <a:r>
              <a:rPr sz="1200" spc="-75" dirty="0">
                <a:solidFill>
                  <a:schemeClr val="accent3"/>
                </a:solidFill>
                <a:latin typeface="Arial"/>
                <a:cs typeface="Arial"/>
              </a:rPr>
              <a:t> </a:t>
            </a:r>
            <a:r>
              <a:rPr sz="1200" spc="-80" dirty="0">
                <a:solidFill>
                  <a:schemeClr val="accent3"/>
                </a:solidFill>
                <a:latin typeface="Arial"/>
                <a:cs typeface="Arial"/>
              </a:rPr>
              <a:t>type</a:t>
            </a:r>
            <a:endParaRPr sz="1200" dirty="0">
              <a:solidFill>
                <a:schemeClr val="accent3"/>
              </a:solidFill>
              <a:latin typeface="Arial"/>
              <a:cs typeface="Arial"/>
            </a:endParaRPr>
          </a:p>
          <a:p>
            <a:pPr marL="12700">
              <a:lnSpc>
                <a:spcPct val="100000"/>
              </a:lnSpc>
              <a:spcBef>
                <a:spcPts val="540"/>
              </a:spcBef>
            </a:pPr>
            <a:r>
              <a:rPr sz="1200" spc="-60" dirty="0">
                <a:solidFill>
                  <a:schemeClr val="accent3"/>
                </a:solidFill>
                <a:latin typeface="Arial"/>
                <a:cs typeface="Arial"/>
              </a:rPr>
              <a:t>Switching</a:t>
            </a:r>
            <a:r>
              <a:rPr sz="1200" spc="-75" dirty="0">
                <a:solidFill>
                  <a:schemeClr val="accent3"/>
                </a:solidFill>
                <a:latin typeface="Arial"/>
                <a:cs typeface="Arial"/>
              </a:rPr>
              <a:t> </a:t>
            </a:r>
            <a:r>
              <a:rPr sz="1200" spc="-95" dirty="0">
                <a:solidFill>
                  <a:schemeClr val="accent3"/>
                </a:solidFill>
                <a:latin typeface="Arial"/>
                <a:cs typeface="Arial"/>
              </a:rPr>
              <a:t>device</a:t>
            </a:r>
            <a:endParaRPr sz="1200" dirty="0">
              <a:solidFill>
                <a:schemeClr val="accent3"/>
              </a:solidFill>
              <a:latin typeface="Arial"/>
              <a:cs typeface="Arial"/>
            </a:endParaRPr>
          </a:p>
          <a:p>
            <a:pPr marL="12700" marR="5080">
              <a:lnSpc>
                <a:spcPts val="2120"/>
              </a:lnSpc>
              <a:spcBef>
                <a:spcPts val="80"/>
              </a:spcBef>
              <a:tabLst>
                <a:tab pos="880744" algn="l"/>
              </a:tabLst>
            </a:pPr>
            <a:r>
              <a:rPr sz="1200" spc="-80" dirty="0">
                <a:solidFill>
                  <a:schemeClr val="accent3"/>
                </a:solidFill>
                <a:latin typeface="Arial"/>
                <a:cs typeface="Arial"/>
              </a:rPr>
              <a:t>Transformer	</a:t>
            </a:r>
            <a:r>
              <a:rPr sz="1200" spc="-75" dirty="0">
                <a:solidFill>
                  <a:schemeClr val="accent3"/>
                </a:solidFill>
                <a:latin typeface="Arial"/>
                <a:cs typeface="Arial"/>
              </a:rPr>
              <a:t>(physical </a:t>
            </a:r>
            <a:r>
              <a:rPr sz="1200" spc="-85" dirty="0">
                <a:solidFill>
                  <a:schemeClr val="accent3"/>
                </a:solidFill>
                <a:latin typeface="Arial"/>
                <a:cs typeface="Arial"/>
              </a:rPr>
              <a:t>device)  </a:t>
            </a:r>
            <a:r>
              <a:rPr sz="1200" spc="-80" dirty="0">
                <a:solidFill>
                  <a:schemeClr val="accent3"/>
                </a:solidFill>
                <a:latin typeface="Arial"/>
                <a:cs typeface="Arial"/>
              </a:rPr>
              <a:t>Transformer	</a:t>
            </a:r>
            <a:r>
              <a:rPr sz="1200" spc="-45" dirty="0">
                <a:solidFill>
                  <a:schemeClr val="accent3"/>
                </a:solidFill>
                <a:latin typeface="Arial"/>
                <a:cs typeface="Arial"/>
              </a:rPr>
              <a:t>(winding</a:t>
            </a:r>
            <a:r>
              <a:rPr sz="1200" spc="-70" dirty="0">
                <a:solidFill>
                  <a:schemeClr val="accent3"/>
                </a:solidFill>
                <a:latin typeface="Arial"/>
                <a:cs typeface="Arial"/>
              </a:rPr>
              <a:t> </a:t>
            </a:r>
            <a:r>
              <a:rPr sz="1200" spc="-45" dirty="0">
                <a:solidFill>
                  <a:schemeClr val="accent3"/>
                </a:solidFill>
                <a:latin typeface="Arial"/>
                <a:cs typeface="Arial"/>
              </a:rPr>
              <a:t>pair)</a:t>
            </a:r>
            <a:endParaRPr sz="1200" dirty="0">
              <a:solidFill>
                <a:schemeClr val="accent3"/>
              </a:solidFill>
              <a:latin typeface="Arial"/>
              <a:cs typeface="Arial"/>
            </a:endParaRPr>
          </a:p>
        </p:txBody>
      </p:sp>
      <p:sp>
        <p:nvSpPr>
          <p:cNvPr id="63" name="object 7"/>
          <p:cNvSpPr txBox="1"/>
          <p:nvPr/>
        </p:nvSpPr>
        <p:spPr>
          <a:xfrm>
            <a:off x="4858003" y="4368830"/>
            <a:ext cx="1102360" cy="197490"/>
          </a:xfrm>
          <a:prstGeom prst="rect">
            <a:avLst/>
          </a:prstGeom>
        </p:spPr>
        <p:txBody>
          <a:bodyPr vert="horz" wrap="square" lIns="0" tIns="12700" rIns="0" bIns="0" rtlCol="0">
            <a:spAutoFit/>
          </a:bodyPr>
          <a:lstStyle/>
          <a:p>
            <a:pPr marL="12700">
              <a:lnSpc>
                <a:spcPct val="100000"/>
              </a:lnSpc>
              <a:spcBef>
                <a:spcPts val="100"/>
              </a:spcBef>
            </a:pPr>
            <a:r>
              <a:rPr sz="1200" spc="-70" dirty="0">
                <a:solidFill>
                  <a:schemeClr val="accent3"/>
                </a:solidFill>
                <a:latin typeface="Arial"/>
                <a:cs typeface="Arial"/>
              </a:rPr>
              <a:t>Phase-shifting</a:t>
            </a:r>
            <a:r>
              <a:rPr sz="1200" spc="-95" dirty="0">
                <a:solidFill>
                  <a:schemeClr val="accent3"/>
                </a:solidFill>
                <a:latin typeface="Arial"/>
                <a:cs typeface="Arial"/>
              </a:rPr>
              <a:t> </a:t>
            </a:r>
            <a:r>
              <a:rPr sz="1200" spc="-60" dirty="0">
                <a:solidFill>
                  <a:schemeClr val="accent3"/>
                </a:solidFill>
                <a:latin typeface="Arial"/>
                <a:cs typeface="Arial"/>
              </a:rPr>
              <a:t>tap</a:t>
            </a:r>
            <a:endParaRPr sz="1200" dirty="0">
              <a:solidFill>
                <a:schemeClr val="accent3"/>
              </a:solidFill>
              <a:latin typeface="Arial"/>
              <a:cs typeface="Arial"/>
            </a:endParaRPr>
          </a:p>
        </p:txBody>
      </p:sp>
      <p:sp>
        <p:nvSpPr>
          <p:cNvPr id="64" name="object 8"/>
          <p:cNvSpPr txBox="1"/>
          <p:nvPr/>
        </p:nvSpPr>
        <p:spPr>
          <a:xfrm>
            <a:off x="4858003" y="4812315"/>
            <a:ext cx="1697355" cy="2001061"/>
          </a:xfrm>
          <a:prstGeom prst="rect">
            <a:avLst/>
          </a:prstGeom>
        </p:spPr>
        <p:txBody>
          <a:bodyPr vert="horz" wrap="square" lIns="0" tIns="85725" rIns="0" bIns="0" rtlCol="0">
            <a:spAutoFit/>
          </a:bodyPr>
          <a:lstStyle/>
          <a:p>
            <a:pPr marL="12700">
              <a:lnSpc>
                <a:spcPct val="100000"/>
              </a:lnSpc>
              <a:spcBef>
                <a:spcPts val="675"/>
              </a:spcBef>
            </a:pPr>
            <a:r>
              <a:rPr sz="1200" spc="-90" dirty="0">
                <a:solidFill>
                  <a:schemeClr val="accent3"/>
                </a:solidFill>
                <a:latin typeface="Arial"/>
                <a:cs typeface="Arial"/>
              </a:rPr>
              <a:t>Transmission</a:t>
            </a:r>
            <a:r>
              <a:rPr sz="1200" spc="-85" dirty="0">
                <a:solidFill>
                  <a:schemeClr val="accent3"/>
                </a:solidFill>
                <a:latin typeface="Arial"/>
                <a:cs typeface="Arial"/>
              </a:rPr>
              <a:t> </a:t>
            </a:r>
            <a:r>
              <a:rPr sz="1200" spc="-60" dirty="0">
                <a:solidFill>
                  <a:schemeClr val="accent3"/>
                </a:solidFill>
                <a:latin typeface="Arial"/>
                <a:cs typeface="Arial"/>
              </a:rPr>
              <a:t>line</a:t>
            </a:r>
            <a:endParaRPr sz="1200" dirty="0">
              <a:solidFill>
                <a:schemeClr val="accent3"/>
              </a:solidFill>
              <a:latin typeface="Arial"/>
              <a:cs typeface="Arial"/>
            </a:endParaRPr>
          </a:p>
          <a:p>
            <a:pPr marL="12700" marR="108585">
              <a:lnSpc>
                <a:spcPct val="122600"/>
              </a:lnSpc>
              <a:spcBef>
                <a:spcPts val="250"/>
              </a:spcBef>
            </a:pPr>
            <a:r>
              <a:rPr sz="1200" spc="-105" dirty="0">
                <a:solidFill>
                  <a:schemeClr val="accent3"/>
                </a:solidFill>
                <a:latin typeface="Arial"/>
                <a:cs typeface="Arial"/>
              </a:rPr>
              <a:t>Two </a:t>
            </a:r>
            <a:r>
              <a:rPr sz="1200" spc="-50" dirty="0">
                <a:solidFill>
                  <a:schemeClr val="accent3"/>
                </a:solidFill>
                <a:latin typeface="Arial"/>
                <a:cs typeface="Arial"/>
              </a:rPr>
              <a:t>terminal </a:t>
            </a:r>
            <a:r>
              <a:rPr sz="1200" spc="-60" dirty="0">
                <a:solidFill>
                  <a:schemeClr val="accent3"/>
                </a:solidFill>
                <a:latin typeface="Arial"/>
                <a:cs typeface="Arial"/>
              </a:rPr>
              <a:t>line </a:t>
            </a:r>
            <a:r>
              <a:rPr sz="1200" spc="-90" dirty="0">
                <a:solidFill>
                  <a:schemeClr val="accent3"/>
                </a:solidFill>
                <a:latin typeface="Arial"/>
                <a:cs typeface="Arial"/>
              </a:rPr>
              <a:t>segment  </a:t>
            </a:r>
            <a:r>
              <a:rPr sz="1200" spc="-105" dirty="0">
                <a:solidFill>
                  <a:schemeClr val="accent3"/>
                </a:solidFill>
                <a:latin typeface="Arial"/>
                <a:cs typeface="Arial"/>
              </a:rPr>
              <a:t>Zero </a:t>
            </a:r>
            <a:r>
              <a:rPr sz="1200" spc="-95" dirty="0">
                <a:solidFill>
                  <a:schemeClr val="accent3"/>
                </a:solidFill>
                <a:latin typeface="Arial"/>
                <a:cs typeface="Arial"/>
              </a:rPr>
              <a:t>impedance </a:t>
            </a:r>
            <a:r>
              <a:rPr sz="1200" spc="-80" dirty="0">
                <a:solidFill>
                  <a:schemeClr val="accent3"/>
                </a:solidFill>
                <a:latin typeface="Arial"/>
                <a:cs typeface="Arial"/>
              </a:rPr>
              <a:t>branch  </a:t>
            </a:r>
            <a:r>
              <a:rPr sz="1200" spc="-175" dirty="0">
                <a:solidFill>
                  <a:schemeClr val="accent3"/>
                </a:solidFill>
                <a:latin typeface="Arial"/>
                <a:cs typeface="Arial"/>
              </a:rPr>
              <a:t>DC</a:t>
            </a:r>
            <a:r>
              <a:rPr sz="1200" spc="-45" dirty="0">
                <a:solidFill>
                  <a:schemeClr val="accent3"/>
                </a:solidFill>
                <a:latin typeface="Arial"/>
                <a:cs typeface="Arial"/>
              </a:rPr>
              <a:t> </a:t>
            </a:r>
            <a:r>
              <a:rPr sz="1200" spc="-60" dirty="0">
                <a:solidFill>
                  <a:schemeClr val="accent3"/>
                </a:solidFill>
                <a:latin typeface="Arial"/>
                <a:cs typeface="Arial"/>
              </a:rPr>
              <a:t>line</a:t>
            </a:r>
            <a:endParaRPr sz="1200" dirty="0">
              <a:solidFill>
                <a:schemeClr val="accent3"/>
              </a:solidFill>
              <a:latin typeface="Arial"/>
              <a:cs typeface="Arial"/>
            </a:endParaRPr>
          </a:p>
          <a:p>
            <a:pPr marL="12700" marR="1078865">
              <a:lnSpc>
                <a:spcPct val="110000"/>
              </a:lnSpc>
              <a:spcBef>
                <a:spcPts val="35"/>
              </a:spcBef>
            </a:pPr>
            <a:r>
              <a:rPr sz="1200" spc="-114" dirty="0">
                <a:solidFill>
                  <a:schemeClr val="accent3"/>
                </a:solidFill>
                <a:latin typeface="Arial"/>
                <a:cs typeface="Arial"/>
              </a:rPr>
              <a:t>Load </a:t>
            </a:r>
            <a:r>
              <a:rPr sz="1200" spc="-80" dirty="0">
                <a:solidFill>
                  <a:schemeClr val="accent3"/>
                </a:solidFill>
                <a:latin typeface="Arial"/>
                <a:cs typeface="Arial"/>
              </a:rPr>
              <a:t>type  </a:t>
            </a:r>
            <a:r>
              <a:rPr sz="1200" spc="-135" dirty="0">
                <a:solidFill>
                  <a:schemeClr val="accent3"/>
                </a:solidFill>
                <a:latin typeface="Arial"/>
                <a:cs typeface="Arial"/>
              </a:rPr>
              <a:t>L</a:t>
            </a:r>
            <a:r>
              <a:rPr sz="1200" spc="-110" dirty="0">
                <a:solidFill>
                  <a:schemeClr val="accent3"/>
                </a:solidFill>
                <a:latin typeface="Arial"/>
                <a:cs typeface="Arial"/>
              </a:rPr>
              <a:t>o</a:t>
            </a:r>
            <a:r>
              <a:rPr sz="1200" spc="-105" dirty="0">
                <a:solidFill>
                  <a:schemeClr val="accent3"/>
                </a:solidFill>
                <a:latin typeface="Arial"/>
                <a:cs typeface="Arial"/>
              </a:rPr>
              <a:t>a</a:t>
            </a:r>
            <a:r>
              <a:rPr sz="1200" spc="-95" dirty="0">
                <a:solidFill>
                  <a:schemeClr val="accent3"/>
                </a:solidFill>
                <a:latin typeface="Arial"/>
                <a:cs typeface="Arial"/>
              </a:rPr>
              <a:t>d</a:t>
            </a:r>
            <a:r>
              <a:rPr sz="1200" spc="15" dirty="0">
                <a:solidFill>
                  <a:schemeClr val="accent3"/>
                </a:solidFill>
                <a:latin typeface="Arial"/>
                <a:cs typeface="Arial"/>
              </a:rPr>
              <a:t>-</a:t>
            </a:r>
            <a:r>
              <a:rPr sz="1200" spc="-110" dirty="0">
                <a:solidFill>
                  <a:schemeClr val="accent3"/>
                </a:solidFill>
                <a:latin typeface="Arial"/>
                <a:cs typeface="Arial"/>
              </a:rPr>
              <a:t>a</a:t>
            </a:r>
            <a:r>
              <a:rPr sz="1200" spc="-10" dirty="0">
                <a:solidFill>
                  <a:schemeClr val="accent3"/>
                </a:solidFill>
                <a:latin typeface="Arial"/>
                <a:cs typeface="Arial"/>
              </a:rPr>
              <a:t>r</a:t>
            </a:r>
            <a:r>
              <a:rPr sz="1200" spc="-130" dirty="0">
                <a:solidFill>
                  <a:schemeClr val="accent3"/>
                </a:solidFill>
                <a:latin typeface="Arial"/>
                <a:cs typeface="Arial"/>
              </a:rPr>
              <a:t>ea</a:t>
            </a:r>
            <a:endParaRPr sz="1200" dirty="0">
              <a:solidFill>
                <a:schemeClr val="accent3"/>
              </a:solidFill>
              <a:latin typeface="Arial"/>
              <a:cs typeface="Arial"/>
            </a:endParaRPr>
          </a:p>
          <a:p>
            <a:pPr marL="12700" marR="5080">
              <a:lnSpc>
                <a:spcPct val="110000"/>
              </a:lnSpc>
            </a:pPr>
            <a:r>
              <a:rPr sz="1200" spc="-90" dirty="0">
                <a:solidFill>
                  <a:schemeClr val="accent3"/>
                </a:solidFill>
                <a:latin typeface="Arial"/>
                <a:cs typeface="Arial"/>
              </a:rPr>
              <a:t>Forecast </a:t>
            </a:r>
            <a:r>
              <a:rPr sz="1200" spc="-105" dirty="0">
                <a:solidFill>
                  <a:schemeClr val="accent3"/>
                </a:solidFill>
                <a:latin typeface="Arial"/>
                <a:cs typeface="Arial"/>
              </a:rPr>
              <a:t>schedules </a:t>
            </a:r>
            <a:r>
              <a:rPr sz="1200" spc="-70" dirty="0">
                <a:solidFill>
                  <a:schemeClr val="accent3"/>
                </a:solidFill>
                <a:latin typeface="Arial"/>
                <a:cs typeface="Arial"/>
              </a:rPr>
              <a:t>(by </a:t>
            </a:r>
            <a:r>
              <a:rPr sz="1200" spc="-60" dirty="0">
                <a:solidFill>
                  <a:schemeClr val="accent3"/>
                </a:solidFill>
                <a:latin typeface="Arial"/>
                <a:cs typeface="Arial"/>
              </a:rPr>
              <a:t>type)  </a:t>
            </a:r>
            <a:r>
              <a:rPr sz="1200" spc="-80" dirty="0">
                <a:solidFill>
                  <a:schemeClr val="accent3"/>
                </a:solidFill>
                <a:latin typeface="Arial"/>
                <a:cs typeface="Arial"/>
              </a:rPr>
              <a:t>Operating</a:t>
            </a:r>
            <a:r>
              <a:rPr sz="1200" spc="-85" dirty="0">
                <a:solidFill>
                  <a:schemeClr val="accent3"/>
                </a:solidFill>
                <a:latin typeface="Arial"/>
                <a:cs typeface="Arial"/>
              </a:rPr>
              <a:t> </a:t>
            </a:r>
            <a:r>
              <a:rPr sz="1200" spc="-95" dirty="0">
                <a:solidFill>
                  <a:schemeClr val="accent3"/>
                </a:solidFill>
                <a:latin typeface="Arial"/>
                <a:cs typeface="Arial"/>
              </a:rPr>
              <a:t>area</a:t>
            </a:r>
            <a:endParaRPr sz="1200" dirty="0">
              <a:solidFill>
                <a:schemeClr val="accent3"/>
              </a:solidFill>
              <a:latin typeface="Arial"/>
              <a:cs typeface="Arial"/>
            </a:endParaRPr>
          </a:p>
          <a:p>
            <a:pPr marL="12700">
              <a:lnSpc>
                <a:spcPct val="100000"/>
              </a:lnSpc>
              <a:spcBef>
                <a:spcPts val="145"/>
              </a:spcBef>
            </a:pPr>
            <a:r>
              <a:rPr sz="1200" spc="-75" dirty="0">
                <a:solidFill>
                  <a:schemeClr val="accent3"/>
                </a:solidFill>
                <a:latin typeface="Arial"/>
                <a:cs typeface="Arial"/>
              </a:rPr>
              <a:t>Equivalent</a:t>
            </a:r>
            <a:r>
              <a:rPr sz="1200" spc="-70" dirty="0">
                <a:solidFill>
                  <a:schemeClr val="accent3"/>
                </a:solidFill>
                <a:latin typeface="Arial"/>
                <a:cs typeface="Arial"/>
              </a:rPr>
              <a:t> </a:t>
            </a:r>
            <a:r>
              <a:rPr sz="1200" spc="-100" dirty="0">
                <a:solidFill>
                  <a:schemeClr val="accent3"/>
                </a:solidFill>
                <a:latin typeface="Arial"/>
                <a:cs typeface="Arial"/>
              </a:rPr>
              <a:t>impedances</a:t>
            </a:r>
            <a:endParaRPr sz="1200" dirty="0">
              <a:solidFill>
                <a:schemeClr val="accent3"/>
              </a:solidFill>
              <a:latin typeface="Arial"/>
              <a:cs typeface="Arial"/>
            </a:endParaRPr>
          </a:p>
        </p:txBody>
      </p:sp>
      <p:sp>
        <p:nvSpPr>
          <p:cNvPr id="65" name="object 9"/>
          <p:cNvSpPr/>
          <p:nvPr/>
        </p:nvSpPr>
        <p:spPr>
          <a:xfrm>
            <a:off x="1778000" y="1268126"/>
            <a:ext cx="0" cy="5426075"/>
          </a:xfrm>
          <a:custGeom>
            <a:avLst/>
            <a:gdLst/>
            <a:ahLst/>
            <a:cxnLst/>
            <a:rect l="l" t="t" r="r" b="b"/>
            <a:pathLst>
              <a:path h="5426075">
                <a:moveTo>
                  <a:pt x="0" y="0"/>
                </a:moveTo>
                <a:lnTo>
                  <a:pt x="0" y="5426075"/>
                </a:lnTo>
              </a:path>
            </a:pathLst>
          </a:custGeom>
          <a:ln w="12700">
            <a:solidFill>
              <a:srgbClr val="00FFFF"/>
            </a:solidFill>
          </a:ln>
        </p:spPr>
        <p:txBody>
          <a:bodyPr wrap="square" lIns="0" tIns="0" rIns="0" bIns="0" rtlCol="0"/>
          <a:lstStyle/>
          <a:p>
            <a:endParaRPr dirty="0"/>
          </a:p>
        </p:txBody>
      </p:sp>
      <p:sp>
        <p:nvSpPr>
          <p:cNvPr id="66" name="object 10"/>
          <p:cNvSpPr/>
          <p:nvPr/>
        </p:nvSpPr>
        <p:spPr>
          <a:xfrm>
            <a:off x="1786001" y="1260251"/>
            <a:ext cx="203200" cy="1905"/>
          </a:xfrm>
          <a:custGeom>
            <a:avLst/>
            <a:gdLst/>
            <a:ahLst/>
            <a:cxnLst/>
            <a:rect l="l" t="t" r="r" b="b"/>
            <a:pathLst>
              <a:path w="203200" h="1905">
                <a:moveTo>
                  <a:pt x="0" y="0"/>
                </a:moveTo>
                <a:lnTo>
                  <a:pt x="203200" y="1524"/>
                </a:lnTo>
              </a:path>
            </a:pathLst>
          </a:custGeom>
          <a:ln w="12699">
            <a:solidFill>
              <a:srgbClr val="00FFFF"/>
            </a:solidFill>
          </a:ln>
        </p:spPr>
        <p:txBody>
          <a:bodyPr wrap="square" lIns="0" tIns="0" rIns="0" bIns="0" rtlCol="0"/>
          <a:lstStyle/>
          <a:p>
            <a:endParaRPr/>
          </a:p>
        </p:txBody>
      </p:sp>
      <p:sp>
        <p:nvSpPr>
          <p:cNvPr id="67" name="object 11"/>
          <p:cNvSpPr txBox="1"/>
          <p:nvPr/>
        </p:nvSpPr>
        <p:spPr>
          <a:xfrm>
            <a:off x="1596644" y="1056035"/>
            <a:ext cx="628015" cy="474489"/>
          </a:xfrm>
          <a:prstGeom prst="rect">
            <a:avLst/>
          </a:prstGeom>
        </p:spPr>
        <p:txBody>
          <a:bodyPr vert="horz" wrap="square" lIns="0" tIns="12700" rIns="0" bIns="0" rtlCol="0">
            <a:spAutoFit/>
          </a:bodyPr>
          <a:lstStyle/>
          <a:p>
            <a:pPr marL="12700">
              <a:lnSpc>
                <a:spcPct val="100000"/>
              </a:lnSpc>
              <a:spcBef>
                <a:spcPts val="100"/>
              </a:spcBef>
            </a:pPr>
            <a:r>
              <a:rPr sz="1200" spc="-160" dirty="0">
                <a:solidFill>
                  <a:srgbClr val="333333"/>
                </a:solidFill>
                <a:latin typeface="Arial"/>
                <a:cs typeface="Arial"/>
              </a:rPr>
              <a:t>DECK</a:t>
            </a:r>
            <a:r>
              <a:rPr sz="1200" spc="-105" dirty="0">
                <a:solidFill>
                  <a:srgbClr val="333333"/>
                </a:solidFill>
                <a:latin typeface="Arial"/>
                <a:cs typeface="Arial"/>
              </a:rPr>
              <a:t> </a:t>
            </a:r>
            <a:r>
              <a:rPr spc="-322" dirty="0">
                <a:solidFill>
                  <a:srgbClr val="333333"/>
                </a:solidFill>
                <a:latin typeface="Arial"/>
                <a:cs typeface="Arial"/>
              </a:rPr>
              <a:t>CO</a:t>
            </a:r>
            <a:endParaRPr>
              <a:latin typeface="Arial"/>
              <a:cs typeface="Arial"/>
            </a:endParaRPr>
          </a:p>
        </p:txBody>
      </p:sp>
      <p:sp>
        <p:nvSpPr>
          <p:cNvPr id="68" name="object 12"/>
          <p:cNvSpPr txBox="1"/>
          <p:nvPr/>
        </p:nvSpPr>
        <p:spPr>
          <a:xfrm>
            <a:off x="2381250" y="1265712"/>
            <a:ext cx="207645" cy="197490"/>
          </a:xfrm>
          <a:prstGeom prst="rect">
            <a:avLst/>
          </a:prstGeom>
        </p:spPr>
        <p:txBody>
          <a:bodyPr vert="horz" wrap="square" lIns="0" tIns="12700" rIns="0" bIns="0" rtlCol="0">
            <a:spAutoFit/>
          </a:bodyPr>
          <a:lstStyle/>
          <a:p>
            <a:pPr marL="12700">
              <a:lnSpc>
                <a:spcPct val="100000"/>
              </a:lnSpc>
              <a:spcBef>
                <a:spcPts val="100"/>
              </a:spcBef>
            </a:pPr>
            <a:r>
              <a:rPr sz="1200" spc="-125" dirty="0">
                <a:solidFill>
                  <a:srgbClr val="333333"/>
                </a:solidFill>
                <a:latin typeface="Arial"/>
                <a:cs typeface="Arial"/>
              </a:rPr>
              <a:t>DV</a:t>
            </a:r>
            <a:endParaRPr sz="1200">
              <a:latin typeface="Arial"/>
              <a:cs typeface="Arial"/>
            </a:endParaRPr>
          </a:p>
        </p:txBody>
      </p:sp>
      <p:sp>
        <p:nvSpPr>
          <p:cNvPr id="69" name="object 13"/>
          <p:cNvSpPr/>
          <p:nvPr/>
        </p:nvSpPr>
        <p:spPr>
          <a:xfrm>
            <a:off x="2192401" y="1318926"/>
            <a:ext cx="0" cy="127000"/>
          </a:xfrm>
          <a:custGeom>
            <a:avLst/>
            <a:gdLst/>
            <a:ahLst/>
            <a:cxnLst/>
            <a:rect l="l" t="t" r="r" b="b"/>
            <a:pathLst>
              <a:path h="127000">
                <a:moveTo>
                  <a:pt x="0" y="0"/>
                </a:moveTo>
                <a:lnTo>
                  <a:pt x="0" y="127000"/>
                </a:lnTo>
              </a:path>
            </a:pathLst>
          </a:custGeom>
          <a:ln w="12700">
            <a:solidFill>
              <a:srgbClr val="00FFFF"/>
            </a:solidFill>
          </a:ln>
        </p:spPr>
        <p:txBody>
          <a:bodyPr wrap="square" lIns="0" tIns="0" rIns="0" bIns="0" rtlCol="0"/>
          <a:lstStyle/>
          <a:p>
            <a:endParaRPr/>
          </a:p>
        </p:txBody>
      </p:sp>
      <p:sp>
        <p:nvSpPr>
          <p:cNvPr id="70" name="object 14"/>
          <p:cNvSpPr/>
          <p:nvPr/>
        </p:nvSpPr>
        <p:spPr>
          <a:xfrm>
            <a:off x="2176526" y="1438051"/>
            <a:ext cx="211454" cy="0"/>
          </a:xfrm>
          <a:custGeom>
            <a:avLst/>
            <a:gdLst/>
            <a:ahLst/>
            <a:cxnLst/>
            <a:rect l="l" t="t" r="r" b="b"/>
            <a:pathLst>
              <a:path w="211455">
                <a:moveTo>
                  <a:pt x="0" y="0"/>
                </a:moveTo>
                <a:lnTo>
                  <a:pt x="211074" y="0"/>
                </a:lnTo>
              </a:path>
            </a:pathLst>
          </a:custGeom>
          <a:ln w="12700">
            <a:solidFill>
              <a:srgbClr val="00FFFF"/>
            </a:solidFill>
          </a:ln>
        </p:spPr>
        <p:txBody>
          <a:bodyPr wrap="square" lIns="0" tIns="0" rIns="0" bIns="0" rtlCol="0"/>
          <a:lstStyle/>
          <a:p>
            <a:endParaRPr/>
          </a:p>
        </p:txBody>
      </p:sp>
      <p:sp>
        <p:nvSpPr>
          <p:cNvPr id="71" name="object 15"/>
          <p:cNvSpPr/>
          <p:nvPr/>
        </p:nvSpPr>
        <p:spPr>
          <a:xfrm>
            <a:off x="2590800" y="1453926"/>
            <a:ext cx="0" cy="4251325"/>
          </a:xfrm>
          <a:custGeom>
            <a:avLst/>
            <a:gdLst/>
            <a:ahLst/>
            <a:cxnLst/>
            <a:rect l="l" t="t" r="r" b="b"/>
            <a:pathLst>
              <a:path h="4251325">
                <a:moveTo>
                  <a:pt x="0" y="0"/>
                </a:moveTo>
                <a:lnTo>
                  <a:pt x="0" y="4251325"/>
                </a:lnTo>
              </a:path>
            </a:pathLst>
          </a:custGeom>
          <a:ln w="12700">
            <a:solidFill>
              <a:srgbClr val="00FFFF"/>
            </a:solidFill>
          </a:ln>
        </p:spPr>
        <p:txBody>
          <a:bodyPr wrap="square" lIns="0" tIns="0" rIns="0" bIns="0" rtlCol="0"/>
          <a:lstStyle/>
          <a:p>
            <a:endParaRPr/>
          </a:p>
        </p:txBody>
      </p:sp>
      <p:sp>
        <p:nvSpPr>
          <p:cNvPr id="72" name="object 16"/>
          <p:cNvSpPr/>
          <p:nvPr/>
        </p:nvSpPr>
        <p:spPr>
          <a:xfrm>
            <a:off x="2598801" y="5695727"/>
            <a:ext cx="203200" cy="0"/>
          </a:xfrm>
          <a:custGeom>
            <a:avLst/>
            <a:gdLst/>
            <a:ahLst/>
            <a:cxnLst/>
            <a:rect l="l" t="t" r="r" b="b"/>
            <a:pathLst>
              <a:path w="203200">
                <a:moveTo>
                  <a:pt x="0" y="0"/>
                </a:moveTo>
                <a:lnTo>
                  <a:pt x="203200" y="0"/>
                </a:lnTo>
              </a:path>
            </a:pathLst>
          </a:custGeom>
          <a:ln w="12700">
            <a:solidFill>
              <a:srgbClr val="00FFFF"/>
            </a:solidFill>
          </a:ln>
        </p:spPr>
        <p:txBody>
          <a:bodyPr wrap="square" lIns="0" tIns="0" rIns="0" bIns="0" rtlCol="0"/>
          <a:lstStyle/>
          <a:p>
            <a:endParaRPr/>
          </a:p>
        </p:txBody>
      </p:sp>
      <p:sp>
        <p:nvSpPr>
          <p:cNvPr id="73" name="object 17"/>
          <p:cNvSpPr txBox="1"/>
          <p:nvPr/>
        </p:nvSpPr>
        <p:spPr>
          <a:xfrm>
            <a:off x="2825623" y="5525928"/>
            <a:ext cx="375920" cy="197490"/>
          </a:xfrm>
          <a:prstGeom prst="rect">
            <a:avLst/>
          </a:prstGeom>
        </p:spPr>
        <p:txBody>
          <a:bodyPr vert="horz" wrap="square" lIns="0" tIns="12700" rIns="0" bIns="0" rtlCol="0">
            <a:spAutoFit/>
          </a:bodyPr>
          <a:lstStyle/>
          <a:p>
            <a:pPr marL="12700">
              <a:lnSpc>
                <a:spcPct val="100000"/>
              </a:lnSpc>
              <a:spcBef>
                <a:spcPts val="100"/>
              </a:spcBef>
            </a:pPr>
            <a:r>
              <a:rPr sz="1200" spc="-175" dirty="0">
                <a:solidFill>
                  <a:srgbClr val="333333"/>
                </a:solidFill>
                <a:latin typeface="Arial"/>
                <a:cs typeface="Arial"/>
              </a:rPr>
              <a:t>DC</a:t>
            </a:r>
            <a:r>
              <a:rPr sz="1200" spc="-135" dirty="0">
                <a:solidFill>
                  <a:srgbClr val="333333"/>
                </a:solidFill>
                <a:latin typeface="Arial"/>
                <a:cs typeface="Arial"/>
              </a:rPr>
              <a:t>L</a:t>
            </a:r>
            <a:r>
              <a:rPr sz="1200" spc="-45" dirty="0">
                <a:solidFill>
                  <a:srgbClr val="333333"/>
                </a:solidFill>
                <a:latin typeface="Arial"/>
                <a:cs typeface="Arial"/>
              </a:rPr>
              <a:t>N</a:t>
            </a:r>
            <a:endParaRPr sz="1200">
              <a:latin typeface="Arial"/>
              <a:cs typeface="Arial"/>
            </a:endParaRPr>
          </a:p>
        </p:txBody>
      </p:sp>
      <p:sp>
        <p:nvSpPr>
          <p:cNvPr id="74" name="object 18"/>
          <p:cNvSpPr/>
          <p:nvPr/>
        </p:nvSpPr>
        <p:spPr>
          <a:xfrm>
            <a:off x="1786001" y="5933788"/>
            <a:ext cx="161925" cy="0"/>
          </a:xfrm>
          <a:custGeom>
            <a:avLst/>
            <a:gdLst/>
            <a:ahLst/>
            <a:cxnLst/>
            <a:rect l="l" t="t" r="r" b="b"/>
            <a:pathLst>
              <a:path w="161925">
                <a:moveTo>
                  <a:pt x="0" y="0"/>
                </a:moveTo>
                <a:lnTo>
                  <a:pt x="161925" y="0"/>
                </a:lnTo>
              </a:path>
            </a:pathLst>
          </a:custGeom>
          <a:ln w="12700">
            <a:solidFill>
              <a:srgbClr val="00FFFF"/>
            </a:solidFill>
          </a:ln>
        </p:spPr>
        <p:txBody>
          <a:bodyPr wrap="square" lIns="0" tIns="0" rIns="0" bIns="0" rtlCol="0"/>
          <a:lstStyle/>
          <a:p>
            <a:endParaRPr/>
          </a:p>
        </p:txBody>
      </p:sp>
      <p:sp>
        <p:nvSpPr>
          <p:cNvPr id="75" name="object 19"/>
          <p:cNvSpPr/>
          <p:nvPr/>
        </p:nvSpPr>
        <p:spPr>
          <a:xfrm>
            <a:off x="1786001" y="6138576"/>
            <a:ext cx="161925" cy="0"/>
          </a:xfrm>
          <a:custGeom>
            <a:avLst/>
            <a:gdLst/>
            <a:ahLst/>
            <a:cxnLst/>
            <a:rect l="l" t="t" r="r" b="b"/>
            <a:pathLst>
              <a:path w="161925">
                <a:moveTo>
                  <a:pt x="0" y="0"/>
                </a:moveTo>
                <a:lnTo>
                  <a:pt x="161925" y="0"/>
                </a:lnTo>
              </a:path>
            </a:pathLst>
          </a:custGeom>
          <a:ln w="12700">
            <a:solidFill>
              <a:srgbClr val="00FFFF"/>
            </a:solidFill>
          </a:ln>
        </p:spPr>
        <p:txBody>
          <a:bodyPr wrap="square" lIns="0" tIns="0" rIns="0" bIns="0" rtlCol="0"/>
          <a:lstStyle/>
          <a:p>
            <a:endParaRPr/>
          </a:p>
        </p:txBody>
      </p:sp>
      <p:sp>
        <p:nvSpPr>
          <p:cNvPr id="76" name="object 20"/>
          <p:cNvSpPr/>
          <p:nvPr/>
        </p:nvSpPr>
        <p:spPr>
          <a:xfrm>
            <a:off x="1787525" y="6338601"/>
            <a:ext cx="161925" cy="0"/>
          </a:xfrm>
          <a:custGeom>
            <a:avLst/>
            <a:gdLst/>
            <a:ahLst/>
            <a:cxnLst/>
            <a:rect l="l" t="t" r="r" b="b"/>
            <a:pathLst>
              <a:path w="161925">
                <a:moveTo>
                  <a:pt x="0" y="0"/>
                </a:moveTo>
                <a:lnTo>
                  <a:pt x="161925" y="0"/>
                </a:lnTo>
              </a:path>
            </a:pathLst>
          </a:custGeom>
          <a:ln w="12700">
            <a:solidFill>
              <a:srgbClr val="00FFFF"/>
            </a:solidFill>
          </a:ln>
        </p:spPr>
        <p:txBody>
          <a:bodyPr wrap="square" lIns="0" tIns="0" rIns="0" bIns="0" rtlCol="0"/>
          <a:lstStyle/>
          <a:p>
            <a:endParaRPr/>
          </a:p>
        </p:txBody>
      </p:sp>
      <p:sp>
        <p:nvSpPr>
          <p:cNvPr id="77" name="object 21"/>
          <p:cNvSpPr/>
          <p:nvPr/>
        </p:nvSpPr>
        <p:spPr>
          <a:xfrm>
            <a:off x="1778000" y="6508463"/>
            <a:ext cx="161925" cy="0"/>
          </a:xfrm>
          <a:custGeom>
            <a:avLst/>
            <a:gdLst/>
            <a:ahLst/>
            <a:cxnLst/>
            <a:rect l="l" t="t" r="r" b="b"/>
            <a:pathLst>
              <a:path w="161925">
                <a:moveTo>
                  <a:pt x="0" y="0"/>
                </a:moveTo>
                <a:lnTo>
                  <a:pt x="161925" y="0"/>
                </a:lnTo>
              </a:path>
            </a:pathLst>
          </a:custGeom>
          <a:ln w="12700">
            <a:solidFill>
              <a:srgbClr val="00FFFF"/>
            </a:solidFill>
          </a:ln>
        </p:spPr>
        <p:txBody>
          <a:bodyPr wrap="square" lIns="0" tIns="0" rIns="0" bIns="0" rtlCol="0"/>
          <a:lstStyle/>
          <a:p>
            <a:endParaRPr/>
          </a:p>
        </p:txBody>
      </p:sp>
      <p:sp>
        <p:nvSpPr>
          <p:cNvPr id="78" name="object 22"/>
          <p:cNvSpPr/>
          <p:nvPr/>
        </p:nvSpPr>
        <p:spPr>
          <a:xfrm>
            <a:off x="1768475" y="6703726"/>
            <a:ext cx="161925" cy="0"/>
          </a:xfrm>
          <a:custGeom>
            <a:avLst/>
            <a:gdLst/>
            <a:ahLst/>
            <a:cxnLst/>
            <a:rect l="l" t="t" r="r" b="b"/>
            <a:pathLst>
              <a:path w="161925">
                <a:moveTo>
                  <a:pt x="0" y="0"/>
                </a:moveTo>
                <a:lnTo>
                  <a:pt x="161925" y="0"/>
                </a:lnTo>
              </a:path>
            </a:pathLst>
          </a:custGeom>
          <a:ln w="12700">
            <a:solidFill>
              <a:srgbClr val="00FFFF"/>
            </a:solidFill>
          </a:ln>
        </p:spPr>
        <p:txBody>
          <a:bodyPr wrap="square" lIns="0" tIns="0" rIns="0" bIns="0" rtlCol="0"/>
          <a:lstStyle/>
          <a:p>
            <a:endParaRPr/>
          </a:p>
        </p:txBody>
      </p:sp>
      <p:sp>
        <p:nvSpPr>
          <p:cNvPr id="79" name="object 23"/>
          <p:cNvSpPr txBox="1"/>
          <p:nvPr/>
        </p:nvSpPr>
        <p:spPr>
          <a:xfrm>
            <a:off x="1965198" y="5692602"/>
            <a:ext cx="543560" cy="1087349"/>
          </a:xfrm>
          <a:prstGeom prst="rect">
            <a:avLst/>
          </a:prstGeom>
        </p:spPr>
        <p:txBody>
          <a:bodyPr vert="horz" wrap="square" lIns="0" tIns="12700" rIns="0" bIns="0" rtlCol="0">
            <a:spAutoFit/>
          </a:bodyPr>
          <a:lstStyle/>
          <a:p>
            <a:pPr marL="21590" marR="20320" indent="-9525">
              <a:lnSpc>
                <a:spcPct val="133800"/>
              </a:lnSpc>
              <a:spcBef>
                <a:spcPts val="100"/>
              </a:spcBef>
            </a:pPr>
            <a:r>
              <a:rPr sz="1200" spc="-155" dirty="0">
                <a:solidFill>
                  <a:srgbClr val="333333"/>
                </a:solidFill>
                <a:latin typeface="Arial"/>
                <a:cs typeface="Arial"/>
              </a:rPr>
              <a:t>LDTY  </a:t>
            </a:r>
            <a:r>
              <a:rPr sz="1200" spc="-135" dirty="0">
                <a:solidFill>
                  <a:srgbClr val="333333"/>
                </a:solidFill>
                <a:latin typeface="Arial"/>
                <a:cs typeface="Arial"/>
              </a:rPr>
              <a:t>L</a:t>
            </a:r>
            <a:r>
              <a:rPr sz="1200" spc="-150" dirty="0">
                <a:solidFill>
                  <a:srgbClr val="333333"/>
                </a:solidFill>
                <a:latin typeface="Arial"/>
                <a:cs typeface="Arial"/>
              </a:rPr>
              <a:t>D</a:t>
            </a:r>
            <a:r>
              <a:rPr sz="1200" spc="-135" dirty="0">
                <a:solidFill>
                  <a:srgbClr val="333333"/>
                </a:solidFill>
                <a:latin typeface="Arial"/>
                <a:cs typeface="Arial"/>
              </a:rPr>
              <a:t>A</a:t>
            </a:r>
            <a:r>
              <a:rPr sz="1200" spc="-175" dirty="0">
                <a:solidFill>
                  <a:srgbClr val="333333"/>
                </a:solidFill>
                <a:latin typeface="Arial"/>
                <a:cs typeface="Arial"/>
              </a:rPr>
              <a:t>REA</a:t>
            </a:r>
            <a:endParaRPr sz="1200">
              <a:latin typeface="Arial"/>
              <a:cs typeface="Arial"/>
            </a:endParaRPr>
          </a:p>
          <a:p>
            <a:pPr marL="21590" marR="5080" indent="17145">
              <a:lnSpc>
                <a:spcPct val="99800"/>
              </a:lnSpc>
              <a:spcBef>
                <a:spcPts val="160"/>
              </a:spcBef>
            </a:pPr>
            <a:r>
              <a:rPr sz="1200" spc="-135" dirty="0">
                <a:solidFill>
                  <a:srgbClr val="333333"/>
                </a:solidFill>
                <a:latin typeface="Arial"/>
                <a:cs typeface="Arial"/>
              </a:rPr>
              <a:t>SKEDTY  </a:t>
            </a:r>
            <a:r>
              <a:rPr sz="1200" spc="-175" dirty="0">
                <a:solidFill>
                  <a:srgbClr val="333333"/>
                </a:solidFill>
                <a:latin typeface="Arial"/>
                <a:cs typeface="Arial"/>
              </a:rPr>
              <a:t>AREA  </a:t>
            </a:r>
            <a:r>
              <a:rPr sz="1200" spc="-130" dirty="0">
                <a:solidFill>
                  <a:srgbClr val="333333"/>
                </a:solidFill>
                <a:latin typeface="Arial"/>
                <a:cs typeface="Arial"/>
              </a:rPr>
              <a:t>EQUIV</a:t>
            </a:r>
            <a:endParaRPr sz="1200">
              <a:latin typeface="Arial"/>
              <a:cs typeface="Arial"/>
            </a:endParaRPr>
          </a:p>
        </p:txBody>
      </p:sp>
      <p:sp>
        <p:nvSpPr>
          <p:cNvPr id="80" name="object 24"/>
          <p:cNvSpPr/>
          <p:nvPr/>
        </p:nvSpPr>
        <p:spPr>
          <a:xfrm>
            <a:off x="2590800" y="5035327"/>
            <a:ext cx="177800" cy="0"/>
          </a:xfrm>
          <a:custGeom>
            <a:avLst/>
            <a:gdLst/>
            <a:ahLst/>
            <a:cxnLst/>
            <a:rect l="l" t="t" r="r" b="b"/>
            <a:pathLst>
              <a:path w="177800">
                <a:moveTo>
                  <a:pt x="0" y="0"/>
                </a:moveTo>
                <a:lnTo>
                  <a:pt x="177800" y="0"/>
                </a:lnTo>
              </a:path>
            </a:pathLst>
          </a:custGeom>
          <a:ln w="12700">
            <a:solidFill>
              <a:srgbClr val="00FFFF"/>
            </a:solidFill>
          </a:ln>
        </p:spPr>
        <p:txBody>
          <a:bodyPr wrap="square" lIns="0" tIns="0" rIns="0" bIns="0" rtlCol="0"/>
          <a:lstStyle/>
          <a:p>
            <a:endParaRPr/>
          </a:p>
        </p:txBody>
      </p:sp>
      <p:sp>
        <p:nvSpPr>
          <p:cNvPr id="81" name="object 25"/>
          <p:cNvSpPr txBox="1"/>
          <p:nvPr/>
        </p:nvSpPr>
        <p:spPr>
          <a:xfrm>
            <a:off x="2777998" y="4881276"/>
            <a:ext cx="32004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333333"/>
                </a:solidFill>
                <a:latin typeface="Arial"/>
                <a:cs typeface="Arial"/>
              </a:rPr>
              <a:t>L</a:t>
            </a:r>
            <a:r>
              <a:rPr sz="1200" spc="-75" dirty="0">
                <a:solidFill>
                  <a:srgbClr val="333333"/>
                </a:solidFill>
                <a:latin typeface="Arial"/>
                <a:cs typeface="Arial"/>
              </a:rPr>
              <a:t>INE</a:t>
            </a:r>
            <a:endParaRPr sz="1200">
              <a:latin typeface="Arial"/>
              <a:cs typeface="Arial"/>
            </a:endParaRPr>
          </a:p>
        </p:txBody>
      </p:sp>
      <p:sp>
        <p:nvSpPr>
          <p:cNvPr id="82" name="object 26"/>
          <p:cNvSpPr/>
          <p:nvPr/>
        </p:nvSpPr>
        <p:spPr>
          <a:xfrm>
            <a:off x="2895600" y="5078126"/>
            <a:ext cx="0" cy="338455"/>
          </a:xfrm>
          <a:custGeom>
            <a:avLst/>
            <a:gdLst/>
            <a:ahLst/>
            <a:cxnLst/>
            <a:rect l="l" t="t" r="r" b="b"/>
            <a:pathLst>
              <a:path h="338454">
                <a:moveTo>
                  <a:pt x="0" y="0"/>
                </a:moveTo>
                <a:lnTo>
                  <a:pt x="0" y="338200"/>
                </a:lnTo>
              </a:path>
            </a:pathLst>
          </a:custGeom>
          <a:ln w="12700">
            <a:solidFill>
              <a:srgbClr val="00FFFF"/>
            </a:solidFill>
          </a:ln>
        </p:spPr>
        <p:txBody>
          <a:bodyPr wrap="square" lIns="0" tIns="0" rIns="0" bIns="0" rtlCol="0"/>
          <a:lstStyle/>
          <a:p>
            <a:endParaRPr/>
          </a:p>
        </p:txBody>
      </p:sp>
      <p:sp>
        <p:nvSpPr>
          <p:cNvPr id="83" name="object 27"/>
          <p:cNvSpPr/>
          <p:nvPr/>
        </p:nvSpPr>
        <p:spPr>
          <a:xfrm>
            <a:off x="2903601" y="5255926"/>
            <a:ext cx="161925" cy="0"/>
          </a:xfrm>
          <a:custGeom>
            <a:avLst/>
            <a:gdLst/>
            <a:ahLst/>
            <a:cxnLst/>
            <a:rect l="l" t="t" r="r" b="b"/>
            <a:pathLst>
              <a:path w="161925">
                <a:moveTo>
                  <a:pt x="0" y="0"/>
                </a:moveTo>
                <a:lnTo>
                  <a:pt x="161925" y="0"/>
                </a:lnTo>
              </a:path>
            </a:pathLst>
          </a:custGeom>
          <a:ln w="12700">
            <a:solidFill>
              <a:srgbClr val="00FFFF"/>
            </a:solidFill>
          </a:ln>
        </p:spPr>
        <p:txBody>
          <a:bodyPr wrap="square" lIns="0" tIns="0" rIns="0" bIns="0" rtlCol="0"/>
          <a:lstStyle/>
          <a:p>
            <a:endParaRPr/>
          </a:p>
        </p:txBody>
      </p:sp>
      <p:sp>
        <p:nvSpPr>
          <p:cNvPr id="84" name="object 28"/>
          <p:cNvSpPr/>
          <p:nvPr/>
        </p:nvSpPr>
        <p:spPr>
          <a:xfrm>
            <a:off x="2895600" y="5408326"/>
            <a:ext cx="161925" cy="0"/>
          </a:xfrm>
          <a:custGeom>
            <a:avLst/>
            <a:gdLst/>
            <a:ahLst/>
            <a:cxnLst/>
            <a:rect l="l" t="t" r="r" b="b"/>
            <a:pathLst>
              <a:path w="161925">
                <a:moveTo>
                  <a:pt x="0" y="0"/>
                </a:moveTo>
                <a:lnTo>
                  <a:pt x="161925" y="0"/>
                </a:lnTo>
              </a:path>
            </a:pathLst>
          </a:custGeom>
          <a:ln w="12700">
            <a:solidFill>
              <a:srgbClr val="00FFFF"/>
            </a:solidFill>
          </a:ln>
        </p:spPr>
        <p:txBody>
          <a:bodyPr wrap="square" lIns="0" tIns="0" rIns="0" bIns="0" rtlCol="0"/>
          <a:lstStyle/>
          <a:p>
            <a:endParaRPr/>
          </a:p>
        </p:txBody>
      </p:sp>
      <p:sp>
        <p:nvSpPr>
          <p:cNvPr id="85" name="object 29"/>
          <p:cNvSpPr txBox="1"/>
          <p:nvPr/>
        </p:nvSpPr>
        <p:spPr>
          <a:xfrm>
            <a:off x="3108198" y="5109876"/>
            <a:ext cx="275590" cy="370840"/>
          </a:xfrm>
          <a:prstGeom prst="rect">
            <a:avLst/>
          </a:prstGeom>
        </p:spPr>
        <p:txBody>
          <a:bodyPr vert="horz" wrap="square" lIns="0" tIns="34925" rIns="0" bIns="0" rtlCol="0">
            <a:spAutoFit/>
          </a:bodyPr>
          <a:lstStyle/>
          <a:p>
            <a:pPr marL="12700" marR="5080" indent="3175">
              <a:lnSpc>
                <a:spcPts val="1280"/>
              </a:lnSpc>
              <a:spcBef>
                <a:spcPts val="275"/>
              </a:spcBef>
            </a:pPr>
            <a:r>
              <a:rPr sz="1200" spc="-90" dirty="0">
                <a:solidFill>
                  <a:srgbClr val="333333"/>
                </a:solidFill>
                <a:latin typeface="Arial"/>
                <a:cs typeface="Arial"/>
              </a:rPr>
              <a:t>LN  </a:t>
            </a:r>
            <a:r>
              <a:rPr sz="1200" spc="-145" dirty="0">
                <a:solidFill>
                  <a:srgbClr val="333333"/>
                </a:solidFill>
                <a:latin typeface="Arial"/>
                <a:cs typeface="Arial"/>
              </a:rPr>
              <a:t>ZBR</a:t>
            </a:r>
            <a:endParaRPr sz="1200">
              <a:latin typeface="Arial"/>
              <a:cs typeface="Arial"/>
            </a:endParaRPr>
          </a:p>
        </p:txBody>
      </p:sp>
      <p:sp>
        <p:nvSpPr>
          <p:cNvPr id="86" name="object 30"/>
          <p:cNvSpPr/>
          <p:nvPr/>
        </p:nvSpPr>
        <p:spPr>
          <a:xfrm>
            <a:off x="2590800" y="1809526"/>
            <a:ext cx="246379" cy="0"/>
          </a:xfrm>
          <a:custGeom>
            <a:avLst/>
            <a:gdLst/>
            <a:ahLst/>
            <a:cxnLst/>
            <a:rect l="l" t="t" r="r" b="b"/>
            <a:pathLst>
              <a:path w="246380">
                <a:moveTo>
                  <a:pt x="0" y="0"/>
                </a:moveTo>
                <a:lnTo>
                  <a:pt x="246125" y="0"/>
                </a:lnTo>
              </a:path>
            </a:pathLst>
          </a:custGeom>
          <a:ln w="12700">
            <a:solidFill>
              <a:srgbClr val="00FFFF"/>
            </a:solidFill>
          </a:ln>
        </p:spPr>
        <p:txBody>
          <a:bodyPr wrap="square" lIns="0" tIns="0" rIns="0" bIns="0" rtlCol="0"/>
          <a:lstStyle/>
          <a:p>
            <a:endParaRPr/>
          </a:p>
        </p:txBody>
      </p:sp>
      <p:sp>
        <p:nvSpPr>
          <p:cNvPr id="87" name="object 31"/>
          <p:cNvSpPr txBox="1"/>
          <p:nvPr/>
        </p:nvSpPr>
        <p:spPr>
          <a:xfrm>
            <a:off x="2887472" y="1654587"/>
            <a:ext cx="175895" cy="197490"/>
          </a:xfrm>
          <a:prstGeom prst="rect">
            <a:avLst/>
          </a:prstGeom>
        </p:spPr>
        <p:txBody>
          <a:bodyPr vert="horz" wrap="square" lIns="0" tIns="12700" rIns="0" bIns="0" rtlCol="0">
            <a:spAutoFit/>
          </a:bodyPr>
          <a:lstStyle/>
          <a:p>
            <a:pPr marL="12700">
              <a:lnSpc>
                <a:spcPct val="100000"/>
              </a:lnSpc>
              <a:spcBef>
                <a:spcPts val="100"/>
              </a:spcBef>
            </a:pPr>
            <a:r>
              <a:rPr sz="1200" spc="-180" dirty="0">
                <a:solidFill>
                  <a:srgbClr val="333333"/>
                </a:solidFill>
                <a:latin typeface="Arial"/>
                <a:cs typeface="Arial"/>
              </a:rPr>
              <a:t>ST</a:t>
            </a:r>
            <a:endParaRPr sz="1200">
              <a:latin typeface="Arial"/>
              <a:cs typeface="Arial"/>
            </a:endParaRPr>
          </a:p>
        </p:txBody>
      </p:sp>
      <p:sp>
        <p:nvSpPr>
          <p:cNvPr id="88" name="object 32"/>
          <p:cNvSpPr/>
          <p:nvPr/>
        </p:nvSpPr>
        <p:spPr>
          <a:xfrm>
            <a:off x="3040126" y="1852326"/>
            <a:ext cx="0" cy="2133600"/>
          </a:xfrm>
          <a:custGeom>
            <a:avLst/>
            <a:gdLst/>
            <a:ahLst/>
            <a:cxnLst/>
            <a:rect l="l" t="t" r="r" b="b"/>
            <a:pathLst>
              <a:path h="2133600">
                <a:moveTo>
                  <a:pt x="0" y="0"/>
                </a:moveTo>
                <a:lnTo>
                  <a:pt x="0" y="2133600"/>
                </a:lnTo>
              </a:path>
            </a:pathLst>
          </a:custGeom>
          <a:ln w="12700">
            <a:solidFill>
              <a:srgbClr val="00FFFF"/>
            </a:solidFill>
          </a:ln>
        </p:spPr>
        <p:txBody>
          <a:bodyPr wrap="square" lIns="0" tIns="0" rIns="0" bIns="0" rtlCol="0"/>
          <a:lstStyle/>
          <a:p>
            <a:endParaRPr/>
          </a:p>
        </p:txBody>
      </p:sp>
      <p:sp>
        <p:nvSpPr>
          <p:cNvPr id="89" name="object 33"/>
          <p:cNvSpPr txBox="1"/>
          <p:nvPr/>
        </p:nvSpPr>
        <p:spPr>
          <a:xfrm>
            <a:off x="3276727" y="3814095"/>
            <a:ext cx="391160" cy="197490"/>
          </a:xfrm>
          <a:prstGeom prst="rect">
            <a:avLst/>
          </a:prstGeom>
        </p:spPr>
        <p:txBody>
          <a:bodyPr vert="horz" wrap="square" lIns="0" tIns="12700" rIns="0" bIns="0" rtlCol="0">
            <a:spAutoFit/>
          </a:bodyPr>
          <a:lstStyle/>
          <a:p>
            <a:pPr marL="12700">
              <a:lnSpc>
                <a:spcPct val="100000"/>
              </a:lnSpc>
              <a:spcBef>
                <a:spcPts val="100"/>
              </a:spcBef>
            </a:pPr>
            <a:r>
              <a:rPr sz="1200" spc="-190" dirty="0">
                <a:solidFill>
                  <a:srgbClr val="002060"/>
                </a:solidFill>
                <a:latin typeface="Arial"/>
                <a:cs typeface="Arial"/>
              </a:rPr>
              <a:t>X</a:t>
            </a:r>
            <a:r>
              <a:rPr sz="1200" spc="-70" dirty="0">
                <a:solidFill>
                  <a:srgbClr val="002060"/>
                </a:solidFill>
                <a:latin typeface="Arial"/>
                <a:cs typeface="Arial"/>
              </a:rPr>
              <a:t>F</a:t>
            </a:r>
            <a:r>
              <a:rPr sz="1200" spc="-95" dirty="0">
                <a:solidFill>
                  <a:srgbClr val="002060"/>
                </a:solidFill>
                <a:latin typeface="Arial"/>
                <a:cs typeface="Arial"/>
              </a:rPr>
              <a:t>M</a:t>
            </a:r>
            <a:r>
              <a:rPr sz="1200" spc="-175" dirty="0">
                <a:solidFill>
                  <a:srgbClr val="002060"/>
                </a:solidFill>
                <a:latin typeface="Arial"/>
                <a:cs typeface="Arial"/>
              </a:rPr>
              <a:t>R</a:t>
            </a:r>
            <a:endParaRPr sz="1200" dirty="0">
              <a:solidFill>
                <a:srgbClr val="002060"/>
              </a:solidFill>
              <a:latin typeface="Arial"/>
              <a:cs typeface="Arial"/>
            </a:endParaRPr>
          </a:p>
        </p:txBody>
      </p:sp>
      <p:sp>
        <p:nvSpPr>
          <p:cNvPr id="90" name="object 34"/>
          <p:cNvSpPr/>
          <p:nvPr/>
        </p:nvSpPr>
        <p:spPr>
          <a:xfrm>
            <a:off x="3030601" y="3985926"/>
            <a:ext cx="195580" cy="0"/>
          </a:xfrm>
          <a:custGeom>
            <a:avLst/>
            <a:gdLst/>
            <a:ahLst/>
            <a:cxnLst/>
            <a:rect l="l" t="t" r="r" b="b"/>
            <a:pathLst>
              <a:path w="195580">
                <a:moveTo>
                  <a:pt x="0" y="0"/>
                </a:moveTo>
                <a:lnTo>
                  <a:pt x="195199" y="0"/>
                </a:lnTo>
              </a:path>
            </a:pathLst>
          </a:custGeom>
          <a:ln w="12700">
            <a:solidFill>
              <a:srgbClr val="00FFFF"/>
            </a:solidFill>
          </a:ln>
        </p:spPr>
        <p:txBody>
          <a:bodyPr wrap="square" lIns="0" tIns="0" rIns="0" bIns="0" rtlCol="0"/>
          <a:lstStyle/>
          <a:p>
            <a:endParaRPr/>
          </a:p>
        </p:txBody>
      </p:sp>
      <p:sp>
        <p:nvSpPr>
          <p:cNvPr id="91" name="object 35"/>
          <p:cNvSpPr/>
          <p:nvPr/>
        </p:nvSpPr>
        <p:spPr>
          <a:xfrm>
            <a:off x="3030601" y="3477926"/>
            <a:ext cx="195580" cy="0"/>
          </a:xfrm>
          <a:custGeom>
            <a:avLst/>
            <a:gdLst/>
            <a:ahLst/>
            <a:cxnLst/>
            <a:rect l="l" t="t" r="r" b="b"/>
            <a:pathLst>
              <a:path w="195580">
                <a:moveTo>
                  <a:pt x="0" y="0"/>
                </a:moveTo>
                <a:lnTo>
                  <a:pt x="195199" y="0"/>
                </a:lnTo>
              </a:path>
            </a:pathLst>
          </a:custGeom>
          <a:ln w="12700">
            <a:solidFill>
              <a:srgbClr val="00FFFF"/>
            </a:solidFill>
          </a:ln>
        </p:spPr>
        <p:txBody>
          <a:bodyPr wrap="square" lIns="0" tIns="0" rIns="0" bIns="0" rtlCol="0"/>
          <a:lstStyle/>
          <a:p>
            <a:endParaRPr/>
          </a:p>
        </p:txBody>
      </p:sp>
      <p:sp>
        <p:nvSpPr>
          <p:cNvPr id="92" name="object 36"/>
          <p:cNvSpPr/>
          <p:nvPr/>
        </p:nvSpPr>
        <p:spPr>
          <a:xfrm>
            <a:off x="3048000" y="1971452"/>
            <a:ext cx="195580" cy="0"/>
          </a:xfrm>
          <a:custGeom>
            <a:avLst/>
            <a:gdLst/>
            <a:ahLst/>
            <a:cxnLst/>
            <a:rect l="l" t="t" r="r" b="b"/>
            <a:pathLst>
              <a:path w="195580">
                <a:moveTo>
                  <a:pt x="0" y="0"/>
                </a:moveTo>
                <a:lnTo>
                  <a:pt x="195325" y="0"/>
                </a:lnTo>
              </a:path>
            </a:pathLst>
          </a:custGeom>
          <a:ln w="12700">
            <a:solidFill>
              <a:srgbClr val="00FFFF"/>
            </a:solidFill>
          </a:ln>
        </p:spPr>
        <p:txBody>
          <a:bodyPr wrap="square" lIns="0" tIns="0" rIns="0" bIns="0" rtlCol="0"/>
          <a:lstStyle/>
          <a:p>
            <a:endParaRPr/>
          </a:p>
        </p:txBody>
      </p:sp>
      <p:sp>
        <p:nvSpPr>
          <p:cNvPr id="93" name="object 37"/>
          <p:cNvSpPr/>
          <p:nvPr/>
        </p:nvSpPr>
        <p:spPr>
          <a:xfrm>
            <a:off x="3487801" y="3004851"/>
            <a:ext cx="195580" cy="0"/>
          </a:xfrm>
          <a:custGeom>
            <a:avLst/>
            <a:gdLst/>
            <a:ahLst/>
            <a:cxnLst/>
            <a:rect l="l" t="t" r="r" b="b"/>
            <a:pathLst>
              <a:path w="195579">
                <a:moveTo>
                  <a:pt x="0" y="0"/>
                </a:moveTo>
                <a:lnTo>
                  <a:pt x="195199" y="0"/>
                </a:lnTo>
              </a:path>
            </a:pathLst>
          </a:custGeom>
          <a:ln w="12700">
            <a:solidFill>
              <a:srgbClr val="00FFFF"/>
            </a:solidFill>
          </a:ln>
        </p:spPr>
        <p:txBody>
          <a:bodyPr wrap="square" lIns="0" tIns="0" rIns="0" bIns="0" rtlCol="0"/>
          <a:lstStyle/>
          <a:p>
            <a:endParaRPr/>
          </a:p>
        </p:txBody>
      </p:sp>
      <p:sp>
        <p:nvSpPr>
          <p:cNvPr id="94" name="object 38"/>
          <p:cNvSpPr txBox="1"/>
          <p:nvPr/>
        </p:nvSpPr>
        <p:spPr>
          <a:xfrm>
            <a:off x="3243198" y="3341020"/>
            <a:ext cx="424180" cy="197490"/>
          </a:xfrm>
          <a:prstGeom prst="rect">
            <a:avLst/>
          </a:prstGeom>
        </p:spPr>
        <p:txBody>
          <a:bodyPr vert="horz" wrap="square" lIns="0" tIns="12700" rIns="0" bIns="0" rtlCol="0">
            <a:spAutoFit/>
          </a:bodyPr>
          <a:lstStyle/>
          <a:p>
            <a:pPr marL="12700">
              <a:lnSpc>
                <a:spcPct val="100000"/>
              </a:lnSpc>
              <a:spcBef>
                <a:spcPts val="100"/>
              </a:spcBef>
            </a:pPr>
            <a:r>
              <a:rPr sz="1200" spc="-235" dirty="0">
                <a:solidFill>
                  <a:srgbClr val="002060"/>
                </a:solidFill>
                <a:latin typeface="Arial"/>
                <a:cs typeface="Arial"/>
              </a:rPr>
              <a:t>C</a:t>
            </a:r>
            <a:r>
              <a:rPr sz="1200" spc="-120" dirty="0">
                <a:solidFill>
                  <a:srgbClr val="002060"/>
                </a:solidFill>
                <a:latin typeface="Arial"/>
                <a:cs typeface="Arial"/>
              </a:rPr>
              <a:t>B</a:t>
            </a:r>
            <a:r>
              <a:rPr sz="1200" spc="-175" dirty="0">
                <a:solidFill>
                  <a:srgbClr val="002060"/>
                </a:solidFill>
                <a:latin typeface="Arial"/>
                <a:cs typeface="Arial"/>
              </a:rPr>
              <a:t>TYP</a:t>
            </a:r>
            <a:endParaRPr sz="1200" dirty="0">
              <a:solidFill>
                <a:srgbClr val="002060"/>
              </a:solidFill>
              <a:latin typeface="Arial"/>
              <a:cs typeface="Arial"/>
            </a:endParaRPr>
          </a:p>
        </p:txBody>
      </p:sp>
      <p:sp>
        <p:nvSpPr>
          <p:cNvPr id="95" name="object 39"/>
          <p:cNvSpPr txBox="1"/>
          <p:nvPr/>
        </p:nvSpPr>
        <p:spPr>
          <a:xfrm>
            <a:off x="3287648" y="1806987"/>
            <a:ext cx="199390" cy="197490"/>
          </a:xfrm>
          <a:prstGeom prst="rect">
            <a:avLst/>
          </a:prstGeom>
        </p:spPr>
        <p:txBody>
          <a:bodyPr vert="horz" wrap="square" lIns="0" tIns="12700" rIns="0" bIns="0" rtlCol="0">
            <a:spAutoFit/>
          </a:bodyPr>
          <a:lstStyle/>
          <a:p>
            <a:pPr marL="12700">
              <a:lnSpc>
                <a:spcPct val="100000"/>
              </a:lnSpc>
              <a:spcBef>
                <a:spcPts val="100"/>
              </a:spcBef>
            </a:pPr>
            <a:r>
              <a:rPr sz="1200" spc="-120" dirty="0">
                <a:solidFill>
                  <a:srgbClr val="333333"/>
                </a:solidFill>
                <a:latin typeface="Arial"/>
                <a:cs typeface="Arial"/>
              </a:rPr>
              <a:t>KV</a:t>
            </a:r>
            <a:endParaRPr sz="1200">
              <a:latin typeface="Arial"/>
              <a:cs typeface="Arial"/>
            </a:endParaRPr>
          </a:p>
        </p:txBody>
      </p:sp>
      <p:sp>
        <p:nvSpPr>
          <p:cNvPr id="96" name="object 40"/>
          <p:cNvSpPr/>
          <p:nvPr/>
        </p:nvSpPr>
        <p:spPr>
          <a:xfrm>
            <a:off x="3471926" y="2030126"/>
            <a:ext cx="0" cy="1211580"/>
          </a:xfrm>
          <a:custGeom>
            <a:avLst/>
            <a:gdLst/>
            <a:ahLst/>
            <a:cxnLst/>
            <a:rect l="l" t="t" r="r" b="b"/>
            <a:pathLst>
              <a:path h="1211580">
                <a:moveTo>
                  <a:pt x="0" y="0"/>
                </a:moveTo>
                <a:lnTo>
                  <a:pt x="0" y="1211199"/>
                </a:lnTo>
              </a:path>
            </a:pathLst>
          </a:custGeom>
          <a:ln w="12700">
            <a:solidFill>
              <a:srgbClr val="00FFFF"/>
            </a:solidFill>
          </a:ln>
        </p:spPr>
        <p:txBody>
          <a:bodyPr wrap="square" lIns="0" tIns="0" rIns="0" bIns="0" rtlCol="0"/>
          <a:lstStyle/>
          <a:p>
            <a:endParaRPr/>
          </a:p>
        </p:txBody>
      </p:sp>
      <p:sp>
        <p:nvSpPr>
          <p:cNvPr id="97" name="object 41"/>
          <p:cNvSpPr/>
          <p:nvPr/>
        </p:nvSpPr>
        <p:spPr>
          <a:xfrm>
            <a:off x="3481451" y="2809652"/>
            <a:ext cx="195580" cy="0"/>
          </a:xfrm>
          <a:custGeom>
            <a:avLst/>
            <a:gdLst/>
            <a:ahLst/>
            <a:cxnLst/>
            <a:rect l="l" t="t" r="r" b="b"/>
            <a:pathLst>
              <a:path w="195579">
                <a:moveTo>
                  <a:pt x="0" y="0"/>
                </a:moveTo>
                <a:lnTo>
                  <a:pt x="195199" y="0"/>
                </a:lnTo>
              </a:path>
            </a:pathLst>
          </a:custGeom>
          <a:ln w="12700">
            <a:solidFill>
              <a:srgbClr val="00FFFF"/>
            </a:solidFill>
          </a:ln>
        </p:spPr>
        <p:txBody>
          <a:bodyPr wrap="square" lIns="0" tIns="0" rIns="0" bIns="0" rtlCol="0"/>
          <a:lstStyle/>
          <a:p>
            <a:endParaRPr/>
          </a:p>
        </p:txBody>
      </p:sp>
      <p:sp>
        <p:nvSpPr>
          <p:cNvPr id="98" name="object 42"/>
          <p:cNvSpPr/>
          <p:nvPr/>
        </p:nvSpPr>
        <p:spPr>
          <a:xfrm>
            <a:off x="3479800" y="2411126"/>
            <a:ext cx="195580" cy="0"/>
          </a:xfrm>
          <a:custGeom>
            <a:avLst/>
            <a:gdLst/>
            <a:ahLst/>
            <a:cxnLst/>
            <a:rect l="l" t="t" r="r" b="b"/>
            <a:pathLst>
              <a:path w="195579">
                <a:moveTo>
                  <a:pt x="0" y="0"/>
                </a:moveTo>
                <a:lnTo>
                  <a:pt x="195325" y="0"/>
                </a:lnTo>
              </a:path>
            </a:pathLst>
          </a:custGeom>
          <a:ln w="12700">
            <a:solidFill>
              <a:srgbClr val="00FFFF"/>
            </a:solidFill>
          </a:ln>
        </p:spPr>
        <p:txBody>
          <a:bodyPr wrap="square" lIns="0" tIns="0" rIns="0" bIns="0" rtlCol="0"/>
          <a:lstStyle/>
          <a:p>
            <a:endParaRPr/>
          </a:p>
        </p:txBody>
      </p:sp>
      <p:sp>
        <p:nvSpPr>
          <p:cNvPr id="99" name="object 43"/>
          <p:cNvSpPr/>
          <p:nvPr/>
        </p:nvSpPr>
        <p:spPr>
          <a:xfrm>
            <a:off x="3478276" y="2225452"/>
            <a:ext cx="195580" cy="0"/>
          </a:xfrm>
          <a:custGeom>
            <a:avLst/>
            <a:gdLst/>
            <a:ahLst/>
            <a:cxnLst/>
            <a:rect l="l" t="t" r="r" b="b"/>
            <a:pathLst>
              <a:path w="195579">
                <a:moveTo>
                  <a:pt x="0" y="0"/>
                </a:moveTo>
                <a:lnTo>
                  <a:pt x="195199" y="0"/>
                </a:lnTo>
              </a:path>
            </a:pathLst>
          </a:custGeom>
          <a:ln w="12700">
            <a:solidFill>
              <a:srgbClr val="00FFFF"/>
            </a:solidFill>
          </a:ln>
        </p:spPr>
        <p:txBody>
          <a:bodyPr wrap="square" lIns="0" tIns="0" rIns="0" bIns="0" rtlCol="0"/>
          <a:lstStyle/>
          <a:p>
            <a:endParaRPr/>
          </a:p>
        </p:txBody>
      </p:sp>
      <p:sp>
        <p:nvSpPr>
          <p:cNvPr id="100" name="object 44"/>
          <p:cNvSpPr/>
          <p:nvPr/>
        </p:nvSpPr>
        <p:spPr>
          <a:xfrm>
            <a:off x="3486150" y="2606452"/>
            <a:ext cx="195580" cy="0"/>
          </a:xfrm>
          <a:custGeom>
            <a:avLst/>
            <a:gdLst/>
            <a:ahLst/>
            <a:cxnLst/>
            <a:rect l="l" t="t" r="r" b="b"/>
            <a:pathLst>
              <a:path w="195579">
                <a:moveTo>
                  <a:pt x="0" y="0"/>
                </a:moveTo>
                <a:lnTo>
                  <a:pt x="195325" y="0"/>
                </a:lnTo>
              </a:path>
            </a:pathLst>
          </a:custGeom>
          <a:ln w="12700">
            <a:solidFill>
              <a:srgbClr val="00FFFF"/>
            </a:solidFill>
          </a:ln>
        </p:spPr>
        <p:txBody>
          <a:bodyPr wrap="square" lIns="0" tIns="0" rIns="0" bIns="0" rtlCol="0"/>
          <a:lstStyle/>
          <a:p>
            <a:endParaRPr/>
          </a:p>
        </p:txBody>
      </p:sp>
      <p:sp>
        <p:nvSpPr>
          <p:cNvPr id="101" name="object 45"/>
          <p:cNvSpPr txBox="1"/>
          <p:nvPr/>
        </p:nvSpPr>
        <p:spPr>
          <a:xfrm>
            <a:off x="3475101" y="2064415"/>
            <a:ext cx="703580" cy="1245854"/>
          </a:xfrm>
          <a:prstGeom prst="rect">
            <a:avLst/>
          </a:prstGeom>
        </p:spPr>
        <p:txBody>
          <a:bodyPr vert="horz" wrap="square" lIns="0" tIns="42545" rIns="0" bIns="0" rtlCol="0">
            <a:spAutoFit/>
          </a:bodyPr>
          <a:lstStyle/>
          <a:p>
            <a:pPr marL="242570" indent="-1905">
              <a:lnSpc>
                <a:spcPct val="100000"/>
              </a:lnSpc>
              <a:spcBef>
                <a:spcPts val="335"/>
              </a:spcBef>
            </a:pPr>
            <a:r>
              <a:rPr sz="1200" spc="-100" dirty="0">
                <a:solidFill>
                  <a:srgbClr val="002060"/>
                </a:solidFill>
                <a:latin typeface="Arial"/>
                <a:cs typeface="Arial"/>
              </a:rPr>
              <a:t>UN</a:t>
            </a:r>
            <a:endParaRPr sz="1200" dirty="0">
              <a:solidFill>
                <a:srgbClr val="002060"/>
              </a:solidFill>
              <a:latin typeface="Arial"/>
              <a:cs typeface="Arial"/>
            </a:endParaRPr>
          </a:p>
          <a:p>
            <a:pPr marL="259715" marR="201930" indent="-17780">
              <a:lnSpc>
                <a:spcPts val="1350"/>
              </a:lnSpc>
              <a:spcBef>
                <a:spcPts val="355"/>
              </a:spcBef>
            </a:pPr>
            <a:r>
              <a:rPr sz="1200" spc="-170" dirty="0">
                <a:solidFill>
                  <a:srgbClr val="002060"/>
                </a:solidFill>
                <a:latin typeface="Arial"/>
                <a:cs typeface="Arial"/>
              </a:rPr>
              <a:t>A</a:t>
            </a:r>
            <a:r>
              <a:rPr sz="1200" spc="-150" dirty="0">
                <a:solidFill>
                  <a:srgbClr val="002060"/>
                </a:solidFill>
                <a:latin typeface="Arial"/>
                <a:cs typeface="Arial"/>
              </a:rPr>
              <a:t>U</a:t>
            </a:r>
            <a:r>
              <a:rPr sz="1200" spc="-114" dirty="0">
                <a:solidFill>
                  <a:srgbClr val="002060"/>
                </a:solidFill>
                <a:latin typeface="Arial"/>
                <a:cs typeface="Arial"/>
              </a:rPr>
              <a:t>X  </a:t>
            </a:r>
            <a:r>
              <a:rPr sz="1200" spc="-125" dirty="0">
                <a:solidFill>
                  <a:srgbClr val="002060"/>
                </a:solidFill>
                <a:latin typeface="Arial"/>
                <a:cs typeface="Arial"/>
              </a:rPr>
              <a:t>LD</a:t>
            </a:r>
            <a:endParaRPr sz="1200" dirty="0">
              <a:solidFill>
                <a:srgbClr val="002060"/>
              </a:solidFill>
              <a:latin typeface="Arial"/>
              <a:cs typeface="Arial"/>
            </a:endParaRPr>
          </a:p>
          <a:p>
            <a:pPr marL="242570" marR="5080" indent="6350">
              <a:lnSpc>
                <a:spcPts val="1390"/>
              </a:lnSpc>
              <a:spcBef>
                <a:spcPts val="280"/>
              </a:spcBef>
            </a:pPr>
            <a:r>
              <a:rPr sz="1200" spc="-190" dirty="0">
                <a:solidFill>
                  <a:srgbClr val="002060"/>
                </a:solidFill>
                <a:latin typeface="Arial"/>
                <a:cs typeface="Arial"/>
              </a:rPr>
              <a:t>CP  </a:t>
            </a:r>
            <a:r>
              <a:rPr sz="1200" spc="-175" dirty="0" smtClean="0">
                <a:solidFill>
                  <a:srgbClr val="002060"/>
                </a:solidFill>
                <a:latin typeface="Arial"/>
                <a:cs typeface="Arial"/>
              </a:rPr>
              <a:t>DC</a:t>
            </a:r>
            <a:r>
              <a:rPr sz="1200" spc="-235" dirty="0" smtClean="0">
                <a:solidFill>
                  <a:srgbClr val="002060"/>
                </a:solidFill>
                <a:latin typeface="Arial"/>
                <a:cs typeface="Arial"/>
              </a:rPr>
              <a:t>C</a:t>
            </a:r>
            <a:r>
              <a:rPr sz="1200" spc="-85" dirty="0" smtClean="0">
                <a:solidFill>
                  <a:srgbClr val="002060"/>
                </a:solidFill>
                <a:latin typeface="Arial"/>
                <a:cs typeface="Arial"/>
              </a:rPr>
              <a:t>NV</a:t>
            </a:r>
            <a:endParaRPr sz="1200" dirty="0">
              <a:solidFill>
                <a:srgbClr val="002060"/>
              </a:solidFill>
              <a:latin typeface="Arial"/>
              <a:cs typeface="Arial"/>
            </a:endParaRPr>
          </a:p>
          <a:p>
            <a:pPr marL="12700">
              <a:lnSpc>
                <a:spcPct val="100000"/>
              </a:lnSpc>
              <a:spcBef>
                <a:spcPts val="185"/>
              </a:spcBef>
              <a:tabLst>
                <a:tab pos="240665" algn="l"/>
              </a:tabLst>
            </a:pPr>
            <a:r>
              <a:rPr sz="1200" u="sng" spc="-45" dirty="0">
                <a:solidFill>
                  <a:srgbClr val="002060"/>
                </a:solidFill>
                <a:latin typeface="Arial"/>
                <a:cs typeface="Arial"/>
              </a:rPr>
              <a:t> 	</a:t>
            </a:r>
            <a:r>
              <a:rPr sz="1200" spc="-80" dirty="0">
                <a:solidFill>
                  <a:srgbClr val="002060"/>
                </a:solidFill>
                <a:latin typeface="Arial"/>
                <a:cs typeface="Arial"/>
              </a:rPr>
              <a:t>ND</a:t>
            </a:r>
            <a:endParaRPr sz="1200" dirty="0">
              <a:solidFill>
                <a:srgbClr val="002060"/>
              </a:solidFill>
              <a:latin typeface="Arial"/>
              <a:cs typeface="Arial"/>
            </a:endParaRPr>
          </a:p>
        </p:txBody>
      </p:sp>
      <p:sp>
        <p:nvSpPr>
          <p:cNvPr id="102" name="object 46"/>
          <p:cNvSpPr txBox="1"/>
          <p:nvPr/>
        </p:nvSpPr>
        <p:spPr>
          <a:xfrm>
            <a:off x="4008501" y="3518820"/>
            <a:ext cx="194310" cy="197490"/>
          </a:xfrm>
          <a:prstGeom prst="rect">
            <a:avLst/>
          </a:prstGeom>
        </p:spPr>
        <p:txBody>
          <a:bodyPr vert="horz" wrap="square" lIns="0" tIns="12700" rIns="0" bIns="0" rtlCol="0">
            <a:spAutoFit/>
          </a:bodyPr>
          <a:lstStyle/>
          <a:p>
            <a:pPr marL="12700">
              <a:lnSpc>
                <a:spcPct val="100000"/>
              </a:lnSpc>
              <a:spcBef>
                <a:spcPts val="100"/>
              </a:spcBef>
            </a:pPr>
            <a:r>
              <a:rPr sz="1200" spc="-175" dirty="0">
                <a:solidFill>
                  <a:srgbClr val="002060"/>
                </a:solidFill>
                <a:latin typeface="Arial"/>
                <a:cs typeface="Arial"/>
              </a:rPr>
              <a:t>CB</a:t>
            </a:r>
            <a:endParaRPr sz="1200" dirty="0">
              <a:solidFill>
                <a:srgbClr val="002060"/>
              </a:solidFill>
              <a:latin typeface="Arial"/>
              <a:cs typeface="Arial"/>
            </a:endParaRPr>
          </a:p>
        </p:txBody>
      </p:sp>
      <p:sp>
        <p:nvSpPr>
          <p:cNvPr id="103" name="object 47"/>
          <p:cNvSpPr/>
          <p:nvPr/>
        </p:nvSpPr>
        <p:spPr>
          <a:xfrm>
            <a:off x="3403600" y="3528726"/>
            <a:ext cx="0" cy="152400"/>
          </a:xfrm>
          <a:custGeom>
            <a:avLst/>
            <a:gdLst/>
            <a:ahLst/>
            <a:cxnLst/>
            <a:rect l="l" t="t" r="r" b="b"/>
            <a:pathLst>
              <a:path h="152400">
                <a:moveTo>
                  <a:pt x="0" y="0"/>
                </a:moveTo>
                <a:lnTo>
                  <a:pt x="0" y="152400"/>
                </a:lnTo>
              </a:path>
            </a:pathLst>
          </a:custGeom>
          <a:ln w="12700">
            <a:solidFill>
              <a:srgbClr val="00FFFF"/>
            </a:solidFill>
          </a:ln>
        </p:spPr>
        <p:txBody>
          <a:bodyPr wrap="square" lIns="0" tIns="0" rIns="0" bIns="0" rtlCol="0"/>
          <a:lstStyle/>
          <a:p>
            <a:endParaRPr/>
          </a:p>
        </p:txBody>
      </p:sp>
      <p:sp>
        <p:nvSpPr>
          <p:cNvPr id="104" name="object 48"/>
          <p:cNvSpPr/>
          <p:nvPr/>
        </p:nvSpPr>
        <p:spPr>
          <a:xfrm>
            <a:off x="3411601" y="3681126"/>
            <a:ext cx="558800" cy="0"/>
          </a:xfrm>
          <a:custGeom>
            <a:avLst/>
            <a:gdLst/>
            <a:ahLst/>
            <a:cxnLst/>
            <a:rect l="l" t="t" r="r" b="b"/>
            <a:pathLst>
              <a:path w="558800">
                <a:moveTo>
                  <a:pt x="0" y="0"/>
                </a:moveTo>
                <a:lnTo>
                  <a:pt x="558800" y="0"/>
                </a:lnTo>
              </a:path>
            </a:pathLst>
          </a:custGeom>
          <a:ln w="12700">
            <a:solidFill>
              <a:srgbClr val="00FFFF"/>
            </a:solidFill>
          </a:ln>
        </p:spPr>
        <p:txBody>
          <a:bodyPr wrap="square" lIns="0" tIns="0" rIns="0" bIns="0" rtlCol="0"/>
          <a:lstStyle/>
          <a:p>
            <a:endParaRPr/>
          </a:p>
        </p:txBody>
      </p:sp>
      <p:sp>
        <p:nvSpPr>
          <p:cNvPr id="105" name="object 49"/>
          <p:cNvSpPr txBox="1"/>
          <p:nvPr/>
        </p:nvSpPr>
        <p:spPr>
          <a:xfrm>
            <a:off x="4021328" y="4087272"/>
            <a:ext cx="180975" cy="197490"/>
          </a:xfrm>
          <a:prstGeom prst="rect">
            <a:avLst/>
          </a:prstGeom>
        </p:spPr>
        <p:txBody>
          <a:bodyPr vert="horz" wrap="square" lIns="0" tIns="12700" rIns="0" bIns="0" rtlCol="0">
            <a:spAutoFit/>
          </a:bodyPr>
          <a:lstStyle/>
          <a:p>
            <a:pPr marL="12700">
              <a:lnSpc>
                <a:spcPct val="100000"/>
              </a:lnSpc>
              <a:spcBef>
                <a:spcPts val="100"/>
              </a:spcBef>
            </a:pPr>
            <a:r>
              <a:rPr sz="1200" spc="-160" dirty="0">
                <a:solidFill>
                  <a:srgbClr val="002060"/>
                </a:solidFill>
                <a:latin typeface="Arial"/>
                <a:cs typeface="Arial"/>
              </a:rPr>
              <a:t>XF</a:t>
            </a:r>
            <a:endParaRPr sz="1200" dirty="0">
              <a:solidFill>
                <a:srgbClr val="002060"/>
              </a:solidFill>
              <a:latin typeface="Arial"/>
              <a:cs typeface="Arial"/>
            </a:endParaRPr>
          </a:p>
        </p:txBody>
      </p:sp>
      <p:sp>
        <p:nvSpPr>
          <p:cNvPr id="106" name="object 50"/>
          <p:cNvSpPr/>
          <p:nvPr/>
        </p:nvSpPr>
        <p:spPr>
          <a:xfrm>
            <a:off x="3403600" y="4003452"/>
            <a:ext cx="0" cy="262255"/>
          </a:xfrm>
          <a:custGeom>
            <a:avLst/>
            <a:gdLst/>
            <a:ahLst/>
            <a:cxnLst/>
            <a:rect l="l" t="t" r="r" b="b"/>
            <a:pathLst>
              <a:path h="262254">
                <a:moveTo>
                  <a:pt x="0" y="0"/>
                </a:moveTo>
                <a:lnTo>
                  <a:pt x="0" y="261874"/>
                </a:lnTo>
              </a:path>
            </a:pathLst>
          </a:custGeom>
          <a:ln w="12700">
            <a:solidFill>
              <a:srgbClr val="00FFFF"/>
            </a:solidFill>
          </a:ln>
        </p:spPr>
        <p:txBody>
          <a:bodyPr wrap="square" lIns="0" tIns="0" rIns="0" bIns="0" rtlCol="0"/>
          <a:lstStyle/>
          <a:p>
            <a:endParaRPr/>
          </a:p>
        </p:txBody>
      </p:sp>
      <p:sp>
        <p:nvSpPr>
          <p:cNvPr id="107" name="object 51"/>
          <p:cNvSpPr/>
          <p:nvPr/>
        </p:nvSpPr>
        <p:spPr>
          <a:xfrm>
            <a:off x="3403600" y="4257324"/>
            <a:ext cx="592455" cy="635"/>
          </a:xfrm>
          <a:custGeom>
            <a:avLst/>
            <a:gdLst/>
            <a:ahLst/>
            <a:cxnLst/>
            <a:rect l="l" t="t" r="r" b="b"/>
            <a:pathLst>
              <a:path w="592454" h="635">
                <a:moveTo>
                  <a:pt x="0" y="0"/>
                </a:moveTo>
                <a:lnTo>
                  <a:pt x="592201" y="126"/>
                </a:lnTo>
              </a:path>
            </a:pathLst>
          </a:custGeom>
          <a:ln w="12700">
            <a:solidFill>
              <a:srgbClr val="00FFFF"/>
            </a:solidFill>
          </a:ln>
        </p:spPr>
        <p:txBody>
          <a:bodyPr wrap="square" lIns="0" tIns="0" rIns="0" bIns="0" rtlCol="0"/>
          <a:lstStyle/>
          <a:p>
            <a:endParaRPr/>
          </a:p>
        </p:txBody>
      </p:sp>
      <p:sp>
        <p:nvSpPr>
          <p:cNvPr id="108" name="object 52"/>
          <p:cNvSpPr txBox="1"/>
          <p:nvPr/>
        </p:nvSpPr>
        <p:spPr>
          <a:xfrm>
            <a:off x="4416678" y="4381022"/>
            <a:ext cx="188595" cy="197490"/>
          </a:xfrm>
          <a:prstGeom prst="rect">
            <a:avLst/>
          </a:prstGeom>
        </p:spPr>
        <p:txBody>
          <a:bodyPr vert="horz" wrap="square" lIns="0" tIns="12700" rIns="0" bIns="0" rtlCol="0">
            <a:spAutoFit/>
          </a:bodyPr>
          <a:lstStyle/>
          <a:p>
            <a:pPr marL="12700">
              <a:lnSpc>
                <a:spcPct val="100000"/>
              </a:lnSpc>
              <a:spcBef>
                <a:spcPts val="100"/>
              </a:spcBef>
            </a:pPr>
            <a:r>
              <a:rPr sz="1200" spc="-165" dirty="0">
                <a:solidFill>
                  <a:srgbClr val="002060"/>
                </a:solidFill>
                <a:latin typeface="Arial"/>
                <a:cs typeface="Arial"/>
              </a:rPr>
              <a:t>PS</a:t>
            </a:r>
            <a:endParaRPr sz="1200" dirty="0">
              <a:solidFill>
                <a:srgbClr val="002060"/>
              </a:solidFill>
              <a:latin typeface="Arial"/>
              <a:cs typeface="Arial"/>
            </a:endParaRPr>
          </a:p>
        </p:txBody>
      </p:sp>
      <p:sp>
        <p:nvSpPr>
          <p:cNvPr id="109" name="object 53"/>
          <p:cNvSpPr/>
          <p:nvPr/>
        </p:nvSpPr>
        <p:spPr>
          <a:xfrm>
            <a:off x="4106926" y="4298727"/>
            <a:ext cx="0" cy="254000"/>
          </a:xfrm>
          <a:custGeom>
            <a:avLst/>
            <a:gdLst/>
            <a:ahLst/>
            <a:cxnLst/>
            <a:rect l="l" t="t" r="r" b="b"/>
            <a:pathLst>
              <a:path h="254000">
                <a:moveTo>
                  <a:pt x="0" y="0"/>
                </a:moveTo>
                <a:lnTo>
                  <a:pt x="0" y="254000"/>
                </a:lnTo>
              </a:path>
            </a:pathLst>
          </a:custGeom>
          <a:ln w="12700">
            <a:solidFill>
              <a:srgbClr val="00FFFF"/>
            </a:solidFill>
          </a:ln>
        </p:spPr>
        <p:txBody>
          <a:bodyPr wrap="square" lIns="0" tIns="0" rIns="0" bIns="0" rtlCol="0"/>
          <a:lstStyle/>
          <a:p>
            <a:endParaRPr/>
          </a:p>
        </p:txBody>
      </p:sp>
      <p:sp>
        <p:nvSpPr>
          <p:cNvPr id="110" name="object 54"/>
          <p:cNvSpPr/>
          <p:nvPr/>
        </p:nvSpPr>
        <p:spPr>
          <a:xfrm>
            <a:off x="4106926" y="4544726"/>
            <a:ext cx="304800" cy="0"/>
          </a:xfrm>
          <a:custGeom>
            <a:avLst/>
            <a:gdLst/>
            <a:ahLst/>
            <a:cxnLst/>
            <a:rect l="l" t="t" r="r" b="b"/>
            <a:pathLst>
              <a:path w="304800">
                <a:moveTo>
                  <a:pt x="0" y="0"/>
                </a:moveTo>
                <a:lnTo>
                  <a:pt x="304800" y="0"/>
                </a:lnTo>
              </a:path>
            </a:pathLst>
          </a:custGeom>
          <a:ln w="12700">
            <a:solidFill>
              <a:srgbClr val="00FFFF"/>
            </a:solidFill>
          </a:ln>
        </p:spPr>
        <p:txBody>
          <a:bodyPr wrap="square" lIns="0" tIns="0" rIns="0" bIns="0" rtlCol="0"/>
          <a:lstStyle/>
          <a:p>
            <a:endParaRPr/>
          </a:p>
        </p:txBody>
      </p:sp>
      <p:sp>
        <p:nvSpPr>
          <p:cNvPr id="111" name="TextBox 110"/>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329237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0558" y="576533"/>
            <a:ext cx="8452553" cy="627736"/>
          </a:xfrm>
          <a:prstGeom prst="rect">
            <a:avLst/>
          </a:prstGeom>
        </p:spPr>
        <p:txBody>
          <a:bodyPr vert="horz" wrap="square" lIns="0" tIns="12065" rIns="0" bIns="0" rtlCol="0">
            <a:spAutoFit/>
          </a:bodyPr>
          <a:lstStyle/>
          <a:p>
            <a:pPr marL="12700">
              <a:lnSpc>
                <a:spcPct val="100000"/>
              </a:lnSpc>
              <a:spcBef>
                <a:spcPts val="95"/>
              </a:spcBef>
              <a:tabLst>
                <a:tab pos="1550670" algn="l"/>
              </a:tabLst>
            </a:pPr>
            <a:r>
              <a:rPr spc="-165" dirty="0"/>
              <a:t>Modeling	</a:t>
            </a:r>
            <a:r>
              <a:rPr spc="-145" dirty="0"/>
              <a:t>connectivity</a:t>
            </a:r>
            <a:r>
              <a:rPr spc="-155" dirty="0"/>
              <a:t> </a:t>
            </a:r>
            <a:r>
              <a:rPr spc="-200" dirty="0"/>
              <a:t>elements</a:t>
            </a:r>
          </a:p>
        </p:txBody>
      </p:sp>
      <p:sp>
        <p:nvSpPr>
          <p:cNvPr id="3" name="object 3"/>
          <p:cNvSpPr txBox="1"/>
          <p:nvPr/>
        </p:nvSpPr>
        <p:spPr>
          <a:xfrm>
            <a:off x="322275" y="1210197"/>
            <a:ext cx="5209540" cy="882015"/>
          </a:xfrm>
          <a:prstGeom prst="rect">
            <a:avLst/>
          </a:prstGeom>
        </p:spPr>
        <p:txBody>
          <a:bodyPr vert="horz" wrap="square" lIns="0" tIns="135890" rIns="0" bIns="0" rtlCol="0">
            <a:spAutoFit/>
          </a:bodyPr>
          <a:lstStyle/>
          <a:p>
            <a:pPr marL="12700">
              <a:lnSpc>
                <a:spcPct val="100000"/>
              </a:lnSpc>
              <a:spcBef>
                <a:spcPts val="1070"/>
              </a:spcBef>
              <a:tabLst>
                <a:tab pos="1127760" algn="l"/>
                <a:tab pos="1687195" algn="l"/>
              </a:tabLst>
            </a:pPr>
            <a:r>
              <a:rPr sz="2000" dirty="0">
                <a:solidFill>
                  <a:srgbClr val="1B5CA4"/>
                </a:solidFill>
                <a:latin typeface="Wingdings"/>
                <a:cs typeface="Wingdings"/>
              </a:rPr>
              <a:t></a:t>
            </a:r>
            <a:r>
              <a:rPr sz="2000" spc="-25" dirty="0">
                <a:solidFill>
                  <a:srgbClr val="1B5CA4"/>
                </a:solidFill>
                <a:latin typeface="Times New Roman"/>
                <a:cs typeface="Times New Roman"/>
              </a:rPr>
              <a:t> </a:t>
            </a:r>
            <a:r>
              <a:rPr sz="2000" b="1" spc="-210" dirty="0">
                <a:solidFill>
                  <a:srgbClr val="5F5F5F"/>
                </a:solidFill>
                <a:latin typeface="Arial"/>
                <a:cs typeface="Arial"/>
              </a:rPr>
              <a:t>Nodes	</a:t>
            </a:r>
            <a:r>
              <a:rPr sz="2000" b="1" spc="-200" dirty="0">
                <a:solidFill>
                  <a:srgbClr val="5F5F5F"/>
                </a:solidFill>
                <a:latin typeface="Arial"/>
                <a:cs typeface="Arial"/>
              </a:rPr>
              <a:t>and	</a:t>
            </a:r>
            <a:r>
              <a:rPr sz="2000" b="1" spc="-165" dirty="0">
                <a:solidFill>
                  <a:srgbClr val="5F5F5F"/>
                </a:solidFill>
                <a:latin typeface="Arial"/>
                <a:cs typeface="Arial"/>
              </a:rPr>
              <a:t>switching</a:t>
            </a:r>
            <a:r>
              <a:rPr sz="2000" b="1" spc="-55" dirty="0">
                <a:solidFill>
                  <a:srgbClr val="5F5F5F"/>
                </a:solidFill>
                <a:latin typeface="Arial"/>
                <a:cs typeface="Arial"/>
              </a:rPr>
              <a:t> </a:t>
            </a:r>
            <a:r>
              <a:rPr sz="2000" b="1" spc="-210" dirty="0">
                <a:solidFill>
                  <a:srgbClr val="5F5F5F"/>
                </a:solidFill>
                <a:latin typeface="Arial"/>
                <a:cs typeface="Arial"/>
              </a:rPr>
              <a:t>devices</a:t>
            </a:r>
            <a:endParaRPr sz="2000" dirty="0">
              <a:latin typeface="Arial"/>
              <a:cs typeface="Arial"/>
            </a:endParaRPr>
          </a:p>
          <a:p>
            <a:pPr marL="1423035">
              <a:lnSpc>
                <a:spcPct val="100000"/>
              </a:lnSpc>
              <a:spcBef>
                <a:spcPts val="969"/>
              </a:spcBef>
            </a:pPr>
            <a:r>
              <a:rPr sz="2000" b="1" dirty="0">
                <a:solidFill>
                  <a:srgbClr val="333333"/>
                </a:solidFill>
                <a:latin typeface="Arial"/>
                <a:cs typeface="Arial"/>
              </a:rPr>
              <a:t>Node = set of </a:t>
            </a:r>
            <a:r>
              <a:rPr sz="2000" b="1" spc="-5" dirty="0">
                <a:solidFill>
                  <a:srgbClr val="333333"/>
                </a:solidFill>
                <a:latin typeface="Arial"/>
                <a:cs typeface="Arial"/>
              </a:rPr>
              <a:t>rigidly</a:t>
            </a:r>
            <a:r>
              <a:rPr sz="2000" b="1" spc="-105" dirty="0">
                <a:solidFill>
                  <a:srgbClr val="333333"/>
                </a:solidFill>
                <a:latin typeface="Arial"/>
                <a:cs typeface="Arial"/>
              </a:rPr>
              <a:t> </a:t>
            </a:r>
            <a:r>
              <a:rPr sz="2000" b="1" dirty="0">
                <a:solidFill>
                  <a:srgbClr val="333333"/>
                </a:solidFill>
                <a:latin typeface="Arial"/>
                <a:cs typeface="Arial"/>
              </a:rPr>
              <a:t>connected</a:t>
            </a:r>
            <a:endParaRPr sz="2000" dirty="0">
              <a:latin typeface="Arial"/>
              <a:cs typeface="Arial"/>
            </a:endParaRPr>
          </a:p>
        </p:txBody>
      </p:sp>
      <p:sp>
        <p:nvSpPr>
          <p:cNvPr id="4" name="object 4"/>
          <p:cNvSpPr txBox="1"/>
          <p:nvPr/>
        </p:nvSpPr>
        <p:spPr>
          <a:xfrm>
            <a:off x="5713574" y="1761276"/>
            <a:ext cx="2413000" cy="330835"/>
          </a:xfrm>
          <a:prstGeom prst="rect">
            <a:avLst/>
          </a:prstGeom>
        </p:spPr>
        <p:txBody>
          <a:bodyPr vert="horz" wrap="square" lIns="0" tIns="13335" rIns="0" bIns="0" rtlCol="0">
            <a:spAutoFit/>
          </a:bodyPr>
          <a:lstStyle/>
          <a:p>
            <a:pPr marL="12700">
              <a:lnSpc>
                <a:spcPct val="100000"/>
              </a:lnSpc>
              <a:spcBef>
                <a:spcPts val="105"/>
              </a:spcBef>
              <a:tabLst>
                <a:tab pos="730885" algn="l"/>
                <a:tab pos="1322070" algn="l"/>
              </a:tabLst>
            </a:pPr>
            <a:r>
              <a:rPr sz="2000" b="1" spc="-5" dirty="0">
                <a:solidFill>
                  <a:srgbClr val="333333"/>
                </a:solidFill>
                <a:latin typeface="Arial"/>
                <a:cs typeface="Arial"/>
              </a:rPr>
              <a:t>links	</a:t>
            </a:r>
            <a:r>
              <a:rPr sz="2000" b="1" dirty="0">
                <a:solidFill>
                  <a:srgbClr val="333333"/>
                </a:solidFill>
                <a:latin typeface="Arial"/>
                <a:cs typeface="Arial"/>
              </a:rPr>
              <a:t>and	bus-bars</a:t>
            </a:r>
            <a:endParaRPr sz="2000">
              <a:latin typeface="Arial"/>
              <a:cs typeface="Arial"/>
            </a:endParaRPr>
          </a:p>
        </p:txBody>
      </p:sp>
      <p:sp>
        <p:nvSpPr>
          <p:cNvPr id="5" name="object 5"/>
          <p:cNvSpPr/>
          <p:nvPr/>
        </p:nvSpPr>
        <p:spPr>
          <a:xfrm>
            <a:off x="5403850" y="2284516"/>
            <a:ext cx="76200" cy="700405"/>
          </a:xfrm>
          <a:custGeom>
            <a:avLst/>
            <a:gdLst/>
            <a:ahLst/>
            <a:cxnLst/>
            <a:rect l="l" t="t" r="r" b="b"/>
            <a:pathLst>
              <a:path w="76200" h="700405">
                <a:moveTo>
                  <a:pt x="50800" y="63373"/>
                </a:moveTo>
                <a:lnTo>
                  <a:pt x="25400" y="63373"/>
                </a:lnTo>
                <a:lnTo>
                  <a:pt x="25400" y="700024"/>
                </a:lnTo>
                <a:lnTo>
                  <a:pt x="50800" y="700024"/>
                </a:lnTo>
                <a:lnTo>
                  <a:pt x="50800" y="63373"/>
                </a:lnTo>
                <a:close/>
              </a:path>
              <a:path w="76200" h="700405">
                <a:moveTo>
                  <a:pt x="38100" y="0"/>
                </a:moveTo>
                <a:lnTo>
                  <a:pt x="0" y="76200"/>
                </a:lnTo>
                <a:lnTo>
                  <a:pt x="25400" y="76200"/>
                </a:lnTo>
                <a:lnTo>
                  <a:pt x="25400" y="63373"/>
                </a:lnTo>
                <a:lnTo>
                  <a:pt x="69786" y="63373"/>
                </a:lnTo>
                <a:lnTo>
                  <a:pt x="38100" y="0"/>
                </a:lnTo>
                <a:close/>
              </a:path>
              <a:path w="76200" h="700405">
                <a:moveTo>
                  <a:pt x="69786" y="63373"/>
                </a:moveTo>
                <a:lnTo>
                  <a:pt x="50800" y="63373"/>
                </a:lnTo>
                <a:lnTo>
                  <a:pt x="50800" y="76200"/>
                </a:lnTo>
                <a:lnTo>
                  <a:pt x="76200" y="76200"/>
                </a:lnTo>
                <a:lnTo>
                  <a:pt x="69786" y="63373"/>
                </a:lnTo>
                <a:close/>
              </a:path>
            </a:pathLst>
          </a:custGeom>
          <a:solidFill>
            <a:srgbClr val="777777"/>
          </a:solidFill>
        </p:spPr>
        <p:txBody>
          <a:bodyPr wrap="square" lIns="0" tIns="0" rIns="0" bIns="0" rtlCol="0"/>
          <a:lstStyle/>
          <a:p>
            <a:endParaRPr/>
          </a:p>
        </p:txBody>
      </p:sp>
      <p:sp>
        <p:nvSpPr>
          <p:cNvPr id="6" name="object 6"/>
          <p:cNvSpPr/>
          <p:nvPr/>
        </p:nvSpPr>
        <p:spPr>
          <a:xfrm>
            <a:off x="188912" y="4257715"/>
            <a:ext cx="1562735" cy="605155"/>
          </a:xfrm>
          <a:custGeom>
            <a:avLst/>
            <a:gdLst/>
            <a:ahLst/>
            <a:cxnLst/>
            <a:rect l="l" t="t" r="r" b="b"/>
            <a:pathLst>
              <a:path w="1562735" h="605154">
                <a:moveTo>
                  <a:pt x="1501711" y="242950"/>
                </a:moveTo>
                <a:lnTo>
                  <a:pt x="60325" y="242950"/>
                </a:lnTo>
                <a:lnTo>
                  <a:pt x="36845" y="247679"/>
                </a:lnTo>
                <a:lnTo>
                  <a:pt x="17670" y="260588"/>
                </a:lnTo>
                <a:lnTo>
                  <a:pt x="4741" y="279759"/>
                </a:lnTo>
                <a:lnTo>
                  <a:pt x="0" y="303275"/>
                </a:lnTo>
                <a:lnTo>
                  <a:pt x="0" y="544449"/>
                </a:lnTo>
                <a:lnTo>
                  <a:pt x="4741" y="567985"/>
                </a:lnTo>
                <a:lnTo>
                  <a:pt x="17670" y="587200"/>
                </a:lnTo>
                <a:lnTo>
                  <a:pt x="36845" y="600152"/>
                </a:lnTo>
                <a:lnTo>
                  <a:pt x="60325" y="604901"/>
                </a:lnTo>
                <a:lnTo>
                  <a:pt x="1501711" y="604901"/>
                </a:lnTo>
                <a:lnTo>
                  <a:pt x="1525248" y="600152"/>
                </a:lnTo>
                <a:lnTo>
                  <a:pt x="1544462" y="587200"/>
                </a:lnTo>
                <a:lnTo>
                  <a:pt x="1557414" y="567985"/>
                </a:lnTo>
                <a:lnTo>
                  <a:pt x="1562163" y="544449"/>
                </a:lnTo>
                <a:lnTo>
                  <a:pt x="1562163" y="303275"/>
                </a:lnTo>
                <a:lnTo>
                  <a:pt x="1557414" y="279759"/>
                </a:lnTo>
                <a:lnTo>
                  <a:pt x="1544462" y="260588"/>
                </a:lnTo>
                <a:lnTo>
                  <a:pt x="1525248" y="247679"/>
                </a:lnTo>
                <a:lnTo>
                  <a:pt x="1501711" y="242950"/>
                </a:lnTo>
                <a:close/>
              </a:path>
              <a:path w="1562735" h="605154">
                <a:moveTo>
                  <a:pt x="1517586" y="0"/>
                </a:moveTo>
                <a:lnTo>
                  <a:pt x="911225" y="242950"/>
                </a:lnTo>
                <a:lnTo>
                  <a:pt x="1301813" y="242950"/>
                </a:lnTo>
                <a:lnTo>
                  <a:pt x="1517586" y="0"/>
                </a:lnTo>
                <a:close/>
              </a:path>
            </a:pathLst>
          </a:custGeom>
          <a:solidFill>
            <a:srgbClr val="FFFF00"/>
          </a:solidFill>
        </p:spPr>
        <p:txBody>
          <a:bodyPr wrap="square" lIns="0" tIns="0" rIns="0" bIns="0" rtlCol="0"/>
          <a:lstStyle/>
          <a:p>
            <a:endParaRPr/>
          </a:p>
        </p:txBody>
      </p:sp>
      <p:sp>
        <p:nvSpPr>
          <p:cNvPr id="7" name="object 7"/>
          <p:cNvSpPr/>
          <p:nvPr/>
        </p:nvSpPr>
        <p:spPr>
          <a:xfrm>
            <a:off x="188912" y="4257715"/>
            <a:ext cx="1562735" cy="605155"/>
          </a:xfrm>
          <a:custGeom>
            <a:avLst/>
            <a:gdLst/>
            <a:ahLst/>
            <a:cxnLst/>
            <a:rect l="l" t="t" r="r" b="b"/>
            <a:pathLst>
              <a:path w="1562735" h="605154">
                <a:moveTo>
                  <a:pt x="0" y="303275"/>
                </a:moveTo>
                <a:lnTo>
                  <a:pt x="4741" y="279759"/>
                </a:lnTo>
                <a:lnTo>
                  <a:pt x="17670" y="260588"/>
                </a:lnTo>
                <a:lnTo>
                  <a:pt x="36845" y="247679"/>
                </a:lnTo>
                <a:lnTo>
                  <a:pt x="60325" y="242950"/>
                </a:lnTo>
                <a:lnTo>
                  <a:pt x="911225" y="242950"/>
                </a:lnTo>
                <a:lnTo>
                  <a:pt x="1517586" y="0"/>
                </a:lnTo>
                <a:lnTo>
                  <a:pt x="1301813" y="242950"/>
                </a:lnTo>
                <a:lnTo>
                  <a:pt x="1501711" y="242950"/>
                </a:lnTo>
                <a:lnTo>
                  <a:pt x="1525248" y="247679"/>
                </a:lnTo>
                <a:lnTo>
                  <a:pt x="1544462" y="260588"/>
                </a:lnTo>
                <a:lnTo>
                  <a:pt x="1557414" y="279759"/>
                </a:lnTo>
                <a:lnTo>
                  <a:pt x="1562163" y="303275"/>
                </a:lnTo>
                <a:lnTo>
                  <a:pt x="1562163" y="393700"/>
                </a:lnTo>
                <a:lnTo>
                  <a:pt x="1562163" y="544449"/>
                </a:lnTo>
                <a:lnTo>
                  <a:pt x="1557414" y="567985"/>
                </a:lnTo>
                <a:lnTo>
                  <a:pt x="1544462" y="587200"/>
                </a:lnTo>
                <a:lnTo>
                  <a:pt x="1525248" y="600152"/>
                </a:lnTo>
                <a:lnTo>
                  <a:pt x="1501711" y="604901"/>
                </a:lnTo>
                <a:lnTo>
                  <a:pt x="1301813" y="604901"/>
                </a:lnTo>
                <a:lnTo>
                  <a:pt x="911225" y="604901"/>
                </a:lnTo>
                <a:lnTo>
                  <a:pt x="60325" y="604901"/>
                </a:lnTo>
                <a:lnTo>
                  <a:pt x="36845" y="600152"/>
                </a:lnTo>
                <a:lnTo>
                  <a:pt x="17670" y="587200"/>
                </a:lnTo>
                <a:lnTo>
                  <a:pt x="4741" y="567985"/>
                </a:lnTo>
                <a:lnTo>
                  <a:pt x="0" y="544449"/>
                </a:lnTo>
                <a:lnTo>
                  <a:pt x="0" y="393700"/>
                </a:lnTo>
                <a:lnTo>
                  <a:pt x="0" y="303275"/>
                </a:lnTo>
                <a:close/>
              </a:path>
            </a:pathLst>
          </a:custGeom>
          <a:ln w="9525">
            <a:solidFill>
              <a:srgbClr val="333333"/>
            </a:solidFill>
          </a:ln>
        </p:spPr>
        <p:txBody>
          <a:bodyPr wrap="square" lIns="0" tIns="0" rIns="0" bIns="0" rtlCol="0"/>
          <a:lstStyle/>
          <a:p>
            <a:endParaRPr/>
          </a:p>
        </p:txBody>
      </p:sp>
      <p:sp>
        <p:nvSpPr>
          <p:cNvPr id="8" name="object 8"/>
          <p:cNvSpPr txBox="1"/>
          <p:nvPr/>
        </p:nvSpPr>
        <p:spPr>
          <a:xfrm>
            <a:off x="474675" y="4529368"/>
            <a:ext cx="990600" cy="239395"/>
          </a:xfrm>
          <a:prstGeom prst="rect">
            <a:avLst/>
          </a:prstGeom>
        </p:spPr>
        <p:txBody>
          <a:bodyPr vert="horz" wrap="square" lIns="0" tIns="12700" rIns="0" bIns="0" rtlCol="0">
            <a:spAutoFit/>
          </a:bodyPr>
          <a:lstStyle/>
          <a:p>
            <a:pPr marL="12700">
              <a:lnSpc>
                <a:spcPct val="100000"/>
              </a:lnSpc>
              <a:spcBef>
                <a:spcPts val="100"/>
              </a:spcBef>
            </a:pPr>
            <a:r>
              <a:rPr sz="1400" b="1" spc="-100" dirty="0">
                <a:solidFill>
                  <a:srgbClr val="000066"/>
                </a:solidFill>
                <a:latin typeface="Arial"/>
                <a:cs typeface="Arial"/>
              </a:rPr>
              <a:t>“green”</a:t>
            </a:r>
            <a:r>
              <a:rPr sz="1400" b="1" spc="-114" dirty="0">
                <a:solidFill>
                  <a:srgbClr val="000066"/>
                </a:solidFill>
                <a:latin typeface="Arial"/>
                <a:cs typeface="Arial"/>
              </a:rPr>
              <a:t> </a:t>
            </a:r>
            <a:r>
              <a:rPr sz="1400" b="1" spc="-160" dirty="0">
                <a:solidFill>
                  <a:srgbClr val="000066"/>
                </a:solidFill>
                <a:latin typeface="Arial"/>
                <a:cs typeface="Arial"/>
              </a:rPr>
              <a:t>node</a:t>
            </a:r>
            <a:endParaRPr sz="1400">
              <a:latin typeface="Arial"/>
              <a:cs typeface="Arial"/>
            </a:endParaRPr>
          </a:p>
        </p:txBody>
      </p:sp>
      <p:sp>
        <p:nvSpPr>
          <p:cNvPr id="9" name="object 9"/>
          <p:cNvSpPr/>
          <p:nvPr/>
        </p:nvSpPr>
        <p:spPr>
          <a:xfrm>
            <a:off x="4646803" y="4753015"/>
            <a:ext cx="172085" cy="208279"/>
          </a:xfrm>
          <a:custGeom>
            <a:avLst/>
            <a:gdLst/>
            <a:ahLst/>
            <a:cxnLst/>
            <a:rect l="l" t="t" r="r" b="b"/>
            <a:pathLst>
              <a:path w="172085" h="208279">
                <a:moveTo>
                  <a:pt x="171704" y="0"/>
                </a:moveTo>
                <a:lnTo>
                  <a:pt x="0" y="207899"/>
                </a:lnTo>
              </a:path>
            </a:pathLst>
          </a:custGeom>
          <a:ln w="25400">
            <a:solidFill>
              <a:srgbClr val="777777"/>
            </a:solidFill>
          </a:ln>
        </p:spPr>
        <p:txBody>
          <a:bodyPr wrap="square" lIns="0" tIns="0" rIns="0" bIns="0" rtlCol="0"/>
          <a:lstStyle/>
          <a:p>
            <a:endParaRPr/>
          </a:p>
        </p:txBody>
      </p:sp>
      <p:sp>
        <p:nvSpPr>
          <p:cNvPr id="10" name="object 10"/>
          <p:cNvSpPr/>
          <p:nvPr/>
        </p:nvSpPr>
        <p:spPr>
          <a:xfrm>
            <a:off x="4656835" y="4143415"/>
            <a:ext cx="188595" cy="208279"/>
          </a:xfrm>
          <a:custGeom>
            <a:avLst/>
            <a:gdLst/>
            <a:ahLst/>
            <a:cxnLst/>
            <a:rect l="l" t="t" r="r" b="b"/>
            <a:pathLst>
              <a:path w="188595" h="208279">
                <a:moveTo>
                  <a:pt x="188594" y="0"/>
                </a:moveTo>
                <a:lnTo>
                  <a:pt x="0" y="207899"/>
                </a:lnTo>
              </a:path>
            </a:pathLst>
          </a:custGeom>
          <a:ln w="25400">
            <a:solidFill>
              <a:srgbClr val="777777"/>
            </a:solidFill>
          </a:ln>
        </p:spPr>
        <p:txBody>
          <a:bodyPr wrap="square" lIns="0" tIns="0" rIns="0" bIns="0" rtlCol="0"/>
          <a:lstStyle/>
          <a:p>
            <a:endParaRPr/>
          </a:p>
        </p:txBody>
      </p:sp>
      <p:sp>
        <p:nvSpPr>
          <p:cNvPr id="11" name="object 11"/>
          <p:cNvSpPr/>
          <p:nvPr/>
        </p:nvSpPr>
        <p:spPr>
          <a:xfrm>
            <a:off x="4888991" y="4237934"/>
            <a:ext cx="2818130" cy="0"/>
          </a:xfrm>
          <a:custGeom>
            <a:avLst/>
            <a:gdLst/>
            <a:ahLst/>
            <a:cxnLst/>
            <a:rect l="l" t="t" r="r" b="b"/>
            <a:pathLst>
              <a:path w="2818129">
                <a:moveTo>
                  <a:pt x="0" y="0"/>
                </a:moveTo>
                <a:lnTo>
                  <a:pt x="2818130" y="0"/>
                </a:lnTo>
              </a:path>
            </a:pathLst>
          </a:custGeom>
          <a:ln w="80962">
            <a:solidFill>
              <a:srgbClr val="777777"/>
            </a:solidFill>
          </a:ln>
        </p:spPr>
        <p:txBody>
          <a:bodyPr wrap="square" lIns="0" tIns="0" rIns="0" bIns="0" rtlCol="0"/>
          <a:lstStyle/>
          <a:p>
            <a:endParaRPr/>
          </a:p>
        </p:txBody>
      </p:sp>
      <p:sp>
        <p:nvSpPr>
          <p:cNvPr id="12" name="object 12"/>
          <p:cNvSpPr/>
          <p:nvPr/>
        </p:nvSpPr>
        <p:spPr>
          <a:xfrm>
            <a:off x="6404102" y="2524165"/>
            <a:ext cx="247650" cy="256540"/>
          </a:xfrm>
          <a:custGeom>
            <a:avLst/>
            <a:gdLst/>
            <a:ahLst/>
            <a:cxnLst/>
            <a:rect l="l" t="t" r="r" b="b"/>
            <a:pathLst>
              <a:path w="247650" h="256539">
                <a:moveTo>
                  <a:pt x="123698" y="0"/>
                </a:moveTo>
                <a:lnTo>
                  <a:pt x="75545" y="10074"/>
                </a:lnTo>
                <a:lnTo>
                  <a:pt x="36226" y="37544"/>
                </a:lnTo>
                <a:lnTo>
                  <a:pt x="9719" y="78277"/>
                </a:lnTo>
                <a:lnTo>
                  <a:pt x="0" y="128142"/>
                </a:lnTo>
                <a:lnTo>
                  <a:pt x="9719" y="178008"/>
                </a:lnTo>
                <a:lnTo>
                  <a:pt x="36226" y="218741"/>
                </a:lnTo>
                <a:lnTo>
                  <a:pt x="75545" y="246211"/>
                </a:lnTo>
                <a:lnTo>
                  <a:pt x="123698" y="256286"/>
                </a:lnTo>
                <a:lnTo>
                  <a:pt x="171850" y="246211"/>
                </a:lnTo>
                <a:lnTo>
                  <a:pt x="211169" y="218741"/>
                </a:lnTo>
                <a:lnTo>
                  <a:pt x="237676" y="178008"/>
                </a:lnTo>
                <a:lnTo>
                  <a:pt x="247396" y="128142"/>
                </a:lnTo>
                <a:lnTo>
                  <a:pt x="237676" y="78277"/>
                </a:lnTo>
                <a:lnTo>
                  <a:pt x="211169" y="37544"/>
                </a:lnTo>
                <a:lnTo>
                  <a:pt x="171850" y="10074"/>
                </a:lnTo>
                <a:lnTo>
                  <a:pt x="123698" y="0"/>
                </a:lnTo>
                <a:close/>
              </a:path>
            </a:pathLst>
          </a:custGeom>
          <a:solidFill>
            <a:srgbClr val="C0C0C0"/>
          </a:solidFill>
        </p:spPr>
        <p:txBody>
          <a:bodyPr wrap="square" lIns="0" tIns="0" rIns="0" bIns="0" rtlCol="0"/>
          <a:lstStyle/>
          <a:p>
            <a:endParaRPr/>
          </a:p>
        </p:txBody>
      </p:sp>
      <p:sp>
        <p:nvSpPr>
          <p:cNvPr id="13" name="object 13"/>
          <p:cNvSpPr/>
          <p:nvPr/>
        </p:nvSpPr>
        <p:spPr>
          <a:xfrm>
            <a:off x="6404102" y="2524165"/>
            <a:ext cx="247650" cy="256540"/>
          </a:xfrm>
          <a:custGeom>
            <a:avLst/>
            <a:gdLst/>
            <a:ahLst/>
            <a:cxnLst/>
            <a:rect l="l" t="t" r="r" b="b"/>
            <a:pathLst>
              <a:path w="247650" h="256539">
                <a:moveTo>
                  <a:pt x="0" y="128142"/>
                </a:moveTo>
                <a:lnTo>
                  <a:pt x="9719" y="78277"/>
                </a:lnTo>
                <a:lnTo>
                  <a:pt x="36226" y="37544"/>
                </a:lnTo>
                <a:lnTo>
                  <a:pt x="75545" y="10074"/>
                </a:lnTo>
                <a:lnTo>
                  <a:pt x="123698" y="0"/>
                </a:lnTo>
                <a:lnTo>
                  <a:pt x="171850" y="10074"/>
                </a:lnTo>
                <a:lnTo>
                  <a:pt x="211169" y="37544"/>
                </a:lnTo>
                <a:lnTo>
                  <a:pt x="237676" y="78277"/>
                </a:lnTo>
                <a:lnTo>
                  <a:pt x="247396" y="128142"/>
                </a:lnTo>
                <a:lnTo>
                  <a:pt x="237676" y="178008"/>
                </a:lnTo>
                <a:lnTo>
                  <a:pt x="211169" y="218741"/>
                </a:lnTo>
                <a:lnTo>
                  <a:pt x="171850" y="246211"/>
                </a:lnTo>
                <a:lnTo>
                  <a:pt x="123698" y="256286"/>
                </a:lnTo>
                <a:lnTo>
                  <a:pt x="75545" y="246211"/>
                </a:lnTo>
                <a:lnTo>
                  <a:pt x="36226" y="218741"/>
                </a:lnTo>
                <a:lnTo>
                  <a:pt x="9719" y="178008"/>
                </a:lnTo>
                <a:lnTo>
                  <a:pt x="0" y="128142"/>
                </a:lnTo>
                <a:close/>
              </a:path>
            </a:pathLst>
          </a:custGeom>
          <a:ln w="25400">
            <a:solidFill>
              <a:srgbClr val="777777"/>
            </a:solidFill>
          </a:ln>
        </p:spPr>
        <p:txBody>
          <a:bodyPr wrap="square" lIns="0" tIns="0" rIns="0" bIns="0" rtlCol="0"/>
          <a:lstStyle/>
          <a:p>
            <a:endParaRPr/>
          </a:p>
        </p:txBody>
      </p:sp>
      <p:sp>
        <p:nvSpPr>
          <p:cNvPr id="14" name="object 14"/>
          <p:cNvSpPr/>
          <p:nvPr/>
        </p:nvSpPr>
        <p:spPr>
          <a:xfrm>
            <a:off x="6538214" y="2820710"/>
            <a:ext cx="0" cy="165735"/>
          </a:xfrm>
          <a:custGeom>
            <a:avLst/>
            <a:gdLst/>
            <a:ahLst/>
            <a:cxnLst/>
            <a:rect l="l" t="t" r="r" b="b"/>
            <a:pathLst>
              <a:path h="165735">
                <a:moveTo>
                  <a:pt x="0" y="0"/>
                </a:moveTo>
                <a:lnTo>
                  <a:pt x="0" y="165353"/>
                </a:lnTo>
              </a:path>
            </a:pathLst>
          </a:custGeom>
          <a:ln w="25400">
            <a:solidFill>
              <a:srgbClr val="777777"/>
            </a:solidFill>
          </a:ln>
        </p:spPr>
        <p:txBody>
          <a:bodyPr wrap="square" lIns="0" tIns="0" rIns="0" bIns="0" rtlCol="0"/>
          <a:lstStyle/>
          <a:p>
            <a:endParaRPr/>
          </a:p>
        </p:txBody>
      </p:sp>
      <p:sp>
        <p:nvSpPr>
          <p:cNvPr id="15" name="object 15"/>
          <p:cNvSpPr/>
          <p:nvPr/>
        </p:nvSpPr>
        <p:spPr>
          <a:xfrm>
            <a:off x="6481571" y="3032165"/>
            <a:ext cx="84455" cy="85725"/>
          </a:xfrm>
          <a:custGeom>
            <a:avLst/>
            <a:gdLst/>
            <a:ahLst/>
            <a:cxnLst/>
            <a:rect l="l" t="t" r="r" b="b"/>
            <a:pathLst>
              <a:path w="84454" h="85725">
                <a:moveTo>
                  <a:pt x="0" y="85725"/>
                </a:moveTo>
                <a:lnTo>
                  <a:pt x="84164" y="85725"/>
                </a:lnTo>
                <a:lnTo>
                  <a:pt x="84164" y="0"/>
                </a:lnTo>
                <a:lnTo>
                  <a:pt x="0" y="0"/>
                </a:lnTo>
                <a:lnTo>
                  <a:pt x="0" y="85725"/>
                </a:lnTo>
                <a:close/>
              </a:path>
            </a:pathLst>
          </a:custGeom>
          <a:ln w="25400">
            <a:solidFill>
              <a:srgbClr val="777777"/>
            </a:solidFill>
          </a:ln>
        </p:spPr>
        <p:txBody>
          <a:bodyPr wrap="square" lIns="0" tIns="0" rIns="0" bIns="0" rtlCol="0"/>
          <a:lstStyle/>
          <a:p>
            <a:endParaRPr/>
          </a:p>
        </p:txBody>
      </p:sp>
      <p:sp>
        <p:nvSpPr>
          <p:cNvPr id="16" name="object 16"/>
          <p:cNvSpPr/>
          <p:nvPr/>
        </p:nvSpPr>
        <p:spPr>
          <a:xfrm>
            <a:off x="6525259" y="3189391"/>
            <a:ext cx="0" cy="176530"/>
          </a:xfrm>
          <a:custGeom>
            <a:avLst/>
            <a:gdLst/>
            <a:ahLst/>
            <a:cxnLst/>
            <a:rect l="l" t="t" r="r" b="b"/>
            <a:pathLst>
              <a:path h="176530">
                <a:moveTo>
                  <a:pt x="0" y="0"/>
                </a:moveTo>
                <a:lnTo>
                  <a:pt x="0" y="176149"/>
                </a:lnTo>
              </a:path>
            </a:pathLst>
          </a:custGeom>
          <a:ln w="25400">
            <a:solidFill>
              <a:srgbClr val="777777"/>
            </a:solidFill>
          </a:ln>
        </p:spPr>
        <p:txBody>
          <a:bodyPr wrap="square" lIns="0" tIns="0" rIns="0" bIns="0" rtlCol="0"/>
          <a:lstStyle/>
          <a:p>
            <a:endParaRPr/>
          </a:p>
        </p:txBody>
      </p:sp>
      <p:sp>
        <p:nvSpPr>
          <p:cNvPr id="17" name="object 17"/>
          <p:cNvSpPr/>
          <p:nvPr/>
        </p:nvSpPr>
        <p:spPr>
          <a:xfrm>
            <a:off x="6286246" y="3392463"/>
            <a:ext cx="0" cy="306705"/>
          </a:xfrm>
          <a:custGeom>
            <a:avLst/>
            <a:gdLst/>
            <a:ahLst/>
            <a:cxnLst/>
            <a:rect l="l" t="t" r="r" b="b"/>
            <a:pathLst>
              <a:path h="306704">
                <a:moveTo>
                  <a:pt x="0" y="0"/>
                </a:moveTo>
                <a:lnTo>
                  <a:pt x="0" y="306450"/>
                </a:lnTo>
              </a:path>
            </a:pathLst>
          </a:custGeom>
          <a:ln w="25400">
            <a:solidFill>
              <a:srgbClr val="777777"/>
            </a:solidFill>
          </a:ln>
        </p:spPr>
        <p:txBody>
          <a:bodyPr wrap="square" lIns="0" tIns="0" rIns="0" bIns="0" rtlCol="0"/>
          <a:lstStyle/>
          <a:p>
            <a:endParaRPr/>
          </a:p>
        </p:txBody>
      </p:sp>
      <p:sp>
        <p:nvSpPr>
          <p:cNvPr id="18" name="object 18"/>
          <p:cNvSpPr/>
          <p:nvPr/>
        </p:nvSpPr>
        <p:spPr>
          <a:xfrm>
            <a:off x="6289675" y="3962440"/>
            <a:ext cx="0" cy="849630"/>
          </a:xfrm>
          <a:custGeom>
            <a:avLst/>
            <a:gdLst/>
            <a:ahLst/>
            <a:cxnLst/>
            <a:rect l="l" t="t" r="r" b="b"/>
            <a:pathLst>
              <a:path h="849629">
                <a:moveTo>
                  <a:pt x="0" y="0"/>
                </a:moveTo>
                <a:lnTo>
                  <a:pt x="0" y="849376"/>
                </a:lnTo>
              </a:path>
            </a:pathLst>
          </a:custGeom>
          <a:ln w="25400">
            <a:solidFill>
              <a:srgbClr val="777777"/>
            </a:solidFill>
          </a:ln>
        </p:spPr>
        <p:txBody>
          <a:bodyPr wrap="square" lIns="0" tIns="0" rIns="0" bIns="0" rtlCol="0"/>
          <a:lstStyle/>
          <a:p>
            <a:endParaRPr/>
          </a:p>
        </p:txBody>
      </p:sp>
      <p:sp>
        <p:nvSpPr>
          <p:cNvPr id="19" name="object 19"/>
          <p:cNvSpPr/>
          <p:nvPr/>
        </p:nvSpPr>
        <p:spPr>
          <a:xfrm>
            <a:off x="6745858" y="3390940"/>
            <a:ext cx="0" cy="306705"/>
          </a:xfrm>
          <a:custGeom>
            <a:avLst/>
            <a:gdLst/>
            <a:ahLst/>
            <a:cxnLst/>
            <a:rect l="l" t="t" r="r" b="b"/>
            <a:pathLst>
              <a:path h="306704">
                <a:moveTo>
                  <a:pt x="0" y="0"/>
                </a:moveTo>
                <a:lnTo>
                  <a:pt x="0" y="306324"/>
                </a:lnTo>
              </a:path>
            </a:pathLst>
          </a:custGeom>
          <a:ln w="25400">
            <a:solidFill>
              <a:srgbClr val="777777"/>
            </a:solidFill>
          </a:ln>
        </p:spPr>
        <p:txBody>
          <a:bodyPr wrap="square" lIns="0" tIns="0" rIns="0" bIns="0" rtlCol="0"/>
          <a:lstStyle/>
          <a:p>
            <a:endParaRPr/>
          </a:p>
        </p:txBody>
      </p:sp>
      <p:sp>
        <p:nvSpPr>
          <p:cNvPr id="20" name="object 20"/>
          <p:cNvSpPr/>
          <p:nvPr/>
        </p:nvSpPr>
        <p:spPr>
          <a:xfrm>
            <a:off x="6742430" y="3971965"/>
            <a:ext cx="0" cy="241300"/>
          </a:xfrm>
          <a:custGeom>
            <a:avLst/>
            <a:gdLst/>
            <a:ahLst/>
            <a:cxnLst/>
            <a:rect l="l" t="t" r="r" b="b"/>
            <a:pathLst>
              <a:path h="241300">
                <a:moveTo>
                  <a:pt x="0" y="0"/>
                </a:moveTo>
                <a:lnTo>
                  <a:pt x="0" y="241300"/>
                </a:lnTo>
              </a:path>
            </a:pathLst>
          </a:custGeom>
          <a:ln w="25400">
            <a:solidFill>
              <a:srgbClr val="777777"/>
            </a:solidFill>
          </a:ln>
        </p:spPr>
        <p:txBody>
          <a:bodyPr wrap="square" lIns="0" tIns="0" rIns="0" bIns="0" rtlCol="0"/>
          <a:lstStyle/>
          <a:p>
            <a:endParaRPr/>
          </a:p>
        </p:txBody>
      </p:sp>
      <p:sp>
        <p:nvSpPr>
          <p:cNvPr id="21" name="object 21"/>
          <p:cNvSpPr/>
          <p:nvPr/>
        </p:nvSpPr>
        <p:spPr>
          <a:xfrm>
            <a:off x="6282944" y="3390940"/>
            <a:ext cx="459740" cy="0"/>
          </a:xfrm>
          <a:custGeom>
            <a:avLst/>
            <a:gdLst/>
            <a:ahLst/>
            <a:cxnLst/>
            <a:rect l="l" t="t" r="r" b="b"/>
            <a:pathLst>
              <a:path w="459740">
                <a:moveTo>
                  <a:pt x="0" y="0"/>
                </a:moveTo>
                <a:lnTo>
                  <a:pt x="459485" y="0"/>
                </a:lnTo>
              </a:path>
            </a:pathLst>
          </a:custGeom>
          <a:ln w="25400">
            <a:solidFill>
              <a:srgbClr val="777777"/>
            </a:solidFill>
          </a:ln>
        </p:spPr>
        <p:txBody>
          <a:bodyPr wrap="square" lIns="0" tIns="0" rIns="0" bIns="0" rtlCol="0"/>
          <a:lstStyle/>
          <a:p>
            <a:endParaRPr/>
          </a:p>
        </p:txBody>
      </p:sp>
      <p:sp>
        <p:nvSpPr>
          <p:cNvPr id="22" name="object 22"/>
          <p:cNvSpPr/>
          <p:nvPr/>
        </p:nvSpPr>
        <p:spPr>
          <a:xfrm>
            <a:off x="4860416" y="4853091"/>
            <a:ext cx="2818130" cy="0"/>
          </a:xfrm>
          <a:custGeom>
            <a:avLst/>
            <a:gdLst/>
            <a:ahLst/>
            <a:cxnLst/>
            <a:rect l="l" t="t" r="r" b="b"/>
            <a:pathLst>
              <a:path w="2818129">
                <a:moveTo>
                  <a:pt x="0" y="0"/>
                </a:moveTo>
                <a:lnTo>
                  <a:pt x="2818130" y="0"/>
                </a:lnTo>
              </a:path>
            </a:pathLst>
          </a:custGeom>
          <a:ln w="82550">
            <a:solidFill>
              <a:srgbClr val="777777"/>
            </a:solidFill>
          </a:ln>
        </p:spPr>
        <p:txBody>
          <a:bodyPr wrap="square" lIns="0" tIns="0" rIns="0" bIns="0" rtlCol="0"/>
          <a:lstStyle/>
          <a:p>
            <a:endParaRPr/>
          </a:p>
        </p:txBody>
      </p:sp>
      <p:sp>
        <p:nvSpPr>
          <p:cNvPr id="23" name="object 23"/>
          <p:cNvSpPr/>
          <p:nvPr/>
        </p:nvSpPr>
        <p:spPr>
          <a:xfrm>
            <a:off x="5535548" y="5386363"/>
            <a:ext cx="0" cy="378460"/>
          </a:xfrm>
          <a:custGeom>
            <a:avLst/>
            <a:gdLst/>
            <a:ahLst/>
            <a:cxnLst/>
            <a:rect l="l" t="t" r="r" b="b"/>
            <a:pathLst>
              <a:path h="378460">
                <a:moveTo>
                  <a:pt x="0" y="377951"/>
                </a:moveTo>
                <a:lnTo>
                  <a:pt x="0" y="0"/>
                </a:lnTo>
              </a:path>
            </a:pathLst>
          </a:custGeom>
          <a:ln w="25400">
            <a:solidFill>
              <a:srgbClr val="777777"/>
            </a:solidFill>
          </a:ln>
        </p:spPr>
        <p:txBody>
          <a:bodyPr wrap="square" lIns="0" tIns="0" rIns="0" bIns="0" rtlCol="0"/>
          <a:lstStyle/>
          <a:p>
            <a:endParaRPr/>
          </a:p>
        </p:txBody>
      </p:sp>
      <p:sp>
        <p:nvSpPr>
          <p:cNvPr id="24" name="object 24"/>
          <p:cNvSpPr/>
          <p:nvPr/>
        </p:nvSpPr>
        <p:spPr>
          <a:xfrm>
            <a:off x="5533897" y="4284638"/>
            <a:ext cx="0" cy="957580"/>
          </a:xfrm>
          <a:custGeom>
            <a:avLst/>
            <a:gdLst/>
            <a:ahLst/>
            <a:cxnLst/>
            <a:rect l="l" t="t" r="r" b="b"/>
            <a:pathLst>
              <a:path h="957579">
                <a:moveTo>
                  <a:pt x="0" y="957326"/>
                </a:moveTo>
                <a:lnTo>
                  <a:pt x="0" y="0"/>
                </a:lnTo>
              </a:path>
            </a:pathLst>
          </a:custGeom>
          <a:ln w="25400">
            <a:solidFill>
              <a:srgbClr val="777777"/>
            </a:solidFill>
          </a:ln>
        </p:spPr>
        <p:txBody>
          <a:bodyPr wrap="square" lIns="0" tIns="0" rIns="0" bIns="0" rtlCol="0"/>
          <a:lstStyle/>
          <a:p>
            <a:endParaRPr/>
          </a:p>
        </p:txBody>
      </p:sp>
      <p:sp>
        <p:nvSpPr>
          <p:cNvPr id="25" name="object 25"/>
          <p:cNvSpPr/>
          <p:nvPr/>
        </p:nvSpPr>
        <p:spPr>
          <a:xfrm>
            <a:off x="5996685" y="5405541"/>
            <a:ext cx="0" cy="354330"/>
          </a:xfrm>
          <a:custGeom>
            <a:avLst/>
            <a:gdLst/>
            <a:ahLst/>
            <a:cxnLst/>
            <a:rect l="l" t="t" r="r" b="b"/>
            <a:pathLst>
              <a:path h="354329">
                <a:moveTo>
                  <a:pt x="0" y="353949"/>
                </a:moveTo>
                <a:lnTo>
                  <a:pt x="0" y="0"/>
                </a:lnTo>
              </a:path>
            </a:pathLst>
          </a:custGeom>
          <a:ln w="25400">
            <a:solidFill>
              <a:srgbClr val="777777"/>
            </a:solidFill>
          </a:ln>
        </p:spPr>
        <p:txBody>
          <a:bodyPr wrap="square" lIns="0" tIns="0" rIns="0" bIns="0" rtlCol="0"/>
          <a:lstStyle/>
          <a:p>
            <a:endParaRPr/>
          </a:p>
        </p:txBody>
      </p:sp>
      <p:sp>
        <p:nvSpPr>
          <p:cNvPr id="26" name="object 26"/>
          <p:cNvSpPr/>
          <p:nvPr/>
        </p:nvSpPr>
        <p:spPr>
          <a:xfrm>
            <a:off x="5892419" y="5172115"/>
            <a:ext cx="215900" cy="214629"/>
          </a:xfrm>
          <a:custGeom>
            <a:avLst/>
            <a:gdLst/>
            <a:ahLst/>
            <a:cxnLst/>
            <a:rect l="l" t="t" r="r" b="b"/>
            <a:pathLst>
              <a:path w="215900" h="214629">
                <a:moveTo>
                  <a:pt x="215391" y="214375"/>
                </a:moveTo>
                <a:lnTo>
                  <a:pt x="0" y="0"/>
                </a:lnTo>
              </a:path>
            </a:pathLst>
          </a:custGeom>
          <a:ln w="25400">
            <a:solidFill>
              <a:srgbClr val="777777"/>
            </a:solidFill>
          </a:ln>
        </p:spPr>
        <p:txBody>
          <a:bodyPr wrap="square" lIns="0" tIns="0" rIns="0" bIns="0" rtlCol="0"/>
          <a:lstStyle/>
          <a:p>
            <a:endParaRPr/>
          </a:p>
        </p:txBody>
      </p:sp>
      <p:sp>
        <p:nvSpPr>
          <p:cNvPr id="27" name="object 27"/>
          <p:cNvSpPr/>
          <p:nvPr/>
        </p:nvSpPr>
        <p:spPr>
          <a:xfrm>
            <a:off x="5996685" y="4886365"/>
            <a:ext cx="0" cy="313055"/>
          </a:xfrm>
          <a:custGeom>
            <a:avLst/>
            <a:gdLst/>
            <a:ahLst/>
            <a:cxnLst/>
            <a:rect l="l" t="t" r="r" b="b"/>
            <a:pathLst>
              <a:path h="313054">
                <a:moveTo>
                  <a:pt x="0" y="312674"/>
                </a:moveTo>
                <a:lnTo>
                  <a:pt x="0" y="0"/>
                </a:lnTo>
              </a:path>
            </a:pathLst>
          </a:custGeom>
          <a:ln w="25400">
            <a:solidFill>
              <a:srgbClr val="777777"/>
            </a:solidFill>
          </a:ln>
        </p:spPr>
        <p:txBody>
          <a:bodyPr wrap="square" lIns="0" tIns="0" rIns="0" bIns="0" rtlCol="0"/>
          <a:lstStyle/>
          <a:p>
            <a:endParaRPr/>
          </a:p>
        </p:txBody>
      </p:sp>
      <p:sp>
        <p:nvSpPr>
          <p:cNvPr id="28" name="object 28"/>
          <p:cNvSpPr/>
          <p:nvPr/>
        </p:nvSpPr>
        <p:spPr>
          <a:xfrm>
            <a:off x="5416041" y="5189513"/>
            <a:ext cx="213995" cy="214629"/>
          </a:xfrm>
          <a:custGeom>
            <a:avLst/>
            <a:gdLst/>
            <a:ahLst/>
            <a:cxnLst/>
            <a:rect l="l" t="t" r="r" b="b"/>
            <a:pathLst>
              <a:path w="213995" h="214629">
                <a:moveTo>
                  <a:pt x="213741" y="214375"/>
                </a:moveTo>
                <a:lnTo>
                  <a:pt x="0" y="0"/>
                </a:lnTo>
              </a:path>
            </a:pathLst>
          </a:custGeom>
          <a:ln w="25400">
            <a:solidFill>
              <a:srgbClr val="777777"/>
            </a:solidFill>
          </a:ln>
        </p:spPr>
        <p:txBody>
          <a:bodyPr wrap="square" lIns="0" tIns="0" rIns="0" bIns="0" rtlCol="0"/>
          <a:lstStyle/>
          <a:p>
            <a:endParaRPr/>
          </a:p>
        </p:txBody>
      </p:sp>
      <p:sp>
        <p:nvSpPr>
          <p:cNvPr id="29" name="object 29"/>
          <p:cNvSpPr/>
          <p:nvPr/>
        </p:nvSpPr>
        <p:spPr>
          <a:xfrm>
            <a:off x="5554090" y="5748441"/>
            <a:ext cx="442595" cy="0"/>
          </a:xfrm>
          <a:custGeom>
            <a:avLst/>
            <a:gdLst/>
            <a:ahLst/>
            <a:cxnLst/>
            <a:rect l="l" t="t" r="r" b="b"/>
            <a:pathLst>
              <a:path w="442595">
                <a:moveTo>
                  <a:pt x="0" y="0"/>
                </a:moveTo>
                <a:lnTo>
                  <a:pt x="442595" y="0"/>
                </a:lnTo>
              </a:path>
            </a:pathLst>
          </a:custGeom>
          <a:ln w="25400">
            <a:solidFill>
              <a:srgbClr val="777777"/>
            </a:solidFill>
          </a:ln>
        </p:spPr>
        <p:txBody>
          <a:bodyPr wrap="square" lIns="0" tIns="0" rIns="0" bIns="0" rtlCol="0"/>
          <a:lstStyle/>
          <a:p>
            <a:endParaRPr/>
          </a:p>
        </p:txBody>
      </p:sp>
      <p:sp>
        <p:nvSpPr>
          <p:cNvPr id="30" name="object 30"/>
          <p:cNvSpPr/>
          <p:nvPr/>
        </p:nvSpPr>
        <p:spPr>
          <a:xfrm>
            <a:off x="5702172" y="6032540"/>
            <a:ext cx="84455" cy="85725"/>
          </a:xfrm>
          <a:custGeom>
            <a:avLst/>
            <a:gdLst/>
            <a:ahLst/>
            <a:cxnLst/>
            <a:rect l="l" t="t" r="r" b="b"/>
            <a:pathLst>
              <a:path w="84454" h="85725">
                <a:moveTo>
                  <a:pt x="0" y="85725"/>
                </a:moveTo>
                <a:lnTo>
                  <a:pt x="84164" y="85725"/>
                </a:lnTo>
                <a:lnTo>
                  <a:pt x="84164" y="0"/>
                </a:lnTo>
                <a:lnTo>
                  <a:pt x="0" y="0"/>
                </a:lnTo>
                <a:lnTo>
                  <a:pt x="0" y="85725"/>
                </a:lnTo>
                <a:close/>
              </a:path>
            </a:pathLst>
          </a:custGeom>
          <a:ln w="25400">
            <a:solidFill>
              <a:srgbClr val="777777"/>
            </a:solidFill>
          </a:ln>
        </p:spPr>
        <p:txBody>
          <a:bodyPr wrap="square" lIns="0" tIns="0" rIns="0" bIns="0" rtlCol="0"/>
          <a:lstStyle/>
          <a:p>
            <a:endParaRPr/>
          </a:p>
        </p:txBody>
      </p:sp>
      <p:sp>
        <p:nvSpPr>
          <p:cNvPr id="31" name="object 31"/>
          <p:cNvSpPr/>
          <p:nvPr/>
        </p:nvSpPr>
        <p:spPr>
          <a:xfrm>
            <a:off x="5712840" y="6151602"/>
            <a:ext cx="76200" cy="628650"/>
          </a:xfrm>
          <a:custGeom>
            <a:avLst/>
            <a:gdLst/>
            <a:ahLst/>
            <a:cxnLst/>
            <a:rect l="l" t="t" r="r" b="b"/>
            <a:pathLst>
              <a:path w="76200" h="628650">
                <a:moveTo>
                  <a:pt x="25400" y="552450"/>
                </a:moveTo>
                <a:lnTo>
                  <a:pt x="0" y="552450"/>
                </a:lnTo>
                <a:lnTo>
                  <a:pt x="38100" y="628650"/>
                </a:lnTo>
                <a:lnTo>
                  <a:pt x="69850" y="565150"/>
                </a:lnTo>
                <a:lnTo>
                  <a:pt x="25400" y="565150"/>
                </a:lnTo>
                <a:lnTo>
                  <a:pt x="25400" y="552450"/>
                </a:lnTo>
                <a:close/>
              </a:path>
              <a:path w="76200" h="628650">
                <a:moveTo>
                  <a:pt x="50800" y="0"/>
                </a:moveTo>
                <a:lnTo>
                  <a:pt x="25400" y="0"/>
                </a:lnTo>
                <a:lnTo>
                  <a:pt x="25400" y="565150"/>
                </a:lnTo>
                <a:lnTo>
                  <a:pt x="50800" y="565150"/>
                </a:lnTo>
                <a:lnTo>
                  <a:pt x="50800" y="0"/>
                </a:lnTo>
                <a:close/>
              </a:path>
              <a:path w="76200" h="628650">
                <a:moveTo>
                  <a:pt x="76200" y="552450"/>
                </a:moveTo>
                <a:lnTo>
                  <a:pt x="50800" y="552450"/>
                </a:lnTo>
                <a:lnTo>
                  <a:pt x="50800" y="565150"/>
                </a:lnTo>
                <a:lnTo>
                  <a:pt x="69850" y="565150"/>
                </a:lnTo>
                <a:lnTo>
                  <a:pt x="76200" y="552450"/>
                </a:lnTo>
                <a:close/>
              </a:path>
            </a:pathLst>
          </a:custGeom>
          <a:solidFill>
            <a:schemeClr val="tx1"/>
          </a:solidFill>
        </p:spPr>
        <p:txBody>
          <a:bodyPr wrap="square" lIns="0" tIns="0" rIns="0" bIns="0" rtlCol="0"/>
          <a:lstStyle/>
          <a:p>
            <a:endParaRPr>
              <a:solidFill>
                <a:srgbClr val="002060"/>
              </a:solidFill>
            </a:endParaRPr>
          </a:p>
        </p:txBody>
      </p:sp>
      <p:sp>
        <p:nvSpPr>
          <p:cNvPr id="32" name="object 32"/>
          <p:cNvSpPr/>
          <p:nvPr/>
        </p:nvSpPr>
        <p:spPr>
          <a:xfrm>
            <a:off x="5750940" y="5729391"/>
            <a:ext cx="0" cy="314325"/>
          </a:xfrm>
          <a:custGeom>
            <a:avLst/>
            <a:gdLst/>
            <a:ahLst/>
            <a:cxnLst/>
            <a:rect l="l" t="t" r="r" b="b"/>
            <a:pathLst>
              <a:path h="314325">
                <a:moveTo>
                  <a:pt x="0" y="314261"/>
                </a:moveTo>
                <a:lnTo>
                  <a:pt x="0" y="0"/>
                </a:lnTo>
              </a:path>
            </a:pathLst>
          </a:custGeom>
          <a:ln w="25400">
            <a:solidFill>
              <a:srgbClr val="777777"/>
            </a:solidFill>
          </a:ln>
        </p:spPr>
        <p:txBody>
          <a:bodyPr wrap="square" lIns="0" tIns="0" rIns="0" bIns="0" rtlCol="0"/>
          <a:lstStyle/>
          <a:p>
            <a:endParaRPr/>
          </a:p>
        </p:txBody>
      </p:sp>
      <p:sp>
        <p:nvSpPr>
          <p:cNvPr id="33" name="object 33"/>
          <p:cNvSpPr/>
          <p:nvPr/>
        </p:nvSpPr>
        <p:spPr>
          <a:xfrm>
            <a:off x="6639814" y="5337215"/>
            <a:ext cx="0" cy="377825"/>
          </a:xfrm>
          <a:custGeom>
            <a:avLst/>
            <a:gdLst/>
            <a:ahLst/>
            <a:cxnLst/>
            <a:rect l="l" t="t" r="r" b="b"/>
            <a:pathLst>
              <a:path h="377825">
                <a:moveTo>
                  <a:pt x="0" y="377825"/>
                </a:moveTo>
                <a:lnTo>
                  <a:pt x="0" y="0"/>
                </a:lnTo>
              </a:path>
            </a:pathLst>
          </a:custGeom>
          <a:ln w="25400">
            <a:solidFill>
              <a:srgbClr val="777777"/>
            </a:solidFill>
          </a:ln>
        </p:spPr>
        <p:txBody>
          <a:bodyPr wrap="square" lIns="0" tIns="0" rIns="0" bIns="0" rtlCol="0"/>
          <a:lstStyle/>
          <a:p>
            <a:endParaRPr/>
          </a:p>
        </p:txBody>
      </p:sp>
      <p:sp>
        <p:nvSpPr>
          <p:cNvPr id="34" name="object 34"/>
          <p:cNvSpPr/>
          <p:nvPr/>
        </p:nvSpPr>
        <p:spPr>
          <a:xfrm>
            <a:off x="6636384" y="4235490"/>
            <a:ext cx="0" cy="957580"/>
          </a:xfrm>
          <a:custGeom>
            <a:avLst/>
            <a:gdLst/>
            <a:ahLst/>
            <a:cxnLst/>
            <a:rect l="l" t="t" r="r" b="b"/>
            <a:pathLst>
              <a:path h="957579">
                <a:moveTo>
                  <a:pt x="0" y="957199"/>
                </a:moveTo>
                <a:lnTo>
                  <a:pt x="0" y="0"/>
                </a:lnTo>
              </a:path>
            </a:pathLst>
          </a:custGeom>
          <a:ln w="25400">
            <a:solidFill>
              <a:srgbClr val="777777"/>
            </a:solidFill>
          </a:ln>
        </p:spPr>
        <p:txBody>
          <a:bodyPr wrap="square" lIns="0" tIns="0" rIns="0" bIns="0" rtlCol="0"/>
          <a:lstStyle/>
          <a:p>
            <a:endParaRPr/>
          </a:p>
        </p:txBody>
      </p:sp>
      <p:sp>
        <p:nvSpPr>
          <p:cNvPr id="35" name="object 35"/>
          <p:cNvSpPr/>
          <p:nvPr/>
        </p:nvSpPr>
        <p:spPr>
          <a:xfrm>
            <a:off x="7107681" y="5348263"/>
            <a:ext cx="0" cy="378460"/>
          </a:xfrm>
          <a:custGeom>
            <a:avLst/>
            <a:gdLst/>
            <a:ahLst/>
            <a:cxnLst/>
            <a:rect l="l" t="t" r="r" b="b"/>
            <a:pathLst>
              <a:path h="378460">
                <a:moveTo>
                  <a:pt x="0" y="377951"/>
                </a:moveTo>
                <a:lnTo>
                  <a:pt x="0" y="0"/>
                </a:lnTo>
              </a:path>
            </a:pathLst>
          </a:custGeom>
          <a:ln w="25400">
            <a:solidFill>
              <a:srgbClr val="777777"/>
            </a:solidFill>
          </a:ln>
        </p:spPr>
        <p:txBody>
          <a:bodyPr wrap="square" lIns="0" tIns="0" rIns="0" bIns="0" rtlCol="0"/>
          <a:lstStyle/>
          <a:p>
            <a:endParaRPr/>
          </a:p>
        </p:txBody>
      </p:sp>
      <p:sp>
        <p:nvSpPr>
          <p:cNvPr id="36" name="object 36"/>
          <p:cNvSpPr/>
          <p:nvPr/>
        </p:nvSpPr>
        <p:spPr>
          <a:xfrm>
            <a:off x="6994906" y="5122838"/>
            <a:ext cx="215900" cy="214629"/>
          </a:xfrm>
          <a:custGeom>
            <a:avLst/>
            <a:gdLst/>
            <a:ahLst/>
            <a:cxnLst/>
            <a:rect l="l" t="t" r="r" b="b"/>
            <a:pathLst>
              <a:path w="215900" h="214629">
                <a:moveTo>
                  <a:pt x="215519" y="214375"/>
                </a:moveTo>
                <a:lnTo>
                  <a:pt x="0" y="0"/>
                </a:lnTo>
              </a:path>
            </a:pathLst>
          </a:custGeom>
          <a:ln w="25400">
            <a:solidFill>
              <a:srgbClr val="777777"/>
            </a:solidFill>
          </a:ln>
        </p:spPr>
        <p:txBody>
          <a:bodyPr wrap="square" lIns="0" tIns="0" rIns="0" bIns="0" rtlCol="0"/>
          <a:lstStyle/>
          <a:p>
            <a:endParaRPr/>
          </a:p>
        </p:txBody>
      </p:sp>
      <p:sp>
        <p:nvSpPr>
          <p:cNvPr id="37" name="object 37"/>
          <p:cNvSpPr/>
          <p:nvPr/>
        </p:nvSpPr>
        <p:spPr>
          <a:xfrm>
            <a:off x="7099300" y="4854615"/>
            <a:ext cx="0" cy="313055"/>
          </a:xfrm>
          <a:custGeom>
            <a:avLst/>
            <a:gdLst/>
            <a:ahLst/>
            <a:cxnLst/>
            <a:rect l="l" t="t" r="r" b="b"/>
            <a:pathLst>
              <a:path h="313054">
                <a:moveTo>
                  <a:pt x="0" y="312800"/>
                </a:moveTo>
                <a:lnTo>
                  <a:pt x="0" y="0"/>
                </a:lnTo>
              </a:path>
            </a:pathLst>
          </a:custGeom>
          <a:ln w="25400">
            <a:solidFill>
              <a:srgbClr val="777777"/>
            </a:solidFill>
          </a:ln>
        </p:spPr>
        <p:txBody>
          <a:bodyPr wrap="square" lIns="0" tIns="0" rIns="0" bIns="0" rtlCol="0"/>
          <a:lstStyle/>
          <a:p>
            <a:endParaRPr/>
          </a:p>
        </p:txBody>
      </p:sp>
      <p:sp>
        <p:nvSpPr>
          <p:cNvPr id="38" name="object 38"/>
          <p:cNvSpPr/>
          <p:nvPr/>
        </p:nvSpPr>
        <p:spPr>
          <a:xfrm>
            <a:off x="6516878" y="5140365"/>
            <a:ext cx="215900" cy="214629"/>
          </a:xfrm>
          <a:custGeom>
            <a:avLst/>
            <a:gdLst/>
            <a:ahLst/>
            <a:cxnLst/>
            <a:rect l="l" t="t" r="r" b="b"/>
            <a:pathLst>
              <a:path w="215900" h="214629">
                <a:moveTo>
                  <a:pt x="215392" y="214249"/>
                </a:moveTo>
                <a:lnTo>
                  <a:pt x="0" y="0"/>
                </a:lnTo>
              </a:path>
            </a:pathLst>
          </a:custGeom>
          <a:ln w="25400">
            <a:solidFill>
              <a:srgbClr val="777777"/>
            </a:solidFill>
          </a:ln>
        </p:spPr>
        <p:txBody>
          <a:bodyPr wrap="square" lIns="0" tIns="0" rIns="0" bIns="0" rtlCol="0"/>
          <a:lstStyle/>
          <a:p>
            <a:endParaRPr/>
          </a:p>
        </p:txBody>
      </p:sp>
      <p:sp>
        <p:nvSpPr>
          <p:cNvPr id="39" name="object 39"/>
          <p:cNvSpPr/>
          <p:nvPr/>
        </p:nvSpPr>
        <p:spPr>
          <a:xfrm>
            <a:off x="6671691" y="5715040"/>
            <a:ext cx="431165" cy="0"/>
          </a:xfrm>
          <a:custGeom>
            <a:avLst/>
            <a:gdLst/>
            <a:ahLst/>
            <a:cxnLst/>
            <a:rect l="l" t="t" r="r" b="b"/>
            <a:pathLst>
              <a:path w="431165">
                <a:moveTo>
                  <a:pt x="0" y="0"/>
                </a:moveTo>
                <a:lnTo>
                  <a:pt x="430910" y="0"/>
                </a:lnTo>
              </a:path>
            </a:pathLst>
          </a:custGeom>
          <a:ln w="25400">
            <a:solidFill>
              <a:srgbClr val="777777"/>
            </a:solidFill>
          </a:ln>
        </p:spPr>
        <p:txBody>
          <a:bodyPr wrap="square" lIns="0" tIns="0" rIns="0" bIns="0" rtlCol="0"/>
          <a:lstStyle/>
          <a:p>
            <a:endParaRPr/>
          </a:p>
        </p:txBody>
      </p:sp>
      <p:sp>
        <p:nvSpPr>
          <p:cNvPr id="40" name="object 40"/>
          <p:cNvSpPr/>
          <p:nvPr/>
        </p:nvSpPr>
        <p:spPr>
          <a:xfrm>
            <a:off x="6779514" y="6003965"/>
            <a:ext cx="106045" cy="85725"/>
          </a:xfrm>
          <a:custGeom>
            <a:avLst/>
            <a:gdLst/>
            <a:ahLst/>
            <a:cxnLst/>
            <a:rect l="l" t="t" r="r" b="b"/>
            <a:pathLst>
              <a:path w="106045" h="85725">
                <a:moveTo>
                  <a:pt x="0" y="85725"/>
                </a:moveTo>
                <a:lnTo>
                  <a:pt x="106046" y="85725"/>
                </a:lnTo>
                <a:lnTo>
                  <a:pt x="106046" y="0"/>
                </a:lnTo>
                <a:lnTo>
                  <a:pt x="0" y="0"/>
                </a:lnTo>
                <a:lnTo>
                  <a:pt x="0" y="85725"/>
                </a:lnTo>
                <a:close/>
              </a:path>
            </a:pathLst>
          </a:custGeom>
          <a:ln w="25400">
            <a:solidFill>
              <a:srgbClr val="777777"/>
            </a:solidFill>
          </a:ln>
        </p:spPr>
        <p:txBody>
          <a:bodyPr wrap="square" lIns="0" tIns="0" rIns="0" bIns="0" rtlCol="0"/>
          <a:lstStyle/>
          <a:p>
            <a:endParaRPr/>
          </a:p>
        </p:txBody>
      </p:sp>
      <p:sp>
        <p:nvSpPr>
          <p:cNvPr id="41" name="object 41"/>
          <p:cNvSpPr/>
          <p:nvPr/>
        </p:nvSpPr>
        <p:spPr>
          <a:xfrm>
            <a:off x="6798564" y="6116677"/>
            <a:ext cx="76200" cy="627380"/>
          </a:xfrm>
          <a:custGeom>
            <a:avLst/>
            <a:gdLst/>
            <a:ahLst/>
            <a:cxnLst/>
            <a:rect l="l" t="t" r="r" b="b"/>
            <a:pathLst>
              <a:path w="76200" h="627379">
                <a:moveTo>
                  <a:pt x="25400" y="550862"/>
                </a:moveTo>
                <a:lnTo>
                  <a:pt x="0" y="550862"/>
                </a:lnTo>
                <a:lnTo>
                  <a:pt x="38100" y="627062"/>
                </a:lnTo>
                <a:lnTo>
                  <a:pt x="69850" y="563562"/>
                </a:lnTo>
                <a:lnTo>
                  <a:pt x="25400" y="563562"/>
                </a:lnTo>
                <a:lnTo>
                  <a:pt x="25400" y="550862"/>
                </a:lnTo>
                <a:close/>
              </a:path>
              <a:path w="76200" h="627379">
                <a:moveTo>
                  <a:pt x="50800" y="0"/>
                </a:moveTo>
                <a:lnTo>
                  <a:pt x="25400" y="0"/>
                </a:lnTo>
                <a:lnTo>
                  <a:pt x="25400" y="563562"/>
                </a:lnTo>
                <a:lnTo>
                  <a:pt x="50800" y="563562"/>
                </a:lnTo>
                <a:lnTo>
                  <a:pt x="50800" y="0"/>
                </a:lnTo>
                <a:close/>
              </a:path>
              <a:path w="76200" h="627379">
                <a:moveTo>
                  <a:pt x="76200" y="550862"/>
                </a:moveTo>
                <a:lnTo>
                  <a:pt x="50800" y="550862"/>
                </a:lnTo>
                <a:lnTo>
                  <a:pt x="50800" y="563562"/>
                </a:lnTo>
                <a:lnTo>
                  <a:pt x="69850" y="563562"/>
                </a:lnTo>
                <a:lnTo>
                  <a:pt x="76200" y="550862"/>
                </a:lnTo>
                <a:close/>
              </a:path>
            </a:pathLst>
          </a:custGeom>
          <a:solidFill>
            <a:schemeClr val="tx1"/>
          </a:solidFill>
        </p:spPr>
        <p:txBody>
          <a:bodyPr wrap="square" lIns="0" tIns="0" rIns="0" bIns="0" rtlCol="0"/>
          <a:lstStyle/>
          <a:p>
            <a:endParaRPr>
              <a:solidFill>
                <a:srgbClr val="002060"/>
              </a:solidFill>
            </a:endParaRPr>
          </a:p>
        </p:txBody>
      </p:sp>
      <p:sp>
        <p:nvSpPr>
          <p:cNvPr id="42" name="object 42"/>
          <p:cNvSpPr/>
          <p:nvPr/>
        </p:nvSpPr>
        <p:spPr>
          <a:xfrm>
            <a:off x="6836664" y="5718215"/>
            <a:ext cx="0" cy="314325"/>
          </a:xfrm>
          <a:custGeom>
            <a:avLst/>
            <a:gdLst/>
            <a:ahLst/>
            <a:cxnLst/>
            <a:rect l="l" t="t" r="r" b="b"/>
            <a:pathLst>
              <a:path h="314325">
                <a:moveTo>
                  <a:pt x="0" y="314325"/>
                </a:moveTo>
                <a:lnTo>
                  <a:pt x="0" y="0"/>
                </a:lnTo>
              </a:path>
            </a:pathLst>
          </a:custGeom>
          <a:ln w="25400">
            <a:solidFill>
              <a:srgbClr val="777777"/>
            </a:solidFill>
          </a:ln>
        </p:spPr>
        <p:txBody>
          <a:bodyPr wrap="square" lIns="0" tIns="0" rIns="0" bIns="0" rtlCol="0"/>
          <a:lstStyle/>
          <a:p>
            <a:endParaRPr/>
          </a:p>
        </p:txBody>
      </p:sp>
      <p:sp>
        <p:nvSpPr>
          <p:cNvPr id="43" name="object 43"/>
          <p:cNvSpPr/>
          <p:nvPr/>
        </p:nvSpPr>
        <p:spPr>
          <a:xfrm>
            <a:off x="2081402" y="2524165"/>
            <a:ext cx="247650" cy="257175"/>
          </a:xfrm>
          <a:custGeom>
            <a:avLst/>
            <a:gdLst/>
            <a:ahLst/>
            <a:cxnLst/>
            <a:rect l="l" t="t" r="r" b="b"/>
            <a:pathLst>
              <a:path w="247650" h="257175">
                <a:moveTo>
                  <a:pt x="123825" y="0"/>
                </a:moveTo>
                <a:lnTo>
                  <a:pt x="75652" y="10100"/>
                </a:lnTo>
                <a:lnTo>
                  <a:pt x="36290" y="37655"/>
                </a:lnTo>
                <a:lnTo>
                  <a:pt x="9739" y="78545"/>
                </a:lnTo>
                <a:lnTo>
                  <a:pt x="0" y="128650"/>
                </a:lnTo>
                <a:lnTo>
                  <a:pt x="9739" y="178683"/>
                </a:lnTo>
                <a:lnTo>
                  <a:pt x="36290" y="219535"/>
                </a:lnTo>
                <a:lnTo>
                  <a:pt x="75652" y="247076"/>
                </a:lnTo>
                <a:lnTo>
                  <a:pt x="123825" y="257175"/>
                </a:lnTo>
                <a:lnTo>
                  <a:pt x="171977" y="247076"/>
                </a:lnTo>
                <a:lnTo>
                  <a:pt x="211296" y="219535"/>
                </a:lnTo>
                <a:lnTo>
                  <a:pt x="237803" y="178683"/>
                </a:lnTo>
                <a:lnTo>
                  <a:pt x="247523" y="128650"/>
                </a:lnTo>
                <a:lnTo>
                  <a:pt x="237803" y="78545"/>
                </a:lnTo>
                <a:lnTo>
                  <a:pt x="211296" y="37655"/>
                </a:lnTo>
                <a:lnTo>
                  <a:pt x="171977" y="10100"/>
                </a:lnTo>
                <a:lnTo>
                  <a:pt x="123825" y="0"/>
                </a:lnTo>
                <a:close/>
              </a:path>
            </a:pathLst>
          </a:custGeom>
          <a:solidFill>
            <a:srgbClr val="C0C0C0"/>
          </a:solidFill>
        </p:spPr>
        <p:txBody>
          <a:bodyPr wrap="square" lIns="0" tIns="0" rIns="0" bIns="0" rtlCol="0"/>
          <a:lstStyle/>
          <a:p>
            <a:endParaRPr/>
          </a:p>
        </p:txBody>
      </p:sp>
      <p:sp>
        <p:nvSpPr>
          <p:cNvPr id="44" name="object 44"/>
          <p:cNvSpPr/>
          <p:nvPr/>
        </p:nvSpPr>
        <p:spPr>
          <a:xfrm>
            <a:off x="2081402" y="2524165"/>
            <a:ext cx="247650" cy="257175"/>
          </a:xfrm>
          <a:custGeom>
            <a:avLst/>
            <a:gdLst/>
            <a:ahLst/>
            <a:cxnLst/>
            <a:rect l="l" t="t" r="r" b="b"/>
            <a:pathLst>
              <a:path w="247650" h="257175">
                <a:moveTo>
                  <a:pt x="0" y="128650"/>
                </a:moveTo>
                <a:lnTo>
                  <a:pt x="9739" y="78545"/>
                </a:lnTo>
                <a:lnTo>
                  <a:pt x="36290" y="37655"/>
                </a:lnTo>
                <a:lnTo>
                  <a:pt x="75652" y="10100"/>
                </a:lnTo>
                <a:lnTo>
                  <a:pt x="123825" y="0"/>
                </a:lnTo>
                <a:lnTo>
                  <a:pt x="171977" y="10100"/>
                </a:lnTo>
                <a:lnTo>
                  <a:pt x="211296" y="37655"/>
                </a:lnTo>
                <a:lnTo>
                  <a:pt x="237803" y="78545"/>
                </a:lnTo>
                <a:lnTo>
                  <a:pt x="247523" y="128650"/>
                </a:lnTo>
                <a:lnTo>
                  <a:pt x="237803" y="178683"/>
                </a:lnTo>
                <a:lnTo>
                  <a:pt x="211296" y="219535"/>
                </a:lnTo>
                <a:lnTo>
                  <a:pt x="171977" y="247076"/>
                </a:lnTo>
                <a:lnTo>
                  <a:pt x="123825" y="257175"/>
                </a:lnTo>
                <a:lnTo>
                  <a:pt x="75652" y="247076"/>
                </a:lnTo>
                <a:lnTo>
                  <a:pt x="36290" y="219535"/>
                </a:lnTo>
                <a:lnTo>
                  <a:pt x="9739" y="178683"/>
                </a:lnTo>
                <a:lnTo>
                  <a:pt x="0" y="128650"/>
                </a:lnTo>
                <a:close/>
              </a:path>
            </a:pathLst>
          </a:custGeom>
          <a:ln w="25400">
            <a:solidFill>
              <a:srgbClr val="777777"/>
            </a:solidFill>
          </a:ln>
        </p:spPr>
        <p:txBody>
          <a:bodyPr wrap="square" lIns="0" tIns="0" rIns="0" bIns="0" rtlCol="0"/>
          <a:lstStyle/>
          <a:p>
            <a:endParaRPr/>
          </a:p>
        </p:txBody>
      </p:sp>
      <p:sp>
        <p:nvSpPr>
          <p:cNvPr id="45" name="object 45"/>
          <p:cNvSpPr/>
          <p:nvPr/>
        </p:nvSpPr>
        <p:spPr>
          <a:xfrm>
            <a:off x="2214372" y="2821091"/>
            <a:ext cx="0" cy="165100"/>
          </a:xfrm>
          <a:custGeom>
            <a:avLst/>
            <a:gdLst/>
            <a:ahLst/>
            <a:cxnLst/>
            <a:rect l="l" t="t" r="r" b="b"/>
            <a:pathLst>
              <a:path h="165100">
                <a:moveTo>
                  <a:pt x="0" y="0"/>
                </a:moveTo>
                <a:lnTo>
                  <a:pt x="0" y="165100"/>
                </a:lnTo>
              </a:path>
            </a:pathLst>
          </a:custGeom>
          <a:ln w="25400">
            <a:solidFill>
              <a:srgbClr val="F9FC00"/>
            </a:solidFill>
          </a:ln>
        </p:spPr>
        <p:txBody>
          <a:bodyPr wrap="square" lIns="0" tIns="0" rIns="0" bIns="0" rtlCol="0"/>
          <a:lstStyle/>
          <a:p>
            <a:endParaRPr/>
          </a:p>
        </p:txBody>
      </p:sp>
      <p:sp>
        <p:nvSpPr>
          <p:cNvPr id="46" name="object 46"/>
          <p:cNvSpPr/>
          <p:nvPr/>
        </p:nvSpPr>
        <p:spPr>
          <a:xfrm>
            <a:off x="2170683" y="3011591"/>
            <a:ext cx="82550" cy="85725"/>
          </a:xfrm>
          <a:custGeom>
            <a:avLst/>
            <a:gdLst/>
            <a:ahLst/>
            <a:cxnLst/>
            <a:rect l="l" t="t" r="r" b="b"/>
            <a:pathLst>
              <a:path w="82550" h="85725">
                <a:moveTo>
                  <a:pt x="0" y="85725"/>
                </a:moveTo>
                <a:lnTo>
                  <a:pt x="82480" y="85725"/>
                </a:lnTo>
                <a:lnTo>
                  <a:pt x="82480" y="0"/>
                </a:lnTo>
                <a:lnTo>
                  <a:pt x="0" y="0"/>
                </a:lnTo>
                <a:lnTo>
                  <a:pt x="0" y="85725"/>
                </a:lnTo>
                <a:close/>
              </a:path>
            </a:pathLst>
          </a:custGeom>
          <a:ln w="25399">
            <a:solidFill>
              <a:srgbClr val="777777"/>
            </a:solidFill>
          </a:ln>
        </p:spPr>
        <p:txBody>
          <a:bodyPr wrap="square" lIns="0" tIns="0" rIns="0" bIns="0" rtlCol="0"/>
          <a:lstStyle/>
          <a:p>
            <a:endParaRPr/>
          </a:p>
        </p:txBody>
      </p:sp>
      <p:sp>
        <p:nvSpPr>
          <p:cNvPr id="47" name="object 47"/>
          <p:cNvSpPr/>
          <p:nvPr/>
        </p:nvSpPr>
        <p:spPr>
          <a:xfrm>
            <a:off x="2214372" y="3155990"/>
            <a:ext cx="0" cy="217804"/>
          </a:xfrm>
          <a:custGeom>
            <a:avLst/>
            <a:gdLst/>
            <a:ahLst/>
            <a:cxnLst/>
            <a:rect l="l" t="t" r="r" b="b"/>
            <a:pathLst>
              <a:path h="217805">
                <a:moveTo>
                  <a:pt x="0" y="0"/>
                </a:moveTo>
                <a:lnTo>
                  <a:pt x="0" y="217424"/>
                </a:lnTo>
              </a:path>
            </a:pathLst>
          </a:custGeom>
          <a:ln w="25400">
            <a:solidFill>
              <a:srgbClr val="00CCFF"/>
            </a:solidFill>
          </a:ln>
        </p:spPr>
        <p:txBody>
          <a:bodyPr wrap="square" lIns="0" tIns="0" rIns="0" bIns="0" rtlCol="0"/>
          <a:lstStyle/>
          <a:p>
            <a:endParaRPr/>
          </a:p>
        </p:txBody>
      </p:sp>
      <p:sp>
        <p:nvSpPr>
          <p:cNvPr id="48" name="object 48"/>
          <p:cNvSpPr/>
          <p:nvPr/>
        </p:nvSpPr>
        <p:spPr>
          <a:xfrm>
            <a:off x="1946782" y="3390940"/>
            <a:ext cx="0" cy="306705"/>
          </a:xfrm>
          <a:custGeom>
            <a:avLst/>
            <a:gdLst/>
            <a:ahLst/>
            <a:cxnLst/>
            <a:rect l="l" t="t" r="r" b="b"/>
            <a:pathLst>
              <a:path h="306704">
                <a:moveTo>
                  <a:pt x="0" y="0"/>
                </a:moveTo>
                <a:lnTo>
                  <a:pt x="0" y="306324"/>
                </a:lnTo>
              </a:path>
            </a:pathLst>
          </a:custGeom>
          <a:ln w="25400">
            <a:solidFill>
              <a:srgbClr val="00CCFF"/>
            </a:solidFill>
          </a:ln>
        </p:spPr>
        <p:txBody>
          <a:bodyPr wrap="square" lIns="0" tIns="0" rIns="0" bIns="0" rtlCol="0"/>
          <a:lstStyle/>
          <a:p>
            <a:endParaRPr/>
          </a:p>
        </p:txBody>
      </p:sp>
      <p:sp>
        <p:nvSpPr>
          <p:cNvPr id="49" name="object 49"/>
          <p:cNvSpPr/>
          <p:nvPr/>
        </p:nvSpPr>
        <p:spPr>
          <a:xfrm>
            <a:off x="2460244" y="3381415"/>
            <a:ext cx="0" cy="306705"/>
          </a:xfrm>
          <a:custGeom>
            <a:avLst/>
            <a:gdLst/>
            <a:ahLst/>
            <a:cxnLst/>
            <a:rect l="l" t="t" r="r" b="b"/>
            <a:pathLst>
              <a:path h="306704">
                <a:moveTo>
                  <a:pt x="0" y="0"/>
                </a:moveTo>
                <a:lnTo>
                  <a:pt x="0" y="306324"/>
                </a:lnTo>
              </a:path>
            </a:pathLst>
          </a:custGeom>
          <a:ln w="25400">
            <a:solidFill>
              <a:srgbClr val="00CCFF"/>
            </a:solidFill>
          </a:ln>
        </p:spPr>
        <p:txBody>
          <a:bodyPr wrap="square" lIns="0" tIns="0" rIns="0" bIns="0" rtlCol="0"/>
          <a:lstStyle/>
          <a:p>
            <a:endParaRPr/>
          </a:p>
        </p:txBody>
      </p:sp>
      <p:sp>
        <p:nvSpPr>
          <p:cNvPr id="50" name="object 50"/>
          <p:cNvSpPr/>
          <p:nvPr/>
        </p:nvSpPr>
        <p:spPr>
          <a:xfrm>
            <a:off x="2349119" y="3760891"/>
            <a:ext cx="193675" cy="152400"/>
          </a:xfrm>
          <a:custGeom>
            <a:avLst/>
            <a:gdLst/>
            <a:ahLst/>
            <a:cxnLst/>
            <a:rect l="l" t="t" r="r" b="b"/>
            <a:pathLst>
              <a:path w="193675" h="152400">
                <a:moveTo>
                  <a:pt x="193548" y="0"/>
                </a:moveTo>
                <a:lnTo>
                  <a:pt x="0" y="152400"/>
                </a:lnTo>
              </a:path>
            </a:pathLst>
          </a:custGeom>
          <a:ln w="25400">
            <a:solidFill>
              <a:srgbClr val="777777"/>
            </a:solidFill>
          </a:ln>
        </p:spPr>
        <p:txBody>
          <a:bodyPr wrap="square" lIns="0" tIns="0" rIns="0" bIns="0" rtlCol="0"/>
          <a:lstStyle/>
          <a:p>
            <a:endParaRPr/>
          </a:p>
        </p:txBody>
      </p:sp>
      <p:sp>
        <p:nvSpPr>
          <p:cNvPr id="51" name="object 51"/>
          <p:cNvSpPr/>
          <p:nvPr/>
        </p:nvSpPr>
        <p:spPr>
          <a:xfrm>
            <a:off x="1869313" y="3743365"/>
            <a:ext cx="205740" cy="151130"/>
          </a:xfrm>
          <a:custGeom>
            <a:avLst/>
            <a:gdLst/>
            <a:ahLst/>
            <a:cxnLst/>
            <a:rect l="l" t="t" r="r" b="b"/>
            <a:pathLst>
              <a:path w="205739" h="151129">
                <a:moveTo>
                  <a:pt x="205359" y="0"/>
                </a:moveTo>
                <a:lnTo>
                  <a:pt x="0" y="150749"/>
                </a:lnTo>
              </a:path>
            </a:pathLst>
          </a:custGeom>
          <a:ln w="25400">
            <a:solidFill>
              <a:srgbClr val="777777"/>
            </a:solidFill>
          </a:ln>
        </p:spPr>
        <p:txBody>
          <a:bodyPr wrap="square" lIns="0" tIns="0" rIns="0" bIns="0" rtlCol="0"/>
          <a:lstStyle/>
          <a:p>
            <a:endParaRPr/>
          </a:p>
        </p:txBody>
      </p:sp>
      <p:sp>
        <p:nvSpPr>
          <p:cNvPr id="52" name="object 52"/>
          <p:cNvSpPr/>
          <p:nvPr/>
        </p:nvSpPr>
        <p:spPr>
          <a:xfrm>
            <a:off x="1940051" y="3379763"/>
            <a:ext cx="525145" cy="5080"/>
          </a:xfrm>
          <a:custGeom>
            <a:avLst/>
            <a:gdLst/>
            <a:ahLst/>
            <a:cxnLst/>
            <a:rect l="l" t="t" r="r" b="b"/>
            <a:pathLst>
              <a:path w="525144" h="5080">
                <a:moveTo>
                  <a:pt x="0" y="4825"/>
                </a:moveTo>
                <a:lnTo>
                  <a:pt x="525145" y="0"/>
                </a:lnTo>
              </a:path>
            </a:pathLst>
          </a:custGeom>
          <a:ln w="25400">
            <a:solidFill>
              <a:srgbClr val="00CCFF"/>
            </a:solidFill>
          </a:ln>
        </p:spPr>
        <p:txBody>
          <a:bodyPr wrap="square" lIns="0" tIns="0" rIns="0" bIns="0" rtlCol="0"/>
          <a:lstStyle/>
          <a:p>
            <a:endParaRPr/>
          </a:p>
        </p:txBody>
      </p:sp>
      <p:sp>
        <p:nvSpPr>
          <p:cNvPr id="53" name="object 53"/>
          <p:cNvSpPr/>
          <p:nvPr/>
        </p:nvSpPr>
        <p:spPr>
          <a:xfrm>
            <a:off x="3421379" y="2563916"/>
            <a:ext cx="247650" cy="255904"/>
          </a:xfrm>
          <a:custGeom>
            <a:avLst/>
            <a:gdLst/>
            <a:ahLst/>
            <a:cxnLst/>
            <a:rect l="l" t="t" r="r" b="b"/>
            <a:pathLst>
              <a:path w="247650" h="255905">
                <a:moveTo>
                  <a:pt x="123698" y="0"/>
                </a:moveTo>
                <a:lnTo>
                  <a:pt x="75545" y="10033"/>
                </a:lnTo>
                <a:lnTo>
                  <a:pt x="36226" y="37401"/>
                </a:lnTo>
                <a:lnTo>
                  <a:pt x="9719" y="78009"/>
                </a:lnTo>
                <a:lnTo>
                  <a:pt x="0" y="127762"/>
                </a:lnTo>
                <a:lnTo>
                  <a:pt x="9719" y="177460"/>
                </a:lnTo>
                <a:lnTo>
                  <a:pt x="36226" y="218074"/>
                </a:lnTo>
                <a:lnTo>
                  <a:pt x="75545" y="245473"/>
                </a:lnTo>
                <a:lnTo>
                  <a:pt x="123698" y="255524"/>
                </a:lnTo>
                <a:lnTo>
                  <a:pt x="171850" y="245473"/>
                </a:lnTo>
                <a:lnTo>
                  <a:pt x="211169" y="218074"/>
                </a:lnTo>
                <a:lnTo>
                  <a:pt x="237676" y="177460"/>
                </a:lnTo>
                <a:lnTo>
                  <a:pt x="247396" y="127762"/>
                </a:lnTo>
                <a:lnTo>
                  <a:pt x="237676" y="78009"/>
                </a:lnTo>
                <a:lnTo>
                  <a:pt x="211169" y="37401"/>
                </a:lnTo>
                <a:lnTo>
                  <a:pt x="171850" y="10033"/>
                </a:lnTo>
                <a:lnTo>
                  <a:pt x="123698" y="0"/>
                </a:lnTo>
                <a:close/>
              </a:path>
            </a:pathLst>
          </a:custGeom>
          <a:solidFill>
            <a:srgbClr val="C0C0C0"/>
          </a:solidFill>
        </p:spPr>
        <p:txBody>
          <a:bodyPr wrap="square" lIns="0" tIns="0" rIns="0" bIns="0" rtlCol="0"/>
          <a:lstStyle/>
          <a:p>
            <a:endParaRPr/>
          </a:p>
        </p:txBody>
      </p:sp>
      <p:sp>
        <p:nvSpPr>
          <p:cNvPr id="54" name="object 54"/>
          <p:cNvSpPr/>
          <p:nvPr/>
        </p:nvSpPr>
        <p:spPr>
          <a:xfrm>
            <a:off x="3421379" y="2563916"/>
            <a:ext cx="247650" cy="255904"/>
          </a:xfrm>
          <a:custGeom>
            <a:avLst/>
            <a:gdLst/>
            <a:ahLst/>
            <a:cxnLst/>
            <a:rect l="l" t="t" r="r" b="b"/>
            <a:pathLst>
              <a:path w="247650" h="255905">
                <a:moveTo>
                  <a:pt x="0" y="127762"/>
                </a:moveTo>
                <a:lnTo>
                  <a:pt x="9719" y="78009"/>
                </a:lnTo>
                <a:lnTo>
                  <a:pt x="36226" y="37401"/>
                </a:lnTo>
                <a:lnTo>
                  <a:pt x="75545" y="10033"/>
                </a:lnTo>
                <a:lnTo>
                  <a:pt x="123698" y="0"/>
                </a:lnTo>
                <a:lnTo>
                  <a:pt x="171850" y="10033"/>
                </a:lnTo>
                <a:lnTo>
                  <a:pt x="211169" y="37401"/>
                </a:lnTo>
                <a:lnTo>
                  <a:pt x="237676" y="78009"/>
                </a:lnTo>
                <a:lnTo>
                  <a:pt x="247396" y="127762"/>
                </a:lnTo>
                <a:lnTo>
                  <a:pt x="237676" y="177460"/>
                </a:lnTo>
                <a:lnTo>
                  <a:pt x="211169" y="218074"/>
                </a:lnTo>
                <a:lnTo>
                  <a:pt x="171850" y="245473"/>
                </a:lnTo>
                <a:lnTo>
                  <a:pt x="123698" y="255524"/>
                </a:lnTo>
                <a:lnTo>
                  <a:pt x="75545" y="245473"/>
                </a:lnTo>
                <a:lnTo>
                  <a:pt x="36226" y="218074"/>
                </a:lnTo>
                <a:lnTo>
                  <a:pt x="9719" y="177460"/>
                </a:lnTo>
                <a:lnTo>
                  <a:pt x="0" y="127762"/>
                </a:lnTo>
                <a:close/>
              </a:path>
            </a:pathLst>
          </a:custGeom>
          <a:ln w="25400">
            <a:solidFill>
              <a:srgbClr val="777777"/>
            </a:solidFill>
          </a:ln>
        </p:spPr>
        <p:txBody>
          <a:bodyPr wrap="square" lIns="0" tIns="0" rIns="0" bIns="0" rtlCol="0"/>
          <a:lstStyle/>
          <a:p>
            <a:endParaRPr/>
          </a:p>
        </p:txBody>
      </p:sp>
      <p:sp>
        <p:nvSpPr>
          <p:cNvPr id="55" name="object 55"/>
          <p:cNvSpPr/>
          <p:nvPr/>
        </p:nvSpPr>
        <p:spPr>
          <a:xfrm>
            <a:off x="3556000" y="2859191"/>
            <a:ext cx="0" cy="167005"/>
          </a:xfrm>
          <a:custGeom>
            <a:avLst/>
            <a:gdLst/>
            <a:ahLst/>
            <a:cxnLst/>
            <a:rect l="l" t="t" r="r" b="b"/>
            <a:pathLst>
              <a:path h="167005">
                <a:moveTo>
                  <a:pt x="0" y="0"/>
                </a:moveTo>
                <a:lnTo>
                  <a:pt x="0" y="166624"/>
                </a:lnTo>
              </a:path>
            </a:pathLst>
          </a:custGeom>
          <a:ln w="25400">
            <a:solidFill>
              <a:srgbClr val="777777"/>
            </a:solidFill>
          </a:ln>
        </p:spPr>
        <p:txBody>
          <a:bodyPr wrap="square" lIns="0" tIns="0" rIns="0" bIns="0" rtlCol="0"/>
          <a:lstStyle/>
          <a:p>
            <a:endParaRPr/>
          </a:p>
        </p:txBody>
      </p:sp>
      <p:sp>
        <p:nvSpPr>
          <p:cNvPr id="56" name="object 56"/>
          <p:cNvSpPr/>
          <p:nvPr/>
        </p:nvSpPr>
        <p:spPr>
          <a:xfrm>
            <a:off x="3498722" y="3071852"/>
            <a:ext cx="84455" cy="84455"/>
          </a:xfrm>
          <a:custGeom>
            <a:avLst/>
            <a:gdLst/>
            <a:ahLst/>
            <a:cxnLst/>
            <a:rect l="l" t="t" r="r" b="b"/>
            <a:pathLst>
              <a:path w="84454" h="84455">
                <a:moveTo>
                  <a:pt x="0" y="84137"/>
                </a:moveTo>
                <a:lnTo>
                  <a:pt x="84164" y="84137"/>
                </a:lnTo>
                <a:lnTo>
                  <a:pt x="84164" y="0"/>
                </a:lnTo>
                <a:lnTo>
                  <a:pt x="0" y="0"/>
                </a:lnTo>
                <a:lnTo>
                  <a:pt x="0" y="84137"/>
                </a:lnTo>
                <a:close/>
              </a:path>
            </a:pathLst>
          </a:custGeom>
          <a:ln w="25400">
            <a:solidFill>
              <a:srgbClr val="777777"/>
            </a:solidFill>
          </a:ln>
        </p:spPr>
        <p:txBody>
          <a:bodyPr wrap="square" lIns="0" tIns="0" rIns="0" bIns="0" rtlCol="0"/>
          <a:lstStyle/>
          <a:p>
            <a:endParaRPr/>
          </a:p>
        </p:txBody>
      </p:sp>
      <p:sp>
        <p:nvSpPr>
          <p:cNvPr id="57" name="object 57"/>
          <p:cNvSpPr/>
          <p:nvPr/>
        </p:nvSpPr>
        <p:spPr>
          <a:xfrm>
            <a:off x="3542538" y="3205138"/>
            <a:ext cx="0" cy="177800"/>
          </a:xfrm>
          <a:custGeom>
            <a:avLst/>
            <a:gdLst/>
            <a:ahLst/>
            <a:cxnLst/>
            <a:rect l="l" t="t" r="r" b="b"/>
            <a:pathLst>
              <a:path h="177800">
                <a:moveTo>
                  <a:pt x="0" y="0"/>
                </a:moveTo>
                <a:lnTo>
                  <a:pt x="0" y="177800"/>
                </a:lnTo>
              </a:path>
            </a:pathLst>
          </a:custGeom>
          <a:ln w="25400">
            <a:solidFill>
              <a:srgbClr val="777777"/>
            </a:solidFill>
          </a:ln>
        </p:spPr>
        <p:txBody>
          <a:bodyPr wrap="square" lIns="0" tIns="0" rIns="0" bIns="0" rtlCol="0"/>
          <a:lstStyle/>
          <a:p>
            <a:endParaRPr/>
          </a:p>
        </p:txBody>
      </p:sp>
      <p:sp>
        <p:nvSpPr>
          <p:cNvPr id="58" name="object 58"/>
          <p:cNvSpPr/>
          <p:nvPr/>
        </p:nvSpPr>
        <p:spPr>
          <a:xfrm>
            <a:off x="3298444" y="3440088"/>
            <a:ext cx="0" cy="306705"/>
          </a:xfrm>
          <a:custGeom>
            <a:avLst/>
            <a:gdLst/>
            <a:ahLst/>
            <a:cxnLst/>
            <a:rect l="l" t="t" r="r" b="b"/>
            <a:pathLst>
              <a:path h="306704">
                <a:moveTo>
                  <a:pt x="0" y="0"/>
                </a:moveTo>
                <a:lnTo>
                  <a:pt x="0" y="306450"/>
                </a:lnTo>
              </a:path>
            </a:pathLst>
          </a:custGeom>
          <a:ln w="25400">
            <a:solidFill>
              <a:srgbClr val="777777"/>
            </a:solidFill>
          </a:ln>
        </p:spPr>
        <p:txBody>
          <a:bodyPr wrap="square" lIns="0" tIns="0" rIns="0" bIns="0" rtlCol="0"/>
          <a:lstStyle/>
          <a:p>
            <a:endParaRPr/>
          </a:p>
        </p:txBody>
      </p:sp>
      <p:sp>
        <p:nvSpPr>
          <p:cNvPr id="59" name="object 59"/>
          <p:cNvSpPr/>
          <p:nvPr/>
        </p:nvSpPr>
        <p:spPr>
          <a:xfrm>
            <a:off x="3761359" y="3448090"/>
            <a:ext cx="0" cy="306705"/>
          </a:xfrm>
          <a:custGeom>
            <a:avLst/>
            <a:gdLst/>
            <a:ahLst/>
            <a:cxnLst/>
            <a:rect l="l" t="t" r="r" b="b"/>
            <a:pathLst>
              <a:path h="306704">
                <a:moveTo>
                  <a:pt x="0" y="0"/>
                </a:moveTo>
                <a:lnTo>
                  <a:pt x="0" y="306324"/>
                </a:lnTo>
              </a:path>
            </a:pathLst>
          </a:custGeom>
          <a:ln w="25400">
            <a:solidFill>
              <a:srgbClr val="777777"/>
            </a:solidFill>
          </a:ln>
        </p:spPr>
        <p:txBody>
          <a:bodyPr wrap="square" lIns="0" tIns="0" rIns="0" bIns="0" rtlCol="0"/>
          <a:lstStyle/>
          <a:p>
            <a:endParaRPr/>
          </a:p>
        </p:txBody>
      </p:sp>
      <p:sp>
        <p:nvSpPr>
          <p:cNvPr id="60" name="object 60"/>
          <p:cNvSpPr/>
          <p:nvPr/>
        </p:nvSpPr>
        <p:spPr>
          <a:xfrm>
            <a:off x="3298444" y="3430563"/>
            <a:ext cx="462915" cy="0"/>
          </a:xfrm>
          <a:custGeom>
            <a:avLst/>
            <a:gdLst/>
            <a:ahLst/>
            <a:cxnLst/>
            <a:rect l="l" t="t" r="r" b="b"/>
            <a:pathLst>
              <a:path w="462914">
                <a:moveTo>
                  <a:pt x="0" y="0"/>
                </a:moveTo>
                <a:lnTo>
                  <a:pt x="462914" y="0"/>
                </a:lnTo>
              </a:path>
            </a:pathLst>
          </a:custGeom>
          <a:ln w="25400">
            <a:solidFill>
              <a:srgbClr val="777777"/>
            </a:solidFill>
          </a:ln>
        </p:spPr>
        <p:txBody>
          <a:bodyPr wrap="square" lIns="0" tIns="0" rIns="0" bIns="0" rtlCol="0"/>
          <a:lstStyle/>
          <a:p>
            <a:endParaRPr/>
          </a:p>
        </p:txBody>
      </p:sp>
      <p:sp>
        <p:nvSpPr>
          <p:cNvPr id="61" name="object 61"/>
          <p:cNvSpPr/>
          <p:nvPr/>
        </p:nvSpPr>
        <p:spPr>
          <a:xfrm>
            <a:off x="2626867" y="5368965"/>
            <a:ext cx="0" cy="377825"/>
          </a:xfrm>
          <a:custGeom>
            <a:avLst/>
            <a:gdLst/>
            <a:ahLst/>
            <a:cxnLst/>
            <a:rect l="l" t="t" r="r" b="b"/>
            <a:pathLst>
              <a:path h="377825">
                <a:moveTo>
                  <a:pt x="0" y="377825"/>
                </a:moveTo>
                <a:lnTo>
                  <a:pt x="0" y="0"/>
                </a:lnTo>
              </a:path>
            </a:pathLst>
          </a:custGeom>
          <a:ln w="25400">
            <a:solidFill>
              <a:srgbClr val="777777"/>
            </a:solidFill>
          </a:ln>
        </p:spPr>
        <p:txBody>
          <a:bodyPr wrap="square" lIns="0" tIns="0" rIns="0" bIns="0" rtlCol="0"/>
          <a:lstStyle/>
          <a:p>
            <a:endParaRPr/>
          </a:p>
        </p:txBody>
      </p:sp>
      <p:sp>
        <p:nvSpPr>
          <p:cNvPr id="62" name="object 62"/>
          <p:cNvSpPr/>
          <p:nvPr/>
        </p:nvSpPr>
        <p:spPr>
          <a:xfrm>
            <a:off x="3089782" y="5410240"/>
            <a:ext cx="0" cy="328930"/>
          </a:xfrm>
          <a:custGeom>
            <a:avLst/>
            <a:gdLst/>
            <a:ahLst/>
            <a:cxnLst/>
            <a:rect l="l" t="t" r="r" b="b"/>
            <a:pathLst>
              <a:path h="328929">
                <a:moveTo>
                  <a:pt x="0" y="328675"/>
                </a:moveTo>
                <a:lnTo>
                  <a:pt x="0" y="0"/>
                </a:lnTo>
              </a:path>
            </a:pathLst>
          </a:custGeom>
          <a:ln w="25400">
            <a:solidFill>
              <a:srgbClr val="777777"/>
            </a:solidFill>
          </a:ln>
        </p:spPr>
        <p:txBody>
          <a:bodyPr wrap="square" lIns="0" tIns="0" rIns="0" bIns="0" rtlCol="0"/>
          <a:lstStyle/>
          <a:p>
            <a:endParaRPr/>
          </a:p>
        </p:txBody>
      </p:sp>
      <p:sp>
        <p:nvSpPr>
          <p:cNvPr id="63" name="object 63"/>
          <p:cNvSpPr/>
          <p:nvPr/>
        </p:nvSpPr>
        <p:spPr>
          <a:xfrm>
            <a:off x="2971926" y="5176941"/>
            <a:ext cx="215900" cy="214629"/>
          </a:xfrm>
          <a:custGeom>
            <a:avLst/>
            <a:gdLst/>
            <a:ahLst/>
            <a:cxnLst/>
            <a:rect l="l" t="t" r="r" b="b"/>
            <a:pathLst>
              <a:path w="215900" h="214629">
                <a:moveTo>
                  <a:pt x="215392" y="214249"/>
                </a:moveTo>
                <a:lnTo>
                  <a:pt x="0" y="0"/>
                </a:lnTo>
              </a:path>
            </a:pathLst>
          </a:custGeom>
          <a:ln w="25400">
            <a:solidFill>
              <a:srgbClr val="777777"/>
            </a:solidFill>
          </a:ln>
        </p:spPr>
        <p:txBody>
          <a:bodyPr wrap="square" lIns="0" tIns="0" rIns="0" bIns="0" rtlCol="0"/>
          <a:lstStyle/>
          <a:p>
            <a:endParaRPr/>
          </a:p>
        </p:txBody>
      </p:sp>
      <p:sp>
        <p:nvSpPr>
          <p:cNvPr id="64" name="object 64"/>
          <p:cNvSpPr/>
          <p:nvPr/>
        </p:nvSpPr>
        <p:spPr>
          <a:xfrm>
            <a:off x="2490470" y="5208691"/>
            <a:ext cx="244475" cy="177800"/>
          </a:xfrm>
          <a:custGeom>
            <a:avLst/>
            <a:gdLst/>
            <a:ahLst/>
            <a:cxnLst/>
            <a:rect l="l" t="t" r="r" b="b"/>
            <a:pathLst>
              <a:path w="244475" h="177800">
                <a:moveTo>
                  <a:pt x="244094" y="177800"/>
                </a:moveTo>
                <a:lnTo>
                  <a:pt x="0" y="0"/>
                </a:lnTo>
              </a:path>
            </a:pathLst>
          </a:custGeom>
          <a:ln w="25399">
            <a:solidFill>
              <a:srgbClr val="777777"/>
            </a:solidFill>
          </a:ln>
        </p:spPr>
        <p:txBody>
          <a:bodyPr wrap="square" lIns="0" tIns="0" rIns="0" bIns="0" rtlCol="0"/>
          <a:lstStyle/>
          <a:p>
            <a:endParaRPr/>
          </a:p>
        </p:txBody>
      </p:sp>
      <p:sp>
        <p:nvSpPr>
          <p:cNvPr id="65" name="object 65"/>
          <p:cNvSpPr/>
          <p:nvPr/>
        </p:nvSpPr>
        <p:spPr>
          <a:xfrm>
            <a:off x="2630170" y="5730915"/>
            <a:ext cx="461645" cy="0"/>
          </a:xfrm>
          <a:custGeom>
            <a:avLst/>
            <a:gdLst/>
            <a:ahLst/>
            <a:cxnLst/>
            <a:rect l="l" t="t" r="r" b="b"/>
            <a:pathLst>
              <a:path w="461644">
                <a:moveTo>
                  <a:pt x="0" y="0"/>
                </a:moveTo>
                <a:lnTo>
                  <a:pt x="461263" y="0"/>
                </a:lnTo>
              </a:path>
            </a:pathLst>
          </a:custGeom>
          <a:ln w="25400">
            <a:solidFill>
              <a:srgbClr val="777777"/>
            </a:solidFill>
          </a:ln>
        </p:spPr>
        <p:txBody>
          <a:bodyPr wrap="square" lIns="0" tIns="0" rIns="0" bIns="0" rtlCol="0"/>
          <a:lstStyle/>
          <a:p>
            <a:endParaRPr/>
          </a:p>
        </p:txBody>
      </p:sp>
      <p:sp>
        <p:nvSpPr>
          <p:cNvPr id="66" name="object 66"/>
          <p:cNvSpPr/>
          <p:nvPr/>
        </p:nvSpPr>
        <p:spPr>
          <a:xfrm>
            <a:off x="2781680" y="5999202"/>
            <a:ext cx="84455" cy="84455"/>
          </a:xfrm>
          <a:custGeom>
            <a:avLst/>
            <a:gdLst/>
            <a:ahLst/>
            <a:cxnLst/>
            <a:rect l="l" t="t" r="r" b="b"/>
            <a:pathLst>
              <a:path w="84455" h="84454">
                <a:moveTo>
                  <a:pt x="0" y="84137"/>
                </a:moveTo>
                <a:lnTo>
                  <a:pt x="84164" y="84137"/>
                </a:lnTo>
                <a:lnTo>
                  <a:pt x="84164" y="0"/>
                </a:lnTo>
                <a:lnTo>
                  <a:pt x="0" y="0"/>
                </a:lnTo>
                <a:lnTo>
                  <a:pt x="0" y="84137"/>
                </a:lnTo>
                <a:close/>
              </a:path>
            </a:pathLst>
          </a:custGeom>
          <a:ln w="25400">
            <a:solidFill>
              <a:srgbClr val="777777"/>
            </a:solidFill>
          </a:ln>
        </p:spPr>
        <p:txBody>
          <a:bodyPr wrap="square" lIns="0" tIns="0" rIns="0" bIns="0" rtlCol="0"/>
          <a:lstStyle/>
          <a:p>
            <a:endParaRPr/>
          </a:p>
        </p:txBody>
      </p:sp>
      <p:sp>
        <p:nvSpPr>
          <p:cNvPr id="67" name="object 67"/>
          <p:cNvSpPr/>
          <p:nvPr/>
        </p:nvSpPr>
        <p:spPr>
          <a:xfrm>
            <a:off x="2804160" y="6134140"/>
            <a:ext cx="76200" cy="628650"/>
          </a:xfrm>
          <a:custGeom>
            <a:avLst/>
            <a:gdLst/>
            <a:ahLst/>
            <a:cxnLst/>
            <a:rect l="l" t="t" r="r" b="b"/>
            <a:pathLst>
              <a:path w="76200" h="628650">
                <a:moveTo>
                  <a:pt x="25400" y="552450"/>
                </a:moveTo>
                <a:lnTo>
                  <a:pt x="0" y="552450"/>
                </a:lnTo>
                <a:lnTo>
                  <a:pt x="38100" y="628650"/>
                </a:lnTo>
                <a:lnTo>
                  <a:pt x="69850" y="565150"/>
                </a:lnTo>
                <a:lnTo>
                  <a:pt x="25400" y="565150"/>
                </a:lnTo>
                <a:lnTo>
                  <a:pt x="25400" y="552450"/>
                </a:lnTo>
                <a:close/>
              </a:path>
              <a:path w="76200" h="628650">
                <a:moveTo>
                  <a:pt x="50800" y="0"/>
                </a:moveTo>
                <a:lnTo>
                  <a:pt x="25400" y="0"/>
                </a:lnTo>
                <a:lnTo>
                  <a:pt x="25400" y="565150"/>
                </a:lnTo>
                <a:lnTo>
                  <a:pt x="50800" y="565150"/>
                </a:lnTo>
                <a:lnTo>
                  <a:pt x="50800" y="0"/>
                </a:lnTo>
                <a:close/>
              </a:path>
              <a:path w="76200" h="628650">
                <a:moveTo>
                  <a:pt x="76200" y="552450"/>
                </a:moveTo>
                <a:lnTo>
                  <a:pt x="50800" y="552450"/>
                </a:lnTo>
                <a:lnTo>
                  <a:pt x="50800" y="565150"/>
                </a:lnTo>
                <a:lnTo>
                  <a:pt x="69850" y="565150"/>
                </a:lnTo>
                <a:lnTo>
                  <a:pt x="76200" y="552450"/>
                </a:lnTo>
                <a:close/>
              </a:path>
            </a:pathLst>
          </a:custGeom>
          <a:solidFill>
            <a:schemeClr val="tx1"/>
          </a:solidFill>
        </p:spPr>
        <p:txBody>
          <a:bodyPr wrap="square" lIns="0" tIns="0" rIns="0" bIns="0" rtlCol="0"/>
          <a:lstStyle/>
          <a:p>
            <a:endParaRPr>
              <a:solidFill>
                <a:srgbClr val="002060"/>
              </a:solidFill>
            </a:endParaRPr>
          </a:p>
        </p:txBody>
      </p:sp>
      <p:sp>
        <p:nvSpPr>
          <p:cNvPr id="68" name="object 68"/>
          <p:cNvSpPr/>
          <p:nvPr/>
        </p:nvSpPr>
        <p:spPr>
          <a:xfrm>
            <a:off x="2842260" y="5711865"/>
            <a:ext cx="0" cy="313055"/>
          </a:xfrm>
          <a:custGeom>
            <a:avLst/>
            <a:gdLst/>
            <a:ahLst/>
            <a:cxnLst/>
            <a:rect l="l" t="t" r="r" b="b"/>
            <a:pathLst>
              <a:path h="313054">
                <a:moveTo>
                  <a:pt x="0" y="312737"/>
                </a:moveTo>
                <a:lnTo>
                  <a:pt x="0" y="0"/>
                </a:lnTo>
              </a:path>
            </a:pathLst>
          </a:custGeom>
          <a:ln w="25400">
            <a:solidFill>
              <a:srgbClr val="777777"/>
            </a:solidFill>
          </a:ln>
        </p:spPr>
        <p:txBody>
          <a:bodyPr wrap="square" lIns="0" tIns="0" rIns="0" bIns="0" rtlCol="0"/>
          <a:lstStyle/>
          <a:p>
            <a:endParaRPr/>
          </a:p>
        </p:txBody>
      </p:sp>
      <p:sp>
        <p:nvSpPr>
          <p:cNvPr id="69" name="object 69"/>
          <p:cNvSpPr/>
          <p:nvPr/>
        </p:nvSpPr>
        <p:spPr>
          <a:xfrm>
            <a:off x="3919601" y="5372140"/>
            <a:ext cx="0" cy="377825"/>
          </a:xfrm>
          <a:custGeom>
            <a:avLst/>
            <a:gdLst/>
            <a:ahLst/>
            <a:cxnLst/>
            <a:rect l="l" t="t" r="r" b="b"/>
            <a:pathLst>
              <a:path h="377825">
                <a:moveTo>
                  <a:pt x="0" y="377825"/>
                </a:moveTo>
                <a:lnTo>
                  <a:pt x="0" y="0"/>
                </a:lnTo>
              </a:path>
            </a:pathLst>
          </a:custGeom>
          <a:ln w="25400">
            <a:solidFill>
              <a:srgbClr val="777777"/>
            </a:solidFill>
          </a:ln>
        </p:spPr>
        <p:txBody>
          <a:bodyPr wrap="square" lIns="0" tIns="0" rIns="0" bIns="0" rtlCol="0"/>
          <a:lstStyle/>
          <a:p>
            <a:endParaRPr/>
          </a:p>
        </p:txBody>
      </p:sp>
      <p:sp>
        <p:nvSpPr>
          <p:cNvPr id="70" name="object 70"/>
          <p:cNvSpPr/>
          <p:nvPr/>
        </p:nvSpPr>
        <p:spPr>
          <a:xfrm>
            <a:off x="1798573" y="4241840"/>
            <a:ext cx="2818130" cy="0"/>
          </a:xfrm>
          <a:custGeom>
            <a:avLst/>
            <a:gdLst/>
            <a:ahLst/>
            <a:cxnLst/>
            <a:rect l="l" t="t" r="r" b="b"/>
            <a:pathLst>
              <a:path w="2818129">
                <a:moveTo>
                  <a:pt x="0" y="0"/>
                </a:moveTo>
                <a:lnTo>
                  <a:pt x="2818129" y="0"/>
                </a:lnTo>
              </a:path>
            </a:pathLst>
          </a:custGeom>
          <a:ln w="82550">
            <a:solidFill>
              <a:srgbClr val="5BF54F"/>
            </a:solidFill>
          </a:ln>
        </p:spPr>
        <p:txBody>
          <a:bodyPr wrap="square" lIns="0" tIns="0" rIns="0" bIns="0" rtlCol="0"/>
          <a:lstStyle/>
          <a:p>
            <a:endParaRPr/>
          </a:p>
        </p:txBody>
      </p:sp>
      <p:sp>
        <p:nvSpPr>
          <p:cNvPr id="71" name="object 71"/>
          <p:cNvSpPr/>
          <p:nvPr/>
        </p:nvSpPr>
        <p:spPr>
          <a:xfrm>
            <a:off x="2448432" y="3992538"/>
            <a:ext cx="0" cy="241300"/>
          </a:xfrm>
          <a:custGeom>
            <a:avLst/>
            <a:gdLst/>
            <a:ahLst/>
            <a:cxnLst/>
            <a:rect l="l" t="t" r="r" b="b"/>
            <a:pathLst>
              <a:path h="241300">
                <a:moveTo>
                  <a:pt x="0" y="0"/>
                </a:moveTo>
                <a:lnTo>
                  <a:pt x="0" y="241300"/>
                </a:lnTo>
              </a:path>
            </a:pathLst>
          </a:custGeom>
          <a:ln w="25400">
            <a:solidFill>
              <a:srgbClr val="5BF54F"/>
            </a:solidFill>
          </a:ln>
        </p:spPr>
        <p:txBody>
          <a:bodyPr wrap="square" lIns="0" tIns="0" rIns="0" bIns="0" rtlCol="0"/>
          <a:lstStyle/>
          <a:p>
            <a:endParaRPr/>
          </a:p>
        </p:txBody>
      </p:sp>
      <p:sp>
        <p:nvSpPr>
          <p:cNvPr id="72" name="object 72"/>
          <p:cNvSpPr/>
          <p:nvPr/>
        </p:nvSpPr>
        <p:spPr>
          <a:xfrm>
            <a:off x="3757929" y="3987840"/>
            <a:ext cx="0" cy="241300"/>
          </a:xfrm>
          <a:custGeom>
            <a:avLst/>
            <a:gdLst/>
            <a:ahLst/>
            <a:cxnLst/>
            <a:rect l="l" t="t" r="r" b="b"/>
            <a:pathLst>
              <a:path h="241300">
                <a:moveTo>
                  <a:pt x="0" y="0"/>
                </a:moveTo>
                <a:lnTo>
                  <a:pt x="0" y="241300"/>
                </a:lnTo>
              </a:path>
            </a:pathLst>
          </a:custGeom>
          <a:ln w="25400">
            <a:solidFill>
              <a:srgbClr val="5BF54F"/>
            </a:solidFill>
          </a:ln>
        </p:spPr>
        <p:txBody>
          <a:bodyPr wrap="square" lIns="0" tIns="0" rIns="0" bIns="0" rtlCol="0"/>
          <a:lstStyle/>
          <a:p>
            <a:endParaRPr/>
          </a:p>
        </p:txBody>
      </p:sp>
      <p:sp>
        <p:nvSpPr>
          <p:cNvPr id="73" name="object 73"/>
          <p:cNvSpPr/>
          <p:nvPr/>
        </p:nvSpPr>
        <p:spPr>
          <a:xfrm>
            <a:off x="2623439" y="4267240"/>
            <a:ext cx="0" cy="563880"/>
          </a:xfrm>
          <a:custGeom>
            <a:avLst/>
            <a:gdLst/>
            <a:ahLst/>
            <a:cxnLst/>
            <a:rect l="l" t="t" r="r" b="b"/>
            <a:pathLst>
              <a:path h="563879">
                <a:moveTo>
                  <a:pt x="0" y="0"/>
                </a:moveTo>
                <a:lnTo>
                  <a:pt x="0" y="563626"/>
                </a:lnTo>
              </a:path>
            </a:pathLst>
          </a:custGeom>
          <a:ln w="25400">
            <a:solidFill>
              <a:srgbClr val="5BF54F"/>
            </a:solidFill>
          </a:ln>
        </p:spPr>
        <p:txBody>
          <a:bodyPr wrap="square" lIns="0" tIns="0" rIns="0" bIns="0" rtlCol="0"/>
          <a:lstStyle/>
          <a:p>
            <a:endParaRPr/>
          </a:p>
        </p:txBody>
      </p:sp>
      <p:sp>
        <p:nvSpPr>
          <p:cNvPr id="74" name="object 74"/>
          <p:cNvSpPr/>
          <p:nvPr/>
        </p:nvSpPr>
        <p:spPr>
          <a:xfrm>
            <a:off x="2623439" y="4913416"/>
            <a:ext cx="0" cy="311150"/>
          </a:xfrm>
          <a:custGeom>
            <a:avLst/>
            <a:gdLst/>
            <a:ahLst/>
            <a:cxnLst/>
            <a:rect l="l" t="t" r="r" b="b"/>
            <a:pathLst>
              <a:path h="311150">
                <a:moveTo>
                  <a:pt x="0" y="0"/>
                </a:moveTo>
                <a:lnTo>
                  <a:pt x="0" y="311150"/>
                </a:lnTo>
              </a:path>
            </a:pathLst>
          </a:custGeom>
          <a:ln w="25400">
            <a:solidFill>
              <a:srgbClr val="5BF54F"/>
            </a:solidFill>
          </a:ln>
        </p:spPr>
        <p:txBody>
          <a:bodyPr wrap="square" lIns="0" tIns="0" rIns="0" bIns="0" rtlCol="0"/>
          <a:lstStyle/>
          <a:p>
            <a:endParaRPr/>
          </a:p>
        </p:txBody>
      </p:sp>
      <p:sp>
        <p:nvSpPr>
          <p:cNvPr id="75" name="object 75"/>
          <p:cNvSpPr/>
          <p:nvPr/>
        </p:nvSpPr>
        <p:spPr>
          <a:xfrm>
            <a:off x="3919601" y="4260890"/>
            <a:ext cx="0" cy="570230"/>
          </a:xfrm>
          <a:custGeom>
            <a:avLst/>
            <a:gdLst/>
            <a:ahLst/>
            <a:cxnLst/>
            <a:rect l="l" t="t" r="r" b="b"/>
            <a:pathLst>
              <a:path h="570229">
                <a:moveTo>
                  <a:pt x="0" y="0"/>
                </a:moveTo>
                <a:lnTo>
                  <a:pt x="0" y="569976"/>
                </a:lnTo>
              </a:path>
            </a:pathLst>
          </a:custGeom>
          <a:ln w="25400">
            <a:solidFill>
              <a:srgbClr val="5BF54F"/>
            </a:solidFill>
          </a:ln>
        </p:spPr>
        <p:txBody>
          <a:bodyPr wrap="square" lIns="0" tIns="0" rIns="0" bIns="0" rtlCol="0"/>
          <a:lstStyle/>
          <a:p>
            <a:endParaRPr/>
          </a:p>
        </p:txBody>
      </p:sp>
      <p:sp>
        <p:nvSpPr>
          <p:cNvPr id="76" name="object 76"/>
          <p:cNvSpPr/>
          <p:nvPr/>
        </p:nvSpPr>
        <p:spPr>
          <a:xfrm>
            <a:off x="3919601" y="4913416"/>
            <a:ext cx="0" cy="304800"/>
          </a:xfrm>
          <a:custGeom>
            <a:avLst/>
            <a:gdLst/>
            <a:ahLst/>
            <a:cxnLst/>
            <a:rect l="l" t="t" r="r" b="b"/>
            <a:pathLst>
              <a:path h="304800">
                <a:moveTo>
                  <a:pt x="0" y="0"/>
                </a:moveTo>
                <a:lnTo>
                  <a:pt x="0" y="304673"/>
                </a:lnTo>
              </a:path>
            </a:pathLst>
          </a:custGeom>
          <a:ln w="25400">
            <a:solidFill>
              <a:srgbClr val="5BF54F"/>
            </a:solidFill>
          </a:ln>
        </p:spPr>
        <p:txBody>
          <a:bodyPr wrap="square" lIns="0" tIns="0" rIns="0" bIns="0" rtlCol="0"/>
          <a:lstStyle/>
          <a:p>
            <a:endParaRPr/>
          </a:p>
        </p:txBody>
      </p:sp>
      <p:sp>
        <p:nvSpPr>
          <p:cNvPr id="77" name="object 77"/>
          <p:cNvSpPr/>
          <p:nvPr/>
        </p:nvSpPr>
        <p:spPr>
          <a:xfrm>
            <a:off x="4380865" y="5427766"/>
            <a:ext cx="0" cy="320675"/>
          </a:xfrm>
          <a:custGeom>
            <a:avLst/>
            <a:gdLst/>
            <a:ahLst/>
            <a:cxnLst/>
            <a:rect l="l" t="t" r="r" b="b"/>
            <a:pathLst>
              <a:path h="320675">
                <a:moveTo>
                  <a:pt x="0" y="320675"/>
                </a:moveTo>
                <a:lnTo>
                  <a:pt x="0" y="0"/>
                </a:lnTo>
              </a:path>
            </a:pathLst>
          </a:custGeom>
          <a:ln w="25400">
            <a:solidFill>
              <a:srgbClr val="777777"/>
            </a:solidFill>
          </a:ln>
        </p:spPr>
        <p:txBody>
          <a:bodyPr wrap="square" lIns="0" tIns="0" rIns="0" bIns="0" rtlCol="0"/>
          <a:lstStyle/>
          <a:p>
            <a:endParaRPr/>
          </a:p>
        </p:txBody>
      </p:sp>
      <p:sp>
        <p:nvSpPr>
          <p:cNvPr id="78" name="object 78"/>
          <p:cNvSpPr/>
          <p:nvPr/>
        </p:nvSpPr>
        <p:spPr>
          <a:xfrm>
            <a:off x="4263009" y="5184815"/>
            <a:ext cx="215900" cy="215900"/>
          </a:xfrm>
          <a:custGeom>
            <a:avLst/>
            <a:gdLst/>
            <a:ahLst/>
            <a:cxnLst/>
            <a:rect l="l" t="t" r="r" b="b"/>
            <a:pathLst>
              <a:path w="215900" h="215900">
                <a:moveTo>
                  <a:pt x="215391" y="215900"/>
                </a:moveTo>
                <a:lnTo>
                  <a:pt x="0" y="0"/>
                </a:lnTo>
              </a:path>
            </a:pathLst>
          </a:custGeom>
          <a:ln w="25400">
            <a:solidFill>
              <a:srgbClr val="777777"/>
            </a:solidFill>
          </a:ln>
        </p:spPr>
        <p:txBody>
          <a:bodyPr wrap="square" lIns="0" tIns="0" rIns="0" bIns="0" rtlCol="0"/>
          <a:lstStyle/>
          <a:p>
            <a:endParaRPr/>
          </a:p>
        </p:txBody>
      </p:sp>
      <p:sp>
        <p:nvSpPr>
          <p:cNvPr id="79" name="object 79"/>
          <p:cNvSpPr/>
          <p:nvPr/>
        </p:nvSpPr>
        <p:spPr>
          <a:xfrm>
            <a:off x="1968626" y="3960916"/>
            <a:ext cx="0" cy="869950"/>
          </a:xfrm>
          <a:custGeom>
            <a:avLst/>
            <a:gdLst/>
            <a:ahLst/>
            <a:cxnLst/>
            <a:rect l="l" t="t" r="r" b="b"/>
            <a:pathLst>
              <a:path h="869950">
                <a:moveTo>
                  <a:pt x="0" y="0"/>
                </a:moveTo>
                <a:lnTo>
                  <a:pt x="0" y="869950"/>
                </a:lnTo>
              </a:path>
            </a:pathLst>
          </a:custGeom>
          <a:ln w="25400">
            <a:solidFill>
              <a:srgbClr val="FF0000"/>
            </a:solidFill>
          </a:ln>
        </p:spPr>
        <p:txBody>
          <a:bodyPr wrap="square" lIns="0" tIns="0" rIns="0" bIns="0" rtlCol="0"/>
          <a:lstStyle/>
          <a:p>
            <a:endParaRPr/>
          </a:p>
        </p:txBody>
      </p:sp>
      <p:sp>
        <p:nvSpPr>
          <p:cNvPr id="80" name="object 80"/>
          <p:cNvSpPr/>
          <p:nvPr/>
        </p:nvSpPr>
        <p:spPr>
          <a:xfrm>
            <a:off x="3322065" y="3987840"/>
            <a:ext cx="0" cy="843280"/>
          </a:xfrm>
          <a:custGeom>
            <a:avLst/>
            <a:gdLst/>
            <a:ahLst/>
            <a:cxnLst/>
            <a:rect l="l" t="t" r="r" b="b"/>
            <a:pathLst>
              <a:path h="843279">
                <a:moveTo>
                  <a:pt x="0" y="0"/>
                </a:moveTo>
                <a:lnTo>
                  <a:pt x="0" y="843026"/>
                </a:lnTo>
              </a:path>
            </a:pathLst>
          </a:custGeom>
          <a:ln w="25400">
            <a:solidFill>
              <a:srgbClr val="FF0000"/>
            </a:solidFill>
          </a:ln>
        </p:spPr>
        <p:txBody>
          <a:bodyPr wrap="square" lIns="0" tIns="0" rIns="0" bIns="0" rtlCol="0"/>
          <a:lstStyle/>
          <a:p>
            <a:endParaRPr/>
          </a:p>
        </p:txBody>
      </p:sp>
      <p:sp>
        <p:nvSpPr>
          <p:cNvPr id="81" name="object 81"/>
          <p:cNvSpPr/>
          <p:nvPr/>
        </p:nvSpPr>
        <p:spPr>
          <a:xfrm>
            <a:off x="1784985" y="4872141"/>
            <a:ext cx="2820035" cy="0"/>
          </a:xfrm>
          <a:custGeom>
            <a:avLst/>
            <a:gdLst/>
            <a:ahLst/>
            <a:cxnLst/>
            <a:rect l="l" t="t" r="r" b="b"/>
            <a:pathLst>
              <a:path w="2820035">
                <a:moveTo>
                  <a:pt x="0" y="0"/>
                </a:moveTo>
                <a:lnTo>
                  <a:pt x="2819781" y="0"/>
                </a:lnTo>
              </a:path>
            </a:pathLst>
          </a:custGeom>
          <a:ln w="82550">
            <a:solidFill>
              <a:srgbClr val="FF0000"/>
            </a:solidFill>
          </a:ln>
        </p:spPr>
        <p:txBody>
          <a:bodyPr wrap="square" lIns="0" tIns="0" rIns="0" bIns="0" rtlCol="0"/>
          <a:lstStyle/>
          <a:p>
            <a:endParaRPr/>
          </a:p>
        </p:txBody>
      </p:sp>
      <p:sp>
        <p:nvSpPr>
          <p:cNvPr id="82" name="object 82"/>
          <p:cNvSpPr/>
          <p:nvPr/>
        </p:nvSpPr>
        <p:spPr>
          <a:xfrm>
            <a:off x="3101467" y="4900588"/>
            <a:ext cx="0" cy="313055"/>
          </a:xfrm>
          <a:custGeom>
            <a:avLst/>
            <a:gdLst/>
            <a:ahLst/>
            <a:cxnLst/>
            <a:rect l="l" t="t" r="r" b="b"/>
            <a:pathLst>
              <a:path h="313054">
                <a:moveTo>
                  <a:pt x="0" y="312800"/>
                </a:moveTo>
                <a:lnTo>
                  <a:pt x="0" y="0"/>
                </a:lnTo>
              </a:path>
            </a:pathLst>
          </a:custGeom>
          <a:ln w="25400">
            <a:solidFill>
              <a:srgbClr val="FF0000"/>
            </a:solidFill>
          </a:ln>
        </p:spPr>
        <p:txBody>
          <a:bodyPr wrap="square" lIns="0" tIns="0" rIns="0" bIns="0" rtlCol="0"/>
          <a:lstStyle/>
          <a:p>
            <a:endParaRPr/>
          </a:p>
        </p:txBody>
      </p:sp>
      <p:sp>
        <p:nvSpPr>
          <p:cNvPr id="83" name="object 83"/>
          <p:cNvSpPr/>
          <p:nvPr/>
        </p:nvSpPr>
        <p:spPr>
          <a:xfrm>
            <a:off x="4389246" y="4883190"/>
            <a:ext cx="0" cy="313055"/>
          </a:xfrm>
          <a:custGeom>
            <a:avLst/>
            <a:gdLst/>
            <a:ahLst/>
            <a:cxnLst/>
            <a:rect l="l" t="t" r="r" b="b"/>
            <a:pathLst>
              <a:path h="313054">
                <a:moveTo>
                  <a:pt x="0" y="312800"/>
                </a:moveTo>
                <a:lnTo>
                  <a:pt x="0" y="0"/>
                </a:lnTo>
              </a:path>
            </a:pathLst>
          </a:custGeom>
          <a:ln w="25400">
            <a:solidFill>
              <a:srgbClr val="FF0000"/>
            </a:solidFill>
          </a:ln>
        </p:spPr>
        <p:txBody>
          <a:bodyPr wrap="square" lIns="0" tIns="0" rIns="0" bIns="0" rtlCol="0"/>
          <a:lstStyle/>
          <a:p>
            <a:endParaRPr/>
          </a:p>
        </p:txBody>
      </p:sp>
      <p:sp>
        <p:nvSpPr>
          <p:cNvPr id="84" name="object 84"/>
          <p:cNvSpPr/>
          <p:nvPr/>
        </p:nvSpPr>
        <p:spPr>
          <a:xfrm>
            <a:off x="3801745" y="5165765"/>
            <a:ext cx="215900" cy="214629"/>
          </a:xfrm>
          <a:custGeom>
            <a:avLst/>
            <a:gdLst/>
            <a:ahLst/>
            <a:cxnLst/>
            <a:rect l="l" t="t" r="r" b="b"/>
            <a:pathLst>
              <a:path w="215900" h="214629">
                <a:moveTo>
                  <a:pt x="215518" y="214249"/>
                </a:moveTo>
                <a:lnTo>
                  <a:pt x="0" y="0"/>
                </a:lnTo>
              </a:path>
            </a:pathLst>
          </a:custGeom>
          <a:ln w="25400">
            <a:solidFill>
              <a:srgbClr val="777777"/>
            </a:solidFill>
          </a:ln>
        </p:spPr>
        <p:txBody>
          <a:bodyPr wrap="square" lIns="0" tIns="0" rIns="0" bIns="0" rtlCol="0"/>
          <a:lstStyle/>
          <a:p>
            <a:endParaRPr/>
          </a:p>
        </p:txBody>
      </p:sp>
      <p:sp>
        <p:nvSpPr>
          <p:cNvPr id="85" name="object 85"/>
          <p:cNvSpPr/>
          <p:nvPr/>
        </p:nvSpPr>
        <p:spPr>
          <a:xfrm>
            <a:off x="3931411" y="5729263"/>
            <a:ext cx="441325" cy="635"/>
          </a:xfrm>
          <a:custGeom>
            <a:avLst/>
            <a:gdLst/>
            <a:ahLst/>
            <a:cxnLst/>
            <a:rect l="l" t="t" r="r" b="b"/>
            <a:pathLst>
              <a:path w="441325" h="635">
                <a:moveTo>
                  <a:pt x="0" y="126"/>
                </a:moveTo>
                <a:lnTo>
                  <a:pt x="440943" y="0"/>
                </a:lnTo>
              </a:path>
            </a:pathLst>
          </a:custGeom>
          <a:ln w="25400">
            <a:solidFill>
              <a:srgbClr val="777777"/>
            </a:solidFill>
          </a:ln>
        </p:spPr>
        <p:txBody>
          <a:bodyPr wrap="square" lIns="0" tIns="0" rIns="0" bIns="0" rtlCol="0"/>
          <a:lstStyle/>
          <a:p>
            <a:endParaRPr/>
          </a:p>
        </p:txBody>
      </p:sp>
      <p:sp>
        <p:nvSpPr>
          <p:cNvPr id="86" name="object 86"/>
          <p:cNvSpPr/>
          <p:nvPr/>
        </p:nvSpPr>
        <p:spPr>
          <a:xfrm>
            <a:off x="4079494" y="5992852"/>
            <a:ext cx="84455" cy="84455"/>
          </a:xfrm>
          <a:custGeom>
            <a:avLst/>
            <a:gdLst/>
            <a:ahLst/>
            <a:cxnLst/>
            <a:rect l="l" t="t" r="r" b="b"/>
            <a:pathLst>
              <a:path w="84454" h="84454">
                <a:moveTo>
                  <a:pt x="0" y="84137"/>
                </a:moveTo>
                <a:lnTo>
                  <a:pt x="84164" y="84137"/>
                </a:lnTo>
                <a:lnTo>
                  <a:pt x="84164" y="0"/>
                </a:lnTo>
                <a:lnTo>
                  <a:pt x="0" y="0"/>
                </a:lnTo>
                <a:lnTo>
                  <a:pt x="0" y="84137"/>
                </a:lnTo>
                <a:close/>
              </a:path>
            </a:pathLst>
          </a:custGeom>
          <a:ln w="25400">
            <a:solidFill>
              <a:srgbClr val="777777"/>
            </a:solidFill>
          </a:ln>
        </p:spPr>
        <p:txBody>
          <a:bodyPr wrap="square" lIns="0" tIns="0" rIns="0" bIns="0" rtlCol="0"/>
          <a:lstStyle/>
          <a:p>
            <a:endParaRPr/>
          </a:p>
        </p:txBody>
      </p:sp>
      <p:sp>
        <p:nvSpPr>
          <p:cNvPr id="87" name="object 87"/>
          <p:cNvSpPr/>
          <p:nvPr/>
        </p:nvSpPr>
        <p:spPr>
          <a:xfrm>
            <a:off x="4100321" y="6127790"/>
            <a:ext cx="76200" cy="628650"/>
          </a:xfrm>
          <a:custGeom>
            <a:avLst/>
            <a:gdLst/>
            <a:ahLst/>
            <a:cxnLst/>
            <a:rect l="l" t="t" r="r" b="b"/>
            <a:pathLst>
              <a:path w="76200" h="628650">
                <a:moveTo>
                  <a:pt x="25400" y="552450"/>
                </a:moveTo>
                <a:lnTo>
                  <a:pt x="0" y="552450"/>
                </a:lnTo>
                <a:lnTo>
                  <a:pt x="38100" y="628650"/>
                </a:lnTo>
                <a:lnTo>
                  <a:pt x="69850" y="565150"/>
                </a:lnTo>
                <a:lnTo>
                  <a:pt x="25400" y="565150"/>
                </a:lnTo>
                <a:lnTo>
                  <a:pt x="25400" y="552450"/>
                </a:lnTo>
                <a:close/>
              </a:path>
              <a:path w="76200" h="628650">
                <a:moveTo>
                  <a:pt x="50800" y="0"/>
                </a:moveTo>
                <a:lnTo>
                  <a:pt x="25400" y="0"/>
                </a:lnTo>
                <a:lnTo>
                  <a:pt x="25400" y="565150"/>
                </a:lnTo>
                <a:lnTo>
                  <a:pt x="50800" y="565150"/>
                </a:lnTo>
                <a:lnTo>
                  <a:pt x="50800" y="0"/>
                </a:lnTo>
                <a:close/>
              </a:path>
              <a:path w="76200" h="628650">
                <a:moveTo>
                  <a:pt x="76200" y="552450"/>
                </a:moveTo>
                <a:lnTo>
                  <a:pt x="50800" y="552450"/>
                </a:lnTo>
                <a:lnTo>
                  <a:pt x="50800" y="565150"/>
                </a:lnTo>
                <a:lnTo>
                  <a:pt x="69850" y="565150"/>
                </a:lnTo>
                <a:lnTo>
                  <a:pt x="76200" y="552450"/>
                </a:lnTo>
                <a:close/>
              </a:path>
            </a:pathLst>
          </a:custGeom>
          <a:solidFill>
            <a:schemeClr val="tx1"/>
          </a:solidFill>
        </p:spPr>
        <p:txBody>
          <a:bodyPr wrap="square" lIns="0" tIns="0" rIns="0" bIns="0" rtlCol="0"/>
          <a:lstStyle/>
          <a:p>
            <a:endParaRPr>
              <a:solidFill>
                <a:srgbClr val="002060"/>
              </a:solidFill>
            </a:endParaRPr>
          </a:p>
        </p:txBody>
      </p:sp>
      <p:sp>
        <p:nvSpPr>
          <p:cNvPr id="88" name="object 88"/>
          <p:cNvSpPr/>
          <p:nvPr/>
        </p:nvSpPr>
        <p:spPr>
          <a:xfrm>
            <a:off x="4138421" y="5705515"/>
            <a:ext cx="0" cy="314325"/>
          </a:xfrm>
          <a:custGeom>
            <a:avLst/>
            <a:gdLst/>
            <a:ahLst/>
            <a:cxnLst/>
            <a:rect l="l" t="t" r="r" b="b"/>
            <a:pathLst>
              <a:path h="314325">
                <a:moveTo>
                  <a:pt x="0" y="314325"/>
                </a:moveTo>
                <a:lnTo>
                  <a:pt x="0" y="0"/>
                </a:lnTo>
              </a:path>
            </a:pathLst>
          </a:custGeom>
          <a:ln w="25400">
            <a:solidFill>
              <a:srgbClr val="777777"/>
            </a:solidFill>
          </a:ln>
        </p:spPr>
        <p:txBody>
          <a:bodyPr wrap="square" lIns="0" tIns="0" rIns="0" bIns="0" rtlCol="0"/>
          <a:lstStyle/>
          <a:p>
            <a:endParaRPr/>
          </a:p>
        </p:txBody>
      </p:sp>
      <p:sp>
        <p:nvSpPr>
          <p:cNvPr id="89" name="object 89"/>
          <p:cNvSpPr/>
          <p:nvPr/>
        </p:nvSpPr>
        <p:spPr>
          <a:xfrm>
            <a:off x="5230876" y="3362365"/>
            <a:ext cx="0" cy="307975"/>
          </a:xfrm>
          <a:custGeom>
            <a:avLst/>
            <a:gdLst/>
            <a:ahLst/>
            <a:cxnLst/>
            <a:rect l="l" t="t" r="r" b="b"/>
            <a:pathLst>
              <a:path h="307975">
                <a:moveTo>
                  <a:pt x="0" y="0"/>
                </a:moveTo>
                <a:lnTo>
                  <a:pt x="0" y="307975"/>
                </a:lnTo>
              </a:path>
            </a:pathLst>
          </a:custGeom>
          <a:ln w="25400">
            <a:solidFill>
              <a:srgbClr val="777777"/>
            </a:solidFill>
          </a:ln>
        </p:spPr>
        <p:txBody>
          <a:bodyPr wrap="square" lIns="0" tIns="0" rIns="0" bIns="0" rtlCol="0"/>
          <a:lstStyle/>
          <a:p>
            <a:endParaRPr/>
          </a:p>
        </p:txBody>
      </p:sp>
      <p:sp>
        <p:nvSpPr>
          <p:cNvPr id="90" name="object 90"/>
          <p:cNvSpPr/>
          <p:nvPr/>
        </p:nvSpPr>
        <p:spPr>
          <a:xfrm>
            <a:off x="5227446" y="3935388"/>
            <a:ext cx="0" cy="885825"/>
          </a:xfrm>
          <a:custGeom>
            <a:avLst/>
            <a:gdLst/>
            <a:ahLst/>
            <a:cxnLst/>
            <a:rect l="l" t="t" r="r" b="b"/>
            <a:pathLst>
              <a:path h="885825">
                <a:moveTo>
                  <a:pt x="0" y="0"/>
                </a:moveTo>
                <a:lnTo>
                  <a:pt x="0" y="885825"/>
                </a:lnTo>
              </a:path>
            </a:pathLst>
          </a:custGeom>
          <a:ln w="25400">
            <a:solidFill>
              <a:srgbClr val="777777"/>
            </a:solidFill>
          </a:ln>
        </p:spPr>
        <p:txBody>
          <a:bodyPr wrap="square" lIns="0" tIns="0" rIns="0" bIns="0" rtlCol="0"/>
          <a:lstStyle/>
          <a:p>
            <a:endParaRPr/>
          </a:p>
        </p:txBody>
      </p:sp>
      <p:sp>
        <p:nvSpPr>
          <p:cNvPr id="91" name="object 91"/>
          <p:cNvSpPr/>
          <p:nvPr/>
        </p:nvSpPr>
        <p:spPr>
          <a:xfrm>
            <a:off x="5688710" y="3362365"/>
            <a:ext cx="0" cy="306705"/>
          </a:xfrm>
          <a:custGeom>
            <a:avLst/>
            <a:gdLst/>
            <a:ahLst/>
            <a:cxnLst/>
            <a:rect l="l" t="t" r="r" b="b"/>
            <a:pathLst>
              <a:path h="306704">
                <a:moveTo>
                  <a:pt x="0" y="0"/>
                </a:moveTo>
                <a:lnTo>
                  <a:pt x="0" y="306324"/>
                </a:lnTo>
              </a:path>
            </a:pathLst>
          </a:custGeom>
          <a:ln w="25400">
            <a:solidFill>
              <a:srgbClr val="777777"/>
            </a:solidFill>
          </a:ln>
        </p:spPr>
        <p:txBody>
          <a:bodyPr wrap="square" lIns="0" tIns="0" rIns="0" bIns="0" rtlCol="0"/>
          <a:lstStyle/>
          <a:p>
            <a:endParaRPr/>
          </a:p>
        </p:txBody>
      </p:sp>
      <p:sp>
        <p:nvSpPr>
          <p:cNvPr id="92" name="object 92"/>
          <p:cNvSpPr/>
          <p:nvPr/>
        </p:nvSpPr>
        <p:spPr>
          <a:xfrm>
            <a:off x="5695441" y="3973488"/>
            <a:ext cx="0" cy="241300"/>
          </a:xfrm>
          <a:custGeom>
            <a:avLst/>
            <a:gdLst/>
            <a:ahLst/>
            <a:cxnLst/>
            <a:rect l="l" t="t" r="r" b="b"/>
            <a:pathLst>
              <a:path h="241300">
                <a:moveTo>
                  <a:pt x="0" y="0"/>
                </a:moveTo>
                <a:lnTo>
                  <a:pt x="0" y="241300"/>
                </a:lnTo>
              </a:path>
            </a:pathLst>
          </a:custGeom>
          <a:ln w="25400">
            <a:solidFill>
              <a:srgbClr val="777777"/>
            </a:solidFill>
          </a:ln>
        </p:spPr>
        <p:txBody>
          <a:bodyPr wrap="square" lIns="0" tIns="0" rIns="0" bIns="0" rtlCol="0"/>
          <a:lstStyle/>
          <a:p>
            <a:endParaRPr/>
          </a:p>
        </p:txBody>
      </p:sp>
      <p:sp>
        <p:nvSpPr>
          <p:cNvPr id="93" name="object 93"/>
          <p:cNvSpPr/>
          <p:nvPr/>
        </p:nvSpPr>
        <p:spPr>
          <a:xfrm>
            <a:off x="5113020" y="3722791"/>
            <a:ext cx="207010" cy="152400"/>
          </a:xfrm>
          <a:custGeom>
            <a:avLst/>
            <a:gdLst/>
            <a:ahLst/>
            <a:cxnLst/>
            <a:rect l="l" t="t" r="r" b="b"/>
            <a:pathLst>
              <a:path w="207010" h="152400">
                <a:moveTo>
                  <a:pt x="207009" y="0"/>
                </a:moveTo>
                <a:lnTo>
                  <a:pt x="0" y="152400"/>
                </a:lnTo>
              </a:path>
            </a:pathLst>
          </a:custGeom>
          <a:ln w="25400">
            <a:solidFill>
              <a:srgbClr val="777777"/>
            </a:solidFill>
          </a:ln>
        </p:spPr>
        <p:txBody>
          <a:bodyPr wrap="square" lIns="0" tIns="0" rIns="0" bIns="0" rtlCol="0"/>
          <a:lstStyle/>
          <a:p>
            <a:endParaRPr/>
          </a:p>
        </p:txBody>
      </p:sp>
      <p:sp>
        <p:nvSpPr>
          <p:cNvPr id="94" name="object 94"/>
          <p:cNvSpPr/>
          <p:nvPr/>
        </p:nvSpPr>
        <p:spPr>
          <a:xfrm>
            <a:off x="5227446" y="3352840"/>
            <a:ext cx="466725" cy="0"/>
          </a:xfrm>
          <a:custGeom>
            <a:avLst/>
            <a:gdLst/>
            <a:ahLst/>
            <a:cxnLst/>
            <a:rect l="l" t="t" r="r" b="b"/>
            <a:pathLst>
              <a:path w="466725">
                <a:moveTo>
                  <a:pt x="0" y="0"/>
                </a:moveTo>
                <a:lnTo>
                  <a:pt x="466343" y="0"/>
                </a:lnTo>
              </a:path>
            </a:pathLst>
          </a:custGeom>
          <a:ln w="25400">
            <a:solidFill>
              <a:srgbClr val="777777"/>
            </a:solidFill>
          </a:ln>
        </p:spPr>
        <p:txBody>
          <a:bodyPr wrap="square" lIns="0" tIns="0" rIns="0" bIns="0" rtlCol="0"/>
          <a:lstStyle/>
          <a:p>
            <a:endParaRPr/>
          </a:p>
        </p:txBody>
      </p:sp>
      <p:sp>
        <p:nvSpPr>
          <p:cNvPr id="95" name="object 95"/>
          <p:cNvSpPr/>
          <p:nvPr/>
        </p:nvSpPr>
        <p:spPr>
          <a:xfrm>
            <a:off x="5387340" y="3000478"/>
            <a:ext cx="82550" cy="84455"/>
          </a:xfrm>
          <a:custGeom>
            <a:avLst/>
            <a:gdLst/>
            <a:ahLst/>
            <a:cxnLst/>
            <a:rect l="l" t="t" r="r" b="b"/>
            <a:pathLst>
              <a:path w="82550" h="84455">
                <a:moveTo>
                  <a:pt x="0" y="84137"/>
                </a:moveTo>
                <a:lnTo>
                  <a:pt x="82480" y="84137"/>
                </a:lnTo>
                <a:lnTo>
                  <a:pt x="82480" y="0"/>
                </a:lnTo>
                <a:lnTo>
                  <a:pt x="0" y="0"/>
                </a:lnTo>
                <a:lnTo>
                  <a:pt x="0" y="84137"/>
                </a:lnTo>
                <a:close/>
              </a:path>
            </a:pathLst>
          </a:custGeom>
          <a:ln w="25399">
            <a:solidFill>
              <a:srgbClr val="777777"/>
            </a:solidFill>
          </a:ln>
        </p:spPr>
        <p:txBody>
          <a:bodyPr wrap="square" lIns="0" tIns="0" rIns="0" bIns="0" rtlCol="0"/>
          <a:lstStyle/>
          <a:p>
            <a:endParaRPr/>
          </a:p>
        </p:txBody>
      </p:sp>
      <p:sp>
        <p:nvSpPr>
          <p:cNvPr id="96" name="object 96"/>
          <p:cNvSpPr/>
          <p:nvPr/>
        </p:nvSpPr>
        <p:spPr>
          <a:xfrm>
            <a:off x="5446267" y="3095665"/>
            <a:ext cx="0" cy="243204"/>
          </a:xfrm>
          <a:custGeom>
            <a:avLst/>
            <a:gdLst/>
            <a:ahLst/>
            <a:cxnLst/>
            <a:rect l="l" t="t" r="r" b="b"/>
            <a:pathLst>
              <a:path h="243205">
                <a:moveTo>
                  <a:pt x="0" y="0"/>
                </a:moveTo>
                <a:lnTo>
                  <a:pt x="0" y="242824"/>
                </a:lnTo>
              </a:path>
            </a:pathLst>
          </a:custGeom>
          <a:ln w="25400">
            <a:solidFill>
              <a:srgbClr val="777777"/>
            </a:solidFill>
          </a:ln>
        </p:spPr>
        <p:txBody>
          <a:bodyPr wrap="square" lIns="0" tIns="0" rIns="0" bIns="0" rtlCol="0"/>
          <a:lstStyle/>
          <a:p>
            <a:endParaRPr/>
          </a:p>
        </p:txBody>
      </p:sp>
      <p:sp>
        <p:nvSpPr>
          <p:cNvPr id="97" name="object 97"/>
          <p:cNvSpPr/>
          <p:nvPr/>
        </p:nvSpPr>
        <p:spPr>
          <a:xfrm>
            <a:off x="7542021" y="4870490"/>
            <a:ext cx="0" cy="412750"/>
          </a:xfrm>
          <a:custGeom>
            <a:avLst/>
            <a:gdLst/>
            <a:ahLst/>
            <a:cxnLst/>
            <a:rect l="l" t="t" r="r" b="b"/>
            <a:pathLst>
              <a:path h="412750">
                <a:moveTo>
                  <a:pt x="0" y="0"/>
                </a:moveTo>
                <a:lnTo>
                  <a:pt x="0" y="412750"/>
                </a:lnTo>
              </a:path>
            </a:pathLst>
          </a:custGeom>
          <a:ln w="25400">
            <a:solidFill>
              <a:srgbClr val="777777"/>
            </a:solidFill>
          </a:ln>
        </p:spPr>
        <p:txBody>
          <a:bodyPr wrap="square" lIns="0" tIns="0" rIns="0" bIns="0" rtlCol="0"/>
          <a:lstStyle/>
          <a:p>
            <a:endParaRPr/>
          </a:p>
        </p:txBody>
      </p:sp>
      <p:sp>
        <p:nvSpPr>
          <p:cNvPr id="98" name="object 98"/>
          <p:cNvSpPr/>
          <p:nvPr/>
        </p:nvSpPr>
        <p:spPr>
          <a:xfrm>
            <a:off x="7540243" y="5287938"/>
            <a:ext cx="356870" cy="0"/>
          </a:xfrm>
          <a:custGeom>
            <a:avLst/>
            <a:gdLst/>
            <a:ahLst/>
            <a:cxnLst/>
            <a:rect l="l" t="t" r="r" b="b"/>
            <a:pathLst>
              <a:path w="356870">
                <a:moveTo>
                  <a:pt x="0" y="0"/>
                </a:moveTo>
                <a:lnTo>
                  <a:pt x="356870" y="0"/>
                </a:lnTo>
              </a:path>
            </a:pathLst>
          </a:custGeom>
          <a:ln w="25400">
            <a:solidFill>
              <a:srgbClr val="777777"/>
            </a:solidFill>
          </a:ln>
        </p:spPr>
        <p:txBody>
          <a:bodyPr wrap="square" lIns="0" tIns="0" rIns="0" bIns="0" rtlCol="0"/>
          <a:lstStyle/>
          <a:p>
            <a:endParaRPr/>
          </a:p>
        </p:txBody>
      </p:sp>
      <p:sp>
        <p:nvSpPr>
          <p:cNvPr id="99" name="object 99"/>
          <p:cNvSpPr/>
          <p:nvPr/>
        </p:nvSpPr>
        <p:spPr>
          <a:xfrm>
            <a:off x="7900543" y="4857790"/>
            <a:ext cx="0" cy="436880"/>
          </a:xfrm>
          <a:custGeom>
            <a:avLst/>
            <a:gdLst/>
            <a:ahLst/>
            <a:cxnLst/>
            <a:rect l="l" t="t" r="r" b="b"/>
            <a:pathLst>
              <a:path h="436879">
                <a:moveTo>
                  <a:pt x="0" y="436499"/>
                </a:moveTo>
                <a:lnTo>
                  <a:pt x="0" y="0"/>
                </a:lnTo>
              </a:path>
            </a:pathLst>
          </a:custGeom>
          <a:ln w="25400">
            <a:solidFill>
              <a:srgbClr val="777777"/>
            </a:solidFill>
          </a:ln>
        </p:spPr>
        <p:txBody>
          <a:bodyPr wrap="square" lIns="0" tIns="0" rIns="0" bIns="0" rtlCol="0"/>
          <a:lstStyle/>
          <a:p>
            <a:endParaRPr/>
          </a:p>
        </p:txBody>
      </p:sp>
      <p:sp>
        <p:nvSpPr>
          <p:cNvPr id="100" name="object 100"/>
          <p:cNvSpPr/>
          <p:nvPr/>
        </p:nvSpPr>
        <p:spPr>
          <a:xfrm>
            <a:off x="7796148" y="4241840"/>
            <a:ext cx="168910" cy="119380"/>
          </a:xfrm>
          <a:custGeom>
            <a:avLst/>
            <a:gdLst/>
            <a:ahLst/>
            <a:cxnLst/>
            <a:rect l="l" t="t" r="r" b="b"/>
            <a:pathLst>
              <a:path w="168909" h="119379">
                <a:moveTo>
                  <a:pt x="168401" y="0"/>
                </a:moveTo>
                <a:lnTo>
                  <a:pt x="0" y="119125"/>
                </a:lnTo>
              </a:path>
            </a:pathLst>
          </a:custGeom>
          <a:ln w="25400">
            <a:solidFill>
              <a:srgbClr val="777777"/>
            </a:solidFill>
          </a:ln>
        </p:spPr>
        <p:txBody>
          <a:bodyPr wrap="square" lIns="0" tIns="0" rIns="0" bIns="0" rtlCol="0"/>
          <a:lstStyle/>
          <a:p>
            <a:endParaRPr/>
          </a:p>
        </p:txBody>
      </p:sp>
      <p:sp>
        <p:nvSpPr>
          <p:cNvPr id="101" name="object 101"/>
          <p:cNvSpPr/>
          <p:nvPr/>
        </p:nvSpPr>
        <p:spPr>
          <a:xfrm>
            <a:off x="7836534" y="4489490"/>
            <a:ext cx="84455" cy="85725"/>
          </a:xfrm>
          <a:custGeom>
            <a:avLst/>
            <a:gdLst/>
            <a:ahLst/>
            <a:cxnLst/>
            <a:rect l="l" t="t" r="r" b="b"/>
            <a:pathLst>
              <a:path w="84454" h="85725">
                <a:moveTo>
                  <a:pt x="0" y="85725"/>
                </a:moveTo>
                <a:lnTo>
                  <a:pt x="84164" y="85725"/>
                </a:lnTo>
                <a:lnTo>
                  <a:pt x="84164" y="0"/>
                </a:lnTo>
                <a:lnTo>
                  <a:pt x="0" y="0"/>
                </a:lnTo>
                <a:lnTo>
                  <a:pt x="0" y="85725"/>
                </a:lnTo>
                <a:close/>
              </a:path>
            </a:pathLst>
          </a:custGeom>
          <a:ln w="25400">
            <a:solidFill>
              <a:srgbClr val="777777"/>
            </a:solidFill>
          </a:ln>
        </p:spPr>
        <p:txBody>
          <a:bodyPr wrap="square" lIns="0" tIns="0" rIns="0" bIns="0" rtlCol="0"/>
          <a:lstStyle/>
          <a:p>
            <a:endParaRPr/>
          </a:p>
        </p:txBody>
      </p:sp>
      <p:sp>
        <p:nvSpPr>
          <p:cNvPr id="102" name="object 102"/>
          <p:cNvSpPr/>
          <p:nvPr/>
        </p:nvSpPr>
        <p:spPr>
          <a:xfrm>
            <a:off x="7890382" y="4375190"/>
            <a:ext cx="0" cy="119380"/>
          </a:xfrm>
          <a:custGeom>
            <a:avLst/>
            <a:gdLst/>
            <a:ahLst/>
            <a:cxnLst/>
            <a:rect l="l" t="t" r="r" b="b"/>
            <a:pathLst>
              <a:path h="119379">
                <a:moveTo>
                  <a:pt x="0" y="119125"/>
                </a:moveTo>
                <a:lnTo>
                  <a:pt x="0" y="0"/>
                </a:lnTo>
              </a:path>
            </a:pathLst>
          </a:custGeom>
          <a:ln w="25400">
            <a:solidFill>
              <a:srgbClr val="777777"/>
            </a:solidFill>
          </a:ln>
        </p:spPr>
        <p:txBody>
          <a:bodyPr wrap="square" lIns="0" tIns="0" rIns="0" bIns="0" rtlCol="0"/>
          <a:lstStyle/>
          <a:p>
            <a:endParaRPr/>
          </a:p>
        </p:txBody>
      </p:sp>
      <p:sp>
        <p:nvSpPr>
          <p:cNvPr id="103" name="object 103"/>
          <p:cNvSpPr/>
          <p:nvPr/>
        </p:nvSpPr>
        <p:spPr>
          <a:xfrm>
            <a:off x="7893811" y="4583216"/>
            <a:ext cx="0" cy="119380"/>
          </a:xfrm>
          <a:custGeom>
            <a:avLst/>
            <a:gdLst/>
            <a:ahLst/>
            <a:cxnLst/>
            <a:rect l="l" t="t" r="r" b="b"/>
            <a:pathLst>
              <a:path h="119379">
                <a:moveTo>
                  <a:pt x="0" y="118999"/>
                </a:moveTo>
                <a:lnTo>
                  <a:pt x="0" y="0"/>
                </a:lnTo>
              </a:path>
            </a:pathLst>
          </a:custGeom>
          <a:ln w="25400">
            <a:solidFill>
              <a:srgbClr val="777777"/>
            </a:solidFill>
          </a:ln>
        </p:spPr>
        <p:txBody>
          <a:bodyPr wrap="square" lIns="0" tIns="0" rIns="0" bIns="0" rtlCol="0"/>
          <a:lstStyle/>
          <a:p>
            <a:endParaRPr/>
          </a:p>
        </p:txBody>
      </p:sp>
      <p:sp>
        <p:nvSpPr>
          <p:cNvPr id="104" name="object 104"/>
          <p:cNvSpPr/>
          <p:nvPr/>
        </p:nvSpPr>
        <p:spPr>
          <a:xfrm>
            <a:off x="7799578" y="4732441"/>
            <a:ext cx="165100" cy="92075"/>
          </a:xfrm>
          <a:custGeom>
            <a:avLst/>
            <a:gdLst/>
            <a:ahLst/>
            <a:cxnLst/>
            <a:rect l="l" t="t" r="r" b="b"/>
            <a:pathLst>
              <a:path w="165100" h="92075">
                <a:moveTo>
                  <a:pt x="164973" y="0"/>
                </a:moveTo>
                <a:lnTo>
                  <a:pt x="0" y="92075"/>
                </a:lnTo>
              </a:path>
            </a:pathLst>
          </a:custGeom>
          <a:ln w="25400">
            <a:solidFill>
              <a:srgbClr val="777777"/>
            </a:solidFill>
          </a:ln>
        </p:spPr>
        <p:txBody>
          <a:bodyPr wrap="square" lIns="0" tIns="0" rIns="0" bIns="0" rtlCol="0"/>
          <a:lstStyle/>
          <a:p>
            <a:endParaRPr/>
          </a:p>
        </p:txBody>
      </p:sp>
      <p:sp>
        <p:nvSpPr>
          <p:cNvPr id="105" name="object 105"/>
          <p:cNvSpPr/>
          <p:nvPr/>
        </p:nvSpPr>
        <p:spPr>
          <a:xfrm>
            <a:off x="7535291" y="3787815"/>
            <a:ext cx="0" cy="417830"/>
          </a:xfrm>
          <a:custGeom>
            <a:avLst/>
            <a:gdLst/>
            <a:ahLst/>
            <a:cxnLst/>
            <a:rect l="l" t="t" r="r" b="b"/>
            <a:pathLst>
              <a:path h="417829">
                <a:moveTo>
                  <a:pt x="0" y="417575"/>
                </a:moveTo>
                <a:lnTo>
                  <a:pt x="0" y="0"/>
                </a:lnTo>
              </a:path>
            </a:pathLst>
          </a:custGeom>
          <a:ln w="25400">
            <a:solidFill>
              <a:srgbClr val="777777"/>
            </a:solidFill>
          </a:ln>
        </p:spPr>
        <p:txBody>
          <a:bodyPr wrap="square" lIns="0" tIns="0" rIns="0" bIns="0" rtlCol="0"/>
          <a:lstStyle/>
          <a:p>
            <a:endParaRPr/>
          </a:p>
        </p:txBody>
      </p:sp>
      <p:sp>
        <p:nvSpPr>
          <p:cNvPr id="106" name="object 106"/>
          <p:cNvSpPr/>
          <p:nvPr/>
        </p:nvSpPr>
        <p:spPr>
          <a:xfrm>
            <a:off x="7542021" y="3794165"/>
            <a:ext cx="351790" cy="0"/>
          </a:xfrm>
          <a:custGeom>
            <a:avLst/>
            <a:gdLst/>
            <a:ahLst/>
            <a:cxnLst/>
            <a:rect l="l" t="t" r="r" b="b"/>
            <a:pathLst>
              <a:path w="351790">
                <a:moveTo>
                  <a:pt x="0" y="0"/>
                </a:moveTo>
                <a:lnTo>
                  <a:pt x="351789" y="0"/>
                </a:lnTo>
              </a:path>
            </a:pathLst>
          </a:custGeom>
          <a:ln w="25400">
            <a:solidFill>
              <a:srgbClr val="777777"/>
            </a:solidFill>
          </a:ln>
        </p:spPr>
        <p:txBody>
          <a:bodyPr wrap="square" lIns="0" tIns="0" rIns="0" bIns="0" rtlCol="0"/>
          <a:lstStyle/>
          <a:p>
            <a:endParaRPr/>
          </a:p>
        </p:txBody>
      </p:sp>
      <p:sp>
        <p:nvSpPr>
          <p:cNvPr id="107" name="object 107"/>
          <p:cNvSpPr/>
          <p:nvPr/>
        </p:nvSpPr>
        <p:spPr>
          <a:xfrm>
            <a:off x="7887081" y="3808516"/>
            <a:ext cx="0" cy="365125"/>
          </a:xfrm>
          <a:custGeom>
            <a:avLst/>
            <a:gdLst/>
            <a:ahLst/>
            <a:cxnLst/>
            <a:rect l="l" t="t" r="r" b="b"/>
            <a:pathLst>
              <a:path h="365125">
                <a:moveTo>
                  <a:pt x="0" y="0"/>
                </a:moveTo>
                <a:lnTo>
                  <a:pt x="0" y="365125"/>
                </a:lnTo>
              </a:path>
            </a:pathLst>
          </a:custGeom>
          <a:ln w="25400">
            <a:solidFill>
              <a:srgbClr val="777777"/>
            </a:solidFill>
          </a:ln>
        </p:spPr>
        <p:txBody>
          <a:bodyPr wrap="square" lIns="0" tIns="0" rIns="0" bIns="0" rtlCol="0"/>
          <a:lstStyle/>
          <a:p>
            <a:endParaRPr/>
          </a:p>
        </p:txBody>
      </p:sp>
      <p:sp>
        <p:nvSpPr>
          <p:cNvPr id="108" name="object 108"/>
          <p:cNvSpPr/>
          <p:nvPr/>
        </p:nvSpPr>
        <p:spPr>
          <a:xfrm>
            <a:off x="5575934" y="3722791"/>
            <a:ext cx="208915" cy="152400"/>
          </a:xfrm>
          <a:custGeom>
            <a:avLst/>
            <a:gdLst/>
            <a:ahLst/>
            <a:cxnLst/>
            <a:rect l="l" t="t" r="r" b="b"/>
            <a:pathLst>
              <a:path w="208914" h="152400">
                <a:moveTo>
                  <a:pt x="208661" y="0"/>
                </a:moveTo>
                <a:lnTo>
                  <a:pt x="0" y="152400"/>
                </a:lnTo>
              </a:path>
            </a:pathLst>
          </a:custGeom>
          <a:ln w="25400">
            <a:solidFill>
              <a:srgbClr val="777777"/>
            </a:solidFill>
          </a:ln>
        </p:spPr>
        <p:txBody>
          <a:bodyPr wrap="square" lIns="0" tIns="0" rIns="0" bIns="0" rtlCol="0"/>
          <a:lstStyle/>
          <a:p>
            <a:endParaRPr/>
          </a:p>
        </p:txBody>
      </p:sp>
      <p:sp>
        <p:nvSpPr>
          <p:cNvPr id="109" name="object 109"/>
          <p:cNvSpPr/>
          <p:nvPr/>
        </p:nvSpPr>
        <p:spPr>
          <a:xfrm>
            <a:off x="3185667" y="3775115"/>
            <a:ext cx="205740" cy="152400"/>
          </a:xfrm>
          <a:custGeom>
            <a:avLst/>
            <a:gdLst/>
            <a:ahLst/>
            <a:cxnLst/>
            <a:rect l="l" t="t" r="r" b="b"/>
            <a:pathLst>
              <a:path w="205739" h="152400">
                <a:moveTo>
                  <a:pt x="205358" y="0"/>
                </a:moveTo>
                <a:lnTo>
                  <a:pt x="0" y="152400"/>
                </a:lnTo>
              </a:path>
            </a:pathLst>
          </a:custGeom>
          <a:ln w="25400">
            <a:solidFill>
              <a:srgbClr val="777777"/>
            </a:solidFill>
          </a:ln>
        </p:spPr>
        <p:txBody>
          <a:bodyPr wrap="square" lIns="0" tIns="0" rIns="0" bIns="0" rtlCol="0"/>
          <a:lstStyle/>
          <a:p>
            <a:endParaRPr/>
          </a:p>
        </p:txBody>
      </p:sp>
      <p:sp>
        <p:nvSpPr>
          <p:cNvPr id="110" name="object 110"/>
          <p:cNvSpPr/>
          <p:nvPr/>
        </p:nvSpPr>
        <p:spPr>
          <a:xfrm>
            <a:off x="6165088" y="3741841"/>
            <a:ext cx="205740" cy="151130"/>
          </a:xfrm>
          <a:custGeom>
            <a:avLst/>
            <a:gdLst/>
            <a:ahLst/>
            <a:cxnLst/>
            <a:rect l="l" t="t" r="r" b="b"/>
            <a:pathLst>
              <a:path w="205739" h="151129">
                <a:moveTo>
                  <a:pt x="205359" y="0"/>
                </a:moveTo>
                <a:lnTo>
                  <a:pt x="0" y="150749"/>
                </a:lnTo>
              </a:path>
            </a:pathLst>
          </a:custGeom>
          <a:ln w="25400">
            <a:solidFill>
              <a:srgbClr val="777777"/>
            </a:solidFill>
          </a:ln>
        </p:spPr>
        <p:txBody>
          <a:bodyPr wrap="square" lIns="0" tIns="0" rIns="0" bIns="0" rtlCol="0"/>
          <a:lstStyle/>
          <a:p>
            <a:endParaRPr/>
          </a:p>
        </p:txBody>
      </p:sp>
      <p:sp>
        <p:nvSpPr>
          <p:cNvPr id="111" name="object 111"/>
          <p:cNvSpPr/>
          <p:nvPr/>
        </p:nvSpPr>
        <p:spPr>
          <a:xfrm>
            <a:off x="6646544" y="3749715"/>
            <a:ext cx="205740" cy="152400"/>
          </a:xfrm>
          <a:custGeom>
            <a:avLst/>
            <a:gdLst/>
            <a:ahLst/>
            <a:cxnLst/>
            <a:rect l="l" t="t" r="r" b="b"/>
            <a:pathLst>
              <a:path w="205740" h="152400">
                <a:moveTo>
                  <a:pt x="205358" y="0"/>
                </a:moveTo>
                <a:lnTo>
                  <a:pt x="0" y="152400"/>
                </a:lnTo>
              </a:path>
            </a:pathLst>
          </a:custGeom>
          <a:ln w="25400">
            <a:solidFill>
              <a:srgbClr val="777777"/>
            </a:solidFill>
          </a:ln>
        </p:spPr>
        <p:txBody>
          <a:bodyPr wrap="square" lIns="0" tIns="0" rIns="0" bIns="0" rtlCol="0"/>
          <a:lstStyle/>
          <a:p>
            <a:endParaRPr/>
          </a:p>
        </p:txBody>
      </p:sp>
      <p:sp>
        <p:nvSpPr>
          <p:cNvPr id="112" name="object 112"/>
          <p:cNvSpPr/>
          <p:nvPr/>
        </p:nvSpPr>
        <p:spPr>
          <a:xfrm>
            <a:off x="3658615" y="3789466"/>
            <a:ext cx="205740" cy="151130"/>
          </a:xfrm>
          <a:custGeom>
            <a:avLst/>
            <a:gdLst/>
            <a:ahLst/>
            <a:cxnLst/>
            <a:rect l="l" t="t" r="r" b="b"/>
            <a:pathLst>
              <a:path w="205739" h="151129">
                <a:moveTo>
                  <a:pt x="205359" y="0"/>
                </a:moveTo>
                <a:lnTo>
                  <a:pt x="0" y="150749"/>
                </a:lnTo>
              </a:path>
            </a:pathLst>
          </a:custGeom>
          <a:ln w="25400">
            <a:solidFill>
              <a:srgbClr val="777777"/>
            </a:solidFill>
          </a:ln>
        </p:spPr>
        <p:txBody>
          <a:bodyPr wrap="square" lIns="0" tIns="0" rIns="0" bIns="0" rtlCol="0"/>
          <a:lstStyle/>
          <a:p>
            <a:endParaRPr/>
          </a:p>
        </p:txBody>
      </p:sp>
      <p:sp>
        <p:nvSpPr>
          <p:cNvPr id="113" name="object 113"/>
          <p:cNvSpPr/>
          <p:nvPr/>
        </p:nvSpPr>
        <p:spPr>
          <a:xfrm>
            <a:off x="1714500" y="3930690"/>
            <a:ext cx="2969260" cy="1381125"/>
          </a:xfrm>
          <a:custGeom>
            <a:avLst/>
            <a:gdLst/>
            <a:ahLst/>
            <a:cxnLst/>
            <a:rect l="l" t="t" r="r" b="b"/>
            <a:pathLst>
              <a:path w="2969260" h="1381125">
                <a:moveTo>
                  <a:pt x="838326" y="9525"/>
                </a:moveTo>
                <a:lnTo>
                  <a:pt x="636269" y="0"/>
                </a:lnTo>
                <a:lnTo>
                  <a:pt x="636269" y="209550"/>
                </a:lnTo>
                <a:lnTo>
                  <a:pt x="0" y="209550"/>
                </a:lnTo>
                <a:lnTo>
                  <a:pt x="0" y="419100"/>
                </a:lnTo>
                <a:lnTo>
                  <a:pt x="797813" y="419100"/>
                </a:lnTo>
                <a:lnTo>
                  <a:pt x="797813" y="1381125"/>
                </a:lnTo>
                <a:lnTo>
                  <a:pt x="1020063" y="1381125"/>
                </a:lnTo>
                <a:lnTo>
                  <a:pt x="1020063" y="447675"/>
                </a:lnTo>
                <a:lnTo>
                  <a:pt x="2100707" y="447675"/>
                </a:lnTo>
                <a:lnTo>
                  <a:pt x="2100707" y="1343025"/>
                </a:lnTo>
                <a:lnTo>
                  <a:pt x="2332990" y="1343025"/>
                </a:lnTo>
                <a:lnTo>
                  <a:pt x="2332990" y="476250"/>
                </a:lnTo>
                <a:lnTo>
                  <a:pt x="2969260" y="476250"/>
                </a:lnTo>
                <a:lnTo>
                  <a:pt x="2969260" y="152400"/>
                </a:lnTo>
                <a:lnTo>
                  <a:pt x="2181479" y="152400"/>
                </a:lnTo>
                <a:lnTo>
                  <a:pt x="2181479" y="0"/>
                </a:lnTo>
                <a:lnTo>
                  <a:pt x="1939163" y="0"/>
                </a:lnTo>
                <a:lnTo>
                  <a:pt x="1949196" y="152400"/>
                </a:lnTo>
                <a:lnTo>
                  <a:pt x="838326" y="152400"/>
                </a:lnTo>
                <a:lnTo>
                  <a:pt x="838326" y="9525"/>
                </a:lnTo>
                <a:close/>
              </a:path>
            </a:pathLst>
          </a:custGeom>
          <a:ln w="19050">
            <a:solidFill>
              <a:srgbClr val="66FF33"/>
            </a:solidFill>
            <a:prstDash val="sysDot"/>
          </a:ln>
        </p:spPr>
        <p:txBody>
          <a:bodyPr wrap="square" lIns="0" tIns="0" rIns="0" bIns="0" rtlCol="0"/>
          <a:lstStyle/>
          <a:p>
            <a:endParaRPr/>
          </a:p>
        </p:txBody>
      </p:sp>
      <p:sp>
        <p:nvSpPr>
          <p:cNvPr id="114" name="object 114"/>
          <p:cNvSpPr/>
          <p:nvPr/>
        </p:nvSpPr>
        <p:spPr>
          <a:xfrm>
            <a:off x="314325" y="4911765"/>
            <a:ext cx="1824355" cy="1057275"/>
          </a:xfrm>
          <a:custGeom>
            <a:avLst/>
            <a:gdLst/>
            <a:ahLst/>
            <a:cxnLst/>
            <a:rect l="l" t="t" r="r" b="b"/>
            <a:pathLst>
              <a:path w="1824355" h="1057275">
                <a:moveTo>
                  <a:pt x="1501775" y="695325"/>
                </a:moveTo>
                <a:lnTo>
                  <a:pt x="60325" y="695325"/>
                </a:lnTo>
                <a:lnTo>
                  <a:pt x="36845" y="700071"/>
                </a:lnTo>
                <a:lnTo>
                  <a:pt x="17670" y="713009"/>
                </a:lnTo>
                <a:lnTo>
                  <a:pt x="4741" y="732186"/>
                </a:lnTo>
                <a:lnTo>
                  <a:pt x="0" y="755650"/>
                </a:lnTo>
                <a:lnTo>
                  <a:pt x="0" y="996950"/>
                </a:lnTo>
                <a:lnTo>
                  <a:pt x="4741" y="1020429"/>
                </a:lnTo>
                <a:lnTo>
                  <a:pt x="17670" y="1039604"/>
                </a:lnTo>
                <a:lnTo>
                  <a:pt x="36845" y="1052533"/>
                </a:lnTo>
                <a:lnTo>
                  <a:pt x="60325" y="1057275"/>
                </a:lnTo>
                <a:lnTo>
                  <a:pt x="1501775" y="1057275"/>
                </a:lnTo>
                <a:lnTo>
                  <a:pt x="1525238" y="1052533"/>
                </a:lnTo>
                <a:lnTo>
                  <a:pt x="1544415" y="1039604"/>
                </a:lnTo>
                <a:lnTo>
                  <a:pt x="1557353" y="1020429"/>
                </a:lnTo>
                <a:lnTo>
                  <a:pt x="1562100" y="996950"/>
                </a:lnTo>
                <a:lnTo>
                  <a:pt x="1562100" y="755650"/>
                </a:lnTo>
                <a:lnTo>
                  <a:pt x="1557353" y="732186"/>
                </a:lnTo>
                <a:lnTo>
                  <a:pt x="1544415" y="713009"/>
                </a:lnTo>
                <a:lnTo>
                  <a:pt x="1525238" y="700071"/>
                </a:lnTo>
                <a:lnTo>
                  <a:pt x="1501775" y="695325"/>
                </a:lnTo>
                <a:close/>
              </a:path>
              <a:path w="1824355" h="1057275">
                <a:moveTo>
                  <a:pt x="1824101" y="0"/>
                </a:moveTo>
                <a:lnTo>
                  <a:pt x="911225" y="695325"/>
                </a:lnTo>
                <a:lnTo>
                  <a:pt x="1301750" y="695325"/>
                </a:lnTo>
                <a:lnTo>
                  <a:pt x="1824101" y="0"/>
                </a:lnTo>
                <a:close/>
              </a:path>
            </a:pathLst>
          </a:custGeom>
          <a:solidFill>
            <a:srgbClr val="FFFF00"/>
          </a:solidFill>
        </p:spPr>
        <p:txBody>
          <a:bodyPr wrap="square" lIns="0" tIns="0" rIns="0" bIns="0" rtlCol="0"/>
          <a:lstStyle/>
          <a:p>
            <a:endParaRPr/>
          </a:p>
        </p:txBody>
      </p:sp>
      <p:sp>
        <p:nvSpPr>
          <p:cNvPr id="115" name="object 115"/>
          <p:cNvSpPr/>
          <p:nvPr/>
        </p:nvSpPr>
        <p:spPr>
          <a:xfrm>
            <a:off x="314325" y="4911765"/>
            <a:ext cx="1824355" cy="1057275"/>
          </a:xfrm>
          <a:custGeom>
            <a:avLst/>
            <a:gdLst/>
            <a:ahLst/>
            <a:cxnLst/>
            <a:rect l="l" t="t" r="r" b="b"/>
            <a:pathLst>
              <a:path w="1824355" h="1057275">
                <a:moveTo>
                  <a:pt x="0" y="755650"/>
                </a:moveTo>
                <a:lnTo>
                  <a:pt x="4741" y="732186"/>
                </a:lnTo>
                <a:lnTo>
                  <a:pt x="17670" y="713009"/>
                </a:lnTo>
                <a:lnTo>
                  <a:pt x="36845" y="700071"/>
                </a:lnTo>
                <a:lnTo>
                  <a:pt x="60325" y="695325"/>
                </a:lnTo>
                <a:lnTo>
                  <a:pt x="911225" y="695325"/>
                </a:lnTo>
                <a:lnTo>
                  <a:pt x="1824101" y="0"/>
                </a:lnTo>
                <a:lnTo>
                  <a:pt x="1301750" y="695325"/>
                </a:lnTo>
                <a:lnTo>
                  <a:pt x="1501775" y="695325"/>
                </a:lnTo>
                <a:lnTo>
                  <a:pt x="1525238" y="700071"/>
                </a:lnTo>
                <a:lnTo>
                  <a:pt x="1544415" y="713009"/>
                </a:lnTo>
                <a:lnTo>
                  <a:pt x="1557353" y="732186"/>
                </a:lnTo>
                <a:lnTo>
                  <a:pt x="1562100" y="755650"/>
                </a:lnTo>
                <a:lnTo>
                  <a:pt x="1562100" y="846201"/>
                </a:lnTo>
                <a:lnTo>
                  <a:pt x="1562100" y="996950"/>
                </a:lnTo>
                <a:lnTo>
                  <a:pt x="1557353" y="1020429"/>
                </a:lnTo>
                <a:lnTo>
                  <a:pt x="1544415" y="1039604"/>
                </a:lnTo>
                <a:lnTo>
                  <a:pt x="1525238" y="1052533"/>
                </a:lnTo>
                <a:lnTo>
                  <a:pt x="1501775" y="1057275"/>
                </a:lnTo>
                <a:lnTo>
                  <a:pt x="1301750" y="1057275"/>
                </a:lnTo>
                <a:lnTo>
                  <a:pt x="911225" y="1057275"/>
                </a:lnTo>
                <a:lnTo>
                  <a:pt x="60325" y="1057275"/>
                </a:lnTo>
                <a:lnTo>
                  <a:pt x="36845" y="1052533"/>
                </a:lnTo>
                <a:lnTo>
                  <a:pt x="17670" y="1039604"/>
                </a:lnTo>
                <a:lnTo>
                  <a:pt x="4741" y="1020429"/>
                </a:lnTo>
                <a:lnTo>
                  <a:pt x="0" y="996950"/>
                </a:lnTo>
                <a:lnTo>
                  <a:pt x="0" y="846201"/>
                </a:lnTo>
                <a:lnTo>
                  <a:pt x="0" y="755650"/>
                </a:lnTo>
                <a:close/>
              </a:path>
            </a:pathLst>
          </a:custGeom>
          <a:ln w="9525">
            <a:solidFill>
              <a:srgbClr val="333333"/>
            </a:solidFill>
          </a:ln>
        </p:spPr>
        <p:txBody>
          <a:bodyPr wrap="square" lIns="0" tIns="0" rIns="0" bIns="0" rtlCol="0"/>
          <a:lstStyle/>
          <a:p>
            <a:endParaRPr/>
          </a:p>
        </p:txBody>
      </p:sp>
      <p:sp>
        <p:nvSpPr>
          <p:cNvPr id="116" name="object 116"/>
          <p:cNvSpPr txBox="1"/>
          <p:nvPr/>
        </p:nvSpPr>
        <p:spPr>
          <a:xfrm>
            <a:off x="685596" y="5636147"/>
            <a:ext cx="818515" cy="239395"/>
          </a:xfrm>
          <a:prstGeom prst="rect">
            <a:avLst/>
          </a:prstGeom>
        </p:spPr>
        <p:txBody>
          <a:bodyPr vert="horz" wrap="square" lIns="0" tIns="13335" rIns="0" bIns="0" rtlCol="0">
            <a:spAutoFit/>
          </a:bodyPr>
          <a:lstStyle/>
          <a:p>
            <a:pPr marL="12700">
              <a:lnSpc>
                <a:spcPct val="100000"/>
              </a:lnSpc>
              <a:spcBef>
                <a:spcPts val="105"/>
              </a:spcBef>
            </a:pPr>
            <a:r>
              <a:rPr sz="1400" b="1" spc="-85" dirty="0">
                <a:solidFill>
                  <a:srgbClr val="000066"/>
                </a:solidFill>
                <a:latin typeface="Arial"/>
                <a:cs typeface="Arial"/>
              </a:rPr>
              <a:t>“red”</a:t>
            </a:r>
            <a:r>
              <a:rPr sz="1400" b="1" spc="-105" dirty="0">
                <a:solidFill>
                  <a:srgbClr val="000066"/>
                </a:solidFill>
                <a:latin typeface="Arial"/>
                <a:cs typeface="Arial"/>
              </a:rPr>
              <a:t> </a:t>
            </a:r>
            <a:r>
              <a:rPr sz="1400" b="1" spc="-160" dirty="0">
                <a:solidFill>
                  <a:srgbClr val="000066"/>
                </a:solidFill>
                <a:latin typeface="Arial"/>
                <a:cs typeface="Arial"/>
              </a:rPr>
              <a:t>node</a:t>
            </a:r>
            <a:endParaRPr sz="1400">
              <a:latin typeface="Arial"/>
              <a:cs typeface="Arial"/>
            </a:endParaRPr>
          </a:p>
        </p:txBody>
      </p:sp>
      <p:sp>
        <p:nvSpPr>
          <p:cNvPr id="117" name="object 117"/>
          <p:cNvSpPr/>
          <p:nvPr/>
        </p:nvSpPr>
        <p:spPr>
          <a:xfrm>
            <a:off x="0" y="3395766"/>
            <a:ext cx="1919605" cy="361950"/>
          </a:xfrm>
          <a:custGeom>
            <a:avLst/>
            <a:gdLst/>
            <a:ahLst/>
            <a:cxnLst/>
            <a:rect l="l" t="t" r="r" b="b"/>
            <a:pathLst>
              <a:path w="1919605" h="361950">
                <a:moveTo>
                  <a:pt x="1501775" y="0"/>
                </a:moveTo>
                <a:lnTo>
                  <a:pt x="60326" y="0"/>
                </a:lnTo>
                <a:lnTo>
                  <a:pt x="36844" y="4728"/>
                </a:lnTo>
                <a:lnTo>
                  <a:pt x="17669" y="17637"/>
                </a:lnTo>
                <a:lnTo>
                  <a:pt x="4740" y="36808"/>
                </a:lnTo>
                <a:lnTo>
                  <a:pt x="0" y="60325"/>
                </a:lnTo>
                <a:lnTo>
                  <a:pt x="0" y="301498"/>
                </a:lnTo>
                <a:lnTo>
                  <a:pt x="4740" y="325034"/>
                </a:lnTo>
                <a:lnTo>
                  <a:pt x="17669" y="344249"/>
                </a:lnTo>
                <a:lnTo>
                  <a:pt x="36844" y="357201"/>
                </a:lnTo>
                <a:lnTo>
                  <a:pt x="60326" y="361950"/>
                </a:lnTo>
                <a:lnTo>
                  <a:pt x="1501775" y="361950"/>
                </a:lnTo>
                <a:lnTo>
                  <a:pt x="1525238" y="357201"/>
                </a:lnTo>
                <a:lnTo>
                  <a:pt x="1544415" y="344249"/>
                </a:lnTo>
                <a:lnTo>
                  <a:pt x="1557353" y="325034"/>
                </a:lnTo>
                <a:lnTo>
                  <a:pt x="1562100" y="301498"/>
                </a:lnTo>
                <a:lnTo>
                  <a:pt x="1562100" y="150749"/>
                </a:lnTo>
                <a:lnTo>
                  <a:pt x="1919351" y="123698"/>
                </a:lnTo>
                <a:lnTo>
                  <a:pt x="1562100" y="60325"/>
                </a:lnTo>
                <a:lnTo>
                  <a:pt x="1557353" y="36808"/>
                </a:lnTo>
                <a:lnTo>
                  <a:pt x="1544415" y="17637"/>
                </a:lnTo>
                <a:lnTo>
                  <a:pt x="1525238" y="4728"/>
                </a:lnTo>
                <a:lnTo>
                  <a:pt x="1501775" y="0"/>
                </a:lnTo>
                <a:close/>
              </a:path>
            </a:pathLst>
          </a:custGeom>
          <a:solidFill>
            <a:srgbClr val="FFFF00"/>
          </a:solidFill>
        </p:spPr>
        <p:txBody>
          <a:bodyPr wrap="square" lIns="0" tIns="0" rIns="0" bIns="0" rtlCol="0"/>
          <a:lstStyle/>
          <a:p>
            <a:endParaRPr/>
          </a:p>
        </p:txBody>
      </p:sp>
      <p:sp>
        <p:nvSpPr>
          <p:cNvPr id="118" name="object 118"/>
          <p:cNvSpPr/>
          <p:nvPr/>
        </p:nvSpPr>
        <p:spPr>
          <a:xfrm>
            <a:off x="0" y="3395766"/>
            <a:ext cx="1919605" cy="361950"/>
          </a:xfrm>
          <a:custGeom>
            <a:avLst/>
            <a:gdLst/>
            <a:ahLst/>
            <a:cxnLst/>
            <a:rect l="l" t="t" r="r" b="b"/>
            <a:pathLst>
              <a:path w="1919605" h="361950">
                <a:moveTo>
                  <a:pt x="0" y="60325"/>
                </a:moveTo>
                <a:lnTo>
                  <a:pt x="4740" y="36808"/>
                </a:lnTo>
                <a:lnTo>
                  <a:pt x="17669" y="17637"/>
                </a:lnTo>
                <a:lnTo>
                  <a:pt x="36844" y="4728"/>
                </a:lnTo>
                <a:lnTo>
                  <a:pt x="60326" y="0"/>
                </a:lnTo>
                <a:lnTo>
                  <a:pt x="911225" y="0"/>
                </a:lnTo>
                <a:lnTo>
                  <a:pt x="1301750" y="0"/>
                </a:lnTo>
                <a:lnTo>
                  <a:pt x="1501775" y="0"/>
                </a:lnTo>
                <a:lnTo>
                  <a:pt x="1525238" y="4728"/>
                </a:lnTo>
                <a:lnTo>
                  <a:pt x="1544415" y="17637"/>
                </a:lnTo>
                <a:lnTo>
                  <a:pt x="1557353" y="36808"/>
                </a:lnTo>
                <a:lnTo>
                  <a:pt x="1562100" y="60325"/>
                </a:lnTo>
                <a:lnTo>
                  <a:pt x="1919351" y="123698"/>
                </a:lnTo>
                <a:lnTo>
                  <a:pt x="1562100" y="150749"/>
                </a:lnTo>
                <a:lnTo>
                  <a:pt x="1562100" y="301498"/>
                </a:lnTo>
                <a:lnTo>
                  <a:pt x="1557353" y="325034"/>
                </a:lnTo>
                <a:lnTo>
                  <a:pt x="1544415" y="344249"/>
                </a:lnTo>
                <a:lnTo>
                  <a:pt x="1525238" y="357201"/>
                </a:lnTo>
                <a:lnTo>
                  <a:pt x="1501775" y="361950"/>
                </a:lnTo>
                <a:lnTo>
                  <a:pt x="1301750" y="361950"/>
                </a:lnTo>
                <a:lnTo>
                  <a:pt x="911225" y="361950"/>
                </a:lnTo>
                <a:lnTo>
                  <a:pt x="60326" y="361950"/>
                </a:lnTo>
                <a:lnTo>
                  <a:pt x="36844" y="357201"/>
                </a:lnTo>
                <a:lnTo>
                  <a:pt x="17669" y="344249"/>
                </a:lnTo>
                <a:lnTo>
                  <a:pt x="4740" y="325034"/>
                </a:lnTo>
                <a:lnTo>
                  <a:pt x="0" y="301498"/>
                </a:lnTo>
                <a:lnTo>
                  <a:pt x="0" y="150749"/>
                </a:lnTo>
                <a:lnTo>
                  <a:pt x="0" y="60325"/>
                </a:lnTo>
                <a:close/>
              </a:path>
            </a:pathLst>
          </a:custGeom>
          <a:ln w="9525">
            <a:solidFill>
              <a:srgbClr val="333333"/>
            </a:solidFill>
          </a:ln>
        </p:spPr>
        <p:txBody>
          <a:bodyPr wrap="square" lIns="0" tIns="0" rIns="0" bIns="0" rtlCol="0"/>
          <a:lstStyle/>
          <a:p>
            <a:endParaRPr/>
          </a:p>
        </p:txBody>
      </p:sp>
      <p:sp>
        <p:nvSpPr>
          <p:cNvPr id="119" name="object 119"/>
          <p:cNvSpPr txBox="1"/>
          <p:nvPr/>
        </p:nvSpPr>
        <p:spPr>
          <a:xfrm>
            <a:off x="339343" y="3424213"/>
            <a:ext cx="883919" cy="239395"/>
          </a:xfrm>
          <a:prstGeom prst="rect">
            <a:avLst/>
          </a:prstGeom>
        </p:spPr>
        <p:txBody>
          <a:bodyPr vert="horz" wrap="square" lIns="0" tIns="13335" rIns="0" bIns="0" rtlCol="0">
            <a:spAutoFit/>
          </a:bodyPr>
          <a:lstStyle/>
          <a:p>
            <a:pPr marL="12700">
              <a:lnSpc>
                <a:spcPct val="100000"/>
              </a:lnSpc>
              <a:spcBef>
                <a:spcPts val="105"/>
              </a:spcBef>
            </a:pPr>
            <a:r>
              <a:rPr sz="1400" b="1" spc="-100" dirty="0">
                <a:solidFill>
                  <a:srgbClr val="000066"/>
                </a:solidFill>
                <a:latin typeface="Arial"/>
                <a:cs typeface="Arial"/>
              </a:rPr>
              <a:t>“blue”</a:t>
            </a:r>
            <a:r>
              <a:rPr sz="1400" b="1" spc="-114" dirty="0">
                <a:solidFill>
                  <a:srgbClr val="000066"/>
                </a:solidFill>
                <a:latin typeface="Arial"/>
                <a:cs typeface="Arial"/>
              </a:rPr>
              <a:t> </a:t>
            </a:r>
            <a:r>
              <a:rPr sz="1400" b="1" spc="-160" dirty="0">
                <a:solidFill>
                  <a:srgbClr val="000066"/>
                </a:solidFill>
                <a:latin typeface="Arial"/>
                <a:cs typeface="Arial"/>
              </a:rPr>
              <a:t>node</a:t>
            </a:r>
            <a:endParaRPr sz="1400">
              <a:latin typeface="Arial"/>
              <a:cs typeface="Arial"/>
            </a:endParaRPr>
          </a:p>
        </p:txBody>
      </p:sp>
      <p:sp>
        <p:nvSpPr>
          <p:cNvPr id="120" name="object 120"/>
          <p:cNvSpPr/>
          <p:nvPr/>
        </p:nvSpPr>
        <p:spPr>
          <a:xfrm>
            <a:off x="0" y="2349540"/>
            <a:ext cx="2154555" cy="539750"/>
          </a:xfrm>
          <a:custGeom>
            <a:avLst/>
            <a:gdLst/>
            <a:ahLst/>
            <a:cxnLst/>
            <a:rect l="l" t="t" r="r" b="b"/>
            <a:pathLst>
              <a:path w="2154555" h="539750">
                <a:moveTo>
                  <a:pt x="1301750" y="361950"/>
                </a:moveTo>
                <a:lnTo>
                  <a:pt x="911225" y="361950"/>
                </a:lnTo>
                <a:lnTo>
                  <a:pt x="2154301" y="539750"/>
                </a:lnTo>
                <a:lnTo>
                  <a:pt x="1301750" y="361950"/>
                </a:lnTo>
                <a:close/>
              </a:path>
              <a:path w="2154555" h="539750">
                <a:moveTo>
                  <a:pt x="1501775" y="0"/>
                </a:moveTo>
                <a:lnTo>
                  <a:pt x="60326" y="0"/>
                </a:lnTo>
                <a:lnTo>
                  <a:pt x="36844" y="4746"/>
                </a:lnTo>
                <a:lnTo>
                  <a:pt x="17669" y="17684"/>
                </a:lnTo>
                <a:lnTo>
                  <a:pt x="4740" y="36861"/>
                </a:lnTo>
                <a:lnTo>
                  <a:pt x="0" y="60325"/>
                </a:lnTo>
                <a:lnTo>
                  <a:pt x="0" y="301625"/>
                </a:lnTo>
                <a:lnTo>
                  <a:pt x="4740" y="325088"/>
                </a:lnTo>
                <a:lnTo>
                  <a:pt x="17669" y="344265"/>
                </a:lnTo>
                <a:lnTo>
                  <a:pt x="36844" y="357203"/>
                </a:lnTo>
                <a:lnTo>
                  <a:pt x="60326" y="361950"/>
                </a:lnTo>
                <a:lnTo>
                  <a:pt x="1501775" y="361950"/>
                </a:lnTo>
                <a:lnTo>
                  <a:pt x="1525238" y="357203"/>
                </a:lnTo>
                <a:lnTo>
                  <a:pt x="1544415" y="344265"/>
                </a:lnTo>
                <a:lnTo>
                  <a:pt x="1557353" y="325088"/>
                </a:lnTo>
                <a:lnTo>
                  <a:pt x="1562100" y="301625"/>
                </a:lnTo>
                <a:lnTo>
                  <a:pt x="1562100" y="60325"/>
                </a:lnTo>
                <a:lnTo>
                  <a:pt x="1557353" y="36861"/>
                </a:lnTo>
                <a:lnTo>
                  <a:pt x="1544415" y="17684"/>
                </a:lnTo>
                <a:lnTo>
                  <a:pt x="1525238" y="4746"/>
                </a:lnTo>
                <a:lnTo>
                  <a:pt x="1501775" y="0"/>
                </a:lnTo>
                <a:close/>
              </a:path>
            </a:pathLst>
          </a:custGeom>
          <a:solidFill>
            <a:srgbClr val="FFFF00"/>
          </a:solidFill>
        </p:spPr>
        <p:txBody>
          <a:bodyPr wrap="square" lIns="0" tIns="0" rIns="0" bIns="0" rtlCol="0"/>
          <a:lstStyle/>
          <a:p>
            <a:endParaRPr/>
          </a:p>
        </p:txBody>
      </p:sp>
      <p:sp>
        <p:nvSpPr>
          <p:cNvPr id="121" name="object 121"/>
          <p:cNvSpPr/>
          <p:nvPr/>
        </p:nvSpPr>
        <p:spPr>
          <a:xfrm>
            <a:off x="0" y="2349540"/>
            <a:ext cx="2154555" cy="539750"/>
          </a:xfrm>
          <a:custGeom>
            <a:avLst/>
            <a:gdLst/>
            <a:ahLst/>
            <a:cxnLst/>
            <a:rect l="l" t="t" r="r" b="b"/>
            <a:pathLst>
              <a:path w="2154555" h="539750">
                <a:moveTo>
                  <a:pt x="0" y="60325"/>
                </a:moveTo>
                <a:lnTo>
                  <a:pt x="4740" y="36861"/>
                </a:lnTo>
                <a:lnTo>
                  <a:pt x="17669" y="17684"/>
                </a:lnTo>
                <a:lnTo>
                  <a:pt x="36844" y="4746"/>
                </a:lnTo>
                <a:lnTo>
                  <a:pt x="60326" y="0"/>
                </a:lnTo>
                <a:lnTo>
                  <a:pt x="911225" y="0"/>
                </a:lnTo>
                <a:lnTo>
                  <a:pt x="1301750" y="0"/>
                </a:lnTo>
                <a:lnTo>
                  <a:pt x="1501775" y="0"/>
                </a:lnTo>
                <a:lnTo>
                  <a:pt x="1525238" y="4746"/>
                </a:lnTo>
                <a:lnTo>
                  <a:pt x="1544415" y="17684"/>
                </a:lnTo>
                <a:lnTo>
                  <a:pt x="1557353" y="36861"/>
                </a:lnTo>
                <a:lnTo>
                  <a:pt x="1562100" y="60325"/>
                </a:lnTo>
                <a:lnTo>
                  <a:pt x="1562100" y="211074"/>
                </a:lnTo>
                <a:lnTo>
                  <a:pt x="1562100" y="301625"/>
                </a:lnTo>
                <a:lnTo>
                  <a:pt x="1557353" y="325088"/>
                </a:lnTo>
                <a:lnTo>
                  <a:pt x="1544415" y="344265"/>
                </a:lnTo>
                <a:lnTo>
                  <a:pt x="1525238" y="357203"/>
                </a:lnTo>
                <a:lnTo>
                  <a:pt x="1501775" y="361950"/>
                </a:lnTo>
                <a:lnTo>
                  <a:pt x="1301750" y="361950"/>
                </a:lnTo>
                <a:lnTo>
                  <a:pt x="2154301" y="539750"/>
                </a:lnTo>
                <a:lnTo>
                  <a:pt x="911225" y="361950"/>
                </a:lnTo>
                <a:lnTo>
                  <a:pt x="60326" y="361950"/>
                </a:lnTo>
                <a:lnTo>
                  <a:pt x="36844" y="357203"/>
                </a:lnTo>
                <a:lnTo>
                  <a:pt x="17669" y="344265"/>
                </a:lnTo>
                <a:lnTo>
                  <a:pt x="4740" y="325088"/>
                </a:lnTo>
                <a:lnTo>
                  <a:pt x="0" y="301625"/>
                </a:lnTo>
                <a:lnTo>
                  <a:pt x="0" y="211074"/>
                </a:lnTo>
                <a:lnTo>
                  <a:pt x="0" y="60325"/>
                </a:lnTo>
                <a:close/>
              </a:path>
            </a:pathLst>
          </a:custGeom>
          <a:ln w="9525">
            <a:solidFill>
              <a:srgbClr val="333333"/>
            </a:solidFill>
          </a:ln>
        </p:spPr>
        <p:txBody>
          <a:bodyPr wrap="square" lIns="0" tIns="0" rIns="0" bIns="0" rtlCol="0"/>
          <a:lstStyle/>
          <a:p>
            <a:endParaRPr/>
          </a:p>
        </p:txBody>
      </p:sp>
      <p:sp>
        <p:nvSpPr>
          <p:cNvPr id="122" name="object 122"/>
          <p:cNvSpPr txBox="1"/>
          <p:nvPr/>
        </p:nvSpPr>
        <p:spPr>
          <a:xfrm>
            <a:off x="254000" y="2377860"/>
            <a:ext cx="1055370" cy="239395"/>
          </a:xfrm>
          <a:prstGeom prst="rect">
            <a:avLst/>
          </a:prstGeom>
        </p:spPr>
        <p:txBody>
          <a:bodyPr vert="horz" wrap="square" lIns="0" tIns="12700" rIns="0" bIns="0" rtlCol="0">
            <a:spAutoFit/>
          </a:bodyPr>
          <a:lstStyle/>
          <a:p>
            <a:pPr marL="12700">
              <a:lnSpc>
                <a:spcPct val="100000"/>
              </a:lnSpc>
              <a:spcBef>
                <a:spcPts val="100"/>
              </a:spcBef>
            </a:pPr>
            <a:r>
              <a:rPr sz="1400" b="1" spc="-85" dirty="0">
                <a:solidFill>
                  <a:srgbClr val="000066"/>
                </a:solidFill>
                <a:latin typeface="Arial"/>
                <a:cs typeface="Arial"/>
              </a:rPr>
              <a:t>“yellow”</a:t>
            </a:r>
            <a:r>
              <a:rPr sz="1400" b="1" spc="-90" dirty="0">
                <a:solidFill>
                  <a:srgbClr val="000066"/>
                </a:solidFill>
                <a:latin typeface="Arial"/>
                <a:cs typeface="Arial"/>
              </a:rPr>
              <a:t> </a:t>
            </a:r>
            <a:r>
              <a:rPr sz="1400" b="1" spc="-160" dirty="0">
                <a:solidFill>
                  <a:srgbClr val="000066"/>
                </a:solidFill>
                <a:latin typeface="Arial"/>
                <a:cs typeface="Arial"/>
              </a:rPr>
              <a:t>node</a:t>
            </a:r>
            <a:endParaRPr sz="1400">
              <a:latin typeface="Arial"/>
              <a:cs typeface="Arial"/>
            </a:endParaRPr>
          </a:p>
        </p:txBody>
      </p:sp>
      <p:sp>
        <p:nvSpPr>
          <p:cNvPr id="123" name="TextBox 122"/>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8912595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7129" y="476672"/>
            <a:ext cx="7987202" cy="513715"/>
          </a:xfrm>
          <a:prstGeom prst="rect">
            <a:avLst/>
          </a:prstGeom>
        </p:spPr>
        <p:txBody>
          <a:bodyPr vert="horz" wrap="square" lIns="0" tIns="12700" rIns="0" bIns="0" rtlCol="0">
            <a:spAutoFit/>
          </a:bodyPr>
          <a:lstStyle/>
          <a:p>
            <a:pPr marL="12700">
              <a:lnSpc>
                <a:spcPct val="100000"/>
              </a:lnSpc>
              <a:spcBef>
                <a:spcPts val="100"/>
              </a:spcBef>
              <a:tabLst>
                <a:tab pos="1889760" algn="l"/>
              </a:tabLst>
            </a:pPr>
            <a:r>
              <a:rPr sz="3200" spc="-190" dirty="0"/>
              <a:t>Substation	</a:t>
            </a:r>
            <a:r>
              <a:rPr sz="3200" spc="-150" dirty="0"/>
              <a:t>structure</a:t>
            </a:r>
            <a:endParaRPr sz="3200" dirty="0"/>
          </a:p>
        </p:txBody>
      </p:sp>
      <p:sp>
        <p:nvSpPr>
          <p:cNvPr id="3" name="object 3"/>
          <p:cNvSpPr txBox="1"/>
          <p:nvPr/>
        </p:nvSpPr>
        <p:spPr>
          <a:xfrm>
            <a:off x="1545716" y="1227836"/>
            <a:ext cx="6354445" cy="330835"/>
          </a:xfrm>
          <a:prstGeom prst="rect">
            <a:avLst/>
          </a:prstGeom>
        </p:spPr>
        <p:txBody>
          <a:bodyPr vert="horz" wrap="square" lIns="0" tIns="13335" rIns="0" bIns="0" rtlCol="0">
            <a:spAutoFit/>
          </a:bodyPr>
          <a:lstStyle/>
          <a:p>
            <a:pPr marL="12700">
              <a:lnSpc>
                <a:spcPct val="100000"/>
              </a:lnSpc>
              <a:spcBef>
                <a:spcPts val="105"/>
              </a:spcBef>
              <a:tabLst>
                <a:tab pos="690880" algn="l"/>
                <a:tab pos="977265" algn="l"/>
                <a:tab pos="2613025" algn="l"/>
                <a:tab pos="4391025" algn="l"/>
              </a:tabLst>
            </a:pPr>
            <a:r>
              <a:rPr sz="2000" b="1" dirty="0">
                <a:solidFill>
                  <a:srgbClr val="333333"/>
                </a:solidFill>
                <a:latin typeface="Arial"/>
                <a:cs typeface="Arial"/>
              </a:rPr>
              <a:t>BUS	=	set</a:t>
            </a:r>
            <a:r>
              <a:rPr sz="2000" b="1" spc="-10" dirty="0">
                <a:solidFill>
                  <a:srgbClr val="333333"/>
                </a:solidFill>
                <a:latin typeface="Arial"/>
                <a:cs typeface="Arial"/>
              </a:rPr>
              <a:t> </a:t>
            </a:r>
            <a:r>
              <a:rPr sz="2000" b="1" dirty="0">
                <a:solidFill>
                  <a:srgbClr val="333333"/>
                </a:solidFill>
                <a:latin typeface="Arial"/>
                <a:cs typeface="Arial"/>
              </a:rPr>
              <a:t>of</a:t>
            </a:r>
            <a:r>
              <a:rPr sz="2000" b="1" spc="-10" dirty="0">
                <a:solidFill>
                  <a:srgbClr val="333333"/>
                </a:solidFill>
                <a:latin typeface="Arial"/>
                <a:cs typeface="Arial"/>
              </a:rPr>
              <a:t> </a:t>
            </a:r>
            <a:r>
              <a:rPr sz="2000" b="1" dirty="0">
                <a:solidFill>
                  <a:srgbClr val="333333"/>
                </a:solidFill>
                <a:latin typeface="Arial"/>
                <a:cs typeface="Arial"/>
              </a:rPr>
              <a:t>nodes	connected</a:t>
            </a:r>
            <a:r>
              <a:rPr sz="2000" b="1" spc="-20" dirty="0">
                <a:solidFill>
                  <a:srgbClr val="333333"/>
                </a:solidFill>
                <a:latin typeface="Arial"/>
                <a:cs typeface="Arial"/>
              </a:rPr>
              <a:t> </a:t>
            </a:r>
            <a:r>
              <a:rPr sz="2000" b="1" dirty="0">
                <a:solidFill>
                  <a:srgbClr val="333333"/>
                </a:solidFill>
                <a:latin typeface="Arial"/>
                <a:cs typeface="Arial"/>
              </a:rPr>
              <a:t>by	closed</a:t>
            </a:r>
            <a:r>
              <a:rPr sz="2000" b="1" spc="-90" dirty="0">
                <a:solidFill>
                  <a:srgbClr val="333333"/>
                </a:solidFill>
                <a:latin typeface="Arial"/>
                <a:cs typeface="Arial"/>
              </a:rPr>
              <a:t> </a:t>
            </a:r>
            <a:r>
              <a:rPr sz="2000" b="1" dirty="0">
                <a:solidFill>
                  <a:srgbClr val="333333"/>
                </a:solidFill>
                <a:latin typeface="Arial"/>
                <a:cs typeface="Arial"/>
              </a:rPr>
              <a:t>switches</a:t>
            </a:r>
            <a:endParaRPr sz="2000">
              <a:latin typeface="Arial"/>
              <a:cs typeface="Arial"/>
            </a:endParaRPr>
          </a:p>
        </p:txBody>
      </p:sp>
      <p:sp>
        <p:nvSpPr>
          <p:cNvPr id="4" name="object 4"/>
          <p:cNvSpPr txBox="1"/>
          <p:nvPr/>
        </p:nvSpPr>
        <p:spPr>
          <a:xfrm>
            <a:off x="7717155" y="6082189"/>
            <a:ext cx="1426845" cy="258404"/>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2060"/>
                </a:solidFill>
                <a:latin typeface="Arial"/>
                <a:cs typeface="Arial"/>
              </a:rPr>
              <a:t>: </a:t>
            </a:r>
            <a:r>
              <a:rPr sz="1600" spc="-5" dirty="0">
                <a:solidFill>
                  <a:srgbClr val="002060"/>
                </a:solidFill>
                <a:effectLst>
                  <a:outerShdw blurRad="38100" dist="38100" dir="2700000" algn="tl">
                    <a:srgbClr val="000000">
                      <a:alpha val="43137"/>
                    </a:srgbClr>
                  </a:outerShdw>
                </a:effectLst>
                <a:latin typeface="Arial"/>
                <a:cs typeface="Arial"/>
              </a:rPr>
              <a:t>external</a:t>
            </a:r>
            <a:r>
              <a:rPr sz="1600" spc="-25" dirty="0">
                <a:solidFill>
                  <a:srgbClr val="002060"/>
                </a:solidFill>
                <a:effectLst>
                  <a:outerShdw blurRad="38100" dist="38100" dir="2700000" algn="tl">
                    <a:srgbClr val="000000">
                      <a:alpha val="43137"/>
                    </a:srgbClr>
                  </a:outerShdw>
                </a:effectLst>
                <a:latin typeface="Arial"/>
                <a:cs typeface="Arial"/>
              </a:rPr>
              <a:t> </a:t>
            </a:r>
            <a:r>
              <a:rPr sz="1600" spc="-5" dirty="0">
                <a:solidFill>
                  <a:srgbClr val="002060"/>
                </a:solidFill>
                <a:effectLst>
                  <a:outerShdw blurRad="38100" dist="38100" dir="2700000" algn="tl">
                    <a:srgbClr val="000000">
                      <a:alpha val="43137"/>
                    </a:srgbClr>
                  </a:outerShdw>
                </a:effectLst>
                <a:latin typeface="Arial"/>
                <a:cs typeface="Arial"/>
              </a:rPr>
              <a:t>node</a:t>
            </a:r>
            <a:endParaRPr sz="1600" dirty="0">
              <a:solidFill>
                <a:srgbClr val="002060"/>
              </a:solidFill>
              <a:effectLst>
                <a:outerShdw blurRad="38100" dist="38100" dir="2700000" algn="tl">
                  <a:srgbClr val="000000">
                    <a:alpha val="43137"/>
                  </a:srgbClr>
                </a:outerShdw>
              </a:effectLst>
              <a:latin typeface="Arial"/>
              <a:cs typeface="Arial"/>
            </a:endParaRPr>
          </a:p>
        </p:txBody>
      </p:sp>
      <p:sp>
        <p:nvSpPr>
          <p:cNvPr id="5" name="object 5"/>
          <p:cNvSpPr/>
          <p:nvPr/>
        </p:nvSpPr>
        <p:spPr>
          <a:xfrm>
            <a:off x="7618476" y="6181725"/>
            <a:ext cx="114300" cy="1270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54601" y="4332351"/>
            <a:ext cx="240029" cy="262255"/>
          </a:xfrm>
          <a:custGeom>
            <a:avLst/>
            <a:gdLst/>
            <a:ahLst/>
            <a:cxnLst/>
            <a:rect l="l" t="t" r="r" b="b"/>
            <a:pathLst>
              <a:path w="240029" h="262254">
                <a:moveTo>
                  <a:pt x="239649" y="0"/>
                </a:moveTo>
                <a:lnTo>
                  <a:pt x="0" y="261874"/>
                </a:lnTo>
              </a:path>
            </a:pathLst>
          </a:custGeom>
          <a:ln w="25400">
            <a:solidFill>
              <a:srgbClr val="777777"/>
            </a:solidFill>
          </a:ln>
        </p:spPr>
        <p:txBody>
          <a:bodyPr wrap="square" lIns="0" tIns="0" rIns="0" bIns="0" rtlCol="0"/>
          <a:lstStyle/>
          <a:p>
            <a:endParaRPr/>
          </a:p>
        </p:txBody>
      </p:sp>
      <p:sp>
        <p:nvSpPr>
          <p:cNvPr id="7" name="object 7"/>
          <p:cNvSpPr/>
          <p:nvPr/>
        </p:nvSpPr>
        <p:spPr>
          <a:xfrm>
            <a:off x="4560951" y="3667125"/>
            <a:ext cx="322580" cy="319405"/>
          </a:xfrm>
          <a:custGeom>
            <a:avLst/>
            <a:gdLst/>
            <a:ahLst/>
            <a:cxnLst/>
            <a:rect l="l" t="t" r="r" b="b"/>
            <a:pathLst>
              <a:path w="322579" h="319404">
                <a:moveTo>
                  <a:pt x="322199" y="0"/>
                </a:moveTo>
                <a:lnTo>
                  <a:pt x="0" y="319024"/>
                </a:lnTo>
              </a:path>
            </a:pathLst>
          </a:custGeom>
          <a:ln w="25400">
            <a:solidFill>
              <a:srgbClr val="5BF54F"/>
            </a:solidFill>
          </a:ln>
        </p:spPr>
        <p:txBody>
          <a:bodyPr wrap="square" lIns="0" tIns="0" rIns="0" bIns="0" rtlCol="0"/>
          <a:lstStyle/>
          <a:p>
            <a:endParaRPr/>
          </a:p>
        </p:txBody>
      </p:sp>
      <p:sp>
        <p:nvSpPr>
          <p:cNvPr id="8" name="object 8"/>
          <p:cNvSpPr/>
          <p:nvPr/>
        </p:nvSpPr>
        <p:spPr>
          <a:xfrm>
            <a:off x="4879975" y="3810730"/>
            <a:ext cx="3005455" cy="0"/>
          </a:xfrm>
          <a:custGeom>
            <a:avLst/>
            <a:gdLst/>
            <a:ahLst/>
            <a:cxnLst/>
            <a:rect l="l" t="t" r="r" b="b"/>
            <a:pathLst>
              <a:path w="3005454">
                <a:moveTo>
                  <a:pt x="0" y="0"/>
                </a:moveTo>
                <a:lnTo>
                  <a:pt x="3005201" y="0"/>
                </a:lnTo>
              </a:path>
            </a:pathLst>
          </a:custGeom>
          <a:ln w="84137">
            <a:solidFill>
              <a:srgbClr val="5BF54F"/>
            </a:solidFill>
          </a:ln>
        </p:spPr>
        <p:txBody>
          <a:bodyPr wrap="square" lIns="0" tIns="0" rIns="0" bIns="0" rtlCol="0"/>
          <a:lstStyle/>
          <a:p>
            <a:endParaRPr/>
          </a:p>
        </p:txBody>
      </p:sp>
      <p:sp>
        <p:nvSpPr>
          <p:cNvPr id="9" name="object 9"/>
          <p:cNvSpPr/>
          <p:nvPr/>
        </p:nvSpPr>
        <p:spPr>
          <a:xfrm>
            <a:off x="6459601" y="1958975"/>
            <a:ext cx="262255" cy="273050"/>
          </a:xfrm>
          <a:custGeom>
            <a:avLst/>
            <a:gdLst/>
            <a:ahLst/>
            <a:cxnLst/>
            <a:rect l="l" t="t" r="r" b="b"/>
            <a:pathLst>
              <a:path w="262254" h="273050">
                <a:moveTo>
                  <a:pt x="130937" y="0"/>
                </a:moveTo>
                <a:lnTo>
                  <a:pt x="89521" y="6956"/>
                </a:lnTo>
                <a:lnTo>
                  <a:pt x="53574" y="26330"/>
                </a:lnTo>
                <a:lnTo>
                  <a:pt x="25241" y="55878"/>
                </a:lnTo>
                <a:lnTo>
                  <a:pt x="6668" y="93358"/>
                </a:lnTo>
                <a:lnTo>
                  <a:pt x="0" y="136525"/>
                </a:lnTo>
                <a:lnTo>
                  <a:pt x="6668" y="179691"/>
                </a:lnTo>
                <a:lnTo>
                  <a:pt x="25241" y="217171"/>
                </a:lnTo>
                <a:lnTo>
                  <a:pt x="53574" y="246719"/>
                </a:lnTo>
                <a:lnTo>
                  <a:pt x="89521" y="266093"/>
                </a:lnTo>
                <a:lnTo>
                  <a:pt x="130937" y="273050"/>
                </a:lnTo>
                <a:lnTo>
                  <a:pt x="172303" y="266093"/>
                </a:lnTo>
                <a:lnTo>
                  <a:pt x="208244" y="246719"/>
                </a:lnTo>
                <a:lnTo>
                  <a:pt x="236595" y="217171"/>
                </a:lnTo>
                <a:lnTo>
                  <a:pt x="255193" y="179691"/>
                </a:lnTo>
                <a:lnTo>
                  <a:pt x="261874" y="136525"/>
                </a:lnTo>
                <a:lnTo>
                  <a:pt x="255193" y="93358"/>
                </a:lnTo>
                <a:lnTo>
                  <a:pt x="236595" y="55878"/>
                </a:lnTo>
                <a:lnTo>
                  <a:pt x="208244" y="26330"/>
                </a:lnTo>
                <a:lnTo>
                  <a:pt x="172303" y="6956"/>
                </a:lnTo>
                <a:lnTo>
                  <a:pt x="130937" y="0"/>
                </a:lnTo>
                <a:close/>
              </a:path>
            </a:pathLst>
          </a:custGeom>
          <a:solidFill>
            <a:srgbClr val="F09200"/>
          </a:solidFill>
        </p:spPr>
        <p:txBody>
          <a:bodyPr wrap="square" lIns="0" tIns="0" rIns="0" bIns="0" rtlCol="0"/>
          <a:lstStyle/>
          <a:p>
            <a:endParaRPr/>
          </a:p>
        </p:txBody>
      </p:sp>
      <p:sp>
        <p:nvSpPr>
          <p:cNvPr id="10" name="object 10"/>
          <p:cNvSpPr/>
          <p:nvPr/>
        </p:nvSpPr>
        <p:spPr>
          <a:xfrm>
            <a:off x="6459601" y="1958975"/>
            <a:ext cx="262255" cy="273050"/>
          </a:xfrm>
          <a:custGeom>
            <a:avLst/>
            <a:gdLst/>
            <a:ahLst/>
            <a:cxnLst/>
            <a:rect l="l" t="t" r="r" b="b"/>
            <a:pathLst>
              <a:path w="262254" h="273050">
                <a:moveTo>
                  <a:pt x="0" y="136525"/>
                </a:moveTo>
                <a:lnTo>
                  <a:pt x="6668" y="93358"/>
                </a:lnTo>
                <a:lnTo>
                  <a:pt x="25241" y="55878"/>
                </a:lnTo>
                <a:lnTo>
                  <a:pt x="53574" y="26330"/>
                </a:lnTo>
                <a:lnTo>
                  <a:pt x="89521" y="6956"/>
                </a:lnTo>
                <a:lnTo>
                  <a:pt x="130937" y="0"/>
                </a:lnTo>
                <a:lnTo>
                  <a:pt x="172303" y="6956"/>
                </a:lnTo>
                <a:lnTo>
                  <a:pt x="208244" y="26330"/>
                </a:lnTo>
                <a:lnTo>
                  <a:pt x="236595" y="55878"/>
                </a:lnTo>
                <a:lnTo>
                  <a:pt x="255193" y="93358"/>
                </a:lnTo>
                <a:lnTo>
                  <a:pt x="261874" y="136525"/>
                </a:lnTo>
                <a:lnTo>
                  <a:pt x="255193" y="179691"/>
                </a:lnTo>
                <a:lnTo>
                  <a:pt x="236595" y="217171"/>
                </a:lnTo>
                <a:lnTo>
                  <a:pt x="208244" y="246719"/>
                </a:lnTo>
                <a:lnTo>
                  <a:pt x="172303" y="266093"/>
                </a:lnTo>
                <a:lnTo>
                  <a:pt x="130937" y="273050"/>
                </a:lnTo>
                <a:lnTo>
                  <a:pt x="89521" y="266093"/>
                </a:lnTo>
                <a:lnTo>
                  <a:pt x="53574" y="246719"/>
                </a:lnTo>
                <a:lnTo>
                  <a:pt x="25241" y="217171"/>
                </a:lnTo>
                <a:lnTo>
                  <a:pt x="6668" y="179691"/>
                </a:lnTo>
                <a:lnTo>
                  <a:pt x="0" y="136525"/>
                </a:lnTo>
                <a:close/>
              </a:path>
            </a:pathLst>
          </a:custGeom>
          <a:ln w="25400">
            <a:solidFill>
              <a:srgbClr val="5BF54F"/>
            </a:solidFill>
          </a:ln>
        </p:spPr>
        <p:txBody>
          <a:bodyPr wrap="square" lIns="0" tIns="0" rIns="0" bIns="0" rtlCol="0"/>
          <a:lstStyle/>
          <a:p>
            <a:endParaRPr/>
          </a:p>
        </p:txBody>
      </p:sp>
      <p:sp>
        <p:nvSpPr>
          <p:cNvPr id="11" name="object 11"/>
          <p:cNvSpPr/>
          <p:nvPr/>
        </p:nvSpPr>
        <p:spPr>
          <a:xfrm>
            <a:off x="6584950" y="2246248"/>
            <a:ext cx="5080" cy="271780"/>
          </a:xfrm>
          <a:custGeom>
            <a:avLst/>
            <a:gdLst/>
            <a:ahLst/>
            <a:cxnLst/>
            <a:rect l="l" t="t" r="r" b="b"/>
            <a:pathLst>
              <a:path w="5079" h="271780">
                <a:moveTo>
                  <a:pt x="4825" y="0"/>
                </a:moveTo>
                <a:lnTo>
                  <a:pt x="0" y="271525"/>
                </a:lnTo>
              </a:path>
            </a:pathLst>
          </a:custGeom>
          <a:ln w="25400">
            <a:solidFill>
              <a:srgbClr val="5BF54F"/>
            </a:solidFill>
          </a:ln>
        </p:spPr>
        <p:txBody>
          <a:bodyPr wrap="square" lIns="0" tIns="0" rIns="0" bIns="0" rtlCol="0"/>
          <a:lstStyle/>
          <a:p>
            <a:endParaRPr/>
          </a:p>
        </p:txBody>
      </p:sp>
      <p:sp>
        <p:nvSpPr>
          <p:cNvPr id="12" name="object 12"/>
          <p:cNvSpPr/>
          <p:nvPr/>
        </p:nvSpPr>
        <p:spPr>
          <a:xfrm>
            <a:off x="6542151" y="2533586"/>
            <a:ext cx="87630" cy="90805"/>
          </a:xfrm>
          <a:custGeom>
            <a:avLst/>
            <a:gdLst/>
            <a:ahLst/>
            <a:cxnLst/>
            <a:rect l="l" t="t" r="r" b="b"/>
            <a:pathLst>
              <a:path w="87629" h="90805">
                <a:moveTo>
                  <a:pt x="0" y="90487"/>
                </a:moveTo>
                <a:lnTo>
                  <a:pt x="87313" y="90487"/>
                </a:lnTo>
                <a:lnTo>
                  <a:pt x="87313" y="0"/>
                </a:lnTo>
                <a:lnTo>
                  <a:pt x="0" y="0"/>
                </a:lnTo>
                <a:lnTo>
                  <a:pt x="0" y="90487"/>
                </a:lnTo>
                <a:close/>
              </a:path>
            </a:pathLst>
          </a:custGeom>
          <a:solidFill>
            <a:srgbClr val="F09200"/>
          </a:solidFill>
        </p:spPr>
        <p:txBody>
          <a:bodyPr wrap="square" lIns="0" tIns="0" rIns="0" bIns="0" rtlCol="0"/>
          <a:lstStyle/>
          <a:p>
            <a:endParaRPr/>
          </a:p>
        </p:txBody>
      </p:sp>
      <p:sp>
        <p:nvSpPr>
          <p:cNvPr id="13" name="object 13"/>
          <p:cNvSpPr/>
          <p:nvPr/>
        </p:nvSpPr>
        <p:spPr>
          <a:xfrm>
            <a:off x="6542151" y="2533586"/>
            <a:ext cx="87630" cy="90805"/>
          </a:xfrm>
          <a:custGeom>
            <a:avLst/>
            <a:gdLst/>
            <a:ahLst/>
            <a:cxnLst/>
            <a:rect l="l" t="t" r="r" b="b"/>
            <a:pathLst>
              <a:path w="87629" h="90805">
                <a:moveTo>
                  <a:pt x="0" y="90487"/>
                </a:moveTo>
                <a:lnTo>
                  <a:pt x="87313" y="90487"/>
                </a:lnTo>
                <a:lnTo>
                  <a:pt x="87313" y="0"/>
                </a:lnTo>
                <a:lnTo>
                  <a:pt x="0" y="0"/>
                </a:lnTo>
                <a:lnTo>
                  <a:pt x="0" y="90487"/>
                </a:lnTo>
                <a:close/>
              </a:path>
            </a:pathLst>
          </a:custGeom>
          <a:ln w="25399">
            <a:solidFill>
              <a:srgbClr val="5BF54F"/>
            </a:solidFill>
          </a:ln>
        </p:spPr>
        <p:txBody>
          <a:bodyPr wrap="square" lIns="0" tIns="0" rIns="0" bIns="0" rtlCol="0"/>
          <a:lstStyle/>
          <a:p>
            <a:endParaRPr/>
          </a:p>
        </p:txBody>
      </p:sp>
      <p:sp>
        <p:nvSpPr>
          <p:cNvPr id="14" name="object 14"/>
          <p:cNvSpPr/>
          <p:nvPr/>
        </p:nvSpPr>
        <p:spPr>
          <a:xfrm>
            <a:off x="6589776" y="2643251"/>
            <a:ext cx="0" cy="236854"/>
          </a:xfrm>
          <a:custGeom>
            <a:avLst/>
            <a:gdLst/>
            <a:ahLst/>
            <a:cxnLst/>
            <a:rect l="l" t="t" r="r" b="b"/>
            <a:pathLst>
              <a:path h="236855">
                <a:moveTo>
                  <a:pt x="0" y="0"/>
                </a:moveTo>
                <a:lnTo>
                  <a:pt x="0" y="236474"/>
                </a:lnTo>
              </a:path>
            </a:pathLst>
          </a:custGeom>
          <a:ln w="25400">
            <a:solidFill>
              <a:srgbClr val="5BF54F"/>
            </a:solidFill>
          </a:ln>
        </p:spPr>
        <p:txBody>
          <a:bodyPr wrap="square" lIns="0" tIns="0" rIns="0" bIns="0" rtlCol="0"/>
          <a:lstStyle/>
          <a:p>
            <a:endParaRPr/>
          </a:p>
        </p:txBody>
      </p:sp>
      <p:sp>
        <p:nvSpPr>
          <p:cNvPr id="15" name="object 15"/>
          <p:cNvSpPr/>
          <p:nvPr/>
        </p:nvSpPr>
        <p:spPr>
          <a:xfrm>
            <a:off x="6340475" y="2893948"/>
            <a:ext cx="0" cy="327025"/>
          </a:xfrm>
          <a:custGeom>
            <a:avLst/>
            <a:gdLst/>
            <a:ahLst/>
            <a:cxnLst/>
            <a:rect l="l" t="t" r="r" b="b"/>
            <a:pathLst>
              <a:path h="327025">
                <a:moveTo>
                  <a:pt x="0" y="0"/>
                </a:moveTo>
                <a:lnTo>
                  <a:pt x="0" y="327025"/>
                </a:lnTo>
              </a:path>
            </a:pathLst>
          </a:custGeom>
          <a:ln w="25400">
            <a:solidFill>
              <a:srgbClr val="5BF54F"/>
            </a:solidFill>
          </a:ln>
        </p:spPr>
        <p:txBody>
          <a:bodyPr wrap="square" lIns="0" tIns="0" rIns="0" bIns="0" rtlCol="0"/>
          <a:lstStyle/>
          <a:p>
            <a:endParaRPr/>
          </a:p>
        </p:txBody>
      </p:sp>
      <p:sp>
        <p:nvSpPr>
          <p:cNvPr id="16" name="object 16"/>
          <p:cNvSpPr/>
          <p:nvPr/>
        </p:nvSpPr>
        <p:spPr>
          <a:xfrm>
            <a:off x="6361176" y="3481323"/>
            <a:ext cx="0" cy="918210"/>
          </a:xfrm>
          <a:custGeom>
            <a:avLst/>
            <a:gdLst/>
            <a:ahLst/>
            <a:cxnLst/>
            <a:rect l="l" t="t" r="r" b="b"/>
            <a:pathLst>
              <a:path h="918210">
                <a:moveTo>
                  <a:pt x="0" y="0"/>
                </a:moveTo>
                <a:lnTo>
                  <a:pt x="0" y="917638"/>
                </a:lnTo>
              </a:path>
            </a:pathLst>
          </a:custGeom>
          <a:ln w="25400">
            <a:solidFill>
              <a:srgbClr val="5BF54F"/>
            </a:solidFill>
          </a:ln>
        </p:spPr>
        <p:txBody>
          <a:bodyPr wrap="square" lIns="0" tIns="0" rIns="0" bIns="0" rtlCol="0"/>
          <a:lstStyle/>
          <a:p>
            <a:endParaRPr/>
          </a:p>
        </p:txBody>
      </p:sp>
      <p:sp>
        <p:nvSpPr>
          <p:cNvPr id="17" name="object 17"/>
          <p:cNvSpPr/>
          <p:nvPr/>
        </p:nvSpPr>
        <p:spPr>
          <a:xfrm>
            <a:off x="6827901" y="2895600"/>
            <a:ext cx="0" cy="327025"/>
          </a:xfrm>
          <a:custGeom>
            <a:avLst/>
            <a:gdLst/>
            <a:ahLst/>
            <a:cxnLst/>
            <a:rect l="l" t="t" r="r" b="b"/>
            <a:pathLst>
              <a:path h="327025">
                <a:moveTo>
                  <a:pt x="0" y="0"/>
                </a:moveTo>
                <a:lnTo>
                  <a:pt x="0" y="327025"/>
                </a:lnTo>
              </a:path>
            </a:pathLst>
          </a:custGeom>
          <a:ln w="25400">
            <a:solidFill>
              <a:srgbClr val="5BF54F"/>
            </a:solidFill>
          </a:ln>
        </p:spPr>
        <p:txBody>
          <a:bodyPr wrap="square" lIns="0" tIns="0" rIns="0" bIns="0" rtlCol="0"/>
          <a:lstStyle/>
          <a:p>
            <a:endParaRPr/>
          </a:p>
        </p:txBody>
      </p:sp>
      <p:sp>
        <p:nvSpPr>
          <p:cNvPr id="18" name="object 18"/>
          <p:cNvSpPr/>
          <p:nvPr/>
        </p:nvSpPr>
        <p:spPr>
          <a:xfrm>
            <a:off x="6735826" y="3286125"/>
            <a:ext cx="230504" cy="171450"/>
          </a:xfrm>
          <a:custGeom>
            <a:avLst/>
            <a:gdLst/>
            <a:ahLst/>
            <a:cxnLst/>
            <a:rect l="l" t="t" r="r" b="b"/>
            <a:pathLst>
              <a:path w="230504" h="171450">
                <a:moveTo>
                  <a:pt x="230124" y="0"/>
                </a:moveTo>
                <a:lnTo>
                  <a:pt x="0" y="171450"/>
                </a:lnTo>
              </a:path>
            </a:pathLst>
          </a:custGeom>
          <a:ln w="25400">
            <a:solidFill>
              <a:srgbClr val="5BF54F"/>
            </a:solidFill>
          </a:ln>
        </p:spPr>
        <p:txBody>
          <a:bodyPr wrap="square" lIns="0" tIns="0" rIns="0" bIns="0" rtlCol="0"/>
          <a:lstStyle/>
          <a:p>
            <a:endParaRPr/>
          </a:p>
        </p:txBody>
      </p:sp>
      <p:sp>
        <p:nvSpPr>
          <p:cNvPr id="19" name="object 19"/>
          <p:cNvSpPr/>
          <p:nvPr/>
        </p:nvSpPr>
        <p:spPr>
          <a:xfrm>
            <a:off x="6843776" y="3476625"/>
            <a:ext cx="0" cy="257175"/>
          </a:xfrm>
          <a:custGeom>
            <a:avLst/>
            <a:gdLst/>
            <a:ahLst/>
            <a:cxnLst/>
            <a:rect l="l" t="t" r="r" b="b"/>
            <a:pathLst>
              <a:path h="257175">
                <a:moveTo>
                  <a:pt x="0" y="0"/>
                </a:moveTo>
                <a:lnTo>
                  <a:pt x="0" y="257175"/>
                </a:lnTo>
              </a:path>
            </a:pathLst>
          </a:custGeom>
          <a:ln w="25400">
            <a:solidFill>
              <a:srgbClr val="5BF54F"/>
            </a:solidFill>
          </a:ln>
        </p:spPr>
        <p:txBody>
          <a:bodyPr wrap="square" lIns="0" tIns="0" rIns="0" bIns="0" rtlCol="0"/>
          <a:lstStyle/>
          <a:p>
            <a:endParaRPr/>
          </a:p>
        </p:txBody>
      </p:sp>
      <p:sp>
        <p:nvSpPr>
          <p:cNvPr id="20" name="object 20"/>
          <p:cNvSpPr/>
          <p:nvPr/>
        </p:nvSpPr>
        <p:spPr>
          <a:xfrm>
            <a:off x="6235700" y="3278251"/>
            <a:ext cx="230504" cy="152400"/>
          </a:xfrm>
          <a:custGeom>
            <a:avLst/>
            <a:gdLst/>
            <a:ahLst/>
            <a:cxnLst/>
            <a:rect l="l" t="t" r="r" b="b"/>
            <a:pathLst>
              <a:path w="230504" h="152400">
                <a:moveTo>
                  <a:pt x="230250" y="0"/>
                </a:moveTo>
                <a:lnTo>
                  <a:pt x="0" y="152400"/>
                </a:lnTo>
              </a:path>
            </a:pathLst>
          </a:custGeom>
          <a:ln w="25400">
            <a:solidFill>
              <a:srgbClr val="777777"/>
            </a:solidFill>
          </a:ln>
        </p:spPr>
        <p:txBody>
          <a:bodyPr wrap="square" lIns="0" tIns="0" rIns="0" bIns="0" rtlCol="0"/>
          <a:lstStyle/>
          <a:p>
            <a:endParaRPr/>
          </a:p>
        </p:txBody>
      </p:sp>
      <p:sp>
        <p:nvSpPr>
          <p:cNvPr id="21" name="object 21"/>
          <p:cNvSpPr/>
          <p:nvPr/>
        </p:nvSpPr>
        <p:spPr>
          <a:xfrm>
            <a:off x="6356350" y="2893948"/>
            <a:ext cx="466725" cy="635"/>
          </a:xfrm>
          <a:custGeom>
            <a:avLst/>
            <a:gdLst/>
            <a:ahLst/>
            <a:cxnLst/>
            <a:rect l="l" t="t" r="r" b="b"/>
            <a:pathLst>
              <a:path w="466725" h="635">
                <a:moveTo>
                  <a:pt x="0" y="0"/>
                </a:moveTo>
                <a:lnTo>
                  <a:pt x="466725" y="126"/>
                </a:lnTo>
              </a:path>
            </a:pathLst>
          </a:custGeom>
          <a:ln w="25400">
            <a:solidFill>
              <a:srgbClr val="5BF54F"/>
            </a:solidFill>
          </a:ln>
        </p:spPr>
        <p:txBody>
          <a:bodyPr wrap="square" lIns="0" tIns="0" rIns="0" bIns="0" rtlCol="0"/>
          <a:lstStyle/>
          <a:p>
            <a:endParaRPr/>
          </a:p>
        </p:txBody>
      </p:sp>
      <p:sp>
        <p:nvSpPr>
          <p:cNvPr id="22" name="object 22"/>
          <p:cNvSpPr/>
          <p:nvPr/>
        </p:nvSpPr>
        <p:spPr>
          <a:xfrm>
            <a:off x="4848225" y="4441031"/>
            <a:ext cx="3008630" cy="0"/>
          </a:xfrm>
          <a:custGeom>
            <a:avLst/>
            <a:gdLst/>
            <a:ahLst/>
            <a:cxnLst/>
            <a:rect l="l" t="t" r="r" b="b"/>
            <a:pathLst>
              <a:path w="3008629">
                <a:moveTo>
                  <a:pt x="0" y="0"/>
                </a:moveTo>
                <a:lnTo>
                  <a:pt x="3008376" y="0"/>
                </a:lnTo>
              </a:path>
            </a:pathLst>
          </a:custGeom>
          <a:ln w="84137">
            <a:solidFill>
              <a:srgbClr val="5BF54F"/>
            </a:solidFill>
          </a:ln>
        </p:spPr>
        <p:txBody>
          <a:bodyPr wrap="square" lIns="0" tIns="0" rIns="0" bIns="0" rtlCol="0"/>
          <a:lstStyle/>
          <a:p>
            <a:endParaRPr/>
          </a:p>
        </p:txBody>
      </p:sp>
      <p:sp>
        <p:nvSpPr>
          <p:cNvPr id="23" name="object 23"/>
          <p:cNvSpPr/>
          <p:nvPr/>
        </p:nvSpPr>
        <p:spPr>
          <a:xfrm>
            <a:off x="1512950" y="3823430"/>
            <a:ext cx="3006725" cy="0"/>
          </a:xfrm>
          <a:custGeom>
            <a:avLst/>
            <a:gdLst/>
            <a:ahLst/>
            <a:cxnLst/>
            <a:rect l="l" t="t" r="r" b="b"/>
            <a:pathLst>
              <a:path w="3006725">
                <a:moveTo>
                  <a:pt x="0" y="0"/>
                </a:moveTo>
                <a:lnTo>
                  <a:pt x="3006725" y="0"/>
                </a:lnTo>
              </a:path>
            </a:pathLst>
          </a:custGeom>
          <a:ln w="84137">
            <a:solidFill>
              <a:srgbClr val="5BF54F"/>
            </a:solidFill>
          </a:ln>
        </p:spPr>
        <p:txBody>
          <a:bodyPr wrap="square" lIns="0" tIns="0" rIns="0" bIns="0" rtlCol="0"/>
          <a:lstStyle/>
          <a:p>
            <a:endParaRPr/>
          </a:p>
        </p:txBody>
      </p:sp>
      <p:sp>
        <p:nvSpPr>
          <p:cNvPr id="24" name="object 24"/>
          <p:cNvSpPr/>
          <p:nvPr/>
        </p:nvSpPr>
        <p:spPr>
          <a:xfrm>
            <a:off x="1692275" y="3490848"/>
            <a:ext cx="0" cy="934085"/>
          </a:xfrm>
          <a:custGeom>
            <a:avLst/>
            <a:gdLst/>
            <a:ahLst/>
            <a:cxnLst/>
            <a:rect l="l" t="t" r="r" b="b"/>
            <a:pathLst>
              <a:path h="934085">
                <a:moveTo>
                  <a:pt x="0" y="0"/>
                </a:moveTo>
                <a:lnTo>
                  <a:pt x="0" y="933513"/>
                </a:lnTo>
              </a:path>
            </a:pathLst>
          </a:custGeom>
          <a:ln w="25400">
            <a:solidFill>
              <a:srgbClr val="FF0000"/>
            </a:solidFill>
          </a:ln>
        </p:spPr>
        <p:txBody>
          <a:bodyPr wrap="square" lIns="0" tIns="0" rIns="0" bIns="0" rtlCol="0"/>
          <a:lstStyle/>
          <a:p>
            <a:endParaRPr/>
          </a:p>
        </p:txBody>
      </p:sp>
      <p:sp>
        <p:nvSpPr>
          <p:cNvPr id="25" name="object 25"/>
          <p:cNvSpPr/>
          <p:nvPr/>
        </p:nvSpPr>
        <p:spPr>
          <a:xfrm>
            <a:off x="2095500" y="3306826"/>
            <a:ext cx="230504" cy="152400"/>
          </a:xfrm>
          <a:custGeom>
            <a:avLst/>
            <a:gdLst/>
            <a:ahLst/>
            <a:cxnLst/>
            <a:rect l="l" t="t" r="r" b="b"/>
            <a:pathLst>
              <a:path w="230505" h="152400">
                <a:moveTo>
                  <a:pt x="230250" y="0"/>
                </a:moveTo>
                <a:lnTo>
                  <a:pt x="0" y="152400"/>
                </a:lnTo>
              </a:path>
            </a:pathLst>
          </a:custGeom>
          <a:ln w="25400">
            <a:solidFill>
              <a:srgbClr val="FF0000"/>
            </a:solidFill>
          </a:ln>
        </p:spPr>
        <p:txBody>
          <a:bodyPr wrap="square" lIns="0" tIns="0" rIns="0" bIns="0" rtlCol="0"/>
          <a:lstStyle/>
          <a:p>
            <a:endParaRPr/>
          </a:p>
        </p:txBody>
      </p:sp>
      <p:sp>
        <p:nvSpPr>
          <p:cNvPr id="26" name="object 26"/>
          <p:cNvSpPr/>
          <p:nvPr/>
        </p:nvSpPr>
        <p:spPr>
          <a:xfrm>
            <a:off x="2208276" y="3509898"/>
            <a:ext cx="0" cy="257175"/>
          </a:xfrm>
          <a:custGeom>
            <a:avLst/>
            <a:gdLst/>
            <a:ahLst/>
            <a:cxnLst/>
            <a:rect l="l" t="t" r="r" b="b"/>
            <a:pathLst>
              <a:path h="257175">
                <a:moveTo>
                  <a:pt x="0" y="0"/>
                </a:moveTo>
                <a:lnTo>
                  <a:pt x="0" y="257175"/>
                </a:lnTo>
              </a:path>
            </a:pathLst>
          </a:custGeom>
          <a:ln w="25400">
            <a:solidFill>
              <a:srgbClr val="FF0000"/>
            </a:solidFill>
          </a:ln>
        </p:spPr>
        <p:txBody>
          <a:bodyPr wrap="square" lIns="0" tIns="0" rIns="0" bIns="0" rtlCol="0"/>
          <a:lstStyle/>
          <a:p>
            <a:endParaRPr/>
          </a:p>
        </p:txBody>
      </p:sp>
      <p:sp>
        <p:nvSpPr>
          <p:cNvPr id="27" name="object 27"/>
          <p:cNvSpPr/>
          <p:nvPr/>
        </p:nvSpPr>
        <p:spPr>
          <a:xfrm>
            <a:off x="1563750" y="3268726"/>
            <a:ext cx="243204" cy="171450"/>
          </a:xfrm>
          <a:custGeom>
            <a:avLst/>
            <a:gdLst/>
            <a:ahLst/>
            <a:cxnLst/>
            <a:rect l="l" t="t" r="r" b="b"/>
            <a:pathLst>
              <a:path w="243205" h="171450">
                <a:moveTo>
                  <a:pt x="242824" y="0"/>
                </a:moveTo>
                <a:lnTo>
                  <a:pt x="0" y="171450"/>
                </a:lnTo>
              </a:path>
            </a:pathLst>
          </a:custGeom>
          <a:ln w="25400">
            <a:solidFill>
              <a:srgbClr val="FF0000"/>
            </a:solidFill>
          </a:ln>
        </p:spPr>
        <p:txBody>
          <a:bodyPr wrap="square" lIns="0" tIns="0" rIns="0" bIns="0" rtlCol="0"/>
          <a:lstStyle/>
          <a:p>
            <a:endParaRPr/>
          </a:p>
        </p:txBody>
      </p:sp>
      <p:sp>
        <p:nvSpPr>
          <p:cNvPr id="28" name="object 28"/>
          <p:cNvSpPr/>
          <p:nvPr/>
        </p:nvSpPr>
        <p:spPr>
          <a:xfrm>
            <a:off x="3241675" y="2020951"/>
            <a:ext cx="262255" cy="273050"/>
          </a:xfrm>
          <a:custGeom>
            <a:avLst/>
            <a:gdLst/>
            <a:ahLst/>
            <a:cxnLst/>
            <a:rect l="l" t="t" r="r" b="b"/>
            <a:pathLst>
              <a:path w="262254" h="273050">
                <a:moveTo>
                  <a:pt x="130937" y="0"/>
                </a:moveTo>
                <a:lnTo>
                  <a:pt x="89570" y="6956"/>
                </a:lnTo>
                <a:lnTo>
                  <a:pt x="53629" y="26330"/>
                </a:lnTo>
                <a:lnTo>
                  <a:pt x="25278" y="55878"/>
                </a:lnTo>
                <a:lnTo>
                  <a:pt x="6680" y="93358"/>
                </a:lnTo>
                <a:lnTo>
                  <a:pt x="0" y="136525"/>
                </a:lnTo>
                <a:lnTo>
                  <a:pt x="6680" y="179643"/>
                </a:lnTo>
                <a:lnTo>
                  <a:pt x="25278" y="217116"/>
                </a:lnTo>
                <a:lnTo>
                  <a:pt x="53629" y="246682"/>
                </a:lnTo>
                <a:lnTo>
                  <a:pt x="89570" y="266081"/>
                </a:lnTo>
                <a:lnTo>
                  <a:pt x="130937" y="273050"/>
                </a:lnTo>
                <a:lnTo>
                  <a:pt x="172365" y="266081"/>
                </a:lnTo>
                <a:lnTo>
                  <a:pt x="208344" y="246682"/>
                </a:lnTo>
                <a:lnTo>
                  <a:pt x="236714" y="217116"/>
                </a:lnTo>
                <a:lnTo>
                  <a:pt x="255319" y="179643"/>
                </a:lnTo>
                <a:lnTo>
                  <a:pt x="262000" y="136525"/>
                </a:lnTo>
                <a:lnTo>
                  <a:pt x="255319" y="93358"/>
                </a:lnTo>
                <a:lnTo>
                  <a:pt x="236714" y="55878"/>
                </a:lnTo>
                <a:lnTo>
                  <a:pt x="208344" y="26330"/>
                </a:lnTo>
                <a:lnTo>
                  <a:pt x="172365" y="6956"/>
                </a:lnTo>
                <a:lnTo>
                  <a:pt x="130937" y="0"/>
                </a:lnTo>
                <a:close/>
              </a:path>
            </a:pathLst>
          </a:custGeom>
          <a:solidFill>
            <a:srgbClr val="F09200"/>
          </a:solidFill>
        </p:spPr>
        <p:txBody>
          <a:bodyPr wrap="square" lIns="0" tIns="0" rIns="0" bIns="0" rtlCol="0"/>
          <a:lstStyle/>
          <a:p>
            <a:endParaRPr/>
          </a:p>
        </p:txBody>
      </p:sp>
      <p:sp>
        <p:nvSpPr>
          <p:cNvPr id="29" name="object 29"/>
          <p:cNvSpPr/>
          <p:nvPr/>
        </p:nvSpPr>
        <p:spPr>
          <a:xfrm>
            <a:off x="3241675" y="2020951"/>
            <a:ext cx="262255" cy="273050"/>
          </a:xfrm>
          <a:custGeom>
            <a:avLst/>
            <a:gdLst/>
            <a:ahLst/>
            <a:cxnLst/>
            <a:rect l="l" t="t" r="r" b="b"/>
            <a:pathLst>
              <a:path w="262254" h="273050">
                <a:moveTo>
                  <a:pt x="0" y="136525"/>
                </a:moveTo>
                <a:lnTo>
                  <a:pt x="6680" y="93358"/>
                </a:lnTo>
                <a:lnTo>
                  <a:pt x="25278" y="55878"/>
                </a:lnTo>
                <a:lnTo>
                  <a:pt x="53629" y="26330"/>
                </a:lnTo>
                <a:lnTo>
                  <a:pt x="89570" y="6956"/>
                </a:lnTo>
                <a:lnTo>
                  <a:pt x="130937" y="0"/>
                </a:lnTo>
                <a:lnTo>
                  <a:pt x="172365" y="6956"/>
                </a:lnTo>
                <a:lnTo>
                  <a:pt x="208344" y="26330"/>
                </a:lnTo>
                <a:lnTo>
                  <a:pt x="236714" y="55878"/>
                </a:lnTo>
                <a:lnTo>
                  <a:pt x="255319" y="93358"/>
                </a:lnTo>
                <a:lnTo>
                  <a:pt x="262000" y="136525"/>
                </a:lnTo>
                <a:lnTo>
                  <a:pt x="255319" y="179643"/>
                </a:lnTo>
                <a:lnTo>
                  <a:pt x="236714" y="217116"/>
                </a:lnTo>
                <a:lnTo>
                  <a:pt x="208344" y="246682"/>
                </a:lnTo>
                <a:lnTo>
                  <a:pt x="172365" y="266081"/>
                </a:lnTo>
                <a:lnTo>
                  <a:pt x="130937" y="273050"/>
                </a:lnTo>
                <a:lnTo>
                  <a:pt x="89570" y="266081"/>
                </a:lnTo>
                <a:lnTo>
                  <a:pt x="53629" y="246682"/>
                </a:lnTo>
                <a:lnTo>
                  <a:pt x="25278" y="217116"/>
                </a:lnTo>
                <a:lnTo>
                  <a:pt x="6680" y="179643"/>
                </a:lnTo>
                <a:lnTo>
                  <a:pt x="0" y="136525"/>
                </a:lnTo>
                <a:close/>
              </a:path>
            </a:pathLst>
          </a:custGeom>
          <a:ln w="25400">
            <a:solidFill>
              <a:srgbClr val="5BF54F"/>
            </a:solidFill>
          </a:ln>
        </p:spPr>
        <p:txBody>
          <a:bodyPr wrap="square" lIns="0" tIns="0" rIns="0" bIns="0" rtlCol="0"/>
          <a:lstStyle/>
          <a:p>
            <a:endParaRPr/>
          </a:p>
        </p:txBody>
      </p:sp>
      <p:sp>
        <p:nvSpPr>
          <p:cNvPr id="30" name="object 30"/>
          <p:cNvSpPr/>
          <p:nvPr/>
        </p:nvSpPr>
        <p:spPr>
          <a:xfrm>
            <a:off x="3368675" y="2308225"/>
            <a:ext cx="5080" cy="281305"/>
          </a:xfrm>
          <a:custGeom>
            <a:avLst/>
            <a:gdLst/>
            <a:ahLst/>
            <a:cxnLst/>
            <a:rect l="l" t="t" r="r" b="b"/>
            <a:pathLst>
              <a:path w="5079" h="281305">
                <a:moveTo>
                  <a:pt x="0" y="0"/>
                </a:moveTo>
                <a:lnTo>
                  <a:pt x="4825" y="280924"/>
                </a:lnTo>
              </a:path>
            </a:pathLst>
          </a:custGeom>
          <a:ln w="25400">
            <a:solidFill>
              <a:srgbClr val="5BF54F"/>
            </a:solidFill>
          </a:ln>
        </p:spPr>
        <p:txBody>
          <a:bodyPr wrap="square" lIns="0" tIns="0" rIns="0" bIns="0" rtlCol="0"/>
          <a:lstStyle/>
          <a:p>
            <a:endParaRPr/>
          </a:p>
        </p:txBody>
      </p:sp>
      <p:sp>
        <p:nvSpPr>
          <p:cNvPr id="31" name="object 31"/>
          <p:cNvSpPr/>
          <p:nvPr/>
        </p:nvSpPr>
        <p:spPr>
          <a:xfrm>
            <a:off x="3327400" y="2581211"/>
            <a:ext cx="88900" cy="90805"/>
          </a:xfrm>
          <a:custGeom>
            <a:avLst/>
            <a:gdLst/>
            <a:ahLst/>
            <a:cxnLst/>
            <a:rect l="l" t="t" r="r" b="b"/>
            <a:pathLst>
              <a:path w="88900" h="90805">
                <a:moveTo>
                  <a:pt x="0" y="90487"/>
                </a:moveTo>
                <a:lnTo>
                  <a:pt x="88900" y="90487"/>
                </a:lnTo>
                <a:lnTo>
                  <a:pt x="88900" y="0"/>
                </a:lnTo>
                <a:lnTo>
                  <a:pt x="0" y="0"/>
                </a:lnTo>
                <a:lnTo>
                  <a:pt x="0" y="90487"/>
                </a:lnTo>
                <a:close/>
              </a:path>
            </a:pathLst>
          </a:custGeom>
          <a:solidFill>
            <a:srgbClr val="F09200"/>
          </a:solidFill>
        </p:spPr>
        <p:txBody>
          <a:bodyPr wrap="square" lIns="0" tIns="0" rIns="0" bIns="0" rtlCol="0"/>
          <a:lstStyle/>
          <a:p>
            <a:endParaRPr/>
          </a:p>
        </p:txBody>
      </p:sp>
      <p:sp>
        <p:nvSpPr>
          <p:cNvPr id="32" name="object 32"/>
          <p:cNvSpPr/>
          <p:nvPr/>
        </p:nvSpPr>
        <p:spPr>
          <a:xfrm>
            <a:off x="3327400" y="2581211"/>
            <a:ext cx="88900" cy="90805"/>
          </a:xfrm>
          <a:custGeom>
            <a:avLst/>
            <a:gdLst/>
            <a:ahLst/>
            <a:cxnLst/>
            <a:rect l="l" t="t" r="r" b="b"/>
            <a:pathLst>
              <a:path w="88900" h="90805">
                <a:moveTo>
                  <a:pt x="0" y="90487"/>
                </a:moveTo>
                <a:lnTo>
                  <a:pt x="88900" y="90487"/>
                </a:lnTo>
                <a:lnTo>
                  <a:pt x="88900" y="0"/>
                </a:lnTo>
                <a:lnTo>
                  <a:pt x="0" y="0"/>
                </a:lnTo>
                <a:lnTo>
                  <a:pt x="0" y="90487"/>
                </a:lnTo>
                <a:close/>
              </a:path>
            </a:pathLst>
          </a:custGeom>
          <a:ln w="25400">
            <a:solidFill>
              <a:srgbClr val="5BF54F"/>
            </a:solidFill>
          </a:ln>
        </p:spPr>
        <p:txBody>
          <a:bodyPr wrap="square" lIns="0" tIns="0" rIns="0" bIns="0" rtlCol="0"/>
          <a:lstStyle/>
          <a:p>
            <a:endParaRPr/>
          </a:p>
        </p:txBody>
      </p:sp>
      <p:sp>
        <p:nvSpPr>
          <p:cNvPr id="33" name="object 33"/>
          <p:cNvSpPr/>
          <p:nvPr/>
        </p:nvSpPr>
        <p:spPr>
          <a:xfrm>
            <a:off x="3371850" y="2693923"/>
            <a:ext cx="0" cy="255904"/>
          </a:xfrm>
          <a:custGeom>
            <a:avLst/>
            <a:gdLst/>
            <a:ahLst/>
            <a:cxnLst/>
            <a:rect l="l" t="t" r="r" b="b"/>
            <a:pathLst>
              <a:path h="255905">
                <a:moveTo>
                  <a:pt x="0" y="0"/>
                </a:moveTo>
                <a:lnTo>
                  <a:pt x="0" y="255650"/>
                </a:lnTo>
              </a:path>
            </a:pathLst>
          </a:custGeom>
          <a:ln w="25400">
            <a:solidFill>
              <a:srgbClr val="5BF54F"/>
            </a:solidFill>
          </a:ln>
        </p:spPr>
        <p:txBody>
          <a:bodyPr wrap="square" lIns="0" tIns="0" rIns="0" bIns="0" rtlCol="0"/>
          <a:lstStyle/>
          <a:p>
            <a:endParaRPr/>
          </a:p>
        </p:txBody>
      </p:sp>
      <p:sp>
        <p:nvSpPr>
          <p:cNvPr id="34" name="object 34"/>
          <p:cNvSpPr/>
          <p:nvPr/>
        </p:nvSpPr>
        <p:spPr>
          <a:xfrm>
            <a:off x="3138551" y="2973451"/>
            <a:ext cx="0" cy="327025"/>
          </a:xfrm>
          <a:custGeom>
            <a:avLst/>
            <a:gdLst/>
            <a:ahLst/>
            <a:cxnLst/>
            <a:rect l="l" t="t" r="r" b="b"/>
            <a:pathLst>
              <a:path h="327025">
                <a:moveTo>
                  <a:pt x="0" y="0"/>
                </a:moveTo>
                <a:lnTo>
                  <a:pt x="0" y="327025"/>
                </a:lnTo>
              </a:path>
            </a:pathLst>
          </a:custGeom>
          <a:ln w="25400">
            <a:solidFill>
              <a:srgbClr val="5BF54F"/>
            </a:solidFill>
          </a:ln>
        </p:spPr>
        <p:txBody>
          <a:bodyPr wrap="square" lIns="0" tIns="0" rIns="0" bIns="0" rtlCol="0"/>
          <a:lstStyle/>
          <a:p>
            <a:endParaRPr/>
          </a:p>
        </p:txBody>
      </p:sp>
      <p:sp>
        <p:nvSpPr>
          <p:cNvPr id="35" name="object 35"/>
          <p:cNvSpPr/>
          <p:nvPr/>
        </p:nvSpPr>
        <p:spPr>
          <a:xfrm>
            <a:off x="3135376" y="3514725"/>
            <a:ext cx="0" cy="909955"/>
          </a:xfrm>
          <a:custGeom>
            <a:avLst/>
            <a:gdLst/>
            <a:ahLst/>
            <a:cxnLst/>
            <a:rect l="l" t="t" r="r" b="b"/>
            <a:pathLst>
              <a:path h="909954">
                <a:moveTo>
                  <a:pt x="0" y="0"/>
                </a:moveTo>
                <a:lnTo>
                  <a:pt x="0" y="909637"/>
                </a:lnTo>
              </a:path>
            </a:pathLst>
          </a:custGeom>
          <a:ln w="25400">
            <a:solidFill>
              <a:srgbClr val="FF0000"/>
            </a:solidFill>
          </a:ln>
        </p:spPr>
        <p:txBody>
          <a:bodyPr wrap="square" lIns="0" tIns="0" rIns="0" bIns="0" rtlCol="0"/>
          <a:lstStyle/>
          <a:p>
            <a:endParaRPr/>
          </a:p>
        </p:txBody>
      </p:sp>
      <p:sp>
        <p:nvSpPr>
          <p:cNvPr id="36" name="object 36"/>
          <p:cNvSpPr/>
          <p:nvPr/>
        </p:nvSpPr>
        <p:spPr>
          <a:xfrm>
            <a:off x="3603625" y="2957576"/>
            <a:ext cx="0" cy="327025"/>
          </a:xfrm>
          <a:custGeom>
            <a:avLst/>
            <a:gdLst/>
            <a:ahLst/>
            <a:cxnLst/>
            <a:rect l="l" t="t" r="r" b="b"/>
            <a:pathLst>
              <a:path h="327025">
                <a:moveTo>
                  <a:pt x="0" y="0"/>
                </a:moveTo>
                <a:lnTo>
                  <a:pt x="0" y="327025"/>
                </a:lnTo>
              </a:path>
            </a:pathLst>
          </a:custGeom>
          <a:ln w="25400">
            <a:solidFill>
              <a:srgbClr val="5BF54F"/>
            </a:solidFill>
          </a:ln>
        </p:spPr>
        <p:txBody>
          <a:bodyPr wrap="square" lIns="0" tIns="0" rIns="0" bIns="0" rtlCol="0"/>
          <a:lstStyle/>
          <a:p>
            <a:endParaRPr/>
          </a:p>
        </p:txBody>
      </p:sp>
      <p:sp>
        <p:nvSpPr>
          <p:cNvPr id="37" name="object 37"/>
          <p:cNvSpPr/>
          <p:nvPr/>
        </p:nvSpPr>
        <p:spPr>
          <a:xfrm>
            <a:off x="3490976" y="3371850"/>
            <a:ext cx="230504" cy="152400"/>
          </a:xfrm>
          <a:custGeom>
            <a:avLst/>
            <a:gdLst/>
            <a:ahLst/>
            <a:cxnLst/>
            <a:rect l="l" t="t" r="r" b="b"/>
            <a:pathLst>
              <a:path w="230504" h="152400">
                <a:moveTo>
                  <a:pt x="230124" y="0"/>
                </a:moveTo>
                <a:lnTo>
                  <a:pt x="0" y="152400"/>
                </a:lnTo>
              </a:path>
            </a:pathLst>
          </a:custGeom>
          <a:ln w="25400">
            <a:solidFill>
              <a:srgbClr val="5BF54F"/>
            </a:solidFill>
          </a:ln>
        </p:spPr>
        <p:txBody>
          <a:bodyPr wrap="square" lIns="0" tIns="0" rIns="0" bIns="0" rtlCol="0"/>
          <a:lstStyle/>
          <a:p>
            <a:endParaRPr/>
          </a:p>
        </p:txBody>
      </p:sp>
      <p:sp>
        <p:nvSpPr>
          <p:cNvPr id="38" name="object 38"/>
          <p:cNvSpPr/>
          <p:nvPr/>
        </p:nvSpPr>
        <p:spPr>
          <a:xfrm>
            <a:off x="3605276" y="3552825"/>
            <a:ext cx="0" cy="257175"/>
          </a:xfrm>
          <a:custGeom>
            <a:avLst/>
            <a:gdLst/>
            <a:ahLst/>
            <a:cxnLst/>
            <a:rect l="l" t="t" r="r" b="b"/>
            <a:pathLst>
              <a:path h="257175">
                <a:moveTo>
                  <a:pt x="0" y="0"/>
                </a:moveTo>
                <a:lnTo>
                  <a:pt x="0" y="257175"/>
                </a:lnTo>
              </a:path>
            </a:pathLst>
          </a:custGeom>
          <a:ln w="25400">
            <a:solidFill>
              <a:srgbClr val="5BF54F"/>
            </a:solidFill>
          </a:ln>
        </p:spPr>
        <p:txBody>
          <a:bodyPr wrap="square" lIns="0" tIns="0" rIns="0" bIns="0" rtlCol="0"/>
          <a:lstStyle/>
          <a:p>
            <a:endParaRPr/>
          </a:p>
        </p:txBody>
      </p:sp>
      <p:sp>
        <p:nvSpPr>
          <p:cNvPr id="39" name="object 39"/>
          <p:cNvSpPr/>
          <p:nvPr/>
        </p:nvSpPr>
        <p:spPr>
          <a:xfrm>
            <a:off x="3021076" y="3340100"/>
            <a:ext cx="230504" cy="152400"/>
          </a:xfrm>
          <a:custGeom>
            <a:avLst/>
            <a:gdLst/>
            <a:ahLst/>
            <a:cxnLst/>
            <a:rect l="l" t="t" r="r" b="b"/>
            <a:pathLst>
              <a:path w="230504" h="152400">
                <a:moveTo>
                  <a:pt x="230124" y="0"/>
                </a:moveTo>
                <a:lnTo>
                  <a:pt x="0" y="152400"/>
                </a:lnTo>
              </a:path>
            </a:pathLst>
          </a:custGeom>
          <a:ln w="25400">
            <a:solidFill>
              <a:srgbClr val="777777"/>
            </a:solidFill>
          </a:ln>
        </p:spPr>
        <p:txBody>
          <a:bodyPr wrap="square" lIns="0" tIns="0" rIns="0" bIns="0" rtlCol="0"/>
          <a:lstStyle/>
          <a:p>
            <a:endParaRPr/>
          </a:p>
        </p:txBody>
      </p:sp>
      <p:sp>
        <p:nvSpPr>
          <p:cNvPr id="40" name="object 40"/>
          <p:cNvSpPr/>
          <p:nvPr/>
        </p:nvSpPr>
        <p:spPr>
          <a:xfrm>
            <a:off x="3143250" y="2962275"/>
            <a:ext cx="455930" cy="0"/>
          </a:xfrm>
          <a:custGeom>
            <a:avLst/>
            <a:gdLst/>
            <a:ahLst/>
            <a:cxnLst/>
            <a:rect l="l" t="t" r="r" b="b"/>
            <a:pathLst>
              <a:path w="455929">
                <a:moveTo>
                  <a:pt x="0" y="0"/>
                </a:moveTo>
                <a:lnTo>
                  <a:pt x="455675" y="0"/>
                </a:lnTo>
              </a:path>
            </a:pathLst>
          </a:custGeom>
          <a:ln w="25400">
            <a:solidFill>
              <a:srgbClr val="5BF54F"/>
            </a:solidFill>
          </a:ln>
        </p:spPr>
        <p:txBody>
          <a:bodyPr wrap="square" lIns="0" tIns="0" rIns="0" bIns="0" rtlCol="0"/>
          <a:lstStyle/>
          <a:p>
            <a:endParaRPr/>
          </a:p>
        </p:txBody>
      </p:sp>
      <p:sp>
        <p:nvSpPr>
          <p:cNvPr id="41" name="object 41"/>
          <p:cNvSpPr/>
          <p:nvPr/>
        </p:nvSpPr>
        <p:spPr>
          <a:xfrm>
            <a:off x="1482725" y="4466431"/>
            <a:ext cx="3006725" cy="0"/>
          </a:xfrm>
          <a:custGeom>
            <a:avLst/>
            <a:gdLst/>
            <a:ahLst/>
            <a:cxnLst/>
            <a:rect l="l" t="t" r="r" b="b"/>
            <a:pathLst>
              <a:path w="3006725">
                <a:moveTo>
                  <a:pt x="0" y="0"/>
                </a:moveTo>
                <a:lnTo>
                  <a:pt x="3006725" y="0"/>
                </a:lnTo>
              </a:path>
            </a:pathLst>
          </a:custGeom>
          <a:ln w="84137">
            <a:solidFill>
              <a:srgbClr val="FF0000"/>
            </a:solidFill>
          </a:ln>
        </p:spPr>
        <p:txBody>
          <a:bodyPr wrap="square" lIns="0" tIns="0" rIns="0" bIns="0" rtlCol="0"/>
          <a:lstStyle/>
          <a:p>
            <a:endParaRPr/>
          </a:p>
        </p:txBody>
      </p:sp>
      <p:sp>
        <p:nvSpPr>
          <p:cNvPr id="42" name="object 42"/>
          <p:cNvSpPr/>
          <p:nvPr/>
        </p:nvSpPr>
        <p:spPr>
          <a:xfrm>
            <a:off x="2405126" y="3848100"/>
            <a:ext cx="0" cy="1021080"/>
          </a:xfrm>
          <a:custGeom>
            <a:avLst/>
            <a:gdLst/>
            <a:ahLst/>
            <a:cxnLst/>
            <a:rect l="l" t="t" r="r" b="b"/>
            <a:pathLst>
              <a:path h="1021079">
                <a:moveTo>
                  <a:pt x="0" y="1020699"/>
                </a:moveTo>
                <a:lnTo>
                  <a:pt x="0" y="0"/>
                </a:lnTo>
              </a:path>
            </a:pathLst>
          </a:custGeom>
          <a:ln w="25400">
            <a:solidFill>
              <a:srgbClr val="5BF54F"/>
            </a:solidFill>
          </a:ln>
        </p:spPr>
        <p:txBody>
          <a:bodyPr wrap="square" lIns="0" tIns="0" rIns="0" bIns="0" rtlCol="0"/>
          <a:lstStyle/>
          <a:p>
            <a:endParaRPr/>
          </a:p>
        </p:txBody>
      </p:sp>
      <p:sp>
        <p:nvSpPr>
          <p:cNvPr id="43" name="object 43"/>
          <p:cNvSpPr/>
          <p:nvPr/>
        </p:nvSpPr>
        <p:spPr>
          <a:xfrm>
            <a:off x="2773426" y="4783073"/>
            <a:ext cx="230504" cy="228600"/>
          </a:xfrm>
          <a:custGeom>
            <a:avLst/>
            <a:gdLst/>
            <a:ahLst/>
            <a:cxnLst/>
            <a:rect l="l" t="t" r="r" b="b"/>
            <a:pathLst>
              <a:path w="230505" h="228600">
                <a:moveTo>
                  <a:pt x="230124" y="228600"/>
                </a:moveTo>
                <a:lnTo>
                  <a:pt x="0" y="0"/>
                </a:lnTo>
              </a:path>
            </a:pathLst>
          </a:custGeom>
          <a:ln w="25400">
            <a:solidFill>
              <a:srgbClr val="FF0000"/>
            </a:solidFill>
          </a:ln>
        </p:spPr>
        <p:txBody>
          <a:bodyPr wrap="square" lIns="0" tIns="0" rIns="0" bIns="0" rtlCol="0"/>
          <a:lstStyle/>
          <a:p>
            <a:endParaRPr/>
          </a:p>
        </p:txBody>
      </p:sp>
      <p:sp>
        <p:nvSpPr>
          <p:cNvPr id="44" name="object 44"/>
          <p:cNvSpPr/>
          <p:nvPr/>
        </p:nvSpPr>
        <p:spPr>
          <a:xfrm>
            <a:off x="2898775" y="4473575"/>
            <a:ext cx="0" cy="333375"/>
          </a:xfrm>
          <a:custGeom>
            <a:avLst/>
            <a:gdLst/>
            <a:ahLst/>
            <a:cxnLst/>
            <a:rect l="l" t="t" r="r" b="b"/>
            <a:pathLst>
              <a:path h="333375">
                <a:moveTo>
                  <a:pt x="0" y="333375"/>
                </a:moveTo>
                <a:lnTo>
                  <a:pt x="0" y="0"/>
                </a:lnTo>
              </a:path>
            </a:pathLst>
          </a:custGeom>
          <a:ln w="25400">
            <a:solidFill>
              <a:srgbClr val="FF0000"/>
            </a:solidFill>
          </a:ln>
        </p:spPr>
        <p:txBody>
          <a:bodyPr wrap="square" lIns="0" tIns="0" rIns="0" bIns="0" rtlCol="0"/>
          <a:lstStyle/>
          <a:p>
            <a:endParaRPr/>
          </a:p>
        </p:txBody>
      </p:sp>
      <p:sp>
        <p:nvSpPr>
          <p:cNvPr id="45" name="object 45"/>
          <p:cNvSpPr/>
          <p:nvPr/>
        </p:nvSpPr>
        <p:spPr>
          <a:xfrm>
            <a:off x="2265426" y="4802123"/>
            <a:ext cx="230504" cy="228600"/>
          </a:xfrm>
          <a:custGeom>
            <a:avLst/>
            <a:gdLst/>
            <a:ahLst/>
            <a:cxnLst/>
            <a:rect l="l" t="t" r="r" b="b"/>
            <a:pathLst>
              <a:path w="230505" h="228600">
                <a:moveTo>
                  <a:pt x="230124" y="228600"/>
                </a:moveTo>
                <a:lnTo>
                  <a:pt x="0" y="0"/>
                </a:lnTo>
              </a:path>
            </a:pathLst>
          </a:custGeom>
          <a:ln w="25400">
            <a:solidFill>
              <a:srgbClr val="777777"/>
            </a:solidFill>
          </a:ln>
        </p:spPr>
        <p:txBody>
          <a:bodyPr wrap="square" lIns="0" tIns="0" rIns="0" bIns="0" rtlCol="0"/>
          <a:lstStyle/>
          <a:p>
            <a:endParaRPr/>
          </a:p>
        </p:txBody>
      </p:sp>
      <p:sp>
        <p:nvSpPr>
          <p:cNvPr id="46" name="object 46"/>
          <p:cNvSpPr/>
          <p:nvPr/>
        </p:nvSpPr>
        <p:spPr>
          <a:xfrm>
            <a:off x="3789426" y="3843401"/>
            <a:ext cx="0" cy="1021080"/>
          </a:xfrm>
          <a:custGeom>
            <a:avLst/>
            <a:gdLst/>
            <a:ahLst/>
            <a:cxnLst/>
            <a:rect l="l" t="t" r="r" b="b"/>
            <a:pathLst>
              <a:path h="1021079">
                <a:moveTo>
                  <a:pt x="0" y="1020699"/>
                </a:moveTo>
                <a:lnTo>
                  <a:pt x="0" y="0"/>
                </a:lnTo>
              </a:path>
            </a:pathLst>
          </a:custGeom>
          <a:ln w="25400">
            <a:solidFill>
              <a:srgbClr val="5BF54F"/>
            </a:solidFill>
          </a:ln>
        </p:spPr>
        <p:txBody>
          <a:bodyPr wrap="square" lIns="0" tIns="0" rIns="0" bIns="0" rtlCol="0"/>
          <a:lstStyle/>
          <a:p>
            <a:endParaRPr/>
          </a:p>
        </p:txBody>
      </p:sp>
      <p:sp>
        <p:nvSpPr>
          <p:cNvPr id="47" name="object 47"/>
          <p:cNvSpPr/>
          <p:nvPr/>
        </p:nvSpPr>
        <p:spPr>
          <a:xfrm>
            <a:off x="4132326" y="4764151"/>
            <a:ext cx="254000" cy="252729"/>
          </a:xfrm>
          <a:custGeom>
            <a:avLst/>
            <a:gdLst/>
            <a:ahLst/>
            <a:cxnLst/>
            <a:rect l="l" t="t" r="r" b="b"/>
            <a:pathLst>
              <a:path w="254000" h="252729">
                <a:moveTo>
                  <a:pt x="254000" y="252349"/>
                </a:moveTo>
                <a:lnTo>
                  <a:pt x="0" y="0"/>
                </a:lnTo>
              </a:path>
            </a:pathLst>
          </a:custGeom>
          <a:ln w="25400">
            <a:solidFill>
              <a:srgbClr val="FF0000"/>
            </a:solidFill>
          </a:ln>
        </p:spPr>
        <p:txBody>
          <a:bodyPr wrap="square" lIns="0" tIns="0" rIns="0" bIns="0" rtlCol="0"/>
          <a:lstStyle/>
          <a:p>
            <a:endParaRPr/>
          </a:p>
        </p:txBody>
      </p:sp>
      <p:sp>
        <p:nvSpPr>
          <p:cNvPr id="48" name="object 48"/>
          <p:cNvSpPr/>
          <p:nvPr/>
        </p:nvSpPr>
        <p:spPr>
          <a:xfrm>
            <a:off x="4259326" y="4492625"/>
            <a:ext cx="0" cy="333375"/>
          </a:xfrm>
          <a:custGeom>
            <a:avLst/>
            <a:gdLst/>
            <a:ahLst/>
            <a:cxnLst/>
            <a:rect l="l" t="t" r="r" b="b"/>
            <a:pathLst>
              <a:path h="333375">
                <a:moveTo>
                  <a:pt x="0" y="333375"/>
                </a:moveTo>
                <a:lnTo>
                  <a:pt x="0" y="0"/>
                </a:lnTo>
              </a:path>
            </a:pathLst>
          </a:custGeom>
          <a:ln w="25400">
            <a:solidFill>
              <a:srgbClr val="FF0000"/>
            </a:solidFill>
          </a:ln>
        </p:spPr>
        <p:txBody>
          <a:bodyPr wrap="square" lIns="0" tIns="0" rIns="0" bIns="0" rtlCol="0"/>
          <a:lstStyle/>
          <a:p>
            <a:endParaRPr/>
          </a:p>
        </p:txBody>
      </p:sp>
      <p:sp>
        <p:nvSpPr>
          <p:cNvPr id="49" name="object 49"/>
          <p:cNvSpPr/>
          <p:nvPr/>
        </p:nvSpPr>
        <p:spPr>
          <a:xfrm>
            <a:off x="3651250" y="4819650"/>
            <a:ext cx="230504" cy="228600"/>
          </a:xfrm>
          <a:custGeom>
            <a:avLst/>
            <a:gdLst/>
            <a:ahLst/>
            <a:cxnLst/>
            <a:rect l="l" t="t" r="r" b="b"/>
            <a:pathLst>
              <a:path w="230504" h="228600">
                <a:moveTo>
                  <a:pt x="230250" y="228600"/>
                </a:moveTo>
                <a:lnTo>
                  <a:pt x="0" y="0"/>
                </a:lnTo>
              </a:path>
            </a:pathLst>
          </a:custGeom>
          <a:ln w="25399">
            <a:solidFill>
              <a:srgbClr val="777777"/>
            </a:solidFill>
          </a:ln>
        </p:spPr>
        <p:txBody>
          <a:bodyPr wrap="square" lIns="0" tIns="0" rIns="0" bIns="0" rtlCol="0"/>
          <a:lstStyle/>
          <a:p>
            <a:endParaRPr/>
          </a:p>
        </p:txBody>
      </p:sp>
      <p:sp>
        <p:nvSpPr>
          <p:cNvPr id="50" name="object 50"/>
          <p:cNvSpPr/>
          <p:nvPr/>
        </p:nvSpPr>
        <p:spPr>
          <a:xfrm>
            <a:off x="5243576" y="2862326"/>
            <a:ext cx="0" cy="327025"/>
          </a:xfrm>
          <a:custGeom>
            <a:avLst/>
            <a:gdLst/>
            <a:ahLst/>
            <a:cxnLst/>
            <a:rect l="l" t="t" r="r" b="b"/>
            <a:pathLst>
              <a:path h="327025">
                <a:moveTo>
                  <a:pt x="0" y="0"/>
                </a:moveTo>
                <a:lnTo>
                  <a:pt x="0" y="327025"/>
                </a:lnTo>
              </a:path>
            </a:pathLst>
          </a:custGeom>
          <a:ln w="25400">
            <a:solidFill>
              <a:srgbClr val="5BF54F"/>
            </a:solidFill>
          </a:ln>
        </p:spPr>
        <p:txBody>
          <a:bodyPr wrap="square" lIns="0" tIns="0" rIns="0" bIns="0" rtlCol="0"/>
          <a:lstStyle/>
          <a:p>
            <a:endParaRPr/>
          </a:p>
        </p:txBody>
      </p:sp>
      <p:sp>
        <p:nvSpPr>
          <p:cNvPr id="51" name="object 51"/>
          <p:cNvSpPr/>
          <p:nvPr/>
        </p:nvSpPr>
        <p:spPr>
          <a:xfrm>
            <a:off x="5241925" y="3421126"/>
            <a:ext cx="0" cy="944880"/>
          </a:xfrm>
          <a:custGeom>
            <a:avLst/>
            <a:gdLst/>
            <a:ahLst/>
            <a:cxnLst/>
            <a:rect l="l" t="t" r="r" b="b"/>
            <a:pathLst>
              <a:path h="944879">
                <a:moveTo>
                  <a:pt x="0" y="0"/>
                </a:moveTo>
                <a:lnTo>
                  <a:pt x="0" y="944499"/>
                </a:lnTo>
              </a:path>
            </a:pathLst>
          </a:custGeom>
          <a:ln w="25400">
            <a:solidFill>
              <a:srgbClr val="5BF54F"/>
            </a:solidFill>
          </a:ln>
        </p:spPr>
        <p:txBody>
          <a:bodyPr wrap="square" lIns="0" tIns="0" rIns="0" bIns="0" rtlCol="0"/>
          <a:lstStyle/>
          <a:p>
            <a:endParaRPr/>
          </a:p>
        </p:txBody>
      </p:sp>
      <p:sp>
        <p:nvSpPr>
          <p:cNvPr id="52" name="object 52"/>
          <p:cNvSpPr/>
          <p:nvPr/>
        </p:nvSpPr>
        <p:spPr>
          <a:xfrm>
            <a:off x="5729351" y="2863850"/>
            <a:ext cx="0" cy="327025"/>
          </a:xfrm>
          <a:custGeom>
            <a:avLst/>
            <a:gdLst/>
            <a:ahLst/>
            <a:cxnLst/>
            <a:rect l="l" t="t" r="r" b="b"/>
            <a:pathLst>
              <a:path h="327025">
                <a:moveTo>
                  <a:pt x="0" y="0"/>
                </a:moveTo>
                <a:lnTo>
                  <a:pt x="0" y="327025"/>
                </a:lnTo>
              </a:path>
            </a:pathLst>
          </a:custGeom>
          <a:ln w="25400">
            <a:solidFill>
              <a:srgbClr val="5BF54F"/>
            </a:solidFill>
          </a:ln>
        </p:spPr>
        <p:txBody>
          <a:bodyPr wrap="square" lIns="0" tIns="0" rIns="0" bIns="0" rtlCol="0"/>
          <a:lstStyle/>
          <a:p>
            <a:endParaRPr/>
          </a:p>
        </p:txBody>
      </p:sp>
      <p:sp>
        <p:nvSpPr>
          <p:cNvPr id="53" name="object 53"/>
          <p:cNvSpPr/>
          <p:nvPr/>
        </p:nvSpPr>
        <p:spPr>
          <a:xfrm>
            <a:off x="5613400" y="3259201"/>
            <a:ext cx="228600" cy="152400"/>
          </a:xfrm>
          <a:custGeom>
            <a:avLst/>
            <a:gdLst/>
            <a:ahLst/>
            <a:cxnLst/>
            <a:rect l="l" t="t" r="r" b="b"/>
            <a:pathLst>
              <a:path w="228600" h="152400">
                <a:moveTo>
                  <a:pt x="228600" y="0"/>
                </a:moveTo>
                <a:lnTo>
                  <a:pt x="0" y="152400"/>
                </a:lnTo>
              </a:path>
            </a:pathLst>
          </a:custGeom>
          <a:ln w="25400">
            <a:solidFill>
              <a:srgbClr val="5BF54F"/>
            </a:solidFill>
          </a:ln>
        </p:spPr>
        <p:txBody>
          <a:bodyPr wrap="square" lIns="0" tIns="0" rIns="0" bIns="0" rtlCol="0"/>
          <a:lstStyle/>
          <a:p>
            <a:endParaRPr/>
          </a:p>
        </p:txBody>
      </p:sp>
      <p:sp>
        <p:nvSpPr>
          <p:cNvPr id="54" name="object 54"/>
          <p:cNvSpPr/>
          <p:nvPr/>
        </p:nvSpPr>
        <p:spPr>
          <a:xfrm>
            <a:off x="5726176" y="3440176"/>
            <a:ext cx="0" cy="333375"/>
          </a:xfrm>
          <a:custGeom>
            <a:avLst/>
            <a:gdLst/>
            <a:ahLst/>
            <a:cxnLst/>
            <a:rect l="l" t="t" r="r" b="b"/>
            <a:pathLst>
              <a:path h="333375">
                <a:moveTo>
                  <a:pt x="0" y="0"/>
                </a:moveTo>
                <a:lnTo>
                  <a:pt x="0" y="333375"/>
                </a:lnTo>
              </a:path>
            </a:pathLst>
          </a:custGeom>
          <a:ln w="25400">
            <a:solidFill>
              <a:srgbClr val="5BF54F"/>
            </a:solidFill>
          </a:ln>
        </p:spPr>
        <p:txBody>
          <a:bodyPr wrap="square" lIns="0" tIns="0" rIns="0" bIns="0" rtlCol="0"/>
          <a:lstStyle/>
          <a:p>
            <a:endParaRPr/>
          </a:p>
        </p:txBody>
      </p:sp>
      <p:sp>
        <p:nvSpPr>
          <p:cNvPr id="55" name="object 55"/>
          <p:cNvSpPr/>
          <p:nvPr/>
        </p:nvSpPr>
        <p:spPr>
          <a:xfrm>
            <a:off x="5114925" y="3246501"/>
            <a:ext cx="230504" cy="152400"/>
          </a:xfrm>
          <a:custGeom>
            <a:avLst/>
            <a:gdLst/>
            <a:ahLst/>
            <a:cxnLst/>
            <a:rect l="l" t="t" r="r" b="b"/>
            <a:pathLst>
              <a:path w="230504" h="152400">
                <a:moveTo>
                  <a:pt x="230250" y="0"/>
                </a:moveTo>
                <a:lnTo>
                  <a:pt x="0" y="152400"/>
                </a:lnTo>
              </a:path>
            </a:pathLst>
          </a:custGeom>
          <a:ln w="25400">
            <a:solidFill>
              <a:srgbClr val="777777"/>
            </a:solidFill>
          </a:ln>
        </p:spPr>
        <p:txBody>
          <a:bodyPr wrap="square" lIns="0" tIns="0" rIns="0" bIns="0" rtlCol="0"/>
          <a:lstStyle/>
          <a:p>
            <a:endParaRPr/>
          </a:p>
        </p:txBody>
      </p:sp>
      <p:sp>
        <p:nvSpPr>
          <p:cNvPr id="56" name="object 56"/>
          <p:cNvSpPr/>
          <p:nvPr/>
        </p:nvSpPr>
        <p:spPr>
          <a:xfrm>
            <a:off x="5240401" y="2857500"/>
            <a:ext cx="488950" cy="0"/>
          </a:xfrm>
          <a:custGeom>
            <a:avLst/>
            <a:gdLst/>
            <a:ahLst/>
            <a:cxnLst/>
            <a:rect l="l" t="t" r="r" b="b"/>
            <a:pathLst>
              <a:path w="488950">
                <a:moveTo>
                  <a:pt x="0" y="0"/>
                </a:moveTo>
                <a:lnTo>
                  <a:pt x="488950" y="0"/>
                </a:lnTo>
              </a:path>
            </a:pathLst>
          </a:custGeom>
          <a:ln w="25400">
            <a:solidFill>
              <a:srgbClr val="5BF54F"/>
            </a:solidFill>
          </a:ln>
        </p:spPr>
        <p:txBody>
          <a:bodyPr wrap="square" lIns="0" tIns="0" rIns="0" bIns="0" rtlCol="0"/>
          <a:lstStyle/>
          <a:p>
            <a:endParaRPr/>
          </a:p>
        </p:txBody>
      </p:sp>
      <p:sp>
        <p:nvSpPr>
          <p:cNvPr id="57" name="object 57"/>
          <p:cNvSpPr/>
          <p:nvPr/>
        </p:nvSpPr>
        <p:spPr>
          <a:xfrm>
            <a:off x="5438775" y="2476436"/>
            <a:ext cx="88900" cy="90805"/>
          </a:xfrm>
          <a:custGeom>
            <a:avLst/>
            <a:gdLst/>
            <a:ahLst/>
            <a:cxnLst/>
            <a:rect l="l" t="t" r="r" b="b"/>
            <a:pathLst>
              <a:path w="88900" h="90805">
                <a:moveTo>
                  <a:pt x="0" y="90487"/>
                </a:moveTo>
                <a:lnTo>
                  <a:pt x="88900" y="90487"/>
                </a:lnTo>
                <a:lnTo>
                  <a:pt x="88900" y="0"/>
                </a:lnTo>
                <a:lnTo>
                  <a:pt x="0" y="0"/>
                </a:lnTo>
                <a:lnTo>
                  <a:pt x="0" y="90487"/>
                </a:lnTo>
                <a:close/>
              </a:path>
            </a:pathLst>
          </a:custGeom>
          <a:solidFill>
            <a:srgbClr val="F09200"/>
          </a:solidFill>
        </p:spPr>
        <p:txBody>
          <a:bodyPr wrap="square" lIns="0" tIns="0" rIns="0" bIns="0" rtlCol="0"/>
          <a:lstStyle/>
          <a:p>
            <a:endParaRPr/>
          </a:p>
        </p:txBody>
      </p:sp>
      <p:sp>
        <p:nvSpPr>
          <p:cNvPr id="58" name="object 58"/>
          <p:cNvSpPr/>
          <p:nvPr/>
        </p:nvSpPr>
        <p:spPr>
          <a:xfrm>
            <a:off x="5438775" y="2476436"/>
            <a:ext cx="88900" cy="90805"/>
          </a:xfrm>
          <a:custGeom>
            <a:avLst/>
            <a:gdLst/>
            <a:ahLst/>
            <a:cxnLst/>
            <a:rect l="l" t="t" r="r" b="b"/>
            <a:pathLst>
              <a:path w="88900" h="90805">
                <a:moveTo>
                  <a:pt x="0" y="90487"/>
                </a:moveTo>
                <a:lnTo>
                  <a:pt x="88900" y="90487"/>
                </a:lnTo>
                <a:lnTo>
                  <a:pt x="88900" y="0"/>
                </a:lnTo>
                <a:lnTo>
                  <a:pt x="0" y="0"/>
                </a:lnTo>
                <a:lnTo>
                  <a:pt x="0" y="90487"/>
                </a:lnTo>
                <a:close/>
              </a:path>
            </a:pathLst>
          </a:custGeom>
          <a:ln w="25400">
            <a:solidFill>
              <a:srgbClr val="5BF54F"/>
            </a:solidFill>
          </a:ln>
        </p:spPr>
        <p:txBody>
          <a:bodyPr wrap="square" lIns="0" tIns="0" rIns="0" bIns="0" rtlCol="0"/>
          <a:lstStyle/>
          <a:p>
            <a:endParaRPr/>
          </a:p>
        </p:txBody>
      </p:sp>
      <p:sp>
        <p:nvSpPr>
          <p:cNvPr id="59" name="object 59"/>
          <p:cNvSpPr/>
          <p:nvPr/>
        </p:nvSpPr>
        <p:spPr>
          <a:xfrm>
            <a:off x="5445125" y="1703323"/>
            <a:ext cx="76200" cy="760730"/>
          </a:xfrm>
          <a:custGeom>
            <a:avLst/>
            <a:gdLst/>
            <a:ahLst/>
            <a:cxnLst/>
            <a:rect l="l" t="t" r="r" b="b"/>
            <a:pathLst>
              <a:path w="76200" h="760730">
                <a:moveTo>
                  <a:pt x="50800" y="63500"/>
                </a:moveTo>
                <a:lnTo>
                  <a:pt x="25400" y="63500"/>
                </a:lnTo>
                <a:lnTo>
                  <a:pt x="25400" y="760476"/>
                </a:lnTo>
                <a:lnTo>
                  <a:pt x="50800" y="760476"/>
                </a:lnTo>
                <a:lnTo>
                  <a:pt x="50800" y="63500"/>
                </a:lnTo>
                <a:close/>
              </a:path>
              <a:path w="76200" h="760730">
                <a:moveTo>
                  <a:pt x="38100" y="0"/>
                </a:moveTo>
                <a:lnTo>
                  <a:pt x="0" y="76200"/>
                </a:lnTo>
                <a:lnTo>
                  <a:pt x="25400" y="76200"/>
                </a:lnTo>
                <a:lnTo>
                  <a:pt x="25400" y="63500"/>
                </a:lnTo>
                <a:lnTo>
                  <a:pt x="69850" y="63500"/>
                </a:lnTo>
                <a:lnTo>
                  <a:pt x="38100" y="0"/>
                </a:lnTo>
                <a:close/>
              </a:path>
              <a:path w="76200" h="760730">
                <a:moveTo>
                  <a:pt x="69850" y="63500"/>
                </a:moveTo>
                <a:lnTo>
                  <a:pt x="50800" y="63500"/>
                </a:lnTo>
                <a:lnTo>
                  <a:pt x="50800" y="76200"/>
                </a:lnTo>
                <a:lnTo>
                  <a:pt x="76200" y="76200"/>
                </a:lnTo>
                <a:lnTo>
                  <a:pt x="69850" y="63500"/>
                </a:lnTo>
                <a:close/>
              </a:path>
            </a:pathLst>
          </a:custGeom>
          <a:solidFill>
            <a:srgbClr val="5BF54F"/>
          </a:solidFill>
        </p:spPr>
        <p:txBody>
          <a:bodyPr wrap="square" lIns="0" tIns="0" rIns="0" bIns="0" rtlCol="0"/>
          <a:lstStyle/>
          <a:p>
            <a:endParaRPr/>
          </a:p>
        </p:txBody>
      </p:sp>
      <p:sp>
        <p:nvSpPr>
          <p:cNvPr id="60" name="object 60"/>
          <p:cNvSpPr/>
          <p:nvPr/>
        </p:nvSpPr>
        <p:spPr>
          <a:xfrm>
            <a:off x="5483225" y="2567051"/>
            <a:ext cx="0" cy="273050"/>
          </a:xfrm>
          <a:custGeom>
            <a:avLst/>
            <a:gdLst/>
            <a:ahLst/>
            <a:cxnLst/>
            <a:rect l="l" t="t" r="r" b="b"/>
            <a:pathLst>
              <a:path h="273050">
                <a:moveTo>
                  <a:pt x="0" y="0"/>
                </a:moveTo>
                <a:lnTo>
                  <a:pt x="0" y="273050"/>
                </a:lnTo>
              </a:path>
            </a:pathLst>
          </a:custGeom>
          <a:ln w="25400">
            <a:solidFill>
              <a:srgbClr val="5BF54F"/>
            </a:solidFill>
          </a:ln>
        </p:spPr>
        <p:txBody>
          <a:bodyPr wrap="square" lIns="0" tIns="0" rIns="0" bIns="0" rtlCol="0"/>
          <a:lstStyle/>
          <a:p>
            <a:endParaRPr/>
          </a:p>
        </p:txBody>
      </p:sp>
      <p:sp>
        <p:nvSpPr>
          <p:cNvPr id="61" name="object 61"/>
          <p:cNvSpPr/>
          <p:nvPr/>
        </p:nvSpPr>
        <p:spPr>
          <a:xfrm>
            <a:off x="7712075" y="4502150"/>
            <a:ext cx="0" cy="370205"/>
          </a:xfrm>
          <a:custGeom>
            <a:avLst/>
            <a:gdLst/>
            <a:ahLst/>
            <a:cxnLst/>
            <a:rect l="l" t="t" r="r" b="b"/>
            <a:pathLst>
              <a:path h="370204">
                <a:moveTo>
                  <a:pt x="0" y="0"/>
                </a:moveTo>
                <a:lnTo>
                  <a:pt x="0" y="369824"/>
                </a:lnTo>
              </a:path>
            </a:pathLst>
          </a:custGeom>
          <a:ln w="25400">
            <a:solidFill>
              <a:srgbClr val="5BF54F"/>
            </a:solidFill>
          </a:ln>
        </p:spPr>
        <p:txBody>
          <a:bodyPr wrap="square" lIns="0" tIns="0" rIns="0" bIns="0" rtlCol="0"/>
          <a:lstStyle/>
          <a:p>
            <a:endParaRPr/>
          </a:p>
        </p:txBody>
      </p:sp>
      <p:sp>
        <p:nvSpPr>
          <p:cNvPr id="62" name="object 62"/>
          <p:cNvSpPr/>
          <p:nvPr/>
        </p:nvSpPr>
        <p:spPr>
          <a:xfrm>
            <a:off x="7705725" y="4871973"/>
            <a:ext cx="376555" cy="635"/>
          </a:xfrm>
          <a:custGeom>
            <a:avLst/>
            <a:gdLst/>
            <a:ahLst/>
            <a:cxnLst/>
            <a:rect l="l" t="t" r="r" b="b"/>
            <a:pathLst>
              <a:path w="376554" h="635">
                <a:moveTo>
                  <a:pt x="0" y="0"/>
                </a:moveTo>
                <a:lnTo>
                  <a:pt x="376300" y="126"/>
                </a:lnTo>
              </a:path>
            </a:pathLst>
          </a:custGeom>
          <a:ln w="25400">
            <a:solidFill>
              <a:srgbClr val="5BF54F"/>
            </a:solidFill>
          </a:ln>
        </p:spPr>
        <p:txBody>
          <a:bodyPr wrap="square" lIns="0" tIns="0" rIns="0" bIns="0" rtlCol="0"/>
          <a:lstStyle/>
          <a:p>
            <a:endParaRPr/>
          </a:p>
        </p:txBody>
      </p:sp>
      <p:sp>
        <p:nvSpPr>
          <p:cNvPr id="63" name="object 63"/>
          <p:cNvSpPr/>
          <p:nvPr/>
        </p:nvSpPr>
        <p:spPr>
          <a:xfrm>
            <a:off x="8096250" y="4418076"/>
            <a:ext cx="0" cy="465455"/>
          </a:xfrm>
          <a:custGeom>
            <a:avLst/>
            <a:gdLst/>
            <a:ahLst/>
            <a:cxnLst/>
            <a:rect l="l" t="t" r="r" b="b"/>
            <a:pathLst>
              <a:path h="465454">
                <a:moveTo>
                  <a:pt x="0" y="465074"/>
                </a:moveTo>
                <a:lnTo>
                  <a:pt x="0" y="0"/>
                </a:lnTo>
              </a:path>
            </a:pathLst>
          </a:custGeom>
          <a:ln w="25400">
            <a:solidFill>
              <a:srgbClr val="5BF54F"/>
            </a:solidFill>
          </a:ln>
        </p:spPr>
        <p:txBody>
          <a:bodyPr wrap="square" lIns="0" tIns="0" rIns="0" bIns="0" rtlCol="0"/>
          <a:lstStyle/>
          <a:p>
            <a:endParaRPr/>
          </a:p>
        </p:txBody>
      </p:sp>
      <p:sp>
        <p:nvSpPr>
          <p:cNvPr id="64" name="object 64"/>
          <p:cNvSpPr/>
          <p:nvPr/>
        </p:nvSpPr>
        <p:spPr>
          <a:xfrm>
            <a:off x="7989951" y="3749675"/>
            <a:ext cx="214629" cy="155575"/>
          </a:xfrm>
          <a:custGeom>
            <a:avLst/>
            <a:gdLst/>
            <a:ahLst/>
            <a:cxnLst/>
            <a:rect l="l" t="t" r="r" b="b"/>
            <a:pathLst>
              <a:path w="214629" h="155575">
                <a:moveTo>
                  <a:pt x="214249" y="0"/>
                </a:moveTo>
                <a:lnTo>
                  <a:pt x="0" y="155575"/>
                </a:lnTo>
              </a:path>
            </a:pathLst>
          </a:custGeom>
          <a:ln w="25400">
            <a:solidFill>
              <a:srgbClr val="5BF54F"/>
            </a:solidFill>
          </a:ln>
        </p:spPr>
        <p:txBody>
          <a:bodyPr wrap="square" lIns="0" tIns="0" rIns="0" bIns="0" rtlCol="0"/>
          <a:lstStyle/>
          <a:p>
            <a:endParaRPr/>
          </a:p>
        </p:txBody>
      </p:sp>
      <p:sp>
        <p:nvSpPr>
          <p:cNvPr id="65" name="object 65"/>
          <p:cNvSpPr/>
          <p:nvPr/>
        </p:nvSpPr>
        <p:spPr>
          <a:xfrm>
            <a:off x="8051800" y="4054411"/>
            <a:ext cx="90805" cy="90805"/>
          </a:xfrm>
          <a:custGeom>
            <a:avLst/>
            <a:gdLst/>
            <a:ahLst/>
            <a:cxnLst/>
            <a:rect l="l" t="t" r="r" b="b"/>
            <a:pathLst>
              <a:path w="90804" h="90804">
                <a:moveTo>
                  <a:pt x="0" y="90487"/>
                </a:moveTo>
                <a:lnTo>
                  <a:pt x="90488" y="90487"/>
                </a:lnTo>
                <a:lnTo>
                  <a:pt x="90488" y="0"/>
                </a:lnTo>
                <a:lnTo>
                  <a:pt x="0" y="0"/>
                </a:lnTo>
                <a:lnTo>
                  <a:pt x="0" y="90487"/>
                </a:lnTo>
                <a:close/>
              </a:path>
            </a:pathLst>
          </a:custGeom>
          <a:solidFill>
            <a:srgbClr val="F09200"/>
          </a:solidFill>
        </p:spPr>
        <p:txBody>
          <a:bodyPr wrap="square" lIns="0" tIns="0" rIns="0" bIns="0" rtlCol="0"/>
          <a:lstStyle/>
          <a:p>
            <a:endParaRPr/>
          </a:p>
        </p:txBody>
      </p:sp>
      <p:sp>
        <p:nvSpPr>
          <p:cNvPr id="66" name="object 66"/>
          <p:cNvSpPr/>
          <p:nvPr/>
        </p:nvSpPr>
        <p:spPr>
          <a:xfrm>
            <a:off x="8051800" y="4054411"/>
            <a:ext cx="90805" cy="90805"/>
          </a:xfrm>
          <a:custGeom>
            <a:avLst/>
            <a:gdLst/>
            <a:ahLst/>
            <a:cxnLst/>
            <a:rect l="l" t="t" r="r" b="b"/>
            <a:pathLst>
              <a:path w="90804" h="90804">
                <a:moveTo>
                  <a:pt x="0" y="90487"/>
                </a:moveTo>
                <a:lnTo>
                  <a:pt x="90488" y="90487"/>
                </a:lnTo>
                <a:lnTo>
                  <a:pt x="90488" y="0"/>
                </a:lnTo>
                <a:lnTo>
                  <a:pt x="0" y="0"/>
                </a:lnTo>
                <a:lnTo>
                  <a:pt x="0" y="90487"/>
                </a:lnTo>
                <a:close/>
              </a:path>
            </a:pathLst>
          </a:custGeom>
          <a:ln w="25400">
            <a:solidFill>
              <a:srgbClr val="5BF54F"/>
            </a:solidFill>
          </a:ln>
        </p:spPr>
        <p:txBody>
          <a:bodyPr wrap="square" lIns="0" tIns="0" rIns="0" bIns="0" rtlCol="0"/>
          <a:lstStyle/>
          <a:p>
            <a:endParaRPr/>
          </a:p>
        </p:txBody>
      </p:sp>
      <p:sp>
        <p:nvSpPr>
          <p:cNvPr id="67" name="object 67"/>
          <p:cNvSpPr/>
          <p:nvPr/>
        </p:nvSpPr>
        <p:spPr>
          <a:xfrm>
            <a:off x="8096250" y="3921125"/>
            <a:ext cx="0" cy="127000"/>
          </a:xfrm>
          <a:custGeom>
            <a:avLst/>
            <a:gdLst/>
            <a:ahLst/>
            <a:cxnLst/>
            <a:rect l="l" t="t" r="r" b="b"/>
            <a:pathLst>
              <a:path h="127000">
                <a:moveTo>
                  <a:pt x="0" y="127000"/>
                </a:moveTo>
                <a:lnTo>
                  <a:pt x="0" y="0"/>
                </a:lnTo>
              </a:path>
            </a:pathLst>
          </a:custGeom>
          <a:ln w="25400">
            <a:solidFill>
              <a:srgbClr val="5BF54F"/>
            </a:solidFill>
          </a:ln>
        </p:spPr>
        <p:txBody>
          <a:bodyPr wrap="square" lIns="0" tIns="0" rIns="0" bIns="0" rtlCol="0"/>
          <a:lstStyle/>
          <a:p>
            <a:endParaRPr/>
          </a:p>
        </p:txBody>
      </p:sp>
      <p:sp>
        <p:nvSpPr>
          <p:cNvPr id="68" name="object 68"/>
          <p:cNvSpPr/>
          <p:nvPr/>
        </p:nvSpPr>
        <p:spPr>
          <a:xfrm>
            <a:off x="8096250" y="4152900"/>
            <a:ext cx="0" cy="127000"/>
          </a:xfrm>
          <a:custGeom>
            <a:avLst/>
            <a:gdLst/>
            <a:ahLst/>
            <a:cxnLst/>
            <a:rect l="l" t="t" r="r" b="b"/>
            <a:pathLst>
              <a:path h="127000">
                <a:moveTo>
                  <a:pt x="0" y="127000"/>
                </a:moveTo>
                <a:lnTo>
                  <a:pt x="0" y="0"/>
                </a:lnTo>
              </a:path>
            </a:pathLst>
          </a:custGeom>
          <a:ln w="25400">
            <a:solidFill>
              <a:srgbClr val="5BF54F"/>
            </a:solidFill>
          </a:ln>
        </p:spPr>
        <p:txBody>
          <a:bodyPr wrap="square" lIns="0" tIns="0" rIns="0" bIns="0" rtlCol="0"/>
          <a:lstStyle/>
          <a:p>
            <a:endParaRPr/>
          </a:p>
        </p:txBody>
      </p:sp>
      <p:sp>
        <p:nvSpPr>
          <p:cNvPr id="69" name="object 69"/>
          <p:cNvSpPr/>
          <p:nvPr/>
        </p:nvSpPr>
        <p:spPr>
          <a:xfrm>
            <a:off x="7997825" y="4275201"/>
            <a:ext cx="196850" cy="136525"/>
          </a:xfrm>
          <a:custGeom>
            <a:avLst/>
            <a:gdLst/>
            <a:ahLst/>
            <a:cxnLst/>
            <a:rect l="l" t="t" r="r" b="b"/>
            <a:pathLst>
              <a:path w="196850" h="136525">
                <a:moveTo>
                  <a:pt x="196850" y="0"/>
                </a:moveTo>
                <a:lnTo>
                  <a:pt x="0" y="136525"/>
                </a:lnTo>
              </a:path>
            </a:pathLst>
          </a:custGeom>
          <a:ln w="25400">
            <a:solidFill>
              <a:srgbClr val="5BF54F"/>
            </a:solidFill>
          </a:ln>
        </p:spPr>
        <p:txBody>
          <a:bodyPr wrap="square" lIns="0" tIns="0" rIns="0" bIns="0" rtlCol="0"/>
          <a:lstStyle/>
          <a:p>
            <a:endParaRPr/>
          </a:p>
        </p:txBody>
      </p:sp>
      <p:sp>
        <p:nvSpPr>
          <p:cNvPr id="70" name="object 70"/>
          <p:cNvSpPr/>
          <p:nvPr/>
        </p:nvSpPr>
        <p:spPr>
          <a:xfrm>
            <a:off x="7704201" y="3328923"/>
            <a:ext cx="0" cy="504825"/>
          </a:xfrm>
          <a:custGeom>
            <a:avLst/>
            <a:gdLst/>
            <a:ahLst/>
            <a:cxnLst/>
            <a:rect l="l" t="t" r="r" b="b"/>
            <a:pathLst>
              <a:path h="504825">
                <a:moveTo>
                  <a:pt x="0" y="504825"/>
                </a:moveTo>
                <a:lnTo>
                  <a:pt x="0" y="0"/>
                </a:lnTo>
              </a:path>
            </a:pathLst>
          </a:custGeom>
          <a:ln w="25400">
            <a:solidFill>
              <a:srgbClr val="5BF54F"/>
            </a:solidFill>
          </a:ln>
        </p:spPr>
        <p:txBody>
          <a:bodyPr wrap="square" lIns="0" tIns="0" rIns="0" bIns="0" rtlCol="0"/>
          <a:lstStyle/>
          <a:p>
            <a:endParaRPr/>
          </a:p>
        </p:txBody>
      </p:sp>
      <p:sp>
        <p:nvSpPr>
          <p:cNvPr id="71" name="object 71"/>
          <p:cNvSpPr/>
          <p:nvPr/>
        </p:nvSpPr>
        <p:spPr>
          <a:xfrm>
            <a:off x="7710551" y="3336925"/>
            <a:ext cx="379730" cy="0"/>
          </a:xfrm>
          <a:custGeom>
            <a:avLst/>
            <a:gdLst/>
            <a:ahLst/>
            <a:cxnLst/>
            <a:rect l="l" t="t" r="r" b="b"/>
            <a:pathLst>
              <a:path w="379729">
                <a:moveTo>
                  <a:pt x="0" y="0"/>
                </a:moveTo>
                <a:lnTo>
                  <a:pt x="379349" y="0"/>
                </a:lnTo>
              </a:path>
            </a:pathLst>
          </a:custGeom>
          <a:ln w="25400">
            <a:solidFill>
              <a:srgbClr val="5BF54F"/>
            </a:solidFill>
          </a:ln>
        </p:spPr>
        <p:txBody>
          <a:bodyPr wrap="square" lIns="0" tIns="0" rIns="0" bIns="0" rtlCol="0"/>
          <a:lstStyle/>
          <a:p>
            <a:endParaRPr/>
          </a:p>
        </p:txBody>
      </p:sp>
      <p:sp>
        <p:nvSpPr>
          <p:cNvPr id="72" name="object 72"/>
          <p:cNvSpPr/>
          <p:nvPr/>
        </p:nvSpPr>
        <p:spPr>
          <a:xfrm>
            <a:off x="8096250" y="3359150"/>
            <a:ext cx="0" cy="389255"/>
          </a:xfrm>
          <a:custGeom>
            <a:avLst/>
            <a:gdLst/>
            <a:ahLst/>
            <a:cxnLst/>
            <a:rect l="l" t="t" r="r" b="b"/>
            <a:pathLst>
              <a:path h="389254">
                <a:moveTo>
                  <a:pt x="0" y="0"/>
                </a:moveTo>
                <a:lnTo>
                  <a:pt x="0" y="388874"/>
                </a:lnTo>
              </a:path>
            </a:pathLst>
          </a:custGeom>
          <a:ln w="25400">
            <a:solidFill>
              <a:srgbClr val="5BF54F"/>
            </a:solidFill>
          </a:ln>
        </p:spPr>
        <p:txBody>
          <a:bodyPr wrap="square" lIns="0" tIns="0" rIns="0" bIns="0" rtlCol="0"/>
          <a:lstStyle/>
          <a:p>
            <a:endParaRPr/>
          </a:p>
        </p:txBody>
      </p:sp>
      <p:sp>
        <p:nvSpPr>
          <p:cNvPr id="73" name="object 73"/>
          <p:cNvSpPr/>
          <p:nvPr/>
        </p:nvSpPr>
        <p:spPr>
          <a:xfrm>
            <a:off x="4856226" y="3697351"/>
            <a:ext cx="53975" cy="73025"/>
          </a:xfrm>
          <a:custGeom>
            <a:avLst/>
            <a:gdLst/>
            <a:ahLst/>
            <a:cxnLst/>
            <a:rect l="l" t="t" r="r" b="b"/>
            <a:pathLst>
              <a:path w="53975" h="73025">
                <a:moveTo>
                  <a:pt x="0" y="0"/>
                </a:moveTo>
                <a:lnTo>
                  <a:pt x="53975" y="73025"/>
                </a:lnTo>
              </a:path>
            </a:pathLst>
          </a:custGeom>
          <a:ln w="25400">
            <a:solidFill>
              <a:srgbClr val="5BF54F"/>
            </a:solidFill>
          </a:ln>
        </p:spPr>
        <p:txBody>
          <a:bodyPr wrap="square" lIns="0" tIns="0" rIns="0" bIns="0" rtlCol="0"/>
          <a:lstStyle/>
          <a:p>
            <a:endParaRPr/>
          </a:p>
        </p:txBody>
      </p:sp>
      <p:sp>
        <p:nvSpPr>
          <p:cNvPr id="74" name="object 74"/>
          <p:cNvSpPr/>
          <p:nvPr/>
        </p:nvSpPr>
        <p:spPr>
          <a:xfrm>
            <a:off x="4505325" y="3868801"/>
            <a:ext cx="65405" cy="88900"/>
          </a:xfrm>
          <a:custGeom>
            <a:avLst/>
            <a:gdLst/>
            <a:ahLst/>
            <a:cxnLst/>
            <a:rect l="l" t="t" r="r" b="b"/>
            <a:pathLst>
              <a:path w="65404" h="88900">
                <a:moveTo>
                  <a:pt x="0" y="0"/>
                </a:moveTo>
                <a:lnTo>
                  <a:pt x="65150" y="88900"/>
                </a:lnTo>
              </a:path>
            </a:pathLst>
          </a:custGeom>
          <a:ln w="25400">
            <a:solidFill>
              <a:srgbClr val="5BF54F"/>
            </a:solidFill>
          </a:ln>
        </p:spPr>
        <p:txBody>
          <a:bodyPr wrap="square" lIns="0" tIns="0" rIns="0" bIns="0" rtlCol="0"/>
          <a:lstStyle/>
          <a:p>
            <a:endParaRPr/>
          </a:p>
        </p:txBody>
      </p:sp>
      <p:sp>
        <p:nvSpPr>
          <p:cNvPr id="75" name="object 75"/>
          <p:cNvSpPr/>
          <p:nvPr/>
        </p:nvSpPr>
        <p:spPr>
          <a:xfrm>
            <a:off x="8107426" y="3709923"/>
            <a:ext cx="78105" cy="73025"/>
          </a:xfrm>
          <a:custGeom>
            <a:avLst/>
            <a:gdLst/>
            <a:ahLst/>
            <a:cxnLst/>
            <a:rect l="l" t="t" r="r" b="b"/>
            <a:pathLst>
              <a:path w="78104" h="73025">
                <a:moveTo>
                  <a:pt x="0" y="0"/>
                </a:moveTo>
                <a:lnTo>
                  <a:pt x="77724" y="73025"/>
                </a:lnTo>
              </a:path>
            </a:pathLst>
          </a:custGeom>
          <a:ln w="25400">
            <a:solidFill>
              <a:srgbClr val="5BF54F"/>
            </a:solidFill>
          </a:ln>
        </p:spPr>
        <p:txBody>
          <a:bodyPr wrap="square" lIns="0" tIns="0" rIns="0" bIns="0" rtlCol="0"/>
          <a:lstStyle/>
          <a:p>
            <a:endParaRPr/>
          </a:p>
        </p:txBody>
      </p:sp>
      <p:sp>
        <p:nvSpPr>
          <p:cNvPr id="76" name="object 76"/>
          <p:cNvSpPr/>
          <p:nvPr/>
        </p:nvSpPr>
        <p:spPr>
          <a:xfrm>
            <a:off x="3590925" y="3281298"/>
            <a:ext cx="97155" cy="101600"/>
          </a:xfrm>
          <a:custGeom>
            <a:avLst/>
            <a:gdLst/>
            <a:ahLst/>
            <a:cxnLst/>
            <a:rect l="l" t="t" r="r" b="b"/>
            <a:pathLst>
              <a:path w="97154" h="101600">
                <a:moveTo>
                  <a:pt x="0" y="0"/>
                </a:moveTo>
                <a:lnTo>
                  <a:pt x="96900" y="101600"/>
                </a:lnTo>
              </a:path>
            </a:pathLst>
          </a:custGeom>
          <a:ln w="25400">
            <a:solidFill>
              <a:srgbClr val="5BF54F"/>
            </a:solidFill>
          </a:ln>
        </p:spPr>
        <p:txBody>
          <a:bodyPr wrap="square" lIns="0" tIns="0" rIns="0" bIns="0" rtlCol="0"/>
          <a:lstStyle/>
          <a:p>
            <a:endParaRPr/>
          </a:p>
        </p:txBody>
      </p:sp>
      <p:sp>
        <p:nvSpPr>
          <p:cNvPr id="77" name="object 77"/>
          <p:cNvSpPr/>
          <p:nvPr/>
        </p:nvSpPr>
        <p:spPr>
          <a:xfrm>
            <a:off x="3532251" y="3513201"/>
            <a:ext cx="76200" cy="65405"/>
          </a:xfrm>
          <a:custGeom>
            <a:avLst/>
            <a:gdLst/>
            <a:ahLst/>
            <a:cxnLst/>
            <a:rect l="l" t="t" r="r" b="b"/>
            <a:pathLst>
              <a:path w="76200" h="65404">
                <a:moveTo>
                  <a:pt x="0" y="0"/>
                </a:moveTo>
                <a:lnTo>
                  <a:pt x="76200" y="65024"/>
                </a:lnTo>
              </a:path>
            </a:pathLst>
          </a:custGeom>
          <a:ln w="25400">
            <a:solidFill>
              <a:srgbClr val="5BF54F"/>
            </a:solidFill>
          </a:ln>
        </p:spPr>
        <p:txBody>
          <a:bodyPr wrap="square" lIns="0" tIns="0" rIns="0" bIns="0" rtlCol="0"/>
          <a:lstStyle/>
          <a:p>
            <a:endParaRPr/>
          </a:p>
        </p:txBody>
      </p:sp>
      <p:sp>
        <p:nvSpPr>
          <p:cNvPr id="78" name="object 78"/>
          <p:cNvSpPr/>
          <p:nvPr/>
        </p:nvSpPr>
        <p:spPr>
          <a:xfrm>
            <a:off x="5726176" y="3194050"/>
            <a:ext cx="92075" cy="71755"/>
          </a:xfrm>
          <a:custGeom>
            <a:avLst/>
            <a:gdLst/>
            <a:ahLst/>
            <a:cxnLst/>
            <a:rect l="l" t="t" r="r" b="b"/>
            <a:pathLst>
              <a:path w="92075" h="71754">
                <a:moveTo>
                  <a:pt x="0" y="0"/>
                </a:moveTo>
                <a:lnTo>
                  <a:pt x="92075" y="71374"/>
                </a:lnTo>
              </a:path>
            </a:pathLst>
          </a:custGeom>
          <a:ln w="25400">
            <a:solidFill>
              <a:srgbClr val="5BF54F"/>
            </a:solidFill>
          </a:ln>
        </p:spPr>
        <p:txBody>
          <a:bodyPr wrap="square" lIns="0" tIns="0" rIns="0" bIns="0" rtlCol="0"/>
          <a:lstStyle/>
          <a:p>
            <a:endParaRPr/>
          </a:p>
        </p:txBody>
      </p:sp>
      <p:sp>
        <p:nvSpPr>
          <p:cNvPr id="79" name="object 79"/>
          <p:cNvSpPr/>
          <p:nvPr/>
        </p:nvSpPr>
        <p:spPr>
          <a:xfrm>
            <a:off x="5634101" y="3395598"/>
            <a:ext cx="84455" cy="55880"/>
          </a:xfrm>
          <a:custGeom>
            <a:avLst/>
            <a:gdLst/>
            <a:ahLst/>
            <a:cxnLst/>
            <a:rect l="l" t="t" r="r" b="b"/>
            <a:pathLst>
              <a:path w="84454" h="55879">
                <a:moveTo>
                  <a:pt x="0" y="0"/>
                </a:moveTo>
                <a:lnTo>
                  <a:pt x="84074" y="55625"/>
                </a:lnTo>
              </a:path>
            </a:pathLst>
          </a:custGeom>
          <a:ln w="25400">
            <a:solidFill>
              <a:srgbClr val="5BF54F"/>
            </a:solidFill>
          </a:ln>
        </p:spPr>
        <p:txBody>
          <a:bodyPr wrap="square" lIns="0" tIns="0" rIns="0" bIns="0" rtlCol="0"/>
          <a:lstStyle/>
          <a:p>
            <a:endParaRPr/>
          </a:p>
        </p:txBody>
      </p:sp>
      <p:sp>
        <p:nvSpPr>
          <p:cNvPr id="80" name="object 80"/>
          <p:cNvSpPr/>
          <p:nvPr/>
        </p:nvSpPr>
        <p:spPr>
          <a:xfrm>
            <a:off x="6829425" y="3224148"/>
            <a:ext cx="117475" cy="92075"/>
          </a:xfrm>
          <a:custGeom>
            <a:avLst/>
            <a:gdLst/>
            <a:ahLst/>
            <a:cxnLst/>
            <a:rect l="l" t="t" r="r" b="b"/>
            <a:pathLst>
              <a:path w="117475" h="92075">
                <a:moveTo>
                  <a:pt x="0" y="0"/>
                </a:moveTo>
                <a:lnTo>
                  <a:pt x="117475" y="92075"/>
                </a:lnTo>
              </a:path>
            </a:pathLst>
          </a:custGeom>
          <a:ln w="25400">
            <a:solidFill>
              <a:srgbClr val="5BF54F"/>
            </a:solidFill>
          </a:ln>
        </p:spPr>
        <p:txBody>
          <a:bodyPr wrap="square" lIns="0" tIns="0" rIns="0" bIns="0" rtlCol="0"/>
          <a:lstStyle/>
          <a:p>
            <a:endParaRPr/>
          </a:p>
        </p:txBody>
      </p:sp>
      <p:sp>
        <p:nvSpPr>
          <p:cNvPr id="81" name="object 81"/>
          <p:cNvSpPr/>
          <p:nvPr/>
        </p:nvSpPr>
        <p:spPr>
          <a:xfrm>
            <a:off x="6789801" y="3437001"/>
            <a:ext cx="69850" cy="65405"/>
          </a:xfrm>
          <a:custGeom>
            <a:avLst/>
            <a:gdLst/>
            <a:ahLst/>
            <a:cxnLst/>
            <a:rect l="l" t="t" r="r" b="b"/>
            <a:pathLst>
              <a:path w="69850" h="65404">
                <a:moveTo>
                  <a:pt x="0" y="0"/>
                </a:moveTo>
                <a:lnTo>
                  <a:pt x="69850" y="65024"/>
                </a:lnTo>
              </a:path>
            </a:pathLst>
          </a:custGeom>
          <a:ln w="25400">
            <a:solidFill>
              <a:srgbClr val="5BF54F"/>
            </a:solidFill>
          </a:ln>
        </p:spPr>
        <p:txBody>
          <a:bodyPr wrap="square" lIns="0" tIns="0" rIns="0" bIns="0" rtlCol="0"/>
          <a:lstStyle/>
          <a:p>
            <a:endParaRPr/>
          </a:p>
        </p:txBody>
      </p:sp>
      <p:sp>
        <p:nvSpPr>
          <p:cNvPr id="82" name="object 82"/>
          <p:cNvSpPr/>
          <p:nvPr/>
        </p:nvSpPr>
        <p:spPr>
          <a:xfrm>
            <a:off x="1619250" y="3424173"/>
            <a:ext cx="71755" cy="84455"/>
          </a:xfrm>
          <a:custGeom>
            <a:avLst/>
            <a:gdLst/>
            <a:ahLst/>
            <a:cxnLst/>
            <a:rect l="l" t="t" r="r" b="b"/>
            <a:pathLst>
              <a:path w="71755" h="84454">
                <a:moveTo>
                  <a:pt x="0" y="0"/>
                </a:moveTo>
                <a:lnTo>
                  <a:pt x="71500" y="84200"/>
                </a:lnTo>
              </a:path>
            </a:pathLst>
          </a:custGeom>
          <a:ln w="25400">
            <a:solidFill>
              <a:srgbClr val="FF0000"/>
            </a:solidFill>
          </a:ln>
        </p:spPr>
        <p:txBody>
          <a:bodyPr wrap="square" lIns="0" tIns="0" rIns="0" bIns="0" rtlCol="0"/>
          <a:lstStyle/>
          <a:p>
            <a:endParaRPr/>
          </a:p>
        </p:txBody>
      </p:sp>
      <p:sp>
        <p:nvSpPr>
          <p:cNvPr id="83" name="object 83"/>
          <p:cNvSpPr/>
          <p:nvPr/>
        </p:nvSpPr>
        <p:spPr>
          <a:xfrm>
            <a:off x="1673225" y="3203575"/>
            <a:ext cx="82550" cy="84455"/>
          </a:xfrm>
          <a:custGeom>
            <a:avLst/>
            <a:gdLst/>
            <a:ahLst/>
            <a:cxnLst/>
            <a:rect l="l" t="t" r="r" b="b"/>
            <a:pathLst>
              <a:path w="82550" h="84454">
                <a:moveTo>
                  <a:pt x="0" y="0"/>
                </a:moveTo>
                <a:lnTo>
                  <a:pt x="82550" y="84074"/>
                </a:lnTo>
              </a:path>
            </a:pathLst>
          </a:custGeom>
          <a:ln w="25400">
            <a:solidFill>
              <a:srgbClr val="FF0000"/>
            </a:solidFill>
          </a:ln>
        </p:spPr>
        <p:txBody>
          <a:bodyPr wrap="square" lIns="0" tIns="0" rIns="0" bIns="0" rtlCol="0"/>
          <a:lstStyle/>
          <a:p>
            <a:endParaRPr/>
          </a:p>
        </p:txBody>
      </p:sp>
      <p:sp>
        <p:nvSpPr>
          <p:cNvPr id="84" name="object 84"/>
          <p:cNvSpPr/>
          <p:nvPr/>
        </p:nvSpPr>
        <p:spPr>
          <a:xfrm>
            <a:off x="2798826" y="4792726"/>
            <a:ext cx="93980" cy="8255"/>
          </a:xfrm>
          <a:custGeom>
            <a:avLst/>
            <a:gdLst/>
            <a:ahLst/>
            <a:cxnLst/>
            <a:rect l="l" t="t" r="r" b="b"/>
            <a:pathLst>
              <a:path w="93980" h="8254">
                <a:moveTo>
                  <a:pt x="93599" y="0"/>
                </a:moveTo>
                <a:lnTo>
                  <a:pt x="0" y="7874"/>
                </a:lnTo>
              </a:path>
            </a:pathLst>
          </a:custGeom>
          <a:ln w="25399">
            <a:solidFill>
              <a:srgbClr val="FF0000"/>
            </a:solidFill>
          </a:ln>
        </p:spPr>
        <p:txBody>
          <a:bodyPr wrap="square" lIns="0" tIns="0" rIns="0" bIns="0" rtlCol="0"/>
          <a:lstStyle/>
          <a:p>
            <a:endParaRPr/>
          </a:p>
        </p:txBody>
      </p:sp>
      <p:sp>
        <p:nvSpPr>
          <p:cNvPr id="85" name="object 85"/>
          <p:cNvSpPr/>
          <p:nvPr/>
        </p:nvSpPr>
        <p:spPr>
          <a:xfrm>
            <a:off x="4154551" y="4737100"/>
            <a:ext cx="106680" cy="40005"/>
          </a:xfrm>
          <a:custGeom>
            <a:avLst/>
            <a:gdLst/>
            <a:ahLst/>
            <a:cxnLst/>
            <a:rect l="l" t="t" r="r" b="b"/>
            <a:pathLst>
              <a:path w="106679" h="40004">
                <a:moveTo>
                  <a:pt x="106299" y="0"/>
                </a:moveTo>
                <a:lnTo>
                  <a:pt x="0" y="39624"/>
                </a:lnTo>
              </a:path>
            </a:pathLst>
          </a:custGeom>
          <a:ln w="25400">
            <a:solidFill>
              <a:srgbClr val="FF0000"/>
            </a:solidFill>
          </a:ln>
        </p:spPr>
        <p:txBody>
          <a:bodyPr wrap="square" lIns="0" tIns="0" rIns="0" bIns="0" rtlCol="0"/>
          <a:lstStyle/>
          <a:p>
            <a:endParaRPr/>
          </a:p>
        </p:txBody>
      </p:sp>
      <p:sp>
        <p:nvSpPr>
          <p:cNvPr id="86" name="object 86"/>
          <p:cNvSpPr/>
          <p:nvPr/>
        </p:nvSpPr>
        <p:spPr>
          <a:xfrm>
            <a:off x="1812925" y="1968500"/>
            <a:ext cx="262255" cy="273050"/>
          </a:xfrm>
          <a:custGeom>
            <a:avLst/>
            <a:gdLst/>
            <a:ahLst/>
            <a:cxnLst/>
            <a:rect l="l" t="t" r="r" b="b"/>
            <a:pathLst>
              <a:path w="262255" h="273050">
                <a:moveTo>
                  <a:pt x="130937" y="0"/>
                </a:moveTo>
                <a:lnTo>
                  <a:pt x="89570" y="6956"/>
                </a:lnTo>
                <a:lnTo>
                  <a:pt x="53629" y="26330"/>
                </a:lnTo>
                <a:lnTo>
                  <a:pt x="25278" y="55878"/>
                </a:lnTo>
                <a:lnTo>
                  <a:pt x="6680" y="93358"/>
                </a:lnTo>
                <a:lnTo>
                  <a:pt x="0" y="136525"/>
                </a:lnTo>
                <a:lnTo>
                  <a:pt x="6680" y="179691"/>
                </a:lnTo>
                <a:lnTo>
                  <a:pt x="25278" y="217171"/>
                </a:lnTo>
                <a:lnTo>
                  <a:pt x="53629" y="246719"/>
                </a:lnTo>
                <a:lnTo>
                  <a:pt x="89570" y="266093"/>
                </a:lnTo>
                <a:lnTo>
                  <a:pt x="130937" y="273050"/>
                </a:lnTo>
                <a:lnTo>
                  <a:pt x="172365" y="266093"/>
                </a:lnTo>
                <a:lnTo>
                  <a:pt x="208344" y="246719"/>
                </a:lnTo>
                <a:lnTo>
                  <a:pt x="236714" y="217171"/>
                </a:lnTo>
                <a:lnTo>
                  <a:pt x="255319" y="179691"/>
                </a:lnTo>
                <a:lnTo>
                  <a:pt x="262000" y="136525"/>
                </a:lnTo>
                <a:lnTo>
                  <a:pt x="255319" y="93358"/>
                </a:lnTo>
                <a:lnTo>
                  <a:pt x="236714" y="55878"/>
                </a:lnTo>
                <a:lnTo>
                  <a:pt x="208344" y="26330"/>
                </a:lnTo>
                <a:lnTo>
                  <a:pt x="172365" y="6956"/>
                </a:lnTo>
                <a:lnTo>
                  <a:pt x="130937" y="0"/>
                </a:lnTo>
                <a:close/>
              </a:path>
            </a:pathLst>
          </a:custGeom>
          <a:solidFill>
            <a:srgbClr val="9E0E5F"/>
          </a:solidFill>
        </p:spPr>
        <p:txBody>
          <a:bodyPr wrap="square" lIns="0" tIns="0" rIns="0" bIns="0" rtlCol="0"/>
          <a:lstStyle/>
          <a:p>
            <a:endParaRPr/>
          </a:p>
        </p:txBody>
      </p:sp>
      <p:sp>
        <p:nvSpPr>
          <p:cNvPr id="87" name="object 87"/>
          <p:cNvSpPr/>
          <p:nvPr/>
        </p:nvSpPr>
        <p:spPr>
          <a:xfrm>
            <a:off x="1812925" y="1968500"/>
            <a:ext cx="262255" cy="273050"/>
          </a:xfrm>
          <a:custGeom>
            <a:avLst/>
            <a:gdLst/>
            <a:ahLst/>
            <a:cxnLst/>
            <a:rect l="l" t="t" r="r" b="b"/>
            <a:pathLst>
              <a:path w="262255" h="273050">
                <a:moveTo>
                  <a:pt x="0" y="136525"/>
                </a:moveTo>
                <a:lnTo>
                  <a:pt x="6680" y="93358"/>
                </a:lnTo>
                <a:lnTo>
                  <a:pt x="25278" y="55878"/>
                </a:lnTo>
                <a:lnTo>
                  <a:pt x="53629" y="26330"/>
                </a:lnTo>
                <a:lnTo>
                  <a:pt x="89570" y="6956"/>
                </a:lnTo>
                <a:lnTo>
                  <a:pt x="130937" y="0"/>
                </a:lnTo>
                <a:lnTo>
                  <a:pt x="172365" y="6956"/>
                </a:lnTo>
                <a:lnTo>
                  <a:pt x="208344" y="26330"/>
                </a:lnTo>
                <a:lnTo>
                  <a:pt x="236714" y="55878"/>
                </a:lnTo>
                <a:lnTo>
                  <a:pt x="255319" y="93358"/>
                </a:lnTo>
                <a:lnTo>
                  <a:pt x="262000" y="136525"/>
                </a:lnTo>
                <a:lnTo>
                  <a:pt x="255319" y="179691"/>
                </a:lnTo>
                <a:lnTo>
                  <a:pt x="236714" y="217171"/>
                </a:lnTo>
                <a:lnTo>
                  <a:pt x="208344" y="246719"/>
                </a:lnTo>
                <a:lnTo>
                  <a:pt x="172365" y="266093"/>
                </a:lnTo>
                <a:lnTo>
                  <a:pt x="130937" y="273050"/>
                </a:lnTo>
                <a:lnTo>
                  <a:pt x="89570" y="266093"/>
                </a:lnTo>
                <a:lnTo>
                  <a:pt x="53629" y="246719"/>
                </a:lnTo>
                <a:lnTo>
                  <a:pt x="25278" y="217171"/>
                </a:lnTo>
                <a:lnTo>
                  <a:pt x="6680" y="179691"/>
                </a:lnTo>
                <a:lnTo>
                  <a:pt x="0" y="136525"/>
                </a:lnTo>
                <a:close/>
              </a:path>
            </a:pathLst>
          </a:custGeom>
          <a:ln w="25400">
            <a:solidFill>
              <a:srgbClr val="FF0000"/>
            </a:solidFill>
          </a:ln>
        </p:spPr>
        <p:txBody>
          <a:bodyPr wrap="square" lIns="0" tIns="0" rIns="0" bIns="0" rtlCol="0"/>
          <a:lstStyle/>
          <a:p>
            <a:endParaRPr/>
          </a:p>
        </p:txBody>
      </p:sp>
      <p:sp>
        <p:nvSpPr>
          <p:cNvPr id="88" name="object 88"/>
          <p:cNvSpPr/>
          <p:nvPr/>
        </p:nvSpPr>
        <p:spPr>
          <a:xfrm>
            <a:off x="1943100" y="2255773"/>
            <a:ext cx="0" cy="273685"/>
          </a:xfrm>
          <a:custGeom>
            <a:avLst/>
            <a:gdLst/>
            <a:ahLst/>
            <a:cxnLst/>
            <a:rect l="l" t="t" r="r" b="b"/>
            <a:pathLst>
              <a:path h="273685">
                <a:moveTo>
                  <a:pt x="0" y="0"/>
                </a:moveTo>
                <a:lnTo>
                  <a:pt x="0" y="273113"/>
                </a:lnTo>
              </a:path>
            </a:pathLst>
          </a:custGeom>
          <a:ln w="25400">
            <a:solidFill>
              <a:srgbClr val="FF0000"/>
            </a:solidFill>
          </a:ln>
        </p:spPr>
        <p:txBody>
          <a:bodyPr wrap="square" lIns="0" tIns="0" rIns="0" bIns="0" rtlCol="0"/>
          <a:lstStyle/>
          <a:p>
            <a:endParaRPr/>
          </a:p>
        </p:txBody>
      </p:sp>
      <p:sp>
        <p:nvSpPr>
          <p:cNvPr id="89" name="object 89"/>
          <p:cNvSpPr/>
          <p:nvPr/>
        </p:nvSpPr>
        <p:spPr>
          <a:xfrm>
            <a:off x="1897126" y="2528887"/>
            <a:ext cx="88900" cy="90805"/>
          </a:xfrm>
          <a:custGeom>
            <a:avLst/>
            <a:gdLst/>
            <a:ahLst/>
            <a:cxnLst/>
            <a:rect l="l" t="t" r="r" b="b"/>
            <a:pathLst>
              <a:path w="88900" h="90805">
                <a:moveTo>
                  <a:pt x="0" y="90487"/>
                </a:moveTo>
                <a:lnTo>
                  <a:pt x="88900" y="90487"/>
                </a:lnTo>
                <a:lnTo>
                  <a:pt x="88900" y="0"/>
                </a:lnTo>
                <a:lnTo>
                  <a:pt x="0" y="0"/>
                </a:lnTo>
                <a:lnTo>
                  <a:pt x="0" y="90487"/>
                </a:lnTo>
                <a:close/>
              </a:path>
            </a:pathLst>
          </a:custGeom>
          <a:solidFill>
            <a:srgbClr val="9E0E5F"/>
          </a:solidFill>
        </p:spPr>
        <p:txBody>
          <a:bodyPr wrap="square" lIns="0" tIns="0" rIns="0" bIns="0" rtlCol="0"/>
          <a:lstStyle/>
          <a:p>
            <a:endParaRPr/>
          </a:p>
        </p:txBody>
      </p:sp>
      <p:sp>
        <p:nvSpPr>
          <p:cNvPr id="90" name="object 90"/>
          <p:cNvSpPr/>
          <p:nvPr/>
        </p:nvSpPr>
        <p:spPr>
          <a:xfrm>
            <a:off x="1897126" y="2528887"/>
            <a:ext cx="88900" cy="90805"/>
          </a:xfrm>
          <a:custGeom>
            <a:avLst/>
            <a:gdLst/>
            <a:ahLst/>
            <a:cxnLst/>
            <a:rect l="l" t="t" r="r" b="b"/>
            <a:pathLst>
              <a:path w="88900" h="90805">
                <a:moveTo>
                  <a:pt x="0" y="90487"/>
                </a:moveTo>
                <a:lnTo>
                  <a:pt x="88900" y="90487"/>
                </a:lnTo>
                <a:lnTo>
                  <a:pt x="88900" y="0"/>
                </a:lnTo>
                <a:lnTo>
                  <a:pt x="0" y="0"/>
                </a:lnTo>
                <a:lnTo>
                  <a:pt x="0" y="90487"/>
                </a:lnTo>
                <a:close/>
              </a:path>
            </a:pathLst>
          </a:custGeom>
          <a:ln w="25400">
            <a:solidFill>
              <a:srgbClr val="FF0000"/>
            </a:solidFill>
          </a:ln>
        </p:spPr>
        <p:txBody>
          <a:bodyPr wrap="square" lIns="0" tIns="0" rIns="0" bIns="0" rtlCol="0"/>
          <a:lstStyle/>
          <a:p>
            <a:endParaRPr/>
          </a:p>
        </p:txBody>
      </p:sp>
      <p:sp>
        <p:nvSpPr>
          <p:cNvPr id="91" name="object 91"/>
          <p:cNvSpPr/>
          <p:nvPr/>
        </p:nvSpPr>
        <p:spPr>
          <a:xfrm>
            <a:off x="1943100" y="2641600"/>
            <a:ext cx="0" cy="217804"/>
          </a:xfrm>
          <a:custGeom>
            <a:avLst/>
            <a:gdLst/>
            <a:ahLst/>
            <a:cxnLst/>
            <a:rect l="l" t="t" r="r" b="b"/>
            <a:pathLst>
              <a:path h="217805">
                <a:moveTo>
                  <a:pt x="0" y="0"/>
                </a:moveTo>
                <a:lnTo>
                  <a:pt x="0" y="217424"/>
                </a:lnTo>
              </a:path>
            </a:pathLst>
          </a:custGeom>
          <a:ln w="25400">
            <a:solidFill>
              <a:srgbClr val="FF0000"/>
            </a:solidFill>
          </a:ln>
        </p:spPr>
        <p:txBody>
          <a:bodyPr wrap="square" lIns="0" tIns="0" rIns="0" bIns="0" rtlCol="0"/>
          <a:lstStyle/>
          <a:p>
            <a:endParaRPr/>
          </a:p>
        </p:txBody>
      </p:sp>
      <p:sp>
        <p:nvSpPr>
          <p:cNvPr id="92" name="object 92"/>
          <p:cNvSpPr/>
          <p:nvPr/>
        </p:nvSpPr>
        <p:spPr>
          <a:xfrm>
            <a:off x="1659001" y="2879725"/>
            <a:ext cx="0" cy="327025"/>
          </a:xfrm>
          <a:custGeom>
            <a:avLst/>
            <a:gdLst/>
            <a:ahLst/>
            <a:cxnLst/>
            <a:rect l="l" t="t" r="r" b="b"/>
            <a:pathLst>
              <a:path h="327025">
                <a:moveTo>
                  <a:pt x="0" y="0"/>
                </a:moveTo>
                <a:lnTo>
                  <a:pt x="0" y="327025"/>
                </a:lnTo>
              </a:path>
            </a:pathLst>
          </a:custGeom>
          <a:ln w="25400">
            <a:solidFill>
              <a:srgbClr val="FF0000"/>
            </a:solidFill>
          </a:ln>
        </p:spPr>
        <p:txBody>
          <a:bodyPr wrap="square" lIns="0" tIns="0" rIns="0" bIns="0" rtlCol="0"/>
          <a:lstStyle/>
          <a:p>
            <a:endParaRPr/>
          </a:p>
        </p:txBody>
      </p:sp>
      <p:sp>
        <p:nvSpPr>
          <p:cNvPr id="93" name="object 93"/>
          <p:cNvSpPr/>
          <p:nvPr/>
        </p:nvSpPr>
        <p:spPr>
          <a:xfrm>
            <a:off x="2211451" y="2887726"/>
            <a:ext cx="0" cy="327025"/>
          </a:xfrm>
          <a:custGeom>
            <a:avLst/>
            <a:gdLst/>
            <a:ahLst/>
            <a:cxnLst/>
            <a:rect l="l" t="t" r="r" b="b"/>
            <a:pathLst>
              <a:path h="327025">
                <a:moveTo>
                  <a:pt x="0" y="0"/>
                </a:moveTo>
                <a:lnTo>
                  <a:pt x="0" y="327025"/>
                </a:lnTo>
              </a:path>
            </a:pathLst>
          </a:custGeom>
          <a:ln w="25400">
            <a:solidFill>
              <a:srgbClr val="FF0000"/>
            </a:solidFill>
          </a:ln>
        </p:spPr>
        <p:txBody>
          <a:bodyPr wrap="square" lIns="0" tIns="0" rIns="0" bIns="0" rtlCol="0"/>
          <a:lstStyle/>
          <a:p>
            <a:endParaRPr/>
          </a:p>
        </p:txBody>
      </p:sp>
      <p:sp>
        <p:nvSpPr>
          <p:cNvPr id="94" name="object 94"/>
          <p:cNvSpPr/>
          <p:nvPr/>
        </p:nvSpPr>
        <p:spPr>
          <a:xfrm>
            <a:off x="1668526" y="2871851"/>
            <a:ext cx="549275" cy="0"/>
          </a:xfrm>
          <a:custGeom>
            <a:avLst/>
            <a:gdLst/>
            <a:ahLst/>
            <a:cxnLst/>
            <a:rect l="l" t="t" r="r" b="b"/>
            <a:pathLst>
              <a:path w="549275">
                <a:moveTo>
                  <a:pt x="0" y="0"/>
                </a:moveTo>
                <a:lnTo>
                  <a:pt x="549275" y="0"/>
                </a:lnTo>
              </a:path>
            </a:pathLst>
          </a:custGeom>
          <a:ln w="25400">
            <a:solidFill>
              <a:srgbClr val="FF0000"/>
            </a:solidFill>
          </a:ln>
        </p:spPr>
        <p:txBody>
          <a:bodyPr wrap="square" lIns="0" tIns="0" rIns="0" bIns="0" rtlCol="0"/>
          <a:lstStyle/>
          <a:p>
            <a:endParaRPr/>
          </a:p>
        </p:txBody>
      </p:sp>
      <p:sp>
        <p:nvSpPr>
          <p:cNvPr id="95" name="object 95"/>
          <p:cNvSpPr/>
          <p:nvPr/>
        </p:nvSpPr>
        <p:spPr>
          <a:xfrm>
            <a:off x="1878076" y="2306573"/>
            <a:ext cx="130175" cy="139700"/>
          </a:xfrm>
          <a:prstGeom prst="rect">
            <a:avLst/>
          </a:prstGeom>
          <a:blipFill>
            <a:blip r:embed="rId3" cstate="print"/>
            <a:stretch>
              <a:fillRect/>
            </a:stretch>
          </a:blipFill>
        </p:spPr>
        <p:txBody>
          <a:bodyPr wrap="square" lIns="0" tIns="0" rIns="0" bIns="0" rtlCol="0"/>
          <a:lstStyle/>
          <a:p>
            <a:endParaRPr/>
          </a:p>
        </p:txBody>
      </p:sp>
      <p:sp>
        <p:nvSpPr>
          <p:cNvPr id="96" name="object 96"/>
          <p:cNvSpPr/>
          <p:nvPr/>
        </p:nvSpPr>
        <p:spPr>
          <a:xfrm>
            <a:off x="3306826" y="2357501"/>
            <a:ext cx="130175" cy="139700"/>
          </a:xfrm>
          <a:prstGeom prst="rect">
            <a:avLst/>
          </a:prstGeom>
          <a:blipFill>
            <a:blip r:embed="rId4" cstate="print"/>
            <a:stretch>
              <a:fillRect/>
            </a:stretch>
          </a:blipFill>
        </p:spPr>
        <p:txBody>
          <a:bodyPr wrap="square" lIns="0" tIns="0" rIns="0" bIns="0" rtlCol="0"/>
          <a:lstStyle/>
          <a:p>
            <a:endParaRPr/>
          </a:p>
        </p:txBody>
      </p:sp>
      <p:sp>
        <p:nvSpPr>
          <p:cNvPr id="97" name="object 97"/>
          <p:cNvSpPr/>
          <p:nvPr/>
        </p:nvSpPr>
        <p:spPr>
          <a:xfrm>
            <a:off x="5427726" y="2230501"/>
            <a:ext cx="114300" cy="127000"/>
          </a:xfrm>
          <a:prstGeom prst="rect">
            <a:avLst/>
          </a:prstGeom>
          <a:blipFill>
            <a:blip r:embed="rId5" cstate="print"/>
            <a:stretch>
              <a:fillRect/>
            </a:stretch>
          </a:blipFill>
        </p:spPr>
        <p:txBody>
          <a:bodyPr wrap="square" lIns="0" tIns="0" rIns="0" bIns="0" rtlCol="0"/>
          <a:lstStyle/>
          <a:p>
            <a:endParaRPr/>
          </a:p>
        </p:txBody>
      </p:sp>
      <p:sp>
        <p:nvSpPr>
          <p:cNvPr id="98" name="object 98"/>
          <p:cNvSpPr/>
          <p:nvPr/>
        </p:nvSpPr>
        <p:spPr>
          <a:xfrm>
            <a:off x="6524625" y="2286000"/>
            <a:ext cx="127000" cy="139700"/>
          </a:xfrm>
          <a:prstGeom prst="rect">
            <a:avLst/>
          </a:prstGeom>
          <a:blipFill>
            <a:blip r:embed="rId6" cstate="print"/>
            <a:stretch>
              <a:fillRect/>
            </a:stretch>
          </a:blipFill>
        </p:spPr>
        <p:txBody>
          <a:bodyPr wrap="square" lIns="0" tIns="0" rIns="0" bIns="0" rtlCol="0"/>
          <a:lstStyle/>
          <a:p>
            <a:endParaRPr/>
          </a:p>
        </p:txBody>
      </p:sp>
      <p:sp>
        <p:nvSpPr>
          <p:cNvPr id="99" name="object 99"/>
          <p:cNvSpPr/>
          <p:nvPr/>
        </p:nvSpPr>
        <p:spPr>
          <a:xfrm>
            <a:off x="3778250" y="4998973"/>
            <a:ext cx="0" cy="403860"/>
          </a:xfrm>
          <a:custGeom>
            <a:avLst/>
            <a:gdLst/>
            <a:ahLst/>
            <a:cxnLst/>
            <a:rect l="l" t="t" r="r" b="b"/>
            <a:pathLst>
              <a:path h="403860">
                <a:moveTo>
                  <a:pt x="0" y="403351"/>
                </a:moveTo>
                <a:lnTo>
                  <a:pt x="0" y="0"/>
                </a:lnTo>
              </a:path>
            </a:pathLst>
          </a:custGeom>
          <a:ln w="25400">
            <a:solidFill>
              <a:srgbClr val="FF0000"/>
            </a:solidFill>
          </a:ln>
        </p:spPr>
        <p:txBody>
          <a:bodyPr wrap="square" lIns="0" tIns="0" rIns="0" bIns="0" rtlCol="0"/>
          <a:lstStyle/>
          <a:p>
            <a:endParaRPr/>
          </a:p>
        </p:txBody>
      </p:sp>
      <p:sp>
        <p:nvSpPr>
          <p:cNvPr id="100" name="object 100"/>
          <p:cNvSpPr/>
          <p:nvPr/>
        </p:nvSpPr>
        <p:spPr>
          <a:xfrm>
            <a:off x="4252976" y="5002148"/>
            <a:ext cx="0" cy="403860"/>
          </a:xfrm>
          <a:custGeom>
            <a:avLst/>
            <a:gdLst/>
            <a:ahLst/>
            <a:cxnLst/>
            <a:rect l="l" t="t" r="r" b="b"/>
            <a:pathLst>
              <a:path h="403860">
                <a:moveTo>
                  <a:pt x="0" y="403351"/>
                </a:moveTo>
                <a:lnTo>
                  <a:pt x="0" y="0"/>
                </a:lnTo>
              </a:path>
            </a:pathLst>
          </a:custGeom>
          <a:ln w="25400">
            <a:solidFill>
              <a:srgbClr val="FF0000"/>
            </a:solidFill>
          </a:ln>
        </p:spPr>
        <p:txBody>
          <a:bodyPr wrap="square" lIns="0" tIns="0" rIns="0" bIns="0" rtlCol="0"/>
          <a:lstStyle/>
          <a:p>
            <a:endParaRPr/>
          </a:p>
        </p:txBody>
      </p:sp>
      <p:sp>
        <p:nvSpPr>
          <p:cNvPr id="101" name="object 101"/>
          <p:cNvSpPr/>
          <p:nvPr/>
        </p:nvSpPr>
        <p:spPr>
          <a:xfrm>
            <a:off x="3771900" y="5391150"/>
            <a:ext cx="479425" cy="0"/>
          </a:xfrm>
          <a:custGeom>
            <a:avLst/>
            <a:gdLst/>
            <a:ahLst/>
            <a:cxnLst/>
            <a:rect l="l" t="t" r="r" b="b"/>
            <a:pathLst>
              <a:path w="479425">
                <a:moveTo>
                  <a:pt x="0" y="0"/>
                </a:moveTo>
                <a:lnTo>
                  <a:pt x="479425" y="0"/>
                </a:lnTo>
              </a:path>
            </a:pathLst>
          </a:custGeom>
          <a:ln w="25400">
            <a:solidFill>
              <a:srgbClr val="FF0000"/>
            </a:solidFill>
          </a:ln>
        </p:spPr>
        <p:txBody>
          <a:bodyPr wrap="square" lIns="0" tIns="0" rIns="0" bIns="0" rtlCol="0"/>
          <a:lstStyle/>
          <a:p>
            <a:endParaRPr/>
          </a:p>
        </p:txBody>
      </p:sp>
      <p:sp>
        <p:nvSpPr>
          <p:cNvPr id="102" name="object 102"/>
          <p:cNvSpPr/>
          <p:nvPr/>
        </p:nvSpPr>
        <p:spPr>
          <a:xfrm>
            <a:off x="3967226" y="5734050"/>
            <a:ext cx="88900" cy="90805"/>
          </a:xfrm>
          <a:custGeom>
            <a:avLst/>
            <a:gdLst/>
            <a:ahLst/>
            <a:cxnLst/>
            <a:rect l="l" t="t" r="r" b="b"/>
            <a:pathLst>
              <a:path w="88900" h="90804">
                <a:moveTo>
                  <a:pt x="0" y="90487"/>
                </a:moveTo>
                <a:lnTo>
                  <a:pt x="88900" y="90487"/>
                </a:lnTo>
                <a:lnTo>
                  <a:pt x="88900" y="0"/>
                </a:lnTo>
                <a:lnTo>
                  <a:pt x="0" y="0"/>
                </a:lnTo>
                <a:lnTo>
                  <a:pt x="0" y="90487"/>
                </a:lnTo>
                <a:close/>
              </a:path>
            </a:pathLst>
          </a:custGeom>
          <a:solidFill>
            <a:srgbClr val="9E0E5F"/>
          </a:solidFill>
        </p:spPr>
        <p:txBody>
          <a:bodyPr wrap="square" lIns="0" tIns="0" rIns="0" bIns="0" rtlCol="0"/>
          <a:lstStyle/>
          <a:p>
            <a:endParaRPr/>
          </a:p>
        </p:txBody>
      </p:sp>
      <p:sp>
        <p:nvSpPr>
          <p:cNvPr id="103" name="object 103"/>
          <p:cNvSpPr/>
          <p:nvPr/>
        </p:nvSpPr>
        <p:spPr>
          <a:xfrm>
            <a:off x="3967226" y="5734050"/>
            <a:ext cx="88900" cy="90805"/>
          </a:xfrm>
          <a:custGeom>
            <a:avLst/>
            <a:gdLst/>
            <a:ahLst/>
            <a:cxnLst/>
            <a:rect l="l" t="t" r="r" b="b"/>
            <a:pathLst>
              <a:path w="88900" h="90804">
                <a:moveTo>
                  <a:pt x="0" y="90487"/>
                </a:moveTo>
                <a:lnTo>
                  <a:pt x="88900" y="90487"/>
                </a:lnTo>
                <a:lnTo>
                  <a:pt x="88900" y="0"/>
                </a:lnTo>
                <a:lnTo>
                  <a:pt x="0" y="0"/>
                </a:lnTo>
                <a:lnTo>
                  <a:pt x="0" y="90487"/>
                </a:lnTo>
                <a:close/>
              </a:path>
            </a:pathLst>
          </a:custGeom>
          <a:ln w="25400">
            <a:solidFill>
              <a:srgbClr val="FF0000"/>
            </a:solidFill>
          </a:ln>
        </p:spPr>
        <p:txBody>
          <a:bodyPr wrap="square" lIns="0" tIns="0" rIns="0" bIns="0" rtlCol="0"/>
          <a:lstStyle/>
          <a:p>
            <a:endParaRPr/>
          </a:p>
        </p:txBody>
      </p:sp>
      <p:sp>
        <p:nvSpPr>
          <p:cNvPr id="104" name="object 104"/>
          <p:cNvSpPr/>
          <p:nvPr/>
        </p:nvSpPr>
        <p:spPr>
          <a:xfrm>
            <a:off x="3970401" y="5826125"/>
            <a:ext cx="76200" cy="669925"/>
          </a:xfrm>
          <a:custGeom>
            <a:avLst/>
            <a:gdLst/>
            <a:ahLst/>
            <a:cxnLst/>
            <a:rect l="l" t="t" r="r" b="b"/>
            <a:pathLst>
              <a:path w="76200" h="669925">
                <a:moveTo>
                  <a:pt x="25397" y="593725"/>
                </a:moveTo>
                <a:lnTo>
                  <a:pt x="0" y="593725"/>
                </a:lnTo>
                <a:lnTo>
                  <a:pt x="38100" y="669925"/>
                </a:lnTo>
                <a:lnTo>
                  <a:pt x="69850" y="606425"/>
                </a:lnTo>
                <a:lnTo>
                  <a:pt x="25400" y="606425"/>
                </a:lnTo>
                <a:lnTo>
                  <a:pt x="25397" y="593725"/>
                </a:lnTo>
                <a:close/>
              </a:path>
              <a:path w="76200" h="669925">
                <a:moveTo>
                  <a:pt x="50673" y="0"/>
                </a:moveTo>
                <a:lnTo>
                  <a:pt x="25273" y="0"/>
                </a:lnTo>
                <a:lnTo>
                  <a:pt x="25400" y="606425"/>
                </a:lnTo>
                <a:lnTo>
                  <a:pt x="50800" y="606425"/>
                </a:lnTo>
                <a:lnTo>
                  <a:pt x="50673" y="0"/>
                </a:lnTo>
                <a:close/>
              </a:path>
              <a:path w="76200" h="669925">
                <a:moveTo>
                  <a:pt x="76200" y="593725"/>
                </a:moveTo>
                <a:lnTo>
                  <a:pt x="50797" y="593725"/>
                </a:lnTo>
                <a:lnTo>
                  <a:pt x="50800" y="606425"/>
                </a:lnTo>
                <a:lnTo>
                  <a:pt x="69850" y="606425"/>
                </a:lnTo>
                <a:lnTo>
                  <a:pt x="76200" y="593725"/>
                </a:lnTo>
                <a:close/>
              </a:path>
            </a:pathLst>
          </a:custGeom>
          <a:solidFill>
            <a:srgbClr val="FF0000"/>
          </a:solidFill>
        </p:spPr>
        <p:txBody>
          <a:bodyPr wrap="square" lIns="0" tIns="0" rIns="0" bIns="0" rtlCol="0"/>
          <a:lstStyle/>
          <a:p>
            <a:endParaRPr/>
          </a:p>
        </p:txBody>
      </p:sp>
      <p:sp>
        <p:nvSpPr>
          <p:cNvPr id="105" name="object 105"/>
          <p:cNvSpPr/>
          <p:nvPr/>
        </p:nvSpPr>
        <p:spPr>
          <a:xfrm>
            <a:off x="4013200" y="5418201"/>
            <a:ext cx="0" cy="344805"/>
          </a:xfrm>
          <a:custGeom>
            <a:avLst/>
            <a:gdLst/>
            <a:ahLst/>
            <a:cxnLst/>
            <a:rect l="l" t="t" r="r" b="b"/>
            <a:pathLst>
              <a:path h="344804">
                <a:moveTo>
                  <a:pt x="0" y="344424"/>
                </a:moveTo>
                <a:lnTo>
                  <a:pt x="0" y="0"/>
                </a:lnTo>
              </a:path>
            </a:pathLst>
          </a:custGeom>
          <a:ln w="25400">
            <a:solidFill>
              <a:srgbClr val="FF0000"/>
            </a:solidFill>
          </a:ln>
        </p:spPr>
        <p:txBody>
          <a:bodyPr wrap="square" lIns="0" tIns="0" rIns="0" bIns="0" rtlCol="0"/>
          <a:lstStyle/>
          <a:p>
            <a:endParaRPr/>
          </a:p>
        </p:txBody>
      </p:sp>
      <p:sp>
        <p:nvSpPr>
          <p:cNvPr id="106" name="object 106"/>
          <p:cNvSpPr/>
          <p:nvPr/>
        </p:nvSpPr>
        <p:spPr>
          <a:xfrm>
            <a:off x="4246626" y="5003800"/>
            <a:ext cx="117475" cy="63500"/>
          </a:xfrm>
          <a:custGeom>
            <a:avLst/>
            <a:gdLst/>
            <a:ahLst/>
            <a:cxnLst/>
            <a:rect l="l" t="t" r="r" b="b"/>
            <a:pathLst>
              <a:path w="117475" h="63500">
                <a:moveTo>
                  <a:pt x="117475" y="0"/>
                </a:moveTo>
                <a:lnTo>
                  <a:pt x="0" y="63500"/>
                </a:lnTo>
              </a:path>
            </a:pathLst>
          </a:custGeom>
          <a:ln w="25400">
            <a:solidFill>
              <a:srgbClr val="FF0000"/>
            </a:solidFill>
          </a:ln>
        </p:spPr>
        <p:txBody>
          <a:bodyPr wrap="square" lIns="0" tIns="0" rIns="0" bIns="0" rtlCol="0"/>
          <a:lstStyle/>
          <a:p>
            <a:endParaRPr/>
          </a:p>
        </p:txBody>
      </p:sp>
      <p:sp>
        <p:nvSpPr>
          <p:cNvPr id="107" name="object 107"/>
          <p:cNvSpPr/>
          <p:nvPr/>
        </p:nvSpPr>
        <p:spPr>
          <a:xfrm>
            <a:off x="3943350" y="5924550"/>
            <a:ext cx="130175" cy="139700"/>
          </a:xfrm>
          <a:prstGeom prst="rect">
            <a:avLst/>
          </a:prstGeom>
          <a:blipFill>
            <a:blip r:embed="rId7" cstate="print"/>
            <a:stretch>
              <a:fillRect/>
            </a:stretch>
          </a:blipFill>
        </p:spPr>
        <p:txBody>
          <a:bodyPr wrap="square" lIns="0" tIns="0" rIns="0" bIns="0" rtlCol="0"/>
          <a:lstStyle/>
          <a:p>
            <a:endParaRPr/>
          </a:p>
        </p:txBody>
      </p:sp>
      <p:sp>
        <p:nvSpPr>
          <p:cNvPr id="108" name="object 108"/>
          <p:cNvSpPr/>
          <p:nvPr/>
        </p:nvSpPr>
        <p:spPr>
          <a:xfrm>
            <a:off x="5570601" y="5010150"/>
            <a:ext cx="0" cy="403225"/>
          </a:xfrm>
          <a:custGeom>
            <a:avLst/>
            <a:gdLst/>
            <a:ahLst/>
            <a:cxnLst/>
            <a:rect l="l" t="t" r="r" b="b"/>
            <a:pathLst>
              <a:path h="403225">
                <a:moveTo>
                  <a:pt x="0" y="403225"/>
                </a:moveTo>
                <a:lnTo>
                  <a:pt x="0" y="0"/>
                </a:lnTo>
              </a:path>
            </a:pathLst>
          </a:custGeom>
          <a:ln w="25400">
            <a:solidFill>
              <a:srgbClr val="5BF54F"/>
            </a:solidFill>
          </a:ln>
        </p:spPr>
        <p:txBody>
          <a:bodyPr wrap="square" lIns="0" tIns="0" rIns="0" bIns="0" rtlCol="0"/>
          <a:lstStyle/>
          <a:p>
            <a:endParaRPr/>
          </a:p>
        </p:txBody>
      </p:sp>
      <p:sp>
        <p:nvSpPr>
          <p:cNvPr id="109" name="object 109"/>
          <p:cNvSpPr/>
          <p:nvPr/>
        </p:nvSpPr>
        <p:spPr>
          <a:xfrm>
            <a:off x="5589651" y="3835400"/>
            <a:ext cx="0" cy="1021080"/>
          </a:xfrm>
          <a:custGeom>
            <a:avLst/>
            <a:gdLst/>
            <a:ahLst/>
            <a:cxnLst/>
            <a:rect l="l" t="t" r="r" b="b"/>
            <a:pathLst>
              <a:path h="1021079">
                <a:moveTo>
                  <a:pt x="0" y="1020699"/>
                </a:moveTo>
                <a:lnTo>
                  <a:pt x="0" y="0"/>
                </a:lnTo>
              </a:path>
            </a:pathLst>
          </a:custGeom>
          <a:ln w="25400">
            <a:solidFill>
              <a:srgbClr val="5BF54F"/>
            </a:solidFill>
          </a:ln>
        </p:spPr>
        <p:txBody>
          <a:bodyPr wrap="square" lIns="0" tIns="0" rIns="0" bIns="0" rtlCol="0"/>
          <a:lstStyle/>
          <a:p>
            <a:endParaRPr/>
          </a:p>
        </p:txBody>
      </p:sp>
      <p:sp>
        <p:nvSpPr>
          <p:cNvPr id="110" name="object 110"/>
          <p:cNvSpPr/>
          <p:nvPr/>
        </p:nvSpPr>
        <p:spPr>
          <a:xfrm>
            <a:off x="6065901" y="5011801"/>
            <a:ext cx="0" cy="405130"/>
          </a:xfrm>
          <a:custGeom>
            <a:avLst/>
            <a:gdLst/>
            <a:ahLst/>
            <a:cxnLst/>
            <a:rect l="l" t="t" r="r" b="b"/>
            <a:pathLst>
              <a:path h="405129">
                <a:moveTo>
                  <a:pt x="0" y="404749"/>
                </a:moveTo>
                <a:lnTo>
                  <a:pt x="0" y="0"/>
                </a:lnTo>
              </a:path>
            </a:pathLst>
          </a:custGeom>
          <a:ln w="25400">
            <a:solidFill>
              <a:srgbClr val="5BF54F"/>
            </a:solidFill>
          </a:ln>
        </p:spPr>
        <p:txBody>
          <a:bodyPr wrap="square" lIns="0" tIns="0" rIns="0" bIns="0" rtlCol="0"/>
          <a:lstStyle/>
          <a:p>
            <a:endParaRPr/>
          </a:p>
        </p:txBody>
      </p:sp>
      <p:sp>
        <p:nvSpPr>
          <p:cNvPr id="111" name="object 111"/>
          <p:cNvSpPr/>
          <p:nvPr/>
        </p:nvSpPr>
        <p:spPr>
          <a:xfrm>
            <a:off x="5948426" y="4767198"/>
            <a:ext cx="230504" cy="228600"/>
          </a:xfrm>
          <a:custGeom>
            <a:avLst/>
            <a:gdLst/>
            <a:ahLst/>
            <a:cxnLst/>
            <a:rect l="l" t="t" r="r" b="b"/>
            <a:pathLst>
              <a:path w="230504" h="228600">
                <a:moveTo>
                  <a:pt x="230124" y="228600"/>
                </a:moveTo>
                <a:lnTo>
                  <a:pt x="0" y="0"/>
                </a:lnTo>
              </a:path>
            </a:pathLst>
          </a:custGeom>
          <a:ln w="25400">
            <a:solidFill>
              <a:srgbClr val="5BF54F"/>
            </a:solidFill>
          </a:ln>
        </p:spPr>
        <p:txBody>
          <a:bodyPr wrap="square" lIns="0" tIns="0" rIns="0" bIns="0" rtlCol="0"/>
          <a:lstStyle/>
          <a:p>
            <a:endParaRPr/>
          </a:p>
        </p:txBody>
      </p:sp>
      <p:sp>
        <p:nvSpPr>
          <p:cNvPr id="112" name="object 112"/>
          <p:cNvSpPr/>
          <p:nvPr/>
        </p:nvSpPr>
        <p:spPr>
          <a:xfrm>
            <a:off x="6084951" y="4460875"/>
            <a:ext cx="0" cy="333375"/>
          </a:xfrm>
          <a:custGeom>
            <a:avLst/>
            <a:gdLst/>
            <a:ahLst/>
            <a:cxnLst/>
            <a:rect l="l" t="t" r="r" b="b"/>
            <a:pathLst>
              <a:path h="333375">
                <a:moveTo>
                  <a:pt x="0" y="333375"/>
                </a:moveTo>
                <a:lnTo>
                  <a:pt x="0" y="0"/>
                </a:lnTo>
              </a:path>
            </a:pathLst>
          </a:custGeom>
          <a:ln w="25400">
            <a:solidFill>
              <a:srgbClr val="5BF54F"/>
            </a:solidFill>
          </a:ln>
        </p:spPr>
        <p:txBody>
          <a:bodyPr wrap="square" lIns="0" tIns="0" rIns="0" bIns="0" rtlCol="0"/>
          <a:lstStyle/>
          <a:p>
            <a:endParaRPr/>
          </a:p>
        </p:txBody>
      </p:sp>
      <p:sp>
        <p:nvSpPr>
          <p:cNvPr id="113" name="object 113"/>
          <p:cNvSpPr/>
          <p:nvPr/>
        </p:nvSpPr>
        <p:spPr>
          <a:xfrm>
            <a:off x="5440426" y="4800600"/>
            <a:ext cx="230504" cy="228600"/>
          </a:xfrm>
          <a:custGeom>
            <a:avLst/>
            <a:gdLst/>
            <a:ahLst/>
            <a:cxnLst/>
            <a:rect l="l" t="t" r="r" b="b"/>
            <a:pathLst>
              <a:path w="230504" h="228600">
                <a:moveTo>
                  <a:pt x="230124" y="228600"/>
                </a:moveTo>
                <a:lnTo>
                  <a:pt x="0" y="0"/>
                </a:lnTo>
              </a:path>
            </a:pathLst>
          </a:custGeom>
          <a:ln w="25400">
            <a:solidFill>
              <a:srgbClr val="777777"/>
            </a:solidFill>
          </a:ln>
        </p:spPr>
        <p:txBody>
          <a:bodyPr wrap="square" lIns="0" tIns="0" rIns="0" bIns="0" rtlCol="0"/>
          <a:lstStyle/>
          <a:p>
            <a:endParaRPr/>
          </a:p>
        </p:txBody>
      </p:sp>
      <p:sp>
        <p:nvSpPr>
          <p:cNvPr id="114" name="object 114"/>
          <p:cNvSpPr/>
          <p:nvPr/>
        </p:nvSpPr>
        <p:spPr>
          <a:xfrm>
            <a:off x="5575300" y="5407025"/>
            <a:ext cx="479425" cy="0"/>
          </a:xfrm>
          <a:custGeom>
            <a:avLst/>
            <a:gdLst/>
            <a:ahLst/>
            <a:cxnLst/>
            <a:rect l="l" t="t" r="r" b="b"/>
            <a:pathLst>
              <a:path w="479425">
                <a:moveTo>
                  <a:pt x="0" y="0"/>
                </a:moveTo>
                <a:lnTo>
                  <a:pt x="479425" y="0"/>
                </a:lnTo>
              </a:path>
            </a:pathLst>
          </a:custGeom>
          <a:ln w="25400">
            <a:solidFill>
              <a:srgbClr val="5BF54F"/>
            </a:solidFill>
          </a:ln>
        </p:spPr>
        <p:txBody>
          <a:bodyPr wrap="square" lIns="0" tIns="0" rIns="0" bIns="0" rtlCol="0"/>
          <a:lstStyle/>
          <a:p>
            <a:endParaRPr/>
          </a:p>
        </p:txBody>
      </p:sp>
      <p:sp>
        <p:nvSpPr>
          <p:cNvPr id="115" name="object 115"/>
          <p:cNvSpPr/>
          <p:nvPr/>
        </p:nvSpPr>
        <p:spPr>
          <a:xfrm>
            <a:off x="5770626" y="5713412"/>
            <a:ext cx="88900" cy="90805"/>
          </a:xfrm>
          <a:custGeom>
            <a:avLst/>
            <a:gdLst/>
            <a:ahLst/>
            <a:cxnLst/>
            <a:rect l="l" t="t" r="r" b="b"/>
            <a:pathLst>
              <a:path w="88900" h="90804">
                <a:moveTo>
                  <a:pt x="0" y="90487"/>
                </a:moveTo>
                <a:lnTo>
                  <a:pt x="88900" y="90487"/>
                </a:lnTo>
                <a:lnTo>
                  <a:pt x="88900" y="0"/>
                </a:lnTo>
                <a:lnTo>
                  <a:pt x="0" y="0"/>
                </a:lnTo>
                <a:lnTo>
                  <a:pt x="0" y="90487"/>
                </a:lnTo>
                <a:close/>
              </a:path>
            </a:pathLst>
          </a:custGeom>
          <a:solidFill>
            <a:srgbClr val="F09200"/>
          </a:solidFill>
        </p:spPr>
        <p:txBody>
          <a:bodyPr wrap="square" lIns="0" tIns="0" rIns="0" bIns="0" rtlCol="0"/>
          <a:lstStyle/>
          <a:p>
            <a:endParaRPr/>
          </a:p>
        </p:txBody>
      </p:sp>
      <p:sp>
        <p:nvSpPr>
          <p:cNvPr id="116" name="object 116"/>
          <p:cNvSpPr/>
          <p:nvPr/>
        </p:nvSpPr>
        <p:spPr>
          <a:xfrm>
            <a:off x="5770626" y="5713412"/>
            <a:ext cx="88900" cy="90805"/>
          </a:xfrm>
          <a:custGeom>
            <a:avLst/>
            <a:gdLst/>
            <a:ahLst/>
            <a:cxnLst/>
            <a:rect l="l" t="t" r="r" b="b"/>
            <a:pathLst>
              <a:path w="88900" h="90804">
                <a:moveTo>
                  <a:pt x="0" y="90487"/>
                </a:moveTo>
                <a:lnTo>
                  <a:pt x="88900" y="90487"/>
                </a:lnTo>
                <a:lnTo>
                  <a:pt x="88900" y="0"/>
                </a:lnTo>
                <a:lnTo>
                  <a:pt x="0" y="0"/>
                </a:lnTo>
                <a:lnTo>
                  <a:pt x="0" y="90487"/>
                </a:lnTo>
                <a:close/>
              </a:path>
            </a:pathLst>
          </a:custGeom>
          <a:ln w="25400">
            <a:solidFill>
              <a:srgbClr val="5BF54F"/>
            </a:solidFill>
          </a:ln>
        </p:spPr>
        <p:txBody>
          <a:bodyPr wrap="square" lIns="0" tIns="0" rIns="0" bIns="0" rtlCol="0"/>
          <a:lstStyle/>
          <a:p>
            <a:endParaRPr/>
          </a:p>
        </p:txBody>
      </p:sp>
      <p:sp>
        <p:nvSpPr>
          <p:cNvPr id="117" name="object 117"/>
          <p:cNvSpPr/>
          <p:nvPr/>
        </p:nvSpPr>
        <p:spPr>
          <a:xfrm>
            <a:off x="5776976" y="5815012"/>
            <a:ext cx="76200" cy="669925"/>
          </a:xfrm>
          <a:custGeom>
            <a:avLst/>
            <a:gdLst/>
            <a:ahLst/>
            <a:cxnLst/>
            <a:rect l="l" t="t" r="r" b="b"/>
            <a:pathLst>
              <a:path w="76200" h="669925">
                <a:moveTo>
                  <a:pt x="25273" y="593725"/>
                </a:moveTo>
                <a:lnTo>
                  <a:pt x="0" y="593725"/>
                </a:lnTo>
                <a:lnTo>
                  <a:pt x="38100" y="669925"/>
                </a:lnTo>
                <a:lnTo>
                  <a:pt x="69850" y="606425"/>
                </a:lnTo>
                <a:lnTo>
                  <a:pt x="25273" y="606425"/>
                </a:lnTo>
                <a:lnTo>
                  <a:pt x="25273" y="593725"/>
                </a:lnTo>
                <a:close/>
              </a:path>
              <a:path w="76200" h="669925">
                <a:moveTo>
                  <a:pt x="50673" y="0"/>
                </a:moveTo>
                <a:lnTo>
                  <a:pt x="25273" y="0"/>
                </a:lnTo>
                <a:lnTo>
                  <a:pt x="25273" y="606425"/>
                </a:lnTo>
                <a:lnTo>
                  <a:pt x="50673" y="606425"/>
                </a:lnTo>
                <a:lnTo>
                  <a:pt x="50673" y="0"/>
                </a:lnTo>
                <a:close/>
              </a:path>
              <a:path w="76200" h="669925">
                <a:moveTo>
                  <a:pt x="76200" y="593725"/>
                </a:moveTo>
                <a:lnTo>
                  <a:pt x="50673" y="593725"/>
                </a:lnTo>
                <a:lnTo>
                  <a:pt x="50673" y="606425"/>
                </a:lnTo>
                <a:lnTo>
                  <a:pt x="69850" y="606425"/>
                </a:lnTo>
                <a:lnTo>
                  <a:pt x="76200" y="593725"/>
                </a:lnTo>
                <a:close/>
              </a:path>
            </a:pathLst>
          </a:custGeom>
          <a:solidFill>
            <a:srgbClr val="5BF54F"/>
          </a:solidFill>
        </p:spPr>
        <p:txBody>
          <a:bodyPr wrap="square" lIns="0" tIns="0" rIns="0" bIns="0" rtlCol="0"/>
          <a:lstStyle/>
          <a:p>
            <a:endParaRPr/>
          </a:p>
        </p:txBody>
      </p:sp>
      <p:sp>
        <p:nvSpPr>
          <p:cNvPr id="118" name="object 118"/>
          <p:cNvSpPr/>
          <p:nvPr/>
        </p:nvSpPr>
        <p:spPr>
          <a:xfrm>
            <a:off x="5815076" y="5399151"/>
            <a:ext cx="0" cy="335280"/>
          </a:xfrm>
          <a:custGeom>
            <a:avLst/>
            <a:gdLst/>
            <a:ahLst/>
            <a:cxnLst/>
            <a:rect l="l" t="t" r="r" b="b"/>
            <a:pathLst>
              <a:path h="335279">
                <a:moveTo>
                  <a:pt x="0" y="334899"/>
                </a:moveTo>
                <a:lnTo>
                  <a:pt x="0" y="0"/>
                </a:lnTo>
              </a:path>
            </a:pathLst>
          </a:custGeom>
          <a:ln w="25400">
            <a:solidFill>
              <a:srgbClr val="5BF54F"/>
            </a:solidFill>
          </a:ln>
        </p:spPr>
        <p:txBody>
          <a:bodyPr wrap="square" lIns="0" tIns="0" rIns="0" bIns="0" rtlCol="0"/>
          <a:lstStyle/>
          <a:p>
            <a:endParaRPr/>
          </a:p>
        </p:txBody>
      </p:sp>
      <p:sp>
        <p:nvSpPr>
          <p:cNvPr id="119" name="object 119"/>
          <p:cNvSpPr/>
          <p:nvPr/>
        </p:nvSpPr>
        <p:spPr>
          <a:xfrm>
            <a:off x="6053201" y="4980051"/>
            <a:ext cx="103505" cy="60325"/>
          </a:xfrm>
          <a:custGeom>
            <a:avLst/>
            <a:gdLst/>
            <a:ahLst/>
            <a:cxnLst/>
            <a:rect l="l" t="t" r="r" b="b"/>
            <a:pathLst>
              <a:path w="103504" h="60325">
                <a:moveTo>
                  <a:pt x="103124" y="0"/>
                </a:moveTo>
                <a:lnTo>
                  <a:pt x="0" y="60325"/>
                </a:lnTo>
              </a:path>
            </a:pathLst>
          </a:custGeom>
          <a:ln w="25400">
            <a:solidFill>
              <a:srgbClr val="5BF54F"/>
            </a:solidFill>
          </a:ln>
        </p:spPr>
        <p:txBody>
          <a:bodyPr wrap="square" lIns="0" tIns="0" rIns="0" bIns="0" rtlCol="0"/>
          <a:lstStyle/>
          <a:p>
            <a:endParaRPr/>
          </a:p>
        </p:txBody>
      </p:sp>
      <p:sp>
        <p:nvSpPr>
          <p:cNvPr id="120" name="object 120"/>
          <p:cNvSpPr/>
          <p:nvPr/>
        </p:nvSpPr>
        <p:spPr>
          <a:xfrm>
            <a:off x="5983351" y="4772025"/>
            <a:ext cx="97155" cy="34925"/>
          </a:xfrm>
          <a:custGeom>
            <a:avLst/>
            <a:gdLst/>
            <a:ahLst/>
            <a:cxnLst/>
            <a:rect l="l" t="t" r="r" b="b"/>
            <a:pathLst>
              <a:path w="97154" h="34925">
                <a:moveTo>
                  <a:pt x="96774" y="0"/>
                </a:moveTo>
                <a:lnTo>
                  <a:pt x="0" y="34925"/>
                </a:lnTo>
              </a:path>
            </a:pathLst>
          </a:custGeom>
          <a:ln w="25400">
            <a:solidFill>
              <a:srgbClr val="5BF54F"/>
            </a:solidFill>
          </a:ln>
        </p:spPr>
        <p:txBody>
          <a:bodyPr wrap="square" lIns="0" tIns="0" rIns="0" bIns="0" rtlCol="0"/>
          <a:lstStyle/>
          <a:p>
            <a:endParaRPr/>
          </a:p>
        </p:txBody>
      </p:sp>
      <p:sp>
        <p:nvSpPr>
          <p:cNvPr id="121" name="object 121"/>
          <p:cNvSpPr/>
          <p:nvPr/>
        </p:nvSpPr>
        <p:spPr>
          <a:xfrm>
            <a:off x="5756275" y="5930900"/>
            <a:ext cx="115950" cy="127000"/>
          </a:xfrm>
          <a:prstGeom prst="rect">
            <a:avLst/>
          </a:prstGeom>
          <a:blipFill>
            <a:blip r:embed="rId8" cstate="print"/>
            <a:stretch>
              <a:fillRect/>
            </a:stretch>
          </a:blipFill>
        </p:spPr>
        <p:txBody>
          <a:bodyPr wrap="square" lIns="0" tIns="0" rIns="0" bIns="0" rtlCol="0"/>
          <a:lstStyle/>
          <a:p>
            <a:endParaRPr/>
          </a:p>
        </p:txBody>
      </p:sp>
      <p:sp>
        <p:nvSpPr>
          <p:cNvPr id="122" name="object 122"/>
          <p:cNvSpPr/>
          <p:nvPr/>
        </p:nvSpPr>
        <p:spPr>
          <a:xfrm>
            <a:off x="6916801" y="5000625"/>
            <a:ext cx="0" cy="403225"/>
          </a:xfrm>
          <a:custGeom>
            <a:avLst/>
            <a:gdLst/>
            <a:ahLst/>
            <a:cxnLst/>
            <a:rect l="l" t="t" r="r" b="b"/>
            <a:pathLst>
              <a:path h="403225">
                <a:moveTo>
                  <a:pt x="0" y="403225"/>
                </a:moveTo>
                <a:lnTo>
                  <a:pt x="0" y="0"/>
                </a:lnTo>
              </a:path>
            </a:pathLst>
          </a:custGeom>
          <a:ln w="25400">
            <a:solidFill>
              <a:srgbClr val="5BF54F"/>
            </a:solidFill>
          </a:ln>
        </p:spPr>
        <p:txBody>
          <a:bodyPr wrap="square" lIns="0" tIns="0" rIns="0" bIns="0" rtlCol="0"/>
          <a:lstStyle/>
          <a:p>
            <a:endParaRPr/>
          </a:p>
        </p:txBody>
      </p:sp>
      <p:sp>
        <p:nvSpPr>
          <p:cNvPr id="123" name="object 123"/>
          <p:cNvSpPr/>
          <p:nvPr/>
        </p:nvSpPr>
        <p:spPr>
          <a:xfrm>
            <a:off x="6935851" y="3825875"/>
            <a:ext cx="0" cy="1021080"/>
          </a:xfrm>
          <a:custGeom>
            <a:avLst/>
            <a:gdLst/>
            <a:ahLst/>
            <a:cxnLst/>
            <a:rect l="l" t="t" r="r" b="b"/>
            <a:pathLst>
              <a:path h="1021079">
                <a:moveTo>
                  <a:pt x="0" y="1020699"/>
                </a:moveTo>
                <a:lnTo>
                  <a:pt x="0" y="0"/>
                </a:lnTo>
              </a:path>
            </a:pathLst>
          </a:custGeom>
          <a:ln w="25400">
            <a:solidFill>
              <a:srgbClr val="5BF54F"/>
            </a:solidFill>
          </a:ln>
        </p:spPr>
        <p:txBody>
          <a:bodyPr wrap="square" lIns="0" tIns="0" rIns="0" bIns="0" rtlCol="0"/>
          <a:lstStyle/>
          <a:p>
            <a:endParaRPr/>
          </a:p>
        </p:txBody>
      </p:sp>
      <p:sp>
        <p:nvSpPr>
          <p:cNvPr id="124" name="object 124"/>
          <p:cNvSpPr/>
          <p:nvPr/>
        </p:nvSpPr>
        <p:spPr>
          <a:xfrm>
            <a:off x="7412101" y="5002276"/>
            <a:ext cx="0" cy="405130"/>
          </a:xfrm>
          <a:custGeom>
            <a:avLst/>
            <a:gdLst/>
            <a:ahLst/>
            <a:cxnLst/>
            <a:rect l="l" t="t" r="r" b="b"/>
            <a:pathLst>
              <a:path h="405129">
                <a:moveTo>
                  <a:pt x="0" y="404749"/>
                </a:moveTo>
                <a:lnTo>
                  <a:pt x="0" y="0"/>
                </a:lnTo>
              </a:path>
            </a:pathLst>
          </a:custGeom>
          <a:ln w="25400">
            <a:solidFill>
              <a:srgbClr val="5BF54F"/>
            </a:solidFill>
          </a:ln>
        </p:spPr>
        <p:txBody>
          <a:bodyPr wrap="square" lIns="0" tIns="0" rIns="0" bIns="0" rtlCol="0"/>
          <a:lstStyle/>
          <a:p>
            <a:endParaRPr/>
          </a:p>
        </p:txBody>
      </p:sp>
      <p:sp>
        <p:nvSpPr>
          <p:cNvPr id="125" name="object 125"/>
          <p:cNvSpPr/>
          <p:nvPr/>
        </p:nvSpPr>
        <p:spPr>
          <a:xfrm>
            <a:off x="7294498" y="4757673"/>
            <a:ext cx="230504" cy="228600"/>
          </a:xfrm>
          <a:custGeom>
            <a:avLst/>
            <a:gdLst/>
            <a:ahLst/>
            <a:cxnLst/>
            <a:rect l="l" t="t" r="r" b="b"/>
            <a:pathLst>
              <a:path w="230504" h="228600">
                <a:moveTo>
                  <a:pt x="230250" y="228600"/>
                </a:moveTo>
                <a:lnTo>
                  <a:pt x="0" y="0"/>
                </a:lnTo>
              </a:path>
            </a:pathLst>
          </a:custGeom>
          <a:ln w="25399">
            <a:solidFill>
              <a:srgbClr val="5BF54F"/>
            </a:solidFill>
          </a:ln>
        </p:spPr>
        <p:txBody>
          <a:bodyPr wrap="square" lIns="0" tIns="0" rIns="0" bIns="0" rtlCol="0"/>
          <a:lstStyle/>
          <a:p>
            <a:endParaRPr/>
          </a:p>
        </p:txBody>
      </p:sp>
      <p:sp>
        <p:nvSpPr>
          <p:cNvPr id="126" name="object 126"/>
          <p:cNvSpPr/>
          <p:nvPr/>
        </p:nvSpPr>
        <p:spPr>
          <a:xfrm>
            <a:off x="7431151" y="4451350"/>
            <a:ext cx="0" cy="333375"/>
          </a:xfrm>
          <a:custGeom>
            <a:avLst/>
            <a:gdLst/>
            <a:ahLst/>
            <a:cxnLst/>
            <a:rect l="l" t="t" r="r" b="b"/>
            <a:pathLst>
              <a:path h="333375">
                <a:moveTo>
                  <a:pt x="0" y="333375"/>
                </a:moveTo>
                <a:lnTo>
                  <a:pt x="0" y="0"/>
                </a:lnTo>
              </a:path>
            </a:pathLst>
          </a:custGeom>
          <a:ln w="25400">
            <a:solidFill>
              <a:srgbClr val="5BF54F"/>
            </a:solidFill>
          </a:ln>
        </p:spPr>
        <p:txBody>
          <a:bodyPr wrap="square" lIns="0" tIns="0" rIns="0" bIns="0" rtlCol="0"/>
          <a:lstStyle/>
          <a:p>
            <a:endParaRPr/>
          </a:p>
        </p:txBody>
      </p:sp>
      <p:sp>
        <p:nvSpPr>
          <p:cNvPr id="127" name="object 127"/>
          <p:cNvSpPr/>
          <p:nvPr/>
        </p:nvSpPr>
        <p:spPr>
          <a:xfrm>
            <a:off x="6786626" y="4791075"/>
            <a:ext cx="230504" cy="228600"/>
          </a:xfrm>
          <a:custGeom>
            <a:avLst/>
            <a:gdLst/>
            <a:ahLst/>
            <a:cxnLst/>
            <a:rect l="l" t="t" r="r" b="b"/>
            <a:pathLst>
              <a:path w="230504" h="228600">
                <a:moveTo>
                  <a:pt x="230124" y="228600"/>
                </a:moveTo>
                <a:lnTo>
                  <a:pt x="0" y="0"/>
                </a:lnTo>
              </a:path>
            </a:pathLst>
          </a:custGeom>
          <a:ln w="25400">
            <a:solidFill>
              <a:srgbClr val="777777"/>
            </a:solidFill>
          </a:ln>
        </p:spPr>
        <p:txBody>
          <a:bodyPr wrap="square" lIns="0" tIns="0" rIns="0" bIns="0" rtlCol="0"/>
          <a:lstStyle/>
          <a:p>
            <a:endParaRPr/>
          </a:p>
        </p:txBody>
      </p:sp>
      <p:sp>
        <p:nvSpPr>
          <p:cNvPr id="128" name="object 128"/>
          <p:cNvSpPr/>
          <p:nvPr/>
        </p:nvSpPr>
        <p:spPr>
          <a:xfrm>
            <a:off x="6921500" y="5397500"/>
            <a:ext cx="479425" cy="0"/>
          </a:xfrm>
          <a:custGeom>
            <a:avLst/>
            <a:gdLst/>
            <a:ahLst/>
            <a:cxnLst/>
            <a:rect l="l" t="t" r="r" b="b"/>
            <a:pathLst>
              <a:path w="479425">
                <a:moveTo>
                  <a:pt x="0" y="0"/>
                </a:moveTo>
                <a:lnTo>
                  <a:pt x="479425" y="0"/>
                </a:lnTo>
              </a:path>
            </a:pathLst>
          </a:custGeom>
          <a:ln w="25400">
            <a:solidFill>
              <a:srgbClr val="5BF54F"/>
            </a:solidFill>
          </a:ln>
        </p:spPr>
        <p:txBody>
          <a:bodyPr wrap="square" lIns="0" tIns="0" rIns="0" bIns="0" rtlCol="0"/>
          <a:lstStyle/>
          <a:p>
            <a:endParaRPr/>
          </a:p>
        </p:txBody>
      </p:sp>
      <p:sp>
        <p:nvSpPr>
          <p:cNvPr id="129" name="object 129"/>
          <p:cNvSpPr/>
          <p:nvPr/>
        </p:nvSpPr>
        <p:spPr>
          <a:xfrm>
            <a:off x="7116826" y="5703887"/>
            <a:ext cx="88900" cy="90805"/>
          </a:xfrm>
          <a:custGeom>
            <a:avLst/>
            <a:gdLst/>
            <a:ahLst/>
            <a:cxnLst/>
            <a:rect l="l" t="t" r="r" b="b"/>
            <a:pathLst>
              <a:path w="88900" h="90804">
                <a:moveTo>
                  <a:pt x="0" y="90487"/>
                </a:moveTo>
                <a:lnTo>
                  <a:pt x="88900" y="90487"/>
                </a:lnTo>
                <a:lnTo>
                  <a:pt x="88900" y="0"/>
                </a:lnTo>
                <a:lnTo>
                  <a:pt x="0" y="0"/>
                </a:lnTo>
                <a:lnTo>
                  <a:pt x="0" y="90487"/>
                </a:lnTo>
                <a:close/>
              </a:path>
            </a:pathLst>
          </a:custGeom>
          <a:solidFill>
            <a:srgbClr val="F09200"/>
          </a:solidFill>
        </p:spPr>
        <p:txBody>
          <a:bodyPr wrap="square" lIns="0" tIns="0" rIns="0" bIns="0" rtlCol="0"/>
          <a:lstStyle/>
          <a:p>
            <a:endParaRPr/>
          </a:p>
        </p:txBody>
      </p:sp>
      <p:sp>
        <p:nvSpPr>
          <p:cNvPr id="130" name="object 130"/>
          <p:cNvSpPr/>
          <p:nvPr/>
        </p:nvSpPr>
        <p:spPr>
          <a:xfrm>
            <a:off x="7116826" y="5703887"/>
            <a:ext cx="88900" cy="90805"/>
          </a:xfrm>
          <a:custGeom>
            <a:avLst/>
            <a:gdLst/>
            <a:ahLst/>
            <a:cxnLst/>
            <a:rect l="l" t="t" r="r" b="b"/>
            <a:pathLst>
              <a:path w="88900" h="90804">
                <a:moveTo>
                  <a:pt x="0" y="90487"/>
                </a:moveTo>
                <a:lnTo>
                  <a:pt x="88900" y="90487"/>
                </a:lnTo>
                <a:lnTo>
                  <a:pt x="88900" y="0"/>
                </a:lnTo>
                <a:lnTo>
                  <a:pt x="0" y="0"/>
                </a:lnTo>
                <a:lnTo>
                  <a:pt x="0" y="90487"/>
                </a:lnTo>
                <a:close/>
              </a:path>
            </a:pathLst>
          </a:custGeom>
          <a:ln w="25400">
            <a:solidFill>
              <a:srgbClr val="5BF54F"/>
            </a:solidFill>
          </a:ln>
        </p:spPr>
        <p:txBody>
          <a:bodyPr wrap="square" lIns="0" tIns="0" rIns="0" bIns="0" rtlCol="0"/>
          <a:lstStyle/>
          <a:p>
            <a:endParaRPr/>
          </a:p>
        </p:txBody>
      </p:sp>
      <p:sp>
        <p:nvSpPr>
          <p:cNvPr id="131" name="object 131"/>
          <p:cNvSpPr/>
          <p:nvPr/>
        </p:nvSpPr>
        <p:spPr>
          <a:xfrm>
            <a:off x="7123048" y="5805487"/>
            <a:ext cx="76200" cy="669925"/>
          </a:xfrm>
          <a:custGeom>
            <a:avLst/>
            <a:gdLst/>
            <a:ahLst/>
            <a:cxnLst/>
            <a:rect l="l" t="t" r="r" b="b"/>
            <a:pathLst>
              <a:path w="76200" h="669925">
                <a:moveTo>
                  <a:pt x="25400" y="593725"/>
                </a:moveTo>
                <a:lnTo>
                  <a:pt x="0" y="593725"/>
                </a:lnTo>
                <a:lnTo>
                  <a:pt x="38100" y="669925"/>
                </a:lnTo>
                <a:lnTo>
                  <a:pt x="69850" y="606425"/>
                </a:lnTo>
                <a:lnTo>
                  <a:pt x="25400" y="606425"/>
                </a:lnTo>
                <a:lnTo>
                  <a:pt x="25400" y="593725"/>
                </a:lnTo>
                <a:close/>
              </a:path>
              <a:path w="76200" h="669925">
                <a:moveTo>
                  <a:pt x="50800" y="0"/>
                </a:moveTo>
                <a:lnTo>
                  <a:pt x="25400" y="0"/>
                </a:lnTo>
                <a:lnTo>
                  <a:pt x="25400" y="606425"/>
                </a:lnTo>
                <a:lnTo>
                  <a:pt x="50800" y="606425"/>
                </a:lnTo>
                <a:lnTo>
                  <a:pt x="50800" y="0"/>
                </a:lnTo>
                <a:close/>
              </a:path>
              <a:path w="76200" h="669925">
                <a:moveTo>
                  <a:pt x="76200" y="593725"/>
                </a:moveTo>
                <a:lnTo>
                  <a:pt x="50800" y="593725"/>
                </a:lnTo>
                <a:lnTo>
                  <a:pt x="50800" y="606425"/>
                </a:lnTo>
                <a:lnTo>
                  <a:pt x="69850" y="606425"/>
                </a:lnTo>
                <a:lnTo>
                  <a:pt x="76200" y="593725"/>
                </a:lnTo>
                <a:close/>
              </a:path>
            </a:pathLst>
          </a:custGeom>
          <a:solidFill>
            <a:srgbClr val="5BF54F"/>
          </a:solidFill>
        </p:spPr>
        <p:txBody>
          <a:bodyPr wrap="square" lIns="0" tIns="0" rIns="0" bIns="0" rtlCol="0"/>
          <a:lstStyle/>
          <a:p>
            <a:endParaRPr/>
          </a:p>
        </p:txBody>
      </p:sp>
      <p:sp>
        <p:nvSpPr>
          <p:cNvPr id="132" name="object 132"/>
          <p:cNvSpPr/>
          <p:nvPr/>
        </p:nvSpPr>
        <p:spPr>
          <a:xfrm>
            <a:off x="7161276" y="5389626"/>
            <a:ext cx="0" cy="335280"/>
          </a:xfrm>
          <a:custGeom>
            <a:avLst/>
            <a:gdLst/>
            <a:ahLst/>
            <a:cxnLst/>
            <a:rect l="l" t="t" r="r" b="b"/>
            <a:pathLst>
              <a:path h="335279">
                <a:moveTo>
                  <a:pt x="0" y="334899"/>
                </a:moveTo>
                <a:lnTo>
                  <a:pt x="0" y="0"/>
                </a:lnTo>
              </a:path>
            </a:pathLst>
          </a:custGeom>
          <a:ln w="25400">
            <a:solidFill>
              <a:srgbClr val="5BF54F"/>
            </a:solidFill>
          </a:ln>
        </p:spPr>
        <p:txBody>
          <a:bodyPr wrap="square" lIns="0" tIns="0" rIns="0" bIns="0" rtlCol="0"/>
          <a:lstStyle/>
          <a:p>
            <a:endParaRPr/>
          </a:p>
        </p:txBody>
      </p:sp>
      <p:sp>
        <p:nvSpPr>
          <p:cNvPr id="133" name="object 133"/>
          <p:cNvSpPr/>
          <p:nvPr/>
        </p:nvSpPr>
        <p:spPr>
          <a:xfrm>
            <a:off x="7399401" y="4970526"/>
            <a:ext cx="103505" cy="60325"/>
          </a:xfrm>
          <a:custGeom>
            <a:avLst/>
            <a:gdLst/>
            <a:ahLst/>
            <a:cxnLst/>
            <a:rect l="l" t="t" r="r" b="b"/>
            <a:pathLst>
              <a:path w="103504" h="60325">
                <a:moveTo>
                  <a:pt x="103124" y="0"/>
                </a:moveTo>
                <a:lnTo>
                  <a:pt x="0" y="60325"/>
                </a:lnTo>
              </a:path>
            </a:pathLst>
          </a:custGeom>
          <a:ln w="25400">
            <a:solidFill>
              <a:srgbClr val="5BF54F"/>
            </a:solidFill>
          </a:ln>
        </p:spPr>
        <p:txBody>
          <a:bodyPr wrap="square" lIns="0" tIns="0" rIns="0" bIns="0" rtlCol="0"/>
          <a:lstStyle/>
          <a:p>
            <a:endParaRPr/>
          </a:p>
        </p:txBody>
      </p:sp>
      <p:sp>
        <p:nvSpPr>
          <p:cNvPr id="134" name="object 134"/>
          <p:cNvSpPr/>
          <p:nvPr/>
        </p:nvSpPr>
        <p:spPr>
          <a:xfrm>
            <a:off x="7329551" y="4762500"/>
            <a:ext cx="97155" cy="34925"/>
          </a:xfrm>
          <a:custGeom>
            <a:avLst/>
            <a:gdLst/>
            <a:ahLst/>
            <a:cxnLst/>
            <a:rect l="l" t="t" r="r" b="b"/>
            <a:pathLst>
              <a:path w="97154" h="34925">
                <a:moveTo>
                  <a:pt x="96774" y="0"/>
                </a:moveTo>
                <a:lnTo>
                  <a:pt x="0" y="34925"/>
                </a:lnTo>
              </a:path>
            </a:pathLst>
          </a:custGeom>
          <a:ln w="25400">
            <a:solidFill>
              <a:srgbClr val="5BF54F"/>
            </a:solidFill>
          </a:ln>
        </p:spPr>
        <p:txBody>
          <a:bodyPr wrap="square" lIns="0" tIns="0" rIns="0" bIns="0" rtlCol="0"/>
          <a:lstStyle/>
          <a:p>
            <a:endParaRPr/>
          </a:p>
        </p:txBody>
      </p:sp>
      <p:sp>
        <p:nvSpPr>
          <p:cNvPr id="135" name="object 135"/>
          <p:cNvSpPr/>
          <p:nvPr/>
        </p:nvSpPr>
        <p:spPr>
          <a:xfrm>
            <a:off x="7102475" y="5921375"/>
            <a:ext cx="115950" cy="127000"/>
          </a:xfrm>
          <a:prstGeom prst="rect">
            <a:avLst/>
          </a:prstGeom>
          <a:blipFill>
            <a:blip r:embed="rId9" cstate="print"/>
            <a:stretch>
              <a:fillRect/>
            </a:stretch>
          </a:blipFill>
        </p:spPr>
        <p:txBody>
          <a:bodyPr wrap="square" lIns="0" tIns="0" rIns="0" bIns="0" rtlCol="0"/>
          <a:lstStyle/>
          <a:p>
            <a:endParaRPr/>
          </a:p>
        </p:txBody>
      </p:sp>
      <p:sp>
        <p:nvSpPr>
          <p:cNvPr id="136" name="object 136"/>
          <p:cNvSpPr/>
          <p:nvPr/>
        </p:nvSpPr>
        <p:spPr>
          <a:xfrm>
            <a:off x="2393950" y="4998973"/>
            <a:ext cx="0" cy="403860"/>
          </a:xfrm>
          <a:custGeom>
            <a:avLst/>
            <a:gdLst/>
            <a:ahLst/>
            <a:cxnLst/>
            <a:rect l="l" t="t" r="r" b="b"/>
            <a:pathLst>
              <a:path h="403860">
                <a:moveTo>
                  <a:pt x="0" y="403351"/>
                </a:moveTo>
                <a:lnTo>
                  <a:pt x="0" y="0"/>
                </a:lnTo>
              </a:path>
            </a:pathLst>
          </a:custGeom>
          <a:ln w="25400">
            <a:solidFill>
              <a:srgbClr val="FF0000"/>
            </a:solidFill>
          </a:ln>
        </p:spPr>
        <p:txBody>
          <a:bodyPr wrap="square" lIns="0" tIns="0" rIns="0" bIns="0" rtlCol="0"/>
          <a:lstStyle/>
          <a:p>
            <a:endParaRPr/>
          </a:p>
        </p:txBody>
      </p:sp>
      <p:sp>
        <p:nvSpPr>
          <p:cNvPr id="137" name="object 137"/>
          <p:cNvSpPr/>
          <p:nvPr/>
        </p:nvSpPr>
        <p:spPr>
          <a:xfrm>
            <a:off x="2868676" y="5002148"/>
            <a:ext cx="0" cy="403860"/>
          </a:xfrm>
          <a:custGeom>
            <a:avLst/>
            <a:gdLst/>
            <a:ahLst/>
            <a:cxnLst/>
            <a:rect l="l" t="t" r="r" b="b"/>
            <a:pathLst>
              <a:path h="403860">
                <a:moveTo>
                  <a:pt x="0" y="403351"/>
                </a:moveTo>
                <a:lnTo>
                  <a:pt x="0" y="0"/>
                </a:lnTo>
              </a:path>
            </a:pathLst>
          </a:custGeom>
          <a:ln w="25400">
            <a:solidFill>
              <a:srgbClr val="FF0000"/>
            </a:solidFill>
          </a:ln>
        </p:spPr>
        <p:txBody>
          <a:bodyPr wrap="square" lIns="0" tIns="0" rIns="0" bIns="0" rtlCol="0"/>
          <a:lstStyle/>
          <a:p>
            <a:endParaRPr/>
          </a:p>
        </p:txBody>
      </p:sp>
      <p:sp>
        <p:nvSpPr>
          <p:cNvPr id="138" name="object 138"/>
          <p:cNvSpPr/>
          <p:nvPr/>
        </p:nvSpPr>
        <p:spPr>
          <a:xfrm>
            <a:off x="2387600" y="5391150"/>
            <a:ext cx="479425" cy="0"/>
          </a:xfrm>
          <a:custGeom>
            <a:avLst/>
            <a:gdLst/>
            <a:ahLst/>
            <a:cxnLst/>
            <a:rect l="l" t="t" r="r" b="b"/>
            <a:pathLst>
              <a:path w="479425">
                <a:moveTo>
                  <a:pt x="0" y="0"/>
                </a:moveTo>
                <a:lnTo>
                  <a:pt x="479425" y="0"/>
                </a:lnTo>
              </a:path>
            </a:pathLst>
          </a:custGeom>
          <a:ln w="25400">
            <a:solidFill>
              <a:srgbClr val="FF0000"/>
            </a:solidFill>
          </a:ln>
        </p:spPr>
        <p:txBody>
          <a:bodyPr wrap="square" lIns="0" tIns="0" rIns="0" bIns="0" rtlCol="0"/>
          <a:lstStyle/>
          <a:p>
            <a:endParaRPr/>
          </a:p>
        </p:txBody>
      </p:sp>
      <p:sp>
        <p:nvSpPr>
          <p:cNvPr id="139" name="object 139"/>
          <p:cNvSpPr/>
          <p:nvPr/>
        </p:nvSpPr>
        <p:spPr>
          <a:xfrm>
            <a:off x="2582926" y="5734050"/>
            <a:ext cx="90805" cy="90805"/>
          </a:xfrm>
          <a:custGeom>
            <a:avLst/>
            <a:gdLst/>
            <a:ahLst/>
            <a:cxnLst/>
            <a:rect l="l" t="t" r="r" b="b"/>
            <a:pathLst>
              <a:path w="90805" h="90804">
                <a:moveTo>
                  <a:pt x="0" y="90487"/>
                </a:moveTo>
                <a:lnTo>
                  <a:pt x="90487" y="90487"/>
                </a:lnTo>
                <a:lnTo>
                  <a:pt x="90487" y="0"/>
                </a:lnTo>
                <a:lnTo>
                  <a:pt x="0" y="0"/>
                </a:lnTo>
                <a:lnTo>
                  <a:pt x="0" y="90487"/>
                </a:lnTo>
                <a:close/>
              </a:path>
            </a:pathLst>
          </a:custGeom>
          <a:solidFill>
            <a:srgbClr val="9E0E5F"/>
          </a:solidFill>
        </p:spPr>
        <p:txBody>
          <a:bodyPr wrap="square" lIns="0" tIns="0" rIns="0" bIns="0" rtlCol="0"/>
          <a:lstStyle/>
          <a:p>
            <a:endParaRPr/>
          </a:p>
        </p:txBody>
      </p:sp>
      <p:sp>
        <p:nvSpPr>
          <p:cNvPr id="140" name="object 140"/>
          <p:cNvSpPr/>
          <p:nvPr/>
        </p:nvSpPr>
        <p:spPr>
          <a:xfrm>
            <a:off x="2582926" y="5734050"/>
            <a:ext cx="90805" cy="90805"/>
          </a:xfrm>
          <a:custGeom>
            <a:avLst/>
            <a:gdLst/>
            <a:ahLst/>
            <a:cxnLst/>
            <a:rect l="l" t="t" r="r" b="b"/>
            <a:pathLst>
              <a:path w="90805" h="90804">
                <a:moveTo>
                  <a:pt x="0" y="90487"/>
                </a:moveTo>
                <a:lnTo>
                  <a:pt x="90487" y="90487"/>
                </a:lnTo>
                <a:lnTo>
                  <a:pt x="90487" y="0"/>
                </a:lnTo>
                <a:lnTo>
                  <a:pt x="0" y="0"/>
                </a:lnTo>
                <a:lnTo>
                  <a:pt x="0" y="90487"/>
                </a:lnTo>
                <a:close/>
              </a:path>
            </a:pathLst>
          </a:custGeom>
          <a:ln w="25400">
            <a:solidFill>
              <a:srgbClr val="FF0000"/>
            </a:solidFill>
          </a:ln>
        </p:spPr>
        <p:txBody>
          <a:bodyPr wrap="square" lIns="0" tIns="0" rIns="0" bIns="0" rtlCol="0"/>
          <a:lstStyle/>
          <a:p>
            <a:endParaRPr/>
          </a:p>
        </p:txBody>
      </p:sp>
      <p:sp>
        <p:nvSpPr>
          <p:cNvPr id="141" name="object 141"/>
          <p:cNvSpPr/>
          <p:nvPr/>
        </p:nvSpPr>
        <p:spPr>
          <a:xfrm>
            <a:off x="2586101" y="5826125"/>
            <a:ext cx="76200" cy="669925"/>
          </a:xfrm>
          <a:custGeom>
            <a:avLst/>
            <a:gdLst/>
            <a:ahLst/>
            <a:cxnLst/>
            <a:rect l="l" t="t" r="r" b="b"/>
            <a:pathLst>
              <a:path w="76200" h="669925">
                <a:moveTo>
                  <a:pt x="25400" y="593725"/>
                </a:moveTo>
                <a:lnTo>
                  <a:pt x="0" y="593725"/>
                </a:lnTo>
                <a:lnTo>
                  <a:pt x="38100" y="669925"/>
                </a:lnTo>
                <a:lnTo>
                  <a:pt x="69850" y="606425"/>
                </a:lnTo>
                <a:lnTo>
                  <a:pt x="25400" y="606425"/>
                </a:lnTo>
                <a:lnTo>
                  <a:pt x="25400" y="593725"/>
                </a:lnTo>
                <a:close/>
              </a:path>
              <a:path w="76200" h="669925">
                <a:moveTo>
                  <a:pt x="50673" y="0"/>
                </a:moveTo>
                <a:lnTo>
                  <a:pt x="25400" y="0"/>
                </a:lnTo>
                <a:lnTo>
                  <a:pt x="25400" y="606425"/>
                </a:lnTo>
                <a:lnTo>
                  <a:pt x="50800" y="606425"/>
                </a:lnTo>
                <a:lnTo>
                  <a:pt x="50673" y="0"/>
                </a:lnTo>
                <a:close/>
              </a:path>
              <a:path w="76200" h="669925">
                <a:moveTo>
                  <a:pt x="76200" y="593725"/>
                </a:moveTo>
                <a:lnTo>
                  <a:pt x="50797" y="593725"/>
                </a:lnTo>
                <a:lnTo>
                  <a:pt x="50800" y="606425"/>
                </a:lnTo>
                <a:lnTo>
                  <a:pt x="69850" y="606425"/>
                </a:lnTo>
                <a:lnTo>
                  <a:pt x="76200" y="593725"/>
                </a:lnTo>
                <a:close/>
              </a:path>
            </a:pathLst>
          </a:custGeom>
          <a:solidFill>
            <a:srgbClr val="FF0000"/>
          </a:solidFill>
        </p:spPr>
        <p:txBody>
          <a:bodyPr wrap="square" lIns="0" tIns="0" rIns="0" bIns="0" rtlCol="0"/>
          <a:lstStyle/>
          <a:p>
            <a:endParaRPr/>
          </a:p>
        </p:txBody>
      </p:sp>
      <p:sp>
        <p:nvSpPr>
          <p:cNvPr id="142" name="object 142"/>
          <p:cNvSpPr/>
          <p:nvPr/>
        </p:nvSpPr>
        <p:spPr>
          <a:xfrm>
            <a:off x="2630551" y="5418201"/>
            <a:ext cx="0" cy="344805"/>
          </a:xfrm>
          <a:custGeom>
            <a:avLst/>
            <a:gdLst/>
            <a:ahLst/>
            <a:cxnLst/>
            <a:rect l="l" t="t" r="r" b="b"/>
            <a:pathLst>
              <a:path h="344804">
                <a:moveTo>
                  <a:pt x="0" y="344424"/>
                </a:moveTo>
                <a:lnTo>
                  <a:pt x="0" y="0"/>
                </a:lnTo>
              </a:path>
            </a:pathLst>
          </a:custGeom>
          <a:ln w="25400">
            <a:solidFill>
              <a:srgbClr val="FF0000"/>
            </a:solidFill>
          </a:ln>
        </p:spPr>
        <p:txBody>
          <a:bodyPr wrap="square" lIns="0" tIns="0" rIns="0" bIns="0" rtlCol="0"/>
          <a:lstStyle/>
          <a:p>
            <a:endParaRPr/>
          </a:p>
        </p:txBody>
      </p:sp>
      <p:sp>
        <p:nvSpPr>
          <p:cNvPr id="143" name="object 143"/>
          <p:cNvSpPr/>
          <p:nvPr/>
        </p:nvSpPr>
        <p:spPr>
          <a:xfrm>
            <a:off x="2863850" y="5003800"/>
            <a:ext cx="116205" cy="63500"/>
          </a:xfrm>
          <a:custGeom>
            <a:avLst/>
            <a:gdLst/>
            <a:ahLst/>
            <a:cxnLst/>
            <a:rect l="l" t="t" r="r" b="b"/>
            <a:pathLst>
              <a:path w="116205" h="63500">
                <a:moveTo>
                  <a:pt x="115950" y="0"/>
                </a:moveTo>
                <a:lnTo>
                  <a:pt x="0" y="63500"/>
                </a:lnTo>
              </a:path>
            </a:pathLst>
          </a:custGeom>
          <a:ln w="25400">
            <a:solidFill>
              <a:srgbClr val="FF0000"/>
            </a:solidFill>
          </a:ln>
        </p:spPr>
        <p:txBody>
          <a:bodyPr wrap="square" lIns="0" tIns="0" rIns="0" bIns="0" rtlCol="0"/>
          <a:lstStyle/>
          <a:p>
            <a:endParaRPr/>
          </a:p>
        </p:txBody>
      </p:sp>
      <p:sp>
        <p:nvSpPr>
          <p:cNvPr id="144" name="object 144"/>
          <p:cNvSpPr/>
          <p:nvPr/>
        </p:nvSpPr>
        <p:spPr>
          <a:xfrm>
            <a:off x="2559050" y="5924550"/>
            <a:ext cx="130175" cy="139700"/>
          </a:xfrm>
          <a:prstGeom prst="rect">
            <a:avLst/>
          </a:prstGeom>
          <a:blipFill>
            <a:blip r:embed="rId10" cstate="print"/>
            <a:stretch>
              <a:fillRect/>
            </a:stretch>
          </a:blipFill>
        </p:spPr>
        <p:txBody>
          <a:bodyPr wrap="square" lIns="0" tIns="0" rIns="0" bIns="0" rtlCol="0"/>
          <a:lstStyle/>
          <a:p>
            <a:endParaRPr/>
          </a:p>
        </p:txBody>
      </p:sp>
      <p:sp>
        <p:nvSpPr>
          <p:cNvPr id="145" name="object 145"/>
          <p:cNvSpPr/>
          <p:nvPr/>
        </p:nvSpPr>
        <p:spPr>
          <a:xfrm>
            <a:off x="8018526" y="3900423"/>
            <a:ext cx="74930" cy="73025"/>
          </a:xfrm>
          <a:custGeom>
            <a:avLst/>
            <a:gdLst/>
            <a:ahLst/>
            <a:cxnLst/>
            <a:rect l="l" t="t" r="r" b="b"/>
            <a:pathLst>
              <a:path w="74929" h="73025">
                <a:moveTo>
                  <a:pt x="0" y="0"/>
                </a:moveTo>
                <a:lnTo>
                  <a:pt x="74549" y="73025"/>
                </a:lnTo>
              </a:path>
            </a:pathLst>
          </a:custGeom>
          <a:ln w="25400">
            <a:solidFill>
              <a:srgbClr val="5BF54F"/>
            </a:solidFill>
          </a:ln>
        </p:spPr>
        <p:txBody>
          <a:bodyPr wrap="square" lIns="0" tIns="0" rIns="0" bIns="0" rtlCol="0"/>
          <a:lstStyle/>
          <a:p>
            <a:endParaRPr/>
          </a:p>
        </p:txBody>
      </p:sp>
      <p:sp>
        <p:nvSpPr>
          <p:cNvPr id="146" name="object 146"/>
          <p:cNvSpPr/>
          <p:nvPr/>
        </p:nvSpPr>
        <p:spPr>
          <a:xfrm>
            <a:off x="8099425" y="4224273"/>
            <a:ext cx="74930" cy="73025"/>
          </a:xfrm>
          <a:custGeom>
            <a:avLst/>
            <a:gdLst/>
            <a:ahLst/>
            <a:cxnLst/>
            <a:rect l="l" t="t" r="r" b="b"/>
            <a:pathLst>
              <a:path w="74929" h="73025">
                <a:moveTo>
                  <a:pt x="0" y="0"/>
                </a:moveTo>
                <a:lnTo>
                  <a:pt x="74675" y="73025"/>
                </a:lnTo>
              </a:path>
            </a:pathLst>
          </a:custGeom>
          <a:ln w="25400">
            <a:solidFill>
              <a:srgbClr val="5BF54F"/>
            </a:solidFill>
          </a:ln>
        </p:spPr>
        <p:txBody>
          <a:bodyPr wrap="square" lIns="0" tIns="0" rIns="0" bIns="0" rtlCol="0"/>
          <a:lstStyle/>
          <a:p>
            <a:endParaRPr/>
          </a:p>
        </p:txBody>
      </p:sp>
      <p:sp>
        <p:nvSpPr>
          <p:cNvPr id="147" name="object 147"/>
          <p:cNvSpPr/>
          <p:nvPr/>
        </p:nvSpPr>
        <p:spPr>
          <a:xfrm>
            <a:off x="8026400" y="4391025"/>
            <a:ext cx="78105" cy="73025"/>
          </a:xfrm>
          <a:custGeom>
            <a:avLst/>
            <a:gdLst/>
            <a:ahLst/>
            <a:cxnLst/>
            <a:rect l="l" t="t" r="r" b="b"/>
            <a:pathLst>
              <a:path w="78104" h="73025">
                <a:moveTo>
                  <a:pt x="0" y="0"/>
                </a:moveTo>
                <a:lnTo>
                  <a:pt x="77850" y="73025"/>
                </a:lnTo>
              </a:path>
            </a:pathLst>
          </a:custGeom>
          <a:ln w="25400">
            <a:solidFill>
              <a:srgbClr val="5BF54F"/>
            </a:solidFill>
          </a:ln>
        </p:spPr>
        <p:txBody>
          <a:bodyPr wrap="square" lIns="0" tIns="0" rIns="0" bIns="0" rtlCol="0"/>
          <a:lstStyle/>
          <a:p>
            <a:endParaRPr/>
          </a:p>
        </p:txBody>
      </p:sp>
      <p:sp>
        <p:nvSpPr>
          <p:cNvPr id="148" name="object 148"/>
          <p:cNvSpPr/>
          <p:nvPr/>
        </p:nvSpPr>
        <p:spPr>
          <a:xfrm>
            <a:off x="1441450" y="2387600"/>
            <a:ext cx="3100705" cy="3600450"/>
          </a:xfrm>
          <a:custGeom>
            <a:avLst/>
            <a:gdLst/>
            <a:ahLst/>
            <a:cxnLst/>
            <a:rect l="l" t="t" r="r" b="b"/>
            <a:pathLst>
              <a:path w="3100704" h="3600450">
                <a:moveTo>
                  <a:pt x="628269" y="0"/>
                </a:moveTo>
                <a:lnTo>
                  <a:pt x="308991" y="0"/>
                </a:lnTo>
                <a:lnTo>
                  <a:pt x="308991" y="361950"/>
                </a:lnTo>
                <a:lnTo>
                  <a:pt x="0" y="361950"/>
                </a:lnTo>
                <a:lnTo>
                  <a:pt x="0" y="2257425"/>
                </a:lnTo>
                <a:lnTo>
                  <a:pt x="1266952" y="2257425"/>
                </a:lnTo>
                <a:lnTo>
                  <a:pt x="1266952" y="2847975"/>
                </a:lnTo>
                <a:lnTo>
                  <a:pt x="1091819" y="2847975"/>
                </a:lnTo>
                <a:lnTo>
                  <a:pt x="1091819" y="2562225"/>
                </a:lnTo>
                <a:lnTo>
                  <a:pt x="782827" y="2562225"/>
                </a:lnTo>
                <a:lnTo>
                  <a:pt x="782827" y="3600450"/>
                </a:lnTo>
                <a:lnTo>
                  <a:pt x="1586230" y="3600450"/>
                </a:lnTo>
                <a:lnTo>
                  <a:pt x="1586230" y="2276475"/>
                </a:lnTo>
                <a:lnTo>
                  <a:pt x="2585339" y="2276475"/>
                </a:lnTo>
                <a:lnTo>
                  <a:pt x="2657475" y="2286000"/>
                </a:lnTo>
                <a:lnTo>
                  <a:pt x="2657475" y="2847975"/>
                </a:lnTo>
                <a:lnTo>
                  <a:pt x="2492629" y="2857500"/>
                </a:lnTo>
                <a:lnTo>
                  <a:pt x="2492629" y="2571750"/>
                </a:lnTo>
                <a:lnTo>
                  <a:pt x="2193925" y="2571750"/>
                </a:lnTo>
                <a:lnTo>
                  <a:pt x="2193925" y="3590925"/>
                </a:lnTo>
                <a:lnTo>
                  <a:pt x="3100451" y="3590925"/>
                </a:lnTo>
                <a:lnTo>
                  <a:pt x="3100451" y="1924050"/>
                </a:lnTo>
                <a:lnTo>
                  <a:pt x="1812798" y="1924050"/>
                </a:lnTo>
                <a:lnTo>
                  <a:pt x="1812798" y="1057275"/>
                </a:lnTo>
                <a:lnTo>
                  <a:pt x="1586230" y="1066800"/>
                </a:lnTo>
                <a:lnTo>
                  <a:pt x="1586230" y="1895475"/>
                </a:lnTo>
                <a:lnTo>
                  <a:pt x="391413" y="1895475"/>
                </a:lnTo>
                <a:lnTo>
                  <a:pt x="391413" y="600075"/>
                </a:lnTo>
                <a:lnTo>
                  <a:pt x="638556" y="600075"/>
                </a:lnTo>
                <a:lnTo>
                  <a:pt x="638556" y="885825"/>
                </a:lnTo>
                <a:lnTo>
                  <a:pt x="865251" y="885825"/>
                </a:lnTo>
                <a:lnTo>
                  <a:pt x="865251" y="342900"/>
                </a:lnTo>
                <a:lnTo>
                  <a:pt x="638556" y="342900"/>
                </a:lnTo>
                <a:lnTo>
                  <a:pt x="628269" y="0"/>
                </a:lnTo>
                <a:close/>
              </a:path>
            </a:pathLst>
          </a:custGeom>
          <a:ln w="19050">
            <a:solidFill>
              <a:srgbClr val="FF3300"/>
            </a:solidFill>
            <a:prstDash val="sysDot"/>
          </a:ln>
        </p:spPr>
        <p:txBody>
          <a:bodyPr wrap="square" lIns="0" tIns="0" rIns="0" bIns="0" rtlCol="0"/>
          <a:lstStyle/>
          <a:p>
            <a:endParaRPr/>
          </a:p>
        </p:txBody>
      </p:sp>
      <p:sp>
        <p:nvSpPr>
          <p:cNvPr id="149" name="object 149"/>
          <p:cNvSpPr/>
          <p:nvPr/>
        </p:nvSpPr>
        <p:spPr>
          <a:xfrm>
            <a:off x="727075" y="4527550"/>
            <a:ext cx="1109980" cy="1069975"/>
          </a:xfrm>
          <a:custGeom>
            <a:avLst/>
            <a:gdLst/>
            <a:ahLst/>
            <a:cxnLst/>
            <a:rect l="l" t="t" r="r" b="b"/>
            <a:pathLst>
              <a:path w="1109980" h="1069975">
                <a:moveTo>
                  <a:pt x="753999" y="508000"/>
                </a:moveTo>
                <a:lnTo>
                  <a:pt x="93662" y="508000"/>
                </a:lnTo>
                <a:lnTo>
                  <a:pt x="57205" y="515358"/>
                </a:lnTo>
                <a:lnTo>
                  <a:pt x="27433" y="535432"/>
                </a:lnTo>
                <a:lnTo>
                  <a:pt x="7360" y="565221"/>
                </a:lnTo>
                <a:lnTo>
                  <a:pt x="0" y="601726"/>
                </a:lnTo>
                <a:lnTo>
                  <a:pt x="0" y="976249"/>
                </a:lnTo>
                <a:lnTo>
                  <a:pt x="7360" y="1012753"/>
                </a:lnTo>
                <a:lnTo>
                  <a:pt x="27433" y="1042543"/>
                </a:lnTo>
                <a:lnTo>
                  <a:pt x="57205" y="1062616"/>
                </a:lnTo>
                <a:lnTo>
                  <a:pt x="93662" y="1069975"/>
                </a:lnTo>
                <a:lnTo>
                  <a:pt x="753999" y="1069975"/>
                </a:lnTo>
                <a:lnTo>
                  <a:pt x="790503" y="1062616"/>
                </a:lnTo>
                <a:lnTo>
                  <a:pt x="820293" y="1042543"/>
                </a:lnTo>
                <a:lnTo>
                  <a:pt x="840366" y="1012753"/>
                </a:lnTo>
                <a:lnTo>
                  <a:pt x="847725" y="976249"/>
                </a:lnTo>
                <a:lnTo>
                  <a:pt x="847725" y="601726"/>
                </a:lnTo>
                <a:lnTo>
                  <a:pt x="840366" y="565221"/>
                </a:lnTo>
                <a:lnTo>
                  <a:pt x="820293" y="535432"/>
                </a:lnTo>
                <a:lnTo>
                  <a:pt x="790503" y="515358"/>
                </a:lnTo>
                <a:lnTo>
                  <a:pt x="753999" y="508000"/>
                </a:lnTo>
                <a:close/>
              </a:path>
              <a:path w="1109980" h="1069975">
                <a:moveTo>
                  <a:pt x="1109599" y="0"/>
                </a:moveTo>
                <a:lnTo>
                  <a:pt x="494499" y="508000"/>
                </a:lnTo>
                <a:lnTo>
                  <a:pt x="706501" y="508000"/>
                </a:lnTo>
                <a:lnTo>
                  <a:pt x="1109599" y="0"/>
                </a:lnTo>
                <a:close/>
              </a:path>
            </a:pathLst>
          </a:custGeom>
          <a:solidFill>
            <a:srgbClr val="FFFF00"/>
          </a:solidFill>
        </p:spPr>
        <p:txBody>
          <a:bodyPr wrap="square" lIns="0" tIns="0" rIns="0" bIns="0" rtlCol="0"/>
          <a:lstStyle/>
          <a:p>
            <a:endParaRPr/>
          </a:p>
        </p:txBody>
      </p:sp>
      <p:sp>
        <p:nvSpPr>
          <p:cNvPr id="150" name="object 150"/>
          <p:cNvSpPr/>
          <p:nvPr/>
        </p:nvSpPr>
        <p:spPr>
          <a:xfrm>
            <a:off x="727075" y="4527550"/>
            <a:ext cx="1109980" cy="1069975"/>
          </a:xfrm>
          <a:custGeom>
            <a:avLst/>
            <a:gdLst/>
            <a:ahLst/>
            <a:cxnLst/>
            <a:rect l="l" t="t" r="r" b="b"/>
            <a:pathLst>
              <a:path w="1109980" h="1069975">
                <a:moveTo>
                  <a:pt x="0" y="601726"/>
                </a:moveTo>
                <a:lnTo>
                  <a:pt x="7360" y="565221"/>
                </a:lnTo>
                <a:lnTo>
                  <a:pt x="27433" y="535432"/>
                </a:lnTo>
                <a:lnTo>
                  <a:pt x="57205" y="515358"/>
                </a:lnTo>
                <a:lnTo>
                  <a:pt x="93662" y="508000"/>
                </a:lnTo>
                <a:lnTo>
                  <a:pt x="494499" y="508000"/>
                </a:lnTo>
                <a:lnTo>
                  <a:pt x="1109599" y="0"/>
                </a:lnTo>
                <a:lnTo>
                  <a:pt x="706501" y="508000"/>
                </a:lnTo>
                <a:lnTo>
                  <a:pt x="753999" y="508000"/>
                </a:lnTo>
                <a:lnTo>
                  <a:pt x="790503" y="515358"/>
                </a:lnTo>
                <a:lnTo>
                  <a:pt x="820293" y="535432"/>
                </a:lnTo>
                <a:lnTo>
                  <a:pt x="840366" y="565221"/>
                </a:lnTo>
                <a:lnTo>
                  <a:pt x="847725" y="601726"/>
                </a:lnTo>
                <a:lnTo>
                  <a:pt x="847725" y="742188"/>
                </a:lnTo>
                <a:lnTo>
                  <a:pt x="847725" y="976249"/>
                </a:lnTo>
                <a:lnTo>
                  <a:pt x="840366" y="1012753"/>
                </a:lnTo>
                <a:lnTo>
                  <a:pt x="820293" y="1042543"/>
                </a:lnTo>
                <a:lnTo>
                  <a:pt x="790503" y="1062616"/>
                </a:lnTo>
                <a:lnTo>
                  <a:pt x="753999" y="1069975"/>
                </a:lnTo>
                <a:lnTo>
                  <a:pt x="706501" y="1069975"/>
                </a:lnTo>
                <a:lnTo>
                  <a:pt x="494499" y="1069975"/>
                </a:lnTo>
                <a:lnTo>
                  <a:pt x="93662" y="1069975"/>
                </a:lnTo>
                <a:lnTo>
                  <a:pt x="57205" y="1062616"/>
                </a:lnTo>
                <a:lnTo>
                  <a:pt x="27433" y="1042543"/>
                </a:lnTo>
                <a:lnTo>
                  <a:pt x="7360" y="1012753"/>
                </a:lnTo>
                <a:lnTo>
                  <a:pt x="0" y="976249"/>
                </a:lnTo>
                <a:lnTo>
                  <a:pt x="0" y="742188"/>
                </a:lnTo>
                <a:lnTo>
                  <a:pt x="0" y="601726"/>
                </a:lnTo>
                <a:close/>
              </a:path>
            </a:pathLst>
          </a:custGeom>
          <a:ln w="9525">
            <a:solidFill>
              <a:srgbClr val="333333"/>
            </a:solidFill>
          </a:ln>
        </p:spPr>
        <p:txBody>
          <a:bodyPr wrap="square" lIns="0" tIns="0" rIns="0" bIns="0" rtlCol="0"/>
          <a:lstStyle/>
          <a:p>
            <a:endParaRPr/>
          </a:p>
        </p:txBody>
      </p:sp>
      <p:sp>
        <p:nvSpPr>
          <p:cNvPr id="151" name="object 151"/>
          <p:cNvSpPr txBox="1"/>
          <p:nvPr/>
        </p:nvSpPr>
        <p:spPr>
          <a:xfrm>
            <a:off x="880973" y="5091176"/>
            <a:ext cx="539750" cy="452755"/>
          </a:xfrm>
          <a:prstGeom prst="rect">
            <a:avLst/>
          </a:prstGeom>
        </p:spPr>
        <p:txBody>
          <a:bodyPr vert="horz" wrap="square" lIns="0" tIns="12700" rIns="0" bIns="0" rtlCol="0">
            <a:spAutoFit/>
          </a:bodyPr>
          <a:lstStyle/>
          <a:p>
            <a:pPr marL="111760" marR="5080" indent="-99060">
              <a:lnSpc>
                <a:spcPct val="100000"/>
              </a:lnSpc>
              <a:spcBef>
                <a:spcPts val="100"/>
              </a:spcBef>
            </a:pPr>
            <a:r>
              <a:rPr sz="1400" b="1" dirty="0">
                <a:solidFill>
                  <a:srgbClr val="000066"/>
                </a:solidFill>
                <a:latin typeface="Arial"/>
                <a:cs typeface="Arial"/>
              </a:rPr>
              <a:t>“</a:t>
            </a:r>
            <a:r>
              <a:rPr sz="1400" b="1" spc="-10" dirty="0">
                <a:solidFill>
                  <a:srgbClr val="000066"/>
                </a:solidFill>
                <a:latin typeface="Arial"/>
                <a:cs typeface="Arial"/>
              </a:rPr>
              <a:t>R</a:t>
            </a:r>
            <a:r>
              <a:rPr sz="1400" b="1" spc="-5" dirty="0">
                <a:solidFill>
                  <a:srgbClr val="000066"/>
                </a:solidFill>
                <a:latin typeface="Arial"/>
                <a:cs typeface="Arial"/>
              </a:rPr>
              <a:t>e</a:t>
            </a:r>
            <a:r>
              <a:rPr sz="1400" b="1" spc="-10" dirty="0">
                <a:solidFill>
                  <a:srgbClr val="000066"/>
                </a:solidFill>
                <a:latin typeface="Arial"/>
                <a:cs typeface="Arial"/>
              </a:rPr>
              <a:t>d</a:t>
            </a:r>
            <a:r>
              <a:rPr sz="1400" b="1" dirty="0">
                <a:solidFill>
                  <a:srgbClr val="000066"/>
                </a:solidFill>
                <a:latin typeface="Arial"/>
                <a:cs typeface="Arial"/>
              </a:rPr>
              <a:t>”  </a:t>
            </a:r>
            <a:r>
              <a:rPr sz="1400" b="1" spc="-10" dirty="0">
                <a:solidFill>
                  <a:srgbClr val="000066"/>
                </a:solidFill>
                <a:latin typeface="Arial"/>
                <a:cs typeface="Arial"/>
              </a:rPr>
              <a:t>bus</a:t>
            </a:r>
            <a:endParaRPr sz="1400">
              <a:latin typeface="Arial"/>
              <a:cs typeface="Arial"/>
            </a:endParaRPr>
          </a:p>
        </p:txBody>
      </p:sp>
      <p:sp>
        <p:nvSpPr>
          <p:cNvPr id="152" name="TextBox 151"/>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2488114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3568" y="404664"/>
            <a:ext cx="7735746" cy="514350"/>
          </a:xfrm>
          <a:prstGeom prst="rect">
            <a:avLst/>
          </a:prstGeom>
        </p:spPr>
        <p:txBody>
          <a:bodyPr vert="horz" wrap="square" lIns="0" tIns="13335" rIns="0" bIns="0" rtlCol="0">
            <a:spAutoFit/>
          </a:bodyPr>
          <a:lstStyle/>
          <a:p>
            <a:pPr marL="12700">
              <a:lnSpc>
                <a:spcPct val="100000"/>
              </a:lnSpc>
              <a:spcBef>
                <a:spcPts val="105"/>
              </a:spcBef>
              <a:tabLst>
                <a:tab pos="802005" algn="l"/>
                <a:tab pos="1661160" algn="l"/>
              </a:tabLst>
            </a:pPr>
            <a:r>
              <a:rPr sz="3200" spc="-285" dirty="0"/>
              <a:t>Bus	</a:t>
            </a:r>
            <a:r>
              <a:rPr lang="en-IN" sz="3200" spc="-210" dirty="0"/>
              <a:t>L</a:t>
            </a:r>
            <a:r>
              <a:rPr sz="3200" spc="-210" dirty="0" err="1" smtClean="0"/>
              <a:t>oad</a:t>
            </a:r>
            <a:r>
              <a:rPr sz="3200" spc="-210" dirty="0"/>
              <a:t>	</a:t>
            </a:r>
            <a:r>
              <a:rPr lang="en-IN" sz="3200" spc="-210" dirty="0" smtClean="0"/>
              <a:t> M</a:t>
            </a:r>
            <a:r>
              <a:rPr sz="3200" spc="-225" dirty="0" err="1" smtClean="0"/>
              <a:t>odel</a:t>
            </a:r>
            <a:endParaRPr sz="3200" dirty="0"/>
          </a:p>
        </p:txBody>
      </p:sp>
      <p:sp>
        <p:nvSpPr>
          <p:cNvPr id="3" name="object 3"/>
          <p:cNvSpPr txBox="1"/>
          <p:nvPr/>
        </p:nvSpPr>
        <p:spPr>
          <a:xfrm>
            <a:off x="825804" y="1209294"/>
            <a:ext cx="6463030" cy="1083945"/>
          </a:xfrm>
          <a:prstGeom prst="rect">
            <a:avLst/>
          </a:prstGeom>
        </p:spPr>
        <p:txBody>
          <a:bodyPr vert="horz" wrap="square" lIns="0" tIns="47625" rIns="0" bIns="0" rtlCol="0">
            <a:spAutoFit/>
          </a:bodyPr>
          <a:lstStyle/>
          <a:p>
            <a:pPr marL="299085" marR="5080" indent="-287020">
              <a:lnSpc>
                <a:spcPts val="2160"/>
              </a:lnSpc>
              <a:spcBef>
                <a:spcPts val="37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95" dirty="0">
                <a:solidFill>
                  <a:srgbClr val="5F5F5F"/>
                </a:solidFill>
                <a:latin typeface="Arial"/>
                <a:cs typeface="Arial"/>
              </a:rPr>
              <a:t>Specifies</a:t>
            </a:r>
            <a:r>
              <a:rPr sz="2000" b="1" spc="160" dirty="0">
                <a:solidFill>
                  <a:srgbClr val="5F5F5F"/>
                </a:solidFill>
                <a:latin typeface="Arial"/>
                <a:cs typeface="Arial"/>
              </a:rPr>
              <a:t> </a:t>
            </a:r>
            <a:r>
              <a:rPr sz="2000" b="1" spc="-114" dirty="0">
                <a:solidFill>
                  <a:srgbClr val="CC3300"/>
                </a:solidFill>
                <a:latin typeface="Arial"/>
                <a:cs typeface="Arial"/>
              </a:rPr>
              <a:t>where, </a:t>
            </a:r>
            <a:r>
              <a:rPr sz="2000" b="1" spc="-130" dirty="0">
                <a:solidFill>
                  <a:srgbClr val="CC3300"/>
                </a:solidFill>
                <a:latin typeface="Arial"/>
                <a:cs typeface="Arial"/>
              </a:rPr>
              <a:t>when, </a:t>
            </a:r>
            <a:r>
              <a:rPr sz="2000" b="1" spc="-200" dirty="0">
                <a:solidFill>
                  <a:srgbClr val="5F5F5F"/>
                </a:solidFill>
                <a:latin typeface="Arial"/>
                <a:cs typeface="Arial"/>
              </a:rPr>
              <a:t>and </a:t>
            </a:r>
            <a:r>
              <a:rPr sz="2000" b="1" spc="-170" dirty="0">
                <a:solidFill>
                  <a:srgbClr val="CC3300"/>
                </a:solidFill>
                <a:latin typeface="Arial"/>
                <a:cs typeface="Arial"/>
              </a:rPr>
              <a:t>how </a:t>
            </a:r>
            <a:r>
              <a:rPr sz="2000" b="1" spc="-250" dirty="0">
                <a:solidFill>
                  <a:srgbClr val="CC3300"/>
                </a:solidFill>
                <a:latin typeface="Arial"/>
                <a:cs typeface="Arial"/>
              </a:rPr>
              <a:t>much </a:t>
            </a:r>
            <a:r>
              <a:rPr sz="2000" b="1" spc="-155" dirty="0">
                <a:solidFill>
                  <a:srgbClr val="5F5F5F"/>
                </a:solidFill>
                <a:latin typeface="Arial"/>
                <a:cs typeface="Arial"/>
              </a:rPr>
              <a:t>power </a:t>
            </a:r>
            <a:r>
              <a:rPr sz="2000" b="1" spc="-185" dirty="0">
                <a:solidFill>
                  <a:srgbClr val="5F5F5F"/>
                </a:solidFill>
                <a:latin typeface="Arial"/>
                <a:cs typeface="Arial"/>
              </a:rPr>
              <a:t>is </a:t>
            </a:r>
            <a:r>
              <a:rPr sz="2000" b="1" spc="-150" dirty="0">
                <a:solidFill>
                  <a:srgbClr val="5F5F5F"/>
                </a:solidFill>
                <a:latin typeface="Arial"/>
                <a:cs typeface="Arial"/>
              </a:rPr>
              <a:t>extracted  from </a:t>
            </a:r>
            <a:r>
              <a:rPr sz="2000" b="1" spc="-130" dirty="0">
                <a:solidFill>
                  <a:srgbClr val="5F5F5F"/>
                </a:solidFill>
                <a:latin typeface="Arial"/>
                <a:cs typeface="Arial"/>
              </a:rPr>
              <a:t>the</a:t>
            </a:r>
            <a:r>
              <a:rPr sz="2000" b="1" spc="-15" dirty="0">
                <a:solidFill>
                  <a:srgbClr val="5F5F5F"/>
                </a:solidFill>
                <a:latin typeface="Arial"/>
                <a:cs typeface="Arial"/>
              </a:rPr>
              <a:t> </a:t>
            </a:r>
            <a:r>
              <a:rPr sz="2000" b="1" spc="-120" dirty="0">
                <a:solidFill>
                  <a:srgbClr val="5F5F5F"/>
                </a:solidFill>
                <a:latin typeface="Arial"/>
                <a:cs typeface="Arial"/>
              </a:rPr>
              <a:t>network</a:t>
            </a:r>
            <a:endParaRPr sz="2000" dirty="0">
              <a:latin typeface="Arial"/>
              <a:cs typeface="Arial"/>
            </a:endParaRPr>
          </a:p>
          <a:p>
            <a:pPr marL="12700">
              <a:lnSpc>
                <a:spcPct val="100000"/>
              </a:lnSpc>
              <a:spcBef>
                <a:spcPts val="133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50" dirty="0">
                <a:solidFill>
                  <a:srgbClr val="5F5F5F"/>
                </a:solidFill>
                <a:latin typeface="Arial"/>
                <a:cs typeface="Arial"/>
              </a:rPr>
              <a:t>Distributes </a:t>
            </a:r>
            <a:r>
              <a:rPr sz="2000" b="1" spc="-200" dirty="0">
                <a:solidFill>
                  <a:srgbClr val="5F5F5F"/>
                </a:solidFill>
                <a:latin typeface="Arial"/>
                <a:cs typeface="Arial"/>
              </a:rPr>
              <a:t>system </a:t>
            </a:r>
            <a:r>
              <a:rPr sz="2000" b="1" spc="-65" dirty="0">
                <a:solidFill>
                  <a:srgbClr val="5F5F5F"/>
                </a:solidFill>
                <a:latin typeface="Arial"/>
                <a:cs typeface="Arial"/>
              </a:rPr>
              <a:t>MW </a:t>
            </a:r>
            <a:r>
              <a:rPr sz="2000" b="1" spc="-185" dirty="0">
                <a:solidFill>
                  <a:srgbClr val="5F5F5F"/>
                </a:solidFill>
                <a:latin typeface="Arial"/>
                <a:cs typeface="Arial"/>
              </a:rPr>
              <a:t>load </a:t>
            </a:r>
            <a:r>
              <a:rPr sz="2000" b="1" spc="-180" dirty="0">
                <a:solidFill>
                  <a:srgbClr val="5F5F5F"/>
                </a:solidFill>
                <a:latin typeface="Arial"/>
                <a:cs typeface="Arial"/>
              </a:rPr>
              <a:t>onto </a:t>
            </a:r>
            <a:r>
              <a:rPr sz="2000" b="1" spc="-254" dirty="0">
                <a:solidFill>
                  <a:srgbClr val="5F5F5F"/>
                </a:solidFill>
                <a:latin typeface="Arial"/>
                <a:cs typeface="Arial"/>
              </a:rPr>
              <a:t>bus</a:t>
            </a:r>
            <a:r>
              <a:rPr sz="2000" b="1" spc="-175" dirty="0">
                <a:solidFill>
                  <a:srgbClr val="5F5F5F"/>
                </a:solidFill>
                <a:latin typeface="Arial"/>
                <a:cs typeface="Arial"/>
              </a:rPr>
              <a:t> </a:t>
            </a:r>
            <a:r>
              <a:rPr sz="2000" b="1" spc="-204" dirty="0">
                <a:solidFill>
                  <a:srgbClr val="5F5F5F"/>
                </a:solidFill>
                <a:latin typeface="Arial"/>
                <a:cs typeface="Arial"/>
              </a:rPr>
              <a:t>loads</a:t>
            </a:r>
            <a:endParaRPr sz="2000" dirty="0">
              <a:latin typeface="Arial"/>
              <a:cs typeface="Arial"/>
            </a:endParaRPr>
          </a:p>
        </p:txBody>
      </p:sp>
      <p:sp>
        <p:nvSpPr>
          <p:cNvPr id="4" name="object 4"/>
          <p:cNvSpPr txBox="1"/>
          <p:nvPr/>
        </p:nvSpPr>
        <p:spPr>
          <a:xfrm>
            <a:off x="3050938" y="2317191"/>
            <a:ext cx="3630295" cy="300355"/>
          </a:xfrm>
          <a:prstGeom prst="rect">
            <a:avLst/>
          </a:prstGeom>
        </p:spPr>
        <p:txBody>
          <a:bodyPr vert="horz" wrap="square" lIns="0" tIns="12700" rIns="0" bIns="0" rtlCol="0">
            <a:spAutoFit/>
          </a:bodyPr>
          <a:lstStyle/>
          <a:p>
            <a:pPr marL="12700">
              <a:lnSpc>
                <a:spcPct val="100000"/>
              </a:lnSpc>
              <a:spcBef>
                <a:spcPts val="100"/>
              </a:spcBef>
              <a:tabLst>
                <a:tab pos="1066165" algn="l"/>
                <a:tab pos="1402715" algn="l"/>
              </a:tabLst>
            </a:pPr>
            <a:r>
              <a:rPr sz="1800" spc="-150" dirty="0">
                <a:solidFill>
                  <a:srgbClr val="5F5F5F"/>
                </a:solidFill>
                <a:latin typeface="Arial"/>
                <a:cs typeface="Arial"/>
              </a:rPr>
              <a:t>baseload	+	</a:t>
            </a:r>
            <a:r>
              <a:rPr sz="1800" spc="-70" dirty="0">
                <a:solidFill>
                  <a:srgbClr val="5F5F5F"/>
                </a:solidFill>
                <a:latin typeface="Arial"/>
                <a:cs typeface="Arial"/>
              </a:rPr>
              <a:t>fraction </a:t>
            </a:r>
            <a:r>
              <a:rPr sz="1800" spc="-80" dirty="0">
                <a:solidFill>
                  <a:srgbClr val="5F5F5F"/>
                </a:solidFill>
                <a:latin typeface="Arial"/>
                <a:cs typeface="Arial"/>
              </a:rPr>
              <a:t>of </a:t>
            </a:r>
            <a:r>
              <a:rPr sz="1800" spc="-125" dirty="0">
                <a:solidFill>
                  <a:srgbClr val="5F5F5F"/>
                </a:solidFill>
                <a:latin typeface="Arial"/>
                <a:cs typeface="Arial"/>
              </a:rPr>
              <a:t>(system</a:t>
            </a:r>
            <a:r>
              <a:rPr sz="1800" spc="-80" dirty="0">
                <a:solidFill>
                  <a:srgbClr val="5F5F5F"/>
                </a:solidFill>
                <a:latin typeface="Arial"/>
                <a:cs typeface="Arial"/>
              </a:rPr>
              <a:t> </a:t>
            </a:r>
            <a:r>
              <a:rPr sz="1800" spc="-95" dirty="0">
                <a:solidFill>
                  <a:srgbClr val="5F5F5F"/>
                </a:solidFill>
                <a:latin typeface="Arial"/>
                <a:cs typeface="Arial"/>
              </a:rPr>
              <a:t>load)</a:t>
            </a:r>
            <a:endParaRPr sz="1800">
              <a:latin typeface="Arial"/>
              <a:cs typeface="Arial"/>
            </a:endParaRPr>
          </a:p>
        </p:txBody>
      </p:sp>
      <p:sp>
        <p:nvSpPr>
          <p:cNvPr id="5" name="object 5"/>
          <p:cNvSpPr txBox="1"/>
          <p:nvPr/>
        </p:nvSpPr>
        <p:spPr>
          <a:xfrm>
            <a:off x="1282953" y="2317191"/>
            <a:ext cx="1461770" cy="547370"/>
          </a:xfrm>
          <a:prstGeom prst="rect">
            <a:avLst/>
          </a:prstGeom>
        </p:spPr>
        <p:txBody>
          <a:bodyPr vert="horz" wrap="square" lIns="0" tIns="12700" rIns="0" bIns="0" rtlCol="0">
            <a:spAutoFit/>
          </a:bodyPr>
          <a:lstStyle/>
          <a:p>
            <a:pPr marL="241300" indent="-228600">
              <a:lnSpc>
                <a:spcPts val="2050"/>
              </a:lnSpc>
              <a:spcBef>
                <a:spcPts val="100"/>
              </a:spcBef>
              <a:buClr>
                <a:srgbClr val="1B5CA4"/>
              </a:buClr>
              <a:buFont typeface="Wingdings"/>
              <a:buChar char=""/>
              <a:tabLst>
                <a:tab pos="241300" algn="l"/>
                <a:tab pos="1334135" algn="l"/>
              </a:tabLst>
            </a:pPr>
            <a:r>
              <a:rPr sz="1800" spc="-160" dirty="0">
                <a:solidFill>
                  <a:srgbClr val="5F5F5F"/>
                </a:solidFill>
                <a:latin typeface="Arial"/>
                <a:cs typeface="Arial"/>
              </a:rPr>
              <a:t>Bus </a:t>
            </a:r>
            <a:r>
              <a:rPr sz="1800" spc="-125" dirty="0">
                <a:solidFill>
                  <a:srgbClr val="5F5F5F"/>
                </a:solidFill>
                <a:latin typeface="Arial"/>
                <a:cs typeface="Arial"/>
              </a:rPr>
              <a:t> </a:t>
            </a:r>
            <a:r>
              <a:rPr sz="1800" spc="-120" dirty="0">
                <a:solidFill>
                  <a:srgbClr val="5F5F5F"/>
                </a:solidFill>
                <a:latin typeface="Arial"/>
                <a:cs typeface="Arial"/>
              </a:rPr>
              <a:t>load</a:t>
            </a:r>
            <a:r>
              <a:rPr sz="1800" dirty="0">
                <a:solidFill>
                  <a:srgbClr val="5F5F5F"/>
                </a:solidFill>
                <a:latin typeface="Arial"/>
                <a:cs typeface="Arial"/>
              </a:rPr>
              <a:t>	</a:t>
            </a:r>
            <a:r>
              <a:rPr sz="1800" spc="-150" dirty="0">
                <a:solidFill>
                  <a:srgbClr val="5F5F5F"/>
                </a:solidFill>
                <a:latin typeface="Arial"/>
                <a:cs typeface="Arial"/>
              </a:rPr>
              <a:t>=</a:t>
            </a:r>
            <a:endParaRPr sz="1800">
              <a:latin typeface="Arial"/>
              <a:cs typeface="Arial"/>
            </a:endParaRPr>
          </a:p>
          <a:p>
            <a:pPr marL="241300" indent="-228600">
              <a:lnSpc>
                <a:spcPts val="2050"/>
              </a:lnSpc>
              <a:buClr>
                <a:srgbClr val="1B5CA4"/>
              </a:buClr>
              <a:buFont typeface="Wingdings"/>
              <a:buChar char=""/>
              <a:tabLst>
                <a:tab pos="241300" algn="l"/>
              </a:tabLst>
            </a:pPr>
            <a:r>
              <a:rPr sz="1800" spc="-30" dirty="0">
                <a:solidFill>
                  <a:srgbClr val="5F5F5F"/>
                </a:solidFill>
                <a:latin typeface="Arial"/>
                <a:cs typeface="Arial"/>
              </a:rPr>
              <a:t>“fraction”</a:t>
            </a:r>
            <a:endParaRPr sz="1800">
              <a:latin typeface="Arial"/>
              <a:cs typeface="Arial"/>
            </a:endParaRPr>
          </a:p>
        </p:txBody>
      </p:sp>
      <p:sp>
        <p:nvSpPr>
          <p:cNvPr id="6" name="object 6"/>
          <p:cNvSpPr txBox="1"/>
          <p:nvPr/>
        </p:nvSpPr>
        <p:spPr>
          <a:xfrm>
            <a:off x="2542768" y="2564383"/>
            <a:ext cx="4658360" cy="299720"/>
          </a:xfrm>
          <a:prstGeom prst="rect">
            <a:avLst/>
          </a:prstGeom>
        </p:spPr>
        <p:txBody>
          <a:bodyPr vert="horz" wrap="square" lIns="0" tIns="12700" rIns="0" bIns="0" rtlCol="0">
            <a:spAutoFit/>
          </a:bodyPr>
          <a:lstStyle/>
          <a:p>
            <a:pPr marL="12700">
              <a:lnSpc>
                <a:spcPct val="100000"/>
              </a:lnSpc>
              <a:spcBef>
                <a:spcPts val="100"/>
              </a:spcBef>
            </a:pPr>
            <a:r>
              <a:rPr sz="1800" spc="-120" dirty="0">
                <a:solidFill>
                  <a:srgbClr val="5F5F5F"/>
                </a:solidFill>
                <a:latin typeface="Arial"/>
                <a:cs typeface="Arial"/>
              </a:rPr>
              <a:t>parameters </a:t>
            </a:r>
            <a:r>
              <a:rPr sz="1800" spc="-65" dirty="0">
                <a:solidFill>
                  <a:srgbClr val="5F5F5F"/>
                </a:solidFill>
                <a:latin typeface="Arial"/>
                <a:cs typeface="Arial"/>
              </a:rPr>
              <a:t>(distribution </a:t>
            </a:r>
            <a:r>
              <a:rPr sz="1800" spc="-85" dirty="0">
                <a:solidFill>
                  <a:srgbClr val="5F5F5F"/>
                </a:solidFill>
                <a:latin typeface="Arial"/>
                <a:cs typeface="Arial"/>
              </a:rPr>
              <a:t>factors) </a:t>
            </a:r>
            <a:r>
              <a:rPr sz="1800" spc="-135" dirty="0">
                <a:solidFill>
                  <a:srgbClr val="5F5F5F"/>
                </a:solidFill>
                <a:latin typeface="Arial"/>
                <a:cs typeface="Arial"/>
              </a:rPr>
              <a:t>are </a:t>
            </a:r>
            <a:r>
              <a:rPr sz="1800" spc="-125" dirty="0">
                <a:solidFill>
                  <a:srgbClr val="5F5F5F"/>
                </a:solidFill>
                <a:latin typeface="Arial"/>
                <a:cs typeface="Arial"/>
              </a:rPr>
              <a:t>updated </a:t>
            </a:r>
            <a:r>
              <a:rPr sz="1800" spc="-150" dirty="0">
                <a:solidFill>
                  <a:srgbClr val="5F5F5F"/>
                </a:solidFill>
                <a:latin typeface="Arial"/>
                <a:cs typeface="Arial"/>
              </a:rPr>
              <a:t>by</a:t>
            </a:r>
            <a:r>
              <a:rPr sz="1800" spc="-60" dirty="0">
                <a:solidFill>
                  <a:srgbClr val="5F5F5F"/>
                </a:solidFill>
                <a:latin typeface="Arial"/>
                <a:cs typeface="Arial"/>
              </a:rPr>
              <a:t> </a:t>
            </a:r>
            <a:r>
              <a:rPr sz="1800" spc="-135" dirty="0">
                <a:solidFill>
                  <a:srgbClr val="5F5F5F"/>
                </a:solidFill>
                <a:latin typeface="Arial"/>
                <a:cs typeface="Arial"/>
              </a:rPr>
              <a:t>an</a:t>
            </a:r>
            <a:endParaRPr sz="1800">
              <a:latin typeface="Arial"/>
              <a:cs typeface="Arial"/>
            </a:endParaRPr>
          </a:p>
        </p:txBody>
      </p:sp>
      <p:sp>
        <p:nvSpPr>
          <p:cNvPr id="7" name="object 7"/>
          <p:cNvSpPr txBox="1"/>
          <p:nvPr/>
        </p:nvSpPr>
        <p:spPr>
          <a:xfrm>
            <a:off x="825804" y="2811272"/>
            <a:ext cx="6584315" cy="2115185"/>
          </a:xfrm>
          <a:prstGeom prst="rect">
            <a:avLst/>
          </a:prstGeom>
        </p:spPr>
        <p:txBody>
          <a:bodyPr vert="horz" wrap="square" lIns="0" tIns="43815" rIns="0" bIns="0" rtlCol="0">
            <a:spAutoFit/>
          </a:bodyPr>
          <a:lstStyle/>
          <a:p>
            <a:pPr marL="697865" marR="5080">
              <a:lnSpc>
                <a:spcPts val="1939"/>
              </a:lnSpc>
              <a:spcBef>
                <a:spcPts val="345"/>
              </a:spcBef>
              <a:tabLst>
                <a:tab pos="1842135" algn="l"/>
                <a:tab pos="3110865" algn="l"/>
              </a:tabLst>
            </a:pPr>
            <a:r>
              <a:rPr sz="1800" spc="-114" dirty="0">
                <a:solidFill>
                  <a:srgbClr val="5F5F5F"/>
                </a:solidFill>
                <a:latin typeface="Arial"/>
                <a:cs typeface="Arial"/>
              </a:rPr>
              <a:t>adaptive</a:t>
            </a:r>
            <a:r>
              <a:rPr sz="1800" spc="-50" dirty="0">
                <a:solidFill>
                  <a:srgbClr val="5F5F5F"/>
                </a:solidFill>
                <a:latin typeface="Arial"/>
                <a:cs typeface="Arial"/>
              </a:rPr>
              <a:t> </a:t>
            </a:r>
            <a:r>
              <a:rPr sz="1800" spc="-75" dirty="0">
                <a:solidFill>
                  <a:srgbClr val="5F5F5F"/>
                </a:solidFill>
                <a:latin typeface="Arial"/>
                <a:cs typeface="Arial"/>
              </a:rPr>
              <a:t>algorithm</a:t>
            </a:r>
            <a:r>
              <a:rPr sz="1800" spc="-45" dirty="0">
                <a:solidFill>
                  <a:srgbClr val="5F5F5F"/>
                </a:solidFill>
                <a:latin typeface="Arial"/>
                <a:cs typeface="Arial"/>
              </a:rPr>
              <a:t> </a:t>
            </a:r>
            <a:r>
              <a:rPr sz="1800" spc="-114" dirty="0">
                <a:solidFill>
                  <a:srgbClr val="5F5F5F"/>
                </a:solidFill>
                <a:latin typeface="Arial"/>
                <a:cs typeface="Arial"/>
              </a:rPr>
              <a:t>using	</a:t>
            </a:r>
            <a:r>
              <a:rPr sz="1800" spc="-95" dirty="0">
                <a:solidFill>
                  <a:srgbClr val="5F5F5F"/>
                </a:solidFill>
                <a:latin typeface="Arial"/>
                <a:cs typeface="Arial"/>
              </a:rPr>
              <a:t>“observation </a:t>
            </a:r>
            <a:r>
              <a:rPr sz="1800" spc="-65" dirty="0">
                <a:solidFill>
                  <a:srgbClr val="5F5F5F"/>
                </a:solidFill>
                <a:latin typeface="Arial"/>
                <a:cs typeface="Arial"/>
              </a:rPr>
              <a:t>points” </a:t>
            </a:r>
            <a:r>
              <a:rPr sz="1800" spc="-120" dirty="0">
                <a:solidFill>
                  <a:srgbClr val="5F5F5F"/>
                </a:solidFill>
                <a:latin typeface="Arial"/>
                <a:cs typeface="Arial"/>
              </a:rPr>
              <a:t>provided </a:t>
            </a:r>
            <a:r>
              <a:rPr sz="1800" spc="-150" dirty="0">
                <a:solidFill>
                  <a:srgbClr val="5F5F5F"/>
                </a:solidFill>
                <a:latin typeface="Arial"/>
                <a:cs typeface="Arial"/>
              </a:rPr>
              <a:t>by </a:t>
            </a:r>
            <a:r>
              <a:rPr sz="1800" spc="-165" dirty="0">
                <a:solidFill>
                  <a:srgbClr val="5F5F5F"/>
                </a:solidFill>
                <a:latin typeface="Arial"/>
                <a:cs typeface="Arial"/>
              </a:rPr>
              <a:t>each  </a:t>
            </a:r>
            <a:r>
              <a:rPr sz="1800" spc="-80" dirty="0">
                <a:solidFill>
                  <a:srgbClr val="5F5F5F"/>
                </a:solidFill>
                <a:latin typeface="Arial"/>
                <a:cs typeface="Arial"/>
              </a:rPr>
              <a:t>run </a:t>
            </a:r>
            <a:r>
              <a:rPr sz="1800" spc="-50" dirty="0">
                <a:solidFill>
                  <a:srgbClr val="5F5F5F"/>
                </a:solidFill>
                <a:latin typeface="Arial"/>
                <a:cs typeface="Arial"/>
              </a:rPr>
              <a:t> </a:t>
            </a:r>
            <a:r>
              <a:rPr sz="1800" spc="-80" dirty="0">
                <a:solidFill>
                  <a:srgbClr val="5F5F5F"/>
                </a:solidFill>
                <a:latin typeface="Arial"/>
                <a:cs typeface="Arial"/>
              </a:rPr>
              <a:t>of </a:t>
            </a:r>
            <a:r>
              <a:rPr sz="1800" spc="-50" dirty="0">
                <a:solidFill>
                  <a:srgbClr val="5F5F5F"/>
                </a:solidFill>
                <a:latin typeface="Arial"/>
                <a:cs typeface="Arial"/>
              </a:rPr>
              <a:t> </a:t>
            </a:r>
            <a:r>
              <a:rPr sz="1800" spc="-90" dirty="0">
                <a:solidFill>
                  <a:srgbClr val="5F5F5F"/>
                </a:solidFill>
                <a:latin typeface="Arial"/>
                <a:cs typeface="Arial"/>
              </a:rPr>
              <a:t>the	</a:t>
            </a:r>
            <a:r>
              <a:rPr sz="1800" spc="-100" dirty="0">
                <a:solidFill>
                  <a:srgbClr val="5F5F5F"/>
                </a:solidFill>
                <a:latin typeface="Arial"/>
                <a:cs typeface="Arial"/>
              </a:rPr>
              <a:t>state</a:t>
            </a:r>
            <a:r>
              <a:rPr sz="1800" spc="-65" dirty="0">
                <a:solidFill>
                  <a:srgbClr val="5F5F5F"/>
                </a:solidFill>
                <a:latin typeface="Arial"/>
                <a:cs typeface="Arial"/>
              </a:rPr>
              <a:t> </a:t>
            </a:r>
            <a:r>
              <a:rPr sz="1800" spc="-90" dirty="0">
                <a:solidFill>
                  <a:srgbClr val="5F5F5F"/>
                </a:solidFill>
                <a:latin typeface="Arial"/>
                <a:cs typeface="Arial"/>
              </a:rPr>
              <a:t>estimator</a:t>
            </a:r>
            <a:endParaRPr sz="1800" dirty="0">
              <a:latin typeface="Arial"/>
              <a:cs typeface="Arial"/>
            </a:endParaRPr>
          </a:p>
          <a:p>
            <a:pPr>
              <a:lnSpc>
                <a:spcPct val="100000"/>
              </a:lnSpc>
              <a:spcBef>
                <a:spcPts val="15"/>
              </a:spcBef>
            </a:pPr>
            <a:endParaRPr sz="2300" dirty="0">
              <a:latin typeface="Times New Roman"/>
              <a:cs typeface="Times New Roman"/>
            </a:endParaRPr>
          </a:p>
          <a:p>
            <a:pPr marL="12700">
              <a:lnSpc>
                <a:spcPts val="2280"/>
              </a:lnSpc>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b="1" spc="-390" dirty="0">
                <a:solidFill>
                  <a:srgbClr val="5F5F5F"/>
                </a:solidFill>
                <a:latin typeface="Arial"/>
                <a:cs typeface="Arial"/>
              </a:rPr>
              <a:t>A </a:t>
            </a:r>
            <a:r>
              <a:rPr sz="2000" b="1" spc="-185" dirty="0">
                <a:solidFill>
                  <a:srgbClr val="5F5F5F"/>
                </a:solidFill>
                <a:latin typeface="Arial"/>
                <a:cs typeface="Arial"/>
              </a:rPr>
              <a:t>more </a:t>
            </a:r>
            <a:r>
              <a:rPr sz="2000" b="1" spc="-225" dirty="0">
                <a:solidFill>
                  <a:srgbClr val="5F5F5F"/>
                </a:solidFill>
                <a:latin typeface="Arial"/>
                <a:cs typeface="Arial"/>
              </a:rPr>
              <a:t>complex </a:t>
            </a:r>
            <a:r>
              <a:rPr sz="2000" b="1" spc="-160" dirty="0">
                <a:solidFill>
                  <a:srgbClr val="5F5F5F"/>
                </a:solidFill>
                <a:latin typeface="Arial"/>
                <a:cs typeface="Arial"/>
              </a:rPr>
              <a:t>hierarchical </a:t>
            </a:r>
            <a:r>
              <a:rPr sz="2000" b="1" spc="-200" dirty="0">
                <a:solidFill>
                  <a:srgbClr val="5F5F5F"/>
                </a:solidFill>
                <a:latin typeface="Arial"/>
                <a:cs typeface="Arial"/>
              </a:rPr>
              <a:t>model </a:t>
            </a:r>
            <a:r>
              <a:rPr sz="2000" b="1" spc="-150" dirty="0">
                <a:solidFill>
                  <a:srgbClr val="5F5F5F"/>
                </a:solidFill>
                <a:latin typeface="Arial"/>
                <a:cs typeface="Arial"/>
              </a:rPr>
              <a:t>of </a:t>
            </a:r>
            <a:r>
              <a:rPr sz="2000" b="1" spc="-250" dirty="0">
                <a:solidFill>
                  <a:srgbClr val="5F5F5F"/>
                </a:solidFill>
                <a:latin typeface="Arial"/>
                <a:cs typeface="Arial"/>
              </a:rPr>
              <a:t>bus </a:t>
            </a:r>
            <a:r>
              <a:rPr sz="2000" b="1" spc="-204" dirty="0">
                <a:solidFill>
                  <a:srgbClr val="5F5F5F"/>
                </a:solidFill>
                <a:latin typeface="Arial"/>
                <a:cs typeface="Arial"/>
              </a:rPr>
              <a:t>loads </a:t>
            </a:r>
            <a:r>
              <a:rPr sz="2000" b="1" spc="-229" dirty="0">
                <a:solidFill>
                  <a:srgbClr val="5F5F5F"/>
                </a:solidFill>
                <a:latin typeface="Arial"/>
                <a:cs typeface="Arial"/>
              </a:rPr>
              <a:t>can</a:t>
            </a:r>
            <a:r>
              <a:rPr sz="2000" b="1" spc="-160" dirty="0">
                <a:solidFill>
                  <a:srgbClr val="5F5F5F"/>
                </a:solidFill>
                <a:latin typeface="Arial"/>
                <a:cs typeface="Arial"/>
              </a:rPr>
              <a:t> </a:t>
            </a:r>
            <a:r>
              <a:rPr sz="2000" b="1" spc="-215" dirty="0">
                <a:solidFill>
                  <a:srgbClr val="5F5F5F"/>
                </a:solidFill>
                <a:latin typeface="Arial"/>
                <a:cs typeface="Arial"/>
              </a:rPr>
              <a:t>be</a:t>
            </a:r>
            <a:endParaRPr sz="2000" dirty="0">
              <a:latin typeface="Arial"/>
              <a:cs typeface="Arial"/>
            </a:endParaRPr>
          </a:p>
          <a:p>
            <a:pPr marL="299085">
              <a:lnSpc>
                <a:spcPts val="2280"/>
              </a:lnSpc>
              <a:tabLst>
                <a:tab pos="1172845" algn="l"/>
              </a:tabLst>
            </a:pPr>
            <a:r>
              <a:rPr sz="2000" b="1" spc="-160" dirty="0">
                <a:solidFill>
                  <a:srgbClr val="5F5F5F"/>
                </a:solidFill>
                <a:latin typeface="Arial"/>
                <a:cs typeface="Arial"/>
              </a:rPr>
              <a:t>setup.	</a:t>
            </a:r>
            <a:r>
              <a:rPr sz="2000" b="1" spc="-185" dirty="0">
                <a:solidFill>
                  <a:srgbClr val="5F5F5F"/>
                </a:solidFill>
                <a:latin typeface="Arial"/>
                <a:cs typeface="Arial"/>
              </a:rPr>
              <a:t>For </a:t>
            </a:r>
            <a:r>
              <a:rPr sz="2000" b="1" spc="-190" dirty="0">
                <a:solidFill>
                  <a:srgbClr val="5F5F5F"/>
                </a:solidFill>
                <a:latin typeface="Arial"/>
                <a:cs typeface="Arial"/>
              </a:rPr>
              <a:t>example</a:t>
            </a:r>
            <a:r>
              <a:rPr sz="2000" b="1" spc="-120" dirty="0">
                <a:solidFill>
                  <a:srgbClr val="5F5F5F"/>
                </a:solidFill>
                <a:latin typeface="Arial"/>
                <a:cs typeface="Arial"/>
              </a:rPr>
              <a:t> </a:t>
            </a:r>
            <a:r>
              <a:rPr sz="2000" b="1" spc="-125" dirty="0">
                <a:solidFill>
                  <a:srgbClr val="5F5F5F"/>
                </a:solidFill>
                <a:latin typeface="Arial"/>
                <a:cs typeface="Arial"/>
              </a:rPr>
              <a:t>:</a:t>
            </a:r>
            <a:endParaRPr sz="2000" dirty="0">
              <a:latin typeface="Arial"/>
              <a:cs typeface="Arial"/>
            </a:endParaRPr>
          </a:p>
          <a:p>
            <a:pPr marL="697865" indent="-228600">
              <a:lnSpc>
                <a:spcPct val="100000"/>
              </a:lnSpc>
              <a:spcBef>
                <a:spcPts val="405"/>
              </a:spcBef>
              <a:buClr>
                <a:srgbClr val="1B5CA4"/>
              </a:buClr>
              <a:buFont typeface="Wingdings"/>
              <a:buChar char=""/>
              <a:tabLst>
                <a:tab pos="698500" algn="l"/>
                <a:tab pos="1511935" algn="l"/>
              </a:tabLst>
            </a:pPr>
            <a:r>
              <a:rPr sz="1800" spc="-155" dirty="0">
                <a:solidFill>
                  <a:srgbClr val="5F5F5F"/>
                </a:solidFill>
                <a:latin typeface="Arial"/>
                <a:cs typeface="Arial"/>
              </a:rPr>
              <a:t>System	</a:t>
            </a:r>
            <a:r>
              <a:rPr sz="1800" spc="-120" dirty="0">
                <a:solidFill>
                  <a:srgbClr val="5F5F5F"/>
                </a:solidFill>
                <a:latin typeface="Arial"/>
                <a:cs typeface="Arial"/>
              </a:rPr>
              <a:t>load</a:t>
            </a:r>
            <a:endParaRPr sz="1800" dirty="0">
              <a:latin typeface="Arial"/>
              <a:cs typeface="Arial"/>
            </a:endParaRPr>
          </a:p>
          <a:p>
            <a:pPr marL="1116965" lvl="1" indent="-228600">
              <a:lnSpc>
                <a:spcPct val="100000"/>
              </a:lnSpc>
              <a:spcBef>
                <a:spcPts val="370"/>
              </a:spcBef>
              <a:buClr>
                <a:srgbClr val="1B5CA4"/>
              </a:buClr>
              <a:buChar char="•"/>
              <a:tabLst>
                <a:tab pos="1116965" algn="l"/>
                <a:tab pos="1117600" algn="l"/>
                <a:tab pos="3362960" algn="l"/>
              </a:tabLst>
            </a:pPr>
            <a:r>
              <a:rPr sz="1800" spc="-135" dirty="0">
                <a:solidFill>
                  <a:srgbClr val="5F5F5F"/>
                </a:solidFill>
                <a:latin typeface="Arial"/>
                <a:cs typeface="Arial"/>
              </a:rPr>
              <a:t>Geographical</a:t>
            </a:r>
            <a:r>
              <a:rPr sz="1800" spc="-50" dirty="0">
                <a:solidFill>
                  <a:srgbClr val="5F5F5F"/>
                </a:solidFill>
                <a:latin typeface="Arial"/>
                <a:cs typeface="Arial"/>
              </a:rPr>
              <a:t> </a:t>
            </a:r>
            <a:r>
              <a:rPr sz="1800" spc="-140" dirty="0">
                <a:solidFill>
                  <a:srgbClr val="5F5F5F"/>
                </a:solidFill>
                <a:latin typeface="Arial"/>
                <a:cs typeface="Arial"/>
              </a:rPr>
              <a:t>area </a:t>
            </a:r>
            <a:r>
              <a:rPr sz="1800" spc="50" dirty="0">
                <a:solidFill>
                  <a:srgbClr val="5F5F5F"/>
                </a:solidFill>
                <a:latin typeface="Arial"/>
                <a:cs typeface="Arial"/>
              </a:rPr>
              <a:t> </a:t>
            </a:r>
            <a:r>
              <a:rPr sz="1800" spc="-120" dirty="0">
                <a:solidFill>
                  <a:srgbClr val="5F5F5F"/>
                </a:solidFill>
                <a:latin typeface="Arial"/>
                <a:cs typeface="Arial"/>
              </a:rPr>
              <a:t>load	</a:t>
            </a:r>
            <a:r>
              <a:rPr sz="1800" spc="-105" dirty="0">
                <a:solidFill>
                  <a:srgbClr val="5F5F5F"/>
                </a:solidFill>
                <a:latin typeface="Arial"/>
                <a:cs typeface="Arial"/>
              </a:rPr>
              <a:t>(East, </a:t>
            </a:r>
            <a:r>
              <a:rPr sz="1800" spc="-100" dirty="0">
                <a:solidFill>
                  <a:srgbClr val="5F5F5F"/>
                </a:solidFill>
                <a:latin typeface="Arial"/>
                <a:cs typeface="Arial"/>
              </a:rPr>
              <a:t>West,</a:t>
            </a:r>
            <a:r>
              <a:rPr sz="1800" spc="-40" dirty="0">
                <a:solidFill>
                  <a:srgbClr val="5F5F5F"/>
                </a:solidFill>
                <a:latin typeface="Arial"/>
                <a:cs typeface="Arial"/>
              </a:rPr>
              <a:t> ...)</a:t>
            </a:r>
            <a:endParaRPr sz="1800" dirty="0">
              <a:latin typeface="Arial"/>
              <a:cs typeface="Arial"/>
            </a:endParaRPr>
          </a:p>
        </p:txBody>
      </p:sp>
      <p:sp>
        <p:nvSpPr>
          <p:cNvPr id="8" name="object 8"/>
          <p:cNvSpPr txBox="1"/>
          <p:nvPr/>
        </p:nvSpPr>
        <p:spPr>
          <a:xfrm>
            <a:off x="4209985" y="4955870"/>
            <a:ext cx="4515675" cy="579646"/>
          </a:xfrm>
          <a:prstGeom prst="rect">
            <a:avLst/>
          </a:prstGeom>
        </p:spPr>
        <p:txBody>
          <a:bodyPr vert="horz" wrap="square" lIns="0" tIns="12700" rIns="0" bIns="0" rtlCol="0">
            <a:spAutoFit/>
          </a:bodyPr>
          <a:lstStyle/>
          <a:p>
            <a:pPr marL="12700">
              <a:spcBef>
                <a:spcPts val="100"/>
              </a:spcBef>
            </a:pPr>
            <a:r>
              <a:rPr sz="1800" spc="-85" dirty="0">
                <a:solidFill>
                  <a:srgbClr val="5F5F5F"/>
                </a:solidFill>
                <a:latin typeface="Arial"/>
                <a:cs typeface="Arial"/>
              </a:rPr>
              <a:t>(residential, </a:t>
            </a:r>
            <a:r>
              <a:rPr sz="1800" spc="-70" dirty="0">
                <a:solidFill>
                  <a:srgbClr val="5F5F5F"/>
                </a:solidFill>
                <a:latin typeface="Arial"/>
                <a:cs typeface="Arial"/>
              </a:rPr>
              <a:t>industrial,</a:t>
            </a:r>
            <a:r>
              <a:rPr sz="1800" spc="325" dirty="0">
                <a:solidFill>
                  <a:srgbClr val="5F5F5F"/>
                </a:solidFill>
                <a:latin typeface="Arial"/>
                <a:cs typeface="Arial"/>
              </a:rPr>
              <a:t> </a:t>
            </a:r>
            <a:r>
              <a:rPr sz="1800" spc="-110" dirty="0">
                <a:solidFill>
                  <a:srgbClr val="5F5F5F"/>
                </a:solidFill>
                <a:latin typeface="Arial"/>
                <a:cs typeface="Arial"/>
              </a:rPr>
              <a:t>commercial</a:t>
            </a:r>
            <a:r>
              <a:rPr sz="1800" spc="-110" dirty="0" smtClean="0">
                <a:solidFill>
                  <a:srgbClr val="5F5F5F"/>
                </a:solidFill>
                <a:latin typeface="Arial"/>
                <a:cs typeface="Arial"/>
              </a:rPr>
              <a:t>,</a:t>
            </a:r>
            <a:r>
              <a:rPr lang="en-GB" spc="-45" dirty="0">
                <a:solidFill>
                  <a:srgbClr val="5F5F5F"/>
                </a:solidFill>
                <a:latin typeface="Arial"/>
                <a:cs typeface="Arial"/>
              </a:rPr>
              <a:t> ...)</a:t>
            </a:r>
            <a:endParaRPr lang="en-GB" dirty="0">
              <a:latin typeface="Arial"/>
              <a:cs typeface="Arial"/>
            </a:endParaRPr>
          </a:p>
          <a:p>
            <a:pPr marL="12700">
              <a:lnSpc>
                <a:spcPct val="100000"/>
              </a:lnSpc>
              <a:spcBef>
                <a:spcPts val="100"/>
              </a:spcBef>
            </a:pPr>
            <a:endParaRPr sz="1800" dirty="0">
              <a:latin typeface="Arial"/>
              <a:cs typeface="Arial"/>
            </a:endParaRPr>
          </a:p>
        </p:txBody>
      </p:sp>
      <p:sp>
        <p:nvSpPr>
          <p:cNvPr id="9" name="object 9"/>
          <p:cNvSpPr txBox="1"/>
          <p:nvPr/>
        </p:nvSpPr>
        <p:spPr>
          <a:xfrm>
            <a:off x="2121154" y="4955870"/>
            <a:ext cx="1951355" cy="618118"/>
          </a:xfrm>
          <a:prstGeom prst="rect">
            <a:avLst/>
          </a:prstGeom>
        </p:spPr>
        <p:txBody>
          <a:bodyPr vert="horz" wrap="square" lIns="0" tIns="12700" rIns="0" bIns="0" rtlCol="0">
            <a:spAutoFit/>
          </a:bodyPr>
          <a:lstStyle/>
          <a:p>
            <a:pPr marL="184785" indent="-172085">
              <a:lnSpc>
                <a:spcPct val="100000"/>
              </a:lnSpc>
              <a:spcBef>
                <a:spcPts val="100"/>
              </a:spcBef>
              <a:buClr>
                <a:srgbClr val="1B5CA4"/>
              </a:buClr>
              <a:buChar char="−"/>
              <a:tabLst>
                <a:tab pos="185420" algn="l"/>
              </a:tabLst>
            </a:pPr>
            <a:r>
              <a:rPr sz="1800" spc="-120" dirty="0">
                <a:solidFill>
                  <a:srgbClr val="5F5F5F"/>
                </a:solidFill>
                <a:latin typeface="Arial"/>
                <a:cs typeface="Arial"/>
              </a:rPr>
              <a:t>Sectoral</a:t>
            </a:r>
            <a:r>
              <a:rPr sz="1800" spc="-140" dirty="0">
                <a:solidFill>
                  <a:srgbClr val="5F5F5F"/>
                </a:solidFill>
                <a:latin typeface="Arial"/>
                <a:cs typeface="Arial"/>
              </a:rPr>
              <a:t> </a:t>
            </a:r>
            <a:r>
              <a:rPr sz="1800" spc="-110" dirty="0">
                <a:solidFill>
                  <a:srgbClr val="5F5F5F"/>
                </a:solidFill>
                <a:latin typeface="Arial"/>
                <a:cs typeface="Arial"/>
              </a:rPr>
              <a:t>subdivision</a:t>
            </a:r>
            <a:endParaRPr sz="1800" dirty="0">
              <a:latin typeface="Arial"/>
              <a:cs typeface="Arial"/>
            </a:endParaRPr>
          </a:p>
          <a:p>
            <a:pPr marL="718185" lvl="1" indent="-172085">
              <a:lnSpc>
                <a:spcPct val="100000"/>
              </a:lnSpc>
              <a:spcBef>
                <a:spcPts val="434"/>
              </a:spcBef>
              <a:buClr>
                <a:srgbClr val="1B5CA4"/>
              </a:buClr>
              <a:buChar char="•"/>
              <a:tabLst>
                <a:tab pos="718820" algn="l"/>
              </a:tabLst>
            </a:pPr>
            <a:r>
              <a:rPr sz="1800" spc="-165" dirty="0" smtClean="0">
                <a:solidFill>
                  <a:srgbClr val="5F5F5F"/>
                </a:solidFill>
                <a:latin typeface="Arial"/>
                <a:cs typeface="Arial"/>
              </a:rPr>
              <a:t>Bus</a:t>
            </a:r>
            <a:r>
              <a:rPr sz="1800" spc="-75" dirty="0" smtClean="0">
                <a:solidFill>
                  <a:srgbClr val="5F5F5F"/>
                </a:solidFill>
                <a:latin typeface="Arial"/>
                <a:cs typeface="Arial"/>
              </a:rPr>
              <a:t> </a:t>
            </a:r>
            <a:r>
              <a:rPr sz="1800" spc="-135" dirty="0">
                <a:solidFill>
                  <a:srgbClr val="5F5F5F"/>
                </a:solidFill>
                <a:latin typeface="Arial"/>
                <a:cs typeface="Arial"/>
              </a:rPr>
              <a:t>loads</a:t>
            </a:r>
            <a:endParaRPr sz="1800" dirty="0">
              <a:latin typeface="Arial"/>
              <a:cs typeface="Arial"/>
            </a:endParaRPr>
          </a:p>
        </p:txBody>
      </p:sp>
      <p:sp>
        <p:nvSpPr>
          <p:cNvPr id="10" name="object 10"/>
          <p:cNvSpPr/>
          <p:nvPr/>
        </p:nvSpPr>
        <p:spPr>
          <a:xfrm>
            <a:off x="7602601" y="1323975"/>
            <a:ext cx="1297305" cy="0"/>
          </a:xfrm>
          <a:custGeom>
            <a:avLst/>
            <a:gdLst/>
            <a:ahLst/>
            <a:cxnLst/>
            <a:rect l="l" t="t" r="r" b="b"/>
            <a:pathLst>
              <a:path w="1297304">
                <a:moveTo>
                  <a:pt x="0" y="0"/>
                </a:moveTo>
                <a:lnTo>
                  <a:pt x="1296924" y="0"/>
                </a:lnTo>
              </a:path>
            </a:pathLst>
          </a:custGeom>
          <a:ln w="76200">
            <a:solidFill>
              <a:srgbClr val="CC3300"/>
            </a:solidFill>
          </a:ln>
        </p:spPr>
        <p:txBody>
          <a:bodyPr wrap="square" lIns="0" tIns="0" rIns="0" bIns="0" rtlCol="0"/>
          <a:lstStyle/>
          <a:p>
            <a:endParaRPr/>
          </a:p>
        </p:txBody>
      </p:sp>
      <p:sp>
        <p:nvSpPr>
          <p:cNvPr id="11" name="object 11"/>
          <p:cNvSpPr/>
          <p:nvPr/>
        </p:nvSpPr>
        <p:spPr>
          <a:xfrm>
            <a:off x="8153400" y="1306449"/>
            <a:ext cx="85725" cy="1276350"/>
          </a:xfrm>
          <a:custGeom>
            <a:avLst/>
            <a:gdLst/>
            <a:ahLst/>
            <a:cxnLst/>
            <a:rect l="l" t="t" r="r" b="b"/>
            <a:pathLst>
              <a:path w="85725" h="1276350">
                <a:moveTo>
                  <a:pt x="28575" y="1190625"/>
                </a:moveTo>
                <a:lnTo>
                  <a:pt x="0" y="1190625"/>
                </a:lnTo>
                <a:lnTo>
                  <a:pt x="42799" y="1276350"/>
                </a:lnTo>
                <a:lnTo>
                  <a:pt x="78538" y="1204976"/>
                </a:lnTo>
                <a:lnTo>
                  <a:pt x="28575" y="1204976"/>
                </a:lnTo>
                <a:lnTo>
                  <a:pt x="28575" y="1190625"/>
                </a:lnTo>
                <a:close/>
              </a:path>
              <a:path w="85725" h="1276350">
                <a:moveTo>
                  <a:pt x="57150" y="0"/>
                </a:moveTo>
                <a:lnTo>
                  <a:pt x="28575" y="0"/>
                </a:lnTo>
                <a:lnTo>
                  <a:pt x="28575" y="1204976"/>
                </a:lnTo>
                <a:lnTo>
                  <a:pt x="57150" y="1204976"/>
                </a:lnTo>
                <a:lnTo>
                  <a:pt x="57150" y="0"/>
                </a:lnTo>
                <a:close/>
              </a:path>
              <a:path w="85725" h="1276350">
                <a:moveTo>
                  <a:pt x="85725" y="1190625"/>
                </a:moveTo>
                <a:lnTo>
                  <a:pt x="57150" y="1190625"/>
                </a:lnTo>
                <a:lnTo>
                  <a:pt x="57150" y="1204976"/>
                </a:lnTo>
                <a:lnTo>
                  <a:pt x="78538" y="1204976"/>
                </a:lnTo>
                <a:lnTo>
                  <a:pt x="85725" y="1190625"/>
                </a:lnTo>
                <a:close/>
              </a:path>
            </a:pathLst>
          </a:custGeom>
          <a:solidFill>
            <a:srgbClr val="CC3300"/>
          </a:solidFill>
        </p:spPr>
        <p:txBody>
          <a:bodyPr wrap="square" lIns="0" tIns="0" rIns="0" bIns="0" rtlCol="0"/>
          <a:lstStyle/>
          <a:p>
            <a:endParaRPr/>
          </a:p>
        </p:txBody>
      </p:sp>
      <p:sp>
        <p:nvSpPr>
          <p:cNvPr id="12" name="object 12"/>
          <p:cNvSpPr txBox="1"/>
          <p:nvPr/>
        </p:nvSpPr>
        <p:spPr>
          <a:xfrm>
            <a:off x="7817611" y="2629280"/>
            <a:ext cx="90805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CC3300"/>
                </a:solidFill>
                <a:latin typeface="Arial"/>
                <a:cs typeface="Arial"/>
              </a:rPr>
              <a:t>PL + j</a:t>
            </a:r>
            <a:r>
              <a:rPr sz="1600" b="1" spc="-90" dirty="0">
                <a:solidFill>
                  <a:srgbClr val="CC3300"/>
                </a:solidFill>
                <a:latin typeface="Arial"/>
                <a:cs typeface="Arial"/>
              </a:rPr>
              <a:t> </a:t>
            </a:r>
            <a:r>
              <a:rPr sz="1600" b="1" spc="-10" dirty="0">
                <a:solidFill>
                  <a:srgbClr val="CC3300"/>
                </a:solidFill>
                <a:latin typeface="Arial"/>
                <a:cs typeface="Arial"/>
              </a:rPr>
              <a:t>QL</a:t>
            </a:r>
            <a:endParaRPr sz="1600">
              <a:latin typeface="Arial"/>
              <a:cs typeface="Arial"/>
            </a:endParaRPr>
          </a:p>
        </p:txBody>
      </p:sp>
      <p:sp>
        <p:nvSpPr>
          <p:cNvPr id="13" name="TextBox 12"/>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5589863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62075" y="2330450"/>
            <a:ext cx="0" cy="227329"/>
          </a:xfrm>
          <a:custGeom>
            <a:avLst/>
            <a:gdLst/>
            <a:ahLst/>
            <a:cxnLst/>
            <a:rect l="l" t="t" r="r" b="b"/>
            <a:pathLst>
              <a:path h="227330">
                <a:moveTo>
                  <a:pt x="0" y="0"/>
                </a:moveTo>
                <a:lnTo>
                  <a:pt x="0" y="227075"/>
                </a:lnTo>
              </a:path>
            </a:pathLst>
          </a:custGeom>
          <a:ln w="19050">
            <a:solidFill>
              <a:srgbClr val="00FFFF"/>
            </a:solidFill>
          </a:ln>
        </p:spPr>
        <p:txBody>
          <a:bodyPr wrap="square" lIns="0" tIns="0" rIns="0" bIns="0" rtlCol="0"/>
          <a:lstStyle/>
          <a:p>
            <a:endParaRPr/>
          </a:p>
        </p:txBody>
      </p:sp>
      <p:sp>
        <p:nvSpPr>
          <p:cNvPr id="3" name="object 3"/>
          <p:cNvSpPr/>
          <p:nvPr/>
        </p:nvSpPr>
        <p:spPr>
          <a:xfrm>
            <a:off x="1362075" y="3154426"/>
            <a:ext cx="0" cy="2373630"/>
          </a:xfrm>
          <a:custGeom>
            <a:avLst/>
            <a:gdLst/>
            <a:ahLst/>
            <a:cxnLst/>
            <a:rect l="l" t="t" r="r" b="b"/>
            <a:pathLst>
              <a:path h="2373629">
                <a:moveTo>
                  <a:pt x="0" y="0"/>
                </a:moveTo>
                <a:lnTo>
                  <a:pt x="0" y="2373249"/>
                </a:lnTo>
              </a:path>
            </a:pathLst>
          </a:custGeom>
          <a:ln w="19050">
            <a:solidFill>
              <a:srgbClr val="00FFFF"/>
            </a:solidFill>
          </a:ln>
        </p:spPr>
        <p:txBody>
          <a:bodyPr wrap="square" lIns="0" tIns="0" rIns="0" bIns="0" rtlCol="0"/>
          <a:lstStyle/>
          <a:p>
            <a:endParaRPr/>
          </a:p>
        </p:txBody>
      </p:sp>
      <p:sp>
        <p:nvSpPr>
          <p:cNvPr id="4" name="object 4"/>
          <p:cNvSpPr/>
          <p:nvPr/>
        </p:nvSpPr>
        <p:spPr>
          <a:xfrm>
            <a:off x="6739001" y="2330450"/>
            <a:ext cx="0" cy="260350"/>
          </a:xfrm>
          <a:custGeom>
            <a:avLst/>
            <a:gdLst/>
            <a:ahLst/>
            <a:cxnLst/>
            <a:rect l="l" t="t" r="r" b="b"/>
            <a:pathLst>
              <a:path h="260350">
                <a:moveTo>
                  <a:pt x="0" y="0"/>
                </a:moveTo>
                <a:lnTo>
                  <a:pt x="0" y="260350"/>
                </a:lnTo>
              </a:path>
            </a:pathLst>
          </a:custGeom>
          <a:ln w="19050">
            <a:solidFill>
              <a:srgbClr val="00FFFF"/>
            </a:solidFill>
          </a:ln>
        </p:spPr>
        <p:txBody>
          <a:bodyPr wrap="square" lIns="0" tIns="0" rIns="0" bIns="0" rtlCol="0"/>
          <a:lstStyle/>
          <a:p>
            <a:endParaRPr/>
          </a:p>
        </p:txBody>
      </p:sp>
      <p:sp>
        <p:nvSpPr>
          <p:cNvPr id="5" name="object 5"/>
          <p:cNvSpPr/>
          <p:nvPr/>
        </p:nvSpPr>
        <p:spPr>
          <a:xfrm>
            <a:off x="6739001" y="3187700"/>
            <a:ext cx="0" cy="244475"/>
          </a:xfrm>
          <a:custGeom>
            <a:avLst/>
            <a:gdLst/>
            <a:ahLst/>
            <a:cxnLst/>
            <a:rect l="l" t="t" r="r" b="b"/>
            <a:pathLst>
              <a:path h="244475">
                <a:moveTo>
                  <a:pt x="0" y="0"/>
                </a:moveTo>
                <a:lnTo>
                  <a:pt x="0" y="244475"/>
                </a:lnTo>
              </a:path>
            </a:pathLst>
          </a:custGeom>
          <a:ln w="19050">
            <a:solidFill>
              <a:srgbClr val="00FFFF"/>
            </a:solidFill>
          </a:ln>
        </p:spPr>
        <p:txBody>
          <a:bodyPr wrap="square" lIns="0" tIns="0" rIns="0" bIns="0" rtlCol="0"/>
          <a:lstStyle/>
          <a:p>
            <a:endParaRPr/>
          </a:p>
        </p:txBody>
      </p:sp>
      <p:sp>
        <p:nvSpPr>
          <p:cNvPr id="6" name="object 6"/>
          <p:cNvSpPr/>
          <p:nvPr/>
        </p:nvSpPr>
        <p:spPr>
          <a:xfrm>
            <a:off x="3116326" y="5094351"/>
            <a:ext cx="2522855" cy="0"/>
          </a:xfrm>
          <a:custGeom>
            <a:avLst/>
            <a:gdLst/>
            <a:ahLst/>
            <a:cxnLst/>
            <a:rect l="l" t="t" r="r" b="b"/>
            <a:pathLst>
              <a:path w="2522854">
                <a:moveTo>
                  <a:pt x="0" y="0"/>
                </a:moveTo>
                <a:lnTo>
                  <a:pt x="2522474" y="0"/>
                </a:lnTo>
              </a:path>
            </a:pathLst>
          </a:custGeom>
          <a:ln w="19050">
            <a:solidFill>
              <a:srgbClr val="00FFFF"/>
            </a:solidFill>
          </a:ln>
        </p:spPr>
        <p:txBody>
          <a:bodyPr wrap="square" lIns="0" tIns="0" rIns="0" bIns="0" rtlCol="0"/>
          <a:lstStyle/>
          <a:p>
            <a:endParaRPr/>
          </a:p>
        </p:txBody>
      </p:sp>
      <p:sp>
        <p:nvSpPr>
          <p:cNvPr id="7" name="object 7"/>
          <p:cNvSpPr/>
          <p:nvPr/>
        </p:nvSpPr>
        <p:spPr>
          <a:xfrm>
            <a:off x="5648325" y="5094223"/>
            <a:ext cx="5080" cy="411480"/>
          </a:xfrm>
          <a:custGeom>
            <a:avLst/>
            <a:gdLst/>
            <a:ahLst/>
            <a:cxnLst/>
            <a:rect l="l" t="t" r="r" b="b"/>
            <a:pathLst>
              <a:path w="5079" h="411479">
                <a:moveTo>
                  <a:pt x="4825" y="411225"/>
                </a:moveTo>
                <a:lnTo>
                  <a:pt x="0" y="0"/>
                </a:lnTo>
              </a:path>
            </a:pathLst>
          </a:custGeom>
          <a:ln w="19050">
            <a:solidFill>
              <a:srgbClr val="00FFFF"/>
            </a:solidFill>
          </a:ln>
        </p:spPr>
        <p:txBody>
          <a:bodyPr wrap="square" lIns="0" tIns="0" rIns="0" bIns="0" rtlCol="0"/>
          <a:lstStyle/>
          <a:p>
            <a:endParaRPr/>
          </a:p>
        </p:txBody>
      </p:sp>
      <p:sp>
        <p:nvSpPr>
          <p:cNvPr id="8" name="object 8"/>
          <p:cNvSpPr/>
          <p:nvPr/>
        </p:nvSpPr>
        <p:spPr>
          <a:xfrm>
            <a:off x="3105150" y="5094223"/>
            <a:ext cx="3175" cy="411480"/>
          </a:xfrm>
          <a:custGeom>
            <a:avLst/>
            <a:gdLst/>
            <a:ahLst/>
            <a:cxnLst/>
            <a:rect l="l" t="t" r="r" b="b"/>
            <a:pathLst>
              <a:path w="3175" h="411479">
                <a:moveTo>
                  <a:pt x="3175" y="411225"/>
                </a:moveTo>
                <a:lnTo>
                  <a:pt x="0" y="0"/>
                </a:lnTo>
              </a:path>
            </a:pathLst>
          </a:custGeom>
          <a:ln w="19050">
            <a:solidFill>
              <a:srgbClr val="00FFFF"/>
            </a:solidFill>
          </a:ln>
        </p:spPr>
        <p:txBody>
          <a:bodyPr wrap="square" lIns="0" tIns="0" rIns="0" bIns="0" rtlCol="0"/>
          <a:lstStyle/>
          <a:p>
            <a:endParaRPr/>
          </a:p>
        </p:txBody>
      </p:sp>
      <p:sp>
        <p:nvSpPr>
          <p:cNvPr id="9" name="object 9"/>
          <p:cNvSpPr/>
          <p:nvPr/>
        </p:nvSpPr>
        <p:spPr>
          <a:xfrm>
            <a:off x="6677025" y="5094351"/>
            <a:ext cx="1671955" cy="0"/>
          </a:xfrm>
          <a:custGeom>
            <a:avLst/>
            <a:gdLst/>
            <a:ahLst/>
            <a:cxnLst/>
            <a:rect l="l" t="t" r="r" b="b"/>
            <a:pathLst>
              <a:path w="1671954">
                <a:moveTo>
                  <a:pt x="0" y="0"/>
                </a:moveTo>
                <a:lnTo>
                  <a:pt x="1671574" y="0"/>
                </a:lnTo>
              </a:path>
            </a:pathLst>
          </a:custGeom>
          <a:ln w="19050">
            <a:solidFill>
              <a:srgbClr val="00FFFF"/>
            </a:solidFill>
          </a:ln>
        </p:spPr>
        <p:txBody>
          <a:bodyPr wrap="square" lIns="0" tIns="0" rIns="0" bIns="0" rtlCol="0"/>
          <a:lstStyle/>
          <a:p>
            <a:endParaRPr/>
          </a:p>
        </p:txBody>
      </p:sp>
      <p:sp>
        <p:nvSpPr>
          <p:cNvPr id="10" name="object 10"/>
          <p:cNvSpPr/>
          <p:nvPr/>
        </p:nvSpPr>
        <p:spPr>
          <a:xfrm>
            <a:off x="8355076" y="5094223"/>
            <a:ext cx="3175" cy="411480"/>
          </a:xfrm>
          <a:custGeom>
            <a:avLst/>
            <a:gdLst/>
            <a:ahLst/>
            <a:cxnLst/>
            <a:rect l="l" t="t" r="r" b="b"/>
            <a:pathLst>
              <a:path w="3175" h="411479">
                <a:moveTo>
                  <a:pt x="0" y="411225"/>
                </a:moveTo>
                <a:lnTo>
                  <a:pt x="3175" y="0"/>
                </a:lnTo>
              </a:path>
            </a:pathLst>
          </a:custGeom>
          <a:ln w="19050">
            <a:solidFill>
              <a:srgbClr val="00FFFF"/>
            </a:solidFill>
          </a:ln>
        </p:spPr>
        <p:txBody>
          <a:bodyPr wrap="square" lIns="0" tIns="0" rIns="0" bIns="0" rtlCol="0"/>
          <a:lstStyle/>
          <a:p>
            <a:endParaRPr/>
          </a:p>
        </p:txBody>
      </p:sp>
      <p:sp>
        <p:nvSpPr>
          <p:cNvPr id="11" name="object 11"/>
          <p:cNvSpPr/>
          <p:nvPr/>
        </p:nvSpPr>
        <p:spPr>
          <a:xfrm>
            <a:off x="6678676" y="5094223"/>
            <a:ext cx="1905" cy="413384"/>
          </a:xfrm>
          <a:custGeom>
            <a:avLst/>
            <a:gdLst/>
            <a:ahLst/>
            <a:cxnLst/>
            <a:rect l="l" t="t" r="r" b="b"/>
            <a:pathLst>
              <a:path w="1904" h="413385">
                <a:moveTo>
                  <a:pt x="1524" y="412876"/>
                </a:moveTo>
                <a:lnTo>
                  <a:pt x="0" y="0"/>
                </a:lnTo>
              </a:path>
            </a:pathLst>
          </a:custGeom>
          <a:ln w="19050">
            <a:solidFill>
              <a:srgbClr val="00FFFF"/>
            </a:solidFill>
          </a:ln>
        </p:spPr>
        <p:txBody>
          <a:bodyPr wrap="square" lIns="0" tIns="0" rIns="0" bIns="0" rtlCol="0"/>
          <a:lstStyle/>
          <a:p>
            <a:endParaRPr/>
          </a:p>
        </p:txBody>
      </p:sp>
      <p:sp>
        <p:nvSpPr>
          <p:cNvPr id="12" name="object 12"/>
          <p:cNvSpPr txBox="1">
            <a:spLocks noGrp="1"/>
          </p:cNvSpPr>
          <p:nvPr>
            <p:ph type="title"/>
          </p:nvPr>
        </p:nvSpPr>
        <p:spPr>
          <a:xfrm>
            <a:off x="483903" y="620688"/>
            <a:ext cx="6956243" cy="627736"/>
          </a:xfrm>
          <a:prstGeom prst="rect">
            <a:avLst/>
          </a:prstGeom>
        </p:spPr>
        <p:txBody>
          <a:bodyPr vert="horz" wrap="square" lIns="0" tIns="12065" rIns="0" bIns="0" rtlCol="0">
            <a:spAutoFit/>
          </a:bodyPr>
          <a:lstStyle/>
          <a:p>
            <a:pPr marL="12700">
              <a:lnSpc>
                <a:spcPct val="100000"/>
              </a:lnSpc>
              <a:spcBef>
                <a:spcPts val="95"/>
              </a:spcBef>
              <a:tabLst>
                <a:tab pos="1356995" algn="l"/>
                <a:tab pos="1795145" algn="l"/>
                <a:tab pos="2797810" algn="l"/>
              </a:tabLst>
            </a:pPr>
            <a:r>
              <a:rPr spc="-315" dirty="0" smtClean="0"/>
              <a:t>Ex</a:t>
            </a:r>
            <a:r>
              <a:rPr spc="-310" dirty="0" smtClean="0"/>
              <a:t>a</a:t>
            </a:r>
            <a:r>
              <a:rPr spc="-190" dirty="0" smtClean="0"/>
              <a:t>mple</a:t>
            </a:r>
            <a:r>
              <a:rPr lang="en-IN" dirty="0"/>
              <a:t> </a:t>
            </a:r>
            <a:r>
              <a:rPr lang="en-IN" dirty="0" smtClean="0"/>
              <a:t> </a:t>
            </a:r>
            <a:r>
              <a:rPr spc="-125" dirty="0" smtClean="0"/>
              <a:t>of</a:t>
            </a:r>
            <a:r>
              <a:rPr lang="en-IN" dirty="0"/>
              <a:t> </a:t>
            </a:r>
            <a:r>
              <a:rPr spc="-260" dirty="0" smtClean="0"/>
              <a:t>a</a:t>
            </a:r>
            <a:r>
              <a:rPr lang="en-IN" spc="-110" dirty="0"/>
              <a:t> </a:t>
            </a:r>
            <a:r>
              <a:rPr spc="-185" dirty="0" smtClean="0"/>
              <a:t>load</a:t>
            </a:r>
            <a:r>
              <a:rPr lang="en-IN" dirty="0"/>
              <a:t> </a:t>
            </a:r>
            <a:r>
              <a:rPr spc="-155" dirty="0" smtClean="0"/>
              <a:t>tree</a:t>
            </a:r>
            <a:endParaRPr spc="-155" dirty="0"/>
          </a:p>
        </p:txBody>
      </p:sp>
      <p:sp>
        <p:nvSpPr>
          <p:cNvPr id="13" name="object 13"/>
          <p:cNvSpPr/>
          <p:nvPr/>
        </p:nvSpPr>
        <p:spPr>
          <a:xfrm>
            <a:off x="2998851" y="1376425"/>
            <a:ext cx="2087880" cy="596900"/>
          </a:xfrm>
          <a:custGeom>
            <a:avLst/>
            <a:gdLst/>
            <a:ahLst/>
            <a:cxnLst/>
            <a:rect l="l" t="t" r="r" b="b"/>
            <a:pathLst>
              <a:path w="2087879" h="596900">
                <a:moveTo>
                  <a:pt x="0" y="596900"/>
                </a:moveTo>
                <a:lnTo>
                  <a:pt x="2087499" y="596900"/>
                </a:lnTo>
                <a:lnTo>
                  <a:pt x="2087499" y="0"/>
                </a:lnTo>
                <a:lnTo>
                  <a:pt x="0" y="0"/>
                </a:lnTo>
                <a:lnTo>
                  <a:pt x="0" y="596900"/>
                </a:lnTo>
                <a:close/>
              </a:path>
            </a:pathLst>
          </a:custGeom>
          <a:solidFill>
            <a:srgbClr val="00DFC9"/>
          </a:solidFill>
        </p:spPr>
        <p:txBody>
          <a:bodyPr wrap="square" lIns="0" tIns="0" rIns="0" bIns="0" rtlCol="0"/>
          <a:lstStyle/>
          <a:p>
            <a:endParaRPr/>
          </a:p>
        </p:txBody>
      </p:sp>
      <p:sp>
        <p:nvSpPr>
          <p:cNvPr id="14" name="object 14"/>
          <p:cNvSpPr txBox="1"/>
          <p:nvPr/>
        </p:nvSpPr>
        <p:spPr>
          <a:xfrm>
            <a:off x="2998851" y="1376425"/>
            <a:ext cx="2087880" cy="596900"/>
          </a:xfrm>
          <a:prstGeom prst="rect">
            <a:avLst/>
          </a:prstGeom>
          <a:ln w="19050">
            <a:solidFill>
              <a:srgbClr val="333333"/>
            </a:solidFill>
          </a:ln>
        </p:spPr>
        <p:txBody>
          <a:bodyPr vert="horz" wrap="square" lIns="0" tIns="19685" rIns="0" bIns="0" rtlCol="0">
            <a:spAutoFit/>
          </a:bodyPr>
          <a:lstStyle/>
          <a:p>
            <a:pPr marL="90805" marR="476250">
              <a:lnSpc>
                <a:spcPct val="100000"/>
              </a:lnSpc>
              <a:spcBef>
                <a:spcPts val="155"/>
              </a:spcBef>
            </a:pPr>
            <a:r>
              <a:rPr sz="1600" spc="-175" dirty="0">
                <a:solidFill>
                  <a:srgbClr val="6D0043"/>
                </a:solidFill>
                <a:latin typeface="Arial"/>
                <a:cs typeface="Arial"/>
              </a:rPr>
              <a:t>Top </a:t>
            </a:r>
            <a:r>
              <a:rPr sz="1600" spc="-105" dirty="0">
                <a:solidFill>
                  <a:srgbClr val="6D0043"/>
                </a:solidFill>
                <a:latin typeface="Arial"/>
                <a:cs typeface="Arial"/>
              </a:rPr>
              <a:t>level </a:t>
            </a:r>
            <a:r>
              <a:rPr sz="1600" spc="-110" dirty="0">
                <a:solidFill>
                  <a:srgbClr val="6D0043"/>
                </a:solidFill>
                <a:latin typeface="Arial"/>
                <a:cs typeface="Arial"/>
              </a:rPr>
              <a:t>load </a:t>
            </a:r>
            <a:r>
              <a:rPr sz="1600" spc="-130" dirty="0">
                <a:solidFill>
                  <a:srgbClr val="6D0043"/>
                </a:solidFill>
                <a:latin typeface="Arial"/>
                <a:cs typeface="Arial"/>
              </a:rPr>
              <a:t>area  </a:t>
            </a:r>
            <a:r>
              <a:rPr sz="1600" spc="-5" dirty="0">
                <a:solidFill>
                  <a:srgbClr val="6D0043"/>
                </a:solidFill>
                <a:latin typeface="Arial"/>
                <a:cs typeface="Arial"/>
              </a:rPr>
              <a:t>( </a:t>
            </a:r>
            <a:r>
              <a:rPr sz="1600" spc="-100" dirty="0">
                <a:solidFill>
                  <a:srgbClr val="6D0043"/>
                </a:solidFill>
                <a:latin typeface="Arial"/>
                <a:cs typeface="Arial"/>
              </a:rPr>
              <a:t>forecast </a:t>
            </a:r>
            <a:r>
              <a:rPr sz="1600" spc="-130" dirty="0">
                <a:solidFill>
                  <a:srgbClr val="6D0043"/>
                </a:solidFill>
                <a:latin typeface="Arial"/>
                <a:cs typeface="Arial"/>
              </a:rPr>
              <a:t>area</a:t>
            </a:r>
            <a:r>
              <a:rPr sz="1600" spc="-55" dirty="0">
                <a:solidFill>
                  <a:srgbClr val="6D0043"/>
                </a:solidFill>
                <a:latin typeface="Arial"/>
                <a:cs typeface="Arial"/>
              </a:rPr>
              <a:t> </a:t>
            </a:r>
            <a:r>
              <a:rPr sz="1600" spc="0" dirty="0">
                <a:solidFill>
                  <a:srgbClr val="6D0043"/>
                </a:solidFill>
                <a:latin typeface="Arial"/>
                <a:cs typeface="Arial"/>
              </a:rPr>
              <a:t>)</a:t>
            </a:r>
            <a:endParaRPr sz="1600">
              <a:latin typeface="Arial"/>
              <a:cs typeface="Arial"/>
            </a:endParaRPr>
          </a:p>
        </p:txBody>
      </p:sp>
      <p:sp>
        <p:nvSpPr>
          <p:cNvPr id="15" name="object 15"/>
          <p:cNvSpPr txBox="1"/>
          <p:nvPr/>
        </p:nvSpPr>
        <p:spPr>
          <a:xfrm>
            <a:off x="696912" y="2574163"/>
            <a:ext cx="1476375" cy="596900"/>
          </a:xfrm>
          <a:prstGeom prst="rect">
            <a:avLst/>
          </a:prstGeom>
          <a:solidFill>
            <a:srgbClr val="FCA3B5"/>
          </a:solidFill>
          <a:ln w="19050">
            <a:solidFill>
              <a:srgbClr val="333333"/>
            </a:solidFill>
          </a:ln>
        </p:spPr>
        <p:txBody>
          <a:bodyPr vert="horz" wrap="square" lIns="0" tIns="3810" rIns="0" bIns="0" rtlCol="0">
            <a:spAutoFit/>
          </a:bodyPr>
          <a:lstStyle/>
          <a:p>
            <a:pPr marL="90170" marR="351155" indent="99060">
              <a:lnSpc>
                <a:spcPct val="100000"/>
              </a:lnSpc>
              <a:spcBef>
                <a:spcPts val="30"/>
              </a:spcBef>
            </a:pPr>
            <a:r>
              <a:rPr sz="1600" spc="-150" dirty="0">
                <a:solidFill>
                  <a:srgbClr val="6D0043"/>
                </a:solidFill>
                <a:latin typeface="Arial"/>
                <a:cs typeface="Arial"/>
              </a:rPr>
              <a:t>Load </a:t>
            </a:r>
            <a:r>
              <a:rPr sz="1600" spc="-130" dirty="0">
                <a:solidFill>
                  <a:srgbClr val="6D0043"/>
                </a:solidFill>
                <a:latin typeface="Arial"/>
                <a:cs typeface="Arial"/>
              </a:rPr>
              <a:t>area </a:t>
            </a:r>
            <a:r>
              <a:rPr sz="1600" spc="-229" dirty="0">
                <a:solidFill>
                  <a:srgbClr val="6D0043"/>
                </a:solidFill>
                <a:latin typeface="Arial"/>
                <a:cs typeface="Arial"/>
              </a:rPr>
              <a:t>A  </a:t>
            </a:r>
            <a:r>
              <a:rPr sz="1600" spc="-200" dirty="0">
                <a:solidFill>
                  <a:srgbClr val="6D0043"/>
                </a:solidFill>
                <a:latin typeface="Arial"/>
                <a:cs typeface="Arial"/>
              </a:rPr>
              <a:t>WEST</a:t>
            </a:r>
            <a:endParaRPr sz="1600">
              <a:latin typeface="Arial"/>
              <a:cs typeface="Arial"/>
            </a:endParaRPr>
          </a:p>
        </p:txBody>
      </p:sp>
      <p:sp>
        <p:nvSpPr>
          <p:cNvPr id="16" name="object 16"/>
          <p:cNvSpPr txBox="1"/>
          <p:nvPr/>
        </p:nvSpPr>
        <p:spPr>
          <a:xfrm>
            <a:off x="1000125" y="5549900"/>
            <a:ext cx="757555" cy="596900"/>
          </a:xfrm>
          <a:prstGeom prst="rect">
            <a:avLst/>
          </a:prstGeom>
          <a:solidFill>
            <a:srgbClr val="FBFDB8"/>
          </a:solidFill>
          <a:ln w="19050">
            <a:solidFill>
              <a:srgbClr val="333333"/>
            </a:solidFill>
          </a:ln>
        </p:spPr>
        <p:txBody>
          <a:bodyPr vert="horz" wrap="square" lIns="0" tIns="20955" rIns="0" bIns="0" rtlCol="0">
            <a:spAutoFit/>
          </a:bodyPr>
          <a:lstStyle/>
          <a:p>
            <a:pPr marL="90170">
              <a:lnSpc>
                <a:spcPct val="100000"/>
              </a:lnSpc>
              <a:spcBef>
                <a:spcPts val="165"/>
              </a:spcBef>
            </a:pPr>
            <a:r>
              <a:rPr sz="1600" spc="-150" dirty="0">
                <a:solidFill>
                  <a:srgbClr val="6D0043"/>
                </a:solidFill>
                <a:latin typeface="Arial"/>
                <a:cs typeface="Arial"/>
              </a:rPr>
              <a:t>Load</a:t>
            </a:r>
            <a:r>
              <a:rPr sz="1600" spc="-80" dirty="0">
                <a:solidFill>
                  <a:srgbClr val="6D0043"/>
                </a:solidFill>
                <a:latin typeface="Arial"/>
                <a:cs typeface="Arial"/>
              </a:rPr>
              <a:t> </a:t>
            </a:r>
            <a:r>
              <a:rPr sz="1600" spc="-150" dirty="0">
                <a:solidFill>
                  <a:srgbClr val="6D0043"/>
                </a:solidFill>
                <a:latin typeface="Arial"/>
                <a:cs typeface="Arial"/>
              </a:rPr>
              <a:t>a</a:t>
            </a:r>
            <a:endParaRPr sz="1600">
              <a:latin typeface="Arial"/>
              <a:cs typeface="Arial"/>
            </a:endParaRPr>
          </a:p>
        </p:txBody>
      </p:sp>
      <p:sp>
        <p:nvSpPr>
          <p:cNvPr id="17" name="object 17"/>
          <p:cNvSpPr txBox="1"/>
          <p:nvPr/>
        </p:nvSpPr>
        <p:spPr>
          <a:xfrm>
            <a:off x="6008751" y="2574163"/>
            <a:ext cx="1476375" cy="596900"/>
          </a:xfrm>
          <a:prstGeom prst="rect">
            <a:avLst/>
          </a:prstGeom>
          <a:solidFill>
            <a:srgbClr val="FCA3B5"/>
          </a:solidFill>
          <a:ln w="19050">
            <a:solidFill>
              <a:srgbClr val="333333"/>
            </a:solidFill>
          </a:ln>
        </p:spPr>
        <p:txBody>
          <a:bodyPr vert="horz" wrap="square" lIns="0" tIns="36830" rIns="0" bIns="0" rtlCol="0">
            <a:spAutoFit/>
          </a:bodyPr>
          <a:lstStyle/>
          <a:p>
            <a:pPr marL="91440" marR="340995" indent="99060">
              <a:lnSpc>
                <a:spcPct val="100000"/>
              </a:lnSpc>
              <a:spcBef>
                <a:spcPts val="290"/>
              </a:spcBef>
            </a:pPr>
            <a:r>
              <a:rPr sz="1600" spc="-150" dirty="0">
                <a:solidFill>
                  <a:srgbClr val="6D0043"/>
                </a:solidFill>
                <a:latin typeface="Arial"/>
                <a:cs typeface="Arial"/>
              </a:rPr>
              <a:t>Load </a:t>
            </a:r>
            <a:r>
              <a:rPr sz="1600" spc="-130" dirty="0">
                <a:solidFill>
                  <a:srgbClr val="6D0043"/>
                </a:solidFill>
                <a:latin typeface="Arial"/>
                <a:cs typeface="Arial"/>
              </a:rPr>
              <a:t>area </a:t>
            </a:r>
            <a:r>
              <a:rPr sz="1600" spc="-155" dirty="0">
                <a:solidFill>
                  <a:srgbClr val="6D0043"/>
                </a:solidFill>
                <a:latin typeface="Arial"/>
                <a:cs typeface="Arial"/>
              </a:rPr>
              <a:t>B  </a:t>
            </a:r>
            <a:r>
              <a:rPr sz="1600" spc="-240" dirty="0">
                <a:solidFill>
                  <a:srgbClr val="6D0043"/>
                </a:solidFill>
                <a:latin typeface="Arial"/>
                <a:cs typeface="Arial"/>
              </a:rPr>
              <a:t>EAST</a:t>
            </a:r>
            <a:endParaRPr sz="1600">
              <a:latin typeface="Arial"/>
              <a:cs typeface="Arial"/>
            </a:endParaRPr>
          </a:p>
        </p:txBody>
      </p:sp>
      <p:graphicFrame>
        <p:nvGraphicFramePr>
          <p:cNvPr id="18" name="object 18"/>
          <p:cNvGraphicFramePr>
            <a:graphicFrameLocks noGrp="1"/>
          </p:cNvGraphicFramePr>
          <p:nvPr/>
        </p:nvGraphicFramePr>
        <p:xfrm>
          <a:off x="3818001" y="3481323"/>
          <a:ext cx="4387213" cy="1722118"/>
        </p:xfrm>
        <a:graphic>
          <a:graphicData uri="http://schemas.openxmlformats.org/drawingml/2006/table">
            <a:tbl>
              <a:tblPr firstRow="1" bandRow="1">
                <a:tableStyleId>{2D5ABB26-0587-4C30-8999-92F81FD0307C}</a:tableStyleId>
              </a:tblPr>
              <a:tblGrid>
                <a:gridCol w="815975"/>
                <a:gridCol w="772794"/>
                <a:gridCol w="1201420"/>
                <a:gridCol w="805814"/>
                <a:gridCol w="791210"/>
              </a:tblGrid>
              <a:tr h="464184">
                <a:tc>
                  <a:txBody>
                    <a:bodyPr/>
                    <a:lstStyle/>
                    <a:p>
                      <a:pPr>
                        <a:lnSpc>
                          <a:spcPct val="100000"/>
                        </a:lnSpc>
                      </a:pPr>
                      <a:endParaRPr sz="1700">
                        <a:latin typeface="Times New Roman"/>
                        <a:cs typeface="Times New Roman"/>
                      </a:endParaRPr>
                    </a:p>
                  </a:txBody>
                  <a:tcPr marL="0" marR="0" marT="0" marB="0">
                    <a:lnR w="19050">
                      <a:solidFill>
                        <a:srgbClr val="00FFFF"/>
                      </a:solidFill>
                      <a:prstDash val="solid"/>
                    </a:lnR>
                    <a:lnB w="19050">
                      <a:solidFill>
                        <a:srgbClr val="333333"/>
                      </a:solidFill>
                      <a:prstDash val="solid"/>
                    </a:lnB>
                  </a:tcPr>
                </a:tc>
                <a:tc gridSpan="3">
                  <a:txBody>
                    <a:bodyPr/>
                    <a:lstStyle/>
                    <a:p>
                      <a:pPr>
                        <a:lnSpc>
                          <a:spcPct val="100000"/>
                        </a:lnSpc>
                      </a:pPr>
                      <a:endParaRPr sz="1700">
                        <a:latin typeface="Times New Roman"/>
                        <a:cs typeface="Times New Roman"/>
                      </a:endParaRPr>
                    </a:p>
                  </a:txBody>
                  <a:tcPr marL="0" marR="0" marT="0" marB="0">
                    <a:lnL w="19050">
                      <a:solidFill>
                        <a:srgbClr val="00FFFF"/>
                      </a:solidFill>
                      <a:prstDash val="solid"/>
                    </a:lnL>
                    <a:lnR w="19050">
                      <a:solidFill>
                        <a:srgbClr val="00FFFF"/>
                      </a:solidFill>
                      <a:prstDash val="solid"/>
                    </a:lnR>
                    <a:lnT w="28575">
                      <a:solidFill>
                        <a:srgbClr val="00FFFF"/>
                      </a:solidFill>
                      <a:prstDash val="solid"/>
                    </a:lnT>
                    <a:lnB w="28575">
                      <a:solidFill>
                        <a:srgbClr val="333333"/>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19050">
                      <a:solidFill>
                        <a:srgbClr val="00FFFF"/>
                      </a:solidFill>
                      <a:prstDash val="solid"/>
                    </a:lnL>
                    <a:lnB w="19050">
                      <a:solidFill>
                        <a:srgbClr val="333333"/>
                      </a:solidFill>
                      <a:prstDash val="solid"/>
                    </a:lnB>
                  </a:tcPr>
                </a:tc>
              </a:tr>
              <a:tr h="596900">
                <a:tc gridSpan="2">
                  <a:txBody>
                    <a:bodyPr/>
                    <a:lstStyle/>
                    <a:p>
                      <a:pPr marL="100330" marR="342265" indent="99060">
                        <a:lnSpc>
                          <a:spcPct val="100000"/>
                        </a:lnSpc>
                        <a:spcBef>
                          <a:spcPts val="180"/>
                        </a:spcBef>
                      </a:pPr>
                      <a:r>
                        <a:rPr sz="1600" spc="-150" dirty="0">
                          <a:solidFill>
                            <a:srgbClr val="6D0043"/>
                          </a:solidFill>
                          <a:latin typeface="Arial"/>
                          <a:cs typeface="Arial"/>
                        </a:rPr>
                        <a:t>Load </a:t>
                      </a:r>
                      <a:r>
                        <a:rPr sz="1600" spc="-130" dirty="0">
                          <a:solidFill>
                            <a:srgbClr val="6D0043"/>
                          </a:solidFill>
                          <a:latin typeface="Arial"/>
                          <a:cs typeface="Arial"/>
                        </a:rPr>
                        <a:t>area </a:t>
                      </a:r>
                      <a:r>
                        <a:rPr sz="1600" spc="-125" dirty="0">
                          <a:solidFill>
                            <a:srgbClr val="6D0043"/>
                          </a:solidFill>
                          <a:latin typeface="Arial"/>
                          <a:cs typeface="Arial"/>
                        </a:rPr>
                        <a:t>B1  </a:t>
                      </a:r>
                      <a:r>
                        <a:rPr sz="1600" spc="-170" dirty="0">
                          <a:solidFill>
                            <a:srgbClr val="6D0043"/>
                          </a:solidFill>
                          <a:latin typeface="Arial"/>
                          <a:cs typeface="Arial"/>
                        </a:rPr>
                        <a:t>RESIDENTIAL</a:t>
                      </a:r>
                      <a:endParaRPr sz="1600">
                        <a:latin typeface="Arial"/>
                        <a:cs typeface="Arial"/>
                      </a:endParaRPr>
                    </a:p>
                  </a:txBody>
                  <a:tcPr marL="0" marR="0" marT="22860" marB="0">
                    <a:lnL w="19050">
                      <a:solidFill>
                        <a:srgbClr val="333333"/>
                      </a:solidFill>
                      <a:prstDash val="solid"/>
                    </a:lnL>
                    <a:lnR w="19050">
                      <a:solidFill>
                        <a:srgbClr val="333333"/>
                      </a:solidFill>
                      <a:prstDash val="solid"/>
                    </a:lnR>
                    <a:lnT w="19050">
                      <a:solidFill>
                        <a:srgbClr val="333333"/>
                      </a:solidFill>
                      <a:prstDash val="solid"/>
                    </a:lnT>
                    <a:lnB w="19050">
                      <a:solidFill>
                        <a:srgbClr val="333333"/>
                      </a:solidFill>
                      <a:prstDash val="solid"/>
                    </a:lnB>
                    <a:solidFill>
                      <a:srgbClr val="FCA3B5"/>
                    </a:solidFill>
                  </a:tcPr>
                </a:tc>
                <a:tc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19050">
                      <a:solidFill>
                        <a:srgbClr val="333333"/>
                      </a:solidFill>
                      <a:prstDash val="solid"/>
                    </a:lnL>
                    <a:lnR w="19050">
                      <a:solidFill>
                        <a:srgbClr val="333333"/>
                      </a:solidFill>
                      <a:prstDash val="solid"/>
                    </a:lnR>
                  </a:tcPr>
                </a:tc>
                <a:tc gridSpan="2">
                  <a:txBody>
                    <a:bodyPr/>
                    <a:lstStyle/>
                    <a:p>
                      <a:pPr marL="101600" marR="348615" indent="99060">
                        <a:lnSpc>
                          <a:spcPct val="100000"/>
                        </a:lnSpc>
                        <a:spcBef>
                          <a:spcPts val="140"/>
                        </a:spcBef>
                      </a:pPr>
                      <a:r>
                        <a:rPr sz="1600" spc="-150" dirty="0">
                          <a:solidFill>
                            <a:srgbClr val="6D0043"/>
                          </a:solidFill>
                          <a:latin typeface="Arial"/>
                          <a:cs typeface="Arial"/>
                        </a:rPr>
                        <a:t>Load </a:t>
                      </a:r>
                      <a:r>
                        <a:rPr sz="1600" spc="-130" dirty="0">
                          <a:solidFill>
                            <a:srgbClr val="6D0043"/>
                          </a:solidFill>
                          <a:latin typeface="Arial"/>
                          <a:cs typeface="Arial"/>
                        </a:rPr>
                        <a:t>area </a:t>
                      </a:r>
                      <a:r>
                        <a:rPr sz="1600" spc="-125" dirty="0">
                          <a:solidFill>
                            <a:srgbClr val="6D0043"/>
                          </a:solidFill>
                          <a:latin typeface="Arial"/>
                          <a:cs typeface="Arial"/>
                        </a:rPr>
                        <a:t>B2  </a:t>
                      </a:r>
                      <a:r>
                        <a:rPr sz="1600" dirty="0">
                          <a:solidFill>
                            <a:srgbClr val="6D0043"/>
                          </a:solidFill>
                          <a:latin typeface="Arial"/>
                          <a:cs typeface="Arial"/>
                        </a:rPr>
                        <a:t>C</a:t>
                      </a:r>
                      <a:r>
                        <a:rPr sz="1600" spc="-5" dirty="0">
                          <a:solidFill>
                            <a:srgbClr val="6D0043"/>
                          </a:solidFill>
                          <a:latin typeface="Arial"/>
                          <a:cs typeface="Arial"/>
                        </a:rPr>
                        <a:t>O</a:t>
                      </a:r>
                      <a:r>
                        <a:rPr sz="1600" dirty="0">
                          <a:solidFill>
                            <a:srgbClr val="6D0043"/>
                          </a:solidFill>
                          <a:latin typeface="Arial"/>
                          <a:cs typeface="Arial"/>
                        </a:rPr>
                        <a:t>M</a:t>
                      </a:r>
                      <a:r>
                        <a:rPr sz="1600" spc="0" dirty="0">
                          <a:solidFill>
                            <a:srgbClr val="6D0043"/>
                          </a:solidFill>
                          <a:latin typeface="Arial"/>
                          <a:cs typeface="Arial"/>
                        </a:rPr>
                        <a:t>M</a:t>
                      </a:r>
                      <a:r>
                        <a:rPr sz="1600" dirty="0">
                          <a:solidFill>
                            <a:srgbClr val="6D0043"/>
                          </a:solidFill>
                          <a:latin typeface="Arial"/>
                          <a:cs typeface="Arial"/>
                        </a:rPr>
                        <a:t>ERC</a:t>
                      </a:r>
                      <a:r>
                        <a:rPr sz="1600" spc="-10" dirty="0">
                          <a:solidFill>
                            <a:srgbClr val="6D0043"/>
                          </a:solidFill>
                          <a:latin typeface="Arial"/>
                          <a:cs typeface="Arial"/>
                        </a:rPr>
                        <a:t>I</a:t>
                      </a:r>
                      <a:r>
                        <a:rPr sz="1600" dirty="0">
                          <a:solidFill>
                            <a:srgbClr val="6D0043"/>
                          </a:solidFill>
                          <a:latin typeface="Arial"/>
                          <a:cs typeface="Arial"/>
                        </a:rPr>
                        <a:t>AL</a:t>
                      </a:r>
                      <a:endParaRPr sz="1600">
                        <a:latin typeface="Arial"/>
                        <a:cs typeface="Arial"/>
                      </a:endParaRPr>
                    </a:p>
                  </a:txBody>
                  <a:tcPr marL="0" marR="0" marT="17780" marB="0">
                    <a:lnL w="19050">
                      <a:solidFill>
                        <a:srgbClr val="333333"/>
                      </a:solidFill>
                      <a:prstDash val="solid"/>
                    </a:lnL>
                    <a:lnR w="19050">
                      <a:solidFill>
                        <a:srgbClr val="333333"/>
                      </a:solidFill>
                      <a:prstDash val="solid"/>
                    </a:lnR>
                    <a:lnT w="19050">
                      <a:solidFill>
                        <a:srgbClr val="333333"/>
                      </a:solidFill>
                      <a:prstDash val="solid"/>
                    </a:lnT>
                    <a:lnB w="19050">
                      <a:solidFill>
                        <a:srgbClr val="333333"/>
                      </a:solidFill>
                      <a:prstDash val="solid"/>
                    </a:lnB>
                    <a:solidFill>
                      <a:srgbClr val="FCA3B5"/>
                    </a:solidFill>
                  </a:tcPr>
                </a:tc>
                <a:tc hMerge="1">
                  <a:txBody>
                    <a:bodyPr/>
                    <a:lstStyle/>
                    <a:p>
                      <a:endParaRPr/>
                    </a:p>
                  </a:txBody>
                  <a:tcPr marL="0" marR="0" marT="0" marB="0"/>
                </a:tc>
              </a:tr>
              <a:tr h="508634">
                <a:tc>
                  <a:txBody>
                    <a:bodyPr/>
                    <a:lstStyle/>
                    <a:p>
                      <a:pPr>
                        <a:lnSpc>
                          <a:spcPct val="100000"/>
                        </a:lnSpc>
                      </a:pPr>
                      <a:endParaRPr sz="1700">
                        <a:latin typeface="Times New Roman"/>
                        <a:cs typeface="Times New Roman"/>
                      </a:endParaRPr>
                    </a:p>
                  </a:txBody>
                  <a:tcPr marL="0" marR="0" marT="0" marB="0">
                    <a:lnR w="19050">
                      <a:solidFill>
                        <a:srgbClr val="00FFFF"/>
                      </a:solidFill>
                      <a:prstDash val="solid"/>
                    </a:lnR>
                    <a:lnT w="19050">
                      <a:solidFill>
                        <a:srgbClr val="333333"/>
                      </a:solidFill>
                      <a:prstDash val="solid"/>
                    </a:lnT>
                  </a:tcPr>
                </a:tc>
                <a:tc gridSpan="3">
                  <a:txBody>
                    <a:bodyPr/>
                    <a:lstStyle/>
                    <a:p>
                      <a:pPr>
                        <a:lnSpc>
                          <a:spcPct val="100000"/>
                        </a:lnSpc>
                      </a:pPr>
                      <a:endParaRPr sz="1700">
                        <a:latin typeface="Times New Roman"/>
                        <a:cs typeface="Times New Roman"/>
                      </a:endParaRPr>
                    </a:p>
                  </a:txBody>
                  <a:tcPr marL="0" marR="0" marT="0" marB="0">
                    <a:lnL w="19050">
                      <a:solidFill>
                        <a:srgbClr val="00FFFF"/>
                      </a:solidFill>
                      <a:prstDash val="solid"/>
                    </a:lnL>
                    <a:lnR w="19050">
                      <a:solidFill>
                        <a:srgbClr val="00FFFF"/>
                      </a:solidFill>
                      <a:prstDash val="solid"/>
                    </a:lnR>
                    <a:lnT w="28575">
                      <a:solidFill>
                        <a:srgbClr val="333333"/>
                      </a:solidFill>
                      <a:prstDash val="solid"/>
                    </a:lnT>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19050">
                      <a:solidFill>
                        <a:srgbClr val="00FFFF"/>
                      </a:solidFill>
                      <a:prstDash val="solid"/>
                    </a:lnL>
                    <a:lnT w="19050">
                      <a:solidFill>
                        <a:srgbClr val="333333"/>
                      </a:solidFill>
                      <a:prstDash val="solid"/>
                    </a:lnT>
                  </a:tcPr>
                </a:tc>
              </a:tr>
            </a:tbl>
          </a:graphicData>
        </a:graphic>
      </p:graphicFrame>
      <p:sp>
        <p:nvSpPr>
          <p:cNvPr id="19" name="object 19"/>
          <p:cNvSpPr txBox="1"/>
          <p:nvPr/>
        </p:nvSpPr>
        <p:spPr>
          <a:xfrm>
            <a:off x="2706751" y="5549900"/>
            <a:ext cx="755650" cy="596900"/>
          </a:xfrm>
          <a:prstGeom prst="rect">
            <a:avLst/>
          </a:prstGeom>
          <a:solidFill>
            <a:srgbClr val="FBFDB8"/>
          </a:solidFill>
          <a:ln w="19050">
            <a:solidFill>
              <a:srgbClr val="333333"/>
            </a:solidFill>
          </a:ln>
        </p:spPr>
        <p:txBody>
          <a:bodyPr vert="horz" wrap="square" lIns="0" tIns="20955" rIns="0" bIns="0" rtlCol="0">
            <a:spAutoFit/>
          </a:bodyPr>
          <a:lstStyle/>
          <a:p>
            <a:pPr marL="90805">
              <a:lnSpc>
                <a:spcPct val="100000"/>
              </a:lnSpc>
              <a:spcBef>
                <a:spcPts val="165"/>
              </a:spcBef>
            </a:pPr>
            <a:r>
              <a:rPr sz="1600" spc="-150" dirty="0">
                <a:solidFill>
                  <a:srgbClr val="6D0043"/>
                </a:solidFill>
                <a:latin typeface="Arial"/>
                <a:cs typeface="Arial"/>
              </a:rPr>
              <a:t>Load</a:t>
            </a:r>
            <a:r>
              <a:rPr sz="1600" spc="-80" dirty="0">
                <a:solidFill>
                  <a:srgbClr val="6D0043"/>
                </a:solidFill>
                <a:latin typeface="Arial"/>
                <a:cs typeface="Arial"/>
              </a:rPr>
              <a:t> </a:t>
            </a:r>
            <a:r>
              <a:rPr sz="1600" spc="-130" dirty="0">
                <a:solidFill>
                  <a:srgbClr val="6D0043"/>
                </a:solidFill>
                <a:latin typeface="Arial"/>
                <a:cs typeface="Arial"/>
              </a:rPr>
              <a:t>b</a:t>
            </a:r>
            <a:endParaRPr sz="1600">
              <a:latin typeface="Arial"/>
              <a:cs typeface="Arial"/>
            </a:endParaRPr>
          </a:p>
        </p:txBody>
      </p:sp>
      <p:sp>
        <p:nvSpPr>
          <p:cNvPr id="20" name="object 20"/>
          <p:cNvSpPr txBox="1"/>
          <p:nvPr/>
        </p:nvSpPr>
        <p:spPr>
          <a:xfrm>
            <a:off x="4014851" y="5549900"/>
            <a:ext cx="757555" cy="596900"/>
          </a:xfrm>
          <a:prstGeom prst="rect">
            <a:avLst/>
          </a:prstGeom>
          <a:solidFill>
            <a:srgbClr val="FBFDB8"/>
          </a:solidFill>
          <a:ln w="19050">
            <a:solidFill>
              <a:srgbClr val="333333"/>
            </a:solidFill>
          </a:ln>
        </p:spPr>
        <p:txBody>
          <a:bodyPr vert="horz" wrap="square" lIns="0" tIns="20955" rIns="0" bIns="0" rtlCol="0">
            <a:spAutoFit/>
          </a:bodyPr>
          <a:lstStyle/>
          <a:p>
            <a:pPr marL="90805">
              <a:lnSpc>
                <a:spcPct val="100000"/>
              </a:lnSpc>
              <a:spcBef>
                <a:spcPts val="165"/>
              </a:spcBef>
            </a:pPr>
            <a:r>
              <a:rPr sz="1600" spc="-150" dirty="0">
                <a:solidFill>
                  <a:srgbClr val="6D0043"/>
                </a:solidFill>
                <a:latin typeface="Arial"/>
                <a:cs typeface="Arial"/>
              </a:rPr>
              <a:t>Load</a:t>
            </a:r>
            <a:r>
              <a:rPr sz="1600" spc="-80" dirty="0">
                <a:solidFill>
                  <a:srgbClr val="6D0043"/>
                </a:solidFill>
                <a:latin typeface="Arial"/>
                <a:cs typeface="Arial"/>
              </a:rPr>
              <a:t> </a:t>
            </a:r>
            <a:r>
              <a:rPr sz="1600" spc="-155" dirty="0">
                <a:solidFill>
                  <a:srgbClr val="6D0043"/>
                </a:solidFill>
                <a:latin typeface="Arial"/>
                <a:cs typeface="Arial"/>
              </a:rPr>
              <a:t>c</a:t>
            </a:r>
            <a:endParaRPr sz="1600">
              <a:latin typeface="Arial"/>
              <a:cs typeface="Arial"/>
            </a:endParaRPr>
          </a:p>
        </p:txBody>
      </p:sp>
      <p:sp>
        <p:nvSpPr>
          <p:cNvPr id="21" name="object 21"/>
          <p:cNvSpPr txBox="1"/>
          <p:nvPr/>
        </p:nvSpPr>
        <p:spPr>
          <a:xfrm>
            <a:off x="5138801" y="5549900"/>
            <a:ext cx="757555" cy="596900"/>
          </a:xfrm>
          <a:prstGeom prst="rect">
            <a:avLst/>
          </a:prstGeom>
          <a:solidFill>
            <a:srgbClr val="FBFDB8"/>
          </a:solidFill>
          <a:ln w="19050">
            <a:solidFill>
              <a:srgbClr val="333333"/>
            </a:solidFill>
          </a:ln>
        </p:spPr>
        <p:txBody>
          <a:bodyPr vert="horz" wrap="square" lIns="0" tIns="20955" rIns="0" bIns="0" rtlCol="0">
            <a:spAutoFit/>
          </a:bodyPr>
          <a:lstStyle/>
          <a:p>
            <a:pPr marL="90805">
              <a:lnSpc>
                <a:spcPct val="100000"/>
              </a:lnSpc>
              <a:spcBef>
                <a:spcPts val="165"/>
              </a:spcBef>
            </a:pPr>
            <a:r>
              <a:rPr sz="1600" spc="-150" dirty="0">
                <a:solidFill>
                  <a:srgbClr val="6D0043"/>
                </a:solidFill>
                <a:latin typeface="Arial"/>
                <a:cs typeface="Arial"/>
              </a:rPr>
              <a:t>Load</a:t>
            </a:r>
            <a:r>
              <a:rPr sz="1600" spc="-80" dirty="0">
                <a:solidFill>
                  <a:srgbClr val="6D0043"/>
                </a:solidFill>
                <a:latin typeface="Arial"/>
                <a:cs typeface="Arial"/>
              </a:rPr>
              <a:t> </a:t>
            </a:r>
            <a:r>
              <a:rPr sz="1600" spc="-125" dirty="0">
                <a:solidFill>
                  <a:srgbClr val="6D0043"/>
                </a:solidFill>
                <a:latin typeface="Arial"/>
                <a:cs typeface="Arial"/>
              </a:rPr>
              <a:t>d</a:t>
            </a:r>
            <a:endParaRPr sz="1600">
              <a:latin typeface="Arial"/>
              <a:cs typeface="Arial"/>
            </a:endParaRPr>
          </a:p>
        </p:txBody>
      </p:sp>
      <p:sp>
        <p:nvSpPr>
          <p:cNvPr id="22" name="object 22"/>
          <p:cNvSpPr txBox="1"/>
          <p:nvPr/>
        </p:nvSpPr>
        <p:spPr>
          <a:xfrm>
            <a:off x="6350000" y="5549900"/>
            <a:ext cx="755650" cy="596900"/>
          </a:xfrm>
          <a:prstGeom prst="rect">
            <a:avLst/>
          </a:prstGeom>
          <a:solidFill>
            <a:srgbClr val="FBFDB8"/>
          </a:solidFill>
          <a:ln w="19050">
            <a:solidFill>
              <a:srgbClr val="333333"/>
            </a:solidFill>
          </a:ln>
        </p:spPr>
        <p:txBody>
          <a:bodyPr vert="horz" wrap="square" lIns="0" tIns="20955" rIns="0" bIns="0" rtlCol="0">
            <a:spAutoFit/>
          </a:bodyPr>
          <a:lstStyle/>
          <a:p>
            <a:pPr marL="91440">
              <a:lnSpc>
                <a:spcPct val="100000"/>
              </a:lnSpc>
              <a:spcBef>
                <a:spcPts val="165"/>
              </a:spcBef>
            </a:pPr>
            <a:r>
              <a:rPr sz="1600" spc="-150" dirty="0">
                <a:solidFill>
                  <a:srgbClr val="6D0043"/>
                </a:solidFill>
                <a:latin typeface="Arial"/>
                <a:cs typeface="Arial"/>
              </a:rPr>
              <a:t>Load</a:t>
            </a:r>
            <a:r>
              <a:rPr sz="1600" spc="-80" dirty="0">
                <a:solidFill>
                  <a:srgbClr val="6D0043"/>
                </a:solidFill>
                <a:latin typeface="Arial"/>
                <a:cs typeface="Arial"/>
              </a:rPr>
              <a:t> </a:t>
            </a:r>
            <a:r>
              <a:rPr sz="1600" spc="-195" dirty="0">
                <a:solidFill>
                  <a:srgbClr val="6D0043"/>
                </a:solidFill>
                <a:latin typeface="Arial"/>
                <a:cs typeface="Arial"/>
              </a:rPr>
              <a:t>e</a:t>
            </a:r>
            <a:endParaRPr sz="1600">
              <a:latin typeface="Arial"/>
              <a:cs typeface="Arial"/>
            </a:endParaRPr>
          </a:p>
        </p:txBody>
      </p:sp>
      <p:sp>
        <p:nvSpPr>
          <p:cNvPr id="23" name="object 23"/>
          <p:cNvSpPr txBox="1"/>
          <p:nvPr/>
        </p:nvSpPr>
        <p:spPr>
          <a:xfrm>
            <a:off x="7958201" y="5549900"/>
            <a:ext cx="757555" cy="582930"/>
          </a:xfrm>
          <a:prstGeom prst="rect">
            <a:avLst/>
          </a:prstGeom>
          <a:solidFill>
            <a:srgbClr val="FBFDB8"/>
          </a:solidFill>
          <a:ln w="19050">
            <a:solidFill>
              <a:srgbClr val="333333"/>
            </a:solidFill>
          </a:ln>
        </p:spPr>
        <p:txBody>
          <a:bodyPr vert="horz" wrap="square" lIns="0" tIns="20955" rIns="0" bIns="0" rtlCol="0">
            <a:spAutoFit/>
          </a:bodyPr>
          <a:lstStyle/>
          <a:p>
            <a:pPr marL="91440" marR="281305">
              <a:lnSpc>
                <a:spcPct val="100000"/>
              </a:lnSpc>
              <a:spcBef>
                <a:spcPts val="165"/>
              </a:spcBef>
            </a:pPr>
            <a:r>
              <a:rPr sz="1600" spc="-125" dirty="0">
                <a:solidFill>
                  <a:srgbClr val="6D0043"/>
                </a:solidFill>
                <a:latin typeface="Arial"/>
                <a:cs typeface="Arial"/>
              </a:rPr>
              <a:t>Load  f</a:t>
            </a:r>
            <a:endParaRPr sz="1600">
              <a:latin typeface="Arial"/>
              <a:cs typeface="Arial"/>
            </a:endParaRPr>
          </a:p>
        </p:txBody>
      </p:sp>
      <p:sp>
        <p:nvSpPr>
          <p:cNvPr id="24" name="object 24"/>
          <p:cNvSpPr/>
          <p:nvPr/>
        </p:nvSpPr>
        <p:spPr>
          <a:xfrm>
            <a:off x="4425950" y="5094223"/>
            <a:ext cx="3175" cy="411480"/>
          </a:xfrm>
          <a:custGeom>
            <a:avLst/>
            <a:gdLst/>
            <a:ahLst/>
            <a:cxnLst/>
            <a:rect l="l" t="t" r="r" b="b"/>
            <a:pathLst>
              <a:path w="3175" h="411479">
                <a:moveTo>
                  <a:pt x="0" y="411225"/>
                </a:moveTo>
                <a:lnTo>
                  <a:pt x="3175" y="0"/>
                </a:lnTo>
              </a:path>
            </a:pathLst>
          </a:custGeom>
          <a:ln w="19050">
            <a:solidFill>
              <a:srgbClr val="00FFFF"/>
            </a:solidFill>
          </a:ln>
        </p:spPr>
        <p:txBody>
          <a:bodyPr wrap="square" lIns="0" tIns="0" rIns="0" bIns="0" rtlCol="0"/>
          <a:lstStyle/>
          <a:p>
            <a:endParaRPr/>
          </a:p>
        </p:txBody>
      </p:sp>
      <p:sp>
        <p:nvSpPr>
          <p:cNvPr id="25" name="object 25"/>
          <p:cNvSpPr/>
          <p:nvPr/>
        </p:nvSpPr>
        <p:spPr>
          <a:xfrm>
            <a:off x="1354200" y="2330450"/>
            <a:ext cx="5389880" cy="1905"/>
          </a:xfrm>
          <a:custGeom>
            <a:avLst/>
            <a:gdLst/>
            <a:ahLst/>
            <a:cxnLst/>
            <a:rect l="l" t="t" r="r" b="b"/>
            <a:pathLst>
              <a:path w="5389880" h="1905">
                <a:moveTo>
                  <a:pt x="0" y="1524"/>
                </a:moveTo>
                <a:lnTo>
                  <a:pt x="5389499" y="0"/>
                </a:lnTo>
              </a:path>
            </a:pathLst>
          </a:custGeom>
          <a:ln w="19050">
            <a:solidFill>
              <a:srgbClr val="00FFFF"/>
            </a:solidFill>
          </a:ln>
        </p:spPr>
        <p:txBody>
          <a:bodyPr wrap="square" lIns="0" tIns="0" rIns="0" bIns="0" rtlCol="0"/>
          <a:lstStyle/>
          <a:p>
            <a:endParaRPr/>
          </a:p>
        </p:txBody>
      </p:sp>
      <p:sp>
        <p:nvSpPr>
          <p:cNvPr id="26" name="object 26"/>
          <p:cNvSpPr/>
          <p:nvPr/>
        </p:nvSpPr>
        <p:spPr>
          <a:xfrm>
            <a:off x="3978275" y="1936750"/>
            <a:ext cx="3175" cy="411480"/>
          </a:xfrm>
          <a:custGeom>
            <a:avLst/>
            <a:gdLst/>
            <a:ahLst/>
            <a:cxnLst/>
            <a:rect l="l" t="t" r="r" b="b"/>
            <a:pathLst>
              <a:path w="3175" h="411480">
                <a:moveTo>
                  <a:pt x="0" y="411225"/>
                </a:moveTo>
                <a:lnTo>
                  <a:pt x="3175" y="0"/>
                </a:lnTo>
              </a:path>
            </a:pathLst>
          </a:custGeom>
          <a:ln w="19050">
            <a:solidFill>
              <a:srgbClr val="00FFFF"/>
            </a:solidFill>
          </a:ln>
        </p:spPr>
        <p:txBody>
          <a:bodyPr wrap="square" lIns="0" tIns="0" rIns="0" bIns="0" rtlCol="0"/>
          <a:lstStyle/>
          <a:p>
            <a:endParaRPr/>
          </a:p>
        </p:txBody>
      </p:sp>
      <p:sp>
        <p:nvSpPr>
          <p:cNvPr id="27" name="TextBox 26"/>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5347788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158" y="548680"/>
            <a:ext cx="8568952" cy="504625"/>
          </a:xfrm>
          <a:prstGeom prst="rect">
            <a:avLst/>
          </a:prstGeom>
        </p:spPr>
        <p:txBody>
          <a:bodyPr vert="horz" wrap="square" lIns="0" tIns="12065" rIns="0" bIns="0" rtlCol="0">
            <a:spAutoFit/>
          </a:bodyPr>
          <a:lstStyle/>
          <a:p>
            <a:pPr marL="12700" algn="ctr">
              <a:lnSpc>
                <a:spcPct val="100000"/>
              </a:lnSpc>
              <a:spcBef>
                <a:spcPts val="95"/>
              </a:spcBef>
              <a:tabLst>
                <a:tab pos="4162425" algn="l"/>
                <a:tab pos="4839970" algn="l"/>
                <a:tab pos="5591810" algn="l"/>
              </a:tabLst>
            </a:pPr>
            <a:r>
              <a:rPr sz="3200" spc="-260" dirty="0"/>
              <a:t>Load</a:t>
            </a:r>
            <a:r>
              <a:rPr sz="3200" spc="-85" dirty="0"/>
              <a:t> </a:t>
            </a:r>
            <a:r>
              <a:rPr sz="3200" spc="-165" dirty="0"/>
              <a:t>di</a:t>
            </a:r>
            <a:r>
              <a:rPr sz="3200" spc="-210" dirty="0"/>
              <a:t>s</a:t>
            </a:r>
            <a:r>
              <a:rPr sz="3200" spc="-70" dirty="0"/>
              <a:t>trib</a:t>
            </a:r>
            <a:r>
              <a:rPr sz="3200" spc="-105" dirty="0"/>
              <a:t>u</a:t>
            </a:r>
            <a:r>
              <a:rPr sz="3200" spc="-90" dirty="0"/>
              <a:t>tion</a:t>
            </a:r>
            <a:r>
              <a:rPr sz="3200" spc="-95" dirty="0"/>
              <a:t> </a:t>
            </a:r>
            <a:r>
              <a:rPr sz="3200" spc="-190" dirty="0" smtClean="0"/>
              <a:t>m</a:t>
            </a:r>
            <a:r>
              <a:rPr sz="3200" spc="-210" dirty="0" smtClean="0"/>
              <a:t>echanism</a:t>
            </a:r>
            <a:r>
              <a:rPr lang="en-IN" sz="3200" dirty="0"/>
              <a:t> </a:t>
            </a:r>
            <a:r>
              <a:rPr sz="3200" spc="-90" dirty="0" smtClean="0"/>
              <a:t>in</a:t>
            </a:r>
            <a:r>
              <a:rPr sz="3200" spc="-105" dirty="0" smtClean="0"/>
              <a:t> </a:t>
            </a:r>
            <a:r>
              <a:rPr sz="3200" spc="-260" dirty="0" smtClean="0"/>
              <a:t>a</a:t>
            </a:r>
            <a:r>
              <a:rPr lang="en-IN" sz="3200" dirty="0"/>
              <a:t> </a:t>
            </a:r>
            <a:r>
              <a:rPr sz="3200" spc="-185" dirty="0" smtClean="0"/>
              <a:t>load</a:t>
            </a:r>
            <a:r>
              <a:rPr lang="en-IN" sz="3200" dirty="0"/>
              <a:t> </a:t>
            </a:r>
            <a:r>
              <a:rPr sz="3200" spc="15" dirty="0" smtClean="0"/>
              <a:t>t</a:t>
            </a:r>
            <a:r>
              <a:rPr sz="3200" spc="25" dirty="0" smtClean="0"/>
              <a:t>r</a:t>
            </a:r>
            <a:r>
              <a:rPr sz="3200" spc="-335" dirty="0" smtClean="0"/>
              <a:t>ee</a:t>
            </a:r>
            <a:endParaRPr sz="3200" spc="-335" dirty="0"/>
          </a:p>
        </p:txBody>
      </p:sp>
      <p:sp>
        <p:nvSpPr>
          <p:cNvPr id="3" name="object 3"/>
          <p:cNvSpPr txBox="1"/>
          <p:nvPr/>
        </p:nvSpPr>
        <p:spPr>
          <a:xfrm>
            <a:off x="3140906" y="1266825"/>
            <a:ext cx="2081530" cy="346075"/>
          </a:xfrm>
          <a:prstGeom prst="rect">
            <a:avLst/>
          </a:prstGeom>
          <a:solidFill>
            <a:srgbClr val="C7FDC7"/>
          </a:solidFill>
          <a:ln w="12700">
            <a:solidFill>
              <a:srgbClr val="00FFFF"/>
            </a:solidFill>
          </a:ln>
        </p:spPr>
        <p:txBody>
          <a:bodyPr vert="horz" wrap="square" lIns="0" tIns="19685" rIns="0" bIns="0" rtlCol="0">
            <a:spAutoFit/>
          </a:bodyPr>
          <a:lstStyle/>
          <a:p>
            <a:pPr marL="251460">
              <a:lnSpc>
                <a:spcPct val="100000"/>
              </a:lnSpc>
              <a:spcBef>
                <a:spcPts val="155"/>
              </a:spcBef>
            </a:pPr>
            <a:r>
              <a:rPr sz="1600" b="1" spc="-210" dirty="0">
                <a:solidFill>
                  <a:srgbClr val="0E7907"/>
                </a:solidFill>
                <a:latin typeface="Arial"/>
                <a:cs typeface="Arial"/>
              </a:rPr>
              <a:t>Top </a:t>
            </a:r>
            <a:r>
              <a:rPr sz="1600" b="1" spc="-114" dirty="0">
                <a:solidFill>
                  <a:srgbClr val="0E7907"/>
                </a:solidFill>
                <a:latin typeface="Arial"/>
                <a:cs typeface="Arial"/>
              </a:rPr>
              <a:t>level </a:t>
            </a:r>
            <a:r>
              <a:rPr sz="1600" b="1" spc="-150" dirty="0">
                <a:solidFill>
                  <a:srgbClr val="0E7907"/>
                </a:solidFill>
                <a:latin typeface="Arial"/>
                <a:cs typeface="Arial"/>
              </a:rPr>
              <a:t>load</a:t>
            </a:r>
            <a:r>
              <a:rPr sz="1600" b="1" spc="-50" dirty="0">
                <a:solidFill>
                  <a:srgbClr val="0E7907"/>
                </a:solidFill>
                <a:latin typeface="Arial"/>
                <a:cs typeface="Arial"/>
              </a:rPr>
              <a:t> </a:t>
            </a:r>
            <a:r>
              <a:rPr sz="1600" b="1" spc="-114" dirty="0">
                <a:solidFill>
                  <a:srgbClr val="0E7907"/>
                </a:solidFill>
                <a:latin typeface="Arial"/>
                <a:cs typeface="Arial"/>
              </a:rPr>
              <a:t>area</a:t>
            </a:r>
            <a:endParaRPr sz="1600">
              <a:latin typeface="Arial"/>
              <a:cs typeface="Arial"/>
            </a:endParaRPr>
          </a:p>
        </p:txBody>
      </p:sp>
      <p:sp>
        <p:nvSpPr>
          <p:cNvPr id="4" name="object 4"/>
          <p:cNvSpPr txBox="1"/>
          <p:nvPr/>
        </p:nvSpPr>
        <p:spPr>
          <a:xfrm>
            <a:off x="796168" y="2776601"/>
            <a:ext cx="1470025" cy="346075"/>
          </a:xfrm>
          <a:prstGeom prst="rect">
            <a:avLst/>
          </a:prstGeom>
          <a:solidFill>
            <a:srgbClr val="C7FDC7"/>
          </a:solidFill>
          <a:ln w="12700">
            <a:solidFill>
              <a:srgbClr val="00FFFF"/>
            </a:solidFill>
          </a:ln>
        </p:spPr>
        <p:txBody>
          <a:bodyPr vert="horz" wrap="square" lIns="0" tIns="20320" rIns="0" bIns="0" rtlCol="0">
            <a:spAutoFit/>
          </a:bodyPr>
          <a:lstStyle/>
          <a:p>
            <a:pPr marL="307340">
              <a:lnSpc>
                <a:spcPct val="100000"/>
              </a:lnSpc>
              <a:spcBef>
                <a:spcPts val="160"/>
              </a:spcBef>
            </a:pPr>
            <a:r>
              <a:rPr sz="1600" b="1" spc="-200" dirty="0">
                <a:solidFill>
                  <a:srgbClr val="0E7907"/>
                </a:solidFill>
                <a:latin typeface="Arial"/>
                <a:cs typeface="Arial"/>
              </a:rPr>
              <a:t>Load </a:t>
            </a:r>
            <a:r>
              <a:rPr sz="1600" b="1" spc="-114" dirty="0">
                <a:solidFill>
                  <a:srgbClr val="0E7907"/>
                </a:solidFill>
                <a:latin typeface="Arial"/>
                <a:cs typeface="Arial"/>
              </a:rPr>
              <a:t>area</a:t>
            </a:r>
            <a:r>
              <a:rPr sz="1600" b="1" spc="-190" dirty="0">
                <a:solidFill>
                  <a:srgbClr val="0E7907"/>
                </a:solidFill>
                <a:latin typeface="Arial"/>
                <a:cs typeface="Arial"/>
              </a:rPr>
              <a:t> </a:t>
            </a:r>
            <a:r>
              <a:rPr sz="1600" b="1" spc="-315" dirty="0">
                <a:solidFill>
                  <a:srgbClr val="0E7907"/>
                </a:solidFill>
                <a:latin typeface="Arial"/>
                <a:cs typeface="Arial"/>
              </a:rPr>
              <a:t>A</a:t>
            </a:r>
            <a:endParaRPr sz="1600">
              <a:latin typeface="Arial"/>
              <a:cs typeface="Arial"/>
            </a:endParaRPr>
          </a:p>
        </p:txBody>
      </p:sp>
      <p:sp>
        <p:nvSpPr>
          <p:cNvPr id="5" name="object 5"/>
          <p:cNvSpPr txBox="1"/>
          <p:nvPr/>
        </p:nvSpPr>
        <p:spPr>
          <a:xfrm>
            <a:off x="1045406" y="5384800"/>
            <a:ext cx="962025" cy="346075"/>
          </a:xfrm>
          <a:prstGeom prst="rect">
            <a:avLst/>
          </a:prstGeom>
          <a:solidFill>
            <a:srgbClr val="C7FDC7"/>
          </a:solidFill>
          <a:ln w="12700">
            <a:solidFill>
              <a:srgbClr val="00FFFF"/>
            </a:solidFill>
          </a:ln>
        </p:spPr>
        <p:txBody>
          <a:bodyPr vert="horz" wrap="square" lIns="0" tIns="20955" rIns="0" bIns="0" rtlCol="0">
            <a:spAutoFit/>
          </a:bodyPr>
          <a:lstStyle/>
          <a:p>
            <a:pPr marL="264795">
              <a:lnSpc>
                <a:spcPct val="100000"/>
              </a:lnSpc>
              <a:spcBef>
                <a:spcPts val="165"/>
              </a:spcBef>
            </a:pPr>
            <a:r>
              <a:rPr sz="1600" b="1" spc="-200" dirty="0">
                <a:solidFill>
                  <a:srgbClr val="0E7907"/>
                </a:solidFill>
                <a:latin typeface="Arial"/>
                <a:cs typeface="Arial"/>
              </a:rPr>
              <a:t>Load</a:t>
            </a:r>
            <a:r>
              <a:rPr sz="1600" b="1" spc="-80" dirty="0">
                <a:solidFill>
                  <a:srgbClr val="0E7907"/>
                </a:solidFill>
                <a:latin typeface="Arial"/>
                <a:cs typeface="Arial"/>
              </a:rPr>
              <a:t> </a:t>
            </a:r>
            <a:r>
              <a:rPr sz="1600" b="1" spc="-130" dirty="0">
                <a:solidFill>
                  <a:srgbClr val="0E7907"/>
                </a:solidFill>
                <a:latin typeface="Arial"/>
                <a:cs typeface="Arial"/>
              </a:rPr>
              <a:t>a</a:t>
            </a:r>
            <a:endParaRPr sz="1600">
              <a:latin typeface="Arial"/>
              <a:cs typeface="Arial"/>
            </a:endParaRPr>
          </a:p>
        </p:txBody>
      </p:sp>
      <p:sp>
        <p:nvSpPr>
          <p:cNvPr id="6" name="object 6"/>
          <p:cNvSpPr txBox="1"/>
          <p:nvPr/>
        </p:nvSpPr>
        <p:spPr>
          <a:xfrm>
            <a:off x="6127850" y="2795651"/>
            <a:ext cx="1488440" cy="346075"/>
          </a:xfrm>
          <a:prstGeom prst="rect">
            <a:avLst/>
          </a:prstGeom>
          <a:solidFill>
            <a:srgbClr val="C7FDC7"/>
          </a:solidFill>
          <a:ln w="12700">
            <a:solidFill>
              <a:srgbClr val="00FFFF"/>
            </a:solidFill>
          </a:ln>
        </p:spPr>
        <p:txBody>
          <a:bodyPr vert="horz" wrap="square" lIns="0" tIns="20320" rIns="0" bIns="0" rtlCol="0">
            <a:spAutoFit/>
          </a:bodyPr>
          <a:lstStyle/>
          <a:p>
            <a:pPr marL="321945">
              <a:lnSpc>
                <a:spcPct val="100000"/>
              </a:lnSpc>
              <a:spcBef>
                <a:spcPts val="160"/>
              </a:spcBef>
            </a:pPr>
            <a:r>
              <a:rPr sz="1600" b="1" spc="-200" dirty="0">
                <a:solidFill>
                  <a:srgbClr val="0E7907"/>
                </a:solidFill>
                <a:latin typeface="Arial"/>
                <a:cs typeface="Arial"/>
              </a:rPr>
              <a:t>Load </a:t>
            </a:r>
            <a:r>
              <a:rPr sz="1600" b="1" spc="-114" dirty="0">
                <a:solidFill>
                  <a:srgbClr val="0E7907"/>
                </a:solidFill>
                <a:latin typeface="Arial"/>
                <a:cs typeface="Arial"/>
              </a:rPr>
              <a:t>area</a:t>
            </a:r>
            <a:r>
              <a:rPr sz="1600" b="1" spc="-185" dirty="0">
                <a:solidFill>
                  <a:srgbClr val="0E7907"/>
                </a:solidFill>
                <a:latin typeface="Arial"/>
                <a:cs typeface="Arial"/>
              </a:rPr>
              <a:t> </a:t>
            </a:r>
            <a:r>
              <a:rPr sz="1600" b="1" spc="-250" dirty="0">
                <a:solidFill>
                  <a:srgbClr val="0E7907"/>
                </a:solidFill>
                <a:latin typeface="Arial"/>
                <a:cs typeface="Arial"/>
              </a:rPr>
              <a:t>B</a:t>
            </a:r>
            <a:endParaRPr sz="1600">
              <a:latin typeface="Arial"/>
              <a:cs typeface="Arial"/>
            </a:endParaRPr>
          </a:p>
        </p:txBody>
      </p:sp>
      <p:sp>
        <p:nvSpPr>
          <p:cNvPr id="7" name="object 7"/>
          <p:cNvSpPr txBox="1"/>
          <p:nvPr/>
        </p:nvSpPr>
        <p:spPr>
          <a:xfrm>
            <a:off x="4039431" y="4133850"/>
            <a:ext cx="1470025" cy="346075"/>
          </a:xfrm>
          <a:prstGeom prst="rect">
            <a:avLst/>
          </a:prstGeom>
          <a:solidFill>
            <a:srgbClr val="C7FDC7"/>
          </a:solidFill>
          <a:ln w="12700">
            <a:solidFill>
              <a:srgbClr val="00FFFF"/>
            </a:solidFill>
          </a:ln>
        </p:spPr>
        <p:txBody>
          <a:bodyPr vert="horz" wrap="square" lIns="0" tIns="20320" rIns="0" bIns="0" rtlCol="0">
            <a:spAutoFit/>
          </a:bodyPr>
          <a:lstStyle/>
          <a:p>
            <a:pPr marL="311150">
              <a:lnSpc>
                <a:spcPct val="100000"/>
              </a:lnSpc>
              <a:spcBef>
                <a:spcPts val="160"/>
              </a:spcBef>
            </a:pPr>
            <a:r>
              <a:rPr sz="1600" b="1" spc="-200" dirty="0">
                <a:solidFill>
                  <a:srgbClr val="0E7907"/>
                </a:solidFill>
                <a:latin typeface="Arial"/>
                <a:cs typeface="Arial"/>
              </a:rPr>
              <a:t>Load </a:t>
            </a:r>
            <a:r>
              <a:rPr sz="1600" b="1" spc="-114" dirty="0">
                <a:solidFill>
                  <a:srgbClr val="0E7907"/>
                </a:solidFill>
                <a:latin typeface="Arial"/>
                <a:cs typeface="Arial"/>
              </a:rPr>
              <a:t>area</a:t>
            </a:r>
            <a:r>
              <a:rPr sz="1600" b="1" spc="-185" dirty="0">
                <a:solidFill>
                  <a:srgbClr val="0E7907"/>
                </a:solidFill>
                <a:latin typeface="Arial"/>
                <a:cs typeface="Arial"/>
              </a:rPr>
              <a:t> </a:t>
            </a:r>
            <a:r>
              <a:rPr sz="1600" b="1" spc="-360" dirty="0">
                <a:solidFill>
                  <a:srgbClr val="0E7907"/>
                </a:solidFill>
                <a:latin typeface="Arial"/>
                <a:cs typeface="Arial"/>
              </a:rPr>
              <a:t>C</a:t>
            </a:r>
            <a:endParaRPr sz="1600">
              <a:latin typeface="Arial"/>
              <a:cs typeface="Arial"/>
            </a:endParaRPr>
          </a:p>
        </p:txBody>
      </p:sp>
      <p:sp>
        <p:nvSpPr>
          <p:cNvPr id="8" name="object 8"/>
          <p:cNvSpPr txBox="1"/>
          <p:nvPr/>
        </p:nvSpPr>
        <p:spPr>
          <a:xfrm>
            <a:off x="7139882" y="5413375"/>
            <a:ext cx="973455" cy="346075"/>
          </a:xfrm>
          <a:prstGeom prst="rect">
            <a:avLst/>
          </a:prstGeom>
          <a:solidFill>
            <a:srgbClr val="C7FDC7"/>
          </a:solidFill>
          <a:ln w="12700">
            <a:solidFill>
              <a:srgbClr val="00FFFF"/>
            </a:solidFill>
          </a:ln>
        </p:spPr>
        <p:txBody>
          <a:bodyPr vert="horz" wrap="square" lIns="0" tIns="20955" rIns="0" bIns="0" rtlCol="0">
            <a:spAutoFit/>
          </a:bodyPr>
          <a:lstStyle/>
          <a:p>
            <a:pPr marL="271145">
              <a:lnSpc>
                <a:spcPct val="100000"/>
              </a:lnSpc>
              <a:spcBef>
                <a:spcPts val="165"/>
              </a:spcBef>
            </a:pPr>
            <a:r>
              <a:rPr sz="1600" b="1" spc="-200" dirty="0">
                <a:solidFill>
                  <a:srgbClr val="0E7907"/>
                </a:solidFill>
                <a:latin typeface="Arial"/>
                <a:cs typeface="Arial"/>
              </a:rPr>
              <a:t>Load</a:t>
            </a:r>
            <a:r>
              <a:rPr sz="1600" b="1" spc="-80" dirty="0">
                <a:solidFill>
                  <a:srgbClr val="0E7907"/>
                </a:solidFill>
                <a:latin typeface="Arial"/>
                <a:cs typeface="Arial"/>
              </a:rPr>
              <a:t> </a:t>
            </a:r>
            <a:r>
              <a:rPr sz="1600" b="1" spc="-195" dirty="0">
                <a:solidFill>
                  <a:srgbClr val="0E7907"/>
                </a:solidFill>
                <a:latin typeface="Arial"/>
                <a:cs typeface="Arial"/>
              </a:rPr>
              <a:t>b</a:t>
            </a:r>
            <a:endParaRPr sz="1600">
              <a:latin typeface="Arial"/>
              <a:cs typeface="Arial"/>
            </a:endParaRPr>
          </a:p>
        </p:txBody>
      </p:sp>
      <p:sp>
        <p:nvSpPr>
          <p:cNvPr id="9" name="object 9"/>
          <p:cNvSpPr txBox="1"/>
          <p:nvPr/>
        </p:nvSpPr>
        <p:spPr>
          <a:xfrm>
            <a:off x="3109156" y="5413375"/>
            <a:ext cx="962025" cy="346075"/>
          </a:xfrm>
          <a:prstGeom prst="rect">
            <a:avLst/>
          </a:prstGeom>
          <a:solidFill>
            <a:srgbClr val="C7FDC7"/>
          </a:solidFill>
          <a:ln w="12700">
            <a:solidFill>
              <a:srgbClr val="00FFFF"/>
            </a:solidFill>
          </a:ln>
        </p:spPr>
        <p:txBody>
          <a:bodyPr vert="horz" wrap="square" lIns="0" tIns="20955" rIns="0" bIns="0" rtlCol="0">
            <a:spAutoFit/>
          </a:bodyPr>
          <a:lstStyle/>
          <a:p>
            <a:pPr marL="273050">
              <a:lnSpc>
                <a:spcPct val="100000"/>
              </a:lnSpc>
              <a:spcBef>
                <a:spcPts val="165"/>
              </a:spcBef>
            </a:pPr>
            <a:r>
              <a:rPr sz="1600" b="1" spc="-200" dirty="0">
                <a:solidFill>
                  <a:srgbClr val="0E7907"/>
                </a:solidFill>
                <a:latin typeface="Arial"/>
                <a:cs typeface="Arial"/>
              </a:rPr>
              <a:t>Load</a:t>
            </a:r>
            <a:r>
              <a:rPr sz="1600" b="1" spc="-80" dirty="0">
                <a:solidFill>
                  <a:srgbClr val="0E7907"/>
                </a:solidFill>
                <a:latin typeface="Arial"/>
                <a:cs typeface="Arial"/>
              </a:rPr>
              <a:t> </a:t>
            </a:r>
            <a:r>
              <a:rPr sz="1600" b="1" spc="-254" dirty="0">
                <a:solidFill>
                  <a:srgbClr val="0E7907"/>
                </a:solidFill>
                <a:latin typeface="Arial"/>
                <a:cs typeface="Arial"/>
              </a:rPr>
              <a:t>c</a:t>
            </a:r>
            <a:endParaRPr sz="1600">
              <a:latin typeface="Arial"/>
              <a:cs typeface="Arial"/>
            </a:endParaRPr>
          </a:p>
        </p:txBody>
      </p:sp>
      <p:sp>
        <p:nvSpPr>
          <p:cNvPr id="10" name="object 10"/>
          <p:cNvSpPr txBox="1"/>
          <p:nvPr/>
        </p:nvSpPr>
        <p:spPr>
          <a:xfrm>
            <a:off x="5136457" y="5413375"/>
            <a:ext cx="991869" cy="346075"/>
          </a:xfrm>
          <a:prstGeom prst="rect">
            <a:avLst/>
          </a:prstGeom>
          <a:solidFill>
            <a:srgbClr val="C7FDC7"/>
          </a:solidFill>
          <a:ln w="12700">
            <a:solidFill>
              <a:srgbClr val="00FFFF"/>
            </a:solidFill>
          </a:ln>
        </p:spPr>
        <p:txBody>
          <a:bodyPr vert="horz" wrap="square" lIns="0" tIns="20955" rIns="0" bIns="0" rtlCol="0">
            <a:spAutoFit/>
          </a:bodyPr>
          <a:lstStyle/>
          <a:p>
            <a:pPr marL="268605">
              <a:lnSpc>
                <a:spcPct val="100000"/>
              </a:lnSpc>
              <a:spcBef>
                <a:spcPts val="165"/>
              </a:spcBef>
            </a:pPr>
            <a:r>
              <a:rPr sz="1600" b="1" spc="-200" dirty="0">
                <a:solidFill>
                  <a:srgbClr val="0E7907"/>
                </a:solidFill>
                <a:latin typeface="Arial"/>
                <a:cs typeface="Arial"/>
              </a:rPr>
              <a:t>Load</a:t>
            </a:r>
            <a:r>
              <a:rPr sz="1600" b="1" spc="-80" dirty="0">
                <a:solidFill>
                  <a:srgbClr val="0E7907"/>
                </a:solidFill>
                <a:latin typeface="Arial"/>
                <a:cs typeface="Arial"/>
              </a:rPr>
              <a:t> </a:t>
            </a:r>
            <a:r>
              <a:rPr sz="1600" b="1" spc="-190" dirty="0">
                <a:solidFill>
                  <a:srgbClr val="0E7907"/>
                </a:solidFill>
                <a:latin typeface="Arial"/>
                <a:cs typeface="Arial"/>
              </a:rPr>
              <a:t>d</a:t>
            </a:r>
            <a:endParaRPr sz="1600">
              <a:latin typeface="Arial"/>
              <a:cs typeface="Arial"/>
            </a:endParaRPr>
          </a:p>
        </p:txBody>
      </p:sp>
      <p:sp>
        <p:nvSpPr>
          <p:cNvPr id="11" name="object 11"/>
          <p:cNvSpPr/>
          <p:nvPr/>
        </p:nvSpPr>
        <p:spPr>
          <a:xfrm>
            <a:off x="1536007" y="2219325"/>
            <a:ext cx="5320030" cy="1905"/>
          </a:xfrm>
          <a:custGeom>
            <a:avLst/>
            <a:gdLst/>
            <a:ahLst/>
            <a:cxnLst/>
            <a:rect l="l" t="t" r="r" b="b"/>
            <a:pathLst>
              <a:path w="5320030" h="1905">
                <a:moveTo>
                  <a:pt x="0" y="0"/>
                </a:moveTo>
                <a:lnTo>
                  <a:pt x="5319649" y="1650"/>
                </a:lnTo>
              </a:path>
            </a:pathLst>
          </a:custGeom>
          <a:ln w="12700">
            <a:solidFill>
              <a:srgbClr val="F09200"/>
            </a:solidFill>
          </a:ln>
        </p:spPr>
        <p:txBody>
          <a:bodyPr wrap="square" lIns="0" tIns="0" rIns="0" bIns="0" rtlCol="0"/>
          <a:lstStyle/>
          <a:p>
            <a:endParaRPr/>
          </a:p>
        </p:txBody>
      </p:sp>
      <p:sp>
        <p:nvSpPr>
          <p:cNvPr id="12" name="object 12"/>
          <p:cNvSpPr/>
          <p:nvPr/>
        </p:nvSpPr>
        <p:spPr>
          <a:xfrm>
            <a:off x="1523307" y="3143250"/>
            <a:ext cx="0" cy="2192655"/>
          </a:xfrm>
          <a:custGeom>
            <a:avLst/>
            <a:gdLst/>
            <a:ahLst/>
            <a:cxnLst/>
            <a:rect l="l" t="t" r="r" b="b"/>
            <a:pathLst>
              <a:path h="2192654">
                <a:moveTo>
                  <a:pt x="0" y="0"/>
                </a:moveTo>
                <a:lnTo>
                  <a:pt x="0" y="2192401"/>
                </a:lnTo>
              </a:path>
            </a:pathLst>
          </a:custGeom>
          <a:ln w="12700">
            <a:solidFill>
              <a:srgbClr val="F09200"/>
            </a:solidFill>
          </a:ln>
        </p:spPr>
        <p:txBody>
          <a:bodyPr wrap="square" lIns="0" tIns="0" rIns="0" bIns="0" rtlCol="0"/>
          <a:lstStyle/>
          <a:p>
            <a:endParaRPr/>
          </a:p>
        </p:txBody>
      </p:sp>
      <p:sp>
        <p:nvSpPr>
          <p:cNvPr id="13" name="object 13"/>
          <p:cNvSpPr/>
          <p:nvPr/>
        </p:nvSpPr>
        <p:spPr>
          <a:xfrm>
            <a:off x="6855656" y="2252726"/>
            <a:ext cx="0" cy="501650"/>
          </a:xfrm>
          <a:custGeom>
            <a:avLst/>
            <a:gdLst/>
            <a:ahLst/>
            <a:cxnLst/>
            <a:rect l="l" t="t" r="r" b="b"/>
            <a:pathLst>
              <a:path h="501650">
                <a:moveTo>
                  <a:pt x="0" y="0"/>
                </a:moveTo>
                <a:lnTo>
                  <a:pt x="0" y="501650"/>
                </a:lnTo>
              </a:path>
            </a:pathLst>
          </a:custGeom>
          <a:ln w="12700">
            <a:solidFill>
              <a:srgbClr val="F09200"/>
            </a:solidFill>
          </a:ln>
        </p:spPr>
        <p:txBody>
          <a:bodyPr wrap="square" lIns="0" tIns="0" rIns="0" bIns="0" rtlCol="0"/>
          <a:lstStyle/>
          <a:p>
            <a:endParaRPr/>
          </a:p>
        </p:txBody>
      </p:sp>
      <p:sp>
        <p:nvSpPr>
          <p:cNvPr id="14" name="object 14"/>
          <p:cNvSpPr/>
          <p:nvPr/>
        </p:nvSpPr>
        <p:spPr>
          <a:xfrm>
            <a:off x="4175956" y="1646301"/>
            <a:ext cx="0" cy="535305"/>
          </a:xfrm>
          <a:custGeom>
            <a:avLst/>
            <a:gdLst/>
            <a:ahLst/>
            <a:cxnLst/>
            <a:rect l="l" t="t" r="r" b="b"/>
            <a:pathLst>
              <a:path h="535305">
                <a:moveTo>
                  <a:pt x="0" y="0"/>
                </a:moveTo>
                <a:lnTo>
                  <a:pt x="0" y="534924"/>
                </a:lnTo>
              </a:path>
            </a:pathLst>
          </a:custGeom>
          <a:ln w="12700">
            <a:solidFill>
              <a:srgbClr val="F09200"/>
            </a:solidFill>
          </a:ln>
        </p:spPr>
        <p:txBody>
          <a:bodyPr wrap="square" lIns="0" tIns="0" rIns="0" bIns="0" rtlCol="0"/>
          <a:lstStyle/>
          <a:p>
            <a:endParaRPr/>
          </a:p>
        </p:txBody>
      </p:sp>
      <p:sp>
        <p:nvSpPr>
          <p:cNvPr id="15" name="object 15"/>
          <p:cNvSpPr/>
          <p:nvPr/>
        </p:nvSpPr>
        <p:spPr>
          <a:xfrm>
            <a:off x="7616132" y="3708400"/>
            <a:ext cx="0" cy="1670050"/>
          </a:xfrm>
          <a:custGeom>
            <a:avLst/>
            <a:gdLst/>
            <a:ahLst/>
            <a:cxnLst/>
            <a:rect l="l" t="t" r="r" b="b"/>
            <a:pathLst>
              <a:path h="1670050">
                <a:moveTo>
                  <a:pt x="0" y="1670050"/>
                </a:moveTo>
                <a:lnTo>
                  <a:pt x="0" y="0"/>
                </a:lnTo>
              </a:path>
            </a:pathLst>
          </a:custGeom>
          <a:ln w="12700">
            <a:solidFill>
              <a:srgbClr val="F09200"/>
            </a:solidFill>
          </a:ln>
        </p:spPr>
        <p:txBody>
          <a:bodyPr wrap="square" lIns="0" tIns="0" rIns="0" bIns="0" rtlCol="0"/>
          <a:lstStyle/>
          <a:p>
            <a:endParaRPr/>
          </a:p>
        </p:txBody>
      </p:sp>
      <p:sp>
        <p:nvSpPr>
          <p:cNvPr id="16" name="object 16"/>
          <p:cNvSpPr/>
          <p:nvPr/>
        </p:nvSpPr>
        <p:spPr>
          <a:xfrm>
            <a:off x="4744281" y="4489450"/>
            <a:ext cx="1905" cy="487680"/>
          </a:xfrm>
          <a:custGeom>
            <a:avLst/>
            <a:gdLst/>
            <a:ahLst/>
            <a:cxnLst/>
            <a:rect l="l" t="t" r="r" b="b"/>
            <a:pathLst>
              <a:path w="1904" h="487679">
                <a:moveTo>
                  <a:pt x="0" y="487299"/>
                </a:moveTo>
                <a:lnTo>
                  <a:pt x="1650" y="0"/>
                </a:lnTo>
              </a:path>
            </a:pathLst>
          </a:custGeom>
          <a:ln w="12700">
            <a:solidFill>
              <a:srgbClr val="F09200"/>
            </a:solidFill>
          </a:ln>
        </p:spPr>
        <p:txBody>
          <a:bodyPr wrap="square" lIns="0" tIns="0" rIns="0" bIns="0" rtlCol="0"/>
          <a:lstStyle/>
          <a:p>
            <a:endParaRPr/>
          </a:p>
        </p:txBody>
      </p:sp>
      <p:sp>
        <p:nvSpPr>
          <p:cNvPr id="17" name="object 17"/>
          <p:cNvSpPr txBox="1"/>
          <p:nvPr/>
        </p:nvSpPr>
        <p:spPr>
          <a:xfrm>
            <a:off x="4843721" y="4493133"/>
            <a:ext cx="1016000" cy="452755"/>
          </a:xfrm>
          <a:prstGeom prst="rect">
            <a:avLst/>
          </a:prstGeom>
        </p:spPr>
        <p:txBody>
          <a:bodyPr vert="horz" wrap="square" lIns="0" tIns="13335" rIns="0" bIns="0" rtlCol="0">
            <a:spAutoFit/>
          </a:bodyPr>
          <a:lstStyle/>
          <a:p>
            <a:pPr marL="12700">
              <a:lnSpc>
                <a:spcPct val="100000"/>
              </a:lnSpc>
              <a:spcBef>
                <a:spcPts val="105"/>
              </a:spcBef>
            </a:pPr>
            <a:r>
              <a:rPr sz="1400" b="1" spc="-170" dirty="0">
                <a:solidFill>
                  <a:srgbClr val="F09200"/>
                </a:solidFill>
                <a:latin typeface="Arial"/>
                <a:cs typeface="Arial"/>
              </a:rPr>
              <a:t>Base </a:t>
            </a:r>
            <a:r>
              <a:rPr sz="1400" b="1" spc="-90" dirty="0">
                <a:solidFill>
                  <a:srgbClr val="F09200"/>
                </a:solidFill>
                <a:latin typeface="Arial"/>
                <a:cs typeface="Arial"/>
              </a:rPr>
              <a:t>:</a:t>
            </a:r>
            <a:r>
              <a:rPr sz="1400" b="1" spc="-180" dirty="0">
                <a:solidFill>
                  <a:srgbClr val="F09200"/>
                </a:solidFill>
                <a:latin typeface="Arial"/>
                <a:cs typeface="Arial"/>
              </a:rPr>
              <a:t> </a:t>
            </a:r>
            <a:r>
              <a:rPr sz="1400" b="1" spc="-80" dirty="0">
                <a:solidFill>
                  <a:srgbClr val="F09200"/>
                </a:solidFill>
                <a:latin typeface="Arial"/>
                <a:cs typeface="Arial"/>
              </a:rPr>
              <a:t>100</a:t>
            </a:r>
            <a:endParaRPr sz="1400">
              <a:latin typeface="Arial"/>
              <a:cs typeface="Arial"/>
            </a:endParaRPr>
          </a:p>
          <a:p>
            <a:pPr marL="12700">
              <a:lnSpc>
                <a:spcPct val="100000"/>
              </a:lnSpc>
            </a:pPr>
            <a:r>
              <a:rPr sz="1400" b="1" spc="-114" dirty="0">
                <a:solidFill>
                  <a:srgbClr val="F09200"/>
                </a:solidFill>
                <a:latin typeface="Arial"/>
                <a:cs typeface="Arial"/>
              </a:rPr>
              <a:t>Fraction </a:t>
            </a:r>
            <a:r>
              <a:rPr sz="1400" b="1" spc="-90" dirty="0">
                <a:solidFill>
                  <a:srgbClr val="F09200"/>
                </a:solidFill>
                <a:latin typeface="Arial"/>
                <a:cs typeface="Arial"/>
              </a:rPr>
              <a:t>:</a:t>
            </a:r>
            <a:r>
              <a:rPr sz="1400" b="1" spc="-60" dirty="0">
                <a:solidFill>
                  <a:srgbClr val="F09200"/>
                </a:solidFill>
                <a:latin typeface="Arial"/>
                <a:cs typeface="Arial"/>
              </a:rPr>
              <a:t> </a:t>
            </a:r>
            <a:r>
              <a:rPr sz="1400" b="1" spc="-80" dirty="0">
                <a:solidFill>
                  <a:srgbClr val="F09200"/>
                </a:solidFill>
                <a:latin typeface="Arial"/>
                <a:cs typeface="Arial"/>
              </a:rPr>
              <a:t>200</a:t>
            </a:r>
            <a:endParaRPr sz="1400">
              <a:latin typeface="Arial"/>
              <a:cs typeface="Arial"/>
            </a:endParaRPr>
          </a:p>
        </p:txBody>
      </p:sp>
      <p:sp>
        <p:nvSpPr>
          <p:cNvPr id="18" name="object 18"/>
          <p:cNvSpPr txBox="1"/>
          <p:nvPr/>
        </p:nvSpPr>
        <p:spPr>
          <a:xfrm>
            <a:off x="4267396" y="1648790"/>
            <a:ext cx="1064895" cy="453390"/>
          </a:xfrm>
          <a:prstGeom prst="rect">
            <a:avLst/>
          </a:prstGeom>
        </p:spPr>
        <p:txBody>
          <a:bodyPr vert="horz" wrap="square" lIns="0" tIns="13335" rIns="0" bIns="0" rtlCol="0">
            <a:spAutoFit/>
          </a:bodyPr>
          <a:lstStyle/>
          <a:p>
            <a:pPr marL="12700">
              <a:lnSpc>
                <a:spcPct val="100000"/>
              </a:lnSpc>
              <a:spcBef>
                <a:spcPts val="105"/>
              </a:spcBef>
            </a:pPr>
            <a:r>
              <a:rPr sz="1400" b="1" spc="-165" dirty="0">
                <a:solidFill>
                  <a:srgbClr val="F09200"/>
                </a:solidFill>
                <a:latin typeface="Arial"/>
                <a:cs typeface="Arial"/>
              </a:rPr>
              <a:t>Base </a:t>
            </a:r>
            <a:r>
              <a:rPr sz="1400" b="1" spc="-90" dirty="0">
                <a:solidFill>
                  <a:srgbClr val="F09200"/>
                </a:solidFill>
                <a:latin typeface="Arial"/>
                <a:cs typeface="Arial"/>
              </a:rPr>
              <a:t>:</a:t>
            </a:r>
            <a:r>
              <a:rPr sz="1400" b="1" spc="-195" dirty="0">
                <a:solidFill>
                  <a:srgbClr val="F09200"/>
                </a:solidFill>
                <a:latin typeface="Arial"/>
                <a:cs typeface="Arial"/>
              </a:rPr>
              <a:t> </a:t>
            </a:r>
            <a:r>
              <a:rPr sz="1400" b="1" spc="-80" dirty="0">
                <a:solidFill>
                  <a:srgbClr val="F09200"/>
                </a:solidFill>
                <a:latin typeface="Arial"/>
                <a:cs typeface="Arial"/>
              </a:rPr>
              <a:t>1000</a:t>
            </a:r>
            <a:endParaRPr sz="1400">
              <a:latin typeface="Arial"/>
              <a:cs typeface="Arial"/>
            </a:endParaRPr>
          </a:p>
          <a:p>
            <a:pPr marL="12700">
              <a:lnSpc>
                <a:spcPct val="100000"/>
              </a:lnSpc>
            </a:pPr>
            <a:r>
              <a:rPr sz="1400" b="1" spc="-114" dirty="0">
                <a:solidFill>
                  <a:srgbClr val="F09200"/>
                </a:solidFill>
                <a:latin typeface="Arial"/>
                <a:cs typeface="Arial"/>
              </a:rPr>
              <a:t>Fraction </a:t>
            </a:r>
            <a:r>
              <a:rPr sz="1400" b="1" spc="-90" dirty="0">
                <a:solidFill>
                  <a:srgbClr val="F09200"/>
                </a:solidFill>
                <a:latin typeface="Arial"/>
                <a:cs typeface="Arial"/>
              </a:rPr>
              <a:t>:</a:t>
            </a:r>
            <a:r>
              <a:rPr sz="1400" b="1" spc="-70" dirty="0">
                <a:solidFill>
                  <a:srgbClr val="F09200"/>
                </a:solidFill>
                <a:latin typeface="Arial"/>
                <a:cs typeface="Arial"/>
              </a:rPr>
              <a:t> </a:t>
            </a:r>
            <a:r>
              <a:rPr sz="1400" b="1" spc="-60" dirty="0">
                <a:solidFill>
                  <a:srgbClr val="F09200"/>
                </a:solidFill>
                <a:latin typeface="Arial"/>
                <a:cs typeface="Arial"/>
              </a:rPr>
              <a:t>0.88</a:t>
            </a:r>
            <a:endParaRPr sz="1400">
              <a:latin typeface="Arial"/>
              <a:cs typeface="Arial"/>
            </a:endParaRPr>
          </a:p>
        </p:txBody>
      </p:sp>
      <p:sp>
        <p:nvSpPr>
          <p:cNvPr id="19" name="object 19"/>
          <p:cNvSpPr txBox="1"/>
          <p:nvPr/>
        </p:nvSpPr>
        <p:spPr>
          <a:xfrm>
            <a:off x="1621985" y="3163951"/>
            <a:ext cx="1016000" cy="453390"/>
          </a:xfrm>
          <a:prstGeom prst="rect">
            <a:avLst/>
          </a:prstGeom>
        </p:spPr>
        <p:txBody>
          <a:bodyPr vert="horz" wrap="square" lIns="0" tIns="13335" rIns="0" bIns="0" rtlCol="0">
            <a:spAutoFit/>
          </a:bodyPr>
          <a:lstStyle/>
          <a:p>
            <a:pPr marL="12700">
              <a:lnSpc>
                <a:spcPct val="100000"/>
              </a:lnSpc>
              <a:spcBef>
                <a:spcPts val="105"/>
              </a:spcBef>
            </a:pPr>
            <a:r>
              <a:rPr sz="1400" b="1" spc="-170" dirty="0">
                <a:solidFill>
                  <a:srgbClr val="F09200"/>
                </a:solidFill>
                <a:latin typeface="Arial"/>
                <a:cs typeface="Arial"/>
              </a:rPr>
              <a:t>Base </a:t>
            </a:r>
            <a:r>
              <a:rPr sz="1400" b="1" spc="-90" dirty="0">
                <a:solidFill>
                  <a:srgbClr val="F09200"/>
                </a:solidFill>
                <a:latin typeface="Arial"/>
                <a:cs typeface="Arial"/>
              </a:rPr>
              <a:t>:</a:t>
            </a:r>
            <a:r>
              <a:rPr sz="1400" b="1" spc="-175" dirty="0">
                <a:solidFill>
                  <a:srgbClr val="F09200"/>
                </a:solidFill>
                <a:latin typeface="Arial"/>
                <a:cs typeface="Arial"/>
              </a:rPr>
              <a:t> </a:t>
            </a:r>
            <a:r>
              <a:rPr sz="1400" b="1" spc="-80" dirty="0">
                <a:solidFill>
                  <a:srgbClr val="F09200"/>
                </a:solidFill>
                <a:latin typeface="Arial"/>
                <a:cs typeface="Arial"/>
              </a:rPr>
              <a:t>80</a:t>
            </a:r>
            <a:endParaRPr sz="1400">
              <a:latin typeface="Arial"/>
              <a:cs typeface="Arial"/>
            </a:endParaRPr>
          </a:p>
          <a:p>
            <a:pPr marL="12700">
              <a:lnSpc>
                <a:spcPct val="100000"/>
              </a:lnSpc>
            </a:pPr>
            <a:r>
              <a:rPr sz="1400" b="1" spc="-114" dirty="0">
                <a:solidFill>
                  <a:srgbClr val="F09200"/>
                </a:solidFill>
                <a:latin typeface="Arial"/>
                <a:cs typeface="Arial"/>
              </a:rPr>
              <a:t>Fraction </a:t>
            </a:r>
            <a:r>
              <a:rPr sz="1400" b="1" spc="-90" dirty="0">
                <a:solidFill>
                  <a:srgbClr val="F09200"/>
                </a:solidFill>
                <a:latin typeface="Arial"/>
                <a:cs typeface="Arial"/>
              </a:rPr>
              <a:t>:</a:t>
            </a:r>
            <a:r>
              <a:rPr sz="1400" b="1" spc="-55" dirty="0">
                <a:solidFill>
                  <a:srgbClr val="F09200"/>
                </a:solidFill>
                <a:latin typeface="Arial"/>
                <a:cs typeface="Arial"/>
              </a:rPr>
              <a:t> </a:t>
            </a:r>
            <a:r>
              <a:rPr sz="1400" b="1" spc="-80" dirty="0">
                <a:solidFill>
                  <a:srgbClr val="F09200"/>
                </a:solidFill>
                <a:latin typeface="Arial"/>
                <a:cs typeface="Arial"/>
              </a:rPr>
              <a:t>100</a:t>
            </a:r>
            <a:endParaRPr sz="1400">
              <a:latin typeface="Arial"/>
              <a:cs typeface="Arial"/>
            </a:endParaRPr>
          </a:p>
        </p:txBody>
      </p:sp>
      <p:sp>
        <p:nvSpPr>
          <p:cNvPr id="20" name="object 20"/>
          <p:cNvSpPr txBox="1"/>
          <p:nvPr/>
        </p:nvSpPr>
        <p:spPr>
          <a:xfrm>
            <a:off x="6910900" y="3154426"/>
            <a:ext cx="1016000" cy="452755"/>
          </a:xfrm>
          <a:prstGeom prst="rect">
            <a:avLst/>
          </a:prstGeom>
        </p:spPr>
        <p:txBody>
          <a:bodyPr vert="horz" wrap="square" lIns="0" tIns="13335" rIns="0" bIns="0" rtlCol="0">
            <a:spAutoFit/>
          </a:bodyPr>
          <a:lstStyle/>
          <a:p>
            <a:pPr marL="12700">
              <a:lnSpc>
                <a:spcPct val="100000"/>
              </a:lnSpc>
              <a:spcBef>
                <a:spcPts val="105"/>
              </a:spcBef>
            </a:pPr>
            <a:r>
              <a:rPr sz="1400" b="1" spc="-170" dirty="0">
                <a:solidFill>
                  <a:srgbClr val="F09200"/>
                </a:solidFill>
                <a:latin typeface="Arial"/>
                <a:cs typeface="Arial"/>
              </a:rPr>
              <a:t>Base </a:t>
            </a:r>
            <a:r>
              <a:rPr sz="1400" b="1" spc="-90" dirty="0">
                <a:solidFill>
                  <a:srgbClr val="F09200"/>
                </a:solidFill>
                <a:latin typeface="Arial"/>
                <a:cs typeface="Arial"/>
              </a:rPr>
              <a:t>:</a:t>
            </a:r>
            <a:r>
              <a:rPr sz="1400" b="1" spc="-180" dirty="0">
                <a:solidFill>
                  <a:srgbClr val="F09200"/>
                </a:solidFill>
                <a:latin typeface="Arial"/>
                <a:cs typeface="Arial"/>
              </a:rPr>
              <a:t> </a:t>
            </a:r>
            <a:r>
              <a:rPr sz="1400" b="1" spc="-80" dirty="0">
                <a:solidFill>
                  <a:srgbClr val="F09200"/>
                </a:solidFill>
                <a:latin typeface="Arial"/>
                <a:cs typeface="Arial"/>
              </a:rPr>
              <a:t>200</a:t>
            </a:r>
            <a:endParaRPr sz="1400">
              <a:latin typeface="Arial"/>
              <a:cs typeface="Arial"/>
            </a:endParaRPr>
          </a:p>
          <a:p>
            <a:pPr marL="12700">
              <a:lnSpc>
                <a:spcPct val="100000"/>
              </a:lnSpc>
            </a:pPr>
            <a:r>
              <a:rPr sz="1400" b="1" spc="-114" dirty="0">
                <a:solidFill>
                  <a:srgbClr val="F09200"/>
                </a:solidFill>
                <a:latin typeface="Arial"/>
                <a:cs typeface="Arial"/>
              </a:rPr>
              <a:t>Fraction </a:t>
            </a:r>
            <a:r>
              <a:rPr sz="1400" b="1" spc="-90" dirty="0">
                <a:solidFill>
                  <a:srgbClr val="F09200"/>
                </a:solidFill>
                <a:latin typeface="Arial"/>
                <a:cs typeface="Arial"/>
              </a:rPr>
              <a:t>:</a:t>
            </a:r>
            <a:r>
              <a:rPr sz="1400" b="1" spc="-60" dirty="0">
                <a:solidFill>
                  <a:srgbClr val="F09200"/>
                </a:solidFill>
                <a:latin typeface="Arial"/>
                <a:cs typeface="Arial"/>
              </a:rPr>
              <a:t> </a:t>
            </a:r>
            <a:r>
              <a:rPr sz="1400" b="1" spc="-80" dirty="0">
                <a:solidFill>
                  <a:srgbClr val="F09200"/>
                </a:solidFill>
                <a:latin typeface="Arial"/>
                <a:cs typeface="Arial"/>
              </a:rPr>
              <a:t>300</a:t>
            </a:r>
            <a:endParaRPr sz="1400">
              <a:latin typeface="Arial"/>
              <a:cs typeface="Arial"/>
            </a:endParaRPr>
          </a:p>
        </p:txBody>
      </p:sp>
      <p:sp>
        <p:nvSpPr>
          <p:cNvPr id="21" name="object 21"/>
          <p:cNvSpPr/>
          <p:nvPr/>
        </p:nvSpPr>
        <p:spPr>
          <a:xfrm>
            <a:off x="1545532" y="2208148"/>
            <a:ext cx="0" cy="501650"/>
          </a:xfrm>
          <a:custGeom>
            <a:avLst/>
            <a:gdLst/>
            <a:ahLst/>
            <a:cxnLst/>
            <a:rect l="l" t="t" r="r" b="b"/>
            <a:pathLst>
              <a:path h="501650">
                <a:moveTo>
                  <a:pt x="0" y="0"/>
                </a:moveTo>
                <a:lnTo>
                  <a:pt x="0" y="501650"/>
                </a:lnTo>
              </a:path>
            </a:pathLst>
          </a:custGeom>
          <a:ln w="12700">
            <a:solidFill>
              <a:srgbClr val="F09200"/>
            </a:solidFill>
          </a:ln>
        </p:spPr>
        <p:txBody>
          <a:bodyPr wrap="square" lIns="0" tIns="0" rIns="0" bIns="0" rtlCol="0"/>
          <a:lstStyle/>
          <a:p>
            <a:endParaRPr/>
          </a:p>
        </p:txBody>
      </p:sp>
      <p:sp>
        <p:nvSpPr>
          <p:cNvPr id="22" name="object 22"/>
          <p:cNvSpPr/>
          <p:nvPr/>
        </p:nvSpPr>
        <p:spPr>
          <a:xfrm>
            <a:off x="3620331" y="4992623"/>
            <a:ext cx="2024380" cy="635"/>
          </a:xfrm>
          <a:custGeom>
            <a:avLst/>
            <a:gdLst/>
            <a:ahLst/>
            <a:cxnLst/>
            <a:rect l="l" t="t" r="r" b="b"/>
            <a:pathLst>
              <a:path w="2024379" h="635">
                <a:moveTo>
                  <a:pt x="0" y="0"/>
                </a:moveTo>
                <a:lnTo>
                  <a:pt x="2024126" y="126"/>
                </a:lnTo>
              </a:path>
            </a:pathLst>
          </a:custGeom>
          <a:ln w="12700">
            <a:solidFill>
              <a:srgbClr val="F09200"/>
            </a:solidFill>
          </a:ln>
        </p:spPr>
        <p:txBody>
          <a:bodyPr wrap="square" lIns="0" tIns="0" rIns="0" bIns="0" rtlCol="0"/>
          <a:lstStyle/>
          <a:p>
            <a:endParaRPr/>
          </a:p>
        </p:txBody>
      </p:sp>
      <p:sp>
        <p:nvSpPr>
          <p:cNvPr id="23" name="object 23"/>
          <p:cNvSpPr txBox="1"/>
          <p:nvPr/>
        </p:nvSpPr>
        <p:spPr>
          <a:xfrm>
            <a:off x="1099634" y="5783986"/>
            <a:ext cx="926465" cy="452755"/>
          </a:xfrm>
          <a:prstGeom prst="rect">
            <a:avLst/>
          </a:prstGeom>
        </p:spPr>
        <p:txBody>
          <a:bodyPr vert="horz" wrap="square" lIns="0" tIns="13335" rIns="0" bIns="0" rtlCol="0">
            <a:spAutoFit/>
          </a:bodyPr>
          <a:lstStyle/>
          <a:p>
            <a:pPr marL="12700">
              <a:lnSpc>
                <a:spcPct val="100000"/>
              </a:lnSpc>
              <a:spcBef>
                <a:spcPts val="105"/>
              </a:spcBef>
            </a:pPr>
            <a:r>
              <a:rPr sz="1400" b="1" spc="-170" dirty="0">
                <a:solidFill>
                  <a:srgbClr val="F09200"/>
                </a:solidFill>
                <a:latin typeface="Arial"/>
                <a:cs typeface="Arial"/>
              </a:rPr>
              <a:t>Base </a:t>
            </a:r>
            <a:r>
              <a:rPr sz="1400" b="1" spc="-90" dirty="0">
                <a:solidFill>
                  <a:srgbClr val="F09200"/>
                </a:solidFill>
                <a:latin typeface="Arial"/>
                <a:cs typeface="Arial"/>
              </a:rPr>
              <a:t>:</a:t>
            </a:r>
            <a:r>
              <a:rPr sz="1400" b="1" spc="-175" dirty="0">
                <a:solidFill>
                  <a:srgbClr val="F09200"/>
                </a:solidFill>
                <a:latin typeface="Arial"/>
                <a:cs typeface="Arial"/>
              </a:rPr>
              <a:t> </a:t>
            </a:r>
            <a:r>
              <a:rPr sz="1400" b="1" spc="-80" dirty="0">
                <a:solidFill>
                  <a:srgbClr val="F09200"/>
                </a:solidFill>
                <a:latin typeface="Arial"/>
                <a:cs typeface="Arial"/>
              </a:rPr>
              <a:t>0</a:t>
            </a:r>
            <a:endParaRPr sz="1400">
              <a:latin typeface="Arial"/>
              <a:cs typeface="Arial"/>
            </a:endParaRPr>
          </a:p>
          <a:p>
            <a:pPr marL="12700">
              <a:lnSpc>
                <a:spcPct val="100000"/>
              </a:lnSpc>
            </a:pPr>
            <a:r>
              <a:rPr sz="1400" b="1" spc="-114" dirty="0">
                <a:solidFill>
                  <a:srgbClr val="F09200"/>
                </a:solidFill>
                <a:latin typeface="Arial"/>
                <a:cs typeface="Arial"/>
              </a:rPr>
              <a:t>Fraction </a:t>
            </a:r>
            <a:r>
              <a:rPr sz="1400" b="1" spc="-90" dirty="0">
                <a:solidFill>
                  <a:srgbClr val="F09200"/>
                </a:solidFill>
                <a:latin typeface="Arial"/>
                <a:cs typeface="Arial"/>
              </a:rPr>
              <a:t>:</a:t>
            </a:r>
            <a:r>
              <a:rPr sz="1400" b="1" spc="-65" dirty="0">
                <a:solidFill>
                  <a:srgbClr val="F09200"/>
                </a:solidFill>
                <a:latin typeface="Arial"/>
                <a:cs typeface="Arial"/>
              </a:rPr>
              <a:t> </a:t>
            </a:r>
            <a:r>
              <a:rPr sz="1400" b="1" spc="-80" dirty="0">
                <a:solidFill>
                  <a:srgbClr val="F09200"/>
                </a:solidFill>
                <a:latin typeface="Arial"/>
                <a:cs typeface="Arial"/>
              </a:rPr>
              <a:t>50</a:t>
            </a:r>
            <a:endParaRPr sz="1400">
              <a:latin typeface="Arial"/>
              <a:cs typeface="Arial"/>
            </a:endParaRPr>
          </a:p>
        </p:txBody>
      </p:sp>
      <p:sp>
        <p:nvSpPr>
          <p:cNvPr id="24" name="object 24"/>
          <p:cNvSpPr txBox="1"/>
          <p:nvPr/>
        </p:nvSpPr>
        <p:spPr>
          <a:xfrm>
            <a:off x="3185990" y="5826963"/>
            <a:ext cx="1016000" cy="452755"/>
          </a:xfrm>
          <a:prstGeom prst="rect">
            <a:avLst/>
          </a:prstGeom>
        </p:spPr>
        <p:txBody>
          <a:bodyPr vert="horz" wrap="square" lIns="0" tIns="13335" rIns="0" bIns="0" rtlCol="0">
            <a:spAutoFit/>
          </a:bodyPr>
          <a:lstStyle/>
          <a:p>
            <a:pPr marL="12700">
              <a:lnSpc>
                <a:spcPct val="100000"/>
              </a:lnSpc>
              <a:spcBef>
                <a:spcPts val="105"/>
              </a:spcBef>
            </a:pPr>
            <a:r>
              <a:rPr sz="1400" b="1" spc="-170" dirty="0">
                <a:solidFill>
                  <a:srgbClr val="F09200"/>
                </a:solidFill>
                <a:latin typeface="Arial"/>
                <a:cs typeface="Arial"/>
              </a:rPr>
              <a:t>Base </a:t>
            </a:r>
            <a:r>
              <a:rPr sz="1400" b="1" spc="-90" dirty="0">
                <a:solidFill>
                  <a:srgbClr val="F09200"/>
                </a:solidFill>
                <a:latin typeface="Arial"/>
                <a:cs typeface="Arial"/>
              </a:rPr>
              <a:t>:</a:t>
            </a:r>
            <a:r>
              <a:rPr sz="1400" b="1" spc="-175" dirty="0">
                <a:solidFill>
                  <a:srgbClr val="F09200"/>
                </a:solidFill>
                <a:latin typeface="Arial"/>
                <a:cs typeface="Arial"/>
              </a:rPr>
              <a:t> </a:t>
            </a:r>
            <a:r>
              <a:rPr sz="1400" b="1" spc="-80" dirty="0">
                <a:solidFill>
                  <a:srgbClr val="F09200"/>
                </a:solidFill>
                <a:latin typeface="Arial"/>
                <a:cs typeface="Arial"/>
              </a:rPr>
              <a:t>0</a:t>
            </a:r>
            <a:endParaRPr sz="1400">
              <a:latin typeface="Arial"/>
              <a:cs typeface="Arial"/>
            </a:endParaRPr>
          </a:p>
          <a:p>
            <a:pPr marL="12700">
              <a:lnSpc>
                <a:spcPct val="100000"/>
              </a:lnSpc>
            </a:pPr>
            <a:r>
              <a:rPr sz="1400" b="1" spc="-114" dirty="0">
                <a:solidFill>
                  <a:srgbClr val="F09200"/>
                </a:solidFill>
                <a:latin typeface="Arial"/>
                <a:cs typeface="Arial"/>
              </a:rPr>
              <a:t>Fraction </a:t>
            </a:r>
            <a:r>
              <a:rPr sz="1400" b="1" spc="-90" dirty="0">
                <a:solidFill>
                  <a:srgbClr val="F09200"/>
                </a:solidFill>
                <a:latin typeface="Arial"/>
                <a:cs typeface="Arial"/>
              </a:rPr>
              <a:t>:</a:t>
            </a:r>
            <a:r>
              <a:rPr sz="1400" b="1" spc="-60" dirty="0">
                <a:solidFill>
                  <a:srgbClr val="F09200"/>
                </a:solidFill>
                <a:latin typeface="Arial"/>
                <a:cs typeface="Arial"/>
              </a:rPr>
              <a:t> </a:t>
            </a:r>
            <a:r>
              <a:rPr sz="1400" b="1" spc="-80" dirty="0">
                <a:solidFill>
                  <a:srgbClr val="F09200"/>
                </a:solidFill>
                <a:latin typeface="Arial"/>
                <a:cs typeface="Arial"/>
              </a:rPr>
              <a:t>100</a:t>
            </a:r>
            <a:endParaRPr sz="1400">
              <a:latin typeface="Arial"/>
              <a:cs typeface="Arial"/>
            </a:endParaRPr>
          </a:p>
        </p:txBody>
      </p:sp>
      <p:sp>
        <p:nvSpPr>
          <p:cNvPr id="25" name="object 25"/>
          <p:cNvSpPr txBox="1"/>
          <p:nvPr/>
        </p:nvSpPr>
        <p:spPr>
          <a:xfrm>
            <a:off x="5257996" y="5825439"/>
            <a:ext cx="1016000" cy="452755"/>
          </a:xfrm>
          <a:prstGeom prst="rect">
            <a:avLst/>
          </a:prstGeom>
        </p:spPr>
        <p:txBody>
          <a:bodyPr vert="horz" wrap="square" lIns="0" tIns="13335" rIns="0" bIns="0" rtlCol="0">
            <a:spAutoFit/>
          </a:bodyPr>
          <a:lstStyle/>
          <a:p>
            <a:pPr marL="12700">
              <a:lnSpc>
                <a:spcPct val="100000"/>
              </a:lnSpc>
              <a:spcBef>
                <a:spcPts val="105"/>
              </a:spcBef>
            </a:pPr>
            <a:r>
              <a:rPr sz="1400" b="1" spc="-170" dirty="0">
                <a:solidFill>
                  <a:srgbClr val="F09200"/>
                </a:solidFill>
                <a:latin typeface="Arial"/>
                <a:cs typeface="Arial"/>
              </a:rPr>
              <a:t>Base </a:t>
            </a:r>
            <a:r>
              <a:rPr sz="1400" b="1" spc="-90" dirty="0">
                <a:solidFill>
                  <a:srgbClr val="F09200"/>
                </a:solidFill>
                <a:latin typeface="Arial"/>
                <a:cs typeface="Arial"/>
              </a:rPr>
              <a:t>:</a:t>
            </a:r>
            <a:r>
              <a:rPr sz="1400" b="1" spc="-175" dirty="0">
                <a:solidFill>
                  <a:srgbClr val="F09200"/>
                </a:solidFill>
                <a:latin typeface="Arial"/>
                <a:cs typeface="Arial"/>
              </a:rPr>
              <a:t> </a:t>
            </a:r>
            <a:r>
              <a:rPr sz="1400" b="1" spc="-80" dirty="0">
                <a:solidFill>
                  <a:srgbClr val="F09200"/>
                </a:solidFill>
                <a:latin typeface="Arial"/>
                <a:cs typeface="Arial"/>
              </a:rPr>
              <a:t>60</a:t>
            </a:r>
            <a:endParaRPr sz="1400">
              <a:latin typeface="Arial"/>
              <a:cs typeface="Arial"/>
            </a:endParaRPr>
          </a:p>
          <a:p>
            <a:pPr marL="12700">
              <a:lnSpc>
                <a:spcPct val="100000"/>
              </a:lnSpc>
            </a:pPr>
            <a:r>
              <a:rPr sz="1400" b="1" spc="-114" dirty="0">
                <a:solidFill>
                  <a:srgbClr val="F09200"/>
                </a:solidFill>
                <a:latin typeface="Arial"/>
                <a:cs typeface="Arial"/>
              </a:rPr>
              <a:t>Fraction </a:t>
            </a:r>
            <a:r>
              <a:rPr sz="1400" b="1" spc="-90" dirty="0">
                <a:solidFill>
                  <a:srgbClr val="F09200"/>
                </a:solidFill>
                <a:latin typeface="Arial"/>
                <a:cs typeface="Arial"/>
              </a:rPr>
              <a:t>:</a:t>
            </a:r>
            <a:r>
              <a:rPr sz="1400" b="1" spc="-60" dirty="0">
                <a:solidFill>
                  <a:srgbClr val="F09200"/>
                </a:solidFill>
                <a:latin typeface="Arial"/>
                <a:cs typeface="Arial"/>
              </a:rPr>
              <a:t> </a:t>
            </a:r>
            <a:r>
              <a:rPr sz="1400" b="1" spc="-80" dirty="0">
                <a:solidFill>
                  <a:srgbClr val="F09200"/>
                </a:solidFill>
                <a:latin typeface="Arial"/>
                <a:cs typeface="Arial"/>
              </a:rPr>
              <a:t>300</a:t>
            </a:r>
            <a:endParaRPr sz="1400">
              <a:latin typeface="Arial"/>
              <a:cs typeface="Arial"/>
            </a:endParaRPr>
          </a:p>
        </p:txBody>
      </p:sp>
      <p:sp>
        <p:nvSpPr>
          <p:cNvPr id="26" name="object 26"/>
          <p:cNvSpPr txBox="1"/>
          <p:nvPr/>
        </p:nvSpPr>
        <p:spPr>
          <a:xfrm>
            <a:off x="7149279" y="5817514"/>
            <a:ext cx="836930" cy="452755"/>
          </a:xfrm>
          <a:prstGeom prst="rect">
            <a:avLst/>
          </a:prstGeom>
        </p:spPr>
        <p:txBody>
          <a:bodyPr vert="horz" wrap="square" lIns="0" tIns="12700" rIns="0" bIns="0" rtlCol="0">
            <a:spAutoFit/>
          </a:bodyPr>
          <a:lstStyle/>
          <a:p>
            <a:pPr marL="12700">
              <a:lnSpc>
                <a:spcPct val="100000"/>
              </a:lnSpc>
              <a:spcBef>
                <a:spcPts val="100"/>
              </a:spcBef>
            </a:pPr>
            <a:r>
              <a:rPr sz="1400" b="1" spc="-170" dirty="0">
                <a:solidFill>
                  <a:srgbClr val="F09200"/>
                </a:solidFill>
                <a:latin typeface="Arial"/>
                <a:cs typeface="Arial"/>
              </a:rPr>
              <a:t>Base </a:t>
            </a:r>
            <a:r>
              <a:rPr sz="1400" b="1" spc="-90" dirty="0">
                <a:solidFill>
                  <a:srgbClr val="F09200"/>
                </a:solidFill>
                <a:latin typeface="Arial"/>
                <a:cs typeface="Arial"/>
              </a:rPr>
              <a:t>:</a:t>
            </a:r>
            <a:r>
              <a:rPr sz="1400" b="1" spc="-185" dirty="0">
                <a:solidFill>
                  <a:srgbClr val="F09200"/>
                </a:solidFill>
                <a:latin typeface="Arial"/>
                <a:cs typeface="Arial"/>
              </a:rPr>
              <a:t> </a:t>
            </a:r>
            <a:r>
              <a:rPr sz="1400" b="1" spc="-80" dirty="0">
                <a:solidFill>
                  <a:srgbClr val="F09200"/>
                </a:solidFill>
                <a:latin typeface="Arial"/>
                <a:cs typeface="Arial"/>
              </a:rPr>
              <a:t>10</a:t>
            </a:r>
            <a:endParaRPr sz="1400">
              <a:latin typeface="Arial"/>
              <a:cs typeface="Arial"/>
            </a:endParaRPr>
          </a:p>
          <a:p>
            <a:pPr marL="12700">
              <a:lnSpc>
                <a:spcPct val="100000"/>
              </a:lnSpc>
            </a:pPr>
            <a:r>
              <a:rPr sz="1400" b="1" spc="-114" dirty="0">
                <a:solidFill>
                  <a:srgbClr val="F09200"/>
                </a:solidFill>
                <a:latin typeface="Arial"/>
                <a:cs typeface="Arial"/>
              </a:rPr>
              <a:t>Fraction </a:t>
            </a:r>
            <a:r>
              <a:rPr sz="1400" b="1" spc="-90" dirty="0">
                <a:solidFill>
                  <a:srgbClr val="F09200"/>
                </a:solidFill>
                <a:latin typeface="Arial"/>
                <a:cs typeface="Arial"/>
              </a:rPr>
              <a:t>:</a:t>
            </a:r>
            <a:r>
              <a:rPr sz="1400" b="1" spc="-65" dirty="0">
                <a:solidFill>
                  <a:srgbClr val="F09200"/>
                </a:solidFill>
                <a:latin typeface="Arial"/>
                <a:cs typeface="Arial"/>
              </a:rPr>
              <a:t> </a:t>
            </a:r>
            <a:r>
              <a:rPr sz="1400" b="1" spc="-80" dirty="0">
                <a:solidFill>
                  <a:srgbClr val="F09200"/>
                </a:solidFill>
                <a:latin typeface="Arial"/>
                <a:cs typeface="Arial"/>
              </a:rPr>
              <a:t>0</a:t>
            </a:r>
            <a:endParaRPr sz="1400">
              <a:latin typeface="Arial"/>
              <a:cs typeface="Arial"/>
            </a:endParaRPr>
          </a:p>
        </p:txBody>
      </p:sp>
      <p:sp>
        <p:nvSpPr>
          <p:cNvPr id="27" name="object 27"/>
          <p:cNvSpPr/>
          <p:nvPr/>
        </p:nvSpPr>
        <p:spPr>
          <a:xfrm>
            <a:off x="5655506" y="4992623"/>
            <a:ext cx="0" cy="411480"/>
          </a:xfrm>
          <a:custGeom>
            <a:avLst/>
            <a:gdLst/>
            <a:ahLst/>
            <a:cxnLst/>
            <a:rect l="l" t="t" r="r" b="b"/>
            <a:pathLst>
              <a:path h="411479">
                <a:moveTo>
                  <a:pt x="0" y="411225"/>
                </a:moveTo>
                <a:lnTo>
                  <a:pt x="0" y="0"/>
                </a:lnTo>
              </a:path>
            </a:pathLst>
          </a:custGeom>
          <a:ln w="12700">
            <a:solidFill>
              <a:srgbClr val="F09200"/>
            </a:solidFill>
          </a:ln>
        </p:spPr>
        <p:txBody>
          <a:bodyPr wrap="square" lIns="0" tIns="0" rIns="0" bIns="0" rtlCol="0"/>
          <a:lstStyle/>
          <a:p>
            <a:endParaRPr/>
          </a:p>
        </p:txBody>
      </p:sp>
      <p:sp>
        <p:nvSpPr>
          <p:cNvPr id="28" name="object 28"/>
          <p:cNvSpPr/>
          <p:nvPr/>
        </p:nvSpPr>
        <p:spPr>
          <a:xfrm>
            <a:off x="3605979" y="4992751"/>
            <a:ext cx="635" cy="396875"/>
          </a:xfrm>
          <a:custGeom>
            <a:avLst/>
            <a:gdLst/>
            <a:ahLst/>
            <a:cxnLst/>
            <a:rect l="l" t="t" r="r" b="b"/>
            <a:pathLst>
              <a:path w="635" h="396875">
                <a:moveTo>
                  <a:pt x="126" y="396875"/>
                </a:moveTo>
                <a:lnTo>
                  <a:pt x="0" y="0"/>
                </a:lnTo>
              </a:path>
            </a:pathLst>
          </a:custGeom>
          <a:ln w="12700">
            <a:solidFill>
              <a:srgbClr val="F09200"/>
            </a:solidFill>
          </a:ln>
        </p:spPr>
        <p:txBody>
          <a:bodyPr wrap="square" lIns="0" tIns="0" rIns="0" bIns="0" rtlCol="0"/>
          <a:lstStyle/>
          <a:p>
            <a:endParaRPr/>
          </a:p>
        </p:txBody>
      </p:sp>
      <p:sp>
        <p:nvSpPr>
          <p:cNvPr id="29" name="object 29"/>
          <p:cNvSpPr/>
          <p:nvPr/>
        </p:nvSpPr>
        <p:spPr>
          <a:xfrm>
            <a:off x="6855656" y="3160648"/>
            <a:ext cx="0" cy="535305"/>
          </a:xfrm>
          <a:custGeom>
            <a:avLst/>
            <a:gdLst/>
            <a:ahLst/>
            <a:cxnLst/>
            <a:rect l="l" t="t" r="r" b="b"/>
            <a:pathLst>
              <a:path h="535304">
                <a:moveTo>
                  <a:pt x="0" y="535051"/>
                </a:moveTo>
                <a:lnTo>
                  <a:pt x="0" y="0"/>
                </a:lnTo>
              </a:path>
            </a:pathLst>
          </a:custGeom>
          <a:ln w="12700">
            <a:solidFill>
              <a:srgbClr val="F09200"/>
            </a:solidFill>
          </a:ln>
        </p:spPr>
        <p:txBody>
          <a:bodyPr wrap="square" lIns="0" tIns="0" rIns="0" bIns="0" rtlCol="0"/>
          <a:lstStyle/>
          <a:p>
            <a:endParaRPr/>
          </a:p>
        </p:txBody>
      </p:sp>
      <p:sp>
        <p:nvSpPr>
          <p:cNvPr id="30" name="object 30"/>
          <p:cNvSpPr/>
          <p:nvPr/>
        </p:nvSpPr>
        <p:spPr>
          <a:xfrm>
            <a:off x="4745804" y="3708400"/>
            <a:ext cx="635" cy="411480"/>
          </a:xfrm>
          <a:custGeom>
            <a:avLst/>
            <a:gdLst/>
            <a:ahLst/>
            <a:cxnLst/>
            <a:rect l="l" t="t" r="r" b="b"/>
            <a:pathLst>
              <a:path w="635" h="411479">
                <a:moveTo>
                  <a:pt x="126" y="411099"/>
                </a:moveTo>
                <a:lnTo>
                  <a:pt x="0" y="0"/>
                </a:lnTo>
              </a:path>
            </a:pathLst>
          </a:custGeom>
          <a:ln w="12700">
            <a:solidFill>
              <a:srgbClr val="F09200"/>
            </a:solidFill>
          </a:ln>
        </p:spPr>
        <p:txBody>
          <a:bodyPr wrap="square" lIns="0" tIns="0" rIns="0" bIns="0" rtlCol="0"/>
          <a:lstStyle/>
          <a:p>
            <a:endParaRPr/>
          </a:p>
        </p:txBody>
      </p:sp>
      <p:sp>
        <p:nvSpPr>
          <p:cNvPr id="31" name="object 31"/>
          <p:cNvSpPr/>
          <p:nvPr/>
        </p:nvSpPr>
        <p:spPr>
          <a:xfrm>
            <a:off x="4744281" y="3717925"/>
            <a:ext cx="2872105" cy="0"/>
          </a:xfrm>
          <a:custGeom>
            <a:avLst/>
            <a:gdLst/>
            <a:ahLst/>
            <a:cxnLst/>
            <a:rect l="l" t="t" r="r" b="b"/>
            <a:pathLst>
              <a:path w="2872104">
                <a:moveTo>
                  <a:pt x="0" y="0"/>
                </a:moveTo>
                <a:lnTo>
                  <a:pt x="2871851" y="0"/>
                </a:lnTo>
              </a:path>
            </a:pathLst>
          </a:custGeom>
          <a:ln w="12700">
            <a:solidFill>
              <a:srgbClr val="F09200"/>
            </a:solidFill>
          </a:ln>
        </p:spPr>
        <p:txBody>
          <a:bodyPr wrap="square" lIns="0" tIns="0" rIns="0" bIns="0" rtlCol="0"/>
          <a:lstStyle/>
          <a:p>
            <a:endParaRPr/>
          </a:p>
        </p:txBody>
      </p:sp>
      <p:sp>
        <p:nvSpPr>
          <p:cNvPr id="32" name="object 32"/>
          <p:cNvSpPr txBox="1"/>
          <p:nvPr/>
        </p:nvSpPr>
        <p:spPr>
          <a:xfrm>
            <a:off x="2823532" y="1806320"/>
            <a:ext cx="1175385" cy="239395"/>
          </a:xfrm>
          <a:prstGeom prst="rect">
            <a:avLst/>
          </a:prstGeom>
        </p:spPr>
        <p:txBody>
          <a:bodyPr vert="horz" wrap="square" lIns="0" tIns="12700" rIns="0" bIns="0" rtlCol="0">
            <a:spAutoFit/>
          </a:bodyPr>
          <a:lstStyle/>
          <a:p>
            <a:pPr marL="12700">
              <a:lnSpc>
                <a:spcPct val="100000"/>
              </a:lnSpc>
              <a:spcBef>
                <a:spcPts val="100"/>
              </a:spcBef>
            </a:pPr>
            <a:r>
              <a:rPr sz="1400" b="1" spc="-80" dirty="0">
                <a:solidFill>
                  <a:srgbClr val="FF3300"/>
                </a:solidFill>
                <a:latin typeface="Arial"/>
                <a:cs typeface="Arial"/>
              </a:rPr>
              <a:t>280 </a:t>
            </a:r>
            <a:r>
              <a:rPr sz="1400" b="1" spc="-120" dirty="0">
                <a:solidFill>
                  <a:srgbClr val="FF3300"/>
                </a:solidFill>
                <a:latin typeface="Arial"/>
                <a:cs typeface="Arial"/>
              </a:rPr>
              <a:t>+ </a:t>
            </a:r>
            <a:r>
              <a:rPr sz="1400" b="1" spc="-80" dirty="0">
                <a:solidFill>
                  <a:srgbClr val="FF3300"/>
                </a:solidFill>
                <a:latin typeface="Arial"/>
                <a:cs typeface="Arial"/>
              </a:rPr>
              <a:t>600 </a:t>
            </a:r>
            <a:r>
              <a:rPr sz="1400" b="1" spc="-120" dirty="0">
                <a:solidFill>
                  <a:srgbClr val="FF3300"/>
                </a:solidFill>
                <a:latin typeface="Arial"/>
                <a:cs typeface="Arial"/>
              </a:rPr>
              <a:t>=</a:t>
            </a:r>
            <a:r>
              <a:rPr sz="1400" b="1" spc="-35" dirty="0">
                <a:solidFill>
                  <a:srgbClr val="FF3300"/>
                </a:solidFill>
                <a:latin typeface="Arial"/>
                <a:cs typeface="Arial"/>
              </a:rPr>
              <a:t> </a:t>
            </a:r>
            <a:r>
              <a:rPr sz="1400" b="1" spc="-80" dirty="0">
                <a:solidFill>
                  <a:srgbClr val="FF3300"/>
                </a:solidFill>
                <a:latin typeface="Arial"/>
                <a:cs typeface="Arial"/>
              </a:rPr>
              <a:t>880</a:t>
            </a:r>
            <a:endParaRPr sz="1400">
              <a:latin typeface="Arial"/>
              <a:cs typeface="Arial"/>
            </a:endParaRPr>
          </a:p>
        </p:txBody>
      </p:sp>
      <p:sp>
        <p:nvSpPr>
          <p:cNvPr id="33" name="object 33"/>
          <p:cNvSpPr txBox="1"/>
          <p:nvPr/>
        </p:nvSpPr>
        <p:spPr>
          <a:xfrm>
            <a:off x="1740604" y="2358898"/>
            <a:ext cx="1087120" cy="239395"/>
          </a:xfrm>
          <a:prstGeom prst="rect">
            <a:avLst/>
          </a:prstGeom>
        </p:spPr>
        <p:txBody>
          <a:bodyPr vert="horz" wrap="square" lIns="0" tIns="12700" rIns="0" bIns="0" rtlCol="0">
            <a:spAutoFit/>
          </a:bodyPr>
          <a:lstStyle/>
          <a:p>
            <a:pPr marL="12700">
              <a:lnSpc>
                <a:spcPct val="100000"/>
              </a:lnSpc>
              <a:spcBef>
                <a:spcPts val="100"/>
              </a:spcBef>
            </a:pPr>
            <a:r>
              <a:rPr sz="1400" b="1" spc="-80" dirty="0">
                <a:solidFill>
                  <a:srgbClr val="FF3300"/>
                </a:solidFill>
                <a:latin typeface="Arial"/>
                <a:cs typeface="Arial"/>
              </a:rPr>
              <a:t>80 </a:t>
            </a:r>
            <a:r>
              <a:rPr sz="1400" b="1" spc="-120" dirty="0">
                <a:solidFill>
                  <a:srgbClr val="FF3300"/>
                </a:solidFill>
                <a:latin typeface="Arial"/>
                <a:cs typeface="Arial"/>
              </a:rPr>
              <a:t>+ </a:t>
            </a:r>
            <a:r>
              <a:rPr sz="1400" b="1" spc="-80" dirty="0">
                <a:solidFill>
                  <a:srgbClr val="FF3300"/>
                </a:solidFill>
                <a:latin typeface="Arial"/>
                <a:cs typeface="Arial"/>
              </a:rPr>
              <a:t>150 </a:t>
            </a:r>
            <a:r>
              <a:rPr sz="1400" b="1" spc="-120" dirty="0">
                <a:solidFill>
                  <a:srgbClr val="FF3300"/>
                </a:solidFill>
                <a:latin typeface="Arial"/>
                <a:cs typeface="Arial"/>
              </a:rPr>
              <a:t>=</a:t>
            </a:r>
            <a:r>
              <a:rPr sz="1400" b="1" spc="-25" dirty="0">
                <a:solidFill>
                  <a:srgbClr val="FF3300"/>
                </a:solidFill>
                <a:latin typeface="Arial"/>
                <a:cs typeface="Arial"/>
              </a:rPr>
              <a:t> </a:t>
            </a:r>
            <a:r>
              <a:rPr sz="1400" b="1" spc="-80" dirty="0">
                <a:solidFill>
                  <a:srgbClr val="FF3300"/>
                </a:solidFill>
                <a:latin typeface="Arial"/>
                <a:cs typeface="Arial"/>
              </a:rPr>
              <a:t>230</a:t>
            </a:r>
            <a:endParaRPr sz="1400">
              <a:latin typeface="Arial"/>
              <a:cs typeface="Arial"/>
            </a:endParaRPr>
          </a:p>
        </p:txBody>
      </p:sp>
      <p:sp>
        <p:nvSpPr>
          <p:cNvPr id="34" name="object 34"/>
          <p:cNvSpPr txBox="1"/>
          <p:nvPr/>
        </p:nvSpPr>
        <p:spPr>
          <a:xfrm>
            <a:off x="7029519" y="2389123"/>
            <a:ext cx="1175385" cy="239395"/>
          </a:xfrm>
          <a:prstGeom prst="rect">
            <a:avLst/>
          </a:prstGeom>
        </p:spPr>
        <p:txBody>
          <a:bodyPr vert="horz" wrap="square" lIns="0" tIns="13335" rIns="0" bIns="0" rtlCol="0">
            <a:spAutoFit/>
          </a:bodyPr>
          <a:lstStyle/>
          <a:p>
            <a:pPr marL="12700">
              <a:lnSpc>
                <a:spcPct val="100000"/>
              </a:lnSpc>
              <a:spcBef>
                <a:spcPts val="105"/>
              </a:spcBef>
            </a:pPr>
            <a:r>
              <a:rPr sz="1400" b="1" spc="-80" dirty="0">
                <a:solidFill>
                  <a:srgbClr val="FF3300"/>
                </a:solidFill>
                <a:latin typeface="Arial"/>
                <a:cs typeface="Arial"/>
              </a:rPr>
              <a:t>200 </a:t>
            </a:r>
            <a:r>
              <a:rPr sz="1400" b="1" spc="-120" dirty="0">
                <a:solidFill>
                  <a:srgbClr val="FF3300"/>
                </a:solidFill>
                <a:latin typeface="Arial"/>
                <a:cs typeface="Arial"/>
              </a:rPr>
              <a:t>+ </a:t>
            </a:r>
            <a:r>
              <a:rPr sz="1400" b="1" spc="-80" dirty="0">
                <a:solidFill>
                  <a:srgbClr val="FF3300"/>
                </a:solidFill>
                <a:latin typeface="Arial"/>
                <a:cs typeface="Arial"/>
              </a:rPr>
              <a:t>450 </a:t>
            </a:r>
            <a:r>
              <a:rPr sz="1400" b="1" spc="-120" dirty="0">
                <a:solidFill>
                  <a:srgbClr val="FF3300"/>
                </a:solidFill>
                <a:latin typeface="Arial"/>
                <a:cs typeface="Arial"/>
              </a:rPr>
              <a:t>=</a:t>
            </a:r>
            <a:r>
              <a:rPr sz="1400" b="1" spc="-35" dirty="0">
                <a:solidFill>
                  <a:srgbClr val="FF3300"/>
                </a:solidFill>
                <a:latin typeface="Arial"/>
                <a:cs typeface="Arial"/>
              </a:rPr>
              <a:t> </a:t>
            </a:r>
            <a:r>
              <a:rPr sz="1400" b="1" spc="-80" dirty="0">
                <a:solidFill>
                  <a:srgbClr val="FF3300"/>
                </a:solidFill>
                <a:latin typeface="Arial"/>
                <a:cs typeface="Arial"/>
              </a:rPr>
              <a:t>650</a:t>
            </a:r>
            <a:endParaRPr sz="1400">
              <a:latin typeface="Arial"/>
              <a:cs typeface="Arial"/>
            </a:endParaRPr>
          </a:p>
        </p:txBody>
      </p:sp>
      <p:sp>
        <p:nvSpPr>
          <p:cNvPr id="35" name="object 35"/>
          <p:cNvSpPr txBox="1"/>
          <p:nvPr/>
        </p:nvSpPr>
        <p:spPr>
          <a:xfrm>
            <a:off x="5494215" y="3249929"/>
            <a:ext cx="1175385" cy="239395"/>
          </a:xfrm>
          <a:prstGeom prst="rect">
            <a:avLst/>
          </a:prstGeom>
        </p:spPr>
        <p:txBody>
          <a:bodyPr vert="horz" wrap="square" lIns="0" tIns="13335" rIns="0" bIns="0" rtlCol="0">
            <a:spAutoFit/>
          </a:bodyPr>
          <a:lstStyle/>
          <a:p>
            <a:pPr marL="12700">
              <a:lnSpc>
                <a:spcPct val="100000"/>
              </a:lnSpc>
              <a:spcBef>
                <a:spcPts val="105"/>
              </a:spcBef>
            </a:pPr>
            <a:r>
              <a:rPr sz="1400" b="1" spc="-80" dirty="0">
                <a:solidFill>
                  <a:srgbClr val="FF3300"/>
                </a:solidFill>
                <a:latin typeface="Arial"/>
                <a:cs typeface="Arial"/>
              </a:rPr>
              <a:t>110 </a:t>
            </a:r>
            <a:r>
              <a:rPr sz="1400" b="1" spc="-120" dirty="0">
                <a:solidFill>
                  <a:srgbClr val="FF3300"/>
                </a:solidFill>
                <a:latin typeface="Arial"/>
                <a:cs typeface="Arial"/>
              </a:rPr>
              <a:t>+ </a:t>
            </a:r>
            <a:r>
              <a:rPr sz="1400" b="1" spc="-80" dirty="0">
                <a:solidFill>
                  <a:srgbClr val="FF3300"/>
                </a:solidFill>
                <a:latin typeface="Arial"/>
                <a:cs typeface="Arial"/>
              </a:rPr>
              <a:t>540 </a:t>
            </a:r>
            <a:r>
              <a:rPr sz="1400" b="1" spc="-120" dirty="0">
                <a:solidFill>
                  <a:srgbClr val="FF3300"/>
                </a:solidFill>
                <a:latin typeface="Arial"/>
                <a:cs typeface="Arial"/>
              </a:rPr>
              <a:t>=</a:t>
            </a:r>
            <a:r>
              <a:rPr sz="1400" b="1" spc="-35" dirty="0">
                <a:solidFill>
                  <a:srgbClr val="FF3300"/>
                </a:solidFill>
                <a:latin typeface="Arial"/>
                <a:cs typeface="Arial"/>
              </a:rPr>
              <a:t> </a:t>
            </a:r>
            <a:r>
              <a:rPr sz="1400" b="1" spc="-80" dirty="0">
                <a:solidFill>
                  <a:srgbClr val="FF3300"/>
                </a:solidFill>
                <a:latin typeface="Arial"/>
                <a:cs typeface="Arial"/>
              </a:rPr>
              <a:t>650</a:t>
            </a:r>
            <a:endParaRPr sz="1400">
              <a:latin typeface="Arial"/>
              <a:cs typeface="Arial"/>
            </a:endParaRPr>
          </a:p>
        </p:txBody>
      </p:sp>
      <p:sp>
        <p:nvSpPr>
          <p:cNvPr id="36" name="object 36"/>
          <p:cNvSpPr txBox="1"/>
          <p:nvPr/>
        </p:nvSpPr>
        <p:spPr>
          <a:xfrm>
            <a:off x="4908110" y="3754628"/>
            <a:ext cx="1175385" cy="239395"/>
          </a:xfrm>
          <a:prstGeom prst="rect">
            <a:avLst/>
          </a:prstGeom>
        </p:spPr>
        <p:txBody>
          <a:bodyPr vert="horz" wrap="square" lIns="0" tIns="12700" rIns="0" bIns="0" rtlCol="0">
            <a:spAutoFit/>
          </a:bodyPr>
          <a:lstStyle/>
          <a:p>
            <a:pPr marL="12700">
              <a:lnSpc>
                <a:spcPct val="100000"/>
              </a:lnSpc>
              <a:spcBef>
                <a:spcPts val="100"/>
              </a:spcBef>
            </a:pPr>
            <a:r>
              <a:rPr sz="1400" b="1" spc="-80" dirty="0">
                <a:solidFill>
                  <a:srgbClr val="FF3300"/>
                </a:solidFill>
                <a:latin typeface="Arial"/>
                <a:cs typeface="Arial"/>
              </a:rPr>
              <a:t>100 </a:t>
            </a:r>
            <a:r>
              <a:rPr sz="1400" b="1" spc="-120" dirty="0">
                <a:solidFill>
                  <a:srgbClr val="FF3300"/>
                </a:solidFill>
                <a:latin typeface="Arial"/>
                <a:cs typeface="Arial"/>
              </a:rPr>
              <a:t>+ </a:t>
            </a:r>
            <a:r>
              <a:rPr sz="1400" b="1" spc="-80" dirty="0">
                <a:solidFill>
                  <a:srgbClr val="FF3300"/>
                </a:solidFill>
                <a:latin typeface="Arial"/>
                <a:cs typeface="Arial"/>
              </a:rPr>
              <a:t>540 </a:t>
            </a:r>
            <a:r>
              <a:rPr sz="1400" b="1" spc="-120" dirty="0">
                <a:solidFill>
                  <a:srgbClr val="FF3300"/>
                </a:solidFill>
                <a:latin typeface="Arial"/>
                <a:cs typeface="Arial"/>
              </a:rPr>
              <a:t>=</a:t>
            </a:r>
            <a:r>
              <a:rPr sz="1400" b="1" spc="-35" dirty="0">
                <a:solidFill>
                  <a:srgbClr val="FF3300"/>
                </a:solidFill>
                <a:latin typeface="Arial"/>
                <a:cs typeface="Arial"/>
              </a:rPr>
              <a:t> </a:t>
            </a:r>
            <a:r>
              <a:rPr sz="1400" b="1" spc="-80" dirty="0">
                <a:solidFill>
                  <a:srgbClr val="FF3300"/>
                </a:solidFill>
                <a:latin typeface="Arial"/>
                <a:cs typeface="Arial"/>
              </a:rPr>
              <a:t>640</a:t>
            </a:r>
            <a:endParaRPr sz="1400">
              <a:latin typeface="Arial"/>
              <a:cs typeface="Arial"/>
            </a:endParaRPr>
          </a:p>
        </p:txBody>
      </p:sp>
      <p:sp>
        <p:nvSpPr>
          <p:cNvPr id="37" name="object 37"/>
          <p:cNvSpPr txBox="1"/>
          <p:nvPr/>
        </p:nvSpPr>
        <p:spPr>
          <a:xfrm>
            <a:off x="7775009" y="5002784"/>
            <a:ext cx="819150" cy="239395"/>
          </a:xfrm>
          <a:prstGeom prst="rect">
            <a:avLst/>
          </a:prstGeom>
        </p:spPr>
        <p:txBody>
          <a:bodyPr vert="horz" wrap="square" lIns="0" tIns="13335" rIns="0" bIns="0" rtlCol="0">
            <a:spAutoFit/>
          </a:bodyPr>
          <a:lstStyle/>
          <a:p>
            <a:pPr marL="12700">
              <a:lnSpc>
                <a:spcPct val="100000"/>
              </a:lnSpc>
              <a:spcBef>
                <a:spcPts val="105"/>
              </a:spcBef>
            </a:pPr>
            <a:r>
              <a:rPr sz="1400" b="1" spc="-80" dirty="0">
                <a:solidFill>
                  <a:srgbClr val="FF3300"/>
                </a:solidFill>
                <a:latin typeface="Arial"/>
                <a:cs typeface="Arial"/>
              </a:rPr>
              <a:t>10 </a:t>
            </a:r>
            <a:r>
              <a:rPr sz="1400" b="1" spc="-120" dirty="0">
                <a:solidFill>
                  <a:srgbClr val="FF3300"/>
                </a:solidFill>
                <a:latin typeface="Arial"/>
                <a:cs typeface="Arial"/>
              </a:rPr>
              <a:t>+ </a:t>
            </a:r>
            <a:r>
              <a:rPr sz="1400" b="1" spc="-80" dirty="0">
                <a:solidFill>
                  <a:srgbClr val="FF3300"/>
                </a:solidFill>
                <a:latin typeface="Arial"/>
                <a:cs typeface="Arial"/>
              </a:rPr>
              <a:t>0 </a:t>
            </a:r>
            <a:r>
              <a:rPr sz="1400" b="1" spc="-120" dirty="0">
                <a:solidFill>
                  <a:srgbClr val="FF3300"/>
                </a:solidFill>
                <a:latin typeface="Arial"/>
                <a:cs typeface="Arial"/>
              </a:rPr>
              <a:t>=</a:t>
            </a:r>
            <a:r>
              <a:rPr sz="1400" b="1" spc="-30" dirty="0">
                <a:solidFill>
                  <a:srgbClr val="FF3300"/>
                </a:solidFill>
                <a:latin typeface="Arial"/>
                <a:cs typeface="Arial"/>
              </a:rPr>
              <a:t> </a:t>
            </a:r>
            <a:r>
              <a:rPr sz="1400" b="1" spc="-80" dirty="0">
                <a:solidFill>
                  <a:srgbClr val="FF3300"/>
                </a:solidFill>
                <a:latin typeface="Arial"/>
                <a:cs typeface="Arial"/>
              </a:rPr>
              <a:t>10</a:t>
            </a:r>
            <a:endParaRPr sz="1400">
              <a:latin typeface="Arial"/>
              <a:cs typeface="Arial"/>
            </a:endParaRPr>
          </a:p>
        </p:txBody>
      </p:sp>
      <p:sp>
        <p:nvSpPr>
          <p:cNvPr id="38" name="object 38"/>
          <p:cNvSpPr txBox="1"/>
          <p:nvPr/>
        </p:nvSpPr>
        <p:spPr>
          <a:xfrm>
            <a:off x="1653735" y="4982083"/>
            <a:ext cx="997585" cy="239395"/>
          </a:xfrm>
          <a:prstGeom prst="rect">
            <a:avLst/>
          </a:prstGeom>
        </p:spPr>
        <p:txBody>
          <a:bodyPr vert="horz" wrap="square" lIns="0" tIns="13335" rIns="0" bIns="0" rtlCol="0">
            <a:spAutoFit/>
          </a:bodyPr>
          <a:lstStyle/>
          <a:p>
            <a:pPr marL="12700">
              <a:lnSpc>
                <a:spcPct val="100000"/>
              </a:lnSpc>
              <a:spcBef>
                <a:spcPts val="105"/>
              </a:spcBef>
            </a:pPr>
            <a:r>
              <a:rPr sz="1400" b="1" spc="-80" dirty="0">
                <a:solidFill>
                  <a:srgbClr val="FF3300"/>
                </a:solidFill>
                <a:latin typeface="Arial"/>
                <a:cs typeface="Arial"/>
              </a:rPr>
              <a:t>0 </a:t>
            </a:r>
            <a:r>
              <a:rPr sz="1400" b="1" spc="-120" dirty="0">
                <a:solidFill>
                  <a:srgbClr val="FF3300"/>
                </a:solidFill>
                <a:latin typeface="Arial"/>
                <a:cs typeface="Arial"/>
              </a:rPr>
              <a:t>+ </a:t>
            </a:r>
            <a:r>
              <a:rPr sz="1400" b="1" spc="-80" dirty="0">
                <a:solidFill>
                  <a:srgbClr val="FF3300"/>
                </a:solidFill>
                <a:latin typeface="Arial"/>
                <a:cs typeface="Arial"/>
              </a:rPr>
              <a:t>230 </a:t>
            </a:r>
            <a:r>
              <a:rPr sz="1400" b="1" spc="-120" dirty="0">
                <a:solidFill>
                  <a:srgbClr val="FF3300"/>
                </a:solidFill>
                <a:latin typeface="Arial"/>
                <a:cs typeface="Arial"/>
              </a:rPr>
              <a:t>=</a:t>
            </a:r>
            <a:r>
              <a:rPr sz="1400" b="1" spc="-30" dirty="0">
                <a:solidFill>
                  <a:srgbClr val="FF3300"/>
                </a:solidFill>
                <a:latin typeface="Arial"/>
                <a:cs typeface="Arial"/>
              </a:rPr>
              <a:t> </a:t>
            </a:r>
            <a:r>
              <a:rPr sz="1400" b="1" spc="-80" dirty="0">
                <a:solidFill>
                  <a:srgbClr val="FF3300"/>
                </a:solidFill>
                <a:latin typeface="Arial"/>
                <a:cs typeface="Arial"/>
              </a:rPr>
              <a:t>230</a:t>
            </a:r>
            <a:endParaRPr sz="1400">
              <a:latin typeface="Arial"/>
              <a:cs typeface="Arial"/>
            </a:endParaRPr>
          </a:p>
        </p:txBody>
      </p:sp>
      <p:sp>
        <p:nvSpPr>
          <p:cNvPr id="39" name="object 39"/>
          <p:cNvSpPr txBox="1"/>
          <p:nvPr/>
        </p:nvSpPr>
        <p:spPr>
          <a:xfrm>
            <a:off x="3433514" y="4593082"/>
            <a:ext cx="1087120" cy="239395"/>
          </a:xfrm>
          <a:prstGeom prst="rect">
            <a:avLst/>
          </a:prstGeom>
        </p:spPr>
        <p:txBody>
          <a:bodyPr vert="horz" wrap="square" lIns="0" tIns="12700" rIns="0" bIns="0" rtlCol="0">
            <a:spAutoFit/>
          </a:bodyPr>
          <a:lstStyle/>
          <a:p>
            <a:pPr marL="12700">
              <a:lnSpc>
                <a:spcPct val="100000"/>
              </a:lnSpc>
              <a:spcBef>
                <a:spcPts val="100"/>
              </a:spcBef>
            </a:pPr>
            <a:r>
              <a:rPr sz="1400" b="1" spc="-80" dirty="0">
                <a:solidFill>
                  <a:srgbClr val="FF3300"/>
                </a:solidFill>
                <a:latin typeface="Arial"/>
                <a:cs typeface="Arial"/>
              </a:rPr>
              <a:t>60 </a:t>
            </a:r>
            <a:r>
              <a:rPr sz="1400" b="1" spc="-120" dirty="0">
                <a:solidFill>
                  <a:srgbClr val="FF3300"/>
                </a:solidFill>
                <a:latin typeface="Arial"/>
                <a:cs typeface="Arial"/>
              </a:rPr>
              <a:t>+ </a:t>
            </a:r>
            <a:r>
              <a:rPr sz="1400" b="1" spc="-80" dirty="0">
                <a:solidFill>
                  <a:srgbClr val="FF3300"/>
                </a:solidFill>
                <a:latin typeface="Arial"/>
                <a:cs typeface="Arial"/>
              </a:rPr>
              <a:t>580 </a:t>
            </a:r>
            <a:r>
              <a:rPr sz="1400" b="1" spc="-120" dirty="0">
                <a:solidFill>
                  <a:srgbClr val="FF3300"/>
                </a:solidFill>
                <a:latin typeface="Arial"/>
                <a:cs typeface="Arial"/>
              </a:rPr>
              <a:t>=</a:t>
            </a:r>
            <a:r>
              <a:rPr sz="1400" b="1" spc="-25" dirty="0">
                <a:solidFill>
                  <a:srgbClr val="FF3300"/>
                </a:solidFill>
                <a:latin typeface="Arial"/>
                <a:cs typeface="Arial"/>
              </a:rPr>
              <a:t> </a:t>
            </a:r>
            <a:r>
              <a:rPr sz="1400" b="1" spc="-80" dirty="0">
                <a:solidFill>
                  <a:srgbClr val="FF3300"/>
                </a:solidFill>
                <a:latin typeface="Arial"/>
                <a:cs typeface="Arial"/>
              </a:rPr>
              <a:t>640</a:t>
            </a:r>
            <a:endParaRPr sz="1400">
              <a:latin typeface="Arial"/>
              <a:cs typeface="Arial"/>
            </a:endParaRPr>
          </a:p>
        </p:txBody>
      </p:sp>
      <p:sp>
        <p:nvSpPr>
          <p:cNvPr id="40" name="object 40"/>
          <p:cNvSpPr txBox="1"/>
          <p:nvPr/>
        </p:nvSpPr>
        <p:spPr>
          <a:xfrm>
            <a:off x="3755966" y="5043881"/>
            <a:ext cx="996950" cy="240029"/>
          </a:xfrm>
          <a:prstGeom prst="rect">
            <a:avLst/>
          </a:prstGeom>
        </p:spPr>
        <p:txBody>
          <a:bodyPr vert="horz" wrap="square" lIns="0" tIns="13335" rIns="0" bIns="0" rtlCol="0">
            <a:spAutoFit/>
          </a:bodyPr>
          <a:lstStyle/>
          <a:p>
            <a:pPr marL="12700">
              <a:lnSpc>
                <a:spcPct val="100000"/>
              </a:lnSpc>
              <a:spcBef>
                <a:spcPts val="105"/>
              </a:spcBef>
            </a:pPr>
            <a:r>
              <a:rPr sz="1400" b="1" spc="-80" dirty="0">
                <a:solidFill>
                  <a:srgbClr val="FF3300"/>
                </a:solidFill>
                <a:latin typeface="Arial"/>
                <a:cs typeface="Arial"/>
              </a:rPr>
              <a:t>0 </a:t>
            </a:r>
            <a:r>
              <a:rPr sz="1400" b="1" spc="-114" dirty="0">
                <a:solidFill>
                  <a:srgbClr val="FF3300"/>
                </a:solidFill>
                <a:latin typeface="Arial"/>
                <a:cs typeface="Arial"/>
              </a:rPr>
              <a:t>+ </a:t>
            </a:r>
            <a:r>
              <a:rPr sz="1400" b="1" spc="-80" dirty="0">
                <a:solidFill>
                  <a:srgbClr val="FF3300"/>
                </a:solidFill>
                <a:latin typeface="Arial"/>
                <a:cs typeface="Arial"/>
              </a:rPr>
              <a:t>145 </a:t>
            </a:r>
            <a:r>
              <a:rPr sz="1400" b="1" spc="-114" dirty="0">
                <a:solidFill>
                  <a:srgbClr val="FF3300"/>
                </a:solidFill>
                <a:latin typeface="Arial"/>
                <a:cs typeface="Arial"/>
              </a:rPr>
              <a:t>=</a:t>
            </a:r>
            <a:r>
              <a:rPr sz="1400" b="1" spc="-50" dirty="0">
                <a:solidFill>
                  <a:srgbClr val="FF3300"/>
                </a:solidFill>
                <a:latin typeface="Arial"/>
                <a:cs typeface="Arial"/>
              </a:rPr>
              <a:t> </a:t>
            </a:r>
            <a:r>
              <a:rPr sz="1400" b="1" spc="-80" dirty="0">
                <a:solidFill>
                  <a:srgbClr val="FF3300"/>
                </a:solidFill>
                <a:latin typeface="Arial"/>
                <a:cs typeface="Arial"/>
              </a:rPr>
              <a:t>145</a:t>
            </a:r>
            <a:endParaRPr sz="1400">
              <a:latin typeface="Arial"/>
              <a:cs typeface="Arial"/>
            </a:endParaRPr>
          </a:p>
        </p:txBody>
      </p:sp>
      <p:sp>
        <p:nvSpPr>
          <p:cNvPr id="41" name="object 41"/>
          <p:cNvSpPr txBox="1"/>
          <p:nvPr/>
        </p:nvSpPr>
        <p:spPr>
          <a:xfrm>
            <a:off x="5826194" y="5023484"/>
            <a:ext cx="1087120" cy="239395"/>
          </a:xfrm>
          <a:prstGeom prst="rect">
            <a:avLst/>
          </a:prstGeom>
        </p:spPr>
        <p:txBody>
          <a:bodyPr vert="horz" wrap="square" lIns="0" tIns="12700" rIns="0" bIns="0" rtlCol="0">
            <a:spAutoFit/>
          </a:bodyPr>
          <a:lstStyle/>
          <a:p>
            <a:pPr marL="12700">
              <a:lnSpc>
                <a:spcPct val="100000"/>
              </a:lnSpc>
              <a:spcBef>
                <a:spcPts val="100"/>
              </a:spcBef>
            </a:pPr>
            <a:r>
              <a:rPr sz="1400" b="1" spc="-80" dirty="0">
                <a:solidFill>
                  <a:srgbClr val="FF3300"/>
                </a:solidFill>
                <a:latin typeface="Arial"/>
                <a:cs typeface="Arial"/>
              </a:rPr>
              <a:t>60 </a:t>
            </a:r>
            <a:r>
              <a:rPr sz="1400" b="1" spc="-120" dirty="0">
                <a:solidFill>
                  <a:srgbClr val="FF3300"/>
                </a:solidFill>
                <a:latin typeface="Arial"/>
                <a:cs typeface="Arial"/>
              </a:rPr>
              <a:t>+ </a:t>
            </a:r>
            <a:r>
              <a:rPr sz="1400" b="1" spc="-80" dirty="0">
                <a:solidFill>
                  <a:srgbClr val="FF3300"/>
                </a:solidFill>
                <a:latin typeface="Arial"/>
                <a:cs typeface="Arial"/>
              </a:rPr>
              <a:t>435 </a:t>
            </a:r>
            <a:r>
              <a:rPr sz="1400" b="1" spc="-120" dirty="0">
                <a:solidFill>
                  <a:srgbClr val="FF3300"/>
                </a:solidFill>
                <a:latin typeface="Arial"/>
                <a:cs typeface="Arial"/>
              </a:rPr>
              <a:t>=</a:t>
            </a:r>
            <a:r>
              <a:rPr sz="1400" b="1" spc="-25" dirty="0">
                <a:solidFill>
                  <a:srgbClr val="FF3300"/>
                </a:solidFill>
                <a:latin typeface="Arial"/>
                <a:cs typeface="Arial"/>
              </a:rPr>
              <a:t> </a:t>
            </a:r>
            <a:r>
              <a:rPr sz="1400" b="1" spc="-80" dirty="0">
                <a:solidFill>
                  <a:srgbClr val="FF3300"/>
                </a:solidFill>
                <a:latin typeface="Arial"/>
                <a:cs typeface="Arial"/>
              </a:rPr>
              <a:t>495</a:t>
            </a:r>
            <a:endParaRPr sz="1400">
              <a:latin typeface="Arial"/>
              <a:cs typeface="Arial"/>
            </a:endParaRPr>
          </a:p>
        </p:txBody>
      </p:sp>
      <p:sp>
        <p:nvSpPr>
          <p:cNvPr id="42" name="TextBox 41"/>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6939633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488" y="548680"/>
            <a:ext cx="8331124" cy="627736"/>
          </a:xfrm>
          <a:prstGeom prst="rect">
            <a:avLst/>
          </a:prstGeom>
        </p:spPr>
        <p:txBody>
          <a:bodyPr vert="horz" wrap="square" lIns="0" tIns="12065" rIns="0" bIns="0" rtlCol="0">
            <a:spAutoFit/>
          </a:bodyPr>
          <a:lstStyle/>
          <a:p>
            <a:pPr marL="12700">
              <a:lnSpc>
                <a:spcPct val="100000"/>
              </a:lnSpc>
              <a:spcBef>
                <a:spcPts val="95"/>
              </a:spcBef>
              <a:tabLst>
                <a:tab pos="1709420" algn="l"/>
                <a:tab pos="2461260" algn="l"/>
              </a:tabLst>
            </a:pPr>
            <a:r>
              <a:rPr spc="-240" dirty="0"/>
              <a:t>Example</a:t>
            </a:r>
            <a:r>
              <a:rPr spc="-100" dirty="0"/>
              <a:t> </a:t>
            </a:r>
            <a:r>
              <a:rPr spc="-125" dirty="0"/>
              <a:t>of	</a:t>
            </a:r>
            <a:r>
              <a:rPr spc="-185" dirty="0" smtClean="0"/>
              <a:t>load</a:t>
            </a:r>
            <a:r>
              <a:rPr lang="en-IN" spc="-185" dirty="0" smtClean="0"/>
              <a:t> </a:t>
            </a:r>
            <a:r>
              <a:rPr spc="-155" dirty="0" smtClean="0"/>
              <a:t>tree</a:t>
            </a:r>
            <a:r>
              <a:rPr spc="-175" dirty="0" smtClean="0"/>
              <a:t> </a:t>
            </a:r>
            <a:r>
              <a:rPr spc="-130" dirty="0"/>
              <a:t>structure</a:t>
            </a:r>
          </a:p>
        </p:txBody>
      </p:sp>
      <p:sp>
        <p:nvSpPr>
          <p:cNvPr id="3" name="object 3"/>
          <p:cNvSpPr/>
          <p:nvPr/>
        </p:nvSpPr>
        <p:spPr>
          <a:xfrm>
            <a:off x="3121025" y="1320118"/>
            <a:ext cx="2087880" cy="596900"/>
          </a:xfrm>
          <a:custGeom>
            <a:avLst/>
            <a:gdLst/>
            <a:ahLst/>
            <a:cxnLst/>
            <a:rect l="l" t="t" r="r" b="b"/>
            <a:pathLst>
              <a:path w="2087879" h="596900">
                <a:moveTo>
                  <a:pt x="0" y="596900"/>
                </a:moveTo>
                <a:lnTo>
                  <a:pt x="2087626" y="596900"/>
                </a:lnTo>
                <a:lnTo>
                  <a:pt x="2087626" y="0"/>
                </a:lnTo>
                <a:lnTo>
                  <a:pt x="0" y="0"/>
                </a:lnTo>
                <a:lnTo>
                  <a:pt x="0" y="596900"/>
                </a:lnTo>
                <a:close/>
              </a:path>
            </a:pathLst>
          </a:custGeom>
          <a:solidFill>
            <a:srgbClr val="D5EBED"/>
          </a:solidFill>
        </p:spPr>
        <p:txBody>
          <a:bodyPr wrap="square" lIns="0" tIns="0" rIns="0" bIns="0" rtlCol="0"/>
          <a:lstStyle/>
          <a:p>
            <a:endParaRPr/>
          </a:p>
        </p:txBody>
      </p:sp>
      <p:sp>
        <p:nvSpPr>
          <p:cNvPr id="4" name="object 4"/>
          <p:cNvSpPr/>
          <p:nvPr/>
        </p:nvSpPr>
        <p:spPr>
          <a:xfrm>
            <a:off x="3121025" y="1320118"/>
            <a:ext cx="2087880" cy="596900"/>
          </a:xfrm>
          <a:custGeom>
            <a:avLst/>
            <a:gdLst/>
            <a:ahLst/>
            <a:cxnLst/>
            <a:rect l="l" t="t" r="r" b="b"/>
            <a:pathLst>
              <a:path w="2087879" h="596900">
                <a:moveTo>
                  <a:pt x="0" y="596900"/>
                </a:moveTo>
                <a:lnTo>
                  <a:pt x="2087626" y="596900"/>
                </a:lnTo>
                <a:lnTo>
                  <a:pt x="2087626" y="0"/>
                </a:lnTo>
                <a:lnTo>
                  <a:pt x="0" y="0"/>
                </a:lnTo>
                <a:lnTo>
                  <a:pt x="0" y="596900"/>
                </a:lnTo>
                <a:close/>
              </a:path>
            </a:pathLst>
          </a:custGeom>
          <a:ln w="19050">
            <a:solidFill>
              <a:srgbClr val="333333"/>
            </a:solidFill>
          </a:ln>
        </p:spPr>
        <p:txBody>
          <a:bodyPr wrap="square" lIns="0" tIns="0" rIns="0" bIns="0" rtlCol="0"/>
          <a:lstStyle/>
          <a:p>
            <a:endParaRPr/>
          </a:p>
        </p:txBody>
      </p:sp>
      <p:sp>
        <p:nvSpPr>
          <p:cNvPr id="5" name="object 5"/>
          <p:cNvSpPr txBox="1"/>
          <p:nvPr/>
        </p:nvSpPr>
        <p:spPr>
          <a:xfrm>
            <a:off x="3363214" y="1327561"/>
            <a:ext cx="1603375" cy="513080"/>
          </a:xfrm>
          <a:prstGeom prst="rect">
            <a:avLst/>
          </a:prstGeom>
        </p:spPr>
        <p:txBody>
          <a:bodyPr vert="horz" wrap="square" lIns="0" tIns="12065" rIns="0" bIns="0" rtlCol="0">
            <a:spAutoFit/>
          </a:bodyPr>
          <a:lstStyle/>
          <a:p>
            <a:pPr algn="ctr">
              <a:lnSpc>
                <a:spcPct val="100000"/>
              </a:lnSpc>
              <a:spcBef>
                <a:spcPts val="95"/>
              </a:spcBef>
            </a:pPr>
            <a:r>
              <a:rPr sz="1600" b="1" spc="-215" dirty="0">
                <a:solidFill>
                  <a:srgbClr val="6D0043"/>
                </a:solidFill>
                <a:latin typeface="Arial"/>
                <a:cs typeface="Arial"/>
              </a:rPr>
              <a:t>Top </a:t>
            </a:r>
            <a:r>
              <a:rPr sz="1600" b="1" spc="-114" dirty="0">
                <a:solidFill>
                  <a:srgbClr val="6D0043"/>
                </a:solidFill>
                <a:latin typeface="Arial"/>
                <a:cs typeface="Arial"/>
              </a:rPr>
              <a:t>level </a:t>
            </a:r>
            <a:r>
              <a:rPr sz="1600" b="1" spc="-145" dirty="0">
                <a:solidFill>
                  <a:srgbClr val="6D0043"/>
                </a:solidFill>
                <a:latin typeface="Arial"/>
                <a:cs typeface="Arial"/>
              </a:rPr>
              <a:t>load</a:t>
            </a:r>
            <a:r>
              <a:rPr sz="1600" b="1" spc="-70" dirty="0">
                <a:solidFill>
                  <a:srgbClr val="6D0043"/>
                </a:solidFill>
                <a:latin typeface="Arial"/>
                <a:cs typeface="Arial"/>
              </a:rPr>
              <a:t> </a:t>
            </a:r>
            <a:r>
              <a:rPr sz="1600" b="1" spc="-114" dirty="0">
                <a:solidFill>
                  <a:srgbClr val="6D0043"/>
                </a:solidFill>
                <a:latin typeface="Arial"/>
                <a:cs typeface="Arial"/>
              </a:rPr>
              <a:t>area</a:t>
            </a:r>
            <a:endParaRPr sz="1600">
              <a:latin typeface="Arial"/>
              <a:cs typeface="Arial"/>
            </a:endParaRPr>
          </a:p>
          <a:p>
            <a:pPr algn="ctr">
              <a:lnSpc>
                <a:spcPct val="100000"/>
              </a:lnSpc>
            </a:pPr>
            <a:r>
              <a:rPr sz="1600" b="1" spc="10" dirty="0">
                <a:solidFill>
                  <a:srgbClr val="6D0043"/>
                </a:solidFill>
                <a:latin typeface="Arial"/>
                <a:cs typeface="Arial"/>
              </a:rPr>
              <a:t>( </a:t>
            </a:r>
            <a:r>
              <a:rPr sz="1600" b="1" spc="-135" dirty="0">
                <a:solidFill>
                  <a:srgbClr val="6D0043"/>
                </a:solidFill>
                <a:latin typeface="Arial"/>
                <a:cs typeface="Arial"/>
              </a:rPr>
              <a:t>forecast </a:t>
            </a:r>
            <a:r>
              <a:rPr sz="1600" b="1" spc="-114" dirty="0">
                <a:solidFill>
                  <a:srgbClr val="6D0043"/>
                </a:solidFill>
                <a:latin typeface="Arial"/>
                <a:cs typeface="Arial"/>
              </a:rPr>
              <a:t>area</a:t>
            </a:r>
            <a:r>
              <a:rPr sz="1600" b="1" spc="-60" dirty="0">
                <a:solidFill>
                  <a:srgbClr val="6D0043"/>
                </a:solidFill>
                <a:latin typeface="Arial"/>
                <a:cs typeface="Arial"/>
              </a:rPr>
              <a:t> </a:t>
            </a:r>
            <a:r>
              <a:rPr sz="1600" b="1" spc="40" dirty="0">
                <a:solidFill>
                  <a:srgbClr val="6D0043"/>
                </a:solidFill>
                <a:latin typeface="Arial"/>
                <a:cs typeface="Arial"/>
              </a:rPr>
              <a:t>)</a:t>
            </a:r>
            <a:endParaRPr sz="1600">
              <a:latin typeface="Arial"/>
              <a:cs typeface="Arial"/>
            </a:endParaRPr>
          </a:p>
        </p:txBody>
      </p:sp>
      <p:sp>
        <p:nvSpPr>
          <p:cNvPr id="6" name="object 6"/>
          <p:cNvSpPr/>
          <p:nvPr/>
        </p:nvSpPr>
        <p:spPr>
          <a:xfrm>
            <a:off x="4175125" y="1940768"/>
            <a:ext cx="3175" cy="411480"/>
          </a:xfrm>
          <a:custGeom>
            <a:avLst/>
            <a:gdLst/>
            <a:ahLst/>
            <a:cxnLst/>
            <a:rect l="l" t="t" r="r" b="b"/>
            <a:pathLst>
              <a:path w="3175" h="411480">
                <a:moveTo>
                  <a:pt x="0" y="411099"/>
                </a:moveTo>
                <a:lnTo>
                  <a:pt x="3175" y="0"/>
                </a:lnTo>
              </a:path>
            </a:pathLst>
          </a:custGeom>
          <a:ln w="19050">
            <a:solidFill>
              <a:srgbClr val="339933"/>
            </a:solidFill>
          </a:ln>
        </p:spPr>
        <p:txBody>
          <a:bodyPr wrap="square" lIns="0" tIns="0" rIns="0" bIns="0" rtlCol="0"/>
          <a:lstStyle/>
          <a:p>
            <a:endParaRPr/>
          </a:p>
        </p:txBody>
      </p:sp>
      <p:sp>
        <p:nvSpPr>
          <p:cNvPr id="7" name="object 7"/>
          <p:cNvSpPr/>
          <p:nvPr/>
        </p:nvSpPr>
        <p:spPr>
          <a:xfrm>
            <a:off x="8431276" y="2415494"/>
            <a:ext cx="3175" cy="411480"/>
          </a:xfrm>
          <a:custGeom>
            <a:avLst/>
            <a:gdLst/>
            <a:ahLst/>
            <a:cxnLst/>
            <a:rect l="l" t="t" r="r" b="b"/>
            <a:pathLst>
              <a:path w="3175" h="411480">
                <a:moveTo>
                  <a:pt x="3175" y="411099"/>
                </a:moveTo>
                <a:lnTo>
                  <a:pt x="0" y="0"/>
                </a:lnTo>
              </a:path>
            </a:pathLst>
          </a:custGeom>
          <a:ln w="19050">
            <a:solidFill>
              <a:srgbClr val="339933"/>
            </a:solidFill>
          </a:ln>
        </p:spPr>
        <p:txBody>
          <a:bodyPr wrap="square" lIns="0" tIns="0" rIns="0" bIns="0" rtlCol="0"/>
          <a:lstStyle/>
          <a:p>
            <a:endParaRPr/>
          </a:p>
        </p:txBody>
      </p:sp>
      <p:sp>
        <p:nvSpPr>
          <p:cNvPr id="8" name="object 8"/>
          <p:cNvSpPr/>
          <p:nvPr/>
        </p:nvSpPr>
        <p:spPr>
          <a:xfrm>
            <a:off x="621506" y="2437719"/>
            <a:ext cx="0" cy="412750"/>
          </a:xfrm>
          <a:custGeom>
            <a:avLst/>
            <a:gdLst/>
            <a:ahLst/>
            <a:cxnLst/>
            <a:rect l="l" t="t" r="r" b="b"/>
            <a:pathLst>
              <a:path h="412750">
                <a:moveTo>
                  <a:pt x="0" y="0"/>
                </a:moveTo>
                <a:lnTo>
                  <a:pt x="0" y="412750"/>
                </a:lnTo>
              </a:path>
            </a:pathLst>
          </a:custGeom>
          <a:ln w="20637">
            <a:solidFill>
              <a:srgbClr val="339933"/>
            </a:solidFill>
          </a:ln>
        </p:spPr>
        <p:txBody>
          <a:bodyPr wrap="square" lIns="0" tIns="0" rIns="0" bIns="0" rtlCol="0"/>
          <a:lstStyle/>
          <a:p>
            <a:endParaRPr/>
          </a:p>
        </p:txBody>
      </p:sp>
      <p:sp>
        <p:nvSpPr>
          <p:cNvPr id="9" name="object 9"/>
          <p:cNvSpPr/>
          <p:nvPr/>
        </p:nvSpPr>
        <p:spPr>
          <a:xfrm>
            <a:off x="0" y="2850469"/>
            <a:ext cx="1243330" cy="1085850"/>
          </a:xfrm>
          <a:custGeom>
            <a:avLst/>
            <a:gdLst/>
            <a:ahLst/>
            <a:cxnLst/>
            <a:rect l="l" t="t" r="r" b="b"/>
            <a:pathLst>
              <a:path w="1243330" h="1085850">
                <a:moveTo>
                  <a:pt x="0" y="1085850"/>
                </a:moveTo>
                <a:lnTo>
                  <a:pt x="1243012" y="1085850"/>
                </a:lnTo>
                <a:lnTo>
                  <a:pt x="1243012" y="0"/>
                </a:lnTo>
                <a:lnTo>
                  <a:pt x="0" y="0"/>
                </a:lnTo>
                <a:lnTo>
                  <a:pt x="0" y="1085850"/>
                </a:lnTo>
                <a:close/>
              </a:path>
            </a:pathLst>
          </a:custGeom>
          <a:solidFill>
            <a:srgbClr val="FDD5DE"/>
          </a:solidFill>
        </p:spPr>
        <p:txBody>
          <a:bodyPr wrap="square" lIns="0" tIns="0" rIns="0" bIns="0" rtlCol="0"/>
          <a:lstStyle/>
          <a:p>
            <a:endParaRPr/>
          </a:p>
        </p:txBody>
      </p:sp>
      <p:sp>
        <p:nvSpPr>
          <p:cNvPr id="10" name="object 10"/>
          <p:cNvSpPr/>
          <p:nvPr/>
        </p:nvSpPr>
        <p:spPr>
          <a:xfrm>
            <a:off x="0" y="2850469"/>
            <a:ext cx="1243330" cy="1085850"/>
          </a:xfrm>
          <a:custGeom>
            <a:avLst/>
            <a:gdLst/>
            <a:ahLst/>
            <a:cxnLst/>
            <a:rect l="l" t="t" r="r" b="b"/>
            <a:pathLst>
              <a:path w="1243330" h="1085850">
                <a:moveTo>
                  <a:pt x="0" y="1085850"/>
                </a:moveTo>
                <a:lnTo>
                  <a:pt x="1243012" y="1085850"/>
                </a:lnTo>
                <a:lnTo>
                  <a:pt x="1243012" y="0"/>
                </a:lnTo>
                <a:lnTo>
                  <a:pt x="0" y="0"/>
                </a:lnTo>
                <a:lnTo>
                  <a:pt x="0" y="1085850"/>
                </a:lnTo>
                <a:close/>
              </a:path>
            </a:pathLst>
          </a:custGeom>
          <a:ln w="19050">
            <a:solidFill>
              <a:srgbClr val="333333"/>
            </a:solidFill>
          </a:ln>
        </p:spPr>
        <p:txBody>
          <a:bodyPr wrap="square" lIns="0" tIns="0" rIns="0" bIns="0" rtlCol="0"/>
          <a:lstStyle/>
          <a:p>
            <a:endParaRPr/>
          </a:p>
        </p:txBody>
      </p:sp>
      <p:sp>
        <p:nvSpPr>
          <p:cNvPr id="11" name="object 11"/>
          <p:cNvSpPr txBox="1"/>
          <p:nvPr/>
        </p:nvSpPr>
        <p:spPr>
          <a:xfrm>
            <a:off x="252475" y="2858292"/>
            <a:ext cx="837565" cy="1000760"/>
          </a:xfrm>
          <a:prstGeom prst="rect">
            <a:avLst/>
          </a:prstGeom>
        </p:spPr>
        <p:txBody>
          <a:bodyPr vert="horz" wrap="square" lIns="0" tIns="12065" rIns="0" bIns="0" rtlCol="0">
            <a:spAutoFit/>
          </a:bodyPr>
          <a:lstStyle/>
          <a:p>
            <a:pPr marL="12700">
              <a:lnSpc>
                <a:spcPct val="100000"/>
              </a:lnSpc>
              <a:spcBef>
                <a:spcPts val="95"/>
              </a:spcBef>
            </a:pPr>
            <a:r>
              <a:rPr sz="1600" b="1" spc="-145" dirty="0">
                <a:solidFill>
                  <a:srgbClr val="6D0043"/>
                </a:solidFill>
                <a:latin typeface="Arial"/>
                <a:cs typeface="Arial"/>
              </a:rPr>
              <a:t>Load-area</a:t>
            </a:r>
            <a:endParaRPr sz="1600">
              <a:latin typeface="Arial"/>
              <a:cs typeface="Arial"/>
            </a:endParaRPr>
          </a:p>
          <a:p>
            <a:pPr marL="13970" marR="105410" indent="248285">
              <a:lnSpc>
                <a:spcPct val="100000"/>
              </a:lnSpc>
            </a:pPr>
            <a:r>
              <a:rPr sz="1600" b="1" spc="-229" dirty="0">
                <a:solidFill>
                  <a:srgbClr val="6D0043"/>
                </a:solidFill>
                <a:latin typeface="Arial"/>
                <a:cs typeface="Arial"/>
              </a:rPr>
              <a:t>Bo  </a:t>
            </a:r>
            <a:r>
              <a:rPr sz="1600" b="1" spc="-60" dirty="0">
                <a:solidFill>
                  <a:srgbClr val="6D0043"/>
                </a:solidFill>
                <a:latin typeface="Arial"/>
                <a:cs typeface="Arial"/>
              </a:rPr>
              <a:t>(all</a:t>
            </a:r>
            <a:r>
              <a:rPr sz="1600" b="1" spc="-140" dirty="0">
                <a:solidFill>
                  <a:srgbClr val="6D0043"/>
                </a:solidFill>
                <a:latin typeface="Arial"/>
                <a:cs typeface="Arial"/>
              </a:rPr>
              <a:t> </a:t>
            </a:r>
            <a:r>
              <a:rPr sz="1600" b="1" spc="-125" dirty="0">
                <a:solidFill>
                  <a:srgbClr val="6D0043"/>
                </a:solidFill>
                <a:latin typeface="Arial"/>
                <a:cs typeface="Arial"/>
              </a:rPr>
              <a:t>fixed  </a:t>
            </a:r>
            <a:r>
              <a:rPr sz="1600" b="1" spc="-155" dirty="0">
                <a:solidFill>
                  <a:srgbClr val="6D0043"/>
                </a:solidFill>
                <a:latin typeface="Arial"/>
                <a:cs typeface="Arial"/>
              </a:rPr>
              <a:t>bases)</a:t>
            </a:r>
            <a:endParaRPr sz="1600">
              <a:latin typeface="Arial"/>
              <a:cs typeface="Arial"/>
            </a:endParaRPr>
          </a:p>
        </p:txBody>
      </p:sp>
      <p:sp>
        <p:nvSpPr>
          <p:cNvPr id="12" name="object 12"/>
          <p:cNvSpPr/>
          <p:nvPr/>
        </p:nvSpPr>
        <p:spPr>
          <a:xfrm>
            <a:off x="5767451" y="2850469"/>
            <a:ext cx="1008380" cy="1085850"/>
          </a:xfrm>
          <a:custGeom>
            <a:avLst/>
            <a:gdLst/>
            <a:ahLst/>
            <a:cxnLst/>
            <a:rect l="l" t="t" r="r" b="b"/>
            <a:pathLst>
              <a:path w="1008379" h="1085850">
                <a:moveTo>
                  <a:pt x="0" y="1085850"/>
                </a:moveTo>
                <a:lnTo>
                  <a:pt x="1008062" y="1085850"/>
                </a:lnTo>
                <a:lnTo>
                  <a:pt x="1008062" y="0"/>
                </a:lnTo>
                <a:lnTo>
                  <a:pt x="0" y="0"/>
                </a:lnTo>
                <a:lnTo>
                  <a:pt x="0" y="1085850"/>
                </a:lnTo>
                <a:close/>
              </a:path>
            </a:pathLst>
          </a:custGeom>
          <a:solidFill>
            <a:srgbClr val="FDD5DE"/>
          </a:solidFill>
        </p:spPr>
        <p:txBody>
          <a:bodyPr wrap="square" lIns="0" tIns="0" rIns="0" bIns="0" rtlCol="0"/>
          <a:lstStyle/>
          <a:p>
            <a:endParaRPr/>
          </a:p>
        </p:txBody>
      </p:sp>
      <p:sp>
        <p:nvSpPr>
          <p:cNvPr id="13" name="object 13"/>
          <p:cNvSpPr/>
          <p:nvPr/>
        </p:nvSpPr>
        <p:spPr>
          <a:xfrm>
            <a:off x="5767451" y="2850469"/>
            <a:ext cx="1008380" cy="1085850"/>
          </a:xfrm>
          <a:custGeom>
            <a:avLst/>
            <a:gdLst/>
            <a:ahLst/>
            <a:cxnLst/>
            <a:rect l="l" t="t" r="r" b="b"/>
            <a:pathLst>
              <a:path w="1008379" h="1085850">
                <a:moveTo>
                  <a:pt x="0" y="1085850"/>
                </a:moveTo>
                <a:lnTo>
                  <a:pt x="1008062" y="1085850"/>
                </a:lnTo>
                <a:lnTo>
                  <a:pt x="1008062" y="0"/>
                </a:lnTo>
                <a:lnTo>
                  <a:pt x="0" y="0"/>
                </a:lnTo>
                <a:lnTo>
                  <a:pt x="0" y="1085850"/>
                </a:lnTo>
                <a:close/>
              </a:path>
            </a:pathLst>
          </a:custGeom>
          <a:ln w="19050">
            <a:solidFill>
              <a:srgbClr val="333333"/>
            </a:solidFill>
          </a:ln>
        </p:spPr>
        <p:txBody>
          <a:bodyPr wrap="square" lIns="0" tIns="0" rIns="0" bIns="0" rtlCol="0"/>
          <a:lstStyle/>
          <a:p>
            <a:endParaRPr/>
          </a:p>
        </p:txBody>
      </p:sp>
      <p:sp>
        <p:nvSpPr>
          <p:cNvPr id="14" name="object 14"/>
          <p:cNvSpPr txBox="1"/>
          <p:nvPr/>
        </p:nvSpPr>
        <p:spPr>
          <a:xfrm>
            <a:off x="5975096" y="2858292"/>
            <a:ext cx="595630" cy="1000760"/>
          </a:xfrm>
          <a:prstGeom prst="rect">
            <a:avLst/>
          </a:prstGeom>
        </p:spPr>
        <p:txBody>
          <a:bodyPr vert="horz" wrap="square" lIns="0" tIns="12065" rIns="0" bIns="0" rtlCol="0">
            <a:spAutoFit/>
          </a:bodyPr>
          <a:lstStyle/>
          <a:p>
            <a:pPr marL="12700" marR="5080" indent="109220" algn="just">
              <a:lnSpc>
                <a:spcPct val="100000"/>
              </a:lnSpc>
              <a:spcBef>
                <a:spcPts val="95"/>
              </a:spcBef>
            </a:pPr>
            <a:r>
              <a:rPr sz="1600" b="1" spc="-240" dirty="0">
                <a:solidFill>
                  <a:srgbClr val="6D0043"/>
                </a:solidFill>
                <a:latin typeface="Arial"/>
                <a:cs typeface="Arial"/>
              </a:rPr>
              <a:t>L</a:t>
            </a:r>
            <a:r>
              <a:rPr sz="1600" b="1" spc="-250" dirty="0">
                <a:solidFill>
                  <a:srgbClr val="6D0043"/>
                </a:solidFill>
                <a:latin typeface="Arial"/>
                <a:cs typeface="Arial"/>
              </a:rPr>
              <a:t>o</a:t>
            </a:r>
            <a:r>
              <a:rPr sz="1600" b="1" spc="-150" dirty="0">
                <a:solidFill>
                  <a:srgbClr val="6D0043"/>
                </a:solidFill>
                <a:latin typeface="Arial"/>
                <a:cs typeface="Arial"/>
              </a:rPr>
              <a:t>a</a:t>
            </a:r>
            <a:r>
              <a:rPr sz="1600" b="1" spc="-160" dirty="0">
                <a:solidFill>
                  <a:srgbClr val="6D0043"/>
                </a:solidFill>
                <a:latin typeface="Arial"/>
                <a:cs typeface="Arial"/>
              </a:rPr>
              <a:t>d</a:t>
            </a:r>
            <a:r>
              <a:rPr sz="1600" b="1" spc="-30" dirty="0">
                <a:solidFill>
                  <a:srgbClr val="6D0043"/>
                </a:solidFill>
                <a:latin typeface="Arial"/>
                <a:cs typeface="Arial"/>
              </a:rPr>
              <a:t>-  </a:t>
            </a:r>
            <a:r>
              <a:rPr sz="1600" b="1" spc="-114" dirty="0">
                <a:solidFill>
                  <a:srgbClr val="6D0043"/>
                </a:solidFill>
                <a:latin typeface="Arial"/>
                <a:cs typeface="Arial"/>
              </a:rPr>
              <a:t>area</a:t>
            </a:r>
            <a:r>
              <a:rPr sz="1600" b="1" spc="-140" dirty="0">
                <a:solidFill>
                  <a:srgbClr val="6D0043"/>
                </a:solidFill>
                <a:latin typeface="Arial"/>
                <a:cs typeface="Arial"/>
              </a:rPr>
              <a:t> </a:t>
            </a:r>
            <a:r>
              <a:rPr sz="1600" b="1" spc="-45" dirty="0">
                <a:solidFill>
                  <a:srgbClr val="6D0043"/>
                </a:solidFill>
                <a:latin typeface="Arial"/>
                <a:cs typeface="Arial"/>
              </a:rPr>
              <a:t>I1  </a:t>
            </a:r>
            <a:r>
              <a:rPr sz="1600" b="1" spc="-140" dirty="0">
                <a:solidFill>
                  <a:srgbClr val="6D0043"/>
                </a:solidFill>
                <a:latin typeface="Arial"/>
                <a:cs typeface="Arial"/>
              </a:rPr>
              <a:t>INDUS</a:t>
            </a:r>
            <a:endParaRPr sz="1600">
              <a:latin typeface="Arial"/>
              <a:cs typeface="Arial"/>
            </a:endParaRPr>
          </a:p>
          <a:p>
            <a:pPr marL="38100">
              <a:lnSpc>
                <a:spcPct val="100000"/>
              </a:lnSpc>
            </a:pPr>
            <a:r>
              <a:rPr sz="1600" b="1" spc="-95" dirty="0">
                <a:solidFill>
                  <a:srgbClr val="6D0043"/>
                </a:solidFill>
                <a:latin typeface="Arial"/>
                <a:cs typeface="Arial"/>
              </a:rPr>
              <a:t>1</a:t>
            </a:r>
            <a:r>
              <a:rPr sz="1600" b="1" spc="-155" dirty="0">
                <a:solidFill>
                  <a:srgbClr val="6D0043"/>
                </a:solidFill>
                <a:latin typeface="Arial"/>
                <a:cs typeface="Arial"/>
              </a:rPr>
              <a:t> </a:t>
            </a:r>
            <a:r>
              <a:rPr sz="1600" b="1" spc="-100" dirty="0">
                <a:solidFill>
                  <a:srgbClr val="6D0043"/>
                </a:solidFill>
                <a:latin typeface="Arial"/>
                <a:cs typeface="Arial"/>
              </a:rPr>
              <a:t>shift</a:t>
            </a:r>
            <a:endParaRPr sz="1600">
              <a:latin typeface="Arial"/>
              <a:cs typeface="Arial"/>
            </a:endParaRPr>
          </a:p>
        </p:txBody>
      </p:sp>
      <p:sp>
        <p:nvSpPr>
          <p:cNvPr id="15" name="object 15"/>
          <p:cNvSpPr/>
          <p:nvPr/>
        </p:nvSpPr>
        <p:spPr>
          <a:xfrm>
            <a:off x="2998851" y="2850469"/>
            <a:ext cx="1184275" cy="1085850"/>
          </a:xfrm>
          <a:custGeom>
            <a:avLst/>
            <a:gdLst/>
            <a:ahLst/>
            <a:cxnLst/>
            <a:rect l="l" t="t" r="r" b="b"/>
            <a:pathLst>
              <a:path w="1184275" h="1085850">
                <a:moveTo>
                  <a:pt x="0" y="1085850"/>
                </a:moveTo>
                <a:lnTo>
                  <a:pt x="1184275" y="1085850"/>
                </a:lnTo>
                <a:lnTo>
                  <a:pt x="1184275" y="0"/>
                </a:lnTo>
                <a:lnTo>
                  <a:pt x="0" y="0"/>
                </a:lnTo>
                <a:lnTo>
                  <a:pt x="0" y="1085850"/>
                </a:lnTo>
                <a:close/>
              </a:path>
            </a:pathLst>
          </a:custGeom>
          <a:solidFill>
            <a:srgbClr val="FDD5DE"/>
          </a:solidFill>
        </p:spPr>
        <p:txBody>
          <a:bodyPr wrap="square" lIns="0" tIns="0" rIns="0" bIns="0" rtlCol="0"/>
          <a:lstStyle/>
          <a:p>
            <a:endParaRPr/>
          </a:p>
        </p:txBody>
      </p:sp>
      <p:sp>
        <p:nvSpPr>
          <p:cNvPr id="16" name="object 16"/>
          <p:cNvSpPr/>
          <p:nvPr/>
        </p:nvSpPr>
        <p:spPr>
          <a:xfrm>
            <a:off x="2998851" y="2850469"/>
            <a:ext cx="1184275" cy="1085850"/>
          </a:xfrm>
          <a:custGeom>
            <a:avLst/>
            <a:gdLst/>
            <a:ahLst/>
            <a:cxnLst/>
            <a:rect l="l" t="t" r="r" b="b"/>
            <a:pathLst>
              <a:path w="1184275" h="1085850">
                <a:moveTo>
                  <a:pt x="0" y="1085850"/>
                </a:moveTo>
                <a:lnTo>
                  <a:pt x="1184275" y="1085850"/>
                </a:lnTo>
                <a:lnTo>
                  <a:pt x="1184275" y="0"/>
                </a:lnTo>
                <a:lnTo>
                  <a:pt x="0" y="0"/>
                </a:lnTo>
                <a:lnTo>
                  <a:pt x="0" y="1085850"/>
                </a:lnTo>
                <a:close/>
              </a:path>
            </a:pathLst>
          </a:custGeom>
          <a:ln w="19050">
            <a:solidFill>
              <a:srgbClr val="333333"/>
            </a:solidFill>
          </a:ln>
        </p:spPr>
        <p:txBody>
          <a:bodyPr wrap="square" lIns="0" tIns="0" rIns="0" bIns="0" rtlCol="0"/>
          <a:lstStyle/>
          <a:p>
            <a:endParaRPr/>
          </a:p>
        </p:txBody>
      </p:sp>
      <p:sp>
        <p:nvSpPr>
          <p:cNvPr id="17" name="object 17"/>
          <p:cNvSpPr txBox="1"/>
          <p:nvPr/>
        </p:nvSpPr>
        <p:spPr>
          <a:xfrm>
            <a:off x="3126739" y="2858292"/>
            <a:ext cx="933450" cy="1000760"/>
          </a:xfrm>
          <a:prstGeom prst="rect">
            <a:avLst/>
          </a:prstGeom>
        </p:spPr>
        <p:txBody>
          <a:bodyPr vert="horz" wrap="square" lIns="0" tIns="12065" rIns="0" bIns="0" rtlCol="0">
            <a:spAutoFit/>
          </a:bodyPr>
          <a:lstStyle/>
          <a:p>
            <a:pPr marL="12700" marR="5080" indent="95885" algn="ctr">
              <a:lnSpc>
                <a:spcPct val="100000"/>
              </a:lnSpc>
              <a:spcBef>
                <a:spcPts val="95"/>
              </a:spcBef>
            </a:pPr>
            <a:r>
              <a:rPr sz="1600" b="1" spc="-240" dirty="0">
                <a:solidFill>
                  <a:srgbClr val="6D0043"/>
                </a:solidFill>
                <a:latin typeface="Arial"/>
                <a:cs typeface="Arial"/>
              </a:rPr>
              <a:t>L</a:t>
            </a:r>
            <a:r>
              <a:rPr sz="1600" b="1" spc="-250" dirty="0">
                <a:solidFill>
                  <a:srgbClr val="6D0043"/>
                </a:solidFill>
                <a:latin typeface="Arial"/>
                <a:cs typeface="Arial"/>
              </a:rPr>
              <a:t>o</a:t>
            </a:r>
            <a:r>
              <a:rPr sz="1600" b="1" spc="-150" dirty="0">
                <a:solidFill>
                  <a:srgbClr val="6D0043"/>
                </a:solidFill>
                <a:latin typeface="Arial"/>
                <a:cs typeface="Arial"/>
              </a:rPr>
              <a:t>a</a:t>
            </a:r>
            <a:r>
              <a:rPr sz="1600" b="1" spc="-160" dirty="0">
                <a:solidFill>
                  <a:srgbClr val="6D0043"/>
                </a:solidFill>
                <a:latin typeface="Arial"/>
                <a:cs typeface="Arial"/>
              </a:rPr>
              <a:t>d</a:t>
            </a:r>
            <a:r>
              <a:rPr sz="1600" b="1" spc="-35" dirty="0">
                <a:solidFill>
                  <a:srgbClr val="6D0043"/>
                </a:solidFill>
                <a:latin typeface="Arial"/>
                <a:cs typeface="Arial"/>
              </a:rPr>
              <a:t>-</a:t>
            </a:r>
            <a:r>
              <a:rPr sz="1600" b="1" spc="-95" dirty="0">
                <a:solidFill>
                  <a:srgbClr val="6D0043"/>
                </a:solidFill>
                <a:latin typeface="Arial"/>
                <a:cs typeface="Arial"/>
              </a:rPr>
              <a:t>area  </a:t>
            </a:r>
            <a:r>
              <a:rPr sz="1600" b="1" spc="-240" dirty="0">
                <a:solidFill>
                  <a:srgbClr val="6D0043"/>
                </a:solidFill>
                <a:latin typeface="Arial"/>
                <a:cs typeface="Arial"/>
              </a:rPr>
              <a:t>R            </a:t>
            </a:r>
            <a:r>
              <a:rPr sz="1600" b="1" spc="-250" dirty="0">
                <a:solidFill>
                  <a:srgbClr val="6D0043"/>
                </a:solidFill>
                <a:latin typeface="Arial"/>
                <a:cs typeface="Arial"/>
              </a:rPr>
              <a:t>RE</a:t>
            </a:r>
            <a:r>
              <a:rPr sz="1600" b="1" spc="-245" dirty="0">
                <a:solidFill>
                  <a:srgbClr val="6D0043"/>
                </a:solidFill>
                <a:latin typeface="Arial"/>
                <a:cs typeface="Arial"/>
              </a:rPr>
              <a:t>S</a:t>
            </a:r>
            <a:r>
              <a:rPr sz="1600" b="1" spc="-50" dirty="0">
                <a:solidFill>
                  <a:srgbClr val="6D0043"/>
                </a:solidFill>
                <a:latin typeface="Arial"/>
                <a:cs typeface="Arial"/>
              </a:rPr>
              <a:t>I</a:t>
            </a:r>
            <a:r>
              <a:rPr sz="1600" b="1" spc="-130" dirty="0">
                <a:solidFill>
                  <a:srgbClr val="6D0043"/>
                </a:solidFill>
                <a:latin typeface="Arial"/>
                <a:cs typeface="Arial"/>
              </a:rPr>
              <a:t>D</a:t>
            </a:r>
            <a:r>
              <a:rPr sz="1600" b="1" spc="-110" dirty="0">
                <a:solidFill>
                  <a:srgbClr val="6D0043"/>
                </a:solidFill>
                <a:latin typeface="Arial"/>
                <a:cs typeface="Arial"/>
              </a:rPr>
              <a:t>ENTI  </a:t>
            </a:r>
            <a:r>
              <a:rPr sz="1600" b="1" spc="-295" dirty="0">
                <a:solidFill>
                  <a:srgbClr val="6D0043"/>
                </a:solidFill>
                <a:latin typeface="Arial"/>
                <a:cs typeface="Arial"/>
              </a:rPr>
              <a:t>AL</a:t>
            </a:r>
            <a:endParaRPr sz="1600">
              <a:latin typeface="Arial"/>
              <a:cs typeface="Arial"/>
            </a:endParaRPr>
          </a:p>
        </p:txBody>
      </p:sp>
      <p:sp>
        <p:nvSpPr>
          <p:cNvPr id="18" name="object 18"/>
          <p:cNvSpPr/>
          <p:nvPr/>
        </p:nvSpPr>
        <p:spPr>
          <a:xfrm>
            <a:off x="4381500" y="2850469"/>
            <a:ext cx="1217930" cy="1085850"/>
          </a:xfrm>
          <a:custGeom>
            <a:avLst/>
            <a:gdLst/>
            <a:ahLst/>
            <a:cxnLst/>
            <a:rect l="l" t="t" r="r" b="b"/>
            <a:pathLst>
              <a:path w="1217929" h="1085850">
                <a:moveTo>
                  <a:pt x="0" y="1085850"/>
                </a:moveTo>
                <a:lnTo>
                  <a:pt x="1217612" y="1085850"/>
                </a:lnTo>
                <a:lnTo>
                  <a:pt x="1217612" y="0"/>
                </a:lnTo>
                <a:lnTo>
                  <a:pt x="0" y="0"/>
                </a:lnTo>
                <a:lnTo>
                  <a:pt x="0" y="1085850"/>
                </a:lnTo>
                <a:close/>
              </a:path>
            </a:pathLst>
          </a:custGeom>
          <a:solidFill>
            <a:srgbClr val="FDD5DE"/>
          </a:solidFill>
        </p:spPr>
        <p:txBody>
          <a:bodyPr wrap="square" lIns="0" tIns="0" rIns="0" bIns="0" rtlCol="0"/>
          <a:lstStyle/>
          <a:p>
            <a:endParaRPr/>
          </a:p>
        </p:txBody>
      </p:sp>
      <p:sp>
        <p:nvSpPr>
          <p:cNvPr id="19" name="object 19"/>
          <p:cNvSpPr/>
          <p:nvPr/>
        </p:nvSpPr>
        <p:spPr>
          <a:xfrm>
            <a:off x="4381500" y="2850469"/>
            <a:ext cx="1217930" cy="1085850"/>
          </a:xfrm>
          <a:custGeom>
            <a:avLst/>
            <a:gdLst/>
            <a:ahLst/>
            <a:cxnLst/>
            <a:rect l="l" t="t" r="r" b="b"/>
            <a:pathLst>
              <a:path w="1217929" h="1085850">
                <a:moveTo>
                  <a:pt x="0" y="1085850"/>
                </a:moveTo>
                <a:lnTo>
                  <a:pt x="1217612" y="1085850"/>
                </a:lnTo>
                <a:lnTo>
                  <a:pt x="1217612" y="0"/>
                </a:lnTo>
                <a:lnTo>
                  <a:pt x="0" y="0"/>
                </a:lnTo>
                <a:lnTo>
                  <a:pt x="0" y="1085850"/>
                </a:lnTo>
                <a:close/>
              </a:path>
            </a:pathLst>
          </a:custGeom>
          <a:ln w="19050">
            <a:solidFill>
              <a:srgbClr val="333333"/>
            </a:solidFill>
          </a:ln>
        </p:spPr>
        <p:txBody>
          <a:bodyPr wrap="square" lIns="0" tIns="0" rIns="0" bIns="0" rtlCol="0"/>
          <a:lstStyle/>
          <a:p>
            <a:endParaRPr/>
          </a:p>
        </p:txBody>
      </p:sp>
      <p:sp>
        <p:nvSpPr>
          <p:cNvPr id="20" name="object 20"/>
          <p:cNvSpPr txBox="1"/>
          <p:nvPr/>
        </p:nvSpPr>
        <p:spPr>
          <a:xfrm>
            <a:off x="4462398" y="2858292"/>
            <a:ext cx="1057275" cy="1000760"/>
          </a:xfrm>
          <a:prstGeom prst="rect">
            <a:avLst/>
          </a:prstGeom>
        </p:spPr>
        <p:txBody>
          <a:bodyPr vert="horz" wrap="square" lIns="0" tIns="12065" rIns="0" bIns="0" rtlCol="0">
            <a:spAutoFit/>
          </a:bodyPr>
          <a:lstStyle/>
          <a:p>
            <a:pPr marL="12700" marR="5080" indent="97155" algn="ctr">
              <a:lnSpc>
                <a:spcPct val="100000"/>
              </a:lnSpc>
              <a:spcBef>
                <a:spcPts val="95"/>
              </a:spcBef>
            </a:pPr>
            <a:r>
              <a:rPr sz="1600" b="1" spc="-145" dirty="0">
                <a:solidFill>
                  <a:srgbClr val="6D0043"/>
                </a:solidFill>
                <a:latin typeface="Arial"/>
                <a:cs typeface="Arial"/>
              </a:rPr>
              <a:t>Load-area  </a:t>
            </a:r>
            <a:r>
              <a:rPr sz="1600" b="1" spc="-360" dirty="0">
                <a:solidFill>
                  <a:srgbClr val="6D0043"/>
                </a:solidFill>
                <a:latin typeface="Arial"/>
                <a:cs typeface="Arial"/>
              </a:rPr>
              <a:t>C                                   </a:t>
            </a:r>
            <a:r>
              <a:rPr sz="1600" b="1" spc="-370" dirty="0">
                <a:solidFill>
                  <a:srgbClr val="6D0043"/>
                </a:solidFill>
                <a:latin typeface="Arial"/>
                <a:cs typeface="Arial"/>
              </a:rPr>
              <a:t>C</a:t>
            </a:r>
            <a:r>
              <a:rPr sz="1600" b="1" spc="-140" dirty="0">
                <a:solidFill>
                  <a:srgbClr val="6D0043"/>
                </a:solidFill>
                <a:latin typeface="Arial"/>
                <a:cs typeface="Arial"/>
              </a:rPr>
              <a:t>OMM</a:t>
            </a:r>
            <a:r>
              <a:rPr sz="1600" b="1" spc="-280" dirty="0">
                <a:solidFill>
                  <a:srgbClr val="6D0043"/>
                </a:solidFill>
                <a:latin typeface="Arial"/>
                <a:cs typeface="Arial"/>
              </a:rPr>
              <a:t>ER</a:t>
            </a:r>
            <a:r>
              <a:rPr sz="1600" b="1" spc="-300" dirty="0">
                <a:solidFill>
                  <a:srgbClr val="6D0043"/>
                </a:solidFill>
                <a:latin typeface="Arial"/>
                <a:cs typeface="Arial"/>
              </a:rPr>
              <a:t>C</a:t>
            </a:r>
            <a:r>
              <a:rPr sz="1600" b="1" spc="-120" dirty="0">
                <a:solidFill>
                  <a:srgbClr val="6D0043"/>
                </a:solidFill>
                <a:latin typeface="Arial"/>
                <a:cs typeface="Arial"/>
              </a:rPr>
              <a:t>IA  </a:t>
            </a:r>
            <a:r>
              <a:rPr sz="1600" b="1" spc="-270" dirty="0">
                <a:solidFill>
                  <a:srgbClr val="6D0043"/>
                </a:solidFill>
                <a:latin typeface="Arial"/>
                <a:cs typeface="Arial"/>
              </a:rPr>
              <a:t>L</a:t>
            </a:r>
            <a:endParaRPr sz="1600">
              <a:latin typeface="Arial"/>
              <a:cs typeface="Arial"/>
            </a:endParaRPr>
          </a:p>
        </p:txBody>
      </p:sp>
      <p:sp>
        <p:nvSpPr>
          <p:cNvPr id="21" name="object 21"/>
          <p:cNvSpPr/>
          <p:nvPr/>
        </p:nvSpPr>
        <p:spPr>
          <a:xfrm>
            <a:off x="204787" y="2380569"/>
            <a:ext cx="8453755" cy="1905"/>
          </a:xfrm>
          <a:custGeom>
            <a:avLst/>
            <a:gdLst/>
            <a:ahLst/>
            <a:cxnLst/>
            <a:rect l="l" t="t" r="r" b="b"/>
            <a:pathLst>
              <a:path w="8453755" h="1905">
                <a:moveTo>
                  <a:pt x="0" y="1524"/>
                </a:moveTo>
                <a:lnTo>
                  <a:pt x="8453437" y="0"/>
                </a:lnTo>
              </a:path>
            </a:pathLst>
          </a:custGeom>
          <a:ln w="19050">
            <a:solidFill>
              <a:srgbClr val="339933"/>
            </a:solidFill>
          </a:ln>
        </p:spPr>
        <p:txBody>
          <a:bodyPr wrap="square" lIns="0" tIns="0" rIns="0" bIns="0" rtlCol="0"/>
          <a:lstStyle/>
          <a:p>
            <a:endParaRPr/>
          </a:p>
        </p:txBody>
      </p:sp>
      <p:sp>
        <p:nvSpPr>
          <p:cNvPr id="22" name="object 22"/>
          <p:cNvSpPr/>
          <p:nvPr/>
        </p:nvSpPr>
        <p:spPr>
          <a:xfrm>
            <a:off x="1991550" y="2437719"/>
            <a:ext cx="0" cy="412750"/>
          </a:xfrm>
          <a:custGeom>
            <a:avLst/>
            <a:gdLst/>
            <a:ahLst/>
            <a:cxnLst/>
            <a:rect l="l" t="t" r="r" b="b"/>
            <a:pathLst>
              <a:path h="412750">
                <a:moveTo>
                  <a:pt x="0" y="0"/>
                </a:moveTo>
                <a:lnTo>
                  <a:pt x="0" y="412750"/>
                </a:lnTo>
              </a:path>
            </a:pathLst>
          </a:custGeom>
          <a:ln w="20700">
            <a:solidFill>
              <a:srgbClr val="339933"/>
            </a:solidFill>
          </a:ln>
        </p:spPr>
        <p:txBody>
          <a:bodyPr wrap="square" lIns="0" tIns="0" rIns="0" bIns="0" rtlCol="0"/>
          <a:lstStyle/>
          <a:p>
            <a:endParaRPr/>
          </a:p>
        </p:txBody>
      </p:sp>
      <p:sp>
        <p:nvSpPr>
          <p:cNvPr id="23" name="object 23"/>
          <p:cNvSpPr/>
          <p:nvPr/>
        </p:nvSpPr>
        <p:spPr>
          <a:xfrm>
            <a:off x="3559175" y="2431369"/>
            <a:ext cx="1905" cy="412750"/>
          </a:xfrm>
          <a:custGeom>
            <a:avLst/>
            <a:gdLst/>
            <a:ahLst/>
            <a:cxnLst/>
            <a:rect l="l" t="t" r="r" b="b"/>
            <a:pathLst>
              <a:path w="1904" h="412750">
                <a:moveTo>
                  <a:pt x="1650" y="412750"/>
                </a:moveTo>
                <a:lnTo>
                  <a:pt x="0" y="0"/>
                </a:lnTo>
              </a:path>
            </a:pathLst>
          </a:custGeom>
          <a:ln w="19050">
            <a:solidFill>
              <a:srgbClr val="339933"/>
            </a:solidFill>
          </a:ln>
        </p:spPr>
        <p:txBody>
          <a:bodyPr wrap="square" lIns="0" tIns="0" rIns="0" bIns="0" rtlCol="0"/>
          <a:lstStyle/>
          <a:p>
            <a:endParaRPr/>
          </a:p>
        </p:txBody>
      </p:sp>
      <p:sp>
        <p:nvSpPr>
          <p:cNvPr id="24" name="object 24"/>
          <p:cNvSpPr/>
          <p:nvPr/>
        </p:nvSpPr>
        <p:spPr>
          <a:xfrm>
            <a:off x="4959350" y="2417018"/>
            <a:ext cx="1905" cy="412750"/>
          </a:xfrm>
          <a:custGeom>
            <a:avLst/>
            <a:gdLst/>
            <a:ahLst/>
            <a:cxnLst/>
            <a:rect l="l" t="t" r="r" b="b"/>
            <a:pathLst>
              <a:path w="1904" h="412750">
                <a:moveTo>
                  <a:pt x="1650" y="412750"/>
                </a:moveTo>
                <a:lnTo>
                  <a:pt x="0" y="0"/>
                </a:lnTo>
              </a:path>
            </a:pathLst>
          </a:custGeom>
          <a:ln w="19050">
            <a:solidFill>
              <a:srgbClr val="339933"/>
            </a:solidFill>
          </a:ln>
        </p:spPr>
        <p:txBody>
          <a:bodyPr wrap="square" lIns="0" tIns="0" rIns="0" bIns="0" rtlCol="0"/>
          <a:lstStyle/>
          <a:p>
            <a:endParaRPr/>
          </a:p>
        </p:txBody>
      </p:sp>
      <p:sp>
        <p:nvSpPr>
          <p:cNvPr id="25" name="object 25"/>
          <p:cNvSpPr/>
          <p:nvPr/>
        </p:nvSpPr>
        <p:spPr>
          <a:xfrm>
            <a:off x="6269101" y="2431369"/>
            <a:ext cx="1905" cy="412750"/>
          </a:xfrm>
          <a:custGeom>
            <a:avLst/>
            <a:gdLst/>
            <a:ahLst/>
            <a:cxnLst/>
            <a:rect l="l" t="t" r="r" b="b"/>
            <a:pathLst>
              <a:path w="1904" h="412750">
                <a:moveTo>
                  <a:pt x="1524" y="412750"/>
                </a:moveTo>
                <a:lnTo>
                  <a:pt x="0" y="0"/>
                </a:lnTo>
              </a:path>
            </a:pathLst>
          </a:custGeom>
          <a:ln w="19050">
            <a:solidFill>
              <a:srgbClr val="339933"/>
            </a:solidFill>
          </a:ln>
        </p:spPr>
        <p:txBody>
          <a:bodyPr wrap="square" lIns="0" tIns="0" rIns="0" bIns="0" rtlCol="0"/>
          <a:lstStyle/>
          <a:p>
            <a:endParaRPr/>
          </a:p>
        </p:txBody>
      </p:sp>
      <p:sp>
        <p:nvSpPr>
          <p:cNvPr id="26" name="object 26"/>
          <p:cNvSpPr/>
          <p:nvPr/>
        </p:nvSpPr>
        <p:spPr>
          <a:xfrm>
            <a:off x="7366825" y="2423368"/>
            <a:ext cx="0" cy="427355"/>
          </a:xfrm>
          <a:custGeom>
            <a:avLst/>
            <a:gdLst/>
            <a:ahLst/>
            <a:cxnLst/>
            <a:rect l="l" t="t" r="r" b="b"/>
            <a:pathLst>
              <a:path h="427355">
                <a:moveTo>
                  <a:pt x="0" y="0"/>
                </a:moveTo>
                <a:lnTo>
                  <a:pt x="0" y="427100"/>
                </a:lnTo>
              </a:path>
            </a:pathLst>
          </a:custGeom>
          <a:ln w="20700">
            <a:solidFill>
              <a:srgbClr val="339933"/>
            </a:solidFill>
          </a:ln>
        </p:spPr>
        <p:txBody>
          <a:bodyPr wrap="square" lIns="0" tIns="0" rIns="0" bIns="0" rtlCol="0"/>
          <a:lstStyle/>
          <a:p>
            <a:endParaRPr/>
          </a:p>
        </p:txBody>
      </p:sp>
      <p:sp>
        <p:nvSpPr>
          <p:cNvPr id="27" name="object 27"/>
          <p:cNvSpPr/>
          <p:nvPr/>
        </p:nvSpPr>
        <p:spPr>
          <a:xfrm>
            <a:off x="1570100" y="3018616"/>
            <a:ext cx="1243330" cy="1330325"/>
          </a:xfrm>
          <a:custGeom>
            <a:avLst/>
            <a:gdLst/>
            <a:ahLst/>
            <a:cxnLst/>
            <a:rect l="l" t="t" r="r" b="b"/>
            <a:pathLst>
              <a:path w="1243330" h="1330325">
                <a:moveTo>
                  <a:pt x="0" y="1330325"/>
                </a:moveTo>
                <a:lnTo>
                  <a:pt x="1243012" y="1330325"/>
                </a:lnTo>
                <a:lnTo>
                  <a:pt x="1243012" y="0"/>
                </a:lnTo>
                <a:lnTo>
                  <a:pt x="0" y="0"/>
                </a:lnTo>
                <a:lnTo>
                  <a:pt x="0" y="1330325"/>
                </a:lnTo>
                <a:close/>
              </a:path>
            </a:pathLst>
          </a:custGeom>
          <a:solidFill>
            <a:srgbClr val="FDD5DE"/>
          </a:solidFill>
        </p:spPr>
        <p:txBody>
          <a:bodyPr wrap="square" lIns="0" tIns="0" rIns="0" bIns="0" rtlCol="0"/>
          <a:lstStyle/>
          <a:p>
            <a:endParaRPr/>
          </a:p>
        </p:txBody>
      </p:sp>
      <p:sp>
        <p:nvSpPr>
          <p:cNvPr id="28" name="object 28"/>
          <p:cNvSpPr/>
          <p:nvPr/>
        </p:nvSpPr>
        <p:spPr>
          <a:xfrm>
            <a:off x="1570100" y="3018616"/>
            <a:ext cx="1243330" cy="1330325"/>
          </a:xfrm>
          <a:custGeom>
            <a:avLst/>
            <a:gdLst/>
            <a:ahLst/>
            <a:cxnLst/>
            <a:rect l="l" t="t" r="r" b="b"/>
            <a:pathLst>
              <a:path w="1243330" h="1330325">
                <a:moveTo>
                  <a:pt x="0" y="1330325"/>
                </a:moveTo>
                <a:lnTo>
                  <a:pt x="1243012" y="1330325"/>
                </a:lnTo>
                <a:lnTo>
                  <a:pt x="1243012" y="0"/>
                </a:lnTo>
                <a:lnTo>
                  <a:pt x="0" y="0"/>
                </a:lnTo>
                <a:lnTo>
                  <a:pt x="0" y="1330325"/>
                </a:lnTo>
                <a:close/>
              </a:path>
            </a:pathLst>
          </a:custGeom>
          <a:ln w="19050">
            <a:solidFill>
              <a:srgbClr val="333333"/>
            </a:solidFill>
          </a:ln>
        </p:spPr>
        <p:txBody>
          <a:bodyPr wrap="square" lIns="0" tIns="0" rIns="0" bIns="0" rtlCol="0"/>
          <a:lstStyle/>
          <a:p>
            <a:endParaRPr/>
          </a:p>
        </p:txBody>
      </p:sp>
      <p:sp>
        <p:nvSpPr>
          <p:cNvPr id="29" name="object 29"/>
          <p:cNvSpPr txBox="1"/>
          <p:nvPr/>
        </p:nvSpPr>
        <p:spPr>
          <a:xfrm>
            <a:off x="2608646" y="3758391"/>
            <a:ext cx="122555" cy="269240"/>
          </a:xfrm>
          <a:prstGeom prst="rect">
            <a:avLst/>
          </a:prstGeom>
        </p:spPr>
        <p:txBody>
          <a:bodyPr vert="horz" wrap="square" lIns="0" tIns="12065" rIns="0" bIns="0" rtlCol="0">
            <a:spAutoFit/>
          </a:bodyPr>
          <a:lstStyle/>
          <a:p>
            <a:pPr marL="12700">
              <a:lnSpc>
                <a:spcPct val="100000"/>
              </a:lnSpc>
              <a:spcBef>
                <a:spcPts val="95"/>
              </a:spcBef>
            </a:pPr>
            <a:r>
              <a:rPr sz="1600" b="1" spc="-130" dirty="0">
                <a:solidFill>
                  <a:srgbClr val="6D0043"/>
                </a:solidFill>
                <a:latin typeface="Arial"/>
                <a:cs typeface="Arial"/>
              </a:rPr>
              <a:t>a</a:t>
            </a:r>
            <a:endParaRPr sz="1600">
              <a:latin typeface="Arial"/>
              <a:cs typeface="Arial"/>
            </a:endParaRPr>
          </a:p>
        </p:txBody>
      </p:sp>
      <p:sp>
        <p:nvSpPr>
          <p:cNvPr id="30" name="object 30"/>
          <p:cNvSpPr txBox="1"/>
          <p:nvPr/>
        </p:nvSpPr>
        <p:spPr>
          <a:xfrm>
            <a:off x="1664842" y="3080110"/>
            <a:ext cx="981710" cy="1178560"/>
          </a:xfrm>
          <a:prstGeom prst="rect">
            <a:avLst/>
          </a:prstGeom>
        </p:spPr>
        <p:txBody>
          <a:bodyPr vert="horz" wrap="square" lIns="0" tIns="0" rIns="0" bIns="0" rtlCol="0">
            <a:spAutoFit/>
          </a:bodyPr>
          <a:lstStyle/>
          <a:p>
            <a:pPr marL="170180">
              <a:lnSpc>
                <a:spcPts val="1595"/>
              </a:lnSpc>
            </a:pPr>
            <a:r>
              <a:rPr sz="1600" b="1" spc="-200" dirty="0">
                <a:solidFill>
                  <a:srgbClr val="6D0043"/>
                </a:solidFill>
                <a:latin typeface="Arial"/>
                <a:cs typeface="Arial"/>
              </a:rPr>
              <a:t>Load</a:t>
            </a:r>
            <a:r>
              <a:rPr sz="1600" b="1" spc="-35" dirty="0">
                <a:solidFill>
                  <a:srgbClr val="6D0043"/>
                </a:solidFill>
                <a:latin typeface="Arial"/>
                <a:cs typeface="Arial"/>
              </a:rPr>
              <a:t>-</a:t>
            </a:r>
            <a:r>
              <a:rPr sz="1600" b="1" spc="-130" dirty="0">
                <a:solidFill>
                  <a:srgbClr val="6D0043"/>
                </a:solidFill>
                <a:latin typeface="Arial"/>
                <a:cs typeface="Arial"/>
              </a:rPr>
              <a:t>a</a:t>
            </a:r>
            <a:r>
              <a:rPr sz="1600" b="1" spc="-50" dirty="0">
                <a:solidFill>
                  <a:srgbClr val="6D0043"/>
                </a:solidFill>
                <a:latin typeface="Arial"/>
                <a:cs typeface="Arial"/>
              </a:rPr>
              <a:t>r</a:t>
            </a:r>
            <a:r>
              <a:rPr sz="1600" b="1" spc="-140" dirty="0">
                <a:solidFill>
                  <a:srgbClr val="6D0043"/>
                </a:solidFill>
                <a:latin typeface="Arial"/>
                <a:cs typeface="Arial"/>
              </a:rPr>
              <a:t>ea</a:t>
            </a:r>
            <a:endParaRPr sz="1600">
              <a:latin typeface="Arial"/>
              <a:cs typeface="Arial"/>
            </a:endParaRPr>
          </a:p>
          <a:p>
            <a:pPr marL="71755" algn="ctr">
              <a:lnSpc>
                <a:spcPct val="100000"/>
              </a:lnSpc>
            </a:pPr>
            <a:r>
              <a:rPr sz="1600" b="1" spc="-250" dirty="0">
                <a:solidFill>
                  <a:srgbClr val="6D0043"/>
                </a:solidFill>
                <a:latin typeface="Arial"/>
                <a:cs typeface="Arial"/>
              </a:rPr>
              <a:t>B</a:t>
            </a:r>
            <a:endParaRPr sz="1600">
              <a:latin typeface="Arial"/>
              <a:cs typeface="Arial"/>
            </a:endParaRPr>
          </a:p>
          <a:p>
            <a:pPr marR="15875" indent="93980" algn="ctr">
              <a:lnSpc>
                <a:spcPct val="100000"/>
              </a:lnSpc>
            </a:pPr>
            <a:r>
              <a:rPr sz="1600" b="1" spc="-60" dirty="0">
                <a:solidFill>
                  <a:srgbClr val="6D0043"/>
                </a:solidFill>
                <a:latin typeface="Arial"/>
                <a:cs typeface="Arial"/>
              </a:rPr>
              <a:t>(all </a:t>
            </a:r>
            <a:r>
              <a:rPr sz="1600" b="1" spc="-105" dirty="0">
                <a:solidFill>
                  <a:srgbClr val="6D0043"/>
                </a:solidFill>
                <a:latin typeface="Arial"/>
                <a:cs typeface="Arial"/>
              </a:rPr>
              <a:t>time  </a:t>
            </a:r>
            <a:r>
              <a:rPr sz="1600" b="1" spc="-170" dirty="0">
                <a:solidFill>
                  <a:srgbClr val="6D0043"/>
                </a:solidFill>
                <a:latin typeface="Arial"/>
                <a:cs typeface="Arial"/>
              </a:rPr>
              <a:t>depe</a:t>
            </a:r>
            <a:r>
              <a:rPr sz="1600" b="1" spc="-130" dirty="0">
                <a:solidFill>
                  <a:srgbClr val="6D0043"/>
                </a:solidFill>
                <a:latin typeface="Arial"/>
                <a:cs typeface="Arial"/>
              </a:rPr>
              <a:t>ndentb  </a:t>
            </a:r>
            <a:r>
              <a:rPr sz="1600" b="1" spc="-150" dirty="0">
                <a:solidFill>
                  <a:srgbClr val="6D0043"/>
                </a:solidFill>
                <a:latin typeface="Arial"/>
                <a:cs typeface="Arial"/>
              </a:rPr>
              <a:t>ses)</a:t>
            </a:r>
            <a:endParaRPr sz="1600">
              <a:latin typeface="Arial"/>
              <a:cs typeface="Arial"/>
            </a:endParaRPr>
          </a:p>
        </p:txBody>
      </p:sp>
      <p:sp>
        <p:nvSpPr>
          <p:cNvPr id="31" name="object 31"/>
          <p:cNvSpPr/>
          <p:nvPr/>
        </p:nvSpPr>
        <p:spPr>
          <a:xfrm>
            <a:off x="1417700" y="2850469"/>
            <a:ext cx="1243330" cy="1330325"/>
          </a:xfrm>
          <a:custGeom>
            <a:avLst/>
            <a:gdLst/>
            <a:ahLst/>
            <a:cxnLst/>
            <a:rect l="l" t="t" r="r" b="b"/>
            <a:pathLst>
              <a:path w="1243330" h="1330325">
                <a:moveTo>
                  <a:pt x="0" y="1330325"/>
                </a:moveTo>
                <a:lnTo>
                  <a:pt x="1243012" y="1330325"/>
                </a:lnTo>
                <a:lnTo>
                  <a:pt x="1243012" y="0"/>
                </a:lnTo>
                <a:lnTo>
                  <a:pt x="0" y="0"/>
                </a:lnTo>
                <a:lnTo>
                  <a:pt x="0" y="1330325"/>
                </a:lnTo>
                <a:close/>
              </a:path>
            </a:pathLst>
          </a:custGeom>
          <a:solidFill>
            <a:srgbClr val="FDD5DE"/>
          </a:solidFill>
        </p:spPr>
        <p:txBody>
          <a:bodyPr wrap="square" lIns="0" tIns="0" rIns="0" bIns="0" rtlCol="0"/>
          <a:lstStyle/>
          <a:p>
            <a:endParaRPr/>
          </a:p>
        </p:txBody>
      </p:sp>
      <p:sp>
        <p:nvSpPr>
          <p:cNvPr id="32" name="object 32"/>
          <p:cNvSpPr/>
          <p:nvPr/>
        </p:nvSpPr>
        <p:spPr>
          <a:xfrm>
            <a:off x="1417700" y="2850469"/>
            <a:ext cx="1243330" cy="1330325"/>
          </a:xfrm>
          <a:custGeom>
            <a:avLst/>
            <a:gdLst/>
            <a:ahLst/>
            <a:cxnLst/>
            <a:rect l="l" t="t" r="r" b="b"/>
            <a:pathLst>
              <a:path w="1243330" h="1330325">
                <a:moveTo>
                  <a:pt x="0" y="1330325"/>
                </a:moveTo>
                <a:lnTo>
                  <a:pt x="1243012" y="1330325"/>
                </a:lnTo>
                <a:lnTo>
                  <a:pt x="1243012" y="0"/>
                </a:lnTo>
                <a:lnTo>
                  <a:pt x="0" y="0"/>
                </a:lnTo>
                <a:lnTo>
                  <a:pt x="0" y="1330325"/>
                </a:lnTo>
                <a:close/>
              </a:path>
            </a:pathLst>
          </a:custGeom>
          <a:ln w="19050">
            <a:solidFill>
              <a:srgbClr val="333333"/>
            </a:solidFill>
          </a:ln>
        </p:spPr>
        <p:txBody>
          <a:bodyPr wrap="square" lIns="0" tIns="0" rIns="0" bIns="0" rtlCol="0"/>
          <a:lstStyle/>
          <a:p>
            <a:endParaRPr/>
          </a:p>
        </p:txBody>
      </p:sp>
      <p:sp>
        <p:nvSpPr>
          <p:cNvPr id="33" name="object 33"/>
          <p:cNvSpPr txBox="1"/>
          <p:nvPr/>
        </p:nvSpPr>
        <p:spPr>
          <a:xfrm>
            <a:off x="1670430" y="2858292"/>
            <a:ext cx="837565" cy="269240"/>
          </a:xfrm>
          <a:prstGeom prst="rect">
            <a:avLst/>
          </a:prstGeom>
        </p:spPr>
        <p:txBody>
          <a:bodyPr vert="horz" wrap="square" lIns="0" tIns="12065" rIns="0" bIns="0" rtlCol="0">
            <a:spAutoFit/>
          </a:bodyPr>
          <a:lstStyle/>
          <a:p>
            <a:pPr marL="12700">
              <a:lnSpc>
                <a:spcPct val="100000"/>
              </a:lnSpc>
              <a:spcBef>
                <a:spcPts val="95"/>
              </a:spcBef>
            </a:pPr>
            <a:r>
              <a:rPr sz="1600" b="1" spc="-145" dirty="0">
                <a:solidFill>
                  <a:srgbClr val="6D0043"/>
                </a:solidFill>
                <a:latin typeface="Arial"/>
                <a:cs typeface="Arial"/>
              </a:rPr>
              <a:t>Load-area</a:t>
            </a:r>
            <a:endParaRPr sz="1600">
              <a:latin typeface="Arial"/>
              <a:cs typeface="Arial"/>
            </a:endParaRPr>
          </a:p>
        </p:txBody>
      </p:sp>
      <p:sp>
        <p:nvSpPr>
          <p:cNvPr id="34" name="object 34"/>
          <p:cNvSpPr txBox="1"/>
          <p:nvPr/>
        </p:nvSpPr>
        <p:spPr>
          <a:xfrm>
            <a:off x="1685670" y="3102437"/>
            <a:ext cx="706120" cy="513080"/>
          </a:xfrm>
          <a:prstGeom prst="rect">
            <a:avLst/>
          </a:prstGeom>
        </p:spPr>
        <p:txBody>
          <a:bodyPr vert="horz" wrap="square" lIns="0" tIns="12065" rIns="0" bIns="0" rtlCol="0">
            <a:spAutoFit/>
          </a:bodyPr>
          <a:lstStyle/>
          <a:p>
            <a:pPr marL="3810" algn="ctr">
              <a:lnSpc>
                <a:spcPct val="100000"/>
              </a:lnSpc>
              <a:spcBef>
                <a:spcPts val="95"/>
              </a:spcBef>
            </a:pPr>
            <a:r>
              <a:rPr sz="1600" b="1" spc="-175" dirty="0">
                <a:solidFill>
                  <a:srgbClr val="6D0043"/>
                </a:solidFill>
                <a:latin typeface="Arial"/>
                <a:cs typeface="Arial"/>
              </a:rPr>
              <a:t>B1</a:t>
            </a:r>
            <a:endParaRPr sz="1600">
              <a:latin typeface="Arial"/>
              <a:cs typeface="Arial"/>
            </a:endParaRPr>
          </a:p>
          <a:p>
            <a:pPr algn="ctr">
              <a:lnSpc>
                <a:spcPct val="100000"/>
              </a:lnSpc>
            </a:pPr>
            <a:r>
              <a:rPr sz="1600" b="1" spc="-60" dirty="0">
                <a:solidFill>
                  <a:srgbClr val="6D0043"/>
                </a:solidFill>
                <a:latin typeface="Arial"/>
                <a:cs typeface="Arial"/>
              </a:rPr>
              <a:t>(all</a:t>
            </a:r>
            <a:r>
              <a:rPr sz="1600" b="1" spc="-120" dirty="0">
                <a:solidFill>
                  <a:srgbClr val="6D0043"/>
                </a:solidFill>
                <a:latin typeface="Arial"/>
                <a:cs typeface="Arial"/>
              </a:rPr>
              <a:t> </a:t>
            </a:r>
            <a:r>
              <a:rPr sz="1600" b="1" spc="-105" dirty="0">
                <a:solidFill>
                  <a:srgbClr val="6D0043"/>
                </a:solidFill>
                <a:latin typeface="Arial"/>
                <a:cs typeface="Arial"/>
              </a:rPr>
              <a:t>time</a:t>
            </a:r>
            <a:endParaRPr sz="1600">
              <a:latin typeface="Arial"/>
              <a:cs typeface="Arial"/>
            </a:endParaRPr>
          </a:p>
        </p:txBody>
      </p:sp>
      <p:sp>
        <p:nvSpPr>
          <p:cNvPr id="35" name="object 35"/>
          <p:cNvSpPr txBox="1"/>
          <p:nvPr/>
        </p:nvSpPr>
        <p:spPr>
          <a:xfrm>
            <a:off x="1499361" y="3590116"/>
            <a:ext cx="1078865" cy="269240"/>
          </a:xfrm>
          <a:prstGeom prst="rect">
            <a:avLst/>
          </a:prstGeom>
        </p:spPr>
        <p:txBody>
          <a:bodyPr vert="horz" wrap="square" lIns="0" tIns="12065" rIns="0" bIns="0" rtlCol="0">
            <a:spAutoFit/>
          </a:bodyPr>
          <a:lstStyle/>
          <a:p>
            <a:pPr marL="12700">
              <a:lnSpc>
                <a:spcPct val="100000"/>
              </a:lnSpc>
              <a:spcBef>
                <a:spcPts val="95"/>
              </a:spcBef>
            </a:pPr>
            <a:r>
              <a:rPr sz="1600" b="1" spc="-155" dirty="0">
                <a:solidFill>
                  <a:srgbClr val="6D0043"/>
                </a:solidFill>
                <a:latin typeface="Arial"/>
                <a:cs typeface="Arial"/>
              </a:rPr>
              <a:t>dependentba</a:t>
            </a:r>
            <a:endParaRPr sz="1600">
              <a:latin typeface="Arial"/>
              <a:cs typeface="Arial"/>
            </a:endParaRPr>
          </a:p>
        </p:txBody>
      </p:sp>
      <p:sp>
        <p:nvSpPr>
          <p:cNvPr id="36" name="object 36"/>
          <p:cNvSpPr txBox="1"/>
          <p:nvPr/>
        </p:nvSpPr>
        <p:spPr>
          <a:xfrm>
            <a:off x="1860930" y="3833957"/>
            <a:ext cx="358775" cy="269240"/>
          </a:xfrm>
          <a:prstGeom prst="rect">
            <a:avLst/>
          </a:prstGeom>
        </p:spPr>
        <p:txBody>
          <a:bodyPr vert="horz" wrap="square" lIns="0" tIns="12065" rIns="0" bIns="0" rtlCol="0">
            <a:spAutoFit/>
          </a:bodyPr>
          <a:lstStyle/>
          <a:p>
            <a:pPr marL="12700">
              <a:lnSpc>
                <a:spcPct val="100000"/>
              </a:lnSpc>
              <a:spcBef>
                <a:spcPts val="95"/>
              </a:spcBef>
            </a:pPr>
            <a:r>
              <a:rPr sz="1600" b="1" spc="-145" dirty="0">
                <a:solidFill>
                  <a:srgbClr val="6D0043"/>
                </a:solidFill>
                <a:latin typeface="Arial"/>
                <a:cs typeface="Arial"/>
              </a:rPr>
              <a:t>ses)</a:t>
            </a:r>
            <a:endParaRPr sz="1600">
              <a:latin typeface="Arial"/>
              <a:cs typeface="Arial"/>
            </a:endParaRPr>
          </a:p>
        </p:txBody>
      </p:sp>
      <p:sp>
        <p:nvSpPr>
          <p:cNvPr id="37" name="object 37"/>
          <p:cNvSpPr/>
          <p:nvPr/>
        </p:nvSpPr>
        <p:spPr>
          <a:xfrm>
            <a:off x="7996301" y="2839293"/>
            <a:ext cx="1008380" cy="1085850"/>
          </a:xfrm>
          <a:custGeom>
            <a:avLst/>
            <a:gdLst/>
            <a:ahLst/>
            <a:cxnLst/>
            <a:rect l="l" t="t" r="r" b="b"/>
            <a:pathLst>
              <a:path w="1008379" h="1085850">
                <a:moveTo>
                  <a:pt x="0" y="1085850"/>
                </a:moveTo>
                <a:lnTo>
                  <a:pt x="1008062" y="1085850"/>
                </a:lnTo>
                <a:lnTo>
                  <a:pt x="1008062" y="0"/>
                </a:lnTo>
                <a:lnTo>
                  <a:pt x="0" y="0"/>
                </a:lnTo>
                <a:lnTo>
                  <a:pt x="0" y="1085850"/>
                </a:lnTo>
                <a:close/>
              </a:path>
            </a:pathLst>
          </a:custGeom>
          <a:solidFill>
            <a:srgbClr val="FDD5DE"/>
          </a:solidFill>
        </p:spPr>
        <p:txBody>
          <a:bodyPr wrap="square" lIns="0" tIns="0" rIns="0" bIns="0" rtlCol="0"/>
          <a:lstStyle/>
          <a:p>
            <a:endParaRPr/>
          </a:p>
        </p:txBody>
      </p:sp>
      <p:sp>
        <p:nvSpPr>
          <p:cNvPr id="38" name="object 38"/>
          <p:cNvSpPr/>
          <p:nvPr/>
        </p:nvSpPr>
        <p:spPr>
          <a:xfrm>
            <a:off x="7996301" y="2839293"/>
            <a:ext cx="1008380" cy="1085850"/>
          </a:xfrm>
          <a:custGeom>
            <a:avLst/>
            <a:gdLst/>
            <a:ahLst/>
            <a:cxnLst/>
            <a:rect l="l" t="t" r="r" b="b"/>
            <a:pathLst>
              <a:path w="1008379" h="1085850">
                <a:moveTo>
                  <a:pt x="0" y="1085850"/>
                </a:moveTo>
                <a:lnTo>
                  <a:pt x="1008062" y="1085850"/>
                </a:lnTo>
                <a:lnTo>
                  <a:pt x="1008062" y="0"/>
                </a:lnTo>
                <a:lnTo>
                  <a:pt x="0" y="0"/>
                </a:lnTo>
                <a:lnTo>
                  <a:pt x="0" y="1085850"/>
                </a:lnTo>
                <a:close/>
              </a:path>
            </a:pathLst>
          </a:custGeom>
          <a:ln w="19050">
            <a:solidFill>
              <a:srgbClr val="333333"/>
            </a:solidFill>
          </a:ln>
        </p:spPr>
        <p:txBody>
          <a:bodyPr wrap="square" lIns="0" tIns="0" rIns="0" bIns="0" rtlCol="0"/>
          <a:lstStyle/>
          <a:p>
            <a:endParaRPr/>
          </a:p>
        </p:txBody>
      </p:sp>
      <p:sp>
        <p:nvSpPr>
          <p:cNvPr id="39" name="object 39"/>
          <p:cNvSpPr txBox="1"/>
          <p:nvPr/>
        </p:nvSpPr>
        <p:spPr>
          <a:xfrm>
            <a:off x="8189214" y="2847294"/>
            <a:ext cx="624840" cy="1000760"/>
          </a:xfrm>
          <a:prstGeom prst="rect">
            <a:avLst/>
          </a:prstGeom>
        </p:spPr>
        <p:txBody>
          <a:bodyPr vert="horz" wrap="square" lIns="0" tIns="12065" rIns="0" bIns="0" rtlCol="0">
            <a:spAutoFit/>
          </a:bodyPr>
          <a:lstStyle/>
          <a:p>
            <a:pPr marL="27305" marR="18415" indent="109220" algn="just">
              <a:lnSpc>
                <a:spcPct val="100000"/>
              </a:lnSpc>
              <a:spcBef>
                <a:spcPts val="95"/>
              </a:spcBef>
            </a:pPr>
            <a:r>
              <a:rPr sz="1600" b="1" spc="-200" dirty="0">
                <a:solidFill>
                  <a:srgbClr val="6D0043"/>
                </a:solidFill>
                <a:latin typeface="Arial"/>
                <a:cs typeface="Arial"/>
              </a:rPr>
              <a:t>Load</a:t>
            </a:r>
            <a:r>
              <a:rPr sz="1600" b="1" spc="-30" dirty="0">
                <a:solidFill>
                  <a:srgbClr val="6D0043"/>
                </a:solidFill>
                <a:latin typeface="Arial"/>
                <a:cs typeface="Arial"/>
              </a:rPr>
              <a:t>-  </a:t>
            </a:r>
            <a:r>
              <a:rPr sz="1600" b="1" spc="-114" dirty="0">
                <a:solidFill>
                  <a:srgbClr val="6D0043"/>
                </a:solidFill>
                <a:latin typeface="Arial"/>
                <a:cs typeface="Arial"/>
              </a:rPr>
              <a:t>area</a:t>
            </a:r>
            <a:r>
              <a:rPr sz="1600" b="1" spc="-140" dirty="0">
                <a:solidFill>
                  <a:srgbClr val="6D0043"/>
                </a:solidFill>
                <a:latin typeface="Arial"/>
                <a:cs typeface="Arial"/>
              </a:rPr>
              <a:t> </a:t>
            </a:r>
            <a:r>
              <a:rPr sz="1600" b="1" spc="-45" dirty="0">
                <a:solidFill>
                  <a:srgbClr val="6D0043"/>
                </a:solidFill>
                <a:latin typeface="Arial"/>
                <a:cs typeface="Arial"/>
              </a:rPr>
              <a:t>I3  </a:t>
            </a:r>
            <a:r>
              <a:rPr sz="1600" b="1" spc="-140" dirty="0">
                <a:solidFill>
                  <a:srgbClr val="6D0043"/>
                </a:solidFill>
                <a:latin typeface="Arial"/>
                <a:cs typeface="Arial"/>
              </a:rPr>
              <a:t>INDUS</a:t>
            </a:r>
            <a:endParaRPr sz="1600">
              <a:latin typeface="Arial"/>
              <a:cs typeface="Arial"/>
            </a:endParaRPr>
          </a:p>
          <a:p>
            <a:pPr marL="12700">
              <a:lnSpc>
                <a:spcPct val="100000"/>
              </a:lnSpc>
            </a:pPr>
            <a:r>
              <a:rPr sz="1600" b="1" spc="-95" dirty="0">
                <a:solidFill>
                  <a:srgbClr val="6D0043"/>
                </a:solidFill>
                <a:latin typeface="Arial"/>
                <a:cs typeface="Arial"/>
              </a:rPr>
              <a:t>3</a:t>
            </a:r>
            <a:r>
              <a:rPr sz="1600" b="1" spc="-125" dirty="0">
                <a:solidFill>
                  <a:srgbClr val="6D0043"/>
                </a:solidFill>
                <a:latin typeface="Arial"/>
                <a:cs typeface="Arial"/>
              </a:rPr>
              <a:t> shifts</a:t>
            </a:r>
            <a:endParaRPr sz="1600">
              <a:latin typeface="Arial"/>
              <a:cs typeface="Arial"/>
            </a:endParaRPr>
          </a:p>
        </p:txBody>
      </p:sp>
      <p:sp>
        <p:nvSpPr>
          <p:cNvPr id="40" name="object 40"/>
          <p:cNvSpPr/>
          <p:nvPr/>
        </p:nvSpPr>
        <p:spPr>
          <a:xfrm>
            <a:off x="6894576" y="2850469"/>
            <a:ext cx="1008380" cy="1085850"/>
          </a:xfrm>
          <a:custGeom>
            <a:avLst/>
            <a:gdLst/>
            <a:ahLst/>
            <a:cxnLst/>
            <a:rect l="l" t="t" r="r" b="b"/>
            <a:pathLst>
              <a:path w="1008379" h="1085850">
                <a:moveTo>
                  <a:pt x="0" y="1085850"/>
                </a:moveTo>
                <a:lnTo>
                  <a:pt x="1008062" y="1085850"/>
                </a:lnTo>
                <a:lnTo>
                  <a:pt x="1008062" y="0"/>
                </a:lnTo>
                <a:lnTo>
                  <a:pt x="0" y="0"/>
                </a:lnTo>
                <a:lnTo>
                  <a:pt x="0" y="1085850"/>
                </a:lnTo>
                <a:close/>
              </a:path>
            </a:pathLst>
          </a:custGeom>
          <a:solidFill>
            <a:srgbClr val="FDD5DE"/>
          </a:solidFill>
        </p:spPr>
        <p:txBody>
          <a:bodyPr wrap="square" lIns="0" tIns="0" rIns="0" bIns="0" rtlCol="0"/>
          <a:lstStyle/>
          <a:p>
            <a:endParaRPr/>
          </a:p>
        </p:txBody>
      </p:sp>
      <p:sp>
        <p:nvSpPr>
          <p:cNvPr id="41" name="object 41"/>
          <p:cNvSpPr/>
          <p:nvPr/>
        </p:nvSpPr>
        <p:spPr>
          <a:xfrm>
            <a:off x="6894576" y="2850469"/>
            <a:ext cx="1008380" cy="1085850"/>
          </a:xfrm>
          <a:custGeom>
            <a:avLst/>
            <a:gdLst/>
            <a:ahLst/>
            <a:cxnLst/>
            <a:rect l="l" t="t" r="r" b="b"/>
            <a:pathLst>
              <a:path w="1008379" h="1085850">
                <a:moveTo>
                  <a:pt x="0" y="1085850"/>
                </a:moveTo>
                <a:lnTo>
                  <a:pt x="1008062" y="1085850"/>
                </a:lnTo>
                <a:lnTo>
                  <a:pt x="1008062" y="0"/>
                </a:lnTo>
                <a:lnTo>
                  <a:pt x="0" y="0"/>
                </a:lnTo>
                <a:lnTo>
                  <a:pt x="0" y="1085850"/>
                </a:lnTo>
                <a:close/>
              </a:path>
            </a:pathLst>
          </a:custGeom>
          <a:ln w="19050">
            <a:solidFill>
              <a:srgbClr val="333333"/>
            </a:solidFill>
          </a:ln>
        </p:spPr>
        <p:txBody>
          <a:bodyPr wrap="square" lIns="0" tIns="0" rIns="0" bIns="0" rtlCol="0"/>
          <a:lstStyle/>
          <a:p>
            <a:endParaRPr/>
          </a:p>
        </p:txBody>
      </p:sp>
      <p:sp>
        <p:nvSpPr>
          <p:cNvPr id="42" name="object 42"/>
          <p:cNvSpPr txBox="1"/>
          <p:nvPr/>
        </p:nvSpPr>
        <p:spPr>
          <a:xfrm>
            <a:off x="7087361" y="2858292"/>
            <a:ext cx="624840" cy="1000760"/>
          </a:xfrm>
          <a:prstGeom prst="rect">
            <a:avLst/>
          </a:prstGeom>
        </p:spPr>
        <p:txBody>
          <a:bodyPr vert="horz" wrap="square" lIns="0" tIns="12065" rIns="0" bIns="0" rtlCol="0">
            <a:spAutoFit/>
          </a:bodyPr>
          <a:lstStyle/>
          <a:p>
            <a:pPr marL="27940" marR="18415" indent="109220" algn="just">
              <a:lnSpc>
                <a:spcPct val="100000"/>
              </a:lnSpc>
              <a:spcBef>
                <a:spcPts val="95"/>
              </a:spcBef>
            </a:pPr>
            <a:r>
              <a:rPr sz="1600" b="1" spc="-170" dirty="0">
                <a:solidFill>
                  <a:srgbClr val="6D0043"/>
                </a:solidFill>
                <a:latin typeface="Arial"/>
                <a:cs typeface="Arial"/>
              </a:rPr>
              <a:t>Load-  </a:t>
            </a:r>
            <a:r>
              <a:rPr sz="1600" b="1" spc="-114" dirty="0">
                <a:solidFill>
                  <a:srgbClr val="6D0043"/>
                </a:solidFill>
                <a:latin typeface="Arial"/>
                <a:cs typeface="Arial"/>
              </a:rPr>
              <a:t>area</a:t>
            </a:r>
            <a:r>
              <a:rPr sz="1600" b="1" spc="-140" dirty="0">
                <a:solidFill>
                  <a:srgbClr val="6D0043"/>
                </a:solidFill>
                <a:latin typeface="Arial"/>
                <a:cs typeface="Arial"/>
              </a:rPr>
              <a:t> </a:t>
            </a:r>
            <a:r>
              <a:rPr sz="1600" b="1" spc="-45" dirty="0">
                <a:solidFill>
                  <a:srgbClr val="6D0043"/>
                </a:solidFill>
                <a:latin typeface="Arial"/>
                <a:cs typeface="Arial"/>
              </a:rPr>
              <a:t>I2  </a:t>
            </a:r>
            <a:r>
              <a:rPr sz="1600" b="1" spc="-140" dirty="0">
                <a:solidFill>
                  <a:srgbClr val="6D0043"/>
                </a:solidFill>
                <a:latin typeface="Arial"/>
                <a:cs typeface="Arial"/>
              </a:rPr>
              <a:t>INDUS</a:t>
            </a:r>
            <a:endParaRPr sz="1600">
              <a:latin typeface="Arial"/>
              <a:cs typeface="Arial"/>
            </a:endParaRPr>
          </a:p>
          <a:p>
            <a:pPr marL="12700">
              <a:lnSpc>
                <a:spcPct val="100000"/>
              </a:lnSpc>
            </a:pPr>
            <a:r>
              <a:rPr sz="1600" b="1" spc="-95" dirty="0">
                <a:solidFill>
                  <a:srgbClr val="6D0043"/>
                </a:solidFill>
                <a:latin typeface="Arial"/>
                <a:cs typeface="Arial"/>
              </a:rPr>
              <a:t>2</a:t>
            </a:r>
            <a:r>
              <a:rPr sz="1600" b="1" spc="-125" dirty="0">
                <a:solidFill>
                  <a:srgbClr val="6D0043"/>
                </a:solidFill>
                <a:latin typeface="Arial"/>
                <a:cs typeface="Arial"/>
              </a:rPr>
              <a:t> shifts</a:t>
            </a:r>
            <a:endParaRPr sz="1600">
              <a:latin typeface="Arial"/>
              <a:cs typeface="Arial"/>
            </a:endParaRPr>
          </a:p>
        </p:txBody>
      </p:sp>
      <p:sp>
        <p:nvSpPr>
          <p:cNvPr id="43" name="object 43"/>
          <p:cNvSpPr/>
          <p:nvPr/>
        </p:nvSpPr>
        <p:spPr>
          <a:xfrm>
            <a:off x="190500" y="4026743"/>
            <a:ext cx="244475" cy="1249680"/>
          </a:xfrm>
          <a:custGeom>
            <a:avLst/>
            <a:gdLst/>
            <a:ahLst/>
            <a:cxnLst/>
            <a:rect l="l" t="t" r="r" b="b"/>
            <a:pathLst>
              <a:path w="244475" h="1249679">
                <a:moveTo>
                  <a:pt x="244475" y="0"/>
                </a:moveTo>
                <a:lnTo>
                  <a:pt x="0" y="1249426"/>
                </a:lnTo>
              </a:path>
            </a:pathLst>
          </a:custGeom>
          <a:ln w="9525">
            <a:solidFill>
              <a:srgbClr val="339933"/>
            </a:solidFill>
          </a:ln>
        </p:spPr>
        <p:txBody>
          <a:bodyPr wrap="square" lIns="0" tIns="0" rIns="0" bIns="0" rtlCol="0"/>
          <a:lstStyle/>
          <a:p>
            <a:endParaRPr/>
          </a:p>
        </p:txBody>
      </p:sp>
      <p:sp>
        <p:nvSpPr>
          <p:cNvPr id="44" name="object 44"/>
          <p:cNvSpPr/>
          <p:nvPr/>
        </p:nvSpPr>
        <p:spPr>
          <a:xfrm>
            <a:off x="755650" y="4026743"/>
            <a:ext cx="349250" cy="1233805"/>
          </a:xfrm>
          <a:custGeom>
            <a:avLst/>
            <a:gdLst/>
            <a:ahLst/>
            <a:cxnLst/>
            <a:rect l="l" t="t" r="r" b="b"/>
            <a:pathLst>
              <a:path w="349250" h="1233804">
                <a:moveTo>
                  <a:pt x="0" y="0"/>
                </a:moveTo>
                <a:lnTo>
                  <a:pt x="349250" y="1233551"/>
                </a:lnTo>
              </a:path>
            </a:pathLst>
          </a:custGeom>
          <a:ln w="9525">
            <a:solidFill>
              <a:srgbClr val="339933"/>
            </a:solidFill>
          </a:ln>
        </p:spPr>
        <p:txBody>
          <a:bodyPr wrap="square" lIns="0" tIns="0" rIns="0" bIns="0" rtlCol="0"/>
          <a:lstStyle/>
          <a:p>
            <a:endParaRPr/>
          </a:p>
        </p:txBody>
      </p:sp>
      <p:sp>
        <p:nvSpPr>
          <p:cNvPr id="45" name="object 45"/>
          <p:cNvSpPr/>
          <p:nvPr/>
        </p:nvSpPr>
        <p:spPr>
          <a:xfrm>
            <a:off x="53975" y="5338018"/>
            <a:ext cx="290830" cy="304800"/>
          </a:xfrm>
          <a:custGeom>
            <a:avLst/>
            <a:gdLst/>
            <a:ahLst/>
            <a:cxnLst/>
            <a:rect l="l" t="t" r="r" b="b"/>
            <a:pathLst>
              <a:path w="290830" h="304800">
                <a:moveTo>
                  <a:pt x="145262" y="0"/>
                </a:moveTo>
                <a:lnTo>
                  <a:pt x="99347" y="7766"/>
                </a:lnTo>
                <a:lnTo>
                  <a:pt x="59471" y="29394"/>
                </a:lnTo>
                <a:lnTo>
                  <a:pt x="28026" y="62380"/>
                </a:lnTo>
                <a:lnTo>
                  <a:pt x="7405" y="104217"/>
                </a:lnTo>
                <a:lnTo>
                  <a:pt x="0" y="152400"/>
                </a:lnTo>
                <a:lnTo>
                  <a:pt x="7405" y="200582"/>
                </a:lnTo>
                <a:lnTo>
                  <a:pt x="28026" y="242419"/>
                </a:lnTo>
                <a:lnTo>
                  <a:pt x="59471" y="275405"/>
                </a:lnTo>
                <a:lnTo>
                  <a:pt x="99347" y="297033"/>
                </a:lnTo>
                <a:lnTo>
                  <a:pt x="145262" y="304800"/>
                </a:lnTo>
                <a:lnTo>
                  <a:pt x="191170" y="297033"/>
                </a:lnTo>
                <a:lnTo>
                  <a:pt x="231042" y="275405"/>
                </a:lnTo>
                <a:lnTo>
                  <a:pt x="262485" y="242419"/>
                </a:lnTo>
                <a:lnTo>
                  <a:pt x="283106" y="200582"/>
                </a:lnTo>
                <a:lnTo>
                  <a:pt x="290512" y="152400"/>
                </a:lnTo>
                <a:lnTo>
                  <a:pt x="283106" y="104217"/>
                </a:lnTo>
                <a:lnTo>
                  <a:pt x="262485" y="62380"/>
                </a:lnTo>
                <a:lnTo>
                  <a:pt x="231042" y="29394"/>
                </a:lnTo>
                <a:lnTo>
                  <a:pt x="191170" y="7766"/>
                </a:lnTo>
                <a:lnTo>
                  <a:pt x="145262" y="0"/>
                </a:lnTo>
                <a:close/>
              </a:path>
            </a:pathLst>
          </a:custGeom>
          <a:solidFill>
            <a:srgbClr val="FFFFFF"/>
          </a:solidFill>
        </p:spPr>
        <p:txBody>
          <a:bodyPr wrap="square" lIns="0" tIns="0" rIns="0" bIns="0" rtlCol="0"/>
          <a:lstStyle/>
          <a:p>
            <a:endParaRPr/>
          </a:p>
        </p:txBody>
      </p:sp>
      <p:sp>
        <p:nvSpPr>
          <p:cNvPr id="46" name="object 46"/>
          <p:cNvSpPr/>
          <p:nvPr/>
        </p:nvSpPr>
        <p:spPr>
          <a:xfrm>
            <a:off x="53975" y="5338018"/>
            <a:ext cx="290830" cy="304800"/>
          </a:xfrm>
          <a:custGeom>
            <a:avLst/>
            <a:gdLst/>
            <a:ahLst/>
            <a:cxnLst/>
            <a:rect l="l" t="t" r="r" b="b"/>
            <a:pathLst>
              <a:path w="290830" h="304800">
                <a:moveTo>
                  <a:pt x="0" y="152400"/>
                </a:moveTo>
                <a:lnTo>
                  <a:pt x="7405" y="104217"/>
                </a:lnTo>
                <a:lnTo>
                  <a:pt x="28026" y="62380"/>
                </a:lnTo>
                <a:lnTo>
                  <a:pt x="59471" y="29394"/>
                </a:lnTo>
                <a:lnTo>
                  <a:pt x="99347" y="7766"/>
                </a:lnTo>
                <a:lnTo>
                  <a:pt x="145262" y="0"/>
                </a:lnTo>
                <a:lnTo>
                  <a:pt x="191170" y="7766"/>
                </a:lnTo>
                <a:lnTo>
                  <a:pt x="231042" y="29394"/>
                </a:lnTo>
                <a:lnTo>
                  <a:pt x="262485" y="62380"/>
                </a:lnTo>
                <a:lnTo>
                  <a:pt x="283106" y="104217"/>
                </a:lnTo>
                <a:lnTo>
                  <a:pt x="290512" y="152400"/>
                </a:lnTo>
                <a:lnTo>
                  <a:pt x="283106" y="200582"/>
                </a:lnTo>
                <a:lnTo>
                  <a:pt x="262485" y="242419"/>
                </a:lnTo>
                <a:lnTo>
                  <a:pt x="231042" y="275405"/>
                </a:lnTo>
                <a:lnTo>
                  <a:pt x="191170" y="297033"/>
                </a:lnTo>
                <a:lnTo>
                  <a:pt x="145262" y="304800"/>
                </a:lnTo>
                <a:lnTo>
                  <a:pt x="99347" y="297033"/>
                </a:lnTo>
                <a:lnTo>
                  <a:pt x="59471" y="275405"/>
                </a:lnTo>
                <a:lnTo>
                  <a:pt x="28026" y="242419"/>
                </a:lnTo>
                <a:lnTo>
                  <a:pt x="7405" y="200582"/>
                </a:lnTo>
                <a:lnTo>
                  <a:pt x="0" y="152400"/>
                </a:lnTo>
                <a:close/>
              </a:path>
            </a:pathLst>
          </a:custGeom>
          <a:ln w="9525">
            <a:solidFill>
              <a:srgbClr val="339933"/>
            </a:solidFill>
          </a:ln>
        </p:spPr>
        <p:txBody>
          <a:bodyPr wrap="square" lIns="0" tIns="0" rIns="0" bIns="0" rtlCol="0"/>
          <a:lstStyle/>
          <a:p>
            <a:endParaRPr/>
          </a:p>
        </p:txBody>
      </p:sp>
      <p:sp>
        <p:nvSpPr>
          <p:cNvPr id="47" name="object 47"/>
          <p:cNvSpPr/>
          <p:nvPr/>
        </p:nvSpPr>
        <p:spPr>
          <a:xfrm>
            <a:off x="392112" y="5338018"/>
            <a:ext cx="290830" cy="304800"/>
          </a:xfrm>
          <a:custGeom>
            <a:avLst/>
            <a:gdLst/>
            <a:ahLst/>
            <a:cxnLst/>
            <a:rect l="l" t="t" r="r" b="b"/>
            <a:pathLst>
              <a:path w="290830" h="304800">
                <a:moveTo>
                  <a:pt x="145262" y="0"/>
                </a:moveTo>
                <a:lnTo>
                  <a:pt x="99348" y="7766"/>
                </a:lnTo>
                <a:lnTo>
                  <a:pt x="59472" y="29394"/>
                </a:lnTo>
                <a:lnTo>
                  <a:pt x="28027" y="62380"/>
                </a:lnTo>
                <a:lnTo>
                  <a:pt x="7405" y="104217"/>
                </a:lnTo>
                <a:lnTo>
                  <a:pt x="0" y="152400"/>
                </a:lnTo>
                <a:lnTo>
                  <a:pt x="7405" y="200582"/>
                </a:lnTo>
                <a:lnTo>
                  <a:pt x="28027" y="242419"/>
                </a:lnTo>
                <a:lnTo>
                  <a:pt x="59472" y="275405"/>
                </a:lnTo>
                <a:lnTo>
                  <a:pt x="99348" y="297033"/>
                </a:lnTo>
                <a:lnTo>
                  <a:pt x="145262" y="304800"/>
                </a:lnTo>
                <a:lnTo>
                  <a:pt x="191170" y="297033"/>
                </a:lnTo>
                <a:lnTo>
                  <a:pt x="231042" y="275405"/>
                </a:lnTo>
                <a:lnTo>
                  <a:pt x="262485" y="242419"/>
                </a:lnTo>
                <a:lnTo>
                  <a:pt x="283106" y="200582"/>
                </a:lnTo>
                <a:lnTo>
                  <a:pt x="290512" y="152400"/>
                </a:lnTo>
                <a:lnTo>
                  <a:pt x="283106" y="104217"/>
                </a:lnTo>
                <a:lnTo>
                  <a:pt x="262485" y="62380"/>
                </a:lnTo>
                <a:lnTo>
                  <a:pt x="231042" y="29394"/>
                </a:lnTo>
                <a:lnTo>
                  <a:pt x="191170" y="7766"/>
                </a:lnTo>
                <a:lnTo>
                  <a:pt x="145262" y="0"/>
                </a:lnTo>
                <a:close/>
              </a:path>
            </a:pathLst>
          </a:custGeom>
          <a:solidFill>
            <a:srgbClr val="FFFFFF"/>
          </a:solidFill>
        </p:spPr>
        <p:txBody>
          <a:bodyPr wrap="square" lIns="0" tIns="0" rIns="0" bIns="0" rtlCol="0"/>
          <a:lstStyle/>
          <a:p>
            <a:endParaRPr/>
          </a:p>
        </p:txBody>
      </p:sp>
      <p:sp>
        <p:nvSpPr>
          <p:cNvPr id="48" name="object 48"/>
          <p:cNvSpPr/>
          <p:nvPr/>
        </p:nvSpPr>
        <p:spPr>
          <a:xfrm>
            <a:off x="392112" y="5338018"/>
            <a:ext cx="290830" cy="304800"/>
          </a:xfrm>
          <a:custGeom>
            <a:avLst/>
            <a:gdLst/>
            <a:ahLst/>
            <a:cxnLst/>
            <a:rect l="l" t="t" r="r" b="b"/>
            <a:pathLst>
              <a:path w="290830" h="304800">
                <a:moveTo>
                  <a:pt x="0" y="152400"/>
                </a:moveTo>
                <a:lnTo>
                  <a:pt x="7405" y="104217"/>
                </a:lnTo>
                <a:lnTo>
                  <a:pt x="28027" y="62380"/>
                </a:lnTo>
                <a:lnTo>
                  <a:pt x="59472" y="29394"/>
                </a:lnTo>
                <a:lnTo>
                  <a:pt x="99348" y="7766"/>
                </a:lnTo>
                <a:lnTo>
                  <a:pt x="145262" y="0"/>
                </a:lnTo>
                <a:lnTo>
                  <a:pt x="191170" y="7766"/>
                </a:lnTo>
                <a:lnTo>
                  <a:pt x="231042" y="29394"/>
                </a:lnTo>
                <a:lnTo>
                  <a:pt x="262485" y="62380"/>
                </a:lnTo>
                <a:lnTo>
                  <a:pt x="283106" y="104217"/>
                </a:lnTo>
                <a:lnTo>
                  <a:pt x="290512" y="152400"/>
                </a:lnTo>
                <a:lnTo>
                  <a:pt x="283106" y="200582"/>
                </a:lnTo>
                <a:lnTo>
                  <a:pt x="262485" y="242419"/>
                </a:lnTo>
                <a:lnTo>
                  <a:pt x="231042" y="275405"/>
                </a:lnTo>
                <a:lnTo>
                  <a:pt x="191170" y="297033"/>
                </a:lnTo>
                <a:lnTo>
                  <a:pt x="145262" y="304800"/>
                </a:lnTo>
                <a:lnTo>
                  <a:pt x="99348" y="297033"/>
                </a:lnTo>
                <a:lnTo>
                  <a:pt x="59472" y="275405"/>
                </a:lnTo>
                <a:lnTo>
                  <a:pt x="28027" y="242419"/>
                </a:lnTo>
                <a:lnTo>
                  <a:pt x="7405" y="200582"/>
                </a:lnTo>
                <a:lnTo>
                  <a:pt x="0" y="152400"/>
                </a:lnTo>
                <a:close/>
              </a:path>
            </a:pathLst>
          </a:custGeom>
          <a:ln w="9525">
            <a:solidFill>
              <a:srgbClr val="339933"/>
            </a:solidFill>
          </a:ln>
        </p:spPr>
        <p:txBody>
          <a:bodyPr wrap="square" lIns="0" tIns="0" rIns="0" bIns="0" rtlCol="0"/>
          <a:lstStyle/>
          <a:p>
            <a:endParaRPr/>
          </a:p>
        </p:txBody>
      </p:sp>
      <p:sp>
        <p:nvSpPr>
          <p:cNvPr id="49" name="object 49"/>
          <p:cNvSpPr/>
          <p:nvPr/>
        </p:nvSpPr>
        <p:spPr>
          <a:xfrm>
            <a:off x="730250" y="5338018"/>
            <a:ext cx="290830" cy="304800"/>
          </a:xfrm>
          <a:custGeom>
            <a:avLst/>
            <a:gdLst/>
            <a:ahLst/>
            <a:cxnLst/>
            <a:rect l="l" t="t" r="r" b="b"/>
            <a:pathLst>
              <a:path w="290830" h="304800">
                <a:moveTo>
                  <a:pt x="145262" y="0"/>
                </a:moveTo>
                <a:lnTo>
                  <a:pt x="99348" y="7766"/>
                </a:lnTo>
                <a:lnTo>
                  <a:pt x="59472" y="29394"/>
                </a:lnTo>
                <a:lnTo>
                  <a:pt x="28027" y="62380"/>
                </a:lnTo>
                <a:lnTo>
                  <a:pt x="7405" y="104217"/>
                </a:lnTo>
                <a:lnTo>
                  <a:pt x="0" y="152400"/>
                </a:lnTo>
                <a:lnTo>
                  <a:pt x="7405" y="200582"/>
                </a:lnTo>
                <a:lnTo>
                  <a:pt x="28027" y="242419"/>
                </a:lnTo>
                <a:lnTo>
                  <a:pt x="59472" y="275405"/>
                </a:lnTo>
                <a:lnTo>
                  <a:pt x="99348" y="297033"/>
                </a:lnTo>
                <a:lnTo>
                  <a:pt x="145262" y="304800"/>
                </a:lnTo>
                <a:lnTo>
                  <a:pt x="191170" y="297033"/>
                </a:lnTo>
                <a:lnTo>
                  <a:pt x="231042" y="275405"/>
                </a:lnTo>
                <a:lnTo>
                  <a:pt x="262485" y="242419"/>
                </a:lnTo>
                <a:lnTo>
                  <a:pt x="283106" y="200582"/>
                </a:lnTo>
                <a:lnTo>
                  <a:pt x="290512" y="152400"/>
                </a:lnTo>
                <a:lnTo>
                  <a:pt x="283106" y="104217"/>
                </a:lnTo>
                <a:lnTo>
                  <a:pt x="262485" y="62380"/>
                </a:lnTo>
                <a:lnTo>
                  <a:pt x="231042" y="29394"/>
                </a:lnTo>
                <a:lnTo>
                  <a:pt x="191170" y="7766"/>
                </a:lnTo>
                <a:lnTo>
                  <a:pt x="145262" y="0"/>
                </a:lnTo>
                <a:close/>
              </a:path>
            </a:pathLst>
          </a:custGeom>
          <a:solidFill>
            <a:srgbClr val="FFFFFF"/>
          </a:solidFill>
        </p:spPr>
        <p:txBody>
          <a:bodyPr wrap="square" lIns="0" tIns="0" rIns="0" bIns="0" rtlCol="0"/>
          <a:lstStyle/>
          <a:p>
            <a:endParaRPr/>
          </a:p>
        </p:txBody>
      </p:sp>
      <p:sp>
        <p:nvSpPr>
          <p:cNvPr id="50" name="object 50"/>
          <p:cNvSpPr/>
          <p:nvPr/>
        </p:nvSpPr>
        <p:spPr>
          <a:xfrm>
            <a:off x="730250" y="5338018"/>
            <a:ext cx="290830" cy="304800"/>
          </a:xfrm>
          <a:custGeom>
            <a:avLst/>
            <a:gdLst/>
            <a:ahLst/>
            <a:cxnLst/>
            <a:rect l="l" t="t" r="r" b="b"/>
            <a:pathLst>
              <a:path w="290830" h="304800">
                <a:moveTo>
                  <a:pt x="0" y="152400"/>
                </a:moveTo>
                <a:lnTo>
                  <a:pt x="7405" y="104217"/>
                </a:lnTo>
                <a:lnTo>
                  <a:pt x="28027" y="62380"/>
                </a:lnTo>
                <a:lnTo>
                  <a:pt x="59472" y="29394"/>
                </a:lnTo>
                <a:lnTo>
                  <a:pt x="99348" y="7766"/>
                </a:lnTo>
                <a:lnTo>
                  <a:pt x="145262" y="0"/>
                </a:lnTo>
                <a:lnTo>
                  <a:pt x="191170" y="7766"/>
                </a:lnTo>
                <a:lnTo>
                  <a:pt x="231042" y="29394"/>
                </a:lnTo>
                <a:lnTo>
                  <a:pt x="262485" y="62380"/>
                </a:lnTo>
                <a:lnTo>
                  <a:pt x="283106" y="104217"/>
                </a:lnTo>
                <a:lnTo>
                  <a:pt x="290512" y="152400"/>
                </a:lnTo>
                <a:lnTo>
                  <a:pt x="283106" y="200582"/>
                </a:lnTo>
                <a:lnTo>
                  <a:pt x="262485" y="242419"/>
                </a:lnTo>
                <a:lnTo>
                  <a:pt x="231042" y="275405"/>
                </a:lnTo>
                <a:lnTo>
                  <a:pt x="191170" y="297033"/>
                </a:lnTo>
                <a:lnTo>
                  <a:pt x="145262" y="304800"/>
                </a:lnTo>
                <a:lnTo>
                  <a:pt x="99348" y="297033"/>
                </a:lnTo>
                <a:lnTo>
                  <a:pt x="59472" y="275405"/>
                </a:lnTo>
                <a:lnTo>
                  <a:pt x="28027" y="242419"/>
                </a:lnTo>
                <a:lnTo>
                  <a:pt x="7405" y="200582"/>
                </a:lnTo>
                <a:lnTo>
                  <a:pt x="0" y="152400"/>
                </a:lnTo>
                <a:close/>
              </a:path>
            </a:pathLst>
          </a:custGeom>
          <a:ln w="9525">
            <a:solidFill>
              <a:srgbClr val="339933"/>
            </a:solidFill>
          </a:ln>
        </p:spPr>
        <p:txBody>
          <a:bodyPr wrap="square" lIns="0" tIns="0" rIns="0" bIns="0" rtlCol="0"/>
          <a:lstStyle/>
          <a:p>
            <a:endParaRPr/>
          </a:p>
        </p:txBody>
      </p:sp>
      <p:sp>
        <p:nvSpPr>
          <p:cNvPr id="51" name="object 51"/>
          <p:cNvSpPr/>
          <p:nvPr/>
        </p:nvSpPr>
        <p:spPr>
          <a:xfrm>
            <a:off x="1068387" y="5338018"/>
            <a:ext cx="290830" cy="304800"/>
          </a:xfrm>
          <a:custGeom>
            <a:avLst/>
            <a:gdLst/>
            <a:ahLst/>
            <a:cxnLst/>
            <a:rect l="l" t="t" r="r" b="b"/>
            <a:pathLst>
              <a:path w="290830" h="304800">
                <a:moveTo>
                  <a:pt x="145262" y="0"/>
                </a:moveTo>
                <a:lnTo>
                  <a:pt x="99348" y="7766"/>
                </a:lnTo>
                <a:lnTo>
                  <a:pt x="59472" y="29394"/>
                </a:lnTo>
                <a:lnTo>
                  <a:pt x="28027" y="62380"/>
                </a:lnTo>
                <a:lnTo>
                  <a:pt x="7405" y="104217"/>
                </a:lnTo>
                <a:lnTo>
                  <a:pt x="0" y="152400"/>
                </a:lnTo>
                <a:lnTo>
                  <a:pt x="7405" y="200582"/>
                </a:lnTo>
                <a:lnTo>
                  <a:pt x="28027" y="242419"/>
                </a:lnTo>
                <a:lnTo>
                  <a:pt x="59472" y="275405"/>
                </a:lnTo>
                <a:lnTo>
                  <a:pt x="99348" y="297033"/>
                </a:lnTo>
                <a:lnTo>
                  <a:pt x="145262" y="304800"/>
                </a:lnTo>
                <a:lnTo>
                  <a:pt x="191175" y="297033"/>
                </a:lnTo>
                <a:lnTo>
                  <a:pt x="231048" y="275405"/>
                </a:lnTo>
                <a:lnTo>
                  <a:pt x="262489" y="242419"/>
                </a:lnTo>
                <a:lnTo>
                  <a:pt x="283108" y="200582"/>
                </a:lnTo>
                <a:lnTo>
                  <a:pt x="290512" y="152400"/>
                </a:lnTo>
                <a:lnTo>
                  <a:pt x="283108" y="104217"/>
                </a:lnTo>
                <a:lnTo>
                  <a:pt x="262489" y="62380"/>
                </a:lnTo>
                <a:lnTo>
                  <a:pt x="231048" y="29394"/>
                </a:lnTo>
                <a:lnTo>
                  <a:pt x="191175" y="7766"/>
                </a:lnTo>
                <a:lnTo>
                  <a:pt x="145262" y="0"/>
                </a:lnTo>
                <a:close/>
              </a:path>
            </a:pathLst>
          </a:custGeom>
          <a:solidFill>
            <a:srgbClr val="FFFFFF"/>
          </a:solidFill>
        </p:spPr>
        <p:txBody>
          <a:bodyPr wrap="square" lIns="0" tIns="0" rIns="0" bIns="0" rtlCol="0"/>
          <a:lstStyle/>
          <a:p>
            <a:endParaRPr/>
          </a:p>
        </p:txBody>
      </p:sp>
      <p:sp>
        <p:nvSpPr>
          <p:cNvPr id="52" name="object 52"/>
          <p:cNvSpPr/>
          <p:nvPr/>
        </p:nvSpPr>
        <p:spPr>
          <a:xfrm>
            <a:off x="1068387" y="5338018"/>
            <a:ext cx="290830" cy="304800"/>
          </a:xfrm>
          <a:custGeom>
            <a:avLst/>
            <a:gdLst/>
            <a:ahLst/>
            <a:cxnLst/>
            <a:rect l="l" t="t" r="r" b="b"/>
            <a:pathLst>
              <a:path w="290830" h="304800">
                <a:moveTo>
                  <a:pt x="0" y="152400"/>
                </a:moveTo>
                <a:lnTo>
                  <a:pt x="7405" y="104217"/>
                </a:lnTo>
                <a:lnTo>
                  <a:pt x="28027" y="62380"/>
                </a:lnTo>
                <a:lnTo>
                  <a:pt x="59472" y="29394"/>
                </a:lnTo>
                <a:lnTo>
                  <a:pt x="99348" y="7766"/>
                </a:lnTo>
                <a:lnTo>
                  <a:pt x="145262" y="0"/>
                </a:lnTo>
                <a:lnTo>
                  <a:pt x="191175" y="7766"/>
                </a:lnTo>
                <a:lnTo>
                  <a:pt x="231048" y="29394"/>
                </a:lnTo>
                <a:lnTo>
                  <a:pt x="262489" y="62380"/>
                </a:lnTo>
                <a:lnTo>
                  <a:pt x="283108" y="104217"/>
                </a:lnTo>
                <a:lnTo>
                  <a:pt x="290512" y="152400"/>
                </a:lnTo>
                <a:lnTo>
                  <a:pt x="283108" y="200582"/>
                </a:lnTo>
                <a:lnTo>
                  <a:pt x="262489" y="242419"/>
                </a:lnTo>
                <a:lnTo>
                  <a:pt x="231048" y="275405"/>
                </a:lnTo>
                <a:lnTo>
                  <a:pt x="191175" y="297033"/>
                </a:lnTo>
                <a:lnTo>
                  <a:pt x="145262" y="304800"/>
                </a:lnTo>
                <a:lnTo>
                  <a:pt x="99348" y="297033"/>
                </a:lnTo>
                <a:lnTo>
                  <a:pt x="59472" y="275405"/>
                </a:lnTo>
                <a:lnTo>
                  <a:pt x="28027" y="242419"/>
                </a:lnTo>
                <a:lnTo>
                  <a:pt x="7405" y="200582"/>
                </a:lnTo>
                <a:lnTo>
                  <a:pt x="0" y="152400"/>
                </a:lnTo>
                <a:close/>
              </a:path>
            </a:pathLst>
          </a:custGeom>
          <a:ln w="9525">
            <a:solidFill>
              <a:srgbClr val="339933"/>
            </a:solidFill>
          </a:ln>
        </p:spPr>
        <p:txBody>
          <a:bodyPr wrap="square" lIns="0" tIns="0" rIns="0" bIns="0" rtlCol="0"/>
          <a:lstStyle/>
          <a:p>
            <a:endParaRPr/>
          </a:p>
        </p:txBody>
      </p:sp>
      <p:sp>
        <p:nvSpPr>
          <p:cNvPr id="53" name="object 53"/>
          <p:cNvSpPr/>
          <p:nvPr/>
        </p:nvSpPr>
        <p:spPr>
          <a:xfrm>
            <a:off x="1406525" y="5338018"/>
            <a:ext cx="290830" cy="304800"/>
          </a:xfrm>
          <a:custGeom>
            <a:avLst/>
            <a:gdLst/>
            <a:ahLst/>
            <a:cxnLst/>
            <a:rect l="l" t="t" r="r" b="b"/>
            <a:pathLst>
              <a:path w="290830" h="304800">
                <a:moveTo>
                  <a:pt x="145287" y="0"/>
                </a:moveTo>
                <a:lnTo>
                  <a:pt x="99356" y="7766"/>
                </a:lnTo>
                <a:lnTo>
                  <a:pt x="59472" y="29394"/>
                </a:lnTo>
                <a:lnTo>
                  <a:pt x="28025" y="62380"/>
                </a:lnTo>
                <a:lnTo>
                  <a:pt x="7404" y="104217"/>
                </a:lnTo>
                <a:lnTo>
                  <a:pt x="0" y="152400"/>
                </a:lnTo>
                <a:lnTo>
                  <a:pt x="7404" y="200582"/>
                </a:lnTo>
                <a:lnTo>
                  <a:pt x="28025" y="242419"/>
                </a:lnTo>
                <a:lnTo>
                  <a:pt x="59472" y="275405"/>
                </a:lnTo>
                <a:lnTo>
                  <a:pt x="99356" y="297033"/>
                </a:lnTo>
                <a:lnTo>
                  <a:pt x="145287" y="304800"/>
                </a:lnTo>
                <a:lnTo>
                  <a:pt x="191170" y="297033"/>
                </a:lnTo>
                <a:lnTo>
                  <a:pt x="231048" y="275405"/>
                </a:lnTo>
                <a:lnTo>
                  <a:pt x="262514" y="242419"/>
                </a:lnTo>
                <a:lnTo>
                  <a:pt x="283159" y="200582"/>
                </a:lnTo>
                <a:lnTo>
                  <a:pt x="290575" y="152400"/>
                </a:lnTo>
                <a:lnTo>
                  <a:pt x="283159" y="104217"/>
                </a:lnTo>
                <a:lnTo>
                  <a:pt x="262514" y="62380"/>
                </a:lnTo>
                <a:lnTo>
                  <a:pt x="231048" y="29394"/>
                </a:lnTo>
                <a:lnTo>
                  <a:pt x="191170" y="7766"/>
                </a:lnTo>
                <a:lnTo>
                  <a:pt x="145287" y="0"/>
                </a:lnTo>
                <a:close/>
              </a:path>
            </a:pathLst>
          </a:custGeom>
          <a:solidFill>
            <a:srgbClr val="FFFFFF"/>
          </a:solidFill>
        </p:spPr>
        <p:txBody>
          <a:bodyPr wrap="square" lIns="0" tIns="0" rIns="0" bIns="0" rtlCol="0"/>
          <a:lstStyle/>
          <a:p>
            <a:endParaRPr/>
          </a:p>
        </p:txBody>
      </p:sp>
      <p:sp>
        <p:nvSpPr>
          <p:cNvPr id="54" name="object 54"/>
          <p:cNvSpPr/>
          <p:nvPr/>
        </p:nvSpPr>
        <p:spPr>
          <a:xfrm>
            <a:off x="1406525" y="5338018"/>
            <a:ext cx="290830" cy="304800"/>
          </a:xfrm>
          <a:custGeom>
            <a:avLst/>
            <a:gdLst/>
            <a:ahLst/>
            <a:cxnLst/>
            <a:rect l="l" t="t" r="r" b="b"/>
            <a:pathLst>
              <a:path w="290830" h="304800">
                <a:moveTo>
                  <a:pt x="0" y="152400"/>
                </a:moveTo>
                <a:lnTo>
                  <a:pt x="7404" y="104217"/>
                </a:lnTo>
                <a:lnTo>
                  <a:pt x="28025" y="62380"/>
                </a:lnTo>
                <a:lnTo>
                  <a:pt x="59472" y="29394"/>
                </a:lnTo>
                <a:lnTo>
                  <a:pt x="99356" y="7766"/>
                </a:lnTo>
                <a:lnTo>
                  <a:pt x="145287" y="0"/>
                </a:lnTo>
                <a:lnTo>
                  <a:pt x="191170" y="7766"/>
                </a:lnTo>
                <a:lnTo>
                  <a:pt x="231048" y="29394"/>
                </a:lnTo>
                <a:lnTo>
                  <a:pt x="262514" y="62380"/>
                </a:lnTo>
                <a:lnTo>
                  <a:pt x="283159" y="104217"/>
                </a:lnTo>
                <a:lnTo>
                  <a:pt x="290575" y="152400"/>
                </a:lnTo>
                <a:lnTo>
                  <a:pt x="283159" y="200582"/>
                </a:lnTo>
                <a:lnTo>
                  <a:pt x="262514" y="242419"/>
                </a:lnTo>
                <a:lnTo>
                  <a:pt x="231048" y="275405"/>
                </a:lnTo>
                <a:lnTo>
                  <a:pt x="191170" y="297033"/>
                </a:lnTo>
                <a:lnTo>
                  <a:pt x="145287" y="304800"/>
                </a:lnTo>
                <a:lnTo>
                  <a:pt x="99356" y="297033"/>
                </a:lnTo>
                <a:lnTo>
                  <a:pt x="59472" y="275405"/>
                </a:lnTo>
                <a:lnTo>
                  <a:pt x="28025" y="242419"/>
                </a:lnTo>
                <a:lnTo>
                  <a:pt x="7404" y="200582"/>
                </a:lnTo>
                <a:lnTo>
                  <a:pt x="0" y="152400"/>
                </a:lnTo>
                <a:close/>
              </a:path>
            </a:pathLst>
          </a:custGeom>
          <a:ln w="9525">
            <a:solidFill>
              <a:srgbClr val="339933"/>
            </a:solidFill>
          </a:ln>
        </p:spPr>
        <p:txBody>
          <a:bodyPr wrap="square" lIns="0" tIns="0" rIns="0" bIns="0" rtlCol="0"/>
          <a:lstStyle/>
          <a:p>
            <a:endParaRPr/>
          </a:p>
        </p:txBody>
      </p:sp>
      <p:sp>
        <p:nvSpPr>
          <p:cNvPr id="55" name="object 55"/>
          <p:cNvSpPr/>
          <p:nvPr/>
        </p:nvSpPr>
        <p:spPr>
          <a:xfrm>
            <a:off x="1744726" y="5338018"/>
            <a:ext cx="290830" cy="304800"/>
          </a:xfrm>
          <a:custGeom>
            <a:avLst/>
            <a:gdLst/>
            <a:ahLst/>
            <a:cxnLst/>
            <a:rect l="l" t="t" r="r" b="b"/>
            <a:pathLst>
              <a:path w="290830" h="304800">
                <a:moveTo>
                  <a:pt x="145161"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1"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1" y="0"/>
                </a:lnTo>
                <a:close/>
              </a:path>
            </a:pathLst>
          </a:custGeom>
          <a:solidFill>
            <a:srgbClr val="FFFFFF"/>
          </a:solidFill>
        </p:spPr>
        <p:txBody>
          <a:bodyPr wrap="square" lIns="0" tIns="0" rIns="0" bIns="0" rtlCol="0"/>
          <a:lstStyle/>
          <a:p>
            <a:endParaRPr/>
          </a:p>
        </p:txBody>
      </p:sp>
      <p:sp>
        <p:nvSpPr>
          <p:cNvPr id="56" name="object 56"/>
          <p:cNvSpPr/>
          <p:nvPr/>
        </p:nvSpPr>
        <p:spPr>
          <a:xfrm>
            <a:off x="1744726" y="5338018"/>
            <a:ext cx="290830" cy="304800"/>
          </a:xfrm>
          <a:custGeom>
            <a:avLst/>
            <a:gdLst/>
            <a:ahLst/>
            <a:cxnLst/>
            <a:rect l="l" t="t" r="r" b="b"/>
            <a:pathLst>
              <a:path w="290830" h="304800">
                <a:moveTo>
                  <a:pt x="0" y="152400"/>
                </a:moveTo>
                <a:lnTo>
                  <a:pt x="7403" y="104217"/>
                </a:lnTo>
                <a:lnTo>
                  <a:pt x="28017" y="62380"/>
                </a:lnTo>
                <a:lnTo>
                  <a:pt x="59445" y="29394"/>
                </a:lnTo>
                <a:lnTo>
                  <a:pt x="99291" y="7766"/>
                </a:lnTo>
                <a:lnTo>
                  <a:pt x="145161"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1"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57" name="object 57"/>
          <p:cNvSpPr/>
          <p:nvPr/>
        </p:nvSpPr>
        <p:spPr>
          <a:xfrm>
            <a:off x="2084451" y="5338018"/>
            <a:ext cx="290830" cy="304800"/>
          </a:xfrm>
          <a:custGeom>
            <a:avLst/>
            <a:gdLst/>
            <a:ahLst/>
            <a:cxnLst/>
            <a:rect l="l" t="t" r="r" b="b"/>
            <a:pathLst>
              <a:path w="290830" h="304800">
                <a:moveTo>
                  <a:pt x="145161"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1"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1" y="0"/>
                </a:lnTo>
                <a:close/>
              </a:path>
            </a:pathLst>
          </a:custGeom>
          <a:solidFill>
            <a:srgbClr val="FFFFFF"/>
          </a:solidFill>
        </p:spPr>
        <p:txBody>
          <a:bodyPr wrap="square" lIns="0" tIns="0" rIns="0" bIns="0" rtlCol="0"/>
          <a:lstStyle/>
          <a:p>
            <a:endParaRPr/>
          </a:p>
        </p:txBody>
      </p:sp>
      <p:sp>
        <p:nvSpPr>
          <p:cNvPr id="58" name="object 58"/>
          <p:cNvSpPr/>
          <p:nvPr/>
        </p:nvSpPr>
        <p:spPr>
          <a:xfrm>
            <a:off x="2084451" y="5338018"/>
            <a:ext cx="290830" cy="304800"/>
          </a:xfrm>
          <a:custGeom>
            <a:avLst/>
            <a:gdLst/>
            <a:ahLst/>
            <a:cxnLst/>
            <a:rect l="l" t="t" r="r" b="b"/>
            <a:pathLst>
              <a:path w="290830" h="304800">
                <a:moveTo>
                  <a:pt x="0" y="152400"/>
                </a:moveTo>
                <a:lnTo>
                  <a:pt x="7403" y="104217"/>
                </a:lnTo>
                <a:lnTo>
                  <a:pt x="28017" y="62380"/>
                </a:lnTo>
                <a:lnTo>
                  <a:pt x="59445" y="29394"/>
                </a:lnTo>
                <a:lnTo>
                  <a:pt x="99291" y="7766"/>
                </a:lnTo>
                <a:lnTo>
                  <a:pt x="145161"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1"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59" name="object 59"/>
          <p:cNvSpPr/>
          <p:nvPr/>
        </p:nvSpPr>
        <p:spPr>
          <a:xfrm>
            <a:off x="2422525" y="5338018"/>
            <a:ext cx="290830" cy="304800"/>
          </a:xfrm>
          <a:custGeom>
            <a:avLst/>
            <a:gdLst/>
            <a:ahLst/>
            <a:cxnLst/>
            <a:rect l="l" t="t" r="r" b="b"/>
            <a:pathLst>
              <a:path w="290830" h="304800">
                <a:moveTo>
                  <a:pt x="145287" y="0"/>
                </a:moveTo>
                <a:lnTo>
                  <a:pt x="99356" y="7766"/>
                </a:lnTo>
                <a:lnTo>
                  <a:pt x="59472" y="29394"/>
                </a:lnTo>
                <a:lnTo>
                  <a:pt x="28025" y="62380"/>
                </a:lnTo>
                <a:lnTo>
                  <a:pt x="7404" y="104217"/>
                </a:lnTo>
                <a:lnTo>
                  <a:pt x="0" y="152400"/>
                </a:lnTo>
                <a:lnTo>
                  <a:pt x="7404" y="200582"/>
                </a:lnTo>
                <a:lnTo>
                  <a:pt x="28025" y="242419"/>
                </a:lnTo>
                <a:lnTo>
                  <a:pt x="59472" y="275405"/>
                </a:lnTo>
                <a:lnTo>
                  <a:pt x="99356" y="297033"/>
                </a:lnTo>
                <a:lnTo>
                  <a:pt x="145287" y="304800"/>
                </a:lnTo>
                <a:lnTo>
                  <a:pt x="191170" y="297033"/>
                </a:lnTo>
                <a:lnTo>
                  <a:pt x="231048" y="275405"/>
                </a:lnTo>
                <a:lnTo>
                  <a:pt x="262514" y="242419"/>
                </a:lnTo>
                <a:lnTo>
                  <a:pt x="283159" y="200582"/>
                </a:lnTo>
                <a:lnTo>
                  <a:pt x="290575" y="152400"/>
                </a:lnTo>
                <a:lnTo>
                  <a:pt x="283159" y="104217"/>
                </a:lnTo>
                <a:lnTo>
                  <a:pt x="262514" y="62380"/>
                </a:lnTo>
                <a:lnTo>
                  <a:pt x="231048" y="29394"/>
                </a:lnTo>
                <a:lnTo>
                  <a:pt x="191170" y="7766"/>
                </a:lnTo>
                <a:lnTo>
                  <a:pt x="145287" y="0"/>
                </a:lnTo>
                <a:close/>
              </a:path>
            </a:pathLst>
          </a:custGeom>
          <a:solidFill>
            <a:srgbClr val="FFFFFF"/>
          </a:solidFill>
        </p:spPr>
        <p:txBody>
          <a:bodyPr wrap="square" lIns="0" tIns="0" rIns="0" bIns="0" rtlCol="0"/>
          <a:lstStyle/>
          <a:p>
            <a:endParaRPr/>
          </a:p>
        </p:txBody>
      </p:sp>
      <p:sp>
        <p:nvSpPr>
          <p:cNvPr id="60" name="object 60"/>
          <p:cNvSpPr/>
          <p:nvPr/>
        </p:nvSpPr>
        <p:spPr>
          <a:xfrm>
            <a:off x="2422525" y="5338018"/>
            <a:ext cx="290830" cy="304800"/>
          </a:xfrm>
          <a:custGeom>
            <a:avLst/>
            <a:gdLst/>
            <a:ahLst/>
            <a:cxnLst/>
            <a:rect l="l" t="t" r="r" b="b"/>
            <a:pathLst>
              <a:path w="290830" h="304800">
                <a:moveTo>
                  <a:pt x="0" y="152400"/>
                </a:moveTo>
                <a:lnTo>
                  <a:pt x="7404" y="104217"/>
                </a:lnTo>
                <a:lnTo>
                  <a:pt x="28025" y="62380"/>
                </a:lnTo>
                <a:lnTo>
                  <a:pt x="59472" y="29394"/>
                </a:lnTo>
                <a:lnTo>
                  <a:pt x="99356" y="7766"/>
                </a:lnTo>
                <a:lnTo>
                  <a:pt x="145287" y="0"/>
                </a:lnTo>
                <a:lnTo>
                  <a:pt x="191170" y="7766"/>
                </a:lnTo>
                <a:lnTo>
                  <a:pt x="231048" y="29394"/>
                </a:lnTo>
                <a:lnTo>
                  <a:pt x="262514" y="62380"/>
                </a:lnTo>
                <a:lnTo>
                  <a:pt x="283159" y="104217"/>
                </a:lnTo>
                <a:lnTo>
                  <a:pt x="290575" y="152400"/>
                </a:lnTo>
                <a:lnTo>
                  <a:pt x="283159" y="200582"/>
                </a:lnTo>
                <a:lnTo>
                  <a:pt x="262514" y="242419"/>
                </a:lnTo>
                <a:lnTo>
                  <a:pt x="231048" y="275405"/>
                </a:lnTo>
                <a:lnTo>
                  <a:pt x="191170" y="297033"/>
                </a:lnTo>
                <a:lnTo>
                  <a:pt x="145287" y="304800"/>
                </a:lnTo>
                <a:lnTo>
                  <a:pt x="99356" y="297033"/>
                </a:lnTo>
                <a:lnTo>
                  <a:pt x="59472" y="275405"/>
                </a:lnTo>
                <a:lnTo>
                  <a:pt x="28025" y="242419"/>
                </a:lnTo>
                <a:lnTo>
                  <a:pt x="7404" y="200582"/>
                </a:lnTo>
                <a:lnTo>
                  <a:pt x="0" y="152400"/>
                </a:lnTo>
                <a:close/>
              </a:path>
            </a:pathLst>
          </a:custGeom>
          <a:ln w="9525">
            <a:solidFill>
              <a:srgbClr val="339933"/>
            </a:solidFill>
          </a:ln>
        </p:spPr>
        <p:txBody>
          <a:bodyPr wrap="square" lIns="0" tIns="0" rIns="0" bIns="0" rtlCol="0"/>
          <a:lstStyle/>
          <a:p>
            <a:endParaRPr/>
          </a:p>
        </p:txBody>
      </p:sp>
      <p:sp>
        <p:nvSpPr>
          <p:cNvPr id="61" name="object 61"/>
          <p:cNvSpPr/>
          <p:nvPr/>
        </p:nvSpPr>
        <p:spPr>
          <a:xfrm>
            <a:off x="2760726" y="5338018"/>
            <a:ext cx="290830" cy="304800"/>
          </a:xfrm>
          <a:custGeom>
            <a:avLst/>
            <a:gdLst/>
            <a:ahLst/>
            <a:cxnLst/>
            <a:rect l="l" t="t" r="r" b="b"/>
            <a:pathLst>
              <a:path w="290830" h="304800">
                <a:moveTo>
                  <a:pt x="145161"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1"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1" y="0"/>
                </a:lnTo>
                <a:close/>
              </a:path>
            </a:pathLst>
          </a:custGeom>
          <a:solidFill>
            <a:srgbClr val="FFFFFF"/>
          </a:solidFill>
        </p:spPr>
        <p:txBody>
          <a:bodyPr wrap="square" lIns="0" tIns="0" rIns="0" bIns="0" rtlCol="0"/>
          <a:lstStyle/>
          <a:p>
            <a:endParaRPr/>
          </a:p>
        </p:txBody>
      </p:sp>
      <p:sp>
        <p:nvSpPr>
          <p:cNvPr id="62" name="object 62"/>
          <p:cNvSpPr/>
          <p:nvPr/>
        </p:nvSpPr>
        <p:spPr>
          <a:xfrm>
            <a:off x="2760726" y="5338018"/>
            <a:ext cx="290830" cy="304800"/>
          </a:xfrm>
          <a:custGeom>
            <a:avLst/>
            <a:gdLst/>
            <a:ahLst/>
            <a:cxnLst/>
            <a:rect l="l" t="t" r="r" b="b"/>
            <a:pathLst>
              <a:path w="290830" h="304800">
                <a:moveTo>
                  <a:pt x="0" y="152400"/>
                </a:moveTo>
                <a:lnTo>
                  <a:pt x="7403" y="104217"/>
                </a:lnTo>
                <a:lnTo>
                  <a:pt x="28017" y="62380"/>
                </a:lnTo>
                <a:lnTo>
                  <a:pt x="59445" y="29394"/>
                </a:lnTo>
                <a:lnTo>
                  <a:pt x="99291" y="7766"/>
                </a:lnTo>
                <a:lnTo>
                  <a:pt x="145161"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1"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63" name="object 63"/>
          <p:cNvSpPr/>
          <p:nvPr/>
        </p:nvSpPr>
        <p:spPr>
          <a:xfrm>
            <a:off x="3098800" y="5338018"/>
            <a:ext cx="290830" cy="304800"/>
          </a:xfrm>
          <a:custGeom>
            <a:avLst/>
            <a:gdLst/>
            <a:ahLst/>
            <a:cxnLst/>
            <a:rect l="l" t="t" r="r" b="b"/>
            <a:pathLst>
              <a:path w="290829" h="304800">
                <a:moveTo>
                  <a:pt x="145287" y="0"/>
                </a:moveTo>
                <a:lnTo>
                  <a:pt x="99356" y="7766"/>
                </a:lnTo>
                <a:lnTo>
                  <a:pt x="59472" y="29394"/>
                </a:lnTo>
                <a:lnTo>
                  <a:pt x="28025" y="62380"/>
                </a:lnTo>
                <a:lnTo>
                  <a:pt x="7404" y="104217"/>
                </a:lnTo>
                <a:lnTo>
                  <a:pt x="0" y="152400"/>
                </a:lnTo>
                <a:lnTo>
                  <a:pt x="7404" y="200582"/>
                </a:lnTo>
                <a:lnTo>
                  <a:pt x="28025" y="242419"/>
                </a:lnTo>
                <a:lnTo>
                  <a:pt x="59472" y="275405"/>
                </a:lnTo>
                <a:lnTo>
                  <a:pt x="99356" y="297033"/>
                </a:lnTo>
                <a:lnTo>
                  <a:pt x="145287" y="304800"/>
                </a:lnTo>
                <a:lnTo>
                  <a:pt x="191170" y="297033"/>
                </a:lnTo>
                <a:lnTo>
                  <a:pt x="231048" y="275405"/>
                </a:lnTo>
                <a:lnTo>
                  <a:pt x="262514" y="242419"/>
                </a:lnTo>
                <a:lnTo>
                  <a:pt x="283159" y="200582"/>
                </a:lnTo>
                <a:lnTo>
                  <a:pt x="290575" y="152400"/>
                </a:lnTo>
                <a:lnTo>
                  <a:pt x="283159" y="104217"/>
                </a:lnTo>
                <a:lnTo>
                  <a:pt x="262514" y="62380"/>
                </a:lnTo>
                <a:lnTo>
                  <a:pt x="231048" y="29394"/>
                </a:lnTo>
                <a:lnTo>
                  <a:pt x="191170" y="7766"/>
                </a:lnTo>
                <a:lnTo>
                  <a:pt x="145287" y="0"/>
                </a:lnTo>
                <a:close/>
              </a:path>
            </a:pathLst>
          </a:custGeom>
          <a:solidFill>
            <a:srgbClr val="FFFFFF"/>
          </a:solidFill>
        </p:spPr>
        <p:txBody>
          <a:bodyPr wrap="square" lIns="0" tIns="0" rIns="0" bIns="0" rtlCol="0"/>
          <a:lstStyle/>
          <a:p>
            <a:endParaRPr/>
          </a:p>
        </p:txBody>
      </p:sp>
      <p:sp>
        <p:nvSpPr>
          <p:cNvPr id="64" name="object 64"/>
          <p:cNvSpPr/>
          <p:nvPr/>
        </p:nvSpPr>
        <p:spPr>
          <a:xfrm>
            <a:off x="3098800" y="5338018"/>
            <a:ext cx="290830" cy="304800"/>
          </a:xfrm>
          <a:custGeom>
            <a:avLst/>
            <a:gdLst/>
            <a:ahLst/>
            <a:cxnLst/>
            <a:rect l="l" t="t" r="r" b="b"/>
            <a:pathLst>
              <a:path w="290829" h="304800">
                <a:moveTo>
                  <a:pt x="0" y="152400"/>
                </a:moveTo>
                <a:lnTo>
                  <a:pt x="7404" y="104217"/>
                </a:lnTo>
                <a:lnTo>
                  <a:pt x="28025" y="62380"/>
                </a:lnTo>
                <a:lnTo>
                  <a:pt x="59472" y="29394"/>
                </a:lnTo>
                <a:lnTo>
                  <a:pt x="99356" y="7766"/>
                </a:lnTo>
                <a:lnTo>
                  <a:pt x="145287" y="0"/>
                </a:lnTo>
                <a:lnTo>
                  <a:pt x="191170" y="7766"/>
                </a:lnTo>
                <a:lnTo>
                  <a:pt x="231048" y="29394"/>
                </a:lnTo>
                <a:lnTo>
                  <a:pt x="262514" y="62380"/>
                </a:lnTo>
                <a:lnTo>
                  <a:pt x="283159" y="104217"/>
                </a:lnTo>
                <a:lnTo>
                  <a:pt x="290575" y="152400"/>
                </a:lnTo>
                <a:lnTo>
                  <a:pt x="283159" y="200582"/>
                </a:lnTo>
                <a:lnTo>
                  <a:pt x="262514" y="242419"/>
                </a:lnTo>
                <a:lnTo>
                  <a:pt x="231048" y="275405"/>
                </a:lnTo>
                <a:lnTo>
                  <a:pt x="191170" y="297033"/>
                </a:lnTo>
                <a:lnTo>
                  <a:pt x="145287" y="304800"/>
                </a:lnTo>
                <a:lnTo>
                  <a:pt x="99356" y="297033"/>
                </a:lnTo>
                <a:lnTo>
                  <a:pt x="59472" y="275405"/>
                </a:lnTo>
                <a:lnTo>
                  <a:pt x="28025" y="242419"/>
                </a:lnTo>
                <a:lnTo>
                  <a:pt x="7404" y="200582"/>
                </a:lnTo>
                <a:lnTo>
                  <a:pt x="0" y="152400"/>
                </a:lnTo>
                <a:close/>
              </a:path>
            </a:pathLst>
          </a:custGeom>
          <a:ln w="9525">
            <a:solidFill>
              <a:srgbClr val="339933"/>
            </a:solidFill>
          </a:ln>
        </p:spPr>
        <p:txBody>
          <a:bodyPr wrap="square" lIns="0" tIns="0" rIns="0" bIns="0" rtlCol="0"/>
          <a:lstStyle/>
          <a:p>
            <a:endParaRPr/>
          </a:p>
        </p:txBody>
      </p:sp>
      <p:sp>
        <p:nvSpPr>
          <p:cNvPr id="65" name="object 65"/>
          <p:cNvSpPr/>
          <p:nvPr/>
        </p:nvSpPr>
        <p:spPr>
          <a:xfrm>
            <a:off x="3437001" y="5338018"/>
            <a:ext cx="290830" cy="304800"/>
          </a:xfrm>
          <a:custGeom>
            <a:avLst/>
            <a:gdLst/>
            <a:ahLst/>
            <a:cxnLst/>
            <a:rect l="l" t="t" r="r" b="b"/>
            <a:pathLst>
              <a:path w="290829" h="304800">
                <a:moveTo>
                  <a:pt x="145161"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1"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1" y="0"/>
                </a:lnTo>
                <a:close/>
              </a:path>
            </a:pathLst>
          </a:custGeom>
          <a:solidFill>
            <a:srgbClr val="FFFFFF"/>
          </a:solidFill>
        </p:spPr>
        <p:txBody>
          <a:bodyPr wrap="square" lIns="0" tIns="0" rIns="0" bIns="0" rtlCol="0"/>
          <a:lstStyle/>
          <a:p>
            <a:endParaRPr/>
          </a:p>
        </p:txBody>
      </p:sp>
      <p:sp>
        <p:nvSpPr>
          <p:cNvPr id="66" name="object 66"/>
          <p:cNvSpPr/>
          <p:nvPr/>
        </p:nvSpPr>
        <p:spPr>
          <a:xfrm>
            <a:off x="3437001" y="5338018"/>
            <a:ext cx="290830" cy="304800"/>
          </a:xfrm>
          <a:custGeom>
            <a:avLst/>
            <a:gdLst/>
            <a:ahLst/>
            <a:cxnLst/>
            <a:rect l="l" t="t" r="r" b="b"/>
            <a:pathLst>
              <a:path w="290829" h="304800">
                <a:moveTo>
                  <a:pt x="0" y="152400"/>
                </a:moveTo>
                <a:lnTo>
                  <a:pt x="7403" y="104217"/>
                </a:lnTo>
                <a:lnTo>
                  <a:pt x="28017" y="62380"/>
                </a:lnTo>
                <a:lnTo>
                  <a:pt x="59445" y="29394"/>
                </a:lnTo>
                <a:lnTo>
                  <a:pt x="99291" y="7766"/>
                </a:lnTo>
                <a:lnTo>
                  <a:pt x="145161"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1"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67" name="object 67"/>
          <p:cNvSpPr/>
          <p:nvPr/>
        </p:nvSpPr>
        <p:spPr>
          <a:xfrm>
            <a:off x="3776726" y="5338018"/>
            <a:ext cx="290830" cy="304800"/>
          </a:xfrm>
          <a:custGeom>
            <a:avLst/>
            <a:gdLst/>
            <a:ahLst/>
            <a:cxnLst/>
            <a:rect l="l" t="t" r="r" b="b"/>
            <a:pathLst>
              <a:path w="290829" h="304800">
                <a:moveTo>
                  <a:pt x="145161"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1"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1" y="0"/>
                </a:lnTo>
                <a:close/>
              </a:path>
            </a:pathLst>
          </a:custGeom>
          <a:solidFill>
            <a:srgbClr val="FFFFFF"/>
          </a:solidFill>
        </p:spPr>
        <p:txBody>
          <a:bodyPr wrap="square" lIns="0" tIns="0" rIns="0" bIns="0" rtlCol="0"/>
          <a:lstStyle/>
          <a:p>
            <a:endParaRPr/>
          </a:p>
        </p:txBody>
      </p:sp>
      <p:sp>
        <p:nvSpPr>
          <p:cNvPr id="68" name="object 68"/>
          <p:cNvSpPr/>
          <p:nvPr/>
        </p:nvSpPr>
        <p:spPr>
          <a:xfrm>
            <a:off x="3776726" y="5338018"/>
            <a:ext cx="290830" cy="304800"/>
          </a:xfrm>
          <a:custGeom>
            <a:avLst/>
            <a:gdLst/>
            <a:ahLst/>
            <a:cxnLst/>
            <a:rect l="l" t="t" r="r" b="b"/>
            <a:pathLst>
              <a:path w="290829" h="304800">
                <a:moveTo>
                  <a:pt x="0" y="152400"/>
                </a:moveTo>
                <a:lnTo>
                  <a:pt x="7403" y="104217"/>
                </a:lnTo>
                <a:lnTo>
                  <a:pt x="28017" y="62380"/>
                </a:lnTo>
                <a:lnTo>
                  <a:pt x="59445" y="29394"/>
                </a:lnTo>
                <a:lnTo>
                  <a:pt x="99291" y="7766"/>
                </a:lnTo>
                <a:lnTo>
                  <a:pt x="145161"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1"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69" name="object 69"/>
          <p:cNvSpPr/>
          <p:nvPr/>
        </p:nvSpPr>
        <p:spPr>
          <a:xfrm>
            <a:off x="4114800" y="5338018"/>
            <a:ext cx="290830" cy="304800"/>
          </a:xfrm>
          <a:custGeom>
            <a:avLst/>
            <a:gdLst/>
            <a:ahLst/>
            <a:cxnLst/>
            <a:rect l="l" t="t" r="r" b="b"/>
            <a:pathLst>
              <a:path w="290829" h="304800">
                <a:moveTo>
                  <a:pt x="145287" y="0"/>
                </a:moveTo>
                <a:lnTo>
                  <a:pt x="99356" y="7766"/>
                </a:lnTo>
                <a:lnTo>
                  <a:pt x="59472" y="29394"/>
                </a:lnTo>
                <a:lnTo>
                  <a:pt x="28025" y="62380"/>
                </a:lnTo>
                <a:lnTo>
                  <a:pt x="7404" y="104217"/>
                </a:lnTo>
                <a:lnTo>
                  <a:pt x="0" y="152400"/>
                </a:lnTo>
                <a:lnTo>
                  <a:pt x="7404" y="200582"/>
                </a:lnTo>
                <a:lnTo>
                  <a:pt x="28025" y="242419"/>
                </a:lnTo>
                <a:lnTo>
                  <a:pt x="59472" y="275405"/>
                </a:lnTo>
                <a:lnTo>
                  <a:pt x="99356" y="297033"/>
                </a:lnTo>
                <a:lnTo>
                  <a:pt x="145287" y="304800"/>
                </a:lnTo>
                <a:lnTo>
                  <a:pt x="191170" y="297033"/>
                </a:lnTo>
                <a:lnTo>
                  <a:pt x="231048" y="275405"/>
                </a:lnTo>
                <a:lnTo>
                  <a:pt x="262514" y="242419"/>
                </a:lnTo>
                <a:lnTo>
                  <a:pt x="283159" y="200582"/>
                </a:lnTo>
                <a:lnTo>
                  <a:pt x="290575" y="152400"/>
                </a:lnTo>
                <a:lnTo>
                  <a:pt x="283159" y="104217"/>
                </a:lnTo>
                <a:lnTo>
                  <a:pt x="262514" y="62380"/>
                </a:lnTo>
                <a:lnTo>
                  <a:pt x="231048" y="29394"/>
                </a:lnTo>
                <a:lnTo>
                  <a:pt x="191170" y="7766"/>
                </a:lnTo>
                <a:lnTo>
                  <a:pt x="145287" y="0"/>
                </a:lnTo>
                <a:close/>
              </a:path>
            </a:pathLst>
          </a:custGeom>
          <a:solidFill>
            <a:srgbClr val="FFFFFF"/>
          </a:solidFill>
        </p:spPr>
        <p:txBody>
          <a:bodyPr wrap="square" lIns="0" tIns="0" rIns="0" bIns="0" rtlCol="0"/>
          <a:lstStyle/>
          <a:p>
            <a:endParaRPr/>
          </a:p>
        </p:txBody>
      </p:sp>
      <p:sp>
        <p:nvSpPr>
          <p:cNvPr id="70" name="object 70"/>
          <p:cNvSpPr/>
          <p:nvPr/>
        </p:nvSpPr>
        <p:spPr>
          <a:xfrm>
            <a:off x="4114800" y="5338018"/>
            <a:ext cx="290830" cy="304800"/>
          </a:xfrm>
          <a:custGeom>
            <a:avLst/>
            <a:gdLst/>
            <a:ahLst/>
            <a:cxnLst/>
            <a:rect l="l" t="t" r="r" b="b"/>
            <a:pathLst>
              <a:path w="290829" h="304800">
                <a:moveTo>
                  <a:pt x="0" y="152400"/>
                </a:moveTo>
                <a:lnTo>
                  <a:pt x="7404" y="104217"/>
                </a:lnTo>
                <a:lnTo>
                  <a:pt x="28025" y="62380"/>
                </a:lnTo>
                <a:lnTo>
                  <a:pt x="59472" y="29394"/>
                </a:lnTo>
                <a:lnTo>
                  <a:pt x="99356" y="7766"/>
                </a:lnTo>
                <a:lnTo>
                  <a:pt x="145287" y="0"/>
                </a:lnTo>
                <a:lnTo>
                  <a:pt x="191170" y="7766"/>
                </a:lnTo>
                <a:lnTo>
                  <a:pt x="231048" y="29394"/>
                </a:lnTo>
                <a:lnTo>
                  <a:pt x="262514" y="62380"/>
                </a:lnTo>
                <a:lnTo>
                  <a:pt x="283159" y="104217"/>
                </a:lnTo>
                <a:lnTo>
                  <a:pt x="290575" y="152400"/>
                </a:lnTo>
                <a:lnTo>
                  <a:pt x="283159" y="200582"/>
                </a:lnTo>
                <a:lnTo>
                  <a:pt x="262514" y="242419"/>
                </a:lnTo>
                <a:lnTo>
                  <a:pt x="231048" y="275405"/>
                </a:lnTo>
                <a:lnTo>
                  <a:pt x="191170" y="297033"/>
                </a:lnTo>
                <a:lnTo>
                  <a:pt x="145287" y="304800"/>
                </a:lnTo>
                <a:lnTo>
                  <a:pt x="99356" y="297033"/>
                </a:lnTo>
                <a:lnTo>
                  <a:pt x="59472" y="275405"/>
                </a:lnTo>
                <a:lnTo>
                  <a:pt x="28025" y="242419"/>
                </a:lnTo>
                <a:lnTo>
                  <a:pt x="7404" y="200582"/>
                </a:lnTo>
                <a:lnTo>
                  <a:pt x="0" y="152400"/>
                </a:lnTo>
                <a:close/>
              </a:path>
            </a:pathLst>
          </a:custGeom>
          <a:ln w="9525">
            <a:solidFill>
              <a:srgbClr val="339933"/>
            </a:solidFill>
          </a:ln>
        </p:spPr>
        <p:txBody>
          <a:bodyPr wrap="square" lIns="0" tIns="0" rIns="0" bIns="0" rtlCol="0"/>
          <a:lstStyle/>
          <a:p>
            <a:endParaRPr/>
          </a:p>
        </p:txBody>
      </p:sp>
      <p:sp>
        <p:nvSpPr>
          <p:cNvPr id="71" name="object 71"/>
          <p:cNvSpPr/>
          <p:nvPr/>
        </p:nvSpPr>
        <p:spPr>
          <a:xfrm>
            <a:off x="4453001" y="5338018"/>
            <a:ext cx="290830" cy="304800"/>
          </a:xfrm>
          <a:custGeom>
            <a:avLst/>
            <a:gdLst/>
            <a:ahLst/>
            <a:cxnLst/>
            <a:rect l="l" t="t" r="r" b="b"/>
            <a:pathLst>
              <a:path w="290829" h="304800">
                <a:moveTo>
                  <a:pt x="145161"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1"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1" y="0"/>
                </a:lnTo>
                <a:close/>
              </a:path>
            </a:pathLst>
          </a:custGeom>
          <a:solidFill>
            <a:srgbClr val="FFFFFF"/>
          </a:solidFill>
        </p:spPr>
        <p:txBody>
          <a:bodyPr wrap="square" lIns="0" tIns="0" rIns="0" bIns="0" rtlCol="0"/>
          <a:lstStyle/>
          <a:p>
            <a:endParaRPr/>
          </a:p>
        </p:txBody>
      </p:sp>
      <p:sp>
        <p:nvSpPr>
          <p:cNvPr id="72" name="object 72"/>
          <p:cNvSpPr/>
          <p:nvPr/>
        </p:nvSpPr>
        <p:spPr>
          <a:xfrm>
            <a:off x="4453001" y="5338018"/>
            <a:ext cx="290830" cy="304800"/>
          </a:xfrm>
          <a:custGeom>
            <a:avLst/>
            <a:gdLst/>
            <a:ahLst/>
            <a:cxnLst/>
            <a:rect l="l" t="t" r="r" b="b"/>
            <a:pathLst>
              <a:path w="290829" h="304800">
                <a:moveTo>
                  <a:pt x="0" y="152400"/>
                </a:moveTo>
                <a:lnTo>
                  <a:pt x="7403" y="104217"/>
                </a:lnTo>
                <a:lnTo>
                  <a:pt x="28017" y="62380"/>
                </a:lnTo>
                <a:lnTo>
                  <a:pt x="59445" y="29394"/>
                </a:lnTo>
                <a:lnTo>
                  <a:pt x="99291" y="7766"/>
                </a:lnTo>
                <a:lnTo>
                  <a:pt x="145161"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1"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73" name="object 73"/>
          <p:cNvSpPr/>
          <p:nvPr/>
        </p:nvSpPr>
        <p:spPr>
          <a:xfrm>
            <a:off x="4791075" y="5338018"/>
            <a:ext cx="290830" cy="304800"/>
          </a:xfrm>
          <a:custGeom>
            <a:avLst/>
            <a:gdLst/>
            <a:ahLst/>
            <a:cxnLst/>
            <a:rect l="l" t="t" r="r" b="b"/>
            <a:pathLst>
              <a:path w="290829" h="304800">
                <a:moveTo>
                  <a:pt x="145287" y="0"/>
                </a:moveTo>
                <a:lnTo>
                  <a:pt x="99356" y="7766"/>
                </a:lnTo>
                <a:lnTo>
                  <a:pt x="59472" y="29394"/>
                </a:lnTo>
                <a:lnTo>
                  <a:pt x="28025" y="62380"/>
                </a:lnTo>
                <a:lnTo>
                  <a:pt x="7404" y="104217"/>
                </a:lnTo>
                <a:lnTo>
                  <a:pt x="0" y="152400"/>
                </a:lnTo>
                <a:lnTo>
                  <a:pt x="7404" y="200582"/>
                </a:lnTo>
                <a:lnTo>
                  <a:pt x="28025" y="242419"/>
                </a:lnTo>
                <a:lnTo>
                  <a:pt x="59472" y="275405"/>
                </a:lnTo>
                <a:lnTo>
                  <a:pt x="99356" y="297033"/>
                </a:lnTo>
                <a:lnTo>
                  <a:pt x="145287" y="304800"/>
                </a:lnTo>
                <a:lnTo>
                  <a:pt x="191170" y="297033"/>
                </a:lnTo>
                <a:lnTo>
                  <a:pt x="231048" y="275405"/>
                </a:lnTo>
                <a:lnTo>
                  <a:pt x="262514" y="242419"/>
                </a:lnTo>
                <a:lnTo>
                  <a:pt x="283159" y="200582"/>
                </a:lnTo>
                <a:lnTo>
                  <a:pt x="290575" y="152400"/>
                </a:lnTo>
                <a:lnTo>
                  <a:pt x="283159" y="104217"/>
                </a:lnTo>
                <a:lnTo>
                  <a:pt x="262514" y="62380"/>
                </a:lnTo>
                <a:lnTo>
                  <a:pt x="231048" y="29394"/>
                </a:lnTo>
                <a:lnTo>
                  <a:pt x="191170" y="7766"/>
                </a:lnTo>
                <a:lnTo>
                  <a:pt x="145287" y="0"/>
                </a:lnTo>
                <a:close/>
              </a:path>
            </a:pathLst>
          </a:custGeom>
          <a:solidFill>
            <a:srgbClr val="FFFFFF"/>
          </a:solidFill>
        </p:spPr>
        <p:txBody>
          <a:bodyPr wrap="square" lIns="0" tIns="0" rIns="0" bIns="0" rtlCol="0"/>
          <a:lstStyle/>
          <a:p>
            <a:endParaRPr/>
          </a:p>
        </p:txBody>
      </p:sp>
      <p:sp>
        <p:nvSpPr>
          <p:cNvPr id="74" name="object 74"/>
          <p:cNvSpPr/>
          <p:nvPr/>
        </p:nvSpPr>
        <p:spPr>
          <a:xfrm>
            <a:off x="4791075" y="5338018"/>
            <a:ext cx="290830" cy="304800"/>
          </a:xfrm>
          <a:custGeom>
            <a:avLst/>
            <a:gdLst/>
            <a:ahLst/>
            <a:cxnLst/>
            <a:rect l="l" t="t" r="r" b="b"/>
            <a:pathLst>
              <a:path w="290829" h="304800">
                <a:moveTo>
                  <a:pt x="0" y="152400"/>
                </a:moveTo>
                <a:lnTo>
                  <a:pt x="7404" y="104217"/>
                </a:lnTo>
                <a:lnTo>
                  <a:pt x="28025" y="62380"/>
                </a:lnTo>
                <a:lnTo>
                  <a:pt x="59472" y="29394"/>
                </a:lnTo>
                <a:lnTo>
                  <a:pt x="99356" y="7766"/>
                </a:lnTo>
                <a:lnTo>
                  <a:pt x="145287" y="0"/>
                </a:lnTo>
                <a:lnTo>
                  <a:pt x="191170" y="7766"/>
                </a:lnTo>
                <a:lnTo>
                  <a:pt x="231048" y="29394"/>
                </a:lnTo>
                <a:lnTo>
                  <a:pt x="262514" y="62380"/>
                </a:lnTo>
                <a:lnTo>
                  <a:pt x="283159" y="104217"/>
                </a:lnTo>
                <a:lnTo>
                  <a:pt x="290575" y="152400"/>
                </a:lnTo>
                <a:lnTo>
                  <a:pt x="283159" y="200582"/>
                </a:lnTo>
                <a:lnTo>
                  <a:pt x="262514" y="242419"/>
                </a:lnTo>
                <a:lnTo>
                  <a:pt x="231048" y="275405"/>
                </a:lnTo>
                <a:lnTo>
                  <a:pt x="191170" y="297033"/>
                </a:lnTo>
                <a:lnTo>
                  <a:pt x="145287" y="304800"/>
                </a:lnTo>
                <a:lnTo>
                  <a:pt x="99356" y="297033"/>
                </a:lnTo>
                <a:lnTo>
                  <a:pt x="59472" y="275405"/>
                </a:lnTo>
                <a:lnTo>
                  <a:pt x="28025" y="242419"/>
                </a:lnTo>
                <a:lnTo>
                  <a:pt x="7404" y="200582"/>
                </a:lnTo>
                <a:lnTo>
                  <a:pt x="0" y="152400"/>
                </a:lnTo>
                <a:close/>
              </a:path>
            </a:pathLst>
          </a:custGeom>
          <a:ln w="9525">
            <a:solidFill>
              <a:srgbClr val="339933"/>
            </a:solidFill>
          </a:ln>
        </p:spPr>
        <p:txBody>
          <a:bodyPr wrap="square" lIns="0" tIns="0" rIns="0" bIns="0" rtlCol="0"/>
          <a:lstStyle/>
          <a:p>
            <a:endParaRPr/>
          </a:p>
        </p:txBody>
      </p:sp>
      <p:sp>
        <p:nvSpPr>
          <p:cNvPr id="75" name="object 75"/>
          <p:cNvSpPr/>
          <p:nvPr/>
        </p:nvSpPr>
        <p:spPr>
          <a:xfrm>
            <a:off x="5129276" y="5338018"/>
            <a:ext cx="290830" cy="304800"/>
          </a:xfrm>
          <a:custGeom>
            <a:avLst/>
            <a:gdLst/>
            <a:ahLst/>
            <a:cxnLst/>
            <a:rect l="l" t="t" r="r" b="b"/>
            <a:pathLst>
              <a:path w="290829" h="304800">
                <a:moveTo>
                  <a:pt x="145161"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1"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1" y="0"/>
                </a:lnTo>
                <a:close/>
              </a:path>
            </a:pathLst>
          </a:custGeom>
          <a:solidFill>
            <a:srgbClr val="FFFFFF"/>
          </a:solidFill>
        </p:spPr>
        <p:txBody>
          <a:bodyPr wrap="square" lIns="0" tIns="0" rIns="0" bIns="0" rtlCol="0"/>
          <a:lstStyle/>
          <a:p>
            <a:endParaRPr/>
          </a:p>
        </p:txBody>
      </p:sp>
      <p:sp>
        <p:nvSpPr>
          <p:cNvPr id="76" name="object 76"/>
          <p:cNvSpPr/>
          <p:nvPr/>
        </p:nvSpPr>
        <p:spPr>
          <a:xfrm>
            <a:off x="5129276" y="5338018"/>
            <a:ext cx="290830" cy="304800"/>
          </a:xfrm>
          <a:custGeom>
            <a:avLst/>
            <a:gdLst/>
            <a:ahLst/>
            <a:cxnLst/>
            <a:rect l="l" t="t" r="r" b="b"/>
            <a:pathLst>
              <a:path w="290829" h="304800">
                <a:moveTo>
                  <a:pt x="0" y="152400"/>
                </a:moveTo>
                <a:lnTo>
                  <a:pt x="7403" y="104217"/>
                </a:lnTo>
                <a:lnTo>
                  <a:pt x="28017" y="62380"/>
                </a:lnTo>
                <a:lnTo>
                  <a:pt x="59445" y="29394"/>
                </a:lnTo>
                <a:lnTo>
                  <a:pt x="99291" y="7766"/>
                </a:lnTo>
                <a:lnTo>
                  <a:pt x="145161"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1"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77" name="object 77"/>
          <p:cNvSpPr/>
          <p:nvPr/>
        </p:nvSpPr>
        <p:spPr>
          <a:xfrm>
            <a:off x="5469001" y="5338018"/>
            <a:ext cx="290830" cy="304800"/>
          </a:xfrm>
          <a:custGeom>
            <a:avLst/>
            <a:gdLst/>
            <a:ahLst/>
            <a:cxnLst/>
            <a:rect l="l" t="t" r="r" b="b"/>
            <a:pathLst>
              <a:path w="290829" h="304800">
                <a:moveTo>
                  <a:pt x="145161"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1"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1" y="0"/>
                </a:lnTo>
                <a:close/>
              </a:path>
            </a:pathLst>
          </a:custGeom>
          <a:solidFill>
            <a:srgbClr val="FFFFFF"/>
          </a:solidFill>
        </p:spPr>
        <p:txBody>
          <a:bodyPr wrap="square" lIns="0" tIns="0" rIns="0" bIns="0" rtlCol="0"/>
          <a:lstStyle/>
          <a:p>
            <a:endParaRPr/>
          </a:p>
        </p:txBody>
      </p:sp>
      <p:sp>
        <p:nvSpPr>
          <p:cNvPr id="78" name="object 78"/>
          <p:cNvSpPr/>
          <p:nvPr/>
        </p:nvSpPr>
        <p:spPr>
          <a:xfrm>
            <a:off x="5469001" y="5338018"/>
            <a:ext cx="290830" cy="304800"/>
          </a:xfrm>
          <a:custGeom>
            <a:avLst/>
            <a:gdLst/>
            <a:ahLst/>
            <a:cxnLst/>
            <a:rect l="l" t="t" r="r" b="b"/>
            <a:pathLst>
              <a:path w="290829" h="304800">
                <a:moveTo>
                  <a:pt x="0" y="152400"/>
                </a:moveTo>
                <a:lnTo>
                  <a:pt x="7403" y="104217"/>
                </a:lnTo>
                <a:lnTo>
                  <a:pt x="28017" y="62380"/>
                </a:lnTo>
                <a:lnTo>
                  <a:pt x="59445" y="29394"/>
                </a:lnTo>
                <a:lnTo>
                  <a:pt x="99291" y="7766"/>
                </a:lnTo>
                <a:lnTo>
                  <a:pt x="145161"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1"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79" name="object 79"/>
          <p:cNvSpPr/>
          <p:nvPr/>
        </p:nvSpPr>
        <p:spPr>
          <a:xfrm>
            <a:off x="5807075" y="5338018"/>
            <a:ext cx="290830" cy="304800"/>
          </a:xfrm>
          <a:custGeom>
            <a:avLst/>
            <a:gdLst/>
            <a:ahLst/>
            <a:cxnLst/>
            <a:rect l="l" t="t" r="r" b="b"/>
            <a:pathLst>
              <a:path w="290829" h="304800">
                <a:moveTo>
                  <a:pt x="145287" y="0"/>
                </a:moveTo>
                <a:lnTo>
                  <a:pt x="99356" y="7766"/>
                </a:lnTo>
                <a:lnTo>
                  <a:pt x="59472" y="29394"/>
                </a:lnTo>
                <a:lnTo>
                  <a:pt x="28025" y="62380"/>
                </a:lnTo>
                <a:lnTo>
                  <a:pt x="7404" y="104217"/>
                </a:lnTo>
                <a:lnTo>
                  <a:pt x="0" y="152400"/>
                </a:lnTo>
                <a:lnTo>
                  <a:pt x="7404" y="200582"/>
                </a:lnTo>
                <a:lnTo>
                  <a:pt x="28025" y="242419"/>
                </a:lnTo>
                <a:lnTo>
                  <a:pt x="59472" y="275405"/>
                </a:lnTo>
                <a:lnTo>
                  <a:pt x="99356" y="297033"/>
                </a:lnTo>
                <a:lnTo>
                  <a:pt x="145287" y="304800"/>
                </a:lnTo>
                <a:lnTo>
                  <a:pt x="191170" y="297033"/>
                </a:lnTo>
                <a:lnTo>
                  <a:pt x="231048" y="275405"/>
                </a:lnTo>
                <a:lnTo>
                  <a:pt x="262514" y="242419"/>
                </a:lnTo>
                <a:lnTo>
                  <a:pt x="283159" y="200582"/>
                </a:lnTo>
                <a:lnTo>
                  <a:pt x="290575" y="152400"/>
                </a:lnTo>
                <a:lnTo>
                  <a:pt x="283159" y="104217"/>
                </a:lnTo>
                <a:lnTo>
                  <a:pt x="262514" y="62380"/>
                </a:lnTo>
                <a:lnTo>
                  <a:pt x="231048" y="29394"/>
                </a:lnTo>
                <a:lnTo>
                  <a:pt x="191170" y="7766"/>
                </a:lnTo>
                <a:lnTo>
                  <a:pt x="145287" y="0"/>
                </a:lnTo>
                <a:close/>
              </a:path>
            </a:pathLst>
          </a:custGeom>
          <a:solidFill>
            <a:srgbClr val="FFFFFF"/>
          </a:solidFill>
        </p:spPr>
        <p:txBody>
          <a:bodyPr wrap="square" lIns="0" tIns="0" rIns="0" bIns="0" rtlCol="0"/>
          <a:lstStyle/>
          <a:p>
            <a:endParaRPr/>
          </a:p>
        </p:txBody>
      </p:sp>
      <p:sp>
        <p:nvSpPr>
          <p:cNvPr id="80" name="object 80"/>
          <p:cNvSpPr/>
          <p:nvPr/>
        </p:nvSpPr>
        <p:spPr>
          <a:xfrm>
            <a:off x="5807075" y="5338018"/>
            <a:ext cx="290830" cy="304800"/>
          </a:xfrm>
          <a:custGeom>
            <a:avLst/>
            <a:gdLst/>
            <a:ahLst/>
            <a:cxnLst/>
            <a:rect l="l" t="t" r="r" b="b"/>
            <a:pathLst>
              <a:path w="290829" h="304800">
                <a:moveTo>
                  <a:pt x="0" y="152400"/>
                </a:moveTo>
                <a:lnTo>
                  <a:pt x="7404" y="104217"/>
                </a:lnTo>
                <a:lnTo>
                  <a:pt x="28025" y="62380"/>
                </a:lnTo>
                <a:lnTo>
                  <a:pt x="59472" y="29394"/>
                </a:lnTo>
                <a:lnTo>
                  <a:pt x="99356" y="7766"/>
                </a:lnTo>
                <a:lnTo>
                  <a:pt x="145287" y="0"/>
                </a:lnTo>
                <a:lnTo>
                  <a:pt x="191170" y="7766"/>
                </a:lnTo>
                <a:lnTo>
                  <a:pt x="231048" y="29394"/>
                </a:lnTo>
                <a:lnTo>
                  <a:pt x="262514" y="62380"/>
                </a:lnTo>
                <a:lnTo>
                  <a:pt x="283159" y="104217"/>
                </a:lnTo>
                <a:lnTo>
                  <a:pt x="290575" y="152400"/>
                </a:lnTo>
                <a:lnTo>
                  <a:pt x="283159" y="200582"/>
                </a:lnTo>
                <a:lnTo>
                  <a:pt x="262514" y="242419"/>
                </a:lnTo>
                <a:lnTo>
                  <a:pt x="231048" y="275405"/>
                </a:lnTo>
                <a:lnTo>
                  <a:pt x="191170" y="297033"/>
                </a:lnTo>
                <a:lnTo>
                  <a:pt x="145287" y="304800"/>
                </a:lnTo>
                <a:lnTo>
                  <a:pt x="99356" y="297033"/>
                </a:lnTo>
                <a:lnTo>
                  <a:pt x="59472" y="275405"/>
                </a:lnTo>
                <a:lnTo>
                  <a:pt x="28025" y="242419"/>
                </a:lnTo>
                <a:lnTo>
                  <a:pt x="7404" y="200582"/>
                </a:lnTo>
                <a:lnTo>
                  <a:pt x="0" y="152400"/>
                </a:lnTo>
                <a:close/>
              </a:path>
            </a:pathLst>
          </a:custGeom>
          <a:ln w="9525">
            <a:solidFill>
              <a:srgbClr val="339933"/>
            </a:solidFill>
          </a:ln>
        </p:spPr>
        <p:txBody>
          <a:bodyPr wrap="square" lIns="0" tIns="0" rIns="0" bIns="0" rtlCol="0"/>
          <a:lstStyle/>
          <a:p>
            <a:endParaRPr/>
          </a:p>
        </p:txBody>
      </p:sp>
      <p:sp>
        <p:nvSpPr>
          <p:cNvPr id="81" name="object 81"/>
          <p:cNvSpPr/>
          <p:nvPr/>
        </p:nvSpPr>
        <p:spPr>
          <a:xfrm>
            <a:off x="6145276" y="5338018"/>
            <a:ext cx="290830" cy="304800"/>
          </a:xfrm>
          <a:custGeom>
            <a:avLst/>
            <a:gdLst/>
            <a:ahLst/>
            <a:cxnLst/>
            <a:rect l="l" t="t" r="r" b="b"/>
            <a:pathLst>
              <a:path w="290829" h="304800">
                <a:moveTo>
                  <a:pt x="145161"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1"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1" y="0"/>
                </a:lnTo>
                <a:close/>
              </a:path>
            </a:pathLst>
          </a:custGeom>
          <a:solidFill>
            <a:srgbClr val="FFFFFF"/>
          </a:solidFill>
        </p:spPr>
        <p:txBody>
          <a:bodyPr wrap="square" lIns="0" tIns="0" rIns="0" bIns="0" rtlCol="0"/>
          <a:lstStyle/>
          <a:p>
            <a:endParaRPr/>
          </a:p>
        </p:txBody>
      </p:sp>
      <p:sp>
        <p:nvSpPr>
          <p:cNvPr id="82" name="object 82"/>
          <p:cNvSpPr/>
          <p:nvPr/>
        </p:nvSpPr>
        <p:spPr>
          <a:xfrm>
            <a:off x="6145276" y="5338018"/>
            <a:ext cx="290830" cy="304800"/>
          </a:xfrm>
          <a:custGeom>
            <a:avLst/>
            <a:gdLst/>
            <a:ahLst/>
            <a:cxnLst/>
            <a:rect l="l" t="t" r="r" b="b"/>
            <a:pathLst>
              <a:path w="290829" h="304800">
                <a:moveTo>
                  <a:pt x="0" y="152400"/>
                </a:moveTo>
                <a:lnTo>
                  <a:pt x="7403" y="104217"/>
                </a:lnTo>
                <a:lnTo>
                  <a:pt x="28017" y="62380"/>
                </a:lnTo>
                <a:lnTo>
                  <a:pt x="59445" y="29394"/>
                </a:lnTo>
                <a:lnTo>
                  <a:pt x="99291" y="7766"/>
                </a:lnTo>
                <a:lnTo>
                  <a:pt x="145161"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1"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83" name="object 83"/>
          <p:cNvSpPr/>
          <p:nvPr/>
        </p:nvSpPr>
        <p:spPr>
          <a:xfrm>
            <a:off x="6483350" y="5338018"/>
            <a:ext cx="290830" cy="304800"/>
          </a:xfrm>
          <a:custGeom>
            <a:avLst/>
            <a:gdLst/>
            <a:ahLst/>
            <a:cxnLst/>
            <a:rect l="l" t="t" r="r" b="b"/>
            <a:pathLst>
              <a:path w="290829" h="304800">
                <a:moveTo>
                  <a:pt x="145288" y="0"/>
                </a:moveTo>
                <a:lnTo>
                  <a:pt x="99356" y="7766"/>
                </a:lnTo>
                <a:lnTo>
                  <a:pt x="59472" y="29394"/>
                </a:lnTo>
                <a:lnTo>
                  <a:pt x="28025" y="62380"/>
                </a:lnTo>
                <a:lnTo>
                  <a:pt x="7404" y="104217"/>
                </a:lnTo>
                <a:lnTo>
                  <a:pt x="0" y="152400"/>
                </a:lnTo>
                <a:lnTo>
                  <a:pt x="7404" y="200582"/>
                </a:lnTo>
                <a:lnTo>
                  <a:pt x="28025" y="242419"/>
                </a:lnTo>
                <a:lnTo>
                  <a:pt x="59472" y="275405"/>
                </a:lnTo>
                <a:lnTo>
                  <a:pt x="99356" y="297033"/>
                </a:lnTo>
                <a:lnTo>
                  <a:pt x="145288" y="304800"/>
                </a:lnTo>
                <a:lnTo>
                  <a:pt x="191170" y="297033"/>
                </a:lnTo>
                <a:lnTo>
                  <a:pt x="231048" y="275405"/>
                </a:lnTo>
                <a:lnTo>
                  <a:pt x="262514" y="242419"/>
                </a:lnTo>
                <a:lnTo>
                  <a:pt x="283159" y="200582"/>
                </a:lnTo>
                <a:lnTo>
                  <a:pt x="290575" y="152400"/>
                </a:lnTo>
                <a:lnTo>
                  <a:pt x="283159" y="104217"/>
                </a:lnTo>
                <a:lnTo>
                  <a:pt x="262514" y="62380"/>
                </a:lnTo>
                <a:lnTo>
                  <a:pt x="231048" y="29394"/>
                </a:lnTo>
                <a:lnTo>
                  <a:pt x="191170" y="7766"/>
                </a:lnTo>
                <a:lnTo>
                  <a:pt x="145288" y="0"/>
                </a:lnTo>
                <a:close/>
              </a:path>
            </a:pathLst>
          </a:custGeom>
          <a:solidFill>
            <a:srgbClr val="FFFFFF"/>
          </a:solidFill>
        </p:spPr>
        <p:txBody>
          <a:bodyPr wrap="square" lIns="0" tIns="0" rIns="0" bIns="0" rtlCol="0"/>
          <a:lstStyle/>
          <a:p>
            <a:endParaRPr/>
          </a:p>
        </p:txBody>
      </p:sp>
      <p:sp>
        <p:nvSpPr>
          <p:cNvPr id="84" name="object 84"/>
          <p:cNvSpPr/>
          <p:nvPr/>
        </p:nvSpPr>
        <p:spPr>
          <a:xfrm>
            <a:off x="6483350" y="5338018"/>
            <a:ext cx="290830" cy="304800"/>
          </a:xfrm>
          <a:custGeom>
            <a:avLst/>
            <a:gdLst/>
            <a:ahLst/>
            <a:cxnLst/>
            <a:rect l="l" t="t" r="r" b="b"/>
            <a:pathLst>
              <a:path w="290829" h="304800">
                <a:moveTo>
                  <a:pt x="0" y="152400"/>
                </a:moveTo>
                <a:lnTo>
                  <a:pt x="7404" y="104217"/>
                </a:lnTo>
                <a:lnTo>
                  <a:pt x="28025" y="62380"/>
                </a:lnTo>
                <a:lnTo>
                  <a:pt x="59472" y="29394"/>
                </a:lnTo>
                <a:lnTo>
                  <a:pt x="99356" y="7766"/>
                </a:lnTo>
                <a:lnTo>
                  <a:pt x="145288" y="0"/>
                </a:lnTo>
                <a:lnTo>
                  <a:pt x="191170" y="7766"/>
                </a:lnTo>
                <a:lnTo>
                  <a:pt x="231048" y="29394"/>
                </a:lnTo>
                <a:lnTo>
                  <a:pt x="262514" y="62380"/>
                </a:lnTo>
                <a:lnTo>
                  <a:pt x="283159" y="104217"/>
                </a:lnTo>
                <a:lnTo>
                  <a:pt x="290575" y="152400"/>
                </a:lnTo>
                <a:lnTo>
                  <a:pt x="283159" y="200582"/>
                </a:lnTo>
                <a:lnTo>
                  <a:pt x="262514" y="242419"/>
                </a:lnTo>
                <a:lnTo>
                  <a:pt x="231048" y="275405"/>
                </a:lnTo>
                <a:lnTo>
                  <a:pt x="191170" y="297033"/>
                </a:lnTo>
                <a:lnTo>
                  <a:pt x="145288" y="304800"/>
                </a:lnTo>
                <a:lnTo>
                  <a:pt x="99356" y="297033"/>
                </a:lnTo>
                <a:lnTo>
                  <a:pt x="59472" y="275405"/>
                </a:lnTo>
                <a:lnTo>
                  <a:pt x="28025" y="242419"/>
                </a:lnTo>
                <a:lnTo>
                  <a:pt x="7404" y="200582"/>
                </a:lnTo>
                <a:lnTo>
                  <a:pt x="0" y="152400"/>
                </a:lnTo>
                <a:close/>
              </a:path>
            </a:pathLst>
          </a:custGeom>
          <a:ln w="9525">
            <a:solidFill>
              <a:srgbClr val="339933"/>
            </a:solidFill>
          </a:ln>
        </p:spPr>
        <p:txBody>
          <a:bodyPr wrap="square" lIns="0" tIns="0" rIns="0" bIns="0" rtlCol="0"/>
          <a:lstStyle/>
          <a:p>
            <a:endParaRPr/>
          </a:p>
        </p:txBody>
      </p:sp>
      <p:sp>
        <p:nvSpPr>
          <p:cNvPr id="85" name="object 85"/>
          <p:cNvSpPr/>
          <p:nvPr/>
        </p:nvSpPr>
        <p:spPr>
          <a:xfrm>
            <a:off x="6821551" y="5338018"/>
            <a:ext cx="290830" cy="304800"/>
          </a:xfrm>
          <a:custGeom>
            <a:avLst/>
            <a:gdLst/>
            <a:ahLst/>
            <a:cxnLst/>
            <a:rect l="l" t="t" r="r" b="b"/>
            <a:pathLst>
              <a:path w="290829" h="304800">
                <a:moveTo>
                  <a:pt x="145160"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0"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0" y="0"/>
                </a:lnTo>
                <a:close/>
              </a:path>
            </a:pathLst>
          </a:custGeom>
          <a:solidFill>
            <a:srgbClr val="FFFFFF"/>
          </a:solidFill>
        </p:spPr>
        <p:txBody>
          <a:bodyPr wrap="square" lIns="0" tIns="0" rIns="0" bIns="0" rtlCol="0"/>
          <a:lstStyle/>
          <a:p>
            <a:endParaRPr/>
          </a:p>
        </p:txBody>
      </p:sp>
      <p:sp>
        <p:nvSpPr>
          <p:cNvPr id="86" name="object 86"/>
          <p:cNvSpPr/>
          <p:nvPr/>
        </p:nvSpPr>
        <p:spPr>
          <a:xfrm>
            <a:off x="6821551" y="5338018"/>
            <a:ext cx="290830" cy="304800"/>
          </a:xfrm>
          <a:custGeom>
            <a:avLst/>
            <a:gdLst/>
            <a:ahLst/>
            <a:cxnLst/>
            <a:rect l="l" t="t" r="r" b="b"/>
            <a:pathLst>
              <a:path w="290829" h="304800">
                <a:moveTo>
                  <a:pt x="0" y="152400"/>
                </a:moveTo>
                <a:lnTo>
                  <a:pt x="7403" y="104217"/>
                </a:lnTo>
                <a:lnTo>
                  <a:pt x="28017" y="62380"/>
                </a:lnTo>
                <a:lnTo>
                  <a:pt x="59445" y="29394"/>
                </a:lnTo>
                <a:lnTo>
                  <a:pt x="99291" y="7766"/>
                </a:lnTo>
                <a:lnTo>
                  <a:pt x="145160"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0"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87" name="object 87"/>
          <p:cNvSpPr/>
          <p:nvPr/>
        </p:nvSpPr>
        <p:spPr>
          <a:xfrm>
            <a:off x="7161276" y="5338018"/>
            <a:ext cx="290830" cy="304800"/>
          </a:xfrm>
          <a:custGeom>
            <a:avLst/>
            <a:gdLst/>
            <a:ahLst/>
            <a:cxnLst/>
            <a:rect l="l" t="t" r="r" b="b"/>
            <a:pathLst>
              <a:path w="290829" h="304800">
                <a:moveTo>
                  <a:pt x="145160"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0"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0" y="0"/>
                </a:lnTo>
                <a:close/>
              </a:path>
            </a:pathLst>
          </a:custGeom>
          <a:solidFill>
            <a:srgbClr val="FFFFFF"/>
          </a:solidFill>
        </p:spPr>
        <p:txBody>
          <a:bodyPr wrap="square" lIns="0" tIns="0" rIns="0" bIns="0" rtlCol="0"/>
          <a:lstStyle/>
          <a:p>
            <a:endParaRPr/>
          </a:p>
        </p:txBody>
      </p:sp>
      <p:sp>
        <p:nvSpPr>
          <p:cNvPr id="88" name="object 88"/>
          <p:cNvSpPr/>
          <p:nvPr/>
        </p:nvSpPr>
        <p:spPr>
          <a:xfrm>
            <a:off x="7161276" y="5338018"/>
            <a:ext cx="290830" cy="304800"/>
          </a:xfrm>
          <a:custGeom>
            <a:avLst/>
            <a:gdLst/>
            <a:ahLst/>
            <a:cxnLst/>
            <a:rect l="l" t="t" r="r" b="b"/>
            <a:pathLst>
              <a:path w="290829" h="304800">
                <a:moveTo>
                  <a:pt x="0" y="152400"/>
                </a:moveTo>
                <a:lnTo>
                  <a:pt x="7403" y="104217"/>
                </a:lnTo>
                <a:lnTo>
                  <a:pt x="28017" y="62380"/>
                </a:lnTo>
                <a:lnTo>
                  <a:pt x="59445" y="29394"/>
                </a:lnTo>
                <a:lnTo>
                  <a:pt x="99291" y="7766"/>
                </a:lnTo>
                <a:lnTo>
                  <a:pt x="145160"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0"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89" name="object 89"/>
          <p:cNvSpPr/>
          <p:nvPr/>
        </p:nvSpPr>
        <p:spPr>
          <a:xfrm>
            <a:off x="7499350" y="5338018"/>
            <a:ext cx="290830" cy="304800"/>
          </a:xfrm>
          <a:custGeom>
            <a:avLst/>
            <a:gdLst/>
            <a:ahLst/>
            <a:cxnLst/>
            <a:rect l="l" t="t" r="r" b="b"/>
            <a:pathLst>
              <a:path w="290829" h="304800">
                <a:moveTo>
                  <a:pt x="145288" y="0"/>
                </a:moveTo>
                <a:lnTo>
                  <a:pt x="99356" y="7766"/>
                </a:lnTo>
                <a:lnTo>
                  <a:pt x="59472" y="29394"/>
                </a:lnTo>
                <a:lnTo>
                  <a:pt x="28025" y="62380"/>
                </a:lnTo>
                <a:lnTo>
                  <a:pt x="7404" y="104217"/>
                </a:lnTo>
                <a:lnTo>
                  <a:pt x="0" y="152400"/>
                </a:lnTo>
                <a:lnTo>
                  <a:pt x="7404" y="200582"/>
                </a:lnTo>
                <a:lnTo>
                  <a:pt x="28025" y="242419"/>
                </a:lnTo>
                <a:lnTo>
                  <a:pt x="59472" y="275405"/>
                </a:lnTo>
                <a:lnTo>
                  <a:pt x="99356" y="297033"/>
                </a:lnTo>
                <a:lnTo>
                  <a:pt x="145288" y="304800"/>
                </a:lnTo>
                <a:lnTo>
                  <a:pt x="191170" y="297033"/>
                </a:lnTo>
                <a:lnTo>
                  <a:pt x="231048" y="275405"/>
                </a:lnTo>
                <a:lnTo>
                  <a:pt x="262514" y="242419"/>
                </a:lnTo>
                <a:lnTo>
                  <a:pt x="283159" y="200582"/>
                </a:lnTo>
                <a:lnTo>
                  <a:pt x="290575" y="152400"/>
                </a:lnTo>
                <a:lnTo>
                  <a:pt x="283159" y="104217"/>
                </a:lnTo>
                <a:lnTo>
                  <a:pt x="262514" y="62380"/>
                </a:lnTo>
                <a:lnTo>
                  <a:pt x="231048" y="29394"/>
                </a:lnTo>
                <a:lnTo>
                  <a:pt x="191170" y="7766"/>
                </a:lnTo>
                <a:lnTo>
                  <a:pt x="145288" y="0"/>
                </a:lnTo>
                <a:close/>
              </a:path>
            </a:pathLst>
          </a:custGeom>
          <a:solidFill>
            <a:srgbClr val="FFFFFF"/>
          </a:solidFill>
        </p:spPr>
        <p:txBody>
          <a:bodyPr wrap="square" lIns="0" tIns="0" rIns="0" bIns="0" rtlCol="0"/>
          <a:lstStyle/>
          <a:p>
            <a:endParaRPr/>
          </a:p>
        </p:txBody>
      </p:sp>
      <p:sp>
        <p:nvSpPr>
          <p:cNvPr id="90" name="object 90"/>
          <p:cNvSpPr/>
          <p:nvPr/>
        </p:nvSpPr>
        <p:spPr>
          <a:xfrm>
            <a:off x="7499350" y="5338018"/>
            <a:ext cx="290830" cy="304800"/>
          </a:xfrm>
          <a:custGeom>
            <a:avLst/>
            <a:gdLst/>
            <a:ahLst/>
            <a:cxnLst/>
            <a:rect l="l" t="t" r="r" b="b"/>
            <a:pathLst>
              <a:path w="290829" h="304800">
                <a:moveTo>
                  <a:pt x="0" y="152400"/>
                </a:moveTo>
                <a:lnTo>
                  <a:pt x="7404" y="104217"/>
                </a:lnTo>
                <a:lnTo>
                  <a:pt x="28025" y="62380"/>
                </a:lnTo>
                <a:lnTo>
                  <a:pt x="59472" y="29394"/>
                </a:lnTo>
                <a:lnTo>
                  <a:pt x="99356" y="7766"/>
                </a:lnTo>
                <a:lnTo>
                  <a:pt x="145288" y="0"/>
                </a:lnTo>
                <a:lnTo>
                  <a:pt x="191170" y="7766"/>
                </a:lnTo>
                <a:lnTo>
                  <a:pt x="231048" y="29394"/>
                </a:lnTo>
                <a:lnTo>
                  <a:pt x="262514" y="62380"/>
                </a:lnTo>
                <a:lnTo>
                  <a:pt x="283159" y="104217"/>
                </a:lnTo>
                <a:lnTo>
                  <a:pt x="290575" y="152400"/>
                </a:lnTo>
                <a:lnTo>
                  <a:pt x="283159" y="200582"/>
                </a:lnTo>
                <a:lnTo>
                  <a:pt x="262514" y="242419"/>
                </a:lnTo>
                <a:lnTo>
                  <a:pt x="231048" y="275405"/>
                </a:lnTo>
                <a:lnTo>
                  <a:pt x="191170" y="297033"/>
                </a:lnTo>
                <a:lnTo>
                  <a:pt x="145288" y="304800"/>
                </a:lnTo>
                <a:lnTo>
                  <a:pt x="99356" y="297033"/>
                </a:lnTo>
                <a:lnTo>
                  <a:pt x="59472" y="275405"/>
                </a:lnTo>
                <a:lnTo>
                  <a:pt x="28025" y="242419"/>
                </a:lnTo>
                <a:lnTo>
                  <a:pt x="7404" y="200582"/>
                </a:lnTo>
                <a:lnTo>
                  <a:pt x="0" y="152400"/>
                </a:lnTo>
                <a:close/>
              </a:path>
            </a:pathLst>
          </a:custGeom>
          <a:ln w="9525">
            <a:solidFill>
              <a:srgbClr val="339933"/>
            </a:solidFill>
          </a:ln>
        </p:spPr>
        <p:txBody>
          <a:bodyPr wrap="square" lIns="0" tIns="0" rIns="0" bIns="0" rtlCol="0"/>
          <a:lstStyle/>
          <a:p>
            <a:endParaRPr/>
          </a:p>
        </p:txBody>
      </p:sp>
      <p:sp>
        <p:nvSpPr>
          <p:cNvPr id="91" name="object 91"/>
          <p:cNvSpPr/>
          <p:nvPr/>
        </p:nvSpPr>
        <p:spPr>
          <a:xfrm>
            <a:off x="7837551" y="5338018"/>
            <a:ext cx="290830" cy="304800"/>
          </a:xfrm>
          <a:custGeom>
            <a:avLst/>
            <a:gdLst/>
            <a:ahLst/>
            <a:cxnLst/>
            <a:rect l="l" t="t" r="r" b="b"/>
            <a:pathLst>
              <a:path w="290829" h="304800">
                <a:moveTo>
                  <a:pt x="145160"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0"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0" y="0"/>
                </a:lnTo>
                <a:close/>
              </a:path>
            </a:pathLst>
          </a:custGeom>
          <a:solidFill>
            <a:srgbClr val="FFFFFF"/>
          </a:solidFill>
        </p:spPr>
        <p:txBody>
          <a:bodyPr wrap="square" lIns="0" tIns="0" rIns="0" bIns="0" rtlCol="0"/>
          <a:lstStyle/>
          <a:p>
            <a:endParaRPr/>
          </a:p>
        </p:txBody>
      </p:sp>
      <p:sp>
        <p:nvSpPr>
          <p:cNvPr id="92" name="object 92"/>
          <p:cNvSpPr/>
          <p:nvPr/>
        </p:nvSpPr>
        <p:spPr>
          <a:xfrm>
            <a:off x="7837551" y="5338018"/>
            <a:ext cx="290830" cy="304800"/>
          </a:xfrm>
          <a:custGeom>
            <a:avLst/>
            <a:gdLst/>
            <a:ahLst/>
            <a:cxnLst/>
            <a:rect l="l" t="t" r="r" b="b"/>
            <a:pathLst>
              <a:path w="290829" h="304800">
                <a:moveTo>
                  <a:pt x="0" y="152400"/>
                </a:moveTo>
                <a:lnTo>
                  <a:pt x="7403" y="104217"/>
                </a:lnTo>
                <a:lnTo>
                  <a:pt x="28017" y="62380"/>
                </a:lnTo>
                <a:lnTo>
                  <a:pt x="59445" y="29394"/>
                </a:lnTo>
                <a:lnTo>
                  <a:pt x="99291" y="7766"/>
                </a:lnTo>
                <a:lnTo>
                  <a:pt x="145160"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0"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93" name="object 93"/>
          <p:cNvSpPr/>
          <p:nvPr/>
        </p:nvSpPr>
        <p:spPr>
          <a:xfrm>
            <a:off x="8175625" y="5338018"/>
            <a:ext cx="290830" cy="304800"/>
          </a:xfrm>
          <a:custGeom>
            <a:avLst/>
            <a:gdLst/>
            <a:ahLst/>
            <a:cxnLst/>
            <a:rect l="l" t="t" r="r" b="b"/>
            <a:pathLst>
              <a:path w="290829" h="304800">
                <a:moveTo>
                  <a:pt x="145288" y="0"/>
                </a:moveTo>
                <a:lnTo>
                  <a:pt x="99356" y="7766"/>
                </a:lnTo>
                <a:lnTo>
                  <a:pt x="59472" y="29394"/>
                </a:lnTo>
                <a:lnTo>
                  <a:pt x="28025" y="62380"/>
                </a:lnTo>
                <a:lnTo>
                  <a:pt x="7404" y="104217"/>
                </a:lnTo>
                <a:lnTo>
                  <a:pt x="0" y="152400"/>
                </a:lnTo>
                <a:lnTo>
                  <a:pt x="7404" y="200582"/>
                </a:lnTo>
                <a:lnTo>
                  <a:pt x="28025" y="242419"/>
                </a:lnTo>
                <a:lnTo>
                  <a:pt x="59472" y="275405"/>
                </a:lnTo>
                <a:lnTo>
                  <a:pt x="99356" y="297033"/>
                </a:lnTo>
                <a:lnTo>
                  <a:pt x="145288" y="304800"/>
                </a:lnTo>
                <a:lnTo>
                  <a:pt x="191170" y="297033"/>
                </a:lnTo>
                <a:lnTo>
                  <a:pt x="231048" y="275405"/>
                </a:lnTo>
                <a:lnTo>
                  <a:pt x="262514" y="242419"/>
                </a:lnTo>
                <a:lnTo>
                  <a:pt x="283159" y="200582"/>
                </a:lnTo>
                <a:lnTo>
                  <a:pt x="290575" y="152400"/>
                </a:lnTo>
                <a:lnTo>
                  <a:pt x="283159" y="104217"/>
                </a:lnTo>
                <a:lnTo>
                  <a:pt x="262514" y="62380"/>
                </a:lnTo>
                <a:lnTo>
                  <a:pt x="231048" y="29394"/>
                </a:lnTo>
                <a:lnTo>
                  <a:pt x="191170" y="7766"/>
                </a:lnTo>
                <a:lnTo>
                  <a:pt x="145288" y="0"/>
                </a:lnTo>
                <a:close/>
              </a:path>
            </a:pathLst>
          </a:custGeom>
          <a:solidFill>
            <a:srgbClr val="FFFFFF"/>
          </a:solidFill>
        </p:spPr>
        <p:txBody>
          <a:bodyPr wrap="square" lIns="0" tIns="0" rIns="0" bIns="0" rtlCol="0"/>
          <a:lstStyle/>
          <a:p>
            <a:endParaRPr/>
          </a:p>
        </p:txBody>
      </p:sp>
      <p:sp>
        <p:nvSpPr>
          <p:cNvPr id="94" name="object 94"/>
          <p:cNvSpPr/>
          <p:nvPr/>
        </p:nvSpPr>
        <p:spPr>
          <a:xfrm>
            <a:off x="8175625" y="5338018"/>
            <a:ext cx="290830" cy="304800"/>
          </a:xfrm>
          <a:custGeom>
            <a:avLst/>
            <a:gdLst/>
            <a:ahLst/>
            <a:cxnLst/>
            <a:rect l="l" t="t" r="r" b="b"/>
            <a:pathLst>
              <a:path w="290829" h="304800">
                <a:moveTo>
                  <a:pt x="0" y="152400"/>
                </a:moveTo>
                <a:lnTo>
                  <a:pt x="7404" y="104217"/>
                </a:lnTo>
                <a:lnTo>
                  <a:pt x="28025" y="62380"/>
                </a:lnTo>
                <a:lnTo>
                  <a:pt x="59472" y="29394"/>
                </a:lnTo>
                <a:lnTo>
                  <a:pt x="99356" y="7766"/>
                </a:lnTo>
                <a:lnTo>
                  <a:pt x="145288" y="0"/>
                </a:lnTo>
                <a:lnTo>
                  <a:pt x="191170" y="7766"/>
                </a:lnTo>
                <a:lnTo>
                  <a:pt x="231048" y="29394"/>
                </a:lnTo>
                <a:lnTo>
                  <a:pt x="262514" y="62380"/>
                </a:lnTo>
                <a:lnTo>
                  <a:pt x="283159" y="104217"/>
                </a:lnTo>
                <a:lnTo>
                  <a:pt x="290575" y="152400"/>
                </a:lnTo>
                <a:lnTo>
                  <a:pt x="283159" y="200582"/>
                </a:lnTo>
                <a:lnTo>
                  <a:pt x="262514" y="242419"/>
                </a:lnTo>
                <a:lnTo>
                  <a:pt x="231048" y="275405"/>
                </a:lnTo>
                <a:lnTo>
                  <a:pt x="191170" y="297033"/>
                </a:lnTo>
                <a:lnTo>
                  <a:pt x="145288" y="304800"/>
                </a:lnTo>
                <a:lnTo>
                  <a:pt x="99356" y="297033"/>
                </a:lnTo>
                <a:lnTo>
                  <a:pt x="59472" y="275405"/>
                </a:lnTo>
                <a:lnTo>
                  <a:pt x="28025" y="242419"/>
                </a:lnTo>
                <a:lnTo>
                  <a:pt x="7404" y="200582"/>
                </a:lnTo>
                <a:lnTo>
                  <a:pt x="0" y="152400"/>
                </a:lnTo>
                <a:close/>
              </a:path>
            </a:pathLst>
          </a:custGeom>
          <a:ln w="9525">
            <a:solidFill>
              <a:srgbClr val="339933"/>
            </a:solidFill>
          </a:ln>
        </p:spPr>
        <p:txBody>
          <a:bodyPr wrap="square" lIns="0" tIns="0" rIns="0" bIns="0" rtlCol="0"/>
          <a:lstStyle/>
          <a:p>
            <a:endParaRPr/>
          </a:p>
        </p:txBody>
      </p:sp>
      <p:sp>
        <p:nvSpPr>
          <p:cNvPr id="95" name="object 95"/>
          <p:cNvSpPr/>
          <p:nvPr/>
        </p:nvSpPr>
        <p:spPr>
          <a:xfrm>
            <a:off x="8513826" y="5338018"/>
            <a:ext cx="290830" cy="304800"/>
          </a:xfrm>
          <a:custGeom>
            <a:avLst/>
            <a:gdLst/>
            <a:ahLst/>
            <a:cxnLst/>
            <a:rect l="l" t="t" r="r" b="b"/>
            <a:pathLst>
              <a:path w="290829" h="304800">
                <a:moveTo>
                  <a:pt x="145160" y="0"/>
                </a:moveTo>
                <a:lnTo>
                  <a:pt x="99291" y="7766"/>
                </a:lnTo>
                <a:lnTo>
                  <a:pt x="59445" y="29394"/>
                </a:lnTo>
                <a:lnTo>
                  <a:pt x="28017" y="62380"/>
                </a:lnTo>
                <a:lnTo>
                  <a:pt x="7403" y="104217"/>
                </a:lnTo>
                <a:lnTo>
                  <a:pt x="0" y="152400"/>
                </a:lnTo>
                <a:lnTo>
                  <a:pt x="7403" y="200582"/>
                </a:lnTo>
                <a:lnTo>
                  <a:pt x="28017" y="242419"/>
                </a:lnTo>
                <a:lnTo>
                  <a:pt x="59445" y="275405"/>
                </a:lnTo>
                <a:lnTo>
                  <a:pt x="99291" y="297033"/>
                </a:lnTo>
                <a:lnTo>
                  <a:pt x="145160" y="304800"/>
                </a:lnTo>
                <a:lnTo>
                  <a:pt x="191092" y="297033"/>
                </a:lnTo>
                <a:lnTo>
                  <a:pt x="230976" y="275405"/>
                </a:lnTo>
                <a:lnTo>
                  <a:pt x="262423" y="242419"/>
                </a:lnTo>
                <a:lnTo>
                  <a:pt x="283044" y="200582"/>
                </a:lnTo>
                <a:lnTo>
                  <a:pt x="290449" y="152400"/>
                </a:lnTo>
                <a:lnTo>
                  <a:pt x="283044" y="104217"/>
                </a:lnTo>
                <a:lnTo>
                  <a:pt x="262423" y="62380"/>
                </a:lnTo>
                <a:lnTo>
                  <a:pt x="230976" y="29394"/>
                </a:lnTo>
                <a:lnTo>
                  <a:pt x="191092" y="7766"/>
                </a:lnTo>
                <a:lnTo>
                  <a:pt x="145160" y="0"/>
                </a:lnTo>
                <a:close/>
              </a:path>
            </a:pathLst>
          </a:custGeom>
          <a:solidFill>
            <a:srgbClr val="FFFFFF"/>
          </a:solidFill>
        </p:spPr>
        <p:txBody>
          <a:bodyPr wrap="square" lIns="0" tIns="0" rIns="0" bIns="0" rtlCol="0"/>
          <a:lstStyle/>
          <a:p>
            <a:endParaRPr/>
          </a:p>
        </p:txBody>
      </p:sp>
      <p:sp>
        <p:nvSpPr>
          <p:cNvPr id="96" name="object 96"/>
          <p:cNvSpPr/>
          <p:nvPr/>
        </p:nvSpPr>
        <p:spPr>
          <a:xfrm>
            <a:off x="8513826" y="5338018"/>
            <a:ext cx="290830" cy="304800"/>
          </a:xfrm>
          <a:custGeom>
            <a:avLst/>
            <a:gdLst/>
            <a:ahLst/>
            <a:cxnLst/>
            <a:rect l="l" t="t" r="r" b="b"/>
            <a:pathLst>
              <a:path w="290829" h="304800">
                <a:moveTo>
                  <a:pt x="0" y="152400"/>
                </a:moveTo>
                <a:lnTo>
                  <a:pt x="7403" y="104217"/>
                </a:lnTo>
                <a:lnTo>
                  <a:pt x="28017" y="62380"/>
                </a:lnTo>
                <a:lnTo>
                  <a:pt x="59445" y="29394"/>
                </a:lnTo>
                <a:lnTo>
                  <a:pt x="99291" y="7766"/>
                </a:lnTo>
                <a:lnTo>
                  <a:pt x="145160" y="0"/>
                </a:lnTo>
                <a:lnTo>
                  <a:pt x="191092" y="7766"/>
                </a:lnTo>
                <a:lnTo>
                  <a:pt x="230976" y="29394"/>
                </a:lnTo>
                <a:lnTo>
                  <a:pt x="262423" y="62380"/>
                </a:lnTo>
                <a:lnTo>
                  <a:pt x="283044" y="104217"/>
                </a:lnTo>
                <a:lnTo>
                  <a:pt x="290449" y="152400"/>
                </a:lnTo>
                <a:lnTo>
                  <a:pt x="283044" y="200582"/>
                </a:lnTo>
                <a:lnTo>
                  <a:pt x="262423" y="242419"/>
                </a:lnTo>
                <a:lnTo>
                  <a:pt x="230976" y="275405"/>
                </a:lnTo>
                <a:lnTo>
                  <a:pt x="191092" y="297033"/>
                </a:lnTo>
                <a:lnTo>
                  <a:pt x="145160" y="304800"/>
                </a:lnTo>
                <a:lnTo>
                  <a:pt x="99291" y="297033"/>
                </a:lnTo>
                <a:lnTo>
                  <a:pt x="59445" y="275405"/>
                </a:lnTo>
                <a:lnTo>
                  <a:pt x="28017" y="242419"/>
                </a:lnTo>
                <a:lnTo>
                  <a:pt x="7403" y="200582"/>
                </a:lnTo>
                <a:lnTo>
                  <a:pt x="0" y="152400"/>
                </a:lnTo>
                <a:close/>
              </a:path>
            </a:pathLst>
          </a:custGeom>
          <a:ln w="9525">
            <a:solidFill>
              <a:srgbClr val="339933"/>
            </a:solidFill>
          </a:ln>
        </p:spPr>
        <p:txBody>
          <a:bodyPr wrap="square" lIns="0" tIns="0" rIns="0" bIns="0" rtlCol="0"/>
          <a:lstStyle/>
          <a:p>
            <a:endParaRPr/>
          </a:p>
        </p:txBody>
      </p:sp>
      <p:sp>
        <p:nvSpPr>
          <p:cNvPr id="97" name="object 97"/>
          <p:cNvSpPr/>
          <p:nvPr/>
        </p:nvSpPr>
        <p:spPr>
          <a:xfrm>
            <a:off x="8853551" y="5323794"/>
            <a:ext cx="290830" cy="304800"/>
          </a:xfrm>
          <a:custGeom>
            <a:avLst/>
            <a:gdLst/>
            <a:ahLst/>
            <a:cxnLst/>
            <a:rect l="l" t="t" r="r" b="b"/>
            <a:pathLst>
              <a:path w="290829" h="304800">
                <a:moveTo>
                  <a:pt x="145160" y="0"/>
                </a:moveTo>
                <a:lnTo>
                  <a:pt x="99291" y="7766"/>
                </a:lnTo>
                <a:lnTo>
                  <a:pt x="59445" y="29394"/>
                </a:lnTo>
                <a:lnTo>
                  <a:pt x="28017" y="62380"/>
                </a:lnTo>
                <a:lnTo>
                  <a:pt x="7403" y="104217"/>
                </a:lnTo>
                <a:lnTo>
                  <a:pt x="0" y="152400"/>
                </a:lnTo>
                <a:lnTo>
                  <a:pt x="7403" y="200534"/>
                </a:lnTo>
                <a:lnTo>
                  <a:pt x="28017" y="242364"/>
                </a:lnTo>
                <a:lnTo>
                  <a:pt x="59445" y="275368"/>
                </a:lnTo>
                <a:lnTo>
                  <a:pt x="99291" y="297021"/>
                </a:lnTo>
                <a:lnTo>
                  <a:pt x="145160" y="304800"/>
                </a:lnTo>
                <a:lnTo>
                  <a:pt x="191092" y="297021"/>
                </a:lnTo>
                <a:lnTo>
                  <a:pt x="230976" y="275368"/>
                </a:lnTo>
                <a:lnTo>
                  <a:pt x="262423" y="242364"/>
                </a:lnTo>
                <a:lnTo>
                  <a:pt x="283044" y="200534"/>
                </a:lnTo>
                <a:lnTo>
                  <a:pt x="290449" y="152400"/>
                </a:lnTo>
                <a:lnTo>
                  <a:pt x="283044" y="104217"/>
                </a:lnTo>
                <a:lnTo>
                  <a:pt x="262423" y="62380"/>
                </a:lnTo>
                <a:lnTo>
                  <a:pt x="230976" y="29394"/>
                </a:lnTo>
                <a:lnTo>
                  <a:pt x="191092" y="7766"/>
                </a:lnTo>
                <a:lnTo>
                  <a:pt x="145160" y="0"/>
                </a:lnTo>
                <a:close/>
              </a:path>
            </a:pathLst>
          </a:custGeom>
          <a:solidFill>
            <a:srgbClr val="FFFFFF"/>
          </a:solidFill>
        </p:spPr>
        <p:txBody>
          <a:bodyPr wrap="square" lIns="0" tIns="0" rIns="0" bIns="0" rtlCol="0"/>
          <a:lstStyle/>
          <a:p>
            <a:endParaRPr/>
          </a:p>
        </p:txBody>
      </p:sp>
      <p:sp>
        <p:nvSpPr>
          <p:cNvPr id="98" name="object 98"/>
          <p:cNvSpPr/>
          <p:nvPr/>
        </p:nvSpPr>
        <p:spPr>
          <a:xfrm>
            <a:off x="8853551" y="5323794"/>
            <a:ext cx="290830" cy="304800"/>
          </a:xfrm>
          <a:custGeom>
            <a:avLst/>
            <a:gdLst/>
            <a:ahLst/>
            <a:cxnLst/>
            <a:rect l="l" t="t" r="r" b="b"/>
            <a:pathLst>
              <a:path w="290829" h="304800">
                <a:moveTo>
                  <a:pt x="0" y="152400"/>
                </a:moveTo>
                <a:lnTo>
                  <a:pt x="7403" y="104217"/>
                </a:lnTo>
                <a:lnTo>
                  <a:pt x="28017" y="62380"/>
                </a:lnTo>
                <a:lnTo>
                  <a:pt x="59445" y="29394"/>
                </a:lnTo>
                <a:lnTo>
                  <a:pt x="99291" y="7766"/>
                </a:lnTo>
                <a:lnTo>
                  <a:pt x="145160" y="0"/>
                </a:lnTo>
                <a:lnTo>
                  <a:pt x="191092" y="7766"/>
                </a:lnTo>
                <a:lnTo>
                  <a:pt x="230976" y="29394"/>
                </a:lnTo>
                <a:lnTo>
                  <a:pt x="262423" y="62380"/>
                </a:lnTo>
                <a:lnTo>
                  <a:pt x="283044" y="104217"/>
                </a:lnTo>
                <a:lnTo>
                  <a:pt x="290449" y="152400"/>
                </a:lnTo>
                <a:lnTo>
                  <a:pt x="283044" y="200534"/>
                </a:lnTo>
                <a:lnTo>
                  <a:pt x="262423" y="242364"/>
                </a:lnTo>
                <a:lnTo>
                  <a:pt x="230976" y="275368"/>
                </a:lnTo>
                <a:lnTo>
                  <a:pt x="191092" y="297021"/>
                </a:lnTo>
                <a:lnTo>
                  <a:pt x="145160" y="304800"/>
                </a:lnTo>
                <a:lnTo>
                  <a:pt x="99291" y="297021"/>
                </a:lnTo>
                <a:lnTo>
                  <a:pt x="59445" y="275368"/>
                </a:lnTo>
                <a:lnTo>
                  <a:pt x="28017" y="242364"/>
                </a:lnTo>
                <a:lnTo>
                  <a:pt x="7403" y="200534"/>
                </a:lnTo>
                <a:lnTo>
                  <a:pt x="0" y="152400"/>
                </a:lnTo>
                <a:close/>
              </a:path>
            </a:pathLst>
          </a:custGeom>
          <a:ln w="9525">
            <a:solidFill>
              <a:srgbClr val="339933"/>
            </a:solidFill>
          </a:ln>
        </p:spPr>
        <p:txBody>
          <a:bodyPr wrap="square" lIns="0" tIns="0" rIns="0" bIns="0" rtlCol="0"/>
          <a:lstStyle/>
          <a:p>
            <a:endParaRPr/>
          </a:p>
        </p:txBody>
      </p:sp>
      <p:sp>
        <p:nvSpPr>
          <p:cNvPr id="99" name="object 99"/>
          <p:cNvSpPr/>
          <p:nvPr/>
        </p:nvSpPr>
        <p:spPr>
          <a:xfrm>
            <a:off x="1638300" y="4269694"/>
            <a:ext cx="244475" cy="1005205"/>
          </a:xfrm>
          <a:custGeom>
            <a:avLst/>
            <a:gdLst/>
            <a:ahLst/>
            <a:cxnLst/>
            <a:rect l="l" t="t" r="r" b="b"/>
            <a:pathLst>
              <a:path w="244475" h="1005204">
                <a:moveTo>
                  <a:pt x="244475" y="0"/>
                </a:moveTo>
                <a:lnTo>
                  <a:pt x="0" y="1004824"/>
                </a:lnTo>
              </a:path>
            </a:pathLst>
          </a:custGeom>
          <a:ln w="9525">
            <a:solidFill>
              <a:srgbClr val="339933"/>
            </a:solidFill>
          </a:ln>
        </p:spPr>
        <p:txBody>
          <a:bodyPr wrap="square" lIns="0" tIns="0" rIns="0" bIns="0" rtlCol="0"/>
          <a:lstStyle/>
          <a:p>
            <a:endParaRPr/>
          </a:p>
        </p:txBody>
      </p:sp>
      <p:sp>
        <p:nvSpPr>
          <p:cNvPr id="100" name="object 100"/>
          <p:cNvSpPr/>
          <p:nvPr/>
        </p:nvSpPr>
        <p:spPr>
          <a:xfrm>
            <a:off x="2203450" y="4269694"/>
            <a:ext cx="349250" cy="992505"/>
          </a:xfrm>
          <a:custGeom>
            <a:avLst/>
            <a:gdLst/>
            <a:ahLst/>
            <a:cxnLst/>
            <a:rect l="l" t="t" r="r" b="b"/>
            <a:pathLst>
              <a:path w="349250" h="992504">
                <a:moveTo>
                  <a:pt x="0" y="0"/>
                </a:moveTo>
                <a:lnTo>
                  <a:pt x="349250" y="991997"/>
                </a:lnTo>
              </a:path>
            </a:pathLst>
          </a:custGeom>
          <a:ln w="9525">
            <a:solidFill>
              <a:srgbClr val="339933"/>
            </a:solidFill>
          </a:ln>
        </p:spPr>
        <p:txBody>
          <a:bodyPr wrap="square" lIns="0" tIns="0" rIns="0" bIns="0" rtlCol="0"/>
          <a:lstStyle/>
          <a:p>
            <a:endParaRPr/>
          </a:p>
        </p:txBody>
      </p:sp>
      <p:sp>
        <p:nvSpPr>
          <p:cNvPr id="101" name="object 101"/>
          <p:cNvSpPr/>
          <p:nvPr/>
        </p:nvSpPr>
        <p:spPr>
          <a:xfrm>
            <a:off x="3162300" y="4041094"/>
            <a:ext cx="244475" cy="1249680"/>
          </a:xfrm>
          <a:custGeom>
            <a:avLst/>
            <a:gdLst/>
            <a:ahLst/>
            <a:cxnLst/>
            <a:rect l="l" t="t" r="r" b="b"/>
            <a:pathLst>
              <a:path w="244475" h="1249679">
                <a:moveTo>
                  <a:pt x="244475" y="0"/>
                </a:moveTo>
                <a:lnTo>
                  <a:pt x="0" y="1249299"/>
                </a:lnTo>
              </a:path>
            </a:pathLst>
          </a:custGeom>
          <a:ln w="9525">
            <a:solidFill>
              <a:srgbClr val="339933"/>
            </a:solidFill>
          </a:ln>
        </p:spPr>
        <p:txBody>
          <a:bodyPr wrap="square" lIns="0" tIns="0" rIns="0" bIns="0" rtlCol="0"/>
          <a:lstStyle/>
          <a:p>
            <a:endParaRPr/>
          </a:p>
        </p:txBody>
      </p:sp>
      <p:sp>
        <p:nvSpPr>
          <p:cNvPr id="102" name="object 102"/>
          <p:cNvSpPr/>
          <p:nvPr/>
        </p:nvSpPr>
        <p:spPr>
          <a:xfrm>
            <a:off x="3727450" y="4041094"/>
            <a:ext cx="349250" cy="1233805"/>
          </a:xfrm>
          <a:custGeom>
            <a:avLst/>
            <a:gdLst/>
            <a:ahLst/>
            <a:cxnLst/>
            <a:rect l="l" t="t" r="r" b="b"/>
            <a:pathLst>
              <a:path w="349250" h="1233804">
                <a:moveTo>
                  <a:pt x="0" y="0"/>
                </a:moveTo>
                <a:lnTo>
                  <a:pt x="349250" y="1233424"/>
                </a:lnTo>
              </a:path>
            </a:pathLst>
          </a:custGeom>
          <a:ln w="9525">
            <a:solidFill>
              <a:srgbClr val="339933"/>
            </a:solidFill>
          </a:ln>
        </p:spPr>
        <p:txBody>
          <a:bodyPr wrap="square" lIns="0" tIns="0" rIns="0" bIns="0" rtlCol="0"/>
          <a:lstStyle/>
          <a:p>
            <a:endParaRPr/>
          </a:p>
        </p:txBody>
      </p:sp>
      <p:sp>
        <p:nvSpPr>
          <p:cNvPr id="103" name="object 103"/>
          <p:cNvSpPr/>
          <p:nvPr/>
        </p:nvSpPr>
        <p:spPr>
          <a:xfrm>
            <a:off x="4473575" y="4010868"/>
            <a:ext cx="244475" cy="1249680"/>
          </a:xfrm>
          <a:custGeom>
            <a:avLst/>
            <a:gdLst/>
            <a:ahLst/>
            <a:cxnLst/>
            <a:rect l="l" t="t" r="r" b="b"/>
            <a:pathLst>
              <a:path w="244475" h="1249679">
                <a:moveTo>
                  <a:pt x="244475" y="0"/>
                </a:moveTo>
                <a:lnTo>
                  <a:pt x="0" y="1249299"/>
                </a:lnTo>
              </a:path>
            </a:pathLst>
          </a:custGeom>
          <a:ln w="9525">
            <a:solidFill>
              <a:srgbClr val="339933"/>
            </a:solidFill>
          </a:ln>
        </p:spPr>
        <p:txBody>
          <a:bodyPr wrap="square" lIns="0" tIns="0" rIns="0" bIns="0" rtlCol="0"/>
          <a:lstStyle/>
          <a:p>
            <a:endParaRPr/>
          </a:p>
        </p:txBody>
      </p:sp>
      <p:sp>
        <p:nvSpPr>
          <p:cNvPr id="104" name="object 104"/>
          <p:cNvSpPr/>
          <p:nvPr/>
        </p:nvSpPr>
        <p:spPr>
          <a:xfrm>
            <a:off x="5038725" y="4010868"/>
            <a:ext cx="349250" cy="1233805"/>
          </a:xfrm>
          <a:custGeom>
            <a:avLst/>
            <a:gdLst/>
            <a:ahLst/>
            <a:cxnLst/>
            <a:rect l="l" t="t" r="r" b="b"/>
            <a:pathLst>
              <a:path w="349250" h="1233804">
                <a:moveTo>
                  <a:pt x="0" y="0"/>
                </a:moveTo>
                <a:lnTo>
                  <a:pt x="349250" y="1233424"/>
                </a:lnTo>
              </a:path>
            </a:pathLst>
          </a:custGeom>
          <a:ln w="9525">
            <a:solidFill>
              <a:srgbClr val="339933"/>
            </a:solidFill>
          </a:ln>
        </p:spPr>
        <p:txBody>
          <a:bodyPr wrap="square" lIns="0" tIns="0" rIns="0" bIns="0" rtlCol="0"/>
          <a:lstStyle/>
          <a:p>
            <a:endParaRPr/>
          </a:p>
        </p:txBody>
      </p:sp>
      <p:sp>
        <p:nvSpPr>
          <p:cNvPr id="105" name="object 105"/>
          <p:cNvSpPr/>
          <p:nvPr/>
        </p:nvSpPr>
        <p:spPr>
          <a:xfrm>
            <a:off x="5875401" y="4010868"/>
            <a:ext cx="244475" cy="1249680"/>
          </a:xfrm>
          <a:custGeom>
            <a:avLst/>
            <a:gdLst/>
            <a:ahLst/>
            <a:cxnLst/>
            <a:rect l="l" t="t" r="r" b="b"/>
            <a:pathLst>
              <a:path w="244475" h="1249679">
                <a:moveTo>
                  <a:pt x="244475" y="0"/>
                </a:moveTo>
                <a:lnTo>
                  <a:pt x="0" y="1249299"/>
                </a:lnTo>
              </a:path>
            </a:pathLst>
          </a:custGeom>
          <a:ln w="9525">
            <a:solidFill>
              <a:srgbClr val="339933"/>
            </a:solidFill>
          </a:ln>
        </p:spPr>
        <p:txBody>
          <a:bodyPr wrap="square" lIns="0" tIns="0" rIns="0" bIns="0" rtlCol="0"/>
          <a:lstStyle/>
          <a:p>
            <a:endParaRPr/>
          </a:p>
        </p:txBody>
      </p:sp>
      <p:sp>
        <p:nvSpPr>
          <p:cNvPr id="106" name="object 106"/>
          <p:cNvSpPr/>
          <p:nvPr/>
        </p:nvSpPr>
        <p:spPr>
          <a:xfrm>
            <a:off x="6440551" y="4010868"/>
            <a:ext cx="349250" cy="1233805"/>
          </a:xfrm>
          <a:custGeom>
            <a:avLst/>
            <a:gdLst/>
            <a:ahLst/>
            <a:cxnLst/>
            <a:rect l="l" t="t" r="r" b="b"/>
            <a:pathLst>
              <a:path w="349250" h="1233804">
                <a:moveTo>
                  <a:pt x="0" y="0"/>
                </a:moveTo>
                <a:lnTo>
                  <a:pt x="349250" y="1233424"/>
                </a:lnTo>
              </a:path>
            </a:pathLst>
          </a:custGeom>
          <a:ln w="9525">
            <a:solidFill>
              <a:srgbClr val="339933"/>
            </a:solidFill>
          </a:ln>
        </p:spPr>
        <p:txBody>
          <a:bodyPr wrap="square" lIns="0" tIns="0" rIns="0" bIns="0" rtlCol="0"/>
          <a:lstStyle/>
          <a:p>
            <a:endParaRPr/>
          </a:p>
        </p:txBody>
      </p:sp>
      <p:sp>
        <p:nvSpPr>
          <p:cNvPr id="107" name="object 107"/>
          <p:cNvSpPr/>
          <p:nvPr/>
        </p:nvSpPr>
        <p:spPr>
          <a:xfrm>
            <a:off x="6942201" y="4026743"/>
            <a:ext cx="244475" cy="1249680"/>
          </a:xfrm>
          <a:custGeom>
            <a:avLst/>
            <a:gdLst/>
            <a:ahLst/>
            <a:cxnLst/>
            <a:rect l="l" t="t" r="r" b="b"/>
            <a:pathLst>
              <a:path w="244475" h="1249679">
                <a:moveTo>
                  <a:pt x="244475" y="0"/>
                </a:moveTo>
                <a:lnTo>
                  <a:pt x="0" y="1249426"/>
                </a:lnTo>
              </a:path>
            </a:pathLst>
          </a:custGeom>
          <a:ln w="9525">
            <a:solidFill>
              <a:srgbClr val="339933"/>
            </a:solidFill>
          </a:ln>
        </p:spPr>
        <p:txBody>
          <a:bodyPr wrap="square" lIns="0" tIns="0" rIns="0" bIns="0" rtlCol="0"/>
          <a:lstStyle/>
          <a:p>
            <a:endParaRPr/>
          </a:p>
        </p:txBody>
      </p:sp>
      <p:sp>
        <p:nvSpPr>
          <p:cNvPr id="108" name="object 108"/>
          <p:cNvSpPr/>
          <p:nvPr/>
        </p:nvSpPr>
        <p:spPr>
          <a:xfrm>
            <a:off x="7507351" y="4026743"/>
            <a:ext cx="349250" cy="1233805"/>
          </a:xfrm>
          <a:custGeom>
            <a:avLst/>
            <a:gdLst/>
            <a:ahLst/>
            <a:cxnLst/>
            <a:rect l="l" t="t" r="r" b="b"/>
            <a:pathLst>
              <a:path w="349250" h="1233804">
                <a:moveTo>
                  <a:pt x="0" y="0"/>
                </a:moveTo>
                <a:lnTo>
                  <a:pt x="349250" y="1233551"/>
                </a:lnTo>
              </a:path>
            </a:pathLst>
          </a:custGeom>
          <a:ln w="9525">
            <a:solidFill>
              <a:srgbClr val="339933"/>
            </a:solidFill>
          </a:ln>
        </p:spPr>
        <p:txBody>
          <a:bodyPr wrap="square" lIns="0" tIns="0" rIns="0" bIns="0" rtlCol="0"/>
          <a:lstStyle/>
          <a:p>
            <a:endParaRPr/>
          </a:p>
        </p:txBody>
      </p:sp>
      <p:sp>
        <p:nvSpPr>
          <p:cNvPr id="109" name="object 109"/>
          <p:cNvSpPr/>
          <p:nvPr/>
        </p:nvSpPr>
        <p:spPr>
          <a:xfrm>
            <a:off x="8024876" y="4026743"/>
            <a:ext cx="244475" cy="1249680"/>
          </a:xfrm>
          <a:custGeom>
            <a:avLst/>
            <a:gdLst/>
            <a:ahLst/>
            <a:cxnLst/>
            <a:rect l="l" t="t" r="r" b="b"/>
            <a:pathLst>
              <a:path w="244475" h="1249679">
                <a:moveTo>
                  <a:pt x="244475" y="0"/>
                </a:moveTo>
                <a:lnTo>
                  <a:pt x="0" y="1249426"/>
                </a:lnTo>
              </a:path>
            </a:pathLst>
          </a:custGeom>
          <a:ln w="9525">
            <a:solidFill>
              <a:srgbClr val="339933"/>
            </a:solidFill>
          </a:ln>
        </p:spPr>
        <p:txBody>
          <a:bodyPr wrap="square" lIns="0" tIns="0" rIns="0" bIns="0" rtlCol="0"/>
          <a:lstStyle/>
          <a:p>
            <a:endParaRPr/>
          </a:p>
        </p:txBody>
      </p:sp>
      <p:sp>
        <p:nvSpPr>
          <p:cNvPr id="110" name="object 110"/>
          <p:cNvSpPr/>
          <p:nvPr/>
        </p:nvSpPr>
        <p:spPr>
          <a:xfrm>
            <a:off x="8590026" y="4026743"/>
            <a:ext cx="349250" cy="1233805"/>
          </a:xfrm>
          <a:custGeom>
            <a:avLst/>
            <a:gdLst/>
            <a:ahLst/>
            <a:cxnLst/>
            <a:rect l="l" t="t" r="r" b="b"/>
            <a:pathLst>
              <a:path w="349250" h="1233804">
                <a:moveTo>
                  <a:pt x="0" y="0"/>
                </a:moveTo>
                <a:lnTo>
                  <a:pt x="349250" y="1233551"/>
                </a:lnTo>
              </a:path>
            </a:pathLst>
          </a:custGeom>
          <a:ln w="9525">
            <a:solidFill>
              <a:srgbClr val="339933"/>
            </a:solidFill>
          </a:ln>
        </p:spPr>
        <p:txBody>
          <a:bodyPr wrap="square" lIns="0" tIns="0" rIns="0" bIns="0" rtlCol="0"/>
          <a:lstStyle/>
          <a:p>
            <a:endParaRPr/>
          </a:p>
        </p:txBody>
      </p:sp>
      <p:sp>
        <p:nvSpPr>
          <p:cNvPr id="111" name="object 111"/>
          <p:cNvSpPr/>
          <p:nvPr/>
        </p:nvSpPr>
        <p:spPr>
          <a:xfrm>
            <a:off x="3122676" y="6039693"/>
            <a:ext cx="1113155" cy="700405"/>
          </a:xfrm>
          <a:custGeom>
            <a:avLst/>
            <a:gdLst/>
            <a:ahLst/>
            <a:cxnLst/>
            <a:rect l="l" t="t" r="r" b="b"/>
            <a:pathLst>
              <a:path w="1113154" h="700404">
                <a:moveTo>
                  <a:pt x="0" y="0"/>
                </a:moveTo>
                <a:lnTo>
                  <a:pt x="0" y="700087"/>
                </a:lnTo>
                <a:lnTo>
                  <a:pt x="1112774" y="700087"/>
                </a:lnTo>
                <a:lnTo>
                  <a:pt x="1112774" y="60325"/>
                </a:lnTo>
              </a:path>
            </a:pathLst>
          </a:custGeom>
          <a:ln w="9525">
            <a:solidFill>
              <a:srgbClr val="F09200"/>
            </a:solidFill>
          </a:ln>
        </p:spPr>
        <p:txBody>
          <a:bodyPr wrap="square" lIns="0" tIns="0" rIns="0" bIns="0" rtlCol="0"/>
          <a:lstStyle/>
          <a:p>
            <a:endParaRPr/>
          </a:p>
        </p:txBody>
      </p:sp>
      <p:sp>
        <p:nvSpPr>
          <p:cNvPr id="112" name="object 112"/>
          <p:cNvSpPr/>
          <p:nvPr/>
        </p:nvSpPr>
        <p:spPr>
          <a:xfrm>
            <a:off x="4416425" y="6039693"/>
            <a:ext cx="1113155" cy="700405"/>
          </a:xfrm>
          <a:custGeom>
            <a:avLst/>
            <a:gdLst/>
            <a:ahLst/>
            <a:cxnLst/>
            <a:rect l="l" t="t" r="r" b="b"/>
            <a:pathLst>
              <a:path w="1113154" h="700404">
                <a:moveTo>
                  <a:pt x="0" y="0"/>
                </a:moveTo>
                <a:lnTo>
                  <a:pt x="0" y="700087"/>
                </a:lnTo>
                <a:lnTo>
                  <a:pt x="1112774" y="700087"/>
                </a:lnTo>
                <a:lnTo>
                  <a:pt x="1112774" y="60325"/>
                </a:lnTo>
              </a:path>
            </a:pathLst>
          </a:custGeom>
          <a:ln w="9525">
            <a:solidFill>
              <a:srgbClr val="F09200"/>
            </a:solidFill>
          </a:ln>
        </p:spPr>
        <p:txBody>
          <a:bodyPr wrap="square" lIns="0" tIns="0" rIns="0" bIns="0" rtlCol="0"/>
          <a:lstStyle/>
          <a:p>
            <a:endParaRPr/>
          </a:p>
        </p:txBody>
      </p:sp>
      <p:sp>
        <p:nvSpPr>
          <p:cNvPr id="113" name="object 113"/>
          <p:cNvSpPr/>
          <p:nvPr/>
        </p:nvSpPr>
        <p:spPr>
          <a:xfrm>
            <a:off x="5608701" y="6039693"/>
            <a:ext cx="1133475" cy="700405"/>
          </a:xfrm>
          <a:custGeom>
            <a:avLst/>
            <a:gdLst/>
            <a:ahLst/>
            <a:cxnLst/>
            <a:rect l="l" t="t" r="r" b="b"/>
            <a:pathLst>
              <a:path w="1133475" h="700404">
                <a:moveTo>
                  <a:pt x="0" y="0"/>
                </a:moveTo>
                <a:lnTo>
                  <a:pt x="0" y="700087"/>
                </a:lnTo>
                <a:lnTo>
                  <a:pt x="1133475" y="700087"/>
                </a:lnTo>
                <a:lnTo>
                  <a:pt x="1133475" y="60325"/>
                </a:lnTo>
              </a:path>
            </a:pathLst>
          </a:custGeom>
          <a:ln w="9525">
            <a:solidFill>
              <a:srgbClr val="F09200"/>
            </a:solidFill>
          </a:ln>
        </p:spPr>
        <p:txBody>
          <a:bodyPr wrap="square" lIns="0" tIns="0" rIns="0" bIns="0" rtlCol="0"/>
          <a:lstStyle/>
          <a:p>
            <a:endParaRPr/>
          </a:p>
        </p:txBody>
      </p:sp>
      <p:sp>
        <p:nvSpPr>
          <p:cNvPr id="114" name="object 114"/>
          <p:cNvSpPr/>
          <p:nvPr/>
        </p:nvSpPr>
        <p:spPr>
          <a:xfrm>
            <a:off x="6800850" y="6039693"/>
            <a:ext cx="1133475" cy="700405"/>
          </a:xfrm>
          <a:custGeom>
            <a:avLst/>
            <a:gdLst/>
            <a:ahLst/>
            <a:cxnLst/>
            <a:rect l="l" t="t" r="r" b="b"/>
            <a:pathLst>
              <a:path w="1133475" h="700404">
                <a:moveTo>
                  <a:pt x="0" y="0"/>
                </a:moveTo>
                <a:lnTo>
                  <a:pt x="0" y="700087"/>
                </a:lnTo>
                <a:lnTo>
                  <a:pt x="1133475" y="700087"/>
                </a:lnTo>
                <a:lnTo>
                  <a:pt x="1133475" y="60325"/>
                </a:lnTo>
              </a:path>
            </a:pathLst>
          </a:custGeom>
          <a:ln w="9525">
            <a:solidFill>
              <a:srgbClr val="F09200"/>
            </a:solidFill>
          </a:ln>
        </p:spPr>
        <p:txBody>
          <a:bodyPr wrap="square" lIns="0" tIns="0" rIns="0" bIns="0" rtlCol="0"/>
          <a:lstStyle/>
          <a:p>
            <a:endParaRPr/>
          </a:p>
        </p:txBody>
      </p:sp>
      <p:sp>
        <p:nvSpPr>
          <p:cNvPr id="115" name="object 115"/>
          <p:cNvSpPr/>
          <p:nvPr/>
        </p:nvSpPr>
        <p:spPr>
          <a:xfrm>
            <a:off x="7994650" y="6039693"/>
            <a:ext cx="1133475" cy="700405"/>
          </a:xfrm>
          <a:custGeom>
            <a:avLst/>
            <a:gdLst/>
            <a:ahLst/>
            <a:cxnLst/>
            <a:rect l="l" t="t" r="r" b="b"/>
            <a:pathLst>
              <a:path w="1133475" h="700404">
                <a:moveTo>
                  <a:pt x="0" y="0"/>
                </a:moveTo>
                <a:lnTo>
                  <a:pt x="0" y="700087"/>
                </a:lnTo>
                <a:lnTo>
                  <a:pt x="1133475" y="700087"/>
                </a:lnTo>
                <a:lnTo>
                  <a:pt x="1133475" y="60325"/>
                </a:lnTo>
              </a:path>
            </a:pathLst>
          </a:custGeom>
          <a:ln w="9525">
            <a:solidFill>
              <a:srgbClr val="F09200"/>
            </a:solidFill>
          </a:ln>
        </p:spPr>
        <p:txBody>
          <a:bodyPr wrap="square" lIns="0" tIns="0" rIns="0" bIns="0" rtlCol="0"/>
          <a:lstStyle/>
          <a:p>
            <a:endParaRPr/>
          </a:p>
        </p:txBody>
      </p:sp>
      <p:sp>
        <p:nvSpPr>
          <p:cNvPr id="116" name="object 116"/>
          <p:cNvSpPr/>
          <p:nvPr/>
        </p:nvSpPr>
        <p:spPr>
          <a:xfrm>
            <a:off x="1628775" y="6039693"/>
            <a:ext cx="1113155" cy="700405"/>
          </a:xfrm>
          <a:custGeom>
            <a:avLst/>
            <a:gdLst/>
            <a:ahLst/>
            <a:cxnLst/>
            <a:rect l="l" t="t" r="r" b="b"/>
            <a:pathLst>
              <a:path w="1113155" h="700404">
                <a:moveTo>
                  <a:pt x="0" y="0"/>
                </a:moveTo>
                <a:lnTo>
                  <a:pt x="0" y="700087"/>
                </a:lnTo>
                <a:lnTo>
                  <a:pt x="1112774" y="700087"/>
                </a:lnTo>
                <a:lnTo>
                  <a:pt x="1112774" y="60325"/>
                </a:lnTo>
              </a:path>
            </a:pathLst>
          </a:custGeom>
          <a:ln w="9525">
            <a:solidFill>
              <a:srgbClr val="F09200"/>
            </a:solidFill>
          </a:ln>
        </p:spPr>
        <p:txBody>
          <a:bodyPr wrap="square" lIns="0" tIns="0" rIns="0" bIns="0" rtlCol="0"/>
          <a:lstStyle/>
          <a:p>
            <a:endParaRPr/>
          </a:p>
        </p:txBody>
      </p:sp>
      <p:sp>
        <p:nvSpPr>
          <p:cNvPr id="117" name="object 117"/>
          <p:cNvSpPr/>
          <p:nvPr/>
        </p:nvSpPr>
        <p:spPr>
          <a:xfrm>
            <a:off x="58737" y="6039693"/>
            <a:ext cx="1113155" cy="700405"/>
          </a:xfrm>
          <a:custGeom>
            <a:avLst/>
            <a:gdLst/>
            <a:ahLst/>
            <a:cxnLst/>
            <a:rect l="l" t="t" r="r" b="b"/>
            <a:pathLst>
              <a:path w="1113155" h="700404">
                <a:moveTo>
                  <a:pt x="0" y="0"/>
                </a:moveTo>
                <a:lnTo>
                  <a:pt x="0" y="700087"/>
                </a:lnTo>
                <a:lnTo>
                  <a:pt x="1112837" y="700087"/>
                </a:lnTo>
                <a:lnTo>
                  <a:pt x="1112837" y="60325"/>
                </a:lnTo>
              </a:path>
            </a:pathLst>
          </a:custGeom>
          <a:ln w="9525">
            <a:solidFill>
              <a:srgbClr val="F09200"/>
            </a:solidFill>
          </a:ln>
        </p:spPr>
        <p:txBody>
          <a:bodyPr wrap="square" lIns="0" tIns="0" rIns="0" bIns="0" rtlCol="0"/>
          <a:lstStyle/>
          <a:p>
            <a:endParaRPr/>
          </a:p>
        </p:txBody>
      </p:sp>
      <p:sp>
        <p:nvSpPr>
          <p:cNvPr id="118" name="object 118"/>
          <p:cNvSpPr/>
          <p:nvPr/>
        </p:nvSpPr>
        <p:spPr>
          <a:xfrm>
            <a:off x="7985125" y="6331793"/>
            <a:ext cx="1158875" cy="76200"/>
          </a:xfrm>
          <a:custGeom>
            <a:avLst/>
            <a:gdLst/>
            <a:ahLst/>
            <a:cxnLst/>
            <a:rect l="l" t="t" r="r" b="b"/>
            <a:pathLst>
              <a:path w="1158875" h="76200">
                <a:moveTo>
                  <a:pt x="0" y="76200"/>
                </a:moveTo>
                <a:lnTo>
                  <a:pt x="49995" y="66740"/>
                </a:lnTo>
                <a:lnTo>
                  <a:pt x="99969" y="59083"/>
                </a:lnTo>
                <a:lnTo>
                  <a:pt x="149892" y="52563"/>
                </a:lnTo>
                <a:lnTo>
                  <a:pt x="199734" y="46514"/>
                </a:lnTo>
                <a:lnTo>
                  <a:pt x="249464" y="40268"/>
                </a:lnTo>
                <a:lnTo>
                  <a:pt x="299052" y="33161"/>
                </a:lnTo>
                <a:lnTo>
                  <a:pt x="348467" y="24524"/>
                </a:lnTo>
                <a:lnTo>
                  <a:pt x="397679" y="13693"/>
                </a:lnTo>
                <a:lnTo>
                  <a:pt x="446658" y="0"/>
                </a:lnTo>
                <a:lnTo>
                  <a:pt x="473428" y="1452"/>
                </a:lnTo>
                <a:lnTo>
                  <a:pt x="514529" y="3623"/>
                </a:lnTo>
                <a:lnTo>
                  <a:pt x="566269" y="6408"/>
                </a:lnTo>
                <a:lnTo>
                  <a:pt x="624955" y="9703"/>
                </a:lnTo>
                <a:lnTo>
                  <a:pt x="686893" y="13403"/>
                </a:lnTo>
                <a:lnTo>
                  <a:pt x="748392" y="17403"/>
                </a:lnTo>
                <a:lnTo>
                  <a:pt x="805757" y="21600"/>
                </a:lnTo>
                <a:lnTo>
                  <a:pt x="855297" y="25887"/>
                </a:lnTo>
                <a:lnTo>
                  <a:pt x="893318" y="30162"/>
                </a:lnTo>
                <a:lnTo>
                  <a:pt x="949257" y="38950"/>
                </a:lnTo>
                <a:lnTo>
                  <a:pt x="997236" y="47510"/>
                </a:lnTo>
                <a:lnTo>
                  <a:pt x="1043800" y="54851"/>
                </a:lnTo>
                <a:lnTo>
                  <a:pt x="1095497" y="59982"/>
                </a:lnTo>
                <a:lnTo>
                  <a:pt x="1158875" y="61912"/>
                </a:lnTo>
              </a:path>
            </a:pathLst>
          </a:custGeom>
          <a:ln w="38100">
            <a:solidFill>
              <a:srgbClr val="FF66FF"/>
            </a:solidFill>
          </a:ln>
        </p:spPr>
        <p:txBody>
          <a:bodyPr wrap="square" lIns="0" tIns="0" rIns="0" bIns="0" rtlCol="0"/>
          <a:lstStyle/>
          <a:p>
            <a:endParaRPr/>
          </a:p>
        </p:txBody>
      </p:sp>
      <p:sp>
        <p:nvSpPr>
          <p:cNvPr id="119" name="object 119"/>
          <p:cNvSpPr/>
          <p:nvPr/>
        </p:nvSpPr>
        <p:spPr>
          <a:xfrm>
            <a:off x="92075" y="6466730"/>
            <a:ext cx="1066800" cy="0"/>
          </a:xfrm>
          <a:custGeom>
            <a:avLst/>
            <a:gdLst/>
            <a:ahLst/>
            <a:cxnLst/>
            <a:rect l="l" t="t" r="r" b="b"/>
            <a:pathLst>
              <a:path w="1066800">
                <a:moveTo>
                  <a:pt x="0" y="0"/>
                </a:moveTo>
                <a:lnTo>
                  <a:pt x="1066800" y="0"/>
                </a:lnTo>
              </a:path>
            </a:pathLst>
          </a:custGeom>
          <a:ln w="38100">
            <a:solidFill>
              <a:srgbClr val="000099"/>
            </a:solidFill>
          </a:ln>
        </p:spPr>
        <p:txBody>
          <a:bodyPr wrap="square" lIns="0" tIns="0" rIns="0" bIns="0" rtlCol="0"/>
          <a:lstStyle/>
          <a:p>
            <a:endParaRPr/>
          </a:p>
        </p:txBody>
      </p:sp>
      <p:sp>
        <p:nvSpPr>
          <p:cNvPr id="120" name="object 120"/>
          <p:cNvSpPr/>
          <p:nvPr/>
        </p:nvSpPr>
        <p:spPr>
          <a:xfrm>
            <a:off x="1625600" y="6273055"/>
            <a:ext cx="1117600" cy="0"/>
          </a:xfrm>
          <a:custGeom>
            <a:avLst/>
            <a:gdLst/>
            <a:ahLst/>
            <a:cxnLst/>
            <a:rect l="l" t="t" r="r" b="b"/>
            <a:pathLst>
              <a:path w="1117600">
                <a:moveTo>
                  <a:pt x="0" y="0"/>
                </a:moveTo>
                <a:lnTo>
                  <a:pt x="1117600" y="0"/>
                </a:lnTo>
              </a:path>
            </a:pathLst>
          </a:custGeom>
          <a:ln w="38100">
            <a:solidFill>
              <a:srgbClr val="9E0E5F"/>
            </a:solidFill>
          </a:ln>
        </p:spPr>
        <p:txBody>
          <a:bodyPr wrap="square" lIns="0" tIns="0" rIns="0" bIns="0" rtlCol="0"/>
          <a:lstStyle/>
          <a:p>
            <a:endParaRPr/>
          </a:p>
        </p:txBody>
      </p:sp>
      <p:sp>
        <p:nvSpPr>
          <p:cNvPr id="121" name="object 121"/>
          <p:cNvSpPr/>
          <p:nvPr/>
        </p:nvSpPr>
        <p:spPr>
          <a:xfrm>
            <a:off x="3322701" y="6207968"/>
            <a:ext cx="776605" cy="533400"/>
          </a:xfrm>
          <a:custGeom>
            <a:avLst/>
            <a:gdLst/>
            <a:ahLst/>
            <a:cxnLst/>
            <a:rect l="l" t="t" r="r" b="b"/>
            <a:pathLst>
              <a:path w="776604" h="533400">
                <a:moveTo>
                  <a:pt x="0" y="533400"/>
                </a:moveTo>
                <a:lnTo>
                  <a:pt x="14224" y="242887"/>
                </a:lnTo>
                <a:lnTo>
                  <a:pt x="563499" y="228600"/>
                </a:lnTo>
                <a:lnTo>
                  <a:pt x="547624" y="14287"/>
                </a:lnTo>
                <a:lnTo>
                  <a:pt x="731774" y="0"/>
                </a:lnTo>
                <a:lnTo>
                  <a:pt x="776224" y="517525"/>
                </a:lnTo>
              </a:path>
            </a:pathLst>
          </a:custGeom>
          <a:ln w="38100">
            <a:solidFill>
              <a:srgbClr val="5BF54F"/>
            </a:solidFill>
          </a:ln>
        </p:spPr>
        <p:txBody>
          <a:bodyPr wrap="square" lIns="0" tIns="0" rIns="0" bIns="0" rtlCol="0"/>
          <a:lstStyle/>
          <a:p>
            <a:endParaRPr/>
          </a:p>
        </p:txBody>
      </p:sp>
      <p:sp>
        <p:nvSpPr>
          <p:cNvPr id="122" name="object 122"/>
          <p:cNvSpPr/>
          <p:nvPr/>
        </p:nvSpPr>
        <p:spPr>
          <a:xfrm>
            <a:off x="4664075" y="6344493"/>
            <a:ext cx="792480" cy="365125"/>
          </a:xfrm>
          <a:custGeom>
            <a:avLst/>
            <a:gdLst/>
            <a:ahLst/>
            <a:cxnLst/>
            <a:rect l="l" t="t" r="r" b="b"/>
            <a:pathLst>
              <a:path w="792479" h="365125">
                <a:moveTo>
                  <a:pt x="0" y="365125"/>
                </a:moveTo>
                <a:lnTo>
                  <a:pt x="60325" y="106362"/>
                </a:lnTo>
                <a:lnTo>
                  <a:pt x="395350" y="46037"/>
                </a:lnTo>
                <a:lnTo>
                  <a:pt x="471550" y="106362"/>
                </a:lnTo>
                <a:lnTo>
                  <a:pt x="669925" y="0"/>
                </a:lnTo>
                <a:lnTo>
                  <a:pt x="792226" y="350837"/>
                </a:lnTo>
              </a:path>
            </a:pathLst>
          </a:custGeom>
          <a:ln w="38099">
            <a:solidFill>
              <a:srgbClr val="FFFF00"/>
            </a:solidFill>
          </a:ln>
        </p:spPr>
        <p:txBody>
          <a:bodyPr wrap="square" lIns="0" tIns="0" rIns="0" bIns="0" rtlCol="0"/>
          <a:lstStyle/>
          <a:p>
            <a:endParaRPr/>
          </a:p>
        </p:txBody>
      </p:sp>
      <p:sp>
        <p:nvSpPr>
          <p:cNvPr id="123" name="object 123"/>
          <p:cNvSpPr/>
          <p:nvPr/>
        </p:nvSpPr>
        <p:spPr>
          <a:xfrm>
            <a:off x="5989701" y="6420693"/>
            <a:ext cx="487680" cy="320675"/>
          </a:xfrm>
          <a:custGeom>
            <a:avLst/>
            <a:gdLst/>
            <a:ahLst/>
            <a:cxnLst/>
            <a:rect l="l" t="t" r="r" b="b"/>
            <a:pathLst>
              <a:path w="487679" h="320675">
                <a:moveTo>
                  <a:pt x="0" y="304800"/>
                </a:moveTo>
                <a:lnTo>
                  <a:pt x="0" y="15875"/>
                </a:lnTo>
                <a:lnTo>
                  <a:pt x="471424" y="0"/>
                </a:lnTo>
                <a:lnTo>
                  <a:pt x="487299" y="320675"/>
                </a:lnTo>
              </a:path>
            </a:pathLst>
          </a:custGeom>
          <a:ln w="38100">
            <a:solidFill>
              <a:srgbClr val="9E0E5F"/>
            </a:solidFill>
          </a:ln>
        </p:spPr>
        <p:txBody>
          <a:bodyPr wrap="square" lIns="0" tIns="0" rIns="0" bIns="0" rtlCol="0"/>
          <a:lstStyle/>
          <a:p>
            <a:endParaRPr/>
          </a:p>
        </p:txBody>
      </p:sp>
      <p:sp>
        <p:nvSpPr>
          <p:cNvPr id="124" name="object 124"/>
          <p:cNvSpPr/>
          <p:nvPr/>
        </p:nvSpPr>
        <p:spPr>
          <a:xfrm>
            <a:off x="7010400" y="6481018"/>
            <a:ext cx="777875" cy="260350"/>
          </a:xfrm>
          <a:custGeom>
            <a:avLst/>
            <a:gdLst/>
            <a:ahLst/>
            <a:cxnLst/>
            <a:rect l="l" t="t" r="r" b="b"/>
            <a:pathLst>
              <a:path w="777875" h="260350">
                <a:moveTo>
                  <a:pt x="0" y="260350"/>
                </a:moveTo>
                <a:lnTo>
                  <a:pt x="15875" y="0"/>
                </a:lnTo>
                <a:lnTo>
                  <a:pt x="715899" y="15875"/>
                </a:lnTo>
                <a:lnTo>
                  <a:pt x="777875" y="198437"/>
                </a:lnTo>
              </a:path>
            </a:pathLst>
          </a:custGeom>
          <a:ln w="38100">
            <a:solidFill>
              <a:srgbClr val="9E0E5F"/>
            </a:solidFill>
          </a:ln>
        </p:spPr>
        <p:txBody>
          <a:bodyPr wrap="square" lIns="0" tIns="0" rIns="0" bIns="0" rtlCol="0"/>
          <a:lstStyle/>
          <a:p>
            <a:endParaRPr/>
          </a:p>
        </p:txBody>
      </p:sp>
      <p:sp>
        <p:nvSpPr>
          <p:cNvPr id="125" name="object 125"/>
          <p:cNvSpPr/>
          <p:nvPr/>
        </p:nvSpPr>
        <p:spPr>
          <a:xfrm>
            <a:off x="196850" y="2053416"/>
            <a:ext cx="2657475" cy="273050"/>
          </a:xfrm>
          <a:custGeom>
            <a:avLst/>
            <a:gdLst/>
            <a:ahLst/>
            <a:cxnLst/>
            <a:rect l="l" t="t" r="r" b="b"/>
            <a:pathLst>
              <a:path w="2657475" h="273050">
                <a:moveTo>
                  <a:pt x="0" y="273050"/>
                </a:moveTo>
                <a:lnTo>
                  <a:pt x="30235" y="204183"/>
                </a:lnTo>
                <a:lnTo>
                  <a:pt x="64863" y="176545"/>
                </a:lnTo>
                <a:lnTo>
                  <a:pt x="109684" y="155184"/>
                </a:lnTo>
                <a:lnTo>
                  <a:pt x="162587" y="141408"/>
                </a:lnTo>
                <a:lnTo>
                  <a:pt x="221462" y="136525"/>
                </a:lnTo>
                <a:lnTo>
                  <a:pt x="1107313" y="136525"/>
                </a:lnTo>
                <a:lnTo>
                  <a:pt x="1166175" y="131650"/>
                </a:lnTo>
                <a:lnTo>
                  <a:pt x="1219058" y="117893"/>
                </a:lnTo>
                <a:lnTo>
                  <a:pt x="1263856" y="96551"/>
                </a:lnTo>
                <a:lnTo>
                  <a:pt x="1298462" y="68923"/>
                </a:lnTo>
                <a:lnTo>
                  <a:pt x="1320770" y="36306"/>
                </a:lnTo>
                <a:lnTo>
                  <a:pt x="1328674" y="0"/>
                </a:lnTo>
                <a:lnTo>
                  <a:pt x="1336587" y="36306"/>
                </a:lnTo>
                <a:lnTo>
                  <a:pt x="1358918" y="68923"/>
                </a:lnTo>
                <a:lnTo>
                  <a:pt x="1393555" y="96551"/>
                </a:lnTo>
                <a:lnTo>
                  <a:pt x="1438383" y="117893"/>
                </a:lnTo>
                <a:lnTo>
                  <a:pt x="1491289" y="131650"/>
                </a:lnTo>
                <a:lnTo>
                  <a:pt x="1550162" y="136525"/>
                </a:lnTo>
                <a:lnTo>
                  <a:pt x="2435987" y="136525"/>
                </a:lnTo>
                <a:lnTo>
                  <a:pt x="2494859" y="141408"/>
                </a:lnTo>
                <a:lnTo>
                  <a:pt x="2547765" y="155184"/>
                </a:lnTo>
                <a:lnTo>
                  <a:pt x="2592593" y="176545"/>
                </a:lnTo>
                <a:lnTo>
                  <a:pt x="2627230" y="204183"/>
                </a:lnTo>
                <a:lnTo>
                  <a:pt x="2649561" y="236787"/>
                </a:lnTo>
                <a:lnTo>
                  <a:pt x="2657475" y="273050"/>
                </a:lnTo>
              </a:path>
            </a:pathLst>
          </a:custGeom>
          <a:ln w="9525">
            <a:solidFill>
              <a:srgbClr val="F09200"/>
            </a:solidFill>
          </a:ln>
        </p:spPr>
        <p:txBody>
          <a:bodyPr wrap="square" lIns="0" tIns="0" rIns="0" bIns="0" rtlCol="0"/>
          <a:lstStyle/>
          <a:p>
            <a:endParaRPr/>
          </a:p>
        </p:txBody>
      </p:sp>
      <p:sp>
        <p:nvSpPr>
          <p:cNvPr id="126" name="object 126"/>
          <p:cNvSpPr/>
          <p:nvPr/>
        </p:nvSpPr>
        <p:spPr>
          <a:xfrm>
            <a:off x="2976626" y="1988393"/>
            <a:ext cx="5837555" cy="316230"/>
          </a:xfrm>
          <a:custGeom>
            <a:avLst/>
            <a:gdLst/>
            <a:ahLst/>
            <a:cxnLst/>
            <a:rect l="l" t="t" r="r" b="b"/>
            <a:pathLst>
              <a:path w="5837555" h="316230">
                <a:moveTo>
                  <a:pt x="0" y="315849"/>
                </a:moveTo>
                <a:lnTo>
                  <a:pt x="17368" y="273904"/>
                </a:lnTo>
                <a:lnTo>
                  <a:pt x="66388" y="236201"/>
                </a:lnTo>
                <a:lnTo>
                  <a:pt x="101320" y="219411"/>
                </a:lnTo>
                <a:lnTo>
                  <a:pt x="142430" y="204247"/>
                </a:lnTo>
                <a:lnTo>
                  <a:pt x="189138" y="190899"/>
                </a:lnTo>
                <a:lnTo>
                  <a:pt x="240867" y="179554"/>
                </a:lnTo>
                <a:lnTo>
                  <a:pt x="297037" y="170402"/>
                </a:lnTo>
                <a:lnTo>
                  <a:pt x="357069" y="163631"/>
                </a:lnTo>
                <a:lnTo>
                  <a:pt x="420387" y="159430"/>
                </a:lnTo>
                <a:lnTo>
                  <a:pt x="486410" y="157987"/>
                </a:lnTo>
                <a:lnTo>
                  <a:pt x="2432177" y="157987"/>
                </a:lnTo>
                <a:lnTo>
                  <a:pt x="2498173" y="156545"/>
                </a:lnTo>
                <a:lnTo>
                  <a:pt x="2561472" y="152344"/>
                </a:lnTo>
                <a:lnTo>
                  <a:pt x="2621496" y="145571"/>
                </a:lnTo>
                <a:lnTo>
                  <a:pt x="2677663" y="136416"/>
                </a:lnTo>
                <a:lnTo>
                  <a:pt x="2729394" y="125067"/>
                </a:lnTo>
                <a:lnTo>
                  <a:pt x="2776108" y="111712"/>
                </a:lnTo>
                <a:lnTo>
                  <a:pt x="2817227" y="96539"/>
                </a:lnTo>
                <a:lnTo>
                  <a:pt x="2852170" y="79737"/>
                </a:lnTo>
                <a:lnTo>
                  <a:pt x="2901209" y="41997"/>
                </a:lnTo>
                <a:lnTo>
                  <a:pt x="2918587" y="0"/>
                </a:lnTo>
                <a:lnTo>
                  <a:pt x="2923027" y="21436"/>
                </a:lnTo>
                <a:lnTo>
                  <a:pt x="2956815" y="61493"/>
                </a:lnTo>
                <a:lnTo>
                  <a:pt x="3019946" y="96539"/>
                </a:lnTo>
                <a:lnTo>
                  <a:pt x="3061065" y="111712"/>
                </a:lnTo>
                <a:lnTo>
                  <a:pt x="3107779" y="125067"/>
                </a:lnTo>
                <a:lnTo>
                  <a:pt x="3159510" y="136416"/>
                </a:lnTo>
                <a:lnTo>
                  <a:pt x="3215677" y="145571"/>
                </a:lnTo>
                <a:lnTo>
                  <a:pt x="3275701" y="152344"/>
                </a:lnTo>
                <a:lnTo>
                  <a:pt x="3339000" y="156545"/>
                </a:lnTo>
                <a:lnTo>
                  <a:pt x="3404997" y="157987"/>
                </a:lnTo>
                <a:lnTo>
                  <a:pt x="5350764" y="157987"/>
                </a:lnTo>
                <a:lnTo>
                  <a:pt x="5416760" y="159430"/>
                </a:lnTo>
                <a:lnTo>
                  <a:pt x="5480059" y="163631"/>
                </a:lnTo>
                <a:lnTo>
                  <a:pt x="5540083" y="170404"/>
                </a:lnTo>
                <a:lnTo>
                  <a:pt x="5596250" y="179559"/>
                </a:lnTo>
                <a:lnTo>
                  <a:pt x="5647981" y="190908"/>
                </a:lnTo>
                <a:lnTo>
                  <a:pt x="5694695" y="204263"/>
                </a:lnTo>
                <a:lnTo>
                  <a:pt x="5735814" y="219436"/>
                </a:lnTo>
                <a:lnTo>
                  <a:pt x="5770757" y="236238"/>
                </a:lnTo>
                <a:lnTo>
                  <a:pt x="5819796" y="273978"/>
                </a:lnTo>
                <a:lnTo>
                  <a:pt x="5832733" y="294539"/>
                </a:lnTo>
                <a:lnTo>
                  <a:pt x="5837174" y="315975"/>
                </a:lnTo>
              </a:path>
            </a:pathLst>
          </a:custGeom>
          <a:ln w="9525">
            <a:solidFill>
              <a:srgbClr val="F09200"/>
            </a:solidFill>
          </a:ln>
        </p:spPr>
        <p:txBody>
          <a:bodyPr wrap="square" lIns="0" tIns="0" rIns="0" bIns="0" rtlCol="0"/>
          <a:lstStyle/>
          <a:p>
            <a:endParaRPr/>
          </a:p>
        </p:txBody>
      </p:sp>
      <p:sp>
        <p:nvSpPr>
          <p:cNvPr id="127" name="object 127"/>
          <p:cNvSpPr txBox="1"/>
          <p:nvPr/>
        </p:nvSpPr>
        <p:spPr>
          <a:xfrm>
            <a:off x="845311" y="1316309"/>
            <a:ext cx="1396365" cy="666115"/>
          </a:xfrm>
          <a:prstGeom prst="rect">
            <a:avLst/>
          </a:prstGeom>
        </p:spPr>
        <p:txBody>
          <a:bodyPr vert="horz" wrap="square" lIns="0" tIns="12700" rIns="0" bIns="0" rtlCol="0">
            <a:spAutoFit/>
          </a:bodyPr>
          <a:lstStyle/>
          <a:p>
            <a:pPr marL="79375" marR="68580" algn="ctr">
              <a:lnSpc>
                <a:spcPct val="100000"/>
              </a:lnSpc>
              <a:spcBef>
                <a:spcPts val="100"/>
              </a:spcBef>
            </a:pPr>
            <a:r>
              <a:rPr sz="1400" b="1" spc="-165" dirty="0">
                <a:solidFill>
                  <a:srgbClr val="F09200"/>
                </a:solidFill>
                <a:latin typeface="Arial"/>
                <a:cs typeface="Arial"/>
              </a:rPr>
              <a:t>NOT </a:t>
            </a:r>
            <a:r>
              <a:rPr sz="1400" b="1" spc="-110" dirty="0">
                <a:solidFill>
                  <a:srgbClr val="F09200"/>
                </a:solidFill>
                <a:latin typeface="Arial"/>
                <a:cs typeface="Arial"/>
              </a:rPr>
              <a:t>proportional  </a:t>
            </a:r>
            <a:r>
              <a:rPr sz="1400" b="1" spc="-85" dirty="0">
                <a:solidFill>
                  <a:srgbClr val="F09200"/>
                </a:solidFill>
                <a:latin typeface="Arial"/>
                <a:cs typeface="Arial"/>
              </a:rPr>
              <a:t>to </a:t>
            </a:r>
            <a:r>
              <a:rPr sz="1400" b="1" spc="-65" dirty="0">
                <a:solidFill>
                  <a:srgbClr val="F09200"/>
                </a:solidFill>
                <a:latin typeface="Arial"/>
                <a:cs typeface="Arial"/>
              </a:rPr>
              <a:t>total </a:t>
            </a:r>
            <a:r>
              <a:rPr sz="1400" b="1" spc="-130" dirty="0">
                <a:solidFill>
                  <a:srgbClr val="F09200"/>
                </a:solidFill>
                <a:latin typeface="Arial"/>
                <a:cs typeface="Arial"/>
              </a:rPr>
              <a:t>load</a:t>
            </a:r>
            <a:r>
              <a:rPr sz="1400" b="1" spc="-45" dirty="0">
                <a:solidFill>
                  <a:srgbClr val="F09200"/>
                </a:solidFill>
                <a:latin typeface="Arial"/>
                <a:cs typeface="Arial"/>
              </a:rPr>
              <a:t> </a:t>
            </a:r>
            <a:r>
              <a:rPr sz="1400" b="1" spc="-90" dirty="0">
                <a:solidFill>
                  <a:srgbClr val="F09200"/>
                </a:solidFill>
                <a:latin typeface="Arial"/>
                <a:cs typeface="Arial"/>
              </a:rPr>
              <a:t>;</a:t>
            </a:r>
            <a:endParaRPr sz="1400">
              <a:latin typeface="Arial"/>
              <a:cs typeface="Arial"/>
            </a:endParaRPr>
          </a:p>
          <a:p>
            <a:pPr algn="ctr">
              <a:lnSpc>
                <a:spcPct val="100000"/>
              </a:lnSpc>
            </a:pPr>
            <a:r>
              <a:rPr sz="1400" b="1" spc="-165" dirty="0">
                <a:solidFill>
                  <a:srgbClr val="F09200"/>
                </a:solidFill>
                <a:latin typeface="Arial"/>
                <a:cs typeface="Arial"/>
              </a:rPr>
              <a:t>NOT </a:t>
            </a:r>
            <a:r>
              <a:rPr sz="1400" b="1" spc="-125" dirty="0">
                <a:solidFill>
                  <a:srgbClr val="F09200"/>
                </a:solidFill>
                <a:latin typeface="Arial"/>
                <a:cs typeface="Arial"/>
              </a:rPr>
              <a:t>updated </a:t>
            </a:r>
            <a:r>
              <a:rPr sz="1400" b="1" spc="-150" dirty="0">
                <a:solidFill>
                  <a:srgbClr val="F09200"/>
                </a:solidFill>
                <a:latin typeface="Arial"/>
                <a:cs typeface="Arial"/>
              </a:rPr>
              <a:t>by</a:t>
            </a:r>
            <a:r>
              <a:rPr sz="1400" b="1" dirty="0">
                <a:solidFill>
                  <a:srgbClr val="F09200"/>
                </a:solidFill>
                <a:latin typeface="Arial"/>
                <a:cs typeface="Arial"/>
              </a:rPr>
              <a:t> </a:t>
            </a:r>
            <a:r>
              <a:rPr sz="1400" b="1" spc="-215" dirty="0">
                <a:solidFill>
                  <a:srgbClr val="F09200"/>
                </a:solidFill>
                <a:latin typeface="Arial"/>
                <a:cs typeface="Arial"/>
              </a:rPr>
              <a:t>SE</a:t>
            </a:r>
            <a:endParaRPr sz="1400">
              <a:latin typeface="Arial"/>
              <a:cs typeface="Arial"/>
            </a:endParaRPr>
          </a:p>
        </p:txBody>
      </p:sp>
      <p:sp>
        <p:nvSpPr>
          <p:cNvPr id="128" name="object 128"/>
          <p:cNvSpPr txBox="1"/>
          <p:nvPr/>
        </p:nvSpPr>
        <p:spPr>
          <a:xfrm>
            <a:off x="5659373" y="1249506"/>
            <a:ext cx="1201420" cy="666115"/>
          </a:xfrm>
          <a:prstGeom prst="rect">
            <a:avLst/>
          </a:prstGeom>
        </p:spPr>
        <p:txBody>
          <a:bodyPr vert="horz" wrap="square" lIns="0" tIns="12700" rIns="0" bIns="0" rtlCol="0">
            <a:spAutoFit/>
          </a:bodyPr>
          <a:lstStyle/>
          <a:p>
            <a:pPr marL="12700" marR="5080" indent="161290">
              <a:lnSpc>
                <a:spcPct val="100000"/>
              </a:lnSpc>
              <a:spcBef>
                <a:spcPts val="100"/>
              </a:spcBef>
            </a:pPr>
            <a:r>
              <a:rPr sz="1400" b="1" spc="-110" dirty="0">
                <a:solidFill>
                  <a:srgbClr val="F09200"/>
                </a:solidFill>
                <a:latin typeface="Arial"/>
                <a:cs typeface="Arial"/>
              </a:rPr>
              <a:t>Proportional  </a:t>
            </a:r>
            <a:r>
              <a:rPr sz="1400" b="1" spc="-85" dirty="0">
                <a:solidFill>
                  <a:srgbClr val="F09200"/>
                </a:solidFill>
                <a:latin typeface="Arial"/>
                <a:cs typeface="Arial"/>
              </a:rPr>
              <a:t>to </a:t>
            </a:r>
            <a:r>
              <a:rPr sz="1400" b="1" spc="-65" dirty="0">
                <a:solidFill>
                  <a:srgbClr val="F09200"/>
                </a:solidFill>
                <a:latin typeface="Arial"/>
                <a:cs typeface="Arial"/>
              </a:rPr>
              <a:t>total </a:t>
            </a:r>
            <a:r>
              <a:rPr sz="1400" b="1" spc="-130" dirty="0">
                <a:solidFill>
                  <a:srgbClr val="F09200"/>
                </a:solidFill>
                <a:latin typeface="Arial"/>
                <a:cs typeface="Arial"/>
              </a:rPr>
              <a:t>load</a:t>
            </a:r>
            <a:r>
              <a:rPr sz="1400" b="1" spc="-75" dirty="0">
                <a:solidFill>
                  <a:srgbClr val="F09200"/>
                </a:solidFill>
                <a:latin typeface="Arial"/>
                <a:cs typeface="Arial"/>
              </a:rPr>
              <a:t> </a:t>
            </a:r>
            <a:r>
              <a:rPr sz="1400" b="1" spc="-140" dirty="0">
                <a:solidFill>
                  <a:srgbClr val="F09200"/>
                </a:solidFill>
                <a:latin typeface="Arial"/>
                <a:cs typeface="Arial"/>
              </a:rPr>
              <a:t>and</a:t>
            </a:r>
            <a:endParaRPr sz="1400">
              <a:latin typeface="Arial"/>
              <a:cs typeface="Arial"/>
            </a:endParaRPr>
          </a:p>
          <a:p>
            <a:pPr marL="133350">
              <a:lnSpc>
                <a:spcPct val="100000"/>
              </a:lnSpc>
            </a:pPr>
            <a:r>
              <a:rPr sz="1400" b="1" spc="-110" dirty="0">
                <a:solidFill>
                  <a:srgbClr val="F09200"/>
                </a:solidFill>
                <a:latin typeface="Arial"/>
                <a:cs typeface="Arial"/>
              </a:rPr>
              <a:t>tracked </a:t>
            </a:r>
            <a:r>
              <a:rPr sz="1400" b="1" spc="-150" dirty="0">
                <a:solidFill>
                  <a:srgbClr val="F09200"/>
                </a:solidFill>
                <a:latin typeface="Arial"/>
                <a:cs typeface="Arial"/>
              </a:rPr>
              <a:t>by</a:t>
            </a:r>
            <a:r>
              <a:rPr sz="1400" b="1" spc="-45" dirty="0">
                <a:solidFill>
                  <a:srgbClr val="F09200"/>
                </a:solidFill>
                <a:latin typeface="Arial"/>
                <a:cs typeface="Arial"/>
              </a:rPr>
              <a:t> </a:t>
            </a:r>
            <a:r>
              <a:rPr sz="1400" b="1" spc="-215" dirty="0">
                <a:solidFill>
                  <a:srgbClr val="F09200"/>
                </a:solidFill>
                <a:latin typeface="Arial"/>
                <a:cs typeface="Arial"/>
              </a:rPr>
              <a:t>SE</a:t>
            </a:r>
            <a:endParaRPr sz="1400">
              <a:latin typeface="Arial"/>
              <a:cs typeface="Arial"/>
            </a:endParaRPr>
          </a:p>
        </p:txBody>
      </p:sp>
      <p:sp>
        <p:nvSpPr>
          <p:cNvPr id="129" name="TextBox 128"/>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699614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552" y="548680"/>
            <a:ext cx="8077728" cy="627736"/>
          </a:xfrm>
          <a:prstGeom prst="rect">
            <a:avLst/>
          </a:prstGeom>
        </p:spPr>
        <p:txBody>
          <a:bodyPr vert="horz" wrap="square" lIns="0" tIns="12065" rIns="0" bIns="0" rtlCol="0">
            <a:spAutoFit/>
          </a:bodyPr>
          <a:lstStyle/>
          <a:p>
            <a:pPr marL="12700">
              <a:lnSpc>
                <a:spcPct val="100000"/>
              </a:lnSpc>
              <a:spcBef>
                <a:spcPts val="95"/>
              </a:spcBef>
              <a:tabLst>
                <a:tab pos="853440" algn="l"/>
                <a:tab pos="2659380" algn="l"/>
              </a:tabLst>
            </a:pPr>
            <a:r>
              <a:rPr spc="-240" dirty="0" smtClean="0"/>
              <a:t>Time</a:t>
            </a:r>
            <a:r>
              <a:rPr lang="en-IN" spc="-240" dirty="0" smtClean="0"/>
              <a:t> </a:t>
            </a:r>
            <a:r>
              <a:rPr spc="-260" dirty="0" smtClean="0"/>
              <a:t>dependence</a:t>
            </a:r>
            <a:r>
              <a:rPr lang="en-IN" spc="-260" dirty="0"/>
              <a:t> </a:t>
            </a:r>
            <a:r>
              <a:rPr spc="-125" dirty="0" smtClean="0"/>
              <a:t>of</a:t>
            </a:r>
            <a:r>
              <a:rPr spc="-185" dirty="0" smtClean="0"/>
              <a:t> </a:t>
            </a:r>
            <a:r>
              <a:rPr spc="-210" dirty="0"/>
              <a:t>loads</a:t>
            </a:r>
          </a:p>
        </p:txBody>
      </p:sp>
      <p:sp>
        <p:nvSpPr>
          <p:cNvPr id="3" name="object 3"/>
          <p:cNvSpPr txBox="1"/>
          <p:nvPr/>
        </p:nvSpPr>
        <p:spPr>
          <a:xfrm>
            <a:off x="662127" y="1263141"/>
            <a:ext cx="96075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1B5CA4"/>
                </a:solidFill>
                <a:latin typeface="Wingdings"/>
                <a:cs typeface="Wingdings"/>
              </a:rPr>
              <a:t></a:t>
            </a:r>
            <a:r>
              <a:rPr sz="2000" spc="330" dirty="0">
                <a:solidFill>
                  <a:srgbClr val="1B5CA4"/>
                </a:solidFill>
                <a:latin typeface="Times New Roman"/>
                <a:cs typeface="Times New Roman"/>
              </a:rPr>
              <a:t> </a:t>
            </a:r>
            <a:r>
              <a:rPr sz="2000" b="1" spc="-145" dirty="0">
                <a:solidFill>
                  <a:srgbClr val="5F5F5F"/>
                </a:solidFill>
                <a:latin typeface="Arial"/>
                <a:cs typeface="Arial"/>
              </a:rPr>
              <a:t>Week</a:t>
            </a:r>
            <a:endParaRPr sz="2000">
              <a:latin typeface="Arial"/>
              <a:cs typeface="Arial"/>
            </a:endParaRPr>
          </a:p>
        </p:txBody>
      </p:sp>
      <p:sp>
        <p:nvSpPr>
          <p:cNvPr id="4" name="object 4"/>
          <p:cNvSpPr txBox="1"/>
          <p:nvPr/>
        </p:nvSpPr>
        <p:spPr>
          <a:xfrm>
            <a:off x="1781276" y="1263141"/>
            <a:ext cx="1689100" cy="330835"/>
          </a:xfrm>
          <a:prstGeom prst="rect">
            <a:avLst/>
          </a:prstGeom>
        </p:spPr>
        <p:txBody>
          <a:bodyPr vert="horz" wrap="square" lIns="0" tIns="13335" rIns="0" bIns="0" rtlCol="0">
            <a:spAutoFit/>
          </a:bodyPr>
          <a:lstStyle/>
          <a:p>
            <a:pPr marL="12700">
              <a:lnSpc>
                <a:spcPct val="100000"/>
              </a:lnSpc>
              <a:spcBef>
                <a:spcPts val="105"/>
              </a:spcBef>
            </a:pPr>
            <a:r>
              <a:rPr sz="2000" b="1" spc="-200" dirty="0">
                <a:solidFill>
                  <a:srgbClr val="5F5F5F"/>
                </a:solidFill>
                <a:latin typeface="Arial"/>
                <a:cs typeface="Arial"/>
              </a:rPr>
              <a:t>subdivision</a:t>
            </a:r>
            <a:r>
              <a:rPr sz="2000" b="1" spc="15" dirty="0">
                <a:solidFill>
                  <a:srgbClr val="5F5F5F"/>
                </a:solidFill>
                <a:latin typeface="Arial"/>
                <a:cs typeface="Arial"/>
              </a:rPr>
              <a:t> </a:t>
            </a:r>
            <a:r>
              <a:rPr sz="2000" b="1" spc="-130" dirty="0">
                <a:solidFill>
                  <a:srgbClr val="5F5F5F"/>
                </a:solidFill>
                <a:latin typeface="Arial"/>
                <a:cs typeface="Arial"/>
              </a:rPr>
              <a:t>into</a:t>
            </a:r>
            <a:endParaRPr sz="2000">
              <a:latin typeface="Arial"/>
              <a:cs typeface="Arial"/>
            </a:endParaRPr>
          </a:p>
        </p:txBody>
      </p:sp>
      <p:sp>
        <p:nvSpPr>
          <p:cNvPr id="5" name="object 5"/>
          <p:cNvSpPr txBox="1"/>
          <p:nvPr/>
        </p:nvSpPr>
        <p:spPr>
          <a:xfrm>
            <a:off x="3691104" y="1263141"/>
            <a:ext cx="1967864" cy="321242"/>
          </a:xfrm>
          <a:prstGeom prst="rect">
            <a:avLst/>
          </a:prstGeom>
        </p:spPr>
        <p:txBody>
          <a:bodyPr vert="horz" wrap="square" lIns="0" tIns="13335" rIns="0" bIns="0" rtlCol="0">
            <a:spAutoFit/>
          </a:bodyPr>
          <a:lstStyle/>
          <a:p>
            <a:pPr marL="12700">
              <a:lnSpc>
                <a:spcPct val="100000"/>
              </a:lnSpc>
              <a:spcBef>
                <a:spcPts val="105"/>
              </a:spcBef>
            </a:pPr>
            <a:r>
              <a:rPr sz="2000" b="1" spc="-229" dirty="0">
                <a:solidFill>
                  <a:srgbClr val="5F5F5F"/>
                </a:solidFill>
                <a:latin typeface="Arial"/>
                <a:cs typeface="Arial"/>
              </a:rPr>
              <a:t>WEEK</a:t>
            </a:r>
            <a:r>
              <a:rPr sz="2000" b="1" dirty="0">
                <a:solidFill>
                  <a:srgbClr val="5F5F5F"/>
                </a:solidFill>
                <a:latin typeface="Arial"/>
                <a:cs typeface="Arial"/>
              </a:rPr>
              <a:t> </a:t>
            </a:r>
            <a:r>
              <a:rPr sz="2000" b="1" spc="-250" dirty="0" smtClean="0">
                <a:solidFill>
                  <a:srgbClr val="5F5F5F"/>
                </a:solidFill>
                <a:latin typeface="Arial"/>
                <a:cs typeface="Arial"/>
              </a:rPr>
              <a:t>SEGM</a:t>
            </a:r>
            <a:r>
              <a:rPr lang="en-IN" sz="2000" b="1" spc="-250" dirty="0" smtClean="0">
                <a:solidFill>
                  <a:srgbClr val="5F5F5F"/>
                </a:solidFill>
                <a:latin typeface="Arial"/>
                <a:cs typeface="Arial"/>
              </a:rPr>
              <a:t> </a:t>
            </a:r>
            <a:r>
              <a:rPr sz="2000" b="1" spc="-250" dirty="0" smtClean="0">
                <a:solidFill>
                  <a:srgbClr val="5F5F5F"/>
                </a:solidFill>
                <a:latin typeface="Arial"/>
                <a:cs typeface="Arial"/>
              </a:rPr>
              <a:t>ENTS</a:t>
            </a:r>
            <a:endParaRPr sz="2000" dirty="0">
              <a:latin typeface="Arial"/>
              <a:cs typeface="Arial"/>
            </a:endParaRPr>
          </a:p>
        </p:txBody>
      </p:sp>
      <p:graphicFrame>
        <p:nvGraphicFramePr>
          <p:cNvPr id="6" name="object 6"/>
          <p:cNvGraphicFramePr>
            <a:graphicFrameLocks noGrp="1"/>
          </p:cNvGraphicFramePr>
          <p:nvPr/>
        </p:nvGraphicFramePr>
        <p:xfrm>
          <a:off x="985977" y="1655563"/>
          <a:ext cx="6247764" cy="833754"/>
        </p:xfrm>
        <a:graphic>
          <a:graphicData uri="http://schemas.openxmlformats.org/drawingml/2006/table">
            <a:tbl>
              <a:tblPr firstRow="1" bandRow="1">
                <a:tableStyleId>{2D5ABB26-0587-4C30-8999-92F81FD0307C}</a:tableStyleId>
              </a:tblPr>
              <a:tblGrid>
                <a:gridCol w="778510"/>
                <a:gridCol w="574675"/>
                <a:gridCol w="843915"/>
                <a:gridCol w="782319"/>
                <a:gridCol w="1011555"/>
                <a:gridCol w="927735"/>
                <a:gridCol w="1329055"/>
              </a:tblGrid>
              <a:tr h="252729">
                <a:tc>
                  <a:txBody>
                    <a:bodyPr/>
                    <a:lstStyle/>
                    <a:p>
                      <a:pPr marL="372745" indent="-340995">
                        <a:lnSpc>
                          <a:spcPts val="1675"/>
                        </a:lnSpc>
                        <a:spcBef>
                          <a:spcPts val="215"/>
                        </a:spcBef>
                        <a:buClr>
                          <a:srgbClr val="1B5CA4"/>
                        </a:buClr>
                        <a:buSzPct val="128571"/>
                        <a:buFont typeface="Wingdings"/>
                        <a:buChar char=""/>
                        <a:tabLst>
                          <a:tab pos="372745" algn="l"/>
                          <a:tab pos="373380" algn="l"/>
                        </a:tabLst>
                      </a:pPr>
                      <a:r>
                        <a:rPr sz="1400" spc="-90" dirty="0">
                          <a:solidFill>
                            <a:srgbClr val="5F5F5F"/>
                          </a:solidFill>
                          <a:latin typeface="Arial"/>
                          <a:cs typeface="Arial"/>
                        </a:rPr>
                        <a:t>From</a:t>
                      </a:r>
                      <a:endParaRPr sz="1400">
                        <a:latin typeface="Arial"/>
                        <a:cs typeface="Arial"/>
                      </a:endParaRPr>
                    </a:p>
                  </a:txBody>
                  <a:tcPr marL="0" marR="0" marT="27305" marB="0"/>
                </a:tc>
                <a:tc>
                  <a:txBody>
                    <a:bodyPr/>
                    <a:lstStyle/>
                    <a:p>
                      <a:pPr marL="46990">
                        <a:lnSpc>
                          <a:spcPts val="1675"/>
                        </a:lnSpc>
                        <a:spcBef>
                          <a:spcPts val="215"/>
                        </a:spcBef>
                      </a:pPr>
                      <a:r>
                        <a:rPr sz="1400" spc="-145" dirty="0">
                          <a:solidFill>
                            <a:srgbClr val="5F5F5F"/>
                          </a:solidFill>
                          <a:latin typeface="Arial"/>
                          <a:cs typeface="Arial"/>
                        </a:rPr>
                        <a:t>SUN</a:t>
                      </a:r>
                      <a:endParaRPr sz="1400">
                        <a:latin typeface="Arial"/>
                        <a:cs typeface="Arial"/>
                      </a:endParaRPr>
                    </a:p>
                  </a:txBody>
                  <a:tcPr marL="0" marR="0" marT="27305" marB="0"/>
                </a:tc>
                <a:tc>
                  <a:txBody>
                    <a:bodyPr/>
                    <a:lstStyle/>
                    <a:p>
                      <a:pPr marL="164465">
                        <a:lnSpc>
                          <a:spcPts val="1675"/>
                        </a:lnSpc>
                        <a:spcBef>
                          <a:spcPts val="215"/>
                        </a:spcBef>
                      </a:pPr>
                      <a:r>
                        <a:rPr sz="1400" spc="-70" dirty="0">
                          <a:solidFill>
                            <a:srgbClr val="5F5F5F"/>
                          </a:solidFill>
                          <a:latin typeface="Arial"/>
                          <a:cs typeface="Arial"/>
                        </a:rPr>
                        <a:t>00:00</a:t>
                      </a:r>
                      <a:endParaRPr sz="1400">
                        <a:latin typeface="Arial"/>
                        <a:cs typeface="Arial"/>
                      </a:endParaRPr>
                    </a:p>
                  </a:txBody>
                  <a:tcPr marL="0" marR="0" marT="27305" marB="0"/>
                </a:tc>
                <a:tc>
                  <a:txBody>
                    <a:bodyPr/>
                    <a:lstStyle/>
                    <a:p>
                      <a:pPr marL="278130">
                        <a:lnSpc>
                          <a:spcPts val="1675"/>
                        </a:lnSpc>
                        <a:spcBef>
                          <a:spcPts val="215"/>
                        </a:spcBef>
                      </a:pPr>
                      <a:r>
                        <a:rPr sz="1400" spc="-45" dirty="0">
                          <a:solidFill>
                            <a:srgbClr val="5F5F5F"/>
                          </a:solidFill>
                          <a:latin typeface="Arial"/>
                          <a:cs typeface="Arial"/>
                        </a:rPr>
                        <a:t>to</a:t>
                      </a:r>
                      <a:endParaRPr sz="1400">
                        <a:latin typeface="Arial"/>
                        <a:cs typeface="Arial"/>
                      </a:endParaRPr>
                    </a:p>
                  </a:txBody>
                  <a:tcPr marL="0" marR="0" marT="27305" marB="0"/>
                </a:tc>
                <a:tc>
                  <a:txBody>
                    <a:bodyPr/>
                    <a:lstStyle/>
                    <a:p>
                      <a:pPr marL="367030">
                        <a:lnSpc>
                          <a:spcPts val="1675"/>
                        </a:lnSpc>
                        <a:spcBef>
                          <a:spcPts val="215"/>
                        </a:spcBef>
                      </a:pPr>
                      <a:r>
                        <a:rPr sz="1400" spc="-105" dirty="0">
                          <a:solidFill>
                            <a:srgbClr val="5F5F5F"/>
                          </a:solidFill>
                          <a:latin typeface="Arial"/>
                          <a:cs typeface="Arial"/>
                        </a:rPr>
                        <a:t>MON</a:t>
                      </a:r>
                      <a:endParaRPr sz="1400">
                        <a:latin typeface="Arial"/>
                        <a:cs typeface="Arial"/>
                      </a:endParaRPr>
                    </a:p>
                  </a:txBody>
                  <a:tcPr marL="0" marR="0" marT="27305" marB="0"/>
                </a:tc>
                <a:tc>
                  <a:txBody>
                    <a:bodyPr/>
                    <a:lstStyle/>
                    <a:p>
                      <a:pPr marL="15875" algn="ctr">
                        <a:lnSpc>
                          <a:spcPts val="1675"/>
                        </a:lnSpc>
                        <a:spcBef>
                          <a:spcPts val="215"/>
                        </a:spcBef>
                      </a:pPr>
                      <a:r>
                        <a:rPr sz="1400" spc="-70" dirty="0">
                          <a:solidFill>
                            <a:srgbClr val="5F5F5F"/>
                          </a:solidFill>
                          <a:latin typeface="Arial"/>
                          <a:cs typeface="Arial"/>
                        </a:rPr>
                        <a:t>12:00</a:t>
                      </a:r>
                      <a:endParaRPr sz="1400">
                        <a:latin typeface="Arial"/>
                        <a:cs typeface="Arial"/>
                      </a:endParaRPr>
                    </a:p>
                  </a:txBody>
                  <a:tcPr marL="0" marR="0" marT="27305" marB="0"/>
                </a:tc>
                <a:tc>
                  <a:txBody>
                    <a:bodyPr/>
                    <a:lstStyle/>
                    <a:p>
                      <a:pPr marL="257175">
                        <a:lnSpc>
                          <a:spcPts val="1675"/>
                        </a:lnSpc>
                        <a:spcBef>
                          <a:spcPts val="215"/>
                        </a:spcBef>
                      </a:pPr>
                      <a:r>
                        <a:rPr sz="1400" spc="-130" dirty="0">
                          <a:solidFill>
                            <a:srgbClr val="5F5F5F"/>
                          </a:solidFill>
                          <a:latin typeface="Arial"/>
                          <a:cs typeface="Arial"/>
                        </a:rPr>
                        <a:t>Day </a:t>
                      </a:r>
                      <a:r>
                        <a:rPr sz="1400" spc="-145" dirty="0">
                          <a:solidFill>
                            <a:srgbClr val="5F5F5F"/>
                          </a:solidFill>
                          <a:latin typeface="Arial"/>
                          <a:cs typeface="Arial"/>
                        </a:rPr>
                        <a:t>seg </a:t>
                      </a:r>
                      <a:r>
                        <a:rPr sz="1400" spc="-40" dirty="0">
                          <a:solidFill>
                            <a:srgbClr val="5F5F5F"/>
                          </a:solidFill>
                          <a:latin typeface="Arial"/>
                          <a:cs typeface="Arial"/>
                        </a:rPr>
                        <a:t>:</a:t>
                      </a:r>
                      <a:r>
                        <a:rPr sz="1400" spc="65" dirty="0">
                          <a:solidFill>
                            <a:srgbClr val="5F5F5F"/>
                          </a:solidFill>
                          <a:latin typeface="Arial"/>
                          <a:cs typeface="Arial"/>
                        </a:rPr>
                        <a:t> </a:t>
                      </a:r>
                      <a:r>
                        <a:rPr sz="1400" spc="-130" dirty="0">
                          <a:solidFill>
                            <a:srgbClr val="5F5F5F"/>
                          </a:solidFill>
                          <a:latin typeface="Arial"/>
                          <a:cs typeface="Arial"/>
                        </a:rPr>
                        <a:t>WE</a:t>
                      </a:r>
                      <a:endParaRPr sz="1400">
                        <a:latin typeface="Arial"/>
                        <a:cs typeface="Arial"/>
                      </a:endParaRPr>
                    </a:p>
                  </a:txBody>
                  <a:tcPr marL="0" marR="0" marT="27305" marB="0"/>
                </a:tc>
              </a:tr>
              <a:tr h="194310">
                <a:tc>
                  <a:txBody>
                    <a:bodyPr/>
                    <a:lstStyle/>
                    <a:p>
                      <a:pPr marL="360680" indent="-328930">
                        <a:lnSpc>
                          <a:spcPts val="1430"/>
                        </a:lnSpc>
                        <a:buClr>
                          <a:srgbClr val="1B5CA4"/>
                        </a:buClr>
                        <a:buFont typeface="Wingdings"/>
                        <a:buChar char=""/>
                        <a:tabLst>
                          <a:tab pos="360680" algn="l"/>
                          <a:tab pos="361315" algn="l"/>
                        </a:tabLst>
                      </a:pPr>
                      <a:r>
                        <a:rPr sz="1400" spc="-90" dirty="0">
                          <a:solidFill>
                            <a:srgbClr val="5F5F5F"/>
                          </a:solidFill>
                          <a:latin typeface="Arial"/>
                          <a:cs typeface="Arial"/>
                        </a:rPr>
                        <a:t>From</a:t>
                      </a:r>
                      <a:endParaRPr sz="1400">
                        <a:latin typeface="Arial"/>
                        <a:cs typeface="Arial"/>
                      </a:endParaRPr>
                    </a:p>
                  </a:txBody>
                  <a:tcPr marL="0" marR="0" marT="0" marB="0"/>
                </a:tc>
                <a:tc>
                  <a:txBody>
                    <a:bodyPr/>
                    <a:lstStyle/>
                    <a:p>
                      <a:pPr marL="34925">
                        <a:lnSpc>
                          <a:spcPts val="1430"/>
                        </a:lnSpc>
                      </a:pPr>
                      <a:r>
                        <a:rPr sz="1400" spc="-110" dirty="0">
                          <a:solidFill>
                            <a:srgbClr val="5F5F5F"/>
                          </a:solidFill>
                          <a:latin typeface="Arial"/>
                          <a:cs typeface="Arial"/>
                        </a:rPr>
                        <a:t>MON</a:t>
                      </a:r>
                      <a:endParaRPr sz="1400">
                        <a:latin typeface="Arial"/>
                        <a:cs typeface="Arial"/>
                      </a:endParaRPr>
                    </a:p>
                  </a:txBody>
                  <a:tcPr marL="0" marR="0" marT="0" marB="0"/>
                </a:tc>
                <a:tc>
                  <a:txBody>
                    <a:bodyPr/>
                    <a:lstStyle/>
                    <a:p>
                      <a:pPr marL="164465">
                        <a:lnSpc>
                          <a:spcPts val="1430"/>
                        </a:lnSpc>
                      </a:pPr>
                      <a:r>
                        <a:rPr sz="1400" spc="-70" dirty="0">
                          <a:solidFill>
                            <a:srgbClr val="5F5F5F"/>
                          </a:solidFill>
                          <a:latin typeface="Arial"/>
                          <a:cs typeface="Arial"/>
                        </a:rPr>
                        <a:t>12:00</a:t>
                      </a:r>
                      <a:endParaRPr sz="1400">
                        <a:latin typeface="Arial"/>
                        <a:cs typeface="Arial"/>
                      </a:endParaRPr>
                    </a:p>
                  </a:txBody>
                  <a:tcPr marL="0" marR="0" marT="0" marB="0"/>
                </a:tc>
                <a:tc>
                  <a:txBody>
                    <a:bodyPr/>
                    <a:lstStyle/>
                    <a:p>
                      <a:pPr marL="278130">
                        <a:lnSpc>
                          <a:spcPts val="1430"/>
                        </a:lnSpc>
                      </a:pPr>
                      <a:r>
                        <a:rPr sz="1400" spc="-45" dirty="0">
                          <a:solidFill>
                            <a:srgbClr val="5F5F5F"/>
                          </a:solidFill>
                          <a:latin typeface="Arial"/>
                          <a:cs typeface="Arial"/>
                        </a:rPr>
                        <a:t>to</a:t>
                      </a:r>
                      <a:endParaRPr sz="1400">
                        <a:latin typeface="Arial"/>
                        <a:cs typeface="Arial"/>
                      </a:endParaRPr>
                    </a:p>
                  </a:txBody>
                  <a:tcPr marL="0" marR="0" marT="0" marB="0"/>
                </a:tc>
                <a:tc>
                  <a:txBody>
                    <a:bodyPr/>
                    <a:lstStyle/>
                    <a:p>
                      <a:pPr marL="367030">
                        <a:lnSpc>
                          <a:spcPts val="1430"/>
                        </a:lnSpc>
                      </a:pPr>
                      <a:r>
                        <a:rPr sz="1400" spc="-114" dirty="0">
                          <a:solidFill>
                            <a:srgbClr val="5F5F5F"/>
                          </a:solidFill>
                          <a:latin typeface="Arial"/>
                          <a:cs typeface="Arial"/>
                        </a:rPr>
                        <a:t>FRI</a:t>
                      </a:r>
                      <a:endParaRPr sz="1400">
                        <a:latin typeface="Arial"/>
                        <a:cs typeface="Arial"/>
                      </a:endParaRPr>
                    </a:p>
                  </a:txBody>
                  <a:tcPr marL="0" marR="0" marT="0" marB="0"/>
                </a:tc>
                <a:tc>
                  <a:txBody>
                    <a:bodyPr/>
                    <a:lstStyle/>
                    <a:p>
                      <a:pPr marL="15875" algn="ctr">
                        <a:lnSpc>
                          <a:spcPts val="1430"/>
                        </a:lnSpc>
                      </a:pPr>
                      <a:r>
                        <a:rPr sz="1400" spc="-70" dirty="0">
                          <a:solidFill>
                            <a:srgbClr val="5F5F5F"/>
                          </a:solidFill>
                          <a:latin typeface="Arial"/>
                          <a:cs typeface="Arial"/>
                        </a:rPr>
                        <a:t>12:00</a:t>
                      </a:r>
                      <a:endParaRPr sz="1400">
                        <a:latin typeface="Arial"/>
                        <a:cs typeface="Arial"/>
                      </a:endParaRPr>
                    </a:p>
                  </a:txBody>
                  <a:tcPr marL="0" marR="0" marT="0" marB="0"/>
                </a:tc>
                <a:tc>
                  <a:txBody>
                    <a:bodyPr/>
                    <a:lstStyle/>
                    <a:p>
                      <a:pPr marL="257175">
                        <a:lnSpc>
                          <a:spcPts val="1430"/>
                        </a:lnSpc>
                      </a:pPr>
                      <a:r>
                        <a:rPr sz="1400" spc="-130" dirty="0">
                          <a:solidFill>
                            <a:srgbClr val="5F5F5F"/>
                          </a:solidFill>
                          <a:latin typeface="Arial"/>
                          <a:cs typeface="Arial"/>
                        </a:rPr>
                        <a:t>Day </a:t>
                      </a:r>
                      <a:r>
                        <a:rPr sz="1400" spc="-145" dirty="0">
                          <a:solidFill>
                            <a:srgbClr val="5F5F5F"/>
                          </a:solidFill>
                          <a:latin typeface="Arial"/>
                          <a:cs typeface="Arial"/>
                        </a:rPr>
                        <a:t>seg </a:t>
                      </a:r>
                      <a:r>
                        <a:rPr sz="1400" spc="-40" dirty="0">
                          <a:solidFill>
                            <a:srgbClr val="5F5F5F"/>
                          </a:solidFill>
                          <a:latin typeface="Arial"/>
                          <a:cs typeface="Arial"/>
                        </a:rPr>
                        <a:t>:</a:t>
                      </a:r>
                      <a:r>
                        <a:rPr sz="1400" spc="40" dirty="0">
                          <a:solidFill>
                            <a:srgbClr val="5F5F5F"/>
                          </a:solidFill>
                          <a:latin typeface="Arial"/>
                          <a:cs typeface="Arial"/>
                        </a:rPr>
                        <a:t> </a:t>
                      </a:r>
                      <a:r>
                        <a:rPr sz="1400" spc="-125" dirty="0">
                          <a:solidFill>
                            <a:srgbClr val="5F5F5F"/>
                          </a:solidFill>
                          <a:latin typeface="Arial"/>
                          <a:cs typeface="Arial"/>
                        </a:rPr>
                        <a:t>WRK</a:t>
                      </a:r>
                      <a:endParaRPr sz="1400">
                        <a:latin typeface="Arial"/>
                        <a:cs typeface="Arial"/>
                      </a:endParaRPr>
                    </a:p>
                  </a:txBody>
                  <a:tcPr marL="0" marR="0" marT="0" marB="0"/>
                </a:tc>
              </a:tr>
              <a:tr h="191770">
                <a:tc>
                  <a:txBody>
                    <a:bodyPr/>
                    <a:lstStyle/>
                    <a:p>
                      <a:pPr marL="360680" indent="-328930">
                        <a:lnSpc>
                          <a:spcPts val="1410"/>
                        </a:lnSpc>
                        <a:buClr>
                          <a:srgbClr val="1B5CA4"/>
                        </a:buClr>
                        <a:buFont typeface="Wingdings"/>
                        <a:buChar char=""/>
                        <a:tabLst>
                          <a:tab pos="360680" algn="l"/>
                          <a:tab pos="361315" algn="l"/>
                        </a:tabLst>
                      </a:pPr>
                      <a:r>
                        <a:rPr sz="1400" spc="-90" dirty="0">
                          <a:solidFill>
                            <a:srgbClr val="5F5F5F"/>
                          </a:solidFill>
                          <a:latin typeface="Arial"/>
                          <a:cs typeface="Arial"/>
                        </a:rPr>
                        <a:t>From</a:t>
                      </a:r>
                      <a:endParaRPr sz="1400">
                        <a:latin typeface="Arial"/>
                        <a:cs typeface="Arial"/>
                      </a:endParaRPr>
                    </a:p>
                  </a:txBody>
                  <a:tcPr marL="0" marR="0" marT="0" marB="0"/>
                </a:tc>
                <a:tc>
                  <a:txBody>
                    <a:bodyPr/>
                    <a:lstStyle/>
                    <a:p>
                      <a:pPr marL="34925">
                        <a:lnSpc>
                          <a:spcPts val="1410"/>
                        </a:lnSpc>
                      </a:pPr>
                      <a:r>
                        <a:rPr sz="1400" spc="-114" dirty="0">
                          <a:solidFill>
                            <a:srgbClr val="5F5F5F"/>
                          </a:solidFill>
                          <a:latin typeface="Arial"/>
                          <a:cs typeface="Arial"/>
                        </a:rPr>
                        <a:t>FRI</a:t>
                      </a:r>
                      <a:endParaRPr sz="1400">
                        <a:latin typeface="Arial"/>
                        <a:cs typeface="Arial"/>
                      </a:endParaRPr>
                    </a:p>
                  </a:txBody>
                  <a:tcPr marL="0" marR="0" marT="0" marB="0"/>
                </a:tc>
                <a:tc>
                  <a:txBody>
                    <a:bodyPr/>
                    <a:lstStyle/>
                    <a:p>
                      <a:pPr marL="164465">
                        <a:lnSpc>
                          <a:spcPts val="1410"/>
                        </a:lnSpc>
                      </a:pPr>
                      <a:r>
                        <a:rPr sz="1400" spc="-70" dirty="0">
                          <a:solidFill>
                            <a:srgbClr val="5F5F5F"/>
                          </a:solidFill>
                          <a:latin typeface="Arial"/>
                          <a:cs typeface="Arial"/>
                        </a:rPr>
                        <a:t>12:00</a:t>
                      </a:r>
                      <a:endParaRPr sz="1400">
                        <a:latin typeface="Arial"/>
                        <a:cs typeface="Arial"/>
                      </a:endParaRPr>
                    </a:p>
                  </a:txBody>
                  <a:tcPr marL="0" marR="0" marT="0" marB="0"/>
                </a:tc>
                <a:tc>
                  <a:txBody>
                    <a:bodyPr/>
                    <a:lstStyle/>
                    <a:p>
                      <a:pPr marL="278130">
                        <a:lnSpc>
                          <a:spcPts val="1410"/>
                        </a:lnSpc>
                      </a:pPr>
                      <a:r>
                        <a:rPr sz="1400" spc="-45" dirty="0">
                          <a:solidFill>
                            <a:srgbClr val="5F5F5F"/>
                          </a:solidFill>
                          <a:latin typeface="Arial"/>
                          <a:cs typeface="Arial"/>
                        </a:rPr>
                        <a:t>to</a:t>
                      </a:r>
                      <a:endParaRPr sz="1400">
                        <a:latin typeface="Arial"/>
                        <a:cs typeface="Arial"/>
                      </a:endParaRPr>
                    </a:p>
                  </a:txBody>
                  <a:tcPr marL="0" marR="0" marT="0" marB="0"/>
                </a:tc>
                <a:tc>
                  <a:txBody>
                    <a:bodyPr/>
                    <a:lstStyle/>
                    <a:p>
                      <a:pPr marL="367030">
                        <a:lnSpc>
                          <a:spcPts val="1410"/>
                        </a:lnSpc>
                      </a:pPr>
                      <a:r>
                        <a:rPr sz="1400" spc="-114" dirty="0">
                          <a:solidFill>
                            <a:srgbClr val="5F5F5F"/>
                          </a:solidFill>
                          <a:latin typeface="Arial"/>
                          <a:cs typeface="Arial"/>
                        </a:rPr>
                        <a:t>FRI</a:t>
                      </a:r>
                      <a:endParaRPr sz="1400">
                        <a:latin typeface="Arial"/>
                        <a:cs typeface="Arial"/>
                      </a:endParaRPr>
                    </a:p>
                  </a:txBody>
                  <a:tcPr marL="0" marR="0" marT="0" marB="0"/>
                </a:tc>
                <a:tc>
                  <a:txBody>
                    <a:bodyPr/>
                    <a:lstStyle/>
                    <a:p>
                      <a:pPr marL="15875" algn="ctr">
                        <a:lnSpc>
                          <a:spcPts val="1410"/>
                        </a:lnSpc>
                      </a:pPr>
                      <a:r>
                        <a:rPr sz="1400" spc="-70" dirty="0">
                          <a:solidFill>
                            <a:srgbClr val="5F5F5F"/>
                          </a:solidFill>
                          <a:latin typeface="Arial"/>
                          <a:cs typeface="Arial"/>
                        </a:rPr>
                        <a:t>24:00</a:t>
                      </a:r>
                      <a:endParaRPr sz="1400">
                        <a:latin typeface="Arial"/>
                        <a:cs typeface="Arial"/>
                      </a:endParaRPr>
                    </a:p>
                  </a:txBody>
                  <a:tcPr marL="0" marR="0" marT="0" marB="0"/>
                </a:tc>
                <a:tc>
                  <a:txBody>
                    <a:bodyPr/>
                    <a:lstStyle/>
                    <a:p>
                      <a:pPr marL="257175">
                        <a:lnSpc>
                          <a:spcPts val="1410"/>
                        </a:lnSpc>
                      </a:pPr>
                      <a:r>
                        <a:rPr sz="1400" spc="-130" dirty="0">
                          <a:solidFill>
                            <a:srgbClr val="5F5F5F"/>
                          </a:solidFill>
                          <a:latin typeface="Arial"/>
                          <a:cs typeface="Arial"/>
                        </a:rPr>
                        <a:t>Day </a:t>
                      </a:r>
                      <a:r>
                        <a:rPr sz="1400" spc="-145" dirty="0">
                          <a:solidFill>
                            <a:srgbClr val="5F5F5F"/>
                          </a:solidFill>
                          <a:latin typeface="Arial"/>
                          <a:cs typeface="Arial"/>
                        </a:rPr>
                        <a:t>seg </a:t>
                      </a:r>
                      <a:r>
                        <a:rPr sz="1400" spc="-40" dirty="0">
                          <a:solidFill>
                            <a:srgbClr val="5F5F5F"/>
                          </a:solidFill>
                          <a:latin typeface="Arial"/>
                          <a:cs typeface="Arial"/>
                        </a:rPr>
                        <a:t>:</a:t>
                      </a:r>
                      <a:r>
                        <a:rPr sz="1400" spc="65" dirty="0">
                          <a:solidFill>
                            <a:srgbClr val="5F5F5F"/>
                          </a:solidFill>
                          <a:latin typeface="Arial"/>
                          <a:cs typeface="Arial"/>
                        </a:rPr>
                        <a:t> </a:t>
                      </a:r>
                      <a:r>
                        <a:rPr sz="1400" spc="-114" dirty="0">
                          <a:solidFill>
                            <a:srgbClr val="5F5F5F"/>
                          </a:solidFill>
                          <a:latin typeface="Arial"/>
                          <a:cs typeface="Arial"/>
                        </a:rPr>
                        <a:t>FRI</a:t>
                      </a:r>
                      <a:endParaRPr sz="1400">
                        <a:latin typeface="Arial"/>
                        <a:cs typeface="Arial"/>
                      </a:endParaRPr>
                    </a:p>
                  </a:txBody>
                  <a:tcPr marL="0" marR="0" marT="0" marB="0"/>
                </a:tc>
              </a:tr>
              <a:tr h="194945">
                <a:tc>
                  <a:txBody>
                    <a:bodyPr/>
                    <a:lstStyle/>
                    <a:p>
                      <a:pPr marL="360680" indent="-328930">
                        <a:lnSpc>
                          <a:spcPts val="1435"/>
                        </a:lnSpc>
                        <a:buClr>
                          <a:srgbClr val="1B5CA4"/>
                        </a:buClr>
                        <a:buFont typeface="Wingdings"/>
                        <a:buChar char=""/>
                        <a:tabLst>
                          <a:tab pos="360680" algn="l"/>
                          <a:tab pos="361315" algn="l"/>
                        </a:tabLst>
                      </a:pPr>
                      <a:r>
                        <a:rPr sz="1400" spc="-90" dirty="0">
                          <a:solidFill>
                            <a:srgbClr val="5F5F5F"/>
                          </a:solidFill>
                          <a:latin typeface="Arial"/>
                          <a:cs typeface="Arial"/>
                        </a:rPr>
                        <a:t>From</a:t>
                      </a:r>
                      <a:endParaRPr sz="1400">
                        <a:latin typeface="Arial"/>
                        <a:cs typeface="Arial"/>
                      </a:endParaRPr>
                    </a:p>
                  </a:txBody>
                  <a:tcPr marL="0" marR="0" marT="0" marB="0"/>
                </a:tc>
                <a:tc>
                  <a:txBody>
                    <a:bodyPr/>
                    <a:lstStyle/>
                    <a:p>
                      <a:pPr marL="34925">
                        <a:lnSpc>
                          <a:spcPts val="1435"/>
                        </a:lnSpc>
                      </a:pPr>
                      <a:r>
                        <a:rPr sz="1400" spc="-210" dirty="0">
                          <a:solidFill>
                            <a:srgbClr val="5F5F5F"/>
                          </a:solidFill>
                          <a:latin typeface="Arial"/>
                          <a:cs typeface="Arial"/>
                        </a:rPr>
                        <a:t>SAT</a:t>
                      </a:r>
                      <a:endParaRPr sz="1400">
                        <a:latin typeface="Arial"/>
                        <a:cs typeface="Arial"/>
                      </a:endParaRPr>
                    </a:p>
                  </a:txBody>
                  <a:tcPr marL="0" marR="0" marT="0" marB="0"/>
                </a:tc>
                <a:tc>
                  <a:txBody>
                    <a:bodyPr/>
                    <a:lstStyle/>
                    <a:p>
                      <a:pPr marL="164465">
                        <a:lnSpc>
                          <a:spcPts val="1435"/>
                        </a:lnSpc>
                      </a:pPr>
                      <a:r>
                        <a:rPr sz="1400" spc="-70" dirty="0">
                          <a:solidFill>
                            <a:srgbClr val="5F5F5F"/>
                          </a:solidFill>
                          <a:latin typeface="Arial"/>
                          <a:cs typeface="Arial"/>
                        </a:rPr>
                        <a:t>00:00</a:t>
                      </a:r>
                      <a:endParaRPr sz="1400">
                        <a:latin typeface="Arial"/>
                        <a:cs typeface="Arial"/>
                      </a:endParaRPr>
                    </a:p>
                  </a:txBody>
                  <a:tcPr marL="0" marR="0" marT="0" marB="0"/>
                </a:tc>
                <a:tc>
                  <a:txBody>
                    <a:bodyPr/>
                    <a:lstStyle/>
                    <a:p>
                      <a:pPr marL="278130">
                        <a:lnSpc>
                          <a:spcPts val="1435"/>
                        </a:lnSpc>
                      </a:pPr>
                      <a:r>
                        <a:rPr sz="1400" spc="-45" dirty="0">
                          <a:solidFill>
                            <a:srgbClr val="5F5F5F"/>
                          </a:solidFill>
                          <a:latin typeface="Arial"/>
                          <a:cs typeface="Arial"/>
                        </a:rPr>
                        <a:t>to</a:t>
                      </a:r>
                      <a:endParaRPr sz="1400">
                        <a:latin typeface="Arial"/>
                        <a:cs typeface="Arial"/>
                      </a:endParaRPr>
                    </a:p>
                  </a:txBody>
                  <a:tcPr marL="0" marR="0" marT="0" marB="0"/>
                </a:tc>
                <a:tc>
                  <a:txBody>
                    <a:bodyPr/>
                    <a:lstStyle/>
                    <a:p>
                      <a:pPr marL="367030">
                        <a:lnSpc>
                          <a:spcPts val="1435"/>
                        </a:lnSpc>
                      </a:pPr>
                      <a:r>
                        <a:rPr sz="1400" spc="-210" dirty="0">
                          <a:solidFill>
                            <a:srgbClr val="5F5F5F"/>
                          </a:solidFill>
                          <a:latin typeface="Arial"/>
                          <a:cs typeface="Arial"/>
                        </a:rPr>
                        <a:t>SAT</a:t>
                      </a:r>
                      <a:endParaRPr sz="1400">
                        <a:latin typeface="Arial"/>
                        <a:cs typeface="Arial"/>
                      </a:endParaRPr>
                    </a:p>
                  </a:txBody>
                  <a:tcPr marL="0" marR="0" marT="0" marB="0"/>
                </a:tc>
                <a:tc>
                  <a:txBody>
                    <a:bodyPr/>
                    <a:lstStyle/>
                    <a:p>
                      <a:pPr marL="15875" algn="ctr">
                        <a:lnSpc>
                          <a:spcPts val="1435"/>
                        </a:lnSpc>
                      </a:pPr>
                      <a:r>
                        <a:rPr sz="1400" spc="-70" dirty="0">
                          <a:solidFill>
                            <a:srgbClr val="5F5F5F"/>
                          </a:solidFill>
                          <a:latin typeface="Arial"/>
                          <a:cs typeface="Arial"/>
                        </a:rPr>
                        <a:t>24:00</a:t>
                      </a:r>
                      <a:endParaRPr sz="1400">
                        <a:latin typeface="Arial"/>
                        <a:cs typeface="Arial"/>
                      </a:endParaRPr>
                    </a:p>
                  </a:txBody>
                  <a:tcPr marL="0" marR="0" marT="0" marB="0"/>
                </a:tc>
                <a:tc>
                  <a:txBody>
                    <a:bodyPr/>
                    <a:lstStyle/>
                    <a:p>
                      <a:pPr marL="257175">
                        <a:lnSpc>
                          <a:spcPts val="1435"/>
                        </a:lnSpc>
                      </a:pPr>
                      <a:r>
                        <a:rPr sz="1400" spc="-130" dirty="0">
                          <a:solidFill>
                            <a:srgbClr val="5F5F5F"/>
                          </a:solidFill>
                          <a:latin typeface="Arial"/>
                          <a:cs typeface="Arial"/>
                        </a:rPr>
                        <a:t>Day </a:t>
                      </a:r>
                      <a:r>
                        <a:rPr sz="1400" spc="-145" dirty="0">
                          <a:solidFill>
                            <a:srgbClr val="5F5F5F"/>
                          </a:solidFill>
                          <a:latin typeface="Arial"/>
                          <a:cs typeface="Arial"/>
                        </a:rPr>
                        <a:t>seg </a:t>
                      </a:r>
                      <a:r>
                        <a:rPr sz="1400" spc="-40" dirty="0">
                          <a:solidFill>
                            <a:srgbClr val="5F5F5F"/>
                          </a:solidFill>
                          <a:latin typeface="Arial"/>
                          <a:cs typeface="Arial"/>
                        </a:rPr>
                        <a:t>:</a:t>
                      </a:r>
                      <a:r>
                        <a:rPr sz="1400" spc="60" dirty="0">
                          <a:solidFill>
                            <a:srgbClr val="5F5F5F"/>
                          </a:solidFill>
                          <a:latin typeface="Arial"/>
                          <a:cs typeface="Arial"/>
                        </a:rPr>
                        <a:t> </a:t>
                      </a:r>
                      <a:r>
                        <a:rPr sz="1400" spc="-125" dirty="0">
                          <a:solidFill>
                            <a:srgbClr val="5F5F5F"/>
                          </a:solidFill>
                          <a:latin typeface="Arial"/>
                          <a:cs typeface="Arial"/>
                        </a:rPr>
                        <a:t>WE</a:t>
                      </a:r>
                      <a:endParaRPr sz="1400">
                        <a:latin typeface="Arial"/>
                        <a:cs typeface="Arial"/>
                      </a:endParaRPr>
                    </a:p>
                  </a:txBody>
                  <a:tcPr marL="0" marR="0" marT="0" marB="0"/>
                </a:tc>
              </a:tr>
            </a:tbl>
          </a:graphicData>
        </a:graphic>
      </p:graphicFrame>
      <p:sp>
        <p:nvSpPr>
          <p:cNvPr id="7" name="object 7"/>
          <p:cNvSpPr txBox="1"/>
          <p:nvPr/>
        </p:nvSpPr>
        <p:spPr>
          <a:xfrm>
            <a:off x="662127" y="2565019"/>
            <a:ext cx="76263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1B5CA4"/>
                </a:solidFill>
                <a:latin typeface="Wingdings"/>
                <a:cs typeface="Wingdings"/>
              </a:rPr>
              <a:t></a:t>
            </a:r>
            <a:r>
              <a:rPr sz="2000" spc="325" dirty="0">
                <a:solidFill>
                  <a:srgbClr val="1B5CA4"/>
                </a:solidFill>
                <a:latin typeface="Times New Roman"/>
                <a:cs typeface="Times New Roman"/>
              </a:rPr>
              <a:t> </a:t>
            </a:r>
            <a:r>
              <a:rPr sz="2000" b="1" spc="-190" dirty="0">
                <a:solidFill>
                  <a:srgbClr val="5F5F5F"/>
                </a:solidFill>
                <a:latin typeface="Arial"/>
                <a:cs typeface="Arial"/>
              </a:rPr>
              <a:t>Day</a:t>
            </a:r>
            <a:endParaRPr sz="2000">
              <a:latin typeface="Arial"/>
              <a:cs typeface="Arial"/>
            </a:endParaRPr>
          </a:p>
        </p:txBody>
      </p:sp>
      <p:sp>
        <p:nvSpPr>
          <p:cNvPr id="8" name="object 8"/>
          <p:cNvSpPr txBox="1"/>
          <p:nvPr/>
        </p:nvSpPr>
        <p:spPr>
          <a:xfrm>
            <a:off x="1583014" y="2565019"/>
            <a:ext cx="4531360" cy="330835"/>
          </a:xfrm>
          <a:prstGeom prst="rect">
            <a:avLst/>
          </a:prstGeom>
        </p:spPr>
        <p:txBody>
          <a:bodyPr vert="horz" wrap="square" lIns="0" tIns="13335" rIns="0" bIns="0" rtlCol="0">
            <a:spAutoFit/>
          </a:bodyPr>
          <a:lstStyle/>
          <a:p>
            <a:pPr marL="12700">
              <a:lnSpc>
                <a:spcPct val="100000"/>
              </a:lnSpc>
              <a:spcBef>
                <a:spcPts val="105"/>
              </a:spcBef>
              <a:tabLst>
                <a:tab pos="1337310" algn="l"/>
                <a:tab pos="2799080" algn="l"/>
              </a:tabLst>
            </a:pPr>
            <a:r>
              <a:rPr sz="2000" b="1" spc="-200" dirty="0">
                <a:solidFill>
                  <a:srgbClr val="5F5F5F"/>
                </a:solidFill>
                <a:latin typeface="Arial"/>
                <a:cs typeface="Arial"/>
              </a:rPr>
              <a:t>subdivision	</a:t>
            </a:r>
            <a:r>
              <a:rPr sz="2000" b="1" spc="-130" dirty="0">
                <a:solidFill>
                  <a:srgbClr val="5F5F5F"/>
                </a:solidFill>
                <a:latin typeface="Arial"/>
                <a:cs typeface="Arial"/>
              </a:rPr>
              <a:t>into  </a:t>
            </a:r>
            <a:r>
              <a:rPr sz="2000" b="1" spc="-155" dirty="0">
                <a:solidFill>
                  <a:srgbClr val="5F5F5F"/>
                </a:solidFill>
                <a:latin typeface="Arial"/>
                <a:cs typeface="Arial"/>
              </a:rPr>
              <a:t>a</a:t>
            </a:r>
            <a:r>
              <a:rPr sz="2000" b="1" spc="30" dirty="0">
                <a:solidFill>
                  <a:srgbClr val="5F5F5F"/>
                </a:solidFill>
                <a:latin typeface="Arial"/>
                <a:cs typeface="Arial"/>
              </a:rPr>
              <a:t> </a:t>
            </a:r>
            <a:r>
              <a:rPr sz="2000" b="1" spc="-160" dirty="0">
                <a:solidFill>
                  <a:srgbClr val="5F5F5F"/>
                </a:solidFill>
                <a:latin typeface="Arial"/>
                <a:cs typeface="Arial"/>
              </a:rPr>
              <a:t>set</a:t>
            </a:r>
            <a:r>
              <a:rPr sz="2000" b="1" spc="-75" dirty="0">
                <a:solidFill>
                  <a:srgbClr val="5F5F5F"/>
                </a:solidFill>
                <a:latin typeface="Arial"/>
                <a:cs typeface="Arial"/>
              </a:rPr>
              <a:t> </a:t>
            </a:r>
            <a:r>
              <a:rPr sz="2000" b="1" spc="-150" dirty="0">
                <a:solidFill>
                  <a:srgbClr val="5F5F5F"/>
                </a:solidFill>
                <a:latin typeface="Arial"/>
                <a:cs typeface="Arial"/>
              </a:rPr>
              <a:t>of	</a:t>
            </a:r>
            <a:r>
              <a:rPr sz="2000" b="1" spc="-300" dirty="0">
                <a:solidFill>
                  <a:srgbClr val="5F5F5F"/>
                </a:solidFill>
                <a:latin typeface="Arial"/>
                <a:cs typeface="Arial"/>
              </a:rPr>
              <a:t>DAY</a:t>
            </a:r>
            <a:r>
              <a:rPr sz="2000" b="1" spc="-175" dirty="0">
                <a:solidFill>
                  <a:srgbClr val="5F5F5F"/>
                </a:solidFill>
                <a:latin typeface="Arial"/>
                <a:cs typeface="Arial"/>
              </a:rPr>
              <a:t> </a:t>
            </a:r>
            <a:r>
              <a:rPr sz="2000" b="1" spc="-250" dirty="0">
                <a:solidFill>
                  <a:srgbClr val="5F5F5F"/>
                </a:solidFill>
                <a:latin typeface="Arial"/>
                <a:cs typeface="Arial"/>
              </a:rPr>
              <a:t>SEGMENTS</a:t>
            </a:r>
            <a:endParaRPr sz="2000">
              <a:latin typeface="Arial"/>
              <a:cs typeface="Arial"/>
            </a:endParaRPr>
          </a:p>
        </p:txBody>
      </p:sp>
      <p:sp>
        <p:nvSpPr>
          <p:cNvPr id="9" name="object 9"/>
          <p:cNvSpPr txBox="1"/>
          <p:nvPr/>
        </p:nvSpPr>
        <p:spPr>
          <a:xfrm>
            <a:off x="662127" y="2871342"/>
            <a:ext cx="7364730" cy="2360261"/>
          </a:xfrm>
          <a:prstGeom prst="rect">
            <a:avLst/>
          </a:prstGeom>
        </p:spPr>
        <p:txBody>
          <a:bodyPr vert="horz" wrap="square" lIns="0" tIns="61594" rIns="0" bIns="0" rtlCol="0">
            <a:spAutoFit/>
          </a:bodyPr>
          <a:lstStyle/>
          <a:p>
            <a:pPr marL="641985" indent="-286385">
              <a:lnSpc>
                <a:spcPct val="100000"/>
              </a:lnSpc>
              <a:spcBef>
                <a:spcPts val="484"/>
              </a:spcBef>
              <a:buClr>
                <a:srgbClr val="1B5CA4"/>
              </a:buClr>
              <a:buFont typeface="Wingdings"/>
              <a:buChar char=""/>
              <a:tabLst>
                <a:tab pos="641985" algn="l"/>
                <a:tab pos="642620" algn="l"/>
              </a:tabLst>
            </a:pPr>
            <a:r>
              <a:rPr sz="1800" spc="-170" dirty="0">
                <a:solidFill>
                  <a:srgbClr val="5F5F5F"/>
                </a:solidFill>
                <a:latin typeface="Arial"/>
                <a:cs typeface="Arial"/>
              </a:rPr>
              <a:t>WE</a:t>
            </a:r>
            <a:r>
              <a:rPr sz="1800" spc="155" dirty="0">
                <a:solidFill>
                  <a:srgbClr val="5F5F5F"/>
                </a:solidFill>
                <a:latin typeface="Arial"/>
                <a:cs typeface="Arial"/>
              </a:rPr>
              <a:t> </a:t>
            </a:r>
            <a:r>
              <a:rPr sz="1800" spc="-155" dirty="0">
                <a:solidFill>
                  <a:srgbClr val="5F5F5F"/>
                </a:solidFill>
                <a:latin typeface="Arial"/>
                <a:cs typeface="Arial"/>
              </a:rPr>
              <a:t>day </a:t>
            </a:r>
            <a:r>
              <a:rPr sz="1800" spc="-145" dirty="0">
                <a:solidFill>
                  <a:srgbClr val="5F5F5F"/>
                </a:solidFill>
                <a:latin typeface="Arial"/>
                <a:cs typeface="Arial"/>
              </a:rPr>
              <a:t>segments</a:t>
            </a:r>
            <a:r>
              <a:rPr sz="1800" spc="-20" dirty="0">
                <a:solidFill>
                  <a:srgbClr val="5F5F5F"/>
                </a:solidFill>
                <a:latin typeface="Arial"/>
                <a:cs typeface="Arial"/>
              </a:rPr>
              <a:t> </a:t>
            </a:r>
            <a:r>
              <a:rPr sz="1800" spc="-55" dirty="0">
                <a:solidFill>
                  <a:srgbClr val="5F5F5F"/>
                </a:solidFill>
                <a:latin typeface="Arial"/>
                <a:cs typeface="Arial"/>
              </a:rPr>
              <a:t>:</a:t>
            </a:r>
            <a:endParaRPr sz="1800" dirty="0">
              <a:latin typeface="Arial"/>
              <a:cs typeface="Arial"/>
            </a:endParaRPr>
          </a:p>
          <a:p>
            <a:pPr marL="1040130" lvl="1" indent="-283845">
              <a:lnSpc>
                <a:spcPct val="100000"/>
              </a:lnSpc>
              <a:spcBef>
                <a:spcPts val="385"/>
              </a:spcBef>
              <a:buClr>
                <a:srgbClr val="1B5CA4"/>
              </a:buClr>
              <a:buChar char="•"/>
              <a:tabLst>
                <a:tab pos="1039494" algn="l"/>
                <a:tab pos="1040765" algn="l"/>
                <a:tab pos="1911350" algn="l"/>
              </a:tabLst>
            </a:pPr>
            <a:r>
              <a:rPr sz="1800" spc="-95" dirty="0">
                <a:solidFill>
                  <a:srgbClr val="5F5F5F"/>
                </a:solidFill>
                <a:latin typeface="Arial"/>
                <a:cs typeface="Arial"/>
              </a:rPr>
              <a:t>00:00 </a:t>
            </a:r>
            <a:r>
              <a:rPr sz="1800" spc="-15" dirty="0">
                <a:solidFill>
                  <a:srgbClr val="5F5F5F"/>
                </a:solidFill>
                <a:latin typeface="Arial"/>
                <a:cs typeface="Arial"/>
              </a:rPr>
              <a:t> </a:t>
            </a:r>
            <a:r>
              <a:rPr sz="1800" spc="25" dirty="0">
                <a:solidFill>
                  <a:srgbClr val="5F5F5F"/>
                </a:solidFill>
                <a:latin typeface="Arial"/>
                <a:cs typeface="Arial"/>
              </a:rPr>
              <a:t>-	</a:t>
            </a:r>
            <a:r>
              <a:rPr sz="1800" spc="-95" dirty="0">
                <a:solidFill>
                  <a:srgbClr val="5F5F5F"/>
                </a:solidFill>
                <a:latin typeface="Arial"/>
                <a:cs typeface="Arial"/>
              </a:rPr>
              <a:t>08:00 </a:t>
            </a:r>
            <a:r>
              <a:rPr sz="1800" spc="25" dirty="0">
                <a:solidFill>
                  <a:srgbClr val="5F5F5F"/>
                </a:solidFill>
                <a:latin typeface="Arial"/>
                <a:cs typeface="Arial"/>
              </a:rPr>
              <a:t>- </a:t>
            </a:r>
            <a:r>
              <a:rPr sz="1800" spc="-95" dirty="0">
                <a:solidFill>
                  <a:srgbClr val="5F5F5F"/>
                </a:solidFill>
                <a:latin typeface="Arial"/>
                <a:cs typeface="Arial"/>
              </a:rPr>
              <a:t>09:00 </a:t>
            </a:r>
            <a:r>
              <a:rPr sz="1800" spc="25" dirty="0">
                <a:solidFill>
                  <a:srgbClr val="5F5F5F"/>
                </a:solidFill>
                <a:latin typeface="Arial"/>
                <a:cs typeface="Arial"/>
              </a:rPr>
              <a:t>- </a:t>
            </a:r>
            <a:r>
              <a:rPr sz="1800" spc="-95" dirty="0">
                <a:solidFill>
                  <a:srgbClr val="5F5F5F"/>
                </a:solidFill>
                <a:latin typeface="Arial"/>
                <a:cs typeface="Arial"/>
              </a:rPr>
              <a:t>11:00 </a:t>
            </a:r>
            <a:r>
              <a:rPr sz="1800" spc="25" dirty="0">
                <a:solidFill>
                  <a:srgbClr val="5F5F5F"/>
                </a:solidFill>
                <a:latin typeface="Arial"/>
                <a:cs typeface="Arial"/>
              </a:rPr>
              <a:t>- </a:t>
            </a:r>
            <a:r>
              <a:rPr sz="1800" spc="-95" dirty="0">
                <a:solidFill>
                  <a:srgbClr val="5F5F5F"/>
                </a:solidFill>
                <a:latin typeface="Arial"/>
                <a:cs typeface="Arial"/>
              </a:rPr>
              <a:t>17:00 </a:t>
            </a:r>
            <a:r>
              <a:rPr sz="1800" spc="25" dirty="0">
                <a:solidFill>
                  <a:srgbClr val="5F5F5F"/>
                </a:solidFill>
                <a:latin typeface="Arial"/>
                <a:cs typeface="Arial"/>
              </a:rPr>
              <a:t>- </a:t>
            </a:r>
            <a:r>
              <a:rPr sz="1800" spc="-95" dirty="0">
                <a:solidFill>
                  <a:srgbClr val="5F5F5F"/>
                </a:solidFill>
                <a:latin typeface="Arial"/>
                <a:cs typeface="Arial"/>
              </a:rPr>
              <a:t>19:00 </a:t>
            </a:r>
            <a:r>
              <a:rPr sz="1800" spc="25" dirty="0">
                <a:solidFill>
                  <a:srgbClr val="5F5F5F"/>
                </a:solidFill>
                <a:latin typeface="Arial"/>
                <a:cs typeface="Arial"/>
              </a:rPr>
              <a:t>-</a:t>
            </a:r>
            <a:r>
              <a:rPr sz="1800" spc="-75" dirty="0">
                <a:solidFill>
                  <a:srgbClr val="5F5F5F"/>
                </a:solidFill>
                <a:latin typeface="Arial"/>
                <a:cs typeface="Arial"/>
              </a:rPr>
              <a:t> </a:t>
            </a:r>
            <a:r>
              <a:rPr sz="1800" spc="-95" dirty="0">
                <a:solidFill>
                  <a:srgbClr val="5F5F5F"/>
                </a:solidFill>
                <a:latin typeface="Arial"/>
                <a:cs typeface="Arial"/>
              </a:rPr>
              <a:t>23:00</a:t>
            </a:r>
            <a:endParaRPr sz="1800" dirty="0">
              <a:latin typeface="Arial"/>
              <a:cs typeface="Arial"/>
            </a:endParaRPr>
          </a:p>
          <a:p>
            <a:pPr marL="12700">
              <a:lnSpc>
                <a:spcPct val="100000"/>
              </a:lnSpc>
              <a:spcBef>
                <a:spcPts val="795"/>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b="1" spc="-390" dirty="0">
                <a:solidFill>
                  <a:srgbClr val="5F5F5F"/>
                </a:solidFill>
                <a:latin typeface="Bookman Old Style" panose="02050604050505020204" pitchFamily="18" charset="0"/>
                <a:cs typeface="Arial"/>
              </a:rPr>
              <a:t>A </a:t>
            </a:r>
            <a:r>
              <a:rPr lang="en-IN" sz="2000" b="1" spc="-390" dirty="0" smtClean="0">
                <a:solidFill>
                  <a:srgbClr val="5F5F5F"/>
                </a:solidFill>
                <a:latin typeface="Bookman Old Style" panose="02050604050505020204" pitchFamily="18" charset="0"/>
                <a:cs typeface="Arial"/>
              </a:rPr>
              <a:t> </a:t>
            </a:r>
            <a:r>
              <a:rPr sz="2000" b="1" spc="-160" dirty="0" smtClean="0">
                <a:solidFill>
                  <a:srgbClr val="5F5F5F"/>
                </a:solidFill>
                <a:latin typeface="Bookman Old Style" panose="02050604050505020204" pitchFamily="18" charset="0"/>
                <a:cs typeface="Arial"/>
              </a:rPr>
              <a:t>set </a:t>
            </a:r>
            <a:r>
              <a:rPr sz="2000" b="1" spc="-150" dirty="0">
                <a:solidFill>
                  <a:srgbClr val="5F5F5F"/>
                </a:solidFill>
                <a:latin typeface="Bookman Old Style" panose="02050604050505020204" pitchFamily="18" charset="0"/>
                <a:cs typeface="Arial"/>
              </a:rPr>
              <a:t>of </a:t>
            </a:r>
            <a:r>
              <a:rPr sz="2000" b="1" spc="-195" dirty="0">
                <a:solidFill>
                  <a:srgbClr val="5F5F5F"/>
                </a:solidFill>
                <a:latin typeface="Bookman Old Style" panose="02050604050505020204" pitchFamily="18" charset="0"/>
                <a:cs typeface="Arial"/>
              </a:rPr>
              <a:t>day</a:t>
            </a:r>
            <a:r>
              <a:rPr sz="2000" b="1" spc="160" dirty="0">
                <a:solidFill>
                  <a:srgbClr val="5F5F5F"/>
                </a:solidFill>
                <a:latin typeface="Bookman Old Style" panose="02050604050505020204" pitchFamily="18" charset="0"/>
                <a:cs typeface="Arial"/>
              </a:rPr>
              <a:t> </a:t>
            </a:r>
            <a:r>
              <a:rPr sz="2000" b="1" spc="-210" dirty="0">
                <a:solidFill>
                  <a:srgbClr val="5F5F5F"/>
                </a:solidFill>
                <a:latin typeface="Bookman Old Style" panose="02050604050505020204" pitchFamily="18" charset="0"/>
                <a:cs typeface="Arial"/>
              </a:rPr>
              <a:t>segments </a:t>
            </a:r>
            <a:r>
              <a:rPr sz="2000" b="1" spc="-185" dirty="0">
                <a:solidFill>
                  <a:srgbClr val="5F5F5F"/>
                </a:solidFill>
                <a:latin typeface="Bookman Old Style" panose="02050604050505020204" pitchFamily="18" charset="0"/>
                <a:cs typeface="Arial"/>
              </a:rPr>
              <a:t>is </a:t>
            </a:r>
            <a:r>
              <a:rPr sz="2000" b="1" spc="-215" dirty="0">
                <a:solidFill>
                  <a:srgbClr val="5F5F5F"/>
                </a:solidFill>
                <a:latin typeface="Bookman Old Style" panose="02050604050505020204" pitchFamily="18" charset="0"/>
                <a:cs typeface="Arial"/>
              </a:rPr>
              <a:t>assigned </a:t>
            </a:r>
            <a:r>
              <a:rPr sz="2000" b="1" spc="-120" dirty="0">
                <a:solidFill>
                  <a:srgbClr val="5F5F5F"/>
                </a:solidFill>
                <a:latin typeface="Bookman Old Style" panose="02050604050505020204" pitchFamily="18" charset="0"/>
                <a:cs typeface="Arial"/>
              </a:rPr>
              <a:t>to </a:t>
            </a:r>
            <a:r>
              <a:rPr sz="2000" b="1" spc="-220" dirty="0">
                <a:solidFill>
                  <a:srgbClr val="5F5F5F"/>
                </a:solidFill>
                <a:latin typeface="Bookman Old Style" panose="02050604050505020204" pitchFamily="18" charset="0"/>
                <a:cs typeface="Arial"/>
              </a:rPr>
              <a:t>each</a:t>
            </a:r>
            <a:r>
              <a:rPr sz="2000" b="1" spc="110" dirty="0">
                <a:solidFill>
                  <a:srgbClr val="5F5F5F"/>
                </a:solidFill>
                <a:latin typeface="Bookman Old Style" panose="02050604050505020204" pitchFamily="18" charset="0"/>
                <a:cs typeface="Arial"/>
              </a:rPr>
              <a:t> </a:t>
            </a:r>
            <a:r>
              <a:rPr sz="2000" b="1" spc="-140" dirty="0">
                <a:solidFill>
                  <a:srgbClr val="5F5F5F"/>
                </a:solidFill>
                <a:latin typeface="Bookman Old Style" panose="02050604050505020204" pitchFamily="18" charset="0"/>
                <a:cs typeface="Arial"/>
              </a:rPr>
              <a:t>week</a:t>
            </a:r>
            <a:r>
              <a:rPr sz="2000" b="1" spc="30" dirty="0">
                <a:solidFill>
                  <a:srgbClr val="5F5F5F"/>
                </a:solidFill>
                <a:latin typeface="Bookman Old Style" panose="02050604050505020204" pitchFamily="18" charset="0"/>
                <a:cs typeface="Arial"/>
              </a:rPr>
              <a:t> </a:t>
            </a:r>
            <a:r>
              <a:rPr sz="2000" b="1" spc="-195" dirty="0">
                <a:solidFill>
                  <a:srgbClr val="5F5F5F"/>
                </a:solidFill>
                <a:latin typeface="Bookman Old Style" panose="02050604050505020204" pitchFamily="18" charset="0"/>
                <a:cs typeface="Arial"/>
              </a:rPr>
              <a:t>segment</a:t>
            </a:r>
            <a:endParaRPr sz="2000" dirty="0">
              <a:latin typeface="Bookman Old Style" panose="02050604050505020204" pitchFamily="18" charset="0"/>
              <a:cs typeface="Arial"/>
            </a:endParaRPr>
          </a:p>
          <a:p>
            <a:pPr marL="12700">
              <a:lnSpc>
                <a:spcPct val="100000"/>
              </a:lnSpc>
              <a:spcBef>
                <a:spcPts val="1350"/>
              </a:spcBef>
            </a:pPr>
            <a:r>
              <a:rPr sz="2000" dirty="0">
                <a:solidFill>
                  <a:srgbClr val="1B5CA4"/>
                </a:solidFill>
                <a:latin typeface="Bookman Old Style" panose="02050604050505020204" pitchFamily="18" charset="0"/>
                <a:cs typeface="Wingdings"/>
              </a:rPr>
              <a:t></a:t>
            </a:r>
            <a:r>
              <a:rPr sz="2000" dirty="0">
                <a:solidFill>
                  <a:srgbClr val="1B5CA4"/>
                </a:solidFill>
                <a:latin typeface="Bookman Old Style" panose="02050604050505020204" pitchFamily="18" charset="0"/>
                <a:cs typeface="Times New Roman"/>
              </a:rPr>
              <a:t> </a:t>
            </a:r>
            <a:r>
              <a:rPr sz="2000" b="1" spc="-190" dirty="0">
                <a:solidFill>
                  <a:srgbClr val="5F5F5F"/>
                </a:solidFill>
                <a:latin typeface="Bookman Old Style" panose="02050604050505020204" pitchFamily="18" charset="0"/>
                <a:cs typeface="Arial"/>
              </a:rPr>
              <a:t>Day </a:t>
            </a:r>
            <a:r>
              <a:rPr sz="2000" b="1" spc="-204" dirty="0">
                <a:solidFill>
                  <a:srgbClr val="5F5F5F"/>
                </a:solidFill>
                <a:latin typeface="Bookman Old Style" panose="02050604050505020204" pitchFamily="18" charset="0"/>
                <a:cs typeface="Arial"/>
              </a:rPr>
              <a:t>segments </a:t>
            </a:r>
            <a:r>
              <a:rPr sz="2000" b="1" spc="-135" dirty="0">
                <a:solidFill>
                  <a:srgbClr val="5F5F5F"/>
                </a:solidFill>
                <a:latin typeface="Bookman Old Style" panose="02050604050505020204" pitchFamily="18" charset="0"/>
                <a:cs typeface="Arial"/>
              </a:rPr>
              <a:t>repeat </a:t>
            </a:r>
            <a:r>
              <a:rPr sz="2000" b="1" spc="-190" dirty="0">
                <a:solidFill>
                  <a:srgbClr val="5F5F5F"/>
                </a:solidFill>
                <a:latin typeface="Bookman Old Style" panose="02050604050505020204" pitchFamily="18" charset="0"/>
                <a:cs typeface="Arial"/>
              </a:rPr>
              <a:t>themselves </a:t>
            </a:r>
            <a:r>
              <a:rPr sz="2000" b="1" spc="-100" dirty="0">
                <a:solidFill>
                  <a:srgbClr val="5F5F5F"/>
                </a:solidFill>
                <a:latin typeface="Bookman Old Style" panose="02050604050505020204" pitchFamily="18" charset="0"/>
                <a:cs typeface="Arial"/>
              </a:rPr>
              <a:t>within </a:t>
            </a:r>
            <a:r>
              <a:rPr sz="2000" b="1" spc="-130" dirty="0">
                <a:solidFill>
                  <a:srgbClr val="5F5F5F"/>
                </a:solidFill>
                <a:latin typeface="Bookman Old Style" panose="02050604050505020204" pitchFamily="18" charset="0"/>
                <a:cs typeface="Arial"/>
              </a:rPr>
              <a:t>the </a:t>
            </a:r>
            <a:r>
              <a:rPr sz="2000" b="1" spc="-220" dirty="0">
                <a:solidFill>
                  <a:srgbClr val="5F5F5F"/>
                </a:solidFill>
                <a:latin typeface="Bookman Old Style" panose="02050604050505020204" pitchFamily="18" charset="0"/>
                <a:cs typeface="Arial"/>
              </a:rPr>
              <a:t>same </a:t>
            </a:r>
            <a:r>
              <a:rPr sz="2000" b="1" spc="-135" dirty="0">
                <a:solidFill>
                  <a:srgbClr val="5F5F5F"/>
                </a:solidFill>
                <a:latin typeface="Bookman Old Style" panose="02050604050505020204" pitchFamily="18" charset="0"/>
                <a:cs typeface="Arial"/>
              </a:rPr>
              <a:t>week</a:t>
            </a:r>
            <a:r>
              <a:rPr sz="2000" b="1" spc="-110" dirty="0">
                <a:solidFill>
                  <a:srgbClr val="5F5F5F"/>
                </a:solidFill>
                <a:latin typeface="Bookman Old Style" panose="02050604050505020204" pitchFamily="18" charset="0"/>
                <a:cs typeface="Arial"/>
              </a:rPr>
              <a:t> </a:t>
            </a:r>
            <a:r>
              <a:rPr sz="2000" b="1" spc="-195" dirty="0">
                <a:solidFill>
                  <a:srgbClr val="5F5F5F"/>
                </a:solidFill>
                <a:latin typeface="Bookman Old Style" panose="02050604050505020204" pitchFamily="18" charset="0"/>
                <a:cs typeface="Arial"/>
              </a:rPr>
              <a:t>segment</a:t>
            </a:r>
            <a:endParaRPr sz="2000" dirty="0">
              <a:latin typeface="Bookman Old Style" panose="02050604050505020204" pitchFamily="18" charset="0"/>
              <a:cs typeface="Arial"/>
            </a:endParaRPr>
          </a:p>
          <a:p>
            <a:pPr marL="12700">
              <a:lnSpc>
                <a:spcPct val="100000"/>
              </a:lnSpc>
              <a:spcBef>
                <a:spcPts val="1365"/>
              </a:spcBef>
            </a:pPr>
            <a:r>
              <a:rPr sz="2000" dirty="0">
                <a:solidFill>
                  <a:srgbClr val="1B5CA4"/>
                </a:solidFill>
                <a:latin typeface="Bookman Old Style" panose="02050604050505020204" pitchFamily="18" charset="0"/>
                <a:cs typeface="Wingdings"/>
              </a:rPr>
              <a:t></a:t>
            </a:r>
            <a:r>
              <a:rPr sz="2000" dirty="0">
                <a:solidFill>
                  <a:srgbClr val="1B5CA4"/>
                </a:solidFill>
                <a:latin typeface="Bookman Old Style" panose="02050604050505020204" pitchFamily="18" charset="0"/>
                <a:cs typeface="Times New Roman"/>
              </a:rPr>
              <a:t> </a:t>
            </a:r>
            <a:r>
              <a:rPr sz="2000" b="1" spc="-250" dirty="0">
                <a:solidFill>
                  <a:srgbClr val="5F5F5F"/>
                </a:solidFill>
                <a:latin typeface="Bookman Old Style" panose="02050604050505020204" pitchFamily="18" charset="0"/>
                <a:cs typeface="Arial"/>
              </a:rPr>
              <a:t>Load </a:t>
            </a:r>
            <a:r>
              <a:rPr sz="2000" b="1" spc="-170" dirty="0">
                <a:solidFill>
                  <a:srgbClr val="5F5F5F"/>
                </a:solidFill>
                <a:latin typeface="Bookman Old Style" panose="02050604050505020204" pitchFamily="18" charset="0"/>
                <a:cs typeface="Arial"/>
              </a:rPr>
              <a:t>characteristics</a:t>
            </a:r>
            <a:r>
              <a:rPr sz="2000" b="1" spc="210" dirty="0">
                <a:solidFill>
                  <a:srgbClr val="5F5F5F"/>
                </a:solidFill>
                <a:latin typeface="Bookman Old Style" panose="02050604050505020204" pitchFamily="18" charset="0"/>
                <a:cs typeface="Arial"/>
              </a:rPr>
              <a:t> </a:t>
            </a:r>
            <a:r>
              <a:rPr sz="2000" b="1" spc="-130" dirty="0">
                <a:solidFill>
                  <a:srgbClr val="5F5F5F"/>
                </a:solidFill>
                <a:latin typeface="Bookman Old Style" panose="02050604050505020204" pitchFamily="18" charset="0"/>
                <a:cs typeface="Arial"/>
              </a:rPr>
              <a:t>are </a:t>
            </a:r>
            <a:r>
              <a:rPr sz="2000" b="1" spc="-180" dirty="0">
                <a:solidFill>
                  <a:srgbClr val="5F5F5F"/>
                </a:solidFill>
                <a:latin typeface="Bookman Old Style" panose="02050604050505020204" pitchFamily="18" charset="0"/>
                <a:cs typeface="Arial"/>
              </a:rPr>
              <a:t>constant </a:t>
            </a:r>
            <a:r>
              <a:rPr sz="2000" b="1" spc="-100" dirty="0">
                <a:solidFill>
                  <a:srgbClr val="5F5F5F"/>
                </a:solidFill>
                <a:latin typeface="Bookman Old Style" panose="02050604050505020204" pitchFamily="18" charset="0"/>
                <a:cs typeface="Arial"/>
              </a:rPr>
              <a:t>within </a:t>
            </a:r>
            <a:r>
              <a:rPr sz="2000" b="1" spc="-155" dirty="0">
                <a:solidFill>
                  <a:srgbClr val="5F5F5F"/>
                </a:solidFill>
                <a:latin typeface="Bookman Old Style" panose="02050604050505020204" pitchFamily="18" charset="0"/>
                <a:cs typeface="Arial"/>
              </a:rPr>
              <a:t>a </a:t>
            </a:r>
            <a:r>
              <a:rPr sz="2000" b="1" spc="-195" dirty="0">
                <a:solidFill>
                  <a:srgbClr val="5F5F5F"/>
                </a:solidFill>
                <a:latin typeface="Bookman Old Style" panose="02050604050505020204" pitchFamily="18" charset="0"/>
                <a:cs typeface="Arial"/>
              </a:rPr>
              <a:t>day</a:t>
            </a:r>
            <a:r>
              <a:rPr sz="2000" b="1" spc="-80" dirty="0">
                <a:solidFill>
                  <a:srgbClr val="5F5F5F"/>
                </a:solidFill>
                <a:latin typeface="Bookman Old Style" panose="02050604050505020204" pitchFamily="18" charset="0"/>
                <a:cs typeface="Arial"/>
              </a:rPr>
              <a:t> </a:t>
            </a:r>
            <a:r>
              <a:rPr sz="2000" b="1" spc="-195" dirty="0">
                <a:solidFill>
                  <a:srgbClr val="5F5F5F"/>
                </a:solidFill>
                <a:latin typeface="Bookman Old Style" panose="02050604050505020204" pitchFamily="18" charset="0"/>
                <a:cs typeface="Arial"/>
              </a:rPr>
              <a:t>segment</a:t>
            </a:r>
            <a:endParaRPr sz="2000" dirty="0">
              <a:latin typeface="Bookman Old Style" panose="02050604050505020204" pitchFamily="18" charset="0"/>
              <a:cs typeface="Arial"/>
            </a:endParaRPr>
          </a:p>
        </p:txBody>
      </p:sp>
      <p:sp>
        <p:nvSpPr>
          <p:cNvPr id="10" name="TextBox 9"/>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8919550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8728" y="1309357"/>
            <a:ext cx="7933712" cy="627736"/>
          </a:xfrm>
          <a:prstGeom prst="rect">
            <a:avLst/>
          </a:prstGeom>
        </p:spPr>
        <p:txBody>
          <a:bodyPr vert="horz" wrap="square" lIns="0" tIns="12065" rIns="0" bIns="0" rtlCol="0">
            <a:spAutoFit/>
          </a:bodyPr>
          <a:lstStyle/>
          <a:p>
            <a:pPr marL="12700">
              <a:lnSpc>
                <a:spcPct val="100000"/>
              </a:lnSpc>
              <a:spcBef>
                <a:spcPts val="95"/>
              </a:spcBef>
              <a:tabLst>
                <a:tab pos="1351915" algn="l"/>
                <a:tab pos="2686050" algn="l"/>
                <a:tab pos="3834129" algn="l"/>
              </a:tabLst>
            </a:pPr>
            <a:r>
              <a:rPr spc="-160" dirty="0" smtClean="0"/>
              <a:t>Enter</a:t>
            </a:r>
            <a:r>
              <a:rPr spc="-75" dirty="0" smtClean="0"/>
              <a:t>i</a:t>
            </a:r>
            <a:r>
              <a:rPr spc="-195" dirty="0" smtClean="0"/>
              <a:t>ng</a:t>
            </a:r>
            <a:r>
              <a:rPr lang="en-IN" dirty="0"/>
              <a:t> </a:t>
            </a:r>
            <a:r>
              <a:rPr spc="-165" dirty="0" smtClean="0"/>
              <a:t>data</a:t>
            </a:r>
            <a:r>
              <a:rPr spc="-114" dirty="0" smtClean="0"/>
              <a:t> </a:t>
            </a:r>
            <a:r>
              <a:rPr spc="-95" dirty="0" smtClean="0"/>
              <a:t>for</a:t>
            </a:r>
            <a:r>
              <a:rPr lang="en-IN" dirty="0"/>
              <a:t> </a:t>
            </a:r>
            <a:r>
              <a:rPr spc="-210" dirty="0" smtClean="0"/>
              <a:t>loads</a:t>
            </a:r>
            <a:r>
              <a:rPr dirty="0"/>
              <a:t>	</a:t>
            </a:r>
            <a:r>
              <a:rPr spc="-160" dirty="0"/>
              <a:t>(sum</a:t>
            </a:r>
            <a:r>
              <a:rPr spc="-250" dirty="0"/>
              <a:t>m</a:t>
            </a:r>
            <a:r>
              <a:rPr spc="-130" dirty="0"/>
              <a:t>ary)</a:t>
            </a:r>
          </a:p>
        </p:txBody>
      </p:sp>
      <p:sp>
        <p:nvSpPr>
          <p:cNvPr id="3" name="object 3"/>
          <p:cNvSpPr txBox="1"/>
          <p:nvPr/>
        </p:nvSpPr>
        <p:spPr>
          <a:xfrm>
            <a:off x="492353" y="2424921"/>
            <a:ext cx="4943475" cy="2228215"/>
          </a:xfrm>
          <a:prstGeom prst="rect">
            <a:avLst/>
          </a:prstGeom>
        </p:spPr>
        <p:txBody>
          <a:bodyPr vert="horz" wrap="square" lIns="0" tIns="62229" rIns="0" bIns="0" rtlCol="0">
            <a:spAutoFit/>
          </a:bodyPr>
          <a:lstStyle/>
          <a:p>
            <a:pPr marL="12700">
              <a:lnSpc>
                <a:spcPct val="100000"/>
              </a:lnSpc>
              <a:spcBef>
                <a:spcPts val="489"/>
              </a:spcBef>
              <a:tabLst>
                <a:tab pos="2527935" algn="l"/>
              </a:tabLst>
            </a:pPr>
            <a:r>
              <a:rPr sz="2800" spc="-140" dirty="0">
                <a:solidFill>
                  <a:srgbClr val="1B5CA4"/>
                </a:solidFill>
                <a:latin typeface="Wingdings"/>
                <a:cs typeface="Wingdings"/>
              </a:rPr>
              <a:t></a:t>
            </a:r>
            <a:r>
              <a:rPr sz="2800" b="1" spc="-140" dirty="0">
                <a:solidFill>
                  <a:srgbClr val="5F5F5F"/>
                </a:solidFill>
                <a:latin typeface="Arial"/>
                <a:cs typeface="Arial"/>
              </a:rPr>
              <a:t>Enter</a:t>
            </a:r>
            <a:r>
              <a:rPr sz="2800" b="1" spc="-95" dirty="0">
                <a:solidFill>
                  <a:srgbClr val="5F5F5F"/>
                </a:solidFill>
                <a:latin typeface="Arial"/>
                <a:cs typeface="Arial"/>
              </a:rPr>
              <a:t> </a:t>
            </a:r>
            <a:r>
              <a:rPr sz="2800" b="1" spc="-190" dirty="0">
                <a:solidFill>
                  <a:srgbClr val="5F5F5F"/>
                </a:solidFill>
                <a:latin typeface="Arial"/>
                <a:cs typeface="Arial"/>
              </a:rPr>
              <a:t>data</a:t>
            </a:r>
            <a:r>
              <a:rPr sz="2800" b="1" spc="-95" dirty="0">
                <a:solidFill>
                  <a:srgbClr val="5F5F5F"/>
                </a:solidFill>
                <a:latin typeface="Arial"/>
                <a:cs typeface="Arial"/>
              </a:rPr>
              <a:t> </a:t>
            </a:r>
            <a:r>
              <a:rPr sz="2800" b="1" spc="-160" dirty="0">
                <a:solidFill>
                  <a:srgbClr val="5F5F5F"/>
                </a:solidFill>
                <a:latin typeface="Arial"/>
                <a:cs typeface="Arial"/>
              </a:rPr>
              <a:t>for	</a:t>
            </a:r>
            <a:r>
              <a:rPr sz="2800" b="1" spc="-220" dirty="0">
                <a:solidFill>
                  <a:srgbClr val="5F5F5F"/>
                </a:solidFill>
                <a:latin typeface="Arial"/>
                <a:cs typeface="Arial"/>
              </a:rPr>
              <a:t>individual </a:t>
            </a:r>
            <a:r>
              <a:rPr sz="2800" b="1" spc="-290" dirty="0">
                <a:solidFill>
                  <a:srgbClr val="5F5F5F"/>
                </a:solidFill>
                <a:latin typeface="Arial"/>
                <a:cs typeface="Arial"/>
              </a:rPr>
              <a:t>loads</a:t>
            </a:r>
            <a:r>
              <a:rPr sz="2800" b="1" spc="-20" dirty="0">
                <a:solidFill>
                  <a:srgbClr val="5F5F5F"/>
                </a:solidFill>
                <a:latin typeface="Arial"/>
                <a:cs typeface="Arial"/>
              </a:rPr>
              <a:t> </a:t>
            </a:r>
            <a:r>
              <a:rPr sz="2800" b="1" spc="-180" dirty="0">
                <a:solidFill>
                  <a:srgbClr val="5F5F5F"/>
                </a:solidFill>
                <a:latin typeface="Arial"/>
                <a:cs typeface="Arial"/>
              </a:rPr>
              <a:t>:</a:t>
            </a:r>
            <a:endParaRPr sz="2800" dirty="0">
              <a:latin typeface="Arial"/>
              <a:cs typeface="Arial"/>
            </a:endParaRPr>
          </a:p>
          <a:p>
            <a:pPr marL="927100" indent="-457200">
              <a:lnSpc>
                <a:spcPts val="2735"/>
              </a:lnSpc>
              <a:spcBef>
                <a:spcPts val="340"/>
              </a:spcBef>
              <a:buClr>
                <a:srgbClr val="1B5CA4"/>
              </a:buClr>
              <a:buFont typeface="Wingdings"/>
              <a:buChar char=""/>
              <a:tabLst>
                <a:tab pos="926465" algn="l"/>
                <a:tab pos="927735" algn="l"/>
              </a:tabLst>
            </a:pPr>
            <a:r>
              <a:rPr sz="2400" spc="-225" dirty="0">
                <a:solidFill>
                  <a:srgbClr val="5F5F5F"/>
                </a:solidFill>
                <a:latin typeface="Arial"/>
                <a:cs typeface="Arial"/>
              </a:rPr>
              <a:t>Load</a:t>
            </a:r>
            <a:r>
              <a:rPr sz="2400" spc="-95" dirty="0">
                <a:solidFill>
                  <a:srgbClr val="5F5F5F"/>
                </a:solidFill>
                <a:latin typeface="Arial"/>
                <a:cs typeface="Arial"/>
              </a:rPr>
              <a:t> </a:t>
            </a:r>
            <a:r>
              <a:rPr sz="2400" spc="-190" dirty="0">
                <a:solidFill>
                  <a:srgbClr val="5F5F5F"/>
                </a:solidFill>
                <a:latin typeface="Arial"/>
                <a:cs typeface="Arial"/>
              </a:rPr>
              <a:t>area</a:t>
            </a:r>
            <a:endParaRPr sz="2400" dirty="0">
              <a:latin typeface="Arial"/>
              <a:cs typeface="Arial"/>
            </a:endParaRPr>
          </a:p>
          <a:p>
            <a:pPr marL="927100" indent="-457200">
              <a:lnSpc>
                <a:spcPts val="2595"/>
              </a:lnSpc>
              <a:buClr>
                <a:srgbClr val="1B5CA4"/>
              </a:buClr>
              <a:buFont typeface="Wingdings"/>
              <a:buChar char=""/>
              <a:tabLst>
                <a:tab pos="926465" algn="l"/>
                <a:tab pos="927735" algn="l"/>
              </a:tabLst>
            </a:pPr>
            <a:r>
              <a:rPr sz="2400" spc="-250" dirty="0">
                <a:solidFill>
                  <a:srgbClr val="5F5F5F"/>
                </a:solidFill>
                <a:latin typeface="Arial"/>
                <a:cs typeface="Arial"/>
              </a:rPr>
              <a:t>Base </a:t>
            </a:r>
            <a:r>
              <a:rPr sz="2400" spc="-85" dirty="0">
                <a:solidFill>
                  <a:srgbClr val="5F5F5F"/>
                </a:solidFill>
                <a:latin typeface="Arial"/>
                <a:cs typeface="Arial"/>
              </a:rPr>
              <a:t>MW </a:t>
            </a:r>
            <a:r>
              <a:rPr sz="2400" spc="-160" dirty="0">
                <a:solidFill>
                  <a:srgbClr val="5F5F5F"/>
                </a:solidFill>
                <a:latin typeface="Arial"/>
                <a:cs typeface="Arial"/>
              </a:rPr>
              <a:t>load</a:t>
            </a:r>
            <a:r>
              <a:rPr sz="2400" spc="-380" dirty="0">
                <a:solidFill>
                  <a:srgbClr val="5F5F5F"/>
                </a:solidFill>
                <a:latin typeface="Arial"/>
                <a:cs typeface="Arial"/>
              </a:rPr>
              <a:t> </a:t>
            </a:r>
            <a:r>
              <a:rPr sz="2400" spc="-165" dirty="0">
                <a:solidFill>
                  <a:srgbClr val="5F5F5F"/>
                </a:solidFill>
                <a:latin typeface="Arial"/>
                <a:cs typeface="Arial"/>
              </a:rPr>
              <a:t>value</a:t>
            </a:r>
            <a:endParaRPr sz="2400" dirty="0">
              <a:latin typeface="Arial"/>
              <a:cs typeface="Arial"/>
            </a:endParaRPr>
          </a:p>
          <a:p>
            <a:pPr marL="927100" indent="-457200">
              <a:lnSpc>
                <a:spcPts val="2590"/>
              </a:lnSpc>
              <a:buClr>
                <a:srgbClr val="1B5CA4"/>
              </a:buClr>
              <a:buFont typeface="Wingdings"/>
              <a:buChar char=""/>
              <a:tabLst>
                <a:tab pos="926465" algn="l"/>
                <a:tab pos="927735" algn="l"/>
              </a:tabLst>
            </a:pPr>
            <a:r>
              <a:rPr sz="2400" spc="-150" dirty="0">
                <a:solidFill>
                  <a:srgbClr val="5F5F5F"/>
                </a:solidFill>
                <a:latin typeface="Arial"/>
                <a:cs typeface="Arial"/>
              </a:rPr>
              <a:t>Parent </a:t>
            </a:r>
            <a:r>
              <a:rPr sz="2400" spc="-90" dirty="0">
                <a:solidFill>
                  <a:srgbClr val="5F5F5F"/>
                </a:solidFill>
                <a:latin typeface="Arial"/>
                <a:cs typeface="Arial"/>
              </a:rPr>
              <a:t>MW</a:t>
            </a:r>
            <a:r>
              <a:rPr sz="2400" spc="-35" dirty="0">
                <a:solidFill>
                  <a:srgbClr val="5F5F5F"/>
                </a:solidFill>
                <a:latin typeface="Arial"/>
                <a:cs typeface="Arial"/>
              </a:rPr>
              <a:t> </a:t>
            </a:r>
            <a:r>
              <a:rPr sz="2400" spc="-100" dirty="0">
                <a:solidFill>
                  <a:srgbClr val="5F5F5F"/>
                </a:solidFill>
                <a:latin typeface="Arial"/>
                <a:cs typeface="Arial"/>
              </a:rPr>
              <a:t>fraction</a:t>
            </a:r>
            <a:endParaRPr sz="2400" dirty="0">
              <a:latin typeface="Arial"/>
              <a:cs typeface="Arial"/>
            </a:endParaRPr>
          </a:p>
          <a:p>
            <a:pPr marL="927100" indent="-457200">
              <a:lnSpc>
                <a:spcPts val="2595"/>
              </a:lnSpc>
              <a:buClr>
                <a:srgbClr val="1B5CA4"/>
              </a:buClr>
              <a:buFont typeface="Wingdings"/>
              <a:buChar char=""/>
              <a:tabLst>
                <a:tab pos="926465" algn="l"/>
                <a:tab pos="927735" algn="l"/>
              </a:tabLst>
            </a:pPr>
            <a:r>
              <a:rPr sz="2400" spc="-250" dirty="0">
                <a:solidFill>
                  <a:srgbClr val="5F5F5F"/>
                </a:solidFill>
                <a:latin typeface="Arial"/>
                <a:cs typeface="Arial"/>
              </a:rPr>
              <a:t>Base </a:t>
            </a:r>
            <a:r>
              <a:rPr sz="2400" spc="-175" dirty="0">
                <a:solidFill>
                  <a:srgbClr val="5F5F5F"/>
                </a:solidFill>
                <a:latin typeface="Arial"/>
                <a:cs typeface="Arial"/>
              </a:rPr>
              <a:t>MVAr </a:t>
            </a:r>
            <a:r>
              <a:rPr sz="2400" spc="-160" dirty="0">
                <a:solidFill>
                  <a:srgbClr val="5F5F5F"/>
                </a:solidFill>
                <a:latin typeface="Arial"/>
                <a:cs typeface="Arial"/>
              </a:rPr>
              <a:t>load</a:t>
            </a:r>
            <a:r>
              <a:rPr sz="2400" spc="-290" dirty="0">
                <a:solidFill>
                  <a:srgbClr val="5F5F5F"/>
                </a:solidFill>
                <a:latin typeface="Arial"/>
                <a:cs typeface="Arial"/>
              </a:rPr>
              <a:t> </a:t>
            </a:r>
            <a:r>
              <a:rPr sz="2400" spc="-165" dirty="0">
                <a:solidFill>
                  <a:srgbClr val="5F5F5F"/>
                </a:solidFill>
                <a:latin typeface="Arial"/>
                <a:cs typeface="Arial"/>
              </a:rPr>
              <a:t>value</a:t>
            </a:r>
            <a:endParaRPr sz="2400" dirty="0">
              <a:latin typeface="Arial"/>
              <a:cs typeface="Arial"/>
            </a:endParaRPr>
          </a:p>
          <a:p>
            <a:pPr marL="927100" indent="-457200">
              <a:lnSpc>
                <a:spcPts val="2735"/>
              </a:lnSpc>
              <a:buClr>
                <a:srgbClr val="1B5CA4"/>
              </a:buClr>
              <a:buFont typeface="Wingdings"/>
              <a:buChar char=""/>
              <a:tabLst>
                <a:tab pos="926465" algn="l"/>
                <a:tab pos="927735" algn="l"/>
              </a:tabLst>
            </a:pPr>
            <a:r>
              <a:rPr sz="2400" spc="-225" dirty="0">
                <a:solidFill>
                  <a:srgbClr val="5F5F5F"/>
                </a:solidFill>
                <a:latin typeface="Arial"/>
                <a:cs typeface="Arial"/>
              </a:rPr>
              <a:t>Load </a:t>
            </a:r>
            <a:r>
              <a:rPr sz="2400" spc="-175" dirty="0">
                <a:solidFill>
                  <a:srgbClr val="5F5F5F"/>
                </a:solidFill>
                <a:latin typeface="Arial"/>
                <a:cs typeface="Arial"/>
              </a:rPr>
              <a:t>MVAr </a:t>
            </a:r>
            <a:r>
              <a:rPr sz="2400" spc="-195" dirty="0">
                <a:solidFill>
                  <a:srgbClr val="5F5F5F"/>
                </a:solidFill>
                <a:latin typeface="Arial"/>
                <a:cs typeface="Arial"/>
              </a:rPr>
              <a:t>schedule</a:t>
            </a:r>
            <a:r>
              <a:rPr sz="2400" spc="100" dirty="0">
                <a:solidFill>
                  <a:srgbClr val="5F5F5F"/>
                </a:solidFill>
                <a:latin typeface="Arial"/>
                <a:cs typeface="Arial"/>
              </a:rPr>
              <a:t> </a:t>
            </a:r>
            <a:r>
              <a:rPr sz="2400" spc="-200" dirty="0">
                <a:solidFill>
                  <a:srgbClr val="5F5F5F"/>
                </a:solidFill>
                <a:latin typeface="Arial"/>
                <a:cs typeface="Arial"/>
              </a:rPr>
              <a:t>name</a:t>
            </a:r>
            <a:endParaRPr sz="2400" dirty="0">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5283891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2776" y="836712"/>
            <a:ext cx="7933712" cy="627736"/>
          </a:xfrm>
          <a:prstGeom prst="rect">
            <a:avLst/>
          </a:prstGeom>
        </p:spPr>
        <p:txBody>
          <a:bodyPr vert="horz" wrap="square" lIns="0" tIns="12065" rIns="0" bIns="0" rtlCol="0">
            <a:spAutoFit/>
          </a:bodyPr>
          <a:lstStyle/>
          <a:p>
            <a:pPr marL="12700">
              <a:lnSpc>
                <a:spcPct val="100000"/>
              </a:lnSpc>
              <a:spcBef>
                <a:spcPts val="95"/>
              </a:spcBef>
              <a:tabLst>
                <a:tab pos="1466215" algn="l"/>
              </a:tabLst>
            </a:pPr>
            <a:r>
              <a:rPr spc="-165" dirty="0" smtClean="0"/>
              <a:t>Modeling</a:t>
            </a:r>
            <a:r>
              <a:rPr lang="en-IN" spc="-165" dirty="0"/>
              <a:t> </a:t>
            </a:r>
            <a:r>
              <a:rPr spc="-170" dirty="0" smtClean="0"/>
              <a:t>generating</a:t>
            </a:r>
            <a:r>
              <a:rPr spc="-130" dirty="0" smtClean="0"/>
              <a:t> </a:t>
            </a:r>
            <a:r>
              <a:rPr spc="-120" dirty="0"/>
              <a:t>units</a:t>
            </a:r>
          </a:p>
        </p:txBody>
      </p:sp>
      <p:sp>
        <p:nvSpPr>
          <p:cNvPr id="3" name="object 3"/>
          <p:cNvSpPr txBox="1"/>
          <p:nvPr/>
        </p:nvSpPr>
        <p:spPr>
          <a:xfrm>
            <a:off x="431766" y="1563091"/>
            <a:ext cx="2810510" cy="982980"/>
          </a:xfrm>
          <a:prstGeom prst="rect">
            <a:avLst/>
          </a:prstGeom>
        </p:spPr>
        <p:txBody>
          <a:bodyPr vert="horz" wrap="square" lIns="0" tIns="186055" rIns="0" bIns="0" rtlCol="0">
            <a:spAutoFit/>
          </a:bodyPr>
          <a:lstStyle/>
          <a:p>
            <a:pPr marL="12700">
              <a:lnSpc>
                <a:spcPct val="100000"/>
              </a:lnSpc>
              <a:spcBef>
                <a:spcPts val="1465"/>
              </a:spcBef>
              <a:tabLst>
                <a:tab pos="417830" algn="l"/>
              </a:tabLst>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20" dirty="0">
                <a:solidFill>
                  <a:srgbClr val="5F5F5F"/>
                </a:solidFill>
                <a:latin typeface="Arial"/>
                <a:cs typeface="Arial"/>
              </a:rPr>
              <a:t>Insert </a:t>
            </a:r>
            <a:r>
              <a:rPr sz="2000" b="1" spc="-155" dirty="0">
                <a:solidFill>
                  <a:srgbClr val="5F5F5F"/>
                </a:solidFill>
                <a:latin typeface="Arial"/>
                <a:cs typeface="Arial"/>
              </a:rPr>
              <a:t>UN</a:t>
            </a:r>
            <a:r>
              <a:rPr sz="2000" b="1" spc="-20" dirty="0">
                <a:solidFill>
                  <a:srgbClr val="5F5F5F"/>
                </a:solidFill>
                <a:latin typeface="Arial"/>
                <a:cs typeface="Arial"/>
              </a:rPr>
              <a:t> </a:t>
            </a:r>
            <a:r>
              <a:rPr sz="2000" b="1" spc="-200" dirty="0">
                <a:solidFill>
                  <a:srgbClr val="5F5F5F"/>
                </a:solidFill>
                <a:latin typeface="Arial"/>
                <a:cs typeface="Arial"/>
              </a:rPr>
              <a:t>records</a:t>
            </a:r>
            <a:endParaRPr sz="2000" dirty="0">
              <a:latin typeface="Arial"/>
              <a:cs typeface="Arial"/>
            </a:endParaRPr>
          </a:p>
          <a:p>
            <a:pPr marL="12700">
              <a:lnSpc>
                <a:spcPct val="100000"/>
              </a:lnSpc>
              <a:spcBef>
                <a:spcPts val="1365"/>
              </a:spcBef>
              <a:tabLst>
                <a:tab pos="417830" algn="l"/>
              </a:tabLst>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45" dirty="0">
                <a:solidFill>
                  <a:srgbClr val="5F5F5F"/>
                </a:solidFill>
                <a:latin typeface="Arial"/>
                <a:cs typeface="Arial"/>
              </a:rPr>
              <a:t>Enter </a:t>
            </a:r>
            <a:r>
              <a:rPr sz="2000" b="1" spc="-120" dirty="0">
                <a:solidFill>
                  <a:srgbClr val="5F5F5F"/>
                </a:solidFill>
                <a:latin typeface="Arial"/>
                <a:cs typeface="Arial"/>
              </a:rPr>
              <a:t>unit </a:t>
            </a:r>
            <a:r>
              <a:rPr sz="2000" b="1" spc="-160" dirty="0">
                <a:solidFill>
                  <a:srgbClr val="5F5F5F"/>
                </a:solidFill>
                <a:latin typeface="Arial"/>
                <a:cs typeface="Arial"/>
              </a:rPr>
              <a:t>parameters</a:t>
            </a:r>
            <a:r>
              <a:rPr sz="2000" b="1" spc="-95" dirty="0">
                <a:solidFill>
                  <a:srgbClr val="5F5F5F"/>
                </a:solidFill>
                <a:latin typeface="Arial"/>
                <a:cs typeface="Arial"/>
              </a:rPr>
              <a:t> </a:t>
            </a:r>
            <a:r>
              <a:rPr sz="2000" b="1" spc="-125" dirty="0">
                <a:solidFill>
                  <a:srgbClr val="5F5F5F"/>
                </a:solidFill>
                <a:latin typeface="Arial"/>
                <a:cs typeface="Arial"/>
              </a:rPr>
              <a:t>:</a:t>
            </a:r>
            <a:endParaRPr sz="2000" dirty="0">
              <a:latin typeface="Arial"/>
              <a:cs typeface="Arial"/>
            </a:endParaRPr>
          </a:p>
        </p:txBody>
      </p:sp>
      <p:sp>
        <p:nvSpPr>
          <p:cNvPr id="4" name="object 4"/>
          <p:cNvSpPr txBox="1"/>
          <p:nvPr/>
        </p:nvSpPr>
        <p:spPr>
          <a:xfrm>
            <a:off x="888966" y="2570099"/>
            <a:ext cx="3110865" cy="1781810"/>
          </a:xfrm>
          <a:prstGeom prst="rect">
            <a:avLst/>
          </a:prstGeom>
        </p:spPr>
        <p:txBody>
          <a:bodyPr vert="horz" wrap="square" lIns="0" tIns="12700" rIns="0" bIns="0" rtlCol="0">
            <a:spAutoFit/>
          </a:bodyPr>
          <a:lstStyle/>
          <a:p>
            <a:pPr marL="469900" indent="-457200">
              <a:lnSpc>
                <a:spcPts val="2050"/>
              </a:lnSpc>
              <a:spcBef>
                <a:spcPts val="100"/>
              </a:spcBef>
              <a:buClr>
                <a:srgbClr val="1B5CA4"/>
              </a:buClr>
              <a:buFont typeface="Wingdings"/>
              <a:buChar char=""/>
              <a:tabLst>
                <a:tab pos="469900" algn="l"/>
                <a:tab pos="470534" algn="l"/>
              </a:tabLst>
            </a:pPr>
            <a:r>
              <a:rPr sz="1800" spc="-100" dirty="0">
                <a:solidFill>
                  <a:srgbClr val="5F5F5F"/>
                </a:solidFill>
                <a:latin typeface="Arial"/>
                <a:cs typeface="Arial"/>
              </a:rPr>
              <a:t>rated</a:t>
            </a:r>
            <a:r>
              <a:rPr sz="1800" spc="-70" dirty="0">
                <a:solidFill>
                  <a:srgbClr val="5F5F5F"/>
                </a:solidFill>
                <a:latin typeface="Arial"/>
                <a:cs typeface="Arial"/>
              </a:rPr>
              <a:t> </a:t>
            </a:r>
            <a:r>
              <a:rPr sz="1800" spc="-175" dirty="0">
                <a:solidFill>
                  <a:srgbClr val="5F5F5F"/>
                </a:solidFill>
                <a:latin typeface="Arial"/>
                <a:cs typeface="Arial"/>
              </a:rPr>
              <a:t>MVA</a:t>
            </a:r>
            <a:endParaRPr sz="1800">
              <a:latin typeface="Arial"/>
              <a:cs typeface="Arial"/>
            </a:endParaRPr>
          </a:p>
          <a:p>
            <a:pPr marL="469900" indent="-457200">
              <a:lnSpc>
                <a:spcPts val="1945"/>
              </a:lnSpc>
              <a:buClr>
                <a:srgbClr val="1B5CA4"/>
              </a:buClr>
              <a:buFont typeface="Wingdings"/>
              <a:buChar char=""/>
              <a:tabLst>
                <a:tab pos="469900" algn="l"/>
                <a:tab pos="470534" algn="l"/>
              </a:tabLst>
            </a:pPr>
            <a:r>
              <a:rPr sz="1800" spc="-90" dirty="0">
                <a:solidFill>
                  <a:srgbClr val="5F5F5F"/>
                </a:solidFill>
                <a:latin typeface="Arial"/>
                <a:cs typeface="Arial"/>
              </a:rPr>
              <a:t>regulation </a:t>
            </a:r>
            <a:r>
              <a:rPr sz="1800" spc="-150" dirty="0">
                <a:solidFill>
                  <a:srgbClr val="5F5F5F"/>
                </a:solidFill>
                <a:latin typeface="Arial"/>
                <a:cs typeface="Arial"/>
              </a:rPr>
              <a:t>schedule</a:t>
            </a:r>
            <a:r>
              <a:rPr sz="1800" spc="-70" dirty="0">
                <a:solidFill>
                  <a:srgbClr val="5F5F5F"/>
                </a:solidFill>
                <a:latin typeface="Arial"/>
                <a:cs typeface="Arial"/>
              </a:rPr>
              <a:t> </a:t>
            </a:r>
            <a:r>
              <a:rPr sz="1800" spc="-155" dirty="0">
                <a:solidFill>
                  <a:srgbClr val="5F5F5F"/>
                </a:solidFill>
                <a:latin typeface="Arial"/>
                <a:cs typeface="Arial"/>
              </a:rPr>
              <a:t>name</a:t>
            </a:r>
            <a:endParaRPr sz="1800">
              <a:latin typeface="Arial"/>
              <a:cs typeface="Arial"/>
            </a:endParaRPr>
          </a:p>
          <a:p>
            <a:pPr marL="469900" indent="-457200">
              <a:lnSpc>
                <a:spcPts val="1945"/>
              </a:lnSpc>
              <a:buClr>
                <a:srgbClr val="1B5CA4"/>
              </a:buClr>
              <a:buFont typeface="Wingdings"/>
              <a:buChar char=""/>
              <a:tabLst>
                <a:tab pos="469900" algn="l"/>
                <a:tab pos="470534" algn="l"/>
              </a:tabLst>
            </a:pPr>
            <a:r>
              <a:rPr sz="1800" spc="-180" dirty="0">
                <a:solidFill>
                  <a:srgbClr val="5F5F5F"/>
                </a:solidFill>
                <a:latin typeface="Arial"/>
                <a:cs typeface="Arial"/>
              </a:rPr>
              <a:t>base</a:t>
            </a:r>
            <a:r>
              <a:rPr sz="1800" spc="35" dirty="0">
                <a:solidFill>
                  <a:srgbClr val="5F5F5F"/>
                </a:solidFill>
                <a:latin typeface="Arial"/>
                <a:cs typeface="Arial"/>
              </a:rPr>
              <a:t> </a:t>
            </a:r>
            <a:r>
              <a:rPr sz="1800" spc="-65" dirty="0">
                <a:solidFill>
                  <a:srgbClr val="5F5F5F"/>
                </a:solidFill>
                <a:latin typeface="Arial"/>
                <a:cs typeface="Arial"/>
              </a:rPr>
              <a:t>MW</a:t>
            </a:r>
            <a:endParaRPr sz="1800">
              <a:latin typeface="Arial"/>
              <a:cs typeface="Arial"/>
            </a:endParaRPr>
          </a:p>
          <a:p>
            <a:pPr marL="465455" indent="-452755">
              <a:lnSpc>
                <a:spcPts val="1945"/>
              </a:lnSpc>
              <a:buClr>
                <a:srgbClr val="1B5CA4"/>
              </a:buClr>
              <a:buFont typeface="Wingdings"/>
              <a:buChar char=""/>
              <a:tabLst>
                <a:tab pos="465455" algn="l"/>
                <a:tab pos="466090" algn="l"/>
              </a:tabLst>
            </a:pPr>
            <a:r>
              <a:rPr sz="1800" spc="-75" dirty="0">
                <a:solidFill>
                  <a:srgbClr val="5F5F5F"/>
                </a:solidFill>
                <a:latin typeface="Arial"/>
                <a:cs typeface="Arial"/>
              </a:rPr>
              <a:t>min, </a:t>
            </a:r>
            <a:r>
              <a:rPr sz="1800" spc="-150" dirty="0">
                <a:solidFill>
                  <a:srgbClr val="5F5F5F"/>
                </a:solidFill>
                <a:latin typeface="Arial"/>
                <a:cs typeface="Arial"/>
              </a:rPr>
              <a:t>max</a:t>
            </a:r>
            <a:r>
              <a:rPr sz="1800" spc="-55" dirty="0">
                <a:solidFill>
                  <a:srgbClr val="5F5F5F"/>
                </a:solidFill>
                <a:latin typeface="Arial"/>
                <a:cs typeface="Arial"/>
              </a:rPr>
              <a:t> </a:t>
            </a:r>
            <a:r>
              <a:rPr sz="1800" spc="-65" dirty="0">
                <a:solidFill>
                  <a:srgbClr val="5F5F5F"/>
                </a:solidFill>
                <a:latin typeface="Arial"/>
                <a:cs typeface="Arial"/>
              </a:rPr>
              <a:t>MW</a:t>
            </a:r>
            <a:endParaRPr sz="1800">
              <a:latin typeface="Arial"/>
              <a:cs typeface="Arial"/>
            </a:endParaRPr>
          </a:p>
          <a:p>
            <a:pPr marL="465455" indent="-452755">
              <a:lnSpc>
                <a:spcPts val="1945"/>
              </a:lnSpc>
              <a:buClr>
                <a:srgbClr val="1B5CA4"/>
              </a:buClr>
              <a:buFont typeface="Wingdings"/>
              <a:buChar char=""/>
              <a:tabLst>
                <a:tab pos="465455" algn="l"/>
                <a:tab pos="466090" algn="l"/>
              </a:tabLst>
            </a:pPr>
            <a:r>
              <a:rPr sz="1800" spc="-80" dirty="0">
                <a:solidFill>
                  <a:srgbClr val="5F5F5F"/>
                </a:solidFill>
                <a:latin typeface="Arial"/>
                <a:cs typeface="Arial"/>
              </a:rPr>
              <a:t>participation</a:t>
            </a:r>
            <a:r>
              <a:rPr sz="1800" spc="-95" dirty="0">
                <a:solidFill>
                  <a:srgbClr val="5F5F5F"/>
                </a:solidFill>
                <a:latin typeface="Arial"/>
                <a:cs typeface="Arial"/>
              </a:rPr>
              <a:t> </a:t>
            </a:r>
            <a:r>
              <a:rPr sz="1800" spc="-80" dirty="0">
                <a:solidFill>
                  <a:srgbClr val="5F5F5F"/>
                </a:solidFill>
                <a:latin typeface="Arial"/>
                <a:cs typeface="Arial"/>
              </a:rPr>
              <a:t>factor</a:t>
            </a:r>
            <a:endParaRPr sz="1800">
              <a:latin typeface="Arial"/>
              <a:cs typeface="Arial"/>
            </a:endParaRPr>
          </a:p>
          <a:p>
            <a:pPr marL="469900" indent="-457200">
              <a:lnSpc>
                <a:spcPts val="1945"/>
              </a:lnSpc>
              <a:buClr>
                <a:srgbClr val="1B5CA4"/>
              </a:buClr>
              <a:buFont typeface="Wingdings"/>
              <a:buChar char=""/>
              <a:tabLst>
                <a:tab pos="469900" algn="l"/>
                <a:tab pos="470534" algn="l"/>
              </a:tabLst>
            </a:pPr>
            <a:r>
              <a:rPr sz="1800" spc="-110" dirty="0">
                <a:solidFill>
                  <a:srgbClr val="5F5F5F"/>
                </a:solidFill>
                <a:latin typeface="Arial"/>
                <a:cs typeface="Arial"/>
              </a:rPr>
              <a:t>ramp</a:t>
            </a:r>
            <a:r>
              <a:rPr sz="1800" spc="-145" dirty="0">
                <a:solidFill>
                  <a:srgbClr val="5F5F5F"/>
                </a:solidFill>
                <a:latin typeface="Arial"/>
                <a:cs typeface="Arial"/>
              </a:rPr>
              <a:t> </a:t>
            </a:r>
            <a:r>
              <a:rPr sz="1800" spc="-85" dirty="0">
                <a:solidFill>
                  <a:srgbClr val="5F5F5F"/>
                </a:solidFill>
                <a:latin typeface="Arial"/>
                <a:cs typeface="Arial"/>
              </a:rPr>
              <a:t>rate</a:t>
            </a:r>
            <a:endParaRPr sz="1800">
              <a:latin typeface="Arial"/>
              <a:cs typeface="Arial"/>
            </a:endParaRPr>
          </a:p>
          <a:p>
            <a:pPr marL="469900" indent="-457200">
              <a:lnSpc>
                <a:spcPts val="2050"/>
              </a:lnSpc>
              <a:buClr>
                <a:srgbClr val="1B5CA4"/>
              </a:buClr>
              <a:buFont typeface="Wingdings"/>
              <a:buChar char=""/>
              <a:tabLst>
                <a:tab pos="469900" algn="l"/>
                <a:tab pos="470534" algn="l"/>
              </a:tabLst>
            </a:pPr>
            <a:r>
              <a:rPr sz="1800" spc="-125" dirty="0">
                <a:solidFill>
                  <a:srgbClr val="5F5F5F"/>
                </a:solidFill>
                <a:latin typeface="Arial"/>
                <a:cs typeface="Arial"/>
              </a:rPr>
              <a:t>corresponding </a:t>
            </a:r>
            <a:r>
              <a:rPr sz="1800" spc="-175" dirty="0">
                <a:solidFill>
                  <a:srgbClr val="5F5F5F"/>
                </a:solidFill>
                <a:latin typeface="Arial"/>
                <a:cs typeface="Arial"/>
              </a:rPr>
              <a:t>GENMOM</a:t>
            </a:r>
            <a:r>
              <a:rPr sz="1800" spc="-55" dirty="0">
                <a:solidFill>
                  <a:srgbClr val="5F5F5F"/>
                </a:solidFill>
                <a:latin typeface="Arial"/>
                <a:cs typeface="Arial"/>
              </a:rPr>
              <a:t> </a:t>
            </a:r>
            <a:r>
              <a:rPr sz="1800" spc="-45" dirty="0">
                <a:solidFill>
                  <a:srgbClr val="5F5F5F"/>
                </a:solidFill>
                <a:latin typeface="Arial"/>
                <a:cs typeface="Arial"/>
              </a:rPr>
              <a:t>unit</a:t>
            </a:r>
            <a:endParaRPr sz="1800">
              <a:latin typeface="Arial"/>
              <a:cs typeface="Arial"/>
            </a:endParaRPr>
          </a:p>
        </p:txBody>
      </p:sp>
      <p:sp>
        <p:nvSpPr>
          <p:cNvPr id="5" name="object 5"/>
          <p:cNvSpPr txBox="1"/>
          <p:nvPr/>
        </p:nvSpPr>
        <p:spPr>
          <a:xfrm>
            <a:off x="431766" y="4248760"/>
            <a:ext cx="6406515" cy="980440"/>
          </a:xfrm>
          <a:prstGeom prst="rect">
            <a:avLst/>
          </a:prstGeom>
        </p:spPr>
        <p:txBody>
          <a:bodyPr vert="horz" wrap="square" lIns="0" tIns="184785" rIns="0" bIns="0" rtlCol="0">
            <a:spAutoFit/>
          </a:bodyPr>
          <a:lstStyle/>
          <a:p>
            <a:pPr marL="12700">
              <a:lnSpc>
                <a:spcPct val="100000"/>
              </a:lnSpc>
              <a:spcBef>
                <a:spcPts val="145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55" dirty="0">
                <a:solidFill>
                  <a:srgbClr val="5F5F5F"/>
                </a:solidFill>
                <a:latin typeface="Arial"/>
                <a:cs typeface="Arial"/>
              </a:rPr>
              <a:t>Define </a:t>
            </a:r>
            <a:r>
              <a:rPr sz="2000" b="1" spc="-120" dirty="0">
                <a:solidFill>
                  <a:srgbClr val="5F5F5F"/>
                </a:solidFill>
                <a:latin typeface="Arial"/>
                <a:cs typeface="Arial"/>
              </a:rPr>
              <a:t>unit </a:t>
            </a:r>
            <a:r>
              <a:rPr sz="2000" b="1" spc="-145" dirty="0">
                <a:solidFill>
                  <a:srgbClr val="5F5F5F"/>
                </a:solidFill>
                <a:latin typeface="Arial"/>
                <a:cs typeface="Arial"/>
              </a:rPr>
              <a:t>regulation </a:t>
            </a:r>
            <a:r>
              <a:rPr sz="2000" b="1" spc="-229" dirty="0">
                <a:solidFill>
                  <a:srgbClr val="5F5F5F"/>
                </a:solidFill>
                <a:latin typeface="Arial"/>
                <a:cs typeface="Arial"/>
              </a:rPr>
              <a:t>schedules </a:t>
            </a:r>
            <a:r>
              <a:rPr sz="2000" b="1" spc="-200" dirty="0">
                <a:solidFill>
                  <a:srgbClr val="5F5F5F"/>
                </a:solidFill>
                <a:latin typeface="Arial"/>
                <a:cs typeface="Arial"/>
              </a:rPr>
              <a:t>and </a:t>
            </a:r>
            <a:r>
              <a:rPr sz="2000" b="1" spc="-125" dirty="0">
                <a:solidFill>
                  <a:srgbClr val="5F5F5F"/>
                </a:solidFill>
                <a:latin typeface="Arial"/>
                <a:cs typeface="Arial"/>
              </a:rPr>
              <a:t>enter </a:t>
            </a:r>
            <a:r>
              <a:rPr sz="2000" b="1" spc="-220" dirty="0">
                <a:solidFill>
                  <a:srgbClr val="5F5F5F"/>
                </a:solidFill>
                <a:latin typeface="Arial"/>
                <a:cs typeface="Arial"/>
              </a:rPr>
              <a:t>schedule</a:t>
            </a:r>
            <a:r>
              <a:rPr sz="2000" b="1" spc="-165" dirty="0">
                <a:solidFill>
                  <a:srgbClr val="5F5F5F"/>
                </a:solidFill>
                <a:latin typeface="Arial"/>
                <a:cs typeface="Arial"/>
              </a:rPr>
              <a:t> </a:t>
            </a:r>
            <a:r>
              <a:rPr sz="2000" b="1" spc="-185" dirty="0">
                <a:solidFill>
                  <a:srgbClr val="5F5F5F"/>
                </a:solidFill>
                <a:latin typeface="Arial"/>
                <a:cs typeface="Arial"/>
              </a:rPr>
              <a:t>values</a:t>
            </a:r>
            <a:endParaRPr sz="2000">
              <a:latin typeface="Arial"/>
              <a:cs typeface="Arial"/>
            </a:endParaRPr>
          </a:p>
          <a:p>
            <a:pPr marL="12700">
              <a:lnSpc>
                <a:spcPct val="100000"/>
              </a:lnSpc>
              <a:spcBef>
                <a:spcPts val="135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55" dirty="0">
                <a:solidFill>
                  <a:srgbClr val="5F5F5F"/>
                </a:solidFill>
                <a:latin typeface="Arial"/>
                <a:cs typeface="Arial"/>
              </a:rPr>
              <a:t>Define </a:t>
            </a:r>
            <a:r>
              <a:rPr sz="2000" b="1" spc="-175" dirty="0">
                <a:solidFill>
                  <a:srgbClr val="5F5F5F"/>
                </a:solidFill>
                <a:latin typeface="Arial"/>
                <a:cs typeface="Arial"/>
              </a:rPr>
              <a:t>MVAr </a:t>
            </a:r>
            <a:r>
              <a:rPr sz="2000" b="1" spc="-150" dirty="0">
                <a:solidFill>
                  <a:srgbClr val="5F5F5F"/>
                </a:solidFill>
                <a:latin typeface="Arial"/>
                <a:cs typeface="Arial"/>
              </a:rPr>
              <a:t>capability </a:t>
            </a:r>
            <a:r>
              <a:rPr sz="2000" b="1" spc="-195" dirty="0">
                <a:solidFill>
                  <a:srgbClr val="5F5F5F"/>
                </a:solidFill>
                <a:latin typeface="Arial"/>
                <a:cs typeface="Arial"/>
              </a:rPr>
              <a:t>curve</a:t>
            </a:r>
            <a:r>
              <a:rPr sz="2000" b="1" spc="-110" dirty="0">
                <a:solidFill>
                  <a:srgbClr val="5F5F5F"/>
                </a:solidFill>
                <a:latin typeface="Arial"/>
                <a:cs typeface="Arial"/>
              </a:rPr>
              <a:t> </a:t>
            </a:r>
            <a:r>
              <a:rPr sz="2000" b="1" spc="-130" dirty="0">
                <a:solidFill>
                  <a:srgbClr val="5F5F5F"/>
                </a:solidFill>
                <a:latin typeface="Arial"/>
                <a:cs typeface="Arial"/>
              </a:rPr>
              <a:t>table</a:t>
            </a:r>
            <a:endParaRPr sz="2000">
              <a:latin typeface="Arial"/>
              <a:cs typeface="Arial"/>
            </a:endParaRPr>
          </a:p>
        </p:txBody>
      </p:sp>
      <p:sp>
        <p:nvSpPr>
          <p:cNvPr id="6" name="object 6"/>
          <p:cNvSpPr/>
          <p:nvPr/>
        </p:nvSpPr>
        <p:spPr>
          <a:xfrm>
            <a:off x="7199317" y="1878076"/>
            <a:ext cx="979805" cy="1011555"/>
          </a:xfrm>
          <a:custGeom>
            <a:avLst/>
            <a:gdLst/>
            <a:ahLst/>
            <a:cxnLst/>
            <a:rect l="l" t="t" r="r" b="b"/>
            <a:pathLst>
              <a:path w="979804" h="1011555">
                <a:moveTo>
                  <a:pt x="0" y="505587"/>
                </a:moveTo>
                <a:lnTo>
                  <a:pt x="2241" y="456888"/>
                </a:lnTo>
                <a:lnTo>
                  <a:pt x="8828" y="409501"/>
                </a:lnTo>
                <a:lnTo>
                  <a:pt x="19556" y="363637"/>
                </a:lnTo>
                <a:lnTo>
                  <a:pt x="34220" y="319507"/>
                </a:lnTo>
                <a:lnTo>
                  <a:pt x="52614" y="277323"/>
                </a:lnTo>
                <a:lnTo>
                  <a:pt x="74534" y="237298"/>
                </a:lnTo>
                <a:lnTo>
                  <a:pt x="99775" y="199643"/>
                </a:lnTo>
                <a:lnTo>
                  <a:pt x="128132" y="164568"/>
                </a:lnTo>
                <a:lnTo>
                  <a:pt x="159399" y="132288"/>
                </a:lnTo>
                <a:lnTo>
                  <a:pt x="193371" y="103011"/>
                </a:lnTo>
                <a:lnTo>
                  <a:pt x="229845" y="76952"/>
                </a:lnTo>
                <a:lnTo>
                  <a:pt x="268613" y="54321"/>
                </a:lnTo>
                <a:lnTo>
                  <a:pt x="309472" y="35330"/>
                </a:lnTo>
                <a:lnTo>
                  <a:pt x="352216" y="20190"/>
                </a:lnTo>
                <a:lnTo>
                  <a:pt x="396641" y="9114"/>
                </a:lnTo>
                <a:lnTo>
                  <a:pt x="442541" y="2313"/>
                </a:lnTo>
                <a:lnTo>
                  <a:pt x="489712" y="0"/>
                </a:lnTo>
                <a:lnTo>
                  <a:pt x="536862" y="2313"/>
                </a:lnTo>
                <a:lnTo>
                  <a:pt x="582747" y="9114"/>
                </a:lnTo>
                <a:lnTo>
                  <a:pt x="627161" y="20190"/>
                </a:lnTo>
                <a:lnTo>
                  <a:pt x="669898" y="35330"/>
                </a:lnTo>
                <a:lnTo>
                  <a:pt x="710754" y="54321"/>
                </a:lnTo>
                <a:lnTo>
                  <a:pt x="749522" y="76952"/>
                </a:lnTo>
                <a:lnTo>
                  <a:pt x="785997" y="103011"/>
                </a:lnTo>
                <a:lnTo>
                  <a:pt x="819974" y="132288"/>
                </a:lnTo>
                <a:lnTo>
                  <a:pt x="851247" y="164568"/>
                </a:lnTo>
                <a:lnTo>
                  <a:pt x="879610" y="199643"/>
                </a:lnTo>
                <a:lnTo>
                  <a:pt x="904858" y="237298"/>
                </a:lnTo>
                <a:lnTo>
                  <a:pt x="926786" y="277323"/>
                </a:lnTo>
                <a:lnTo>
                  <a:pt x="945187" y="319507"/>
                </a:lnTo>
                <a:lnTo>
                  <a:pt x="959857" y="363637"/>
                </a:lnTo>
                <a:lnTo>
                  <a:pt x="970590" y="409501"/>
                </a:lnTo>
                <a:lnTo>
                  <a:pt x="977181" y="456888"/>
                </a:lnTo>
                <a:lnTo>
                  <a:pt x="979424" y="505587"/>
                </a:lnTo>
                <a:lnTo>
                  <a:pt x="977181" y="554285"/>
                </a:lnTo>
                <a:lnTo>
                  <a:pt x="970590" y="601672"/>
                </a:lnTo>
                <a:lnTo>
                  <a:pt x="959857" y="647536"/>
                </a:lnTo>
                <a:lnTo>
                  <a:pt x="945187" y="691666"/>
                </a:lnTo>
                <a:lnTo>
                  <a:pt x="926786" y="733850"/>
                </a:lnTo>
                <a:lnTo>
                  <a:pt x="904858" y="773875"/>
                </a:lnTo>
                <a:lnTo>
                  <a:pt x="879610" y="811530"/>
                </a:lnTo>
                <a:lnTo>
                  <a:pt x="851247" y="846605"/>
                </a:lnTo>
                <a:lnTo>
                  <a:pt x="819974" y="878885"/>
                </a:lnTo>
                <a:lnTo>
                  <a:pt x="785997" y="908162"/>
                </a:lnTo>
                <a:lnTo>
                  <a:pt x="749522" y="934221"/>
                </a:lnTo>
                <a:lnTo>
                  <a:pt x="710754" y="956852"/>
                </a:lnTo>
                <a:lnTo>
                  <a:pt x="669898" y="975843"/>
                </a:lnTo>
                <a:lnTo>
                  <a:pt x="627161" y="990983"/>
                </a:lnTo>
                <a:lnTo>
                  <a:pt x="582747" y="1002059"/>
                </a:lnTo>
                <a:lnTo>
                  <a:pt x="536862" y="1008860"/>
                </a:lnTo>
                <a:lnTo>
                  <a:pt x="489712" y="1011174"/>
                </a:lnTo>
                <a:lnTo>
                  <a:pt x="442541" y="1008860"/>
                </a:lnTo>
                <a:lnTo>
                  <a:pt x="396641" y="1002059"/>
                </a:lnTo>
                <a:lnTo>
                  <a:pt x="352216" y="990983"/>
                </a:lnTo>
                <a:lnTo>
                  <a:pt x="309472" y="975843"/>
                </a:lnTo>
                <a:lnTo>
                  <a:pt x="268613" y="956852"/>
                </a:lnTo>
                <a:lnTo>
                  <a:pt x="229845" y="934221"/>
                </a:lnTo>
                <a:lnTo>
                  <a:pt x="193371" y="908162"/>
                </a:lnTo>
                <a:lnTo>
                  <a:pt x="159399" y="878885"/>
                </a:lnTo>
                <a:lnTo>
                  <a:pt x="128132" y="846605"/>
                </a:lnTo>
                <a:lnTo>
                  <a:pt x="99775" y="811530"/>
                </a:lnTo>
                <a:lnTo>
                  <a:pt x="74534" y="773875"/>
                </a:lnTo>
                <a:lnTo>
                  <a:pt x="52614" y="733850"/>
                </a:lnTo>
                <a:lnTo>
                  <a:pt x="34220" y="691666"/>
                </a:lnTo>
                <a:lnTo>
                  <a:pt x="19556" y="647536"/>
                </a:lnTo>
                <a:lnTo>
                  <a:pt x="8828" y="601672"/>
                </a:lnTo>
                <a:lnTo>
                  <a:pt x="2241" y="554285"/>
                </a:lnTo>
                <a:lnTo>
                  <a:pt x="0" y="505587"/>
                </a:lnTo>
                <a:close/>
              </a:path>
            </a:pathLst>
          </a:custGeom>
          <a:ln w="28575">
            <a:solidFill>
              <a:srgbClr val="00FFFF"/>
            </a:solidFill>
          </a:ln>
        </p:spPr>
        <p:txBody>
          <a:bodyPr wrap="square" lIns="0" tIns="0" rIns="0" bIns="0" rtlCol="0"/>
          <a:lstStyle/>
          <a:p>
            <a:endParaRPr/>
          </a:p>
        </p:txBody>
      </p:sp>
      <p:sp>
        <p:nvSpPr>
          <p:cNvPr id="7" name="object 7"/>
          <p:cNvSpPr/>
          <p:nvPr/>
        </p:nvSpPr>
        <p:spPr>
          <a:xfrm>
            <a:off x="7645341" y="2895601"/>
            <a:ext cx="85725" cy="1440180"/>
          </a:xfrm>
          <a:custGeom>
            <a:avLst/>
            <a:gdLst/>
            <a:ahLst/>
            <a:cxnLst/>
            <a:rect l="l" t="t" r="r" b="b"/>
            <a:pathLst>
              <a:path w="85725" h="1440179">
                <a:moveTo>
                  <a:pt x="28575" y="1354074"/>
                </a:moveTo>
                <a:lnTo>
                  <a:pt x="0" y="1354074"/>
                </a:lnTo>
                <a:lnTo>
                  <a:pt x="42799" y="1439799"/>
                </a:lnTo>
                <a:lnTo>
                  <a:pt x="78538" y="1368425"/>
                </a:lnTo>
                <a:lnTo>
                  <a:pt x="28575" y="1368425"/>
                </a:lnTo>
                <a:lnTo>
                  <a:pt x="28575" y="1354074"/>
                </a:lnTo>
                <a:close/>
              </a:path>
              <a:path w="85725" h="1440179">
                <a:moveTo>
                  <a:pt x="57150" y="0"/>
                </a:moveTo>
                <a:lnTo>
                  <a:pt x="28575" y="0"/>
                </a:lnTo>
                <a:lnTo>
                  <a:pt x="28575" y="1368425"/>
                </a:lnTo>
                <a:lnTo>
                  <a:pt x="57150" y="1368425"/>
                </a:lnTo>
                <a:lnTo>
                  <a:pt x="57150" y="0"/>
                </a:lnTo>
                <a:close/>
              </a:path>
              <a:path w="85725" h="1440179">
                <a:moveTo>
                  <a:pt x="85725" y="1354074"/>
                </a:moveTo>
                <a:lnTo>
                  <a:pt x="57150" y="1354074"/>
                </a:lnTo>
                <a:lnTo>
                  <a:pt x="57150" y="1368425"/>
                </a:lnTo>
                <a:lnTo>
                  <a:pt x="78538" y="1368425"/>
                </a:lnTo>
                <a:lnTo>
                  <a:pt x="85725" y="1354074"/>
                </a:lnTo>
                <a:close/>
              </a:path>
            </a:pathLst>
          </a:custGeom>
          <a:solidFill>
            <a:srgbClr val="00FFFF"/>
          </a:solidFill>
        </p:spPr>
        <p:txBody>
          <a:bodyPr wrap="square" lIns="0" tIns="0" rIns="0" bIns="0" rtlCol="0"/>
          <a:lstStyle/>
          <a:p>
            <a:endParaRPr/>
          </a:p>
        </p:txBody>
      </p:sp>
      <p:sp>
        <p:nvSpPr>
          <p:cNvPr id="8" name="object 8"/>
          <p:cNvSpPr/>
          <p:nvPr/>
        </p:nvSpPr>
        <p:spPr>
          <a:xfrm>
            <a:off x="7375466" y="2184781"/>
            <a:ext cx="352425" cy="232410"/>
          </a:xfrm>
          <a:custGeom>
            <a:avLst/>
            <a:gdLst/>
            <a:ahLst/>
            <a:cxnLst/>
            <a:rect l="l" t="t" r="r" b="b"/>
            <a:pathLst>
              <a:path w="352425" h="232410">
                <a:moveTo>
                  <a:pt x="175895" y="0"/>
                </a:moveTo>
                <a:lnTo>
                  <a:pt x="135560" y="5799"/>
                </a:lnTo>
                <a:lnTo>
                  <a:pt x="98536" y="22319"/>
                </a:lnTo>
                <a:lnTo>
                  <a:pt x="65877" y="48245"/>
                </a:lnTo>
                <a:lnTo>
                  <a:pt x="38638" y="82263"/>
                </a:lnTo>
                <a:lnTo>
                  <a:pt x="17876" y="123056"/>
                </a:lnTo>
                <a:lnTo>
                  <a:pt x="4644" y="169310"/>
                </a:lnTo>
                <a:lnTo>
                  <a:pt x="0" y="219710"/>
                </a:lnTo>
                <a:lnTo>
                  <a:pt x="0" y="223901"/>
                </a:lnTo>
                <a:lnTo>
                  <a:pt x="253" y="232410"/>
                </a:lnTo>
                <a:lnTo>
                  <a:pt x="51943" y="228727"/>
                </a:lnTo>
                <a:lnTo>
                  <a:pt x="51741" y="223901"/>
                </a:lnTo>
                <a:lnTo>
                  <a:pt x="51689" y="219710"/>
                </a:lnTo>
                <a:lnTo>
                  <a:pt x="58022" y="170651"/>
                </a:lnTo>
                <a:lnTo>
                  <a:pt x="75658" y="128048"/>
                </a:lnTo>
                <a:lnTo>
                  <a:pt x="102547" y="94455"/>
                </a:lnTo>
                <a:lnTo>
                  <a:pt x="136642" y="72426"/>
                </a:lnTo>
                <a:lnTo>
                  <a:pt x="175895" y="64516"/>
                </a:lnTo>
                <a:lnTo>
                  <a:pt x="299003" y="64516"/>
                </a:lnTo>
                <a:lnTo>
                  <a:pt x="285962" y="48245"/>
                </a:lnTo>
                <a:lnTo>
                  <a:pt x="253279" y="22319"/>
                </a:lnTo>
                <a:lnTo>
                  <a:pt x="216236" y="5799"/>
                </a:lnTo>
                <a:lnTo>
                  <a:pt x="175895" y="0"/>
                </a:lnTo>
                <a:close/>
              </a:path>
              <a:path w="352425" h="232410">
                <a:moveTo>
                  <a:pt x="299003" y="64516"/>
                </a:moveTo>
                <a:lnTo>
                  <a:pt x="175895" y="64516"/>
                </a:lnTo>
                <a:lnTo>
                  <a:pt x="215209" y="72426"/>
                </a:lnTo>
                <a:lnTo>
                  <a:pt x="249341" y="94455"/>
                </a:lnTo>
                <a:lnTo>
                  <a:pt x="276250" y="128048"/>
                </a:lnTo>
                <a:lnTo>
                  <a:pt x="293893" y="170651"/>
                </a:lnTo>
                <a:lnTo>
                  <a:pt x="300227" y="219710"/>
                </a:lnTo>
                <a:lnTo>
                  <a:pt x="300175" y="223901"/>
                </a:lnTo>
                <a:lnTo>
                  <a:pt x="299974" y="228727"/>
                </a:lnTo>
                <a:lnTo>
                  <a:pt x="351535" y="232410"/>
                </a:lnTo>
                <a:lnTo>
                  <a:pt x="351790" y="228219"/>
                </a:lnTo>
                <a:lnTo>
                  <a:pt x="351917" y="219710"/>
                </a:lnTo>
                <a:lnTo>
                  <a:pt x="347265" y="169310"/>
                </a:lnTo>
                <a:lnTo>
                  <a:pt x="334015" y="123056"/>
                </a:lnTo>
                <a:lnTo>
                  <a:pt x="313228" y="82263"/>
                </a:lnTo>
                <a:lnTo>
                  <a:pt x="299003" y="64516"/>
                </a:lnTo>
                <a:close/>
              </a:path>
            </a:pathLst>
          </a:custGeom>
          <a:solidFill>
            <a:srgbClr val="00FFFF"/>
          </a:solidFill>
        </p:spPr>
        <p:txBody>
          <a:bodyPr wrap="square" lIns="0" tIns="0" rIns="0" bIns="0" rtlCol="0"/>
          <a:lstStyle/>
          <a:p>
            <a:endParaRPr/>
          </a:p>
        </p:txBody>
      </p:sp>
      <p:sp>
        <p:nvSpPr>
          <p:cNvPr id="9" name="object 9"/>
          <p:cNvSpPr/>
          <p:nvPr/>
        </p:nvSpPr>
        <p:spPr>
          <a:xfrm>
            <a:off x="7375466" y="2184781"/>
            <a:ext cx="352425" cy="232410"/>
          </a:xfrm>
          <a:custGeom>
            <a:avLst/>
            <a:gdLst/>
            <a:ahLst/>
            <a:cxnLst/>
            <a:rect l="l" t="t" r="r" b="b"/>
            <a:pathLst>
              <a:path w="352425" h="232410">
                <a:moveTo>
                  <a:pt x="51943" y="228727"/>
                </a:moveTo>
                <a:lnTo>
                  <a:pt x="51816" y="225679"/>
                </a:lnTo>
                <a:lnTo>
                  <a:pt x="51689" y="222631"/>
                </a:lnTo>
                <a:lnTo>
                  <a:pt x="51689" y="219710"/>
                </a:lnTo>
                <a:lnTo>
                  <a:pt x="58022" y="170651"/>
                </a:lnTo>
                <a:lnTo>
                  <a:pt x="75658" y="128048"/>
                </a:lnTo>
                <a:lnTo>
                  <a:pt x="102547" y="94455"/>
                </a:lnTo>
                <a:lnTo>
                  <a:pt x="136642" y="72426"/>
                </a:lnTo>
                <a:lnTo>
                  <a:pt x="175895" y="64516"/>
                </a:lnTo>
                <a:lnTo>
                  <a:pt x="215209" y="72426"/>
                </a:lnTo>
                <a:lnTo>
                  <a:pt x="249341" y="94455"/>
                </a:lnTo>
                <a:lnTo>
                  <a:pt x="276250" y="128048"/>
                </a:lnTo>
                <a:lnTo>
                  <a:pt x="293893" y="170651"/>
                </a:lnTo>
                <a:lnTo>
                  <a:pt x="300227" y="219710"/>
                </a:lnTo>
                <a:lnTo>
                  <a:pt x="300227" y="222631"/>
                </a:lnTo>
                <a:lnTo>
                  <a:pt x="300100" y="225679"/>
                </a:lnTo>
                <a:lnTo>
                  <a:pt x="299974" y="228727"/>
                </a:lnTo>
                <a:lnTo>
                  <a:pt x="351535" y="232410"/>
                </a:lnTo>
                <a:lnTo>
                  <a:pt x="351790" y="228219"/>
                </a:lnTo>
                <a:lnTo>
                  <a:pt x="351917" y="223901"/>
                </a:lnTo>
                <a:lnTo>
                  <a:pt x="351917" y="219710"/>
                </a:lnTo>
                <a:lnTo>
                  <a:pt x="347265" y="169310"/>
                </a:lnTo>
                <a:lnTo>
                  <a:pt x="334015" y="123056"/>
                </a:lnTo>
                <a:lnTo>
                  <a:pt x="313228" y="82263"/>
                </a:lnTo>
                <a:lnTo>
                  <a:pt x="285962" y="48245"/>
                </a:lnTo>
                <a:lnTo>
                  <a:pt x="253279" y="22319"/>
                </a:lnTo>
                <a:lnTo>
                  <a:pt x="216236" y="5799"/>
                </a:lnTo>
                <a:lnTo>
                  <a:pt x="175895" y="0"/>
                </a:lnTo>
                <a:lnTo>
                  <a:pt x="135560" y="5799"/>
                </a:lnTo>
                <a:lnTo>
                  <a:pt x="98536" y="22319"/>
                </a:lnTo>
                <a:lnTo>
                  <a:pt x="65877" y="48245"/>
                </a:lnTo>
                <a:lnTo>
                  <a:pt x="38638" y="82263"/>
                </a:lnTo>
                <a:lnTo>
                  <a:pt x="17876" y="123056"/>
                </a:lnTo>
                <a:lnTo>
                  <a:pt x="4644" y="169310"/>
                </a:lnTo>
                <a:lnTo>
                  <a:pt x="0" y="219710"/>
                </a:lnTo>
                <a:lnTo>
                  <a:pt x="0" y="223901"/>
                </a:lnTo>
                <a:lnTo>
                  <a:pt x="126" y="228219"/>
                </a:lnTo>
                <a:lnTo>
                  <a:pt x="253" y="232410"/>
                </a:lnTo>
                <a:lnTo>
                  <a:pt x="51943" y="228727"/>
                </a:lnTo>
                <a:close/>
              </a:path>
            </a:pathLst>
          </a:custGeom>
          <a:ln w="12700">
            <a:solidFill>
              <a:srgbClr val="00FFFF"/>
            </a:solidFill>
          </a:ln>
        </p:spPr>
        <p:txBody>
          <a:bodyPr wrap="square" lIns="0" tIns="0" rIns="0" bIns="0" rtlCol="0"/>
          <a:lstStyle/>
          <a:p>
            <a:endParaRPr/>
          </a:p>
        </p:txBody>
      </p:sp>
      <p:sp>
        <p:nvSpPr>
          <p:cNvPr id="10" name="object 10"/>
          <p:cNvSpPr/>
          <p:nvPr/>
        </p:nvSpPr>
        <p:spPr>
          <a:xfrm>
            <a:off x="7674423" y="2383409"/>
            <a:ext cx="352425" cy="232410"/>
          </a:xfrm>
          <a:custGeom>
            <a:avLst/>
            <a:gdLst/>
            <a:ahLst/>
            <a:cxnLst/>
            <a:rect l="l" t="t" r="r" b="b"/>
            <a:pathLst>
              <a:path w="352425" h="232410">
                <a:moveTo>
                  <a:pt x="253" y="0"/>
                </a:moveTo>
                <a:lnTo>
                  <a:pt x="0" y="8508"/>
                </a:lnTo>
                <a:lnTo>
                  <a:pt x="0" y="12700"/>
                </a:lnTo>
                <a:lnTo>
                  <a:pt x="4645" y="63099"/>
                </a:lnTo>
                <a:lnTo>
                  <a:pt x="17879" y="109353"/>
                </a:lnTo>
                <a:lnTo>
                  <a:pt x="38648" y="150146"/>
                </a:lnTo>
                <a:lnTo>
                  <a:pt x="65900" y="184164"/>
                </a:lnTo>
                <a:lnTo>
                  <a:pt x="98582" y="210090"/>
                </a:lnTo>
                <a:lnTo>
                  <a:pt x="135640" y="226610"/>
                </a:lnTo>
                <a:lnTo>
                  <a:pt x="176022" y="232410"/>
                </a:lnTo>
                <a:lnTo>
                  <a:pt x="216356" y="226610"/>
                </a:lnTo>
                <a:lnTo>
                  <a:pt x="253380" y="210090"/>
                </a:lnTo>
                <a:lnTo>
                  <a:pt x="286039" y="184164"/>
                </a:lnTo>
                <a:lnTo>
                  <a:pt x="299067" y="167893"/>
                </a:lnTo>
                <a:lnTo>
                  <a:pt x="176022" y="167893"/>
                </a:lnTo>
                <a:lnTo>
                  <a:pt x="136707" y="159983"/>
                </a:lnTo>
                <a:lnTo>
                  <a:pt x="102575" y="137954"/>
                </a:lnTo>
                <a:lnTo>
                  <a:pt x="75666" y="104361"/>
                </a:lnTo>
                <a:lnTo>
                  <a:pt x="58023" y="61758"/>
                </a:lnTo>
                <a:lnTo>
                  <a:pt x="51689" y="12700"/>
                </a:lnTo>
                <a:lnTo>
                  <a:pt x="51741" y="8508"/>
                </a:lnTo>
                <a:lnTo>
                  <a:pt x="51943" y="3682"/>
                </a:lnTo>
                <a:lnTo>
                  <a:pt x="253" y="0"/>
                </a:lnTo>
                <a:close/>
              </a:path>
              <a:path w="352425" h="232410">
                <a:moveTo>
                  <a:pt x="351663" y="0"/>
                </a:moveTo>
                <a:lnTo>
                  <a:pt x="299974" y="3682"/>
                </a:lnTo>
                <a:lnTo>
                  <a:pt x="300175" y="8508"/>
                </a:lnTo>
                <a:lnTo>
                  <a:pt x="300227" y="12700"/>
                </a:lnTo>
                <a:lnTo>
                  <a:pt x="293894" y="61758"/>
                </a:lnTo>
                <a:lnTo>
                  <a:pt x="276258" y="104361"/>
                </a:lnTo>
                <a:lnTo>
                  <a:pt x="249369" y="137954"/>
                </a:lnTo>
                <a:lnTo>
                  <a:pt x="215274" y="159983"/>
                </a:lnTo>
                <a:lnTo>
                  <a:pt x="176022" y="167893"/>
                </a:lnTo>
                <a:lnTo>
                  <a:pt x="299067" y="167893"/>
                </a:lnTo>
                <a:lnTo>
                  <a:pt x="313278" y="150146"/>
                </a:lnTo>
                <a:lnTo>
                  <a:pt x="334040" y="109353"/>
                </a:lnTo>
                <a:lnTo>
                  <a:pt x="347272" y="63099"/>
                </a:lnTo>
                <a:lnTo>
                  <a:pt x="351917" y="12700"/>
                </a:lnTo>
                <a:lnTo>
                  <a:pt x="351917" y="8508"/>
                </a:lnTo>
                <a:lnTo>
                  <a:pt x="351663" y="0"/>
                </a:lnTo>
                <a:close/>
              </a:path>
            </a:pathLst>
          </a:custGeom>
          <a:solidFill>
            <a:srgbClr val="00FFFF"/>
          </a:solidFill>
        </p:spPr>
        <p:txBody>
          <a:bodyPr wrap="square" lIns="0" tIns="0" rIns="0" bIns="0" rtlCol="0"/>
          <a:lstStyle/>
          <a:p>
            <a:endParaRPr/>
          </a:p>
        </p:txBody>
      </p:sp>
      <p:sp>
        <p:nvSpPr>
          <p:cNvPr id="11" name="object 11"/>
          <p:cNvSpPr/>
          <p:nvPr/>
        </p:nvSpPr>
        <p:spPr>
          <a:xfrm>
            <a:off x="7674423" y="2383409"/>
            <a:ext cx="352425" cy="232410"/>
          </a:xfrm>
          <a:custGeom>
            <a:avLst/>
            <a:gdLst/>
            <a:ahLst/>
            <a:cxnLst/>
            <a:rect l="l" t="t" r="r" b="b"/>
            <a:pathLst>
              <a:path w="352425" h="232410">
                <a:moveTo>
                  <a:pt x="51943" y="3682"/>
                </a:moveTo>
                <a:lnTo>
                  <a:pt x="51816" y="6730"/>
                </a:lnTo>
                <a:lnTo>
                  <a:pt x="51689" y="9778"/>
                </a:lnTo>
                <a:lnTo>
                  <a:pt x="51689" y="12700"/>
                </a:lnTo>
                <a:lnTo>
                  <a:pt x="58023" y="61758"/>
                </a:lnTo>
                <a:lnTo>
                  <a:pt x="75666" y="104361"/>
                </a:lnTo>
                <a:lnTo>
                  <a:pt x="102575" y="137954"/>
                </a:lnTo>
                <a:lnTo>
                  <a:pt x="136707" y="159983"/>
                </a:lnTo>
                <a:lnTo>
                  <a:pt x="176022" y="167893"/>
                </a:lnTo>
                <a:lnTo>
                  <a:pt x="215274" y="159983"/>
                </a:lnTo>
                <a:lnTo>
                  <a:pt x="249369" y="137954"/>
                </a:lnTo>
                <a:lnTo>
                  <a:pt x="276258" y="104361"/>
                </a:lnTo>
                <a:lnTo>
                  <a:pt x="293894" y="61758"/>
                </a:lnTo>
                <a:lnTo>
                  <a:pt x="300227" y="12700"/>
                </a:lnTo>
                <a:lnTo>
                  <a:pt x="300227" y="9778"/>
                </a:lnTo>
                <a:lnTo>
                  <a:pt x="300100" y="6730"/>
                </a:lnTo>
                <a:lnTo>
                  <a:pt x="299974" y="3682"/>
                </a:lnTo>
                <a:lnTo>
                  <a:pt x="351663" y="0"/>
                </a:lnTo>
                <a:lnTo>
                  <a:pt x="351790" y="4190"/>
                </a:lnTo>
                <a:lnTo>
                  <a:pt x="351917" y="8508"/>
                </a:lnTo>
                <a:lnTo>
                  <a:pt x="351917" y="12700"/>
                </a:lnTo>
                <a:lnTo>
                  <a:pt x="347272" y="63099"/>
                </a:lnTo>
                <a:lnTo>
                  <a:pt x="334040" y="109353"/>
                </a:lnTo>
                <a:lnTo>
                  <a:pt x="313278" y="150146"/>
                </a:lnTo>
                <a:lnTo>
                  <a:pt x="286039" y="184164"/>
                </a:lnTo>
                <a:lnTo>
                  <a:pt x="253380" y="210090"/>
                </a:lnTo>
                <a:lnTo>
                  <a:pt x="216356" y="226610"/>
                </a:lnTo>
                <a:lnTo>
                  <a:pt x="176022" y="232410"/>
                </a:lnTo>
                <a:lnTo>
                  <a:pt x="135640" y="226610"/>
                </a:lnTo>
                <a:lnTo>
                  <a:pt x="98582" y="210090"/>
                </a:lnTo>
                <a:lnTo>
                  <a:pt x="65900" y="184164"/>
                </a:lnTo>
                <a:lnTo>
                  <a:pt x="38648" y="150146"/>
                </a:lnTo>
                <a:lnTo>
                  <a:pt x="17879" y="109353"/>
                </a:lnTo>
                <a:lnTo>
                  <a:pt x="4645" y="63099"/>
                </a:lnTo>
                <a:lnTo>
                  <a:pt x="0" y="12700"/>
                </a:lnTo>
                <a:lnTo>
                  <a:pt x="0" y="8508"/>
                </a:lnTo>
                <a:lnTo>
                  <a:pt x="126" y="4190"/>
                </a:lnTo>
                <a:lnTo>
                  <a:pt x="253" y="0"/>
                </a:lnTo>
                <a:lnTo>
                  <a:pt x="51943" y="3682"/>
                </a:lnTo>
                <a:close/>
              </a:path>
            </a:pathLst>
          </a:custGeom>
          <a:ln w="12700">
            <a:solidFill>
              <a:srgbClr val="00FFFF"/>
            </a:solidFill>
          </a:ln>
        </p:spPr>
        <p:txBody>
          <a:bodyPr wrap="square" lIns="0" tIns="0" rIns="0" bIns="0" rtlCol="0"/>
          <a:lstStyle/>
          <a:p>
            <a:endParaRPr/>
          </a:p>
        </p:txBody>
      </p:sp>
      <p:sp>
        <p:nvSpPr>
          <p:cNvPr id="12" name="object 12"/>
          <p:cNvSpPr/>
          <p:nvPr/>
        </p:nvSpPr>
        <p:spPr>
          <a:xfrm>
            <a:off x="6323017" y="4341877"/>
            <a:ext cx="2497455" cy="0"/>
          </a:xfrm>
          <a:custGeom>
            <a:avLst/>
            <a:gdLst/>
            <a:ahLst/>
            <a:cxnLst/>
            <a:rect l="l" t="t" r="r" b="b"/>
            <a:pathLst>
              <a:path w="2497454">
                <a:moveTo>
                  <a:pt x="0" y="0"/>
                </a:moveTo>
                <a:lnTo>
                  <a:pt x="2497074" y="0"/>
                </a:lnTo>
              </a:path>
            </a:pathLst>
          </a:custGeom>
          <a:ln w="76200">
            <a:solidFill>
              <a:srgbClr val="00FFFF"/>
            </a:solidFill>
          </a:ln>
        </p:spPr>
        <p:txBody>
          <a:bodyPr wrap="square" lIns="0" tIns="0" rIns="0" bIns="0" rtlCol="0"/>
          <a:lstStyle/>
          <a:p>
            <a:endParaRPr/>
          </a:p>
        </p:txBody>
      </p:sp>
      <p:sp>
        <p:nvSpPr>
          <p:cNvPr id="13" name="object 13"/>
          <p:cNvSpPr txBox="1"/>
          <p:nvPr/>
        </p:nvSpPr>
        <p:spPr>
          <a:xfrm>
            <a:off x="6277550" y="3171445"/>
            <a:ext cx="798830" cy="269240"/>
          </a:xfrm>
          <a:prstGeom prst="rect">
            <a:avLst/>
          </a:prstGeom>
        </p:spPr>
        <p:txBody>
          <a:bodyPr vert="horz" wrap="square" lIns="0" tIns="12065" rIns="0" bIns="0" rtlCol="0">
            <a:spAutoFit/>
          </a:bodyPr>
          <a:lstStyle/>
          <a:p>
            <a:pPr marL="12700">
              <a:lnSpc>
                <a:spcPct val="100000"/>
              </a:lnSpc>
              <a:spcBef>
                <a:spcPts val="95"/>
              </a:spcBef>
            </a:pPr>
            <a:r>
              <a:rPr sz="1600" spc="-245" dirty="0">
                <a:solidFill>
                  <a:srgbClr val="333333"/>
                </a:solidFill>
                <a:latin typeface="Arial"/>
                <a:cs typeface="Arial"/>
              </a:rPr>
              <a:t>PG </a:t>
            </a:r>
            <a:r>
              <a:rPr sz="1600" spc="-140" dirty="0">
                <a:solidFill>
                  <a:srgbClr val="333333"/>
                </a:solidFill>
                <a:latin typeface="Arial"/>
                <a:cs typeface="Arial"/>
              </a:rPr>
              <a:t>+ </a:t>
            </a:r>
            <a:r>
              <a:rPr sz="1600" spc="-10" dirty="0">
                <a:solidFill>
                  <a:srgbClr val="333333"/>
                </a:solidFill>
                <a:latin typeface="Arial"/>
                <a:cs typeface="Arial"/>
              </a:rPr>
              <a:t>j</a:t>
            </a:r>
            <a:r>
              <a:rPr sz="1600" spc="-65" dirty="0">
                <a:solidFill>
                  <a:srgbClr val="333333"/>
                </a:solidFill>
                <a:latin typeface="Arial"/>
                <a:cs typeface="Arial"/>
              </a:rPr>
              <a:t> </a:t>
            </a:r>
            <a:r>
              <a:rPr sz="1600" spc="-275" dirty="0">
                <a:solidFill>
                  <a:srgbClr val="333333"/>
                </a:solidFill>
                <a:latin typeface="Arial"/>
                <a:cs typeface="Arial"/>
              </a:rPr>
              <a:t>QG</a:t>
            </a:r>
            <a:endParaRPr sz="1600">
              <a:latin typeface="Arial"/>
              <a:cs typeface="Arial"/>
            </a:endParaRPr>
          </a:p>
        </p:txBody>
      </p:sp>
      <p:sp>
        <p:nvSpPr>
          <p:cNvPr id="14" name="TextBox 1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7176488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437" y="886036"/>
            <a:ext cx="4981799" cy="5543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8115" name="Text Box 3"/>
          <p:cNvSpPr txBox="1">
            <a:spLocks noChangeArrowheads="1"/>
          </p:cNvSpPr>
          <p:nvPr/>
        </p:nvSpPr>
        <p:spPr bwMode="auto">
          <a:xfrm>
            <a:off x="6324600" y="1676400"/>
            <a:ext cx="2241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b="1" dirty="0">
                <a:solidFill>
                  <a:srgbClr val="000000"/>
                </a:solidFill>
                <a:latin typeface="Arial" charset="0"/>
              </a:rPr>
              <a:t>ARUNACHAL PRADESH</a:t>
            </a:r>
          </a:p>
        </p:txBody>
      </p:sp>
      <p:sp>
        <p:nvSpPr>
          <p:cNvPr id="218116" name="Text Box 4"/>
          <p:cNvSpPr txBox="1">
            <a:spLocks noChangeArrowheads="1"/>
          </p:cNvSpPr>
          <p:nvPr/>
        </p:nvSpPr>
        <p:spPr bwMode="auto">
          <a:xfrm>
            <a:off x="5638800" y="3352800"/>
            <a:ext cx="8270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b="1">
                <a:solidFill>
                  <a:srgbClr val="000000"/>
                </a:solidFill>
                <a:latin typeface="Arial" charset="0"/>
              </a:rPr>
              <a:t>ASSAM</a:t>
            </a:r>
          </a:p>
        </p:txBody>
      </p:sp>
      <p:sp>
        <p:nvSpPr>
          <p:cNvPr id="218117" name="Text Box 5"/>
          <p:cNvSpPr txBox="1">
            <a:spLocks noChangeArrowheads="1"/>
          </p:cNvSpPr>
          <p:nvPr/>
        </p:nvSpPr>
        <p:spPr bwMode="auto">
          <a:xfrm>
            <a:off x="4267199" y="4030133"/>
            <a:ext cx="1330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b="1" dirty="0">
                <a:solidFill>
                  <a:srgbClr val="000000"/>
                </a:solidFill>
                <a:latin typeface="Arial" charset="0"/>
              </a:rPr>
              <a:t>MEGHALAYA</a:t>
            </a:r>
          </a:p>
        </p:txBody>
      </p:sp>
      <p:sp>
        <p:nvSpPr>
          <p:cNvPr id="218118" name="Text Box 6"/>
          <p:cNvSpPr txBox="1">
            <a:spLocks noChangeArrowheads="1"/>
          </p:cNvSpPr>
          <p:nvPr/>
        </p:nvSpPr>
        <p:spPr bwMode="auto">
          <a:xfrm>
            <a:off x="6477000" y="4572000"/>
            <a:ext cx="10144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b="1">
                <a:solidFill>
                  <a:srgbClr val="000000"/>
                </a:solidFill>
                <a:latin typeface="Arial" charset="0"/>
              </a:rPr>
              <a:t>MANIPUR</a:t>
            </a:r>
          </a:p>
        </p:txBody>
      </p:sp>
      <p:sp>
        <p:nvSpPr>
          <p:cNvPr id="218119" name="Text Box 7"/>
          <p:cNvSpPr txBox="1">
            <a:spLocks noChangeArrowheads="1"/>
          </p:cNvSpPr>
          <p:nvPr/>
        </p:nvSpPr>
        <p:spPr bwMode="auto">
          <a:xfrm>
            <a:off x="6732240" y="3429000"/>
            <a:ext cx="1201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b="1" dirty="0">
                <a:solidFill>
                  <a:srgbClr val="000000"/>
                </a:solidFill>
                <a:latin typeface="Arial" charset="0"/>
              </a:rPr>
              <a:t>NAGALAND</a:t>
            </a:r>
          </a:p>
        </p:txBody>
      </p:sp>
      <p:sp>
        <p:nvSpPr>
          <p:cNvPr id="218120" name="Text Box 8"/>
          <p:cNvSpPr txBox="1">
            <a:spLocks noChangeArrowheads="1"/>
          </p:cNvSpPr>
          <p:nvPr/>
        </p:nvSpPr>
        <p:spPr bwMode="auto">
          <a:xfrm>
            <a:off x="5867400" y="5486400"/>
            <a:ext cx="10318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b="1">
                <a:solidFill>
                  <a:srgbClr val="000000"/>
                </a:solidFill>
                <a:latin typeface="Arial" charset="0"/>
              </a:rPr>
              <a:t>MIZORAM</a:t>
            </a:r>
          </a:p>
        </p:txBody>
      </p:sp>
      <p:sp>
        <p:nvSpPr>
          <p:cNvPr id="218121" name="Text Box 9"/>
          <p:cNvSpPr txBox="1">
            <a:spLocks noChangeArrowheads="1"/>
          </p:cNvSpPr>
          <p:nvPr/>
        </p:nvSpPr>
        <p:spPr bwMode="auto">
          <a:xfrm>
            <a:off x="5029200" y="5334000"/>
            <a:ext cx="974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b="1">
                <a:solidFill>
                  <a:srgbClr val="000000"/>
                </a:solidFill>
                <a:latin typeface="Arial" charset="0"/>
              </a:rPr>
              <a:t>TRIPURA</a:t>
            </a:r>
          </a:p>
        </p:txBody>
      </p:sp>
      <p:sp>
        <p:nvSpPr>
          <p:cNvPr id="218122" name="Text Box 10"/>
          <p:cNvSpPr txBox="1">
            <a:spLocks noChangeArrowheads="1"/>
          </p:cNvSpPr>
          <p:nvPr/>
        </p:nvSpPr>
        <p:spPr bwMode="auto">
          <a:xfrm>
            <a:off x="578895" y="653534"/>
            <a:ext cx="79872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altLang="en-US" sz="2400" b="1" u="sng" dirty="0">
                <a:solidFill>
                  <a:schemeClr val="accent1"/>
                </a:solidFill>
                <a:latin typeface="Times New Roman" panose="02020603050405020304" pitchFamily="18" charset="0"/>
                <a:cs typeface="Times New Roman" panose="02020603050405020304" pitchFamily="18" charset="0"/>
              </a:rPr>
              <a:t>UTILITIES </a:t>
            </a:r>
            <a:r>
              <a:rPr lang="en-US" altLang="en-US" sz="2400" b="1" u="sng" dirty="0" smtClean="0">
                <a:solidFill>
                  <a:schemeClr val="accent1"/>
                </a:solidFill>
                <a:latin typeface="Times New Roman" panose="02020603050405020304" pitchFamily="18" charset="0"/>
                <a:cs typeface="Times New Roman" panose="02020603050405020304" pitchFamily="18" charset="0"/>
              </a:rPr>
              <a:t>CONTROLLED </a:t>
            </a:r>
            <a:r>
              <a:rPr lang="en-US" altLang="en-US" sz="2400" b="1" u="sng" dirty="0">
                <a:solidFill>
                  <a:schemeClr val="accent1"/>
                </a:solidFill>
                <a:latin typeface="Times New Roman" panose="02020603050405020304" pitchFamily="18" charset="0"/>
                <a:cs typeface="Times New Roman" panose="02020603050405020304" pitchFamily="18" charset="0"/>
              </a:rPr>
              <a:t>UNDER </a:t>
            </a:r>
            <a:r>
              <a:rPr lang="en-US" altLang="en-US" sz="2400" b="1" u="sng" dirty="0" smtClean="0">
                <a:solidFill>
                  <a:schemeClr val="accent1"/>
                </a:solidFill>
                <a:latin typeface="Times New Roman" panose="02020603050405020304" pitchFamily="18" charset="0"/>
                <a:cs typeface="Times New Roman" panose="02020603050405020304" pitchFamily="18" charset="0"/>
              </a:rPr>
              <a:t>NERLDC</a:t>
            </a:r>
            <a:endParaRPr lang="en-US" altLang="en-US" sz="2400" b="1" u="sng" dirty="0">
              <a:solidFill>
                <a:schemeClr val="accent1"/>
              </a:solidFill>
              <a:latin typeface="Times New Roman" panose="02020603050405020304" pitchFamily="18" charset="0"/>
              <a:cs typeface="Times New Roman" panose="02020603050405020304" pitchFamily="18" charset="0"/>
            </a:endParaRPr>
          </a:p>
        </p:txBody>
      </p:sp>
      <p:sp>
        <p:nvSpPr>
          <p:cNvPr id="218123" name="Text Box 11"/>
          <p:cNvSpPr txBox="1">
            <a:spLocks noChangeArrowheads="1"/>
          </p:cNvSpPr>
          <p:nvPr/>
        </p:nvSpPr>
        <p:spPr bwMode="auto">
          <a:xfrm>
            <a:off x="442698" y="1290246"/>
            <a:ext cx="52814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1600" b="1" dirty="0">
                <a:latin typeface="Arial" charset="0"/>
              </a:rPr>
              <a:t>SEVEN </a:t>
            </a:r>
            <a:r>
              <a:rPr lang="en-US" altLang="en-US" sz="1600" b="1" dirty="0" smtClean="0">
                <a:latin typeface="Arial" charset="0"/>
              </a:rPr>
              <a:t>STATES THROUGH RESPECTIVE SLDCs</a:t>
            </a:r>
            <a:endParaRPr lang="en-US" altLang="en-US" sz="1600" b="1" dirty="0">
              <a:latin typeface="Arial" charset="0"/>
            </a:endParaRPr>
          </a:p>
        </p:txBody>
      </p:sp>
      <p:sp>
        <p:nvSpPr>
          <p:cNvPr id="218124" name="Text Box 12"/>
          <p:cNvSpPr txBox="1">
            <a:spLocks noChangeArrowheads="1"/>
          </p:cNvSpPr>
          <p:nvPr/>
        </p:nvSpPr>
        <p:spPr bwMode="auto">
          <a:xfrm>
            <a:off x="414677" y="2514600"/>
            <a:ext cx="48670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600" b="1" dirty="0">
                <a:latin typeface="Bookman Old Style" panose="02050604050505020204" pitchFamily="18" charset="0"/>
              </a:rPr>
              <a:t>CENTRAL </a:t>
            </a:r>
            <a:r>
              <a:rPr lang="en-US" altLang="en-US" sz="1600" b="1" dirty="0" smtClean="0">
                <a:latin typeface="Bookman Old Style" panose="02050604050505020204" pitchFamily="18" charset="0"/>
              </a:rPr>
              <a:t>SECTOR GENARATING STATIONs</a:t>
            </a:r>
            <a:endParaRPr lang="en-US" altLang="en-US" sz="1600" b="1" dirty="0">
              <a:latin typeface="Bookman Old Style" panose="02050604050505020204" pitchFamily="18" charset="0"/>
            </a:endParaRPr>
          </a:p>
        </p:txBody>
      </p:sp>
      <p:sp>
        <p:nvSpPr>
          <p:cNvPr id="218125" name="Text Box 13"/>
          <p:cNvSpPr txBox="1">
            <a:spLocks noChangeArrowheads="1"/>
          </p:cNvSpPr>
          <p:nvPr/>
        </p:nvSpPr>
        <p:spPr bwMode="auto">
          <a:xfrm>
            <a:off x="971600" y="2844575"/>
            <a:ext cx="108074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b="1" dirty="0" smtClean="0">
                <a:latin typeface="Arial" charset="0"/>
              </a:rPr>
              <a:t>Examples:</a:t>
            </a:r>
          </a:p>
          <a:p>
            <a:pPr eaLnBrk="1" hangingPunct="1"/>
            <a:r>
              <a:rPr lang="en-US" altLang="en-US" sz="1400" b="1" dirty="0" smtClean="0">
                <a:latin typeface="Arial" charset="0"/>
              </a:rPr>
              <a:t>NEEPCO</a:t>
            </a:r>
          </a:p>
          <a:p>
            <a:r>
              <a:rPr lang="en-US" altLang="en-US" sz="1400" b="1" dirty="0" smtClean="0">
                <a:latin typeface="Arial" charset="0"/>
              </a:rPr>
              <a:t>NHPC</a:t>
            </a:r>
          </a:p>
          <a:p>
            <a:r>
              <a:rPr lang="en-US" altLang="en-US" sz="1400" b="1" dirty="0" smtClean="0">
                <a:latin typeface="Arial" charset="0"/>
              </a:rPr>
              <a:t>NTPC</a:t>
            </a:r>
          </a:p>
          <a:p>
            <a:pPr eaLnBrk="1" hangingPunct="1"/>
            <a:endParaRPr lang="en-US" altLang="en-US" sz="1400" b="1" dirty="0">
              <a:latin typeface="Arial" charset="0"/>
            </a:endParaRPr>
          </a:p>
        </p:txBody>
      </p:sp>
      <p:sp>
        <p:nvSpPr>
          <p:cNvPr id="218127" name="Text Box 15"/>
          <p:cNvSpPr txBox="1">
            <a:spLocks noChangeArrowheads="1"/>
          </p:cNvSpPr>
          <p:nvPr/>
        </p:nvSpPr>
        <p:spPr bwMode="auto">
          <a:xfrm>
            <a:off x="578895" y="3886200"/>
            <a:ext cx="34890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1600" b="1" dirty="0" smtClean="0">
                <a:latin typeface="Bookman Old Style" panose="02050604050505020204" pitchFamily="18" charset="0"/>
              </a:rPr>
              <a:t>TRANSMISSION UTILITIES</a:t>
            </a:r>
          </a:p>
          <a:p>
            <a:r>
              <a:rPr lang="en-US" altLang="en-US" sz="1400" b="1" dirty="0">
                <a:latin typeface="Arial" charset="0"/>
              </a:rPr>
              <a:t> </a:t>
            </a:r>
            <a:r>
              <a:rPr lang="en-US" altLang="en-US" sz="1400" b="1" dirty="0" smtClean="0">
                <a:latin typeface="Arial" charset="0"/>
              </a:rPr>
              <a:t>      Example:</a:t>
            </a:r>
          </a:p>
          <a:p>
            <a:pPr eaLnBrk="1" hangingPunct="1"/>
            <a:r>
              <a:rPr lang="en-US" altLang="en-US" sz="1400" b="1" dirty="0" smtClean="0">
                <a:latin typeface="Arial" charset="0"/>
              </a:rPr>
              <a:t>       POWERGRID (Through RTAMC)</a:t>
            </a:r>
            <a:endParaRPr lang="en-US" altLang="en-US" sz="1400" b="1" dirty="0">
              <a:latin typeface="Arial" charset="0"/>
            </a:endParaRPr>
          </a:p>
        </p:txBody>
      </p:sp>
      <p:sp>
        <p:nvSpPr>
          <p:cNvPr id="16" name="Text Box 13"/>
          <p:cNvSpPr txBox="1">
            <a:spLocks noChangeArrowheads="1"/>
          </p:cNvSpPr>
          <p:nvPr/>
        </p:nvSpPr>
        <p:spPr bwMode="auto">
          <a:xfrm>
            <a:off x="938097" y="1662667"/>
            <a:ext cx="22284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b="1" dirty="0" smtClean="0">
                <a:latin typeface="Arial" charset="0"/>
              </a:rPr>
              <a:t>Examples:</a:t>
            </a:r>
          </a:p>
          <a:p>
            <a:pPr eaLnBrk="1" hangingPunct="1"/>
            <a:r>
              <a:rPr lang="en-US" altLang="en-US" sz="1400" b="1" dirty="0" smtClean="0">
                <a:latin typeface="Arial" charset="0"/>
              </a:rPr>
              <a:t>AS,ME,TE,MI,MA,NA,AR</a:t>
            </a:r>
          </a:p>
          <a:p>
            <a:pPr eaLnBrk="1" hangingPunct="1"/>
            <a:endParaRPr lang="en-US" altLang="en-US" sz="1400" b="1" dirty="0">
              <a:latin typeface="Arial" charset="0"/>
            </a:endParaRPr>
          </a:p>
        </p:txBody>
      </p:sp>
      <p:sp>
        <p:nvSpPr>
          <p:cNvPr id="17" name="TextBox 16"/>
          <p:cNvSpPr txBox="1"/>
          <p:nvPr/>
        </p:nvSpPr>
        <p:spPr>
          <a:xfrm>
            <a:off x="5580112" y="-16933"/>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954069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8752" y="1660107"/>
            <a:ext cx="1003300" cy="269240"/>
          </a:xfrm>
          <a:prstGeom prst="rect">
            <a:avLst/>
          </a:prstGeom>
        </p:spPr>
        <p:txBody>
          <a:bodyPr vert="horz" wrap="square" lIns="0" tIns="12065" rIns="0" bIns="0" rtlCol="0">
            <a:spAutoFit/>
          </a:bodyPr>
          <a:lstStyle/>
          <a:p>
            <a:pPr marL="12700">
              <a:lnSpc>
                <a:spcPct val="100000"/>
              </a:lnSpc>
              <a:spcBef>
                <a:spcPts val="95"/>
              </a:spcBef>
            </a:pPr>
            <a:r>
              <a:rPr sz="1600" spc="-120" dirty="0">
                <a:solidFill>
                  <a:srgbClr val="333333"/>
                </a:solidFill>
                <a:latin typeface="Arial"/>
                <a:cs typeface="Arial"/>
              </a:rPr>
              <a:t>MVAr</a:t>
            </a:r>
            <a:r>
              <a:rPr sz="1600" spc="-65" dirty="0">
                <a:solidFill>
                  <a:srgbClr val="333333"/>
                </a:solidFill>
                <a:latin typeface="Arial"/>
                <a:cs typeface="Arial"/>
              </a:rPr>
              <a:t> </a:t>
            </a:r>
            <a:r>
              <a:rPr sz="1600" spc="-45" dirty="0">
                <a:solidFill>
                  <a:srgbClr val="333333"/>
                </a:solidFill>
                <a:latin typeface="Arial"/>
                <a:cs typeface="Arial"/>
              </a:rPr>
              <a:t>limits</a:t>
            </a:r>
            <a:endParaRPr sz="1600">
              <a:latin typeface="Arial"/>
              <a:cs typeface="Arial"/>
            </a:endParaRPr>
          </a:p>
        </p:txBody>
      </p:sp>
      <p:sp>
        <p:nvSpPr>
          <p:cNvPr id="3" name="object 3"/>
          <p:cNvSpPr/>
          <p:nvPr/>
        </p:nvSpPr>
        <p:spPr>
          <a:xfrm>
            <a:off x="1832472" y="1938238"/>
            <a:ext cx="76200" cy="4083050"/>
          </a:xfrm>
          <a:custGeom>
            <a:avLst/>
            <a:gdLst/>
            <a:ahLst/>
            <a:cxnLst/>
            <a:rect l="l" t="t" r="r" b="b"/>
            <a:pathLst>
              <a:path w="76200" h="4083050">
                <a:moveTo>
                  <a:pt x="44450" y="63500"/>
                </a:moveTo>
                <a:lnTo>
                  <a:pt x="31750" y="63500"/>
                </a:lnTo>
                <a:lnTo>
                  <a:pt x="31750" y="4083050"/>
                </a:lnTo>
                <a:lnTo>
                  <a:pt x="44450" y="4083050"/>
                </a:lnTo>
                <a:lnTo>
                  <a:pt x="44450" y="63500"/>
                </a:lnTo>
                <a:close/>
              </a:path>
              <a:path w="76200" h="4083050">
                <a:moveTo>
                  <a:pt x="38100" y="0"/>
                </a:moveTo>
                <a:lnTo>
                  <a:pt x="0" y="76200"/>
                </a:lnTo>
                <a:lnTo>
                  <a:pt x="31750" y="76200"/>
                </a:lnTo>
                <a:lnTo>
                  <a:pt x="31750" y="63500"/>
                </a:lnTo>
                <a:lnTo>
                  <a:pt x="69850" y="63500"/>
                </a:lnTo>
                <a:lnTo>
                  <a:pt x="38100" y="0"/>
                </a:lnTo>
                <a:close/>
              </a:path>
              <a:path w="76200" h="4083050">
                <a:moveTo>
                  <a:pt x="69850" y="63500"/>
                </a:moveTo>
                <a:lnTo>
                  <a:pt x="44450" y="63500"/>
                </a:lnTo>
                <a:lnTo>
                  <a:pt x="44450" y="76200"/>
                </a:lnTo>
                <a:lnTo>
                  <a:pt x="76200" y="76200"/>
                </a:lnTo>
                <a:lnTo>
                  <a:pt x="69850" y="63500"/>
                </a:lnTo>
                <a:close/>
              </a:path>
            </a:pathLst>
          </a:custGeom>
          <a:solidFill>
            <a:srgbClr val="00FFFF"/>
          </a:solidFill>
        </p:spPr>
        <p:txBody>
          <a:bodyPr wrap="square" lIns="0" tIns="0" rIns="0" bIns="0" rtlCol="0"/>
          <a:lstStyle/>
          <a:p>
            <a:endParaRPr/>
          </a:p>
        </p:txBody>
      </p:sp>
      <p:sp>
        <p:nvSpPr>
          <p:cNvPr id="4" name="object 4"/>
          <p:cNvSpPr/>
          <p:nvPr/>
        </p:nvSpPr>
        <p:spPr>
          <a:xfrm>
            <a:off x="827584" y="4216364"/>
            <a:ext cx="5488305" cy="76200"/>
          </a:xfrm>
          <a:custGeom>
            <a:avLst/>
            <a:gdLst/>
            <a:ahLst/>
            <a:cxnLst/>
            <a:rect l="l" t="t" r="r" b="b"/>
            <a:pathLst>
              <a:path w="5488305" h="76200">
                <a:moveTo>
                  <a:pt x="5411787" y="44449"/>
                </a:moveTo>
                <a:lnTo>
                  <a:pt x="5411787" y="76200"/>
                </a:lnTo>
                <a:lnTo>
                  <a:pt x="5475287" y="44450"/>
                </a:lnTo>
                <a:lnTo>
                  <a:pt x="5411787" y="44449"/>
                </a:lnTo>
                <a:close/>
              </a:path>
              <a:path w="5488305" h="76200">
                <a:moveTo>
                  <a:pt x="5411787" y="31749"/>
                </a:moveTo>
                <a:lnTo>
                  <a:pt x="5411787" y="44449"/>
                </a:lnTo>
                <a:lnTo>
                  <a:pt x="5424487" y="44450"/>
                </a:lnTo>
                <a:lnTo>
                  <a:pt x="5424487" y="31750"/>
                </a:lnTo>
                <a:lnTo>
                  <a:pt x="5411787" y="31749"/>
                </a:lnTo>
                <a:close/>
              </a:path>
              <a:path w="5488305" h="76200">
                <a:moveTo>
                  <a:pt x="5411787" y="0"/>
                </a:moveTo>
                <a:lnTo>
                  <a:pt x="5411787" y="31749"/>
                </a:lnTo>
                <a:lnTo>
                  <a:pt x="5424487" y="31750"/>
                </a:lnTo>
                <a:lnTo>
                  <a:pt x="5424487" y="44450"/>
                </a:lnTo>
                <a:lnTo>
                  <a:pt x="5475288" y="44449"/>
                </a:lnTo>
                <a:lnTo>
                  <a:pt x="5487987" y="38100"/>
                </a:lnTo>
                <a:lnTo>
                  <a:pt x="5411787" y="0"/>
                </a:lnTo>
                <a:close/>
              </a:path>
              <a:path w="5488305" h="76200">
                <a:moveTo>
                  <a:pt x="0" y="31623"/>
                </a:moveTo>
                <a:lnTo>
                  <a:pt x="0" y="44323"/>
                </a:lnTo>
                <a:lnTo>
                  <a:pt x="5411787" y="44449"/>
                </a:lnTo>
                <a:lnTo>
                  <a:pt x="5411787" y="31749"/>
                </a:lnTo>
                <a:lnTo>
                  <a:pt x="0" y="31623"/>
                </a:lnTo>
                <a:close/>
              </a:path>
            </a:pathLst>
          </a:custGeom>
          <a:solidFill>
            <a:srgbClr val="00FFFF"/>
          </a:solidFill>
        </p:spPr>
        <p:txBody>
          <a:bodyPr wrap="square" lIns="0" tIns="0" rIns="0" bIns="0" rtlCol="0"/>
          <a:lstStyle/>
          <a:p>
            <a:endParaRPr/>
          </a:p>
        </p:txBody>
      </p:sp>
      <p:sp>
        <p:nvSpPr>
          <p:cNvPr id="5" name="object 5"/>
          <p:cNvSpPr txBox="1"/>
          <p:nvPr/>
        </p:nvSpPr>
        <p:spPr>
          <a:xfrm>
            <a:off x="5448162" y="3956217"/>
            <a:ext cx="540385" cy="513080"/>
          </a:xfrm>
          <a:prstGeom prst="rect">
            <a:avLst/>
          </a:prstGeom>
        </p:spPr>
        <p:txBody>
          <a:bodyPr vert="horz" wrap="square" lIns="0" tIns="12065" rIns="0" bIns="0" rtlCol="0">
            <a:spAutoFit/>
          </a:bodyPr>
          <a:lstStyle/>
          <a:p>
            <a:pPr marL="12700">
              <a:lnSpc>
                <a:spcPct val="100000"/>
              </a:lnSpc>
              <a:spcBef>
                <a:spcPts val="95"/>
              </a:spcBef>
            </a:pPr>
            <a:r>
              <a:rPr sz="1600" spc="-60" dirty="0">
                <a:solidFill>
                  <a:srgbClr val="333333"/>
                </a:solidFill>
                <a:latin typeface="Arial"/>
                <a:cs typeface="Arial"/>
              </a:rPr>
              <a:t>MW</a:t>
            </a:r>
            <a:endParaRPr sz="1600">
              <a:latin typeface="Arial"/>
              <a:cs typeface="Arial"/>
            </a:endParaRPr>
          </a:p>
          <a:p>
            <a:pPr marL="12700">
              <a:lnSpc>
                <a:spcPct val="100000"/>
              </a:lnSpc>
            </a:pPr>
            <a:r>
              <a:rPr sz="1600" spc="-125" dirty="0">
                <a:solidFill>
                  <a:srgbClr val="333333"/>
                </a:solidFill>
                <a:latin typeface="Arial"/>
                <a:cs typeface="Arial"/>
              </a:rPr>
              <a:t>o</a:t>
            </a:r>
            <a:r>
              <a:rPr sz="1600" spc="-135" dirty="0">
                <a:solidFill>
                  <a:srgbClr val="333333"/>
                </a:solidFill>
                <a:latin typeface="Arial"/>
                <a:cs typeface="Arial"/>
              </a:rPr>
              <a:t>u</a:t>
            </a:r>
            <a:r>
              <a:rPr sz="1600" spc="35" dirty="0">
                <a:solidFill>
                  <a:srgbClr val="333333"/>
                </a:solidFill>
                <a:latin typeface="Arial"/>
                <a:cs typeface="Arial"/>
              </a:rPr>
              <a:t>t</a:t>
            </a:r>
            <a:r>
              <a:rPr sz="1600" spc="-65" dirty="0">
                <a:solidFill>
                  <a:srgbClr val="333333"/>
                </a:solidFill>
                <a:latin typeface="Arial"/>
                <a:cs typeface="Arial"/>
              </a:rPr>
              <a:t>put</a:t>
            </a:r>
            <a:endParaRPr sz="1600">
              <a:latin typeface="Arial"/>
              <a:cs typeface="Arial"/>
            </a:endParaRPr>
          </a:p>
        </p:txBody>
      </p:sp>
      <p:sp>
        <p:nvSpPr>
          <p:cNvPr id="6" name="object 6"/>
          <p:cNvSpPr txBox="1"/>
          <p:nvPr/>
        </p:nvSpPr>
        <p:spPr>
          <a:xfrm>
            <a:off x="4871836" y="5204297"/>
            <a:ext cx="2791460" cy="739140"/>
          </a:xfrm>
          <a:prstGeom prst="rect">
            <a:avLst/>
          </a:prstGeom>
        </p:spPr>
        <p:txBody>
          <a:bodyPr vert="horz" wrap="square" lIns="0" tIns="12065" rIns="0" bIns="0" rtlCol="0">
            <a:spAutoFit/>
          </a:bodyPr>
          <a:lstStyle/>
          <a:p>
            <a:pPr marL="132715" indent="-120014">
              <a:lnSpc>
                <a:spcPct val="100000"/>
              </a:lnSpc>
              <a:spcBef>
                <a:spcPts val="95"/>
              </a:spcBef>
              <a:buChar char="-"/>
              <a:tabLst>
                <a:tab pos="133350" algn="l"/>
              </a:tabLst>
            </a:pPr>
            <a:r>
              <a:rPr sz="1600" spc="-130" dirty="0">
                <a:solidFill>
                  <a:srgbClr val="333333"/>
                </a:solidFill>
                <a:latin typeface="Arial"/>
                <a:cs typeface="Arial"/>
              </a:rPr>
              <a:t>Several </a:t>
            </a:r>
            <a:r>
              <a:rPr sz="1600" spc="-135" dirty="0">
                <a:solidFill>
                  <a:srgbClr val="333333"/>
                </a:solidFill>
                <a:latin typeface="Arial"/>
                <a:cs typeface="Arial"/>
              </a:rPr>
              <a:t>such </a:t>
            </a:r>
            <a:r>
              <a:rPr sz="1600" spc="-130" dirty="0">
                <a:solidFill>
                  <a:srgbClr val="333333"/>
                </a:solidFill>
                <a:latin typeface="Arial"/>
                <a:cs typeface="Arial"/>
              </a:rPr>
              <a:t>curves can </a:t>
            </a:r>
            <a:r>
              <a:rPr sz="1600" spc="-165" dirty="0">
                <a:solidFill>
                  <a:srgbClr val="333333"/>
                </a:solidFill>
                <a:latin typeface="Arial"/>
                <a:cs typeface="Arial"/>
              </a:rPr>
              <a:t>be</a:t>
            </a:r>
            <a:r>
              <a:rPr sz="1600" spc="-50" dirty="0">
                <a:solidFill>
                  <a:srgbClr val="333333"/>
                </a:solidFill>
                <a:latin typeface="Arial"/>
                <a:cs typeface="Arial"/>
              </a:rPr>
              <a:t> </a:t>
            </a:r>
            <a:r>
              <a:rPr sz="1600" spc="-105" dirty="0">
                <a:solidFill>
                  <a:srgbClr val="333333"/>
                </a:solidFill>
                <a:latin typeface="Arial"/>
                <a:cs typeface="Arial"/>
              </a:rPr>
              <a:t>stored</a:t>
            </a:r>
            <a:endParaRPr sz="1600">
              <a:latin typeface="Arial"/>
              <a:cs typeface="Arial"/>
            </a:endParaRPr>
          </a:p>
          <a:p>
            <a:pPr>
              <a:lnSpc>
                <a:spcPct val="100000"/>
              </a:lnSpc>
              <a:spcBef>
                <a:spcPts val="55"/>
              </a:spcBef>
              <a:buClr>
                <a:srgbClr val="333333"/>
              </a:buClr>
              <a:buFont typeface="Arial"/>
              <a:buChar char="-"/>
            </a:pPr>
            <a:endParaRPr sz="1500">
              <a:latin typeface="Times New Roman"/>
              <a:cs typeface="Times New Roman"/>
            </a:endParaRPr>
          </a:p>
          <a:p>
            <a:pPr marL="139065" indent="-120650">
              <a:lnSpc>
                <a:spcPct val="100000"/>
              </a:lnSpc>
              <a:buChar char="-"/>
              <a:tabLst>
                <a:tab pos="139700" algn="l"/>
              </a:tabLst>
            </a:pPr>
            <a:r>
              <a:rPr sz="1600" spc="-145" dirty="0">
                <a:solidFill>
                  <a:srgbClr val="333333"/>
                </a:solidFill>
                <a:latin typeface="Arial"/>
                <a:cs typeface="Arial"/>
              </a:rPr>
              <a:t>User </a:t>
            </a:r>
            <a:r>
              <a:rPr sz="1600" spc="-125" dirty="0">
                <a:solidFill>
                  <a:srgbClr val="333333"/>
                </a:solidFill>
                <a:latin typeface="Arial"/>
                <a:cs typeface="Arial"/>
              </a:rPr>
              <a:t>selects </a:t>
            </a:r>
            <a:r>
              <a:rPr sz="1600" spc="-85" dirty="0">
                <a:solidFill>
                  <a:srgbClr val="333333"/>
                </a:solidFill>
                <a:latin typeface="Arial"/>
                <a:cs typeface="Arial"/>
              </a:rPr>
              <a:t>the </a:t>
            </a:r>
            <a:r>
              <a:rPr sz="1600" spc="-120" dirty="0">
                <a:solidFill>
                  <a:srgbClr val="333333"/>
                </a:solidFill>
                <a:latin typeface="Arial"/>
                <a:cs typeface="Arial"/>
              </a:rPr>
              <a:t>desired</a:t>
            </a:r>
            <a:r>
              <a:rPr sz="1600" spc="-175" dirty="0">
                <a:solidFill>
                  <a:srgbClr val="333333"/>
                </a:solidFill>
                <a:latin typeface="Arial"/>
                <a:cs typeface="Arial"/>
              </a:rPr>
              <a:t> </a:t>
            </a:r>
            <a:r>
              <a:rPr sz="1600" spc="-120" dirty="0">
                <a:solidFill>
                  <a:srgbClr val="333333"/>
                </a:solidFill>
                <a:latin typeface="Arial"/>
                <a:cs typeface="Arial"/>
              </a:rPr>
              <a:t>curve</a:t>
            </a:r>
            <a:endParaRPr sz="1600">
              <a:latin typeface="Arial"/>
              <a:cs typeface="Arial"/>
            </a:endParaRPr>
          </a:p>
        </p:txBody>
      </p:sp>
      <p:sp>
        <p:nvSpPr>
          <p:cNvPr id="7" name="object 7"/>
          <p:cNvSpPr/>
          <p:nvPr/>
        </p:nvSpPr>
        <p:spPr>
          <a:xfrm>
            <a:off x="1603872" y="2539836"/>
            <a:ext cx="1078230" cy="635"/>
          </a:xfrm>
          <a:custGeom>
            <a:avLst/>
            <a:gdLst/>
            <a:ahLst/>
            <a:cxnLst/>
            <a:rect l="l" t="t" r="r" b="b"/>
            <a:pathLst>
              <a:path w="1078230" h="635">
                <a:moveTo>
                  <a:pt x="0" y="0"/>
                </a:moveTo>
                <a:lnTo>
                  <a:pt x="1077976" y="126"/>
                </a:lnTo>
              </a:path>
            </a:pathLst>
          </a:custGeom>
          <a:ln w="50800">
            <a:solidFill>
              <a:srgbClr val="00FF00"/>
            </a:solidFill>
          </a:ln>
        </p:spPr>
        <p:txBody>
          <a:bodyPr wrap="square" lIns="0" tIns="0" rIns="0" bIns="0" rtlCol="0"/>
          <a:lstStyle/>
          <a:p>
            <a:endParaRPr/>
          </a:p>
        </p:txBody>
      </p:sp>
      <p:sp>
        <p:nvSpPr>
          <p:cNvPr id="8" name="object 8"/>
          <p:cNvSpPr/>
          <p:nvPr/>
        </p:nvSpPr>
        <p:spPr>
          <a:xfrm>
            <a:off x="2729473" y="2555839"/>
            <a:ext cx="1078230" cy="144780"/>
          </a:xfrm>
          <a:custGeom>
            <a:avLst/>
            <a:gdLst/>
            <a:ahLst/>
            <a:cxnLst/>
            <a:rect l="l" t="t" r="r" b="b"/>
            <a:pathLst>
              <a:path w="1078229" h="144780">
                <a:moveTo>
                  <a:pt x="0" y="0"/>
                </a:moveTo>
                <a:lnTo>
                  <a:pt x="1077849" y="144399"/>
                </a:lnTo>
              </a:path>
            </a:pathLst>
          </a:custGeom>
          <a:ln w="50800">
            <a:solidFill>
              <a:srgbClr val="00FF00"/>
            </a:solidFill>
          </a:ln>
        </p:spPr>
        <p:txBody>
          <a:bodyPr wrap="square" lIns="0" tIns="0" rIns="0" bIns="0" rtlCol="0"/>
          <a:lstStyle/>
          <a:p>
            <a:endParaRPr/>
          </a:p>
        </p:txBody>
      </p:sp>
      <p:sp>
        <p:nvSpPr>
          <p:cNvPr id="9" name="object 9"/>
          <p:cNvSpPr/>
          <p:nvPr/>
        </p:nvSpPr>
        <p:spPr>
          <a:xfrm>
            <a:off x="3880347" y="2709763"/>
            <a:ext cx="603250" cy="287655"/>
          </a:xfrm>
          <a:custGeom>
            <a:avLst/>
            <a:gdLst/>
            <a:ahLst/>
            <a:cxnLst/>
            <a:rect l="l" t="t" r="r" b="b"/>
            <a:pathLst>
              <a:path w="603250" h="287655">
                <a:moveTo>
                  <a:pt x="0" y="0"/>
                </a:moveTo>
                <a:lnTo>
                  <a:pt x="603250" y="287274"/>
                </a:lnTo>
              </a:path>
            </a:pathLst>
          </a:custGeom>
          <a:ln w="50800">
            <a:solidFill>
              <a:srgbClr val="00FF00"/>
            </a:solidFill>
          </a:ln>
        </p:spPr>
        <p:txBody>
          <a:bodyPr wrap="square" lIns="0" tIns="0" rIns="0" bIns="0" rtlCol="0"/>
          <a:lstStyle/>
          <a:p>
            <a:endParaRPr/>
          </a:p>
        </p:txBody>
      </p:sp>
      <p:sp>
        <p:nvSpPr>
          <p:cNvPr id="10" name="object 10"/>
          <p:cNvSpPr/>
          <p:nvPr/>
        </p:nvSpPr>
        <p:spPr>
          <a:xfrm>
            <a:off x="2715122" y="2611338"/>
            <a:ext cx="0" cy="2743200"/>
          </a:xfrm>
          <a:custGeom>
            <a:avLst/>
            <a:gdLst/>
            <a:ahLst/>
            <a:cxnLst/>
            <a:rect l="l" t="t" r="r" b="b"/>
            <a:pathLst>
              <a:path h="2743200">
                <a:moveTo>
                  <a:pt x="0" y="0"/>
                </a:moveTo>
                <a:lnTo>
                  <a:pt x="0" y="2743200"/>
                </a:lnTo>
              </a:path>
            </a:pathLst>
          </a:custGeom>
          <a:ln w="25400">
            <a:solidFill>
              <a:srgbClr val="005781"/>
            </a:solidFill>
            <a:prstDash val="lgDash"/>
          </a:ln>
        </p:spPr>
        <p:txBody>
          <a:bodyPr wrap="square" lIns="0" tIns="0" rIns="0" bIns="0" rtlCol="0"/>
          <a:lstStyle/>
          <a:p>
            <a:endParaRPr/>
          </a:p>
        </p:txBody>
      </p:sp>
      <p:sp>
        <p:nvSpPr>
          <p:cNvPr id="11" name="object 11"/>
          <p:cNvSpPr/>
          <p:nvPr/>
        </p:nvSpPr>
        <p:spPr>
          <a:xfrm>
            <a:off x="1611873" y="5402163"/>
            <a:ext cx="1079500" cy="0"/>
          </a:xfrm>
          <a:custGeom>
            <a:avLst/>
            <a:gdLst/>
            <a:ahLst/>
            <a:cxnLst/>
            <a:rect l="l" t="t" r="r" b="b"/>
            <a:pathLst>
              <a:path w="1079500">
                <a:moveTo>
                  <a:pt x="0" y="0"/>
                </a:moveTo>
                <a:lnTo>
                  <a:pt x="1079500" y="0"/>
                </a:lnTo>
              </a:path>
            </a:pathLst>
          </a:custGeom>
          <a:ln w="50800">
            <a:solidFill>
              <a:srgbClr val="00FF00"/>
            </a:solidFill>
          </a:ln>
        </p:spPr>
        <p:txBody>
          <a:bodyPr wrap="square" lIns="0" tIns="0" rIns="0" bIns="0" rtlCol="0"/>
          <a:lstStyle/>
          <a:p>
            <a:endParaRPr/>
          </a:p>
        </p:txBody>
      </p:sp>
      <p:sp>
        <p:nvSpPr>
          <p:cNvPr id="12" name="object 12"/>
          <p:cNvSpPr/>
          <p:nvPr/>
        </p:nvSpPr>
        <p:spPr>
          <a:xfrm>
            <a:off x="3824848" y="2741513"/>
            <a:ext cx="3175" cy="2505075"/>
          </a:xfrm>
          <a:custGeom>
            <a:avLst/>
            <a:gdLst/>
            <a:ahLst/>
            <a:cxnLst/>
            <a:rect l="l" t="t" r="r" b="b"/>
            <a:pathLst>
              <a:path w="3175" h="2505075">
                <a:moveTo>
                  <a:pt x="3175" y="0"/>
                </a:moveTo>
                <a:lnTo>
                  <a:pt x="0" y="2505075"/>
                </a:lnTo>
              </a:path>
            </a:pathLst>
          </a:custGeom>
          <a:ln w="25400">
            <a:solidFill>
              <a:srgbClr val="005781"/>
            </a:solidFill>
            <a:prstDash val="lgDash"/>
          </a:ln>
        </p:spPr>
        <p:txBody>
          <a:bodyPr wrap="square" lIns="0" tIns="0" rIns="0" bIns="0" rtlCol="0"/>
          <a:lstStyle/>
          <a:p>
            <a:endParaRPr/>
          </a:p>
        </p:txBody>
      </p:sp>
      <p:sp>
        <p:nvSpPr>
          <p:cNvPr id="13" name="object 13"/>
          <p:cNvSpPr/>
          <p:nvPr/>
        </p:nvSpPr>
        <p:spPr>
          <a:xfrm>
            <a:off x="2734172" y="5275163"/>
            <a:ext cx="1129030" cy="123825"/>
          </a:xfrm>
          <a:custGeom>
            <a:avLst/>
            <a:gdLst/>
            <a:ahLst/>
            <a:cxnLst/>
            <a:rect l="l" t="t" r="r" b="b"/>
            <a:pathLst>
              <a:path w="1129029" h="123825">
                <a:moveTo>
                  <a:pt x="1128776" y="0"/>
                </a:moveTo>
                <a:lnTo>
                  <a:pt x="0" y="123825"/>
                </a:lnTo>
              </a:path>
            </a:pathLst>
          </a:custGeom>
          <a:ln w="50800">
            <a:solidFill>
              <a:srgbClr val="00FF00"/>
            </a:solidFill>
          </a:ln>
        </p:spPr>
        <p:txBody>
          <a:bodyPr wrap="square" lIns="0" tIns="0" rIns="0" bIns="0" rtlCol="0"/>
          <a:lstStyle/>
          <a:p>
            <a:endParaRPr/>
          </a:p>
        </p:txBody>
      </p:sp>
      <p:sp>
        <p:nvSpPr>
          <p:cNvPr id="14" name="object 14"/>
          <p:cNvSpPr/>
          <p:nvPr/>
        </p:nvSpPr>
        <p:spPr>
          <a:xfrm>
            <a:off x="3862948" y="4967188"/>
            <a:ext cx="598805" cy="335280"/>
          </a:xfrm>
          <a:custGeom>
            <a:avLst/>
            <a:gdLst/>
            <a:ahLst/>
            <a:cxnLst/>
            <a:rect l="l" t="t" r="r" b="b"/>
            <a:pathLst>
              <a:path w="598804" h="335279">
                <a:moveTo>
                  <a:pt x="598424" y="0"/>
                </a:moveTo>
                <a:lnTo>
                  <a:pt x="0" y="335025"/>
                </a:lnTo>
              </a:path>
            </a:pathLst>
          </a:custGeom>
          <a:ln w="50800">
            <a:solidFill>
              <a:srgbClr val="00FF00"/>
            </a:solidFill>
          </a:ln>
        </p:spPr>
        <p:txBody>
          <a:bodyPr wrap="square" lIns="0" tIns="0" rIns="0" bIns="0" rtlCol="0"/>
          <a:lstStyle/>
          <a:p>
            <a:endParaRPr/>
          </a:p>
        </p:txBody>
      </p:sp>
      <p:sp>
        <p:nvSpPr>
          <p:cNvPr id="15" name="object 15"/>
          <p:cNvSpPr/>
          <p:nvPr/>
        </p:nvSpPr>
        <p:spPr>
          <a:xfrm>
            <a:off x="4507473" y="4265513"/>
            <a:ext cx="396875" cy="663575"/>
          </a:xfrm>
          <a:custGeom>
            <a:avLst/>
            <a:gdLst/>
            <a:ahLst/>
            <a:cxnLst/>
            <a:rect l="l" t="t" r="r" b="b"/>
            <a:pathLst>
              <a:path w="396875" h="663575">
                <a:moveTo>
                  <a:pt x="396875" y="0"/>
                </a:moveTo>
                <a:lnTo>
                  <a:pt x="0" y="663575"/>
                </a:lnTo>
              </a:path>
            </a:pathLst>
          </a:custGeom>
          <a:ln w="50800">
            <a:solidFill>
              <a:srgbClr val="00FF00"/>
            </a:solidFill>
          </a:ln>
        </p:spPr>
        <p:txBody>
          <a:bodyPr wrap="square" lIns="0" tIns="0" rIns="0" bIns="0" rtlCol="0"/>
          <a:lstStyle/>
          <a:p>
            <a:endParaRPr/>
          </a:p>
        </p:txBody>
      </p:sp>
      <p:sp>
        <p:nvSpPr>
          <p:cNvPr id="16" name="object 16"/>
          <p:cNvSpPr/>
          <p:nvPr/>
        </p:nvSpPr>
        <p:spPr>
          <a:xfrm>
            <a:off x="4528047" y="3027263"/>
            <a:ext cx="367030" cy="1183005"/>
          </a:xfrm>
          <a:custGeom>
            <a:avLst/>
            <a:gdLst/>
            <a:ahLst/>
            <a:cxnLst/>
            <a:rect l="l" t="t" r="r" b="b"/>
            <a:pathLst>
              <a:path w="367029" h="1183004">
                <a:moveTo>
                  <a:pt x="0" y="0"/>
                </a:moveTo>
                <a:lnTo>
                  <a:pt x="366775" y="1182751"/>
                </a:lnTo>
              </a:path>
            </a:pathLst>
          </a:custGeom>
          <a:ln w="50800">
            <a:solidFill>
              <a:srgbClr val="00FF00"/>
            </a:solidFill>
          </a:ln>
        </p:spPr>
        <p:txBody>
          <a:bodyPr wrap="square" lIns="0" tIns="0" rIns="0" bIns="0" rtlCol="0"/>
          <a:lstStyle/>
          <a:p>
            <a:endParaRPr/>
          </a:p>
        </p:txBody>
      </p:sp>
      <p:sp>
        <p:nvSpPr>
          <p:cNvPr id="17" name="object 17"/>
          <p:cNvSpPr/>
          <p:nvPr/>
        </p:nvSpPr>
        <p:spPr>
          <a:xfrm>
            <a:off x="3788272" y="2665313"/>
            <a:ext cx="128650" cy="142875"/>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4842372" y="4221063"/>
            <a:ext cx="128650" cy="142875"/>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3783573" y="5240238"/>
            <a:ext cx="128524" cy="142875"/>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2675498" y="5359236"/>
            <a:ext cx="128524" cy="143001"/>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2648447" y="2490688"/>
            <a:ext cx="128650" cy="142875"/>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1568947" y="5362411"/>
            <a:ext cx="12700" cy="12700"/>
          </a:xfrm>
          <a:custGeom>
            <a:avLst/>
            <a:gdLst/>
            <a:ahLst/>
            <a:cxnLst/>
            <a:rect l="l" t="t" r="r" b="b"/>
            <a:pathLst>
              <a:path w="12700" h="12700">
                <a:moveTo>
                  <a:pt x="0" y="6350"/>
                </a:moveTo>
                <a:lnTo>
                  <a:pt x="0" y="2920"/>
                </a:lnTo>
                <a:lnTo>
                  <a:pt x="2793" y="0"/>
                </a:lnTo>
                <a:lnTo>
                  <a:pt x="6350" y="0"/>
                </a:lnTo>
                <a:lnTo>
                  <a:pt x="9906" y="0"/>
                </a:lnTo>
                <a:lnTo>
                  <a:pt x="12700" y="2920"/>
                </a:lnTo>
                <a:lnTo>
                  <a:pt x="12700" y="6350"/>
                </a:lnTo>
                <a:lnTo>
                  <a:pt x="12700" y="9906"/>
                </a:lnTo>
                <a:lnTo>
                  <a:pt x="9906" y="12700"/>
                </a:lnTo>
                <a:lnTo>
                  <a:pt x="6350" y="12700"/>
                </a:lnTo>
                <a:lnTo>
                  <a:pt x="2793" y="12700"/>
                </a:lnTo>
                <a:lnTo>
                  <a:pt x="0" y="9906"/>
                </a:lnTo>
                <a:lnTo>
                  <a:pt x="0" y="6350"/>
                </a:lnTo>
                <a:close/>
              </a:path>
            </a:pathLst>
          </a:custGeom>
          <a:ln w="12700">
            <a:solidFill>
              <a:srgbClr val="333333"/>
            </a:solidFill>
          </a:ln>
        </p:spPr>
        <p:txBody>
          <a:bodyPr wrap="square" lIns="0" tIns="0" rIns="0" bIns="0" rtlCol="0"/>
          <a:lstStyle/>
          <a:p>
            <a:endParaRPr/>
          </a:p>
        </p:txBody>
      </p:sp>
      <p:sp>
        <p:nvSpPr>
          <p:cNvPr id="23" name="object 23"/>
          <p:cNvSpPr/>
          <p:nvPr/>
        </p:nvSpPr>
        <p:spPr>
          <a:xfrm>
            <a:off x="4504298" y="3082761"/>
            <a:ext cx="0" cy="1862455"/>
          </a:xfrm>
          <a:custGeom>
            <a:avLst/>
            <a:gdLst/>
            <a:ahLst/>
            <a:cxnLst/>
            <a:rect l="l" t="t" r="r" b="b"/>
            <a:pathLst>
              <a:path h="1862454">
                <a:moveTo>
                  <a:pt x="0" y="0"/>
                </a:moveTo>
                <a:lnTo>
                  <a:pt x="0" y="1862201"/>
                </a:lnTo>
              </a:path>
            </a:pathLst>
          </a:custGeom>
          <a:ln w="25400">
            <a:solidFill>
              <a:srgbClr val="005781"/>
            </a:solidFill>
            <a:prstDash val="lgDash"/>
          </a:ln>
        </p:spPr>
        <p:txBody>
          <a:bodyPr wrap="square" lIns="0" tIns="0" rIns="0" bIns="0" rtlCol="0"/>
          <a:lstStyle/>
          <a:p>
            <a:endParaRPr/>
          </a:p>
        </p:txBody>
      </p:sp>
      <p:sp>
        <p:nvSpPr>
          <p:cNvPr id="24" name="object 24"/>
          <p:cNvSpPr/>
          <p:nvPr/>
        </p:nvSpPr>
        <p:spPr>
          <a:xfrm>
            <a:off x="4442322" y="4898989"/>
            <a:ext cx="128650" cy="142875"/>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1135559" y="2579588"/>
            <a:ext cx="446405" cy="1605280"/>
          </a:xfrm>
          <a:custGeom>
            <a:avLst/>
            <a:gdLst/>
            <a:ahLst/>
            <a:cxnLst/>
            <a:rect l="l" t="t" r="r" b="b"/>
            <a:pathLst>
              <a:path w="446405" h="1605279">
                <a:moveTo>
                  <a:pt x="446087" y="0"/>
                </a:moveTo>
                <a:lnTo>
                  <a:pt x="0" y="1604899"/>
                </a:lnTo>
              </a:path>
            </a:pathLst>
          </a:custGeom>
          <a:ln w="50799">
            <a:solidFill>
              <a:srgbClr val="00FF00"/>
            </a:solidFill>
          </a:ln>
        </p:spPr>
        <p:txBody>
          <a:bodyPr wrap="square" lIns="0" tIns="0" rIns="0" bIns="0" rtlCol="0"/>
          <a:lstStyle/>
          <a:p>
            <a:endParaRPr/>
          </a:p>
        </p:txBody>
      </p:sp>
      <p:sp>
        <p:nvSpPr>
          <p:cNvPr id="26" name="object 26"/>
          <p:cNvSpPr/>
          <p:nvPr/>
        </p:nvSpPr>
        <p:spPr>
          <a:xfrm>
            <a:off x="1110159" y="4230588"/>
            <a:ext cx="484505" cy="1174750"/>
          </a:xfrm>
          <a:custGeom>
            <a:avLst/>
            <a:gdLst/>
            <a:ahLst/>
            <a:cxnLst/>
            <a:rect l="l" t="t" r="r" b="b"/>
            <a:pathLst>
              <a:path w="484505" h="1174750">
                <a:moveTo>
                  <a:pt x="484187" y="1174750"/>
                </a:moveTo>
                <a:lnTo>
                  <a:pt x="0" y="0"/>
                </a:lnTo>
              </a:path>
            </a:pathLst>
          </a:custGeom>
          <a:ln w="50800">
            <a:solidFill>
              <a:srgbClr val="00FF00"/>
            </a:solidFill>
          </a:ln>
        </p:spPr>
        <p:txBody>
          <a:bodyPr wrap="square" lIns="0" tIns="0" rIns="0" bIns="0" rtlCol="0"/>
          <a:lstStyle/>
          <a:p>
            <a:endParaRPr/>
          </a:p>
        </p:txBody>
      </p:sp>
      <p:sp>
        <p:nvSpPr>
          <p:cNvPr id="27" name="object 27"/>
          <p:cNvSpPr/>
          <p:nvPr/>
        </p:nvSpPr>
        <p:spPr>
          <a:xfrm>
            <a:off x="1041897" y="4175089"/>
            <a:ext cx="128587" cy="142875"/>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1594347" y="2581239"/>
            <a:ext cx="0" cy="2743200"/>
          </a:xfrm>
          <a:custGeom>
            <a:avLst/>
            <a:gdLst/>
            <a:ahLst/>
            <a:cxnLst/>
            <a:rect l="l" t="t" r="r" b="b"/>
            <a:pathLst>
              <a:path h="2743200">
                <a:moveTo>
                  <a:pt x="0" y="0"/>
                </a:moveTo>
                <a:lnTo>
                  <a:pt x="0" y="2743073"/>
                </a:lnTo>
              </a:path>
            </a:pathLst>
          </a:custGeom>
          <a:ln w="25400">
            <a:solidFill>
              <a:srgbClr val="005781"/>
            </a:solidFill>
            <a:prstDash val="lgDash"/>
          </a:ln>
        </p:spPr>
        <p:txBody>
          <a:bodyPr wrap="square" lIns="0" tIns="0" rIns="0" bIns="0" rtlCol="0"/>
          <a:lstStyle/>
          <a:p>
            <a:endParaRPr/>
          </a:p>
        </p:txBody>
      </p:sp>
      <p:sp>
        <p:nvSpPr>
          <p:cNvPr id="29" name="object 29"/>
          <p:cNvSpPr/>
          <p:nvPr/>
        </p:nvSpPr>
        <p:spPr>
          <a:xfrm>
            <a:off x="1527672" y="5343489"/>
            <a:ext cx="128650" cy="142875"/>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1543547" y="2509738"/>
            <a:ext cx="128650" cy="142875"/>
          </a:xfrm>
          <a:prstGeom prst="rect">
            <a:avLst/>
          </a:prstGeom>
          <a:blipFill>
            <a:blip r:embed="rId2" cstate="print"/>
            <a:stretch>
              <a:fillRect/>
            </a:stretch>
          </a:blipFill>
        </p:spPr>
        <p:txBody>
          <a:bodyPr wrap="square" lIns="0" tIns="0" rIns="0" bIns="0" rtlCol="0"/>
          <a:lstStyle/>
          <a:p>
            <a:endParaRPr/>
          </a:p>
        </p:txBody>
      </p:sp>
      <p:sp>
        <p:nvSpPr>
          <p:cNvPr id="31" name="object 31"/>
          <p:cNvSpPr/>
          <p:nvPr/>
        </p:nvSpPr>
        <p:spPr>
          <a:xfrm>
            <a:off x="4440798" y="2974939"/>
            <a:ext cx="128524" cy="142875"/>
          </a:xfrm>
          <a:prstGeom prst="rect">
            <a:avLst/>
          </a:prstGeom>
          <a:blipFill>
            <a:blip r:embed="rId8" cstate="print"/>
            <a:stretch>
              <a:fillRect/>
            </a:stretch>
          </a:blipFill>
        </p:spPr>
        <p:txBody>
          <a:bodyPr wrap="square" lIns="0" tIns="0" rIns="0" bIns="0" rtlCol="0"/>
          <a:lstStyle/>
          <a:p>
            <a:endParaRPr/>
          </a:p>
        </p:txBody>
      </p:sp>
      <p:sp>
        <p:nvSpPr>
          <p:cNvPr id="32" name="object 32"/>
          <p:cNvSpPr txBox="1">
            <a:spLocks noGrp="1"/>
          </p:cNvSpPr>
          <p:nvPr>
            <p:ph type="title"/>
          </p:nvPr>
        </p:nvSpPr>
        <p:spPr>
          <a:xfrm>
            <a:off x="598728" y="723872"/>
            <a:ext cx="7933712" cy="832920"/>
          </a:xfrm>
          <a:prstGeom prst="rect">
            <a:avLst/>
          </a:prstGeom>
        </p:spPr>
        <p:txBody>
          <a:bodyPr vert="horz" wrap="square" lIns="0" tIns="12065" rIns="0" bIns="0" rtlCol="0">
            <a:spAutoFit/>
          </a:bodyPr>
          <a:lstStyle/>
          <a:p>
            <a:pPr marL="12700">
              <a:lnSpc>
                <a:spcPts val="3190"/>
              </a:lnSpc>
              <a:spcBef>
                <a:spcPts val="95"/>
              </a:spcBef>
              <a:tabLst>
                <a:tab pos="1993900" algn="l"/>
                <a:tab pos="3549015" algn="l"/>
                <a:tab pos="5428615" algn="l"/>
              </a:tabLst>
            </a:pPr>
            <a:r>
              <a:rPr sz="3200" spc="-495" dirty="0" smtClean="0"/>
              <a:t>G</a:t>
            </a:r>
            <a:r>
              <a:rPr sz="3200" spc="-434" dirty="0" smtClean="0"/>
              <a:t>E</a:t>
            </a:r>
            <a:r>
              <a:rPr sz="3200" spc="-370" dirty="0" smtClean="0"/>
              <a:t>NERATOR</a:t>
            </a:r>
            <a:r>
              <a:rPr lang="en-IN" sz="3200" spc="-370" dirty="0"/>
              <a:t> </a:t>
            </a:r>
            <a:r>
              <a:rPr lang="en-IN" sz="3200" spc="-370" dirty="0" smtClean="0"/>
              <a:t> </a:t>
            </a:r>
            <a:r>
              <a:rPr sz="3200" spc="-330" dirty="0" smtClean="0"/>
              <a:t>F</a:t>
            </a:r>
            <a:r>
              <a:rPr sz="3200" spc="-375" dirty="0" smtClean="0"/>
              <a:t>E</a:t>
            </a:r>
            <a:r>
              <a:rPr sz="3200" spc="-260" dirty="0" smtClean="0"/>
              <a:t>ASI</a:t>
            </a:r>
            <a:r>
              <a:rPr sz="3200" spc="-320" dirty="0" smtClean="0"/>
              <a:t>B</a:t>
            </a:r>
            <a:r>
              <a:rPr sz="3200" spc="-365" dirty="0" smtClean="0"/>
              <a:t>LE</a:t>
            </a:r>
            <a:r>
              <a:rPr lang="en-IN" sz="3200" dirty="0" smtClean="0"/>
              <a:t>  </a:t>
            </a:r>
            <a:r>
              <a:rPr sz="3200" spc="-425" dirty="0" smtClean="0"/>
              <a:t>O</a:t>
            </a:r>
            <a:r>
              <a:rPr sz="3200" spc="-380" dirty="0" smtClean="0"/>
              <a:t>P</a:t>
            </a:r>
            <a:r>
              <a:rPr sz="3200" spc="-420" dirty="0" smtClean="0"/>
              <a:t>ERA</a:t>
            </a:r>
            <a:r>
              <a:rPr sz="3200" spc="-375" dirty="0" smtClean="0"/>
              <a:t>T</a:t>
            </a:r>
            <a:r>
              <a:rPr sz="3200" spc="-210" dirty="0" smtClean="0"/>
              <a:t>ING</a:t>
            </a:r>
            <a:r>
              <a:rPr lang="en-IN" sz="3200" dirty="0" smtClean="0"/>
              <a:t>  </a:t>
            </a:r>
            <a:r>
              <a:rPr sz="3200" spc="-220" dirty="0" smtClean="0"/>
              <a:t>DOMAIN</a:t>
            </a:r>
            <a:endParaRPr sz="3200" spc="-220" dirty="0"/>
          </a:p>
          <a:p>
            <a:pPr marL="12700">
              <a:lnSpc>
                <a:spcPts val="3190"/>
              </a:lnSpc>
              <a:tabLst>
                <a:tab pos="1088390" algn="l"/>
              </a:tabLst>
            </a:pPr>
            <a:r>
              <a:rPr sz="3200" spc="-165" dirty="0"/>
              <a:t>(</a:t>
            </a:r>
            <a:r>
              <a:rPr sz="3200" spc="-165" dirty="0" err="1" smtClean="0"/>
              <a:t>MVAr</a:t>
            </a:r>
            <a:r>
              <a:rPr lang="en-IN" sz="3200" spc="-165" dirty="0" smtClean="0"/>
              <a:t> </a:t>
            </a:r>
            <a:r>
              <a:rPr sz="3200" spc="-145" dirty="0" smtClean="0"/>
              <a:t>capability</a:t>
            </a:r>
            <a:r>
              <a:rPr sz="3200" spc="-100" dirty="0" smtClean="0"/>
              <a:t> </a:t>
            </a:r>
            <a:r>
              <a:rPr sz="3200" spc="-120" dirty="0"/>
              <a:t>"curve")</a:t>
            </a:r>
          </a:p>
        </p:txBody>
      </p:sp>
      <p:sp>
        <p:nvSpPr>
          <p:cNvPr id="33" name="object 33"/>
          <p:cNvSpPr txBox="1"/>
          <p:nvPr/>
        </p:nvSpPr>
        <p:spPr>
          <a:xfrm>
            <a:off x="4811383" y="1680822"/>
            <a:ext cx="3865245" cy="1207135"/>
          </a:xfrm>
          <a:prstGeom prst="rect">
            <a:avLst/>
          </a:prstGeom>
        </p:spPr>
        <p:txBody>
          <a:bodyPr vert="horz" wrap="square" lIns="0" tIns="69850" rIns="0" bIns="0" rtlCol="0">
            <a:spAutoFit/>
          </a:bodyPr>
          <a:lstStyle/>
          <a:p>
            <a:pPr marL="12700">
              <a:lnSpc>
                <a:spcPct val="100000"/>
              </a:lnSpc>
              <a:spcBef>
                <a:spcPts val="55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75" dirty="0">
                <a:solidFill>
                  <a:srgbClr val="5F5F5F"/>
                </a:solidFill>
                <a:latin typeface="Arial"/>
                <a:cs typeface="Arial"/>
              </a:rPr>
              <a:t>Reflects</a:t>
            </a:r>
            <a:r>
              <a:rPr sz="2000" b="1" spc="-165" dirty="0">
                <a:solidFill>
                  <a:srgbClr val="5F5F5F"/>
                </a:solidFill>
                <a:latin typeface="Arial"/>
                <a:cs typeface="Arial"/>
              </a:rPr>
              <a:t> </a:t>
            </a:r>
            <a:r>
              <a:rPr sz="2000" b="1" spc="-125" dirty="0">
                <a:solidFill>
                  <a:srgbClr val="5F5F5F"/>
                </a:solidFill>
                <a:latin typeface="Arial"/>
                <a:cs typeface="Arial"/>
              </a:rPr>
              <a:t>:</a:t>
            </a:r>
            <a:endParaRPr sz="2000">
              <a:latin typeface="Arial"/>
              <a:cs typeface="Arial"/>
            </a:endParaRPr>
          </a:p>
          <a:p>
            <a:pPr marL="756285" indent="-286385">
              <a:lnSpc>
                <a:spcPts val="2050"/>
              </a:lnSpc>
              <a:spcBef>
                <a:spcPts val="400"/>
              </a:spcBef>
              <a:buClr>
                <a:srgbClr val="1B5CA4"/>
              </a:buClr>
              <a:buFont typeface="Wingdings"/>
              <a:buChar char=""/>
              <a:tabLst>
                <a:tab pos="756285" algn="l"/>
                <a:tab pos="756920" algn="l"/>
              </a:tabLst>
            </a:pPr>
            <a:r>
              <a:rPr sz="1800" spc="-130" dirty="0">
                <a:solidFill>
                  <a:srgbClr val="5F5F5F"/>
                </a:solidFill>
                <a:latin typeface="Arial"/>
                <a:cs typeface="Arial"/>
              </a:rPr>
              <a:t>Max </a:t>
            </a:r>
            <a:r>
              <a:rPr sz="1800" spc="-195" dirty="0">
                <a:solidFill>
                  <a:srgbClr val="5F5F5F"/>
                </a:solidFill>
                <a:latin typeface="Arial"/>
                <a:cs typeface="Arial"/>
              </a:rPr>
              <a:t>MVAR</a:t>
            </a:r>
            <a:r>
              <a:rPr sz="1800" spc="-15" dirty="0">
                <a:solidFill>
                  <a:srgbClr val="5F5F5F"/>
                </a:solidFill>
                <a:latin typeface="Arial"/>
                <a:cs typeface="Arial"/>
              </a:rPr>
              <a:t> </a:t>
            </a:r>
            <a:r>
              <a:rPr sz="1800" spc="-110" dirty="0">
                <a:solidFill>
                  <a:srgbClr val="5F5F5F"/>
                </a:solidFill>
                <a:latin typeface="Arial"/>
                <a:cs typeface="Arial"/>
              </a:rPr>
              <a:t>Capability</a:t>
            </a:r>
            <a:endParaRPr sz="1800">
              <a:latin typeface="Arial"/>
              <a:cs typeface="Arial"/>
            </a:endParaRPr>
          </a:p>
          <a:p>
            <a:pPr marL="756285" indent="-286385">
              <a:lnSpc>
                <a:spcPts val="1945"/>
              </a:lnSpc>
              <a:buClr>
                <a:srgbClr val="1B5CA4"/>
              </a:buClr>
              <a:buFont typeface="Wingdings"/>
              <a:buChar char=""/>
              <a:tabLst>
                <a:tab pos="756285" algn="l"/>
                <a:tab pos="756920" algn="l"/>
              </a:tabLst>
            </a:pPr>
            <a:r>
              <a:rPr sz="1800" spc="-170" dirty="0">
                <a:solidFill>
                  <a:srgbClr val="5F5F5F"/>
                </a:solidFill>
                <a:latin typeface="Arial"/>
                <a:cs typeface="Arial"/>
              </a:rPr>
              <a:t>MVA </a:t>
            </a:r>
            <a:r>
              <a:rPr sz="1800" spc="-25" dirty="0">
                <a:solidFill>
                  <a:srgbClr val="5F5F5F"/>
                </a:solidFill>
                <a:latin typeface="Arial"/>
                <a:cs typeface="Arial"/>
              </a:rPr>
              <a:t>limit </a:t>
            </a:r>
            <a:r>
              <a:rPr sz="1800" spc="-160" dirty="0">
                <a:solidFill>
                  <a:srgbClr val="5F5F5F"/>
                </a:solidFill>
                <a:latin typeface="Arial"/>
                <a:cs typeface="Arial"/>
              </a:rPr>
              <a:t>due </a:t>
            </a:r>
            <a:r>
              <a:rPr sz="1800" spc="-60" dirty="0">
                <a:solidFill>
                  <a:srgbClr val="5F5F5F"/>
                </a:solidFill>
                <a:latin typeface="Arial"/>
                <a:cs typeface="Arial"/>
              </a:rPr>
              <a:t>to </a:t>
            </a:r>
            <a:r>
              <a:rPr sz="1800" spc="-90" dirty="0">
                <a:solidFill>
                  <a:srgbClr val="5F5F5F"/>
                </a:solidFill>
                <a:latin typeface="Arial"/>
                <a:cs typeface="Arial"/>
              </a:rPr>
              <a:t>the </a:t>
            </a:r>
            <a:r>
              <a:rPr sz="1800" spc="-75" dirty="0">
                <a:solidFill>
                  <a:srgbClr val="5F5F5F"/>
                </a:solidFill>
                <a:latin typeface="Arial"/>
                <a:cs typeface="Arial"/>
              </a:rPr>
              <a:t>stator</a:t>
            </a:r>
            <a:r>
              <a:rPr sz="1800" spc="-250" dirty="0">
                <a:solidFill>
                  <a:srgbClr val="5F5F5F"/>
                </a:solidFill>
                <a:latin typeface="Arial"/>
                <a:cs typeface="Arial"/>
              </a:rPr>
              <a:t> </a:t>
            </a:r>
            <a:r>
              <a:rPr sz="1800" spc="-85" dirty="0">
                <a:solidFill>
                  <a:srgbClr val="5F5F5F"/>
                </a:solidFill>
                <a:latin typeface="Arial"/>
                <a:cs typeface="Arial"/>
              </a:rPr>
              <a:t>current</a:t>
            </a:r>
            <a:endParaRPr sz="1800">
              <a:latin typeface="Arial"/>
              <a:cs typeface="Arial"/>
            </a:endParaRPr>
          </a:p>
          <a:p>
            <a:pPr marL="756285" indent="-286385">
              <a:lnSpc>
                <a:spcPts val="2050"/>
              </a:lnSpc>
              <a:buClr>
                <a:srgbClr val="1B5CA4"/>
              </a:buClr>
              <a:buFont typeface="Wingdings"/>
              <a:buChar char=""/>
              <a:tabLst>
                <a:tab pos="756285" algn="l"/>
                <a:tab pos="756920" algn="l"/>
              </a:tabLst>
            </a:pPr>
            <a:r>
              <a:rPr sz="1800" spc="-100" dirty="0">
                <a:solidFill>
                  <a:srgbClr val="5F5F5F"/>
                </a:solidFill>
                <a:latin typeface="Arial"/>
                <a:cs typeface="Arial"/>
              </a:rPr>
              <a:t>prime </a:t>
            </a:r>
            <a:r>
              <a:rPr sz="1800" spc="-125" dirty="0">
                <a:solidFill>
                  <a:srgbClr val="5F5F5F"/>
                </a:solidFill>
                <a:latin typeface="Arial"/>
                <a:cs typeface="Arial"/>
              </a:rPr>
              <a:t>mover </a:t>
            </a:r>
            <a:r>
              <a:rPr sz="1800" spc="-65" dirty="0">
                <a:solidFill>
                  <a:srgbClr val="5F5F5F"/>
                </a:solidFill>
                <a:latin typeface="Arial"/>
                <a:cs typeface="Arial"/>
              </a:rPr>
              <a:t>MW</a:t>
            </a:r>
            <a:r>
              <a:rPr sz="1800" spc="15" dirty="0">
                <a:solidFill>
                  <a:srgbClr val="5F5F5F"/>
                </a:solidFill>
                <a:latin typeface="Arial"/>
                <a:cs typeface="Arial"/>
              </a:rPr>
              <a:t> </a:t>
            </a:r>
            <a:r>
              <a:rPr sz="1800" spc="-95" dirty="0">
                <a:solidFill>
                  <a:srgbClr val="5F5F5F"/>
                </a:solidFill>
                <a:latin typeface="Arial"/>
                <a:cs typeface="Arial"/>
              </a:rPr>
              <a:t>capability</a:t>
            </a:r>
            <a:endParaRPr sz="1800">
              <a:latin typeface="Arial"/>
              <a:cs typeface="Arial"/>
            </a:endParaRPr>
          </a:p>
        </p:txBody>
      </p:sp>
      <p:sp>
        <p:nvSpPr>
          <p:cNvPr id="34" name="TextBox 3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7087849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89676" y="4376010"/>
            <a:ext cx="723900" cy="0"/>
          </a:xfrm>
          <a:custGeom>
            <a:avLst/>
            <a:gdLst/>
            <a:ahLst/>
            <a:cxnLst/>
            <a:rect l="l" t="t" r="r" b="b"/>
            <a:pathLst>
              <a:path w="723900">
                <a:moveTo>
                  <a:pt x="723900" y="0"/>
                </a:moveTo>
                <a:lnTo>
                  <a:pt x="0" y="0"/>
                </a:lnTo>
              </a:path>
            </a:pathLst>
          </a:custGeom>
          <a:ln w="28575">
            <a:solidFill>
              <a:srgbClr val="00FFFF"/>
            </a:solidFill>
          </a:ln>
        </p:spPr>
        <p:txBody>
          <a:bodyPr wrap="square" lIns="0" tIns="0" rIns="0" bIns="0" rtlCol="0"/>
          <a:lstStyle/>
          <a:p>
            <a:endParaRPr/>
          </a:p>
        </p:txBody>
      </p:sp>
      <p:sp>
        <p:nvSpPr>
          <p:cNvPr id="3" name="object 3"/>
          <p:cNvSpPr/>
          <p:nvPr/>
        </p:nvSpPr>
        <p:spPr>
          <a:xfrm>
            <a:off x="5912484" y="4460592"/>
            <a:ext cx="475615" cy="0"/>
          </a:xfrm>
          <a:custGeom>
            <a:avLst/>
            <a:gdLst/>
            <a:ahLst/>
            <a:cxnLst/>
            <a:rect l="l" t="t" r="r" b="b"/>
            <a:pathLst>
              <a:path w="475614">
                <a:moveTo>
                  <a:pt x="475488" y="0"/>
                </a:moveTo>
                <a:lnTo>
                  <a:pt x="0" y="0"/>
                </a:lnTo>
              </a:path>
            </a:pathLst>
          </a:custGeom>
          <a:ln w="28575">
            <a:solidFill>
              <a:srgbClr val="00FFFF"/>
            </a:solidFill>
          </a:ln>
        </p:spPr>
        <p:txBody>
          <a:bodyPr wrap="square" lIns="0" tIns="0" rIns="0" bIns="0" rtlCol="0"/>
          <a:lstStyle/>
          <a:p>
            <a:endParaRPr/>
          </a:p>
        </p:txBody>
      </p:sp>
      <p:sp>
        <p:nvSpPr>
          <p:cNvPr id="4" name="object 4"/>
          <p:cNvSpPr/>
          <p:nvPr/>
        </p:nvSpPr>
        <p:spPr>
          <a:xfrm>
            <a:off x="5981953" y="4534253"/>
            <a:ext cx="336550" cy="0"/>
          </a:xfrm>
          <a:custGeom>
            <a:avLst/>
            <a:gdLst/>
            <a:ahLst/>
            <a:cxnLst/>
            <a:rect l="l" t="t" r="r" b="b"/>
            <a:pathLst>
              <a:path w="336550">
                <a:moveTo>
                  <a:pt x="336550" y="0"/>
                </a:moveTo>
                <a:lnTo>
                  <a:pt x="0" y="0"/>
                </a:lnTo>
              </a:path>
            </a:pathLst>
          </a:custGeom>
          <a:ln w="28575">
            <a:solidFill>
              <a:srgbClr val="00FFFF"/>
            </a:solidFill>
          </a:ln>
        </p:spPr>
        <p:txBody>
          <a:bodyPr wrap="square" lIns="0" tIns="0" rIns="0" bIns="0" rtlCol="0"/>
          <a:lstStyle/>
          <a:p>
            <a:endParaRPr/>
          </a:p>
        </p:txBody>
      </p:sp>
      <p:sp>
        <p:nvSpPr>
          <p:cNvPr id="5" name="object 5"/>
          <p:cNvSpPr/>
          <p:nvPr/>
        </p:nvSpPr>
        <p:spPr>
          <a:xfrm>
            <a:off x="5808345" y="3689067"/>
            <a:ext cx="689610" cy="0"/>
          </a:xfrm>
          <a:custGeom>
            <a:avLst/>
            <a:gdLst/>
            <a:ahLst/>
            <a:cxnLst/>
            <a:rect l="l" t="t" r="r" b="b"/>
            <a:pathLst>
              <a:path w="689610">
                <a:moveTo>
                  <a:pt x="0" y="0"/>
                </a:moveTo>
                <a:lnTo>
                  <a:pt x="689101" y="0"/>
                </a:lnTo>
              </a:path>
            </a:pathLst>
          </a:custGeom>
          <a:ln w="57150">
            <a:solidFill>
              <a:srgbClr val="00FFFF"/>
            </a:solidFill>
          </a:ln>
        </p:spPr>
        <p:txBody>
          <a:bodyPr wrap="square" lIns="0" tIns="0" rIns="0" bIns="0" rtlCol="0"/>
          <a:lstStyle/>
          <a:p>
            <a:endParaRPr/>
          </a:p>
        </p:txBody>
      </p:sp>
      <p:sp>
        <p:nvSpPr>
          <p:cNvPr id="6" name="object 6"/>
          <p:cNvSpPr/>
          <p:nvPr/>
        </p:nvSpPr>
        <p:spPr>
          <a:xfrm>
            <a:off x="6152896" y="2061563"/>
            <a:ext cx="0" cy="290830"/>
          </a:xfrm>
          <a:custGeom>
            <a:avLst/>
            <a:gdLst/>
            <a:ahLst/>
            <a:cxnLst/>
            <a:rect l="l" t="t" r="r" b="b"/>
            <a:pathLst>
              <a:path h="290830">
                <a:moveTo>
                  <a:pt x="0" y="0"/>
                </a:moveTo>
                <a:lnTo>
                  <a:pt x="0" y="290512"/>
                </a:lnTo>
              </a:path>
            </a:pathLst>
          </a:custGeom>
          <a:ln w="28575">
            <a:solidFill>
              <a:srgbClr val="00FFFF"/>
            </a:solidFill>
          </a:ln>
        </p:spPr>
        <p:txBody>
          <a:bodyPr wrap="square" lIns="0" tIns="0" rIns="0" bIns="0" rtlCol="0"/>
          <a:lstStyle/>
          <a:p>
            <a:endParaRPr/>
          </a:p>
        </p:txBody>
      </p:sp>
      <p:sp>
        <p:nvSpPr>
          <p:cNvPr id="7" name="object 7"/>
          <p:cNvSpPr/>
          <p:nvPr/>
        </p:nvSpPr>
        <p:spPr>
          <a:xfrm>
            <a:off x="6152896" y="2442563"/>
            <a:ext cx="0" cy="1006475"/>
          </a:xfrm>
          <a:custGeom>
            <a:avLst/>
            <a:gdLst/>
            <a:ahLst/>
            <a:cxnLst/>
            <a:rect l="l" t="t" r="r" b="b"/>
            <a:pathLst>
              <a:path h="1006475">
                <a:moveTo>
                  <a:pt x="0" y="0"/>
                </a:moveTo>
                <a:lnTo>
                  <a:pt x="0" y="1005966"/>
                </a:lnTo>
              </a:path>
            </a:pathLst>
          </a:custGeom>
          <a:ln w="28575">
            <a:solidFill>
              <a:srgbClr val="00FFFF"/>
            </a:solidFill>
          </a:ln>
        </p:spPr>
        <p:txBody>
          <a:bodyPr wrap="square" lIns="0" tIns="0" rIns="0" bIns="0" rtlCol="0"/>
          <a:lstStyle/>
          <a:p>
            <a:endParaRPr/>
          </a:p>
        </p:txBody>
      </p:sp>
      <p:sp>
        <p:nvSpPr>
          <p:cNvPr id="8" name="object 8"/>
          <p:cNvSpPr/>
          <p:nvPr/>
        </p:nvSpPr>
        <p:spPr>
          <a:xfrm>
            <a:off x="6150228" y="3708626"/>
            <a:ext cx="0" cy="648335"/>
          </a:xfrm>
          <a:custGeom>
            <a:avLst/>
            <a:gdLst/>
            <a:ahLst/>
            <a:cxnLst/>
            <a:rect l="l" t="t" r="r" b="b"/>
            <a:pathLst>
              <a:path h="648335">
                <a:moveTo>
                  <a:pt x="0" y="0"/>
                </a:moveTo>
                <a:lnTo>
                  <a:pt x="0" y="647954"/>
                </a:lnTo>
              </a:path>
            </a:pathLst>
          </a:custGeom>
          <a:ln w="28575">
            <a:solidFill>
              <a:srgbClr val="00FFFF"/>
            </a:solidFill>
          </a:ln>
        </p:spPr>
        <p:txBody>
          <a:bodyPr wrap="square" lIns="0" tIns="0" rIns="0" bIns="0" rtlCol="0"/>
          <a:lstStyle/>
          <a:p>
            <a:endParaRPr/>
          </a:p>
        </p:txBody>
      </p:sp>
      <p:sp>
        <p:nvSpPr>
          <p:cNvPr id="9" name="object 9"/>
          <p:cNvSpPr/>
          <p:nvPr/>
        </p:nvSpPr>
        <p:spPr>
          <a:xfrm>
            <a:off x="6078092" y="4607913"/>
            <a:ext cx="144780" cy="0"/>
          </a:xfrm>
          <a:custGeom>
            <a:avLst/>
            <a:gdLst/>
            <a:ahLst/>
            <a:cxnLst/>
            <a:rect l="l" t="t" r="r" b="b"/>
            <a:pathLst>
              <a:path w="144779">
                <a:moveTo>
                  <a:pt x="144272" y="0"/>
                </a:moveTo>
                <a:lnTo>
                  <a:pt x="0" y="0"/>
                </a:lnTo>
              </a:path>
            </a:pathLst>
          </a:custGeom>
          <a:ln w="28575">
            <a:solidFill>
              <a:srgbClr val="00FFFF"/>
            </a:solidFill>
          </a:ln>
        </p:spPr>
        <p:txBody>
          <a:bodyPr wrap="square" lIns="0" tIns="0" rIns="0" bIns="0" rtlCol="0"/>
          <a:lstStyle/>
          <a:p>
            <a:endParaRPr/>
          </a:p>
        </p:txBody>
      </p:sp>
      <p:sp>
        <p:nvSpPr>
          <p:cNvPr id="10" name="object 10"/>
          <p:cNvSpPr/>
          <p:nvPr/>
        </p:nvSpPr>
        <p:spPr>
          <a:xfrm>
            <a:off x="5808345" y="3493995"/>
            <a:ext cx="689610" cy="0"/>
          </a:xfrm>
          <a:custGeom>
            <a:avLst/>
            <a:gdLst/>
            <a:ahLst/>
            <a:cxnLst/>
            <a:rect l="l" t="t" r="r" b="b"/>
            <a:pathLst>
              <a:path w="689610">
                <a:moveTo>
                  <a:pt x="0" y="0"/>
                </a:moveTo>
                <a:lnTo>
                  <a:pt x="689101" y="0"/>
                </a:lnTo>
              </a:path>
            </a:pathLst>
          </a:custGeom>
          <a:ln w="57150">
            <a:solidFill>
              <a:srgbClr val="00FFFF"/>
            </a:solidFill>
          </a:ln>
        </p:spPr>
        <p:txBody>
          <a:bodyPr wrap="square" lIns="0" tIns="0" rIns="0" bIns="0" rtlCol="0"/>
          <a:lstStyle/>
          <a:p>
            <a:endParaRPr/>
          </a:p>
        </p:txBody>
      </p:sp>
      <p:sp>
        <p:nvSpPr>
          <p:cNvPr id="11" name="object 11"/>
          <p:cNvSpPr/>
          <p:nvPr/>
        </p:nvSpPr>
        <p:spPr>
          <a:xfrm>
            <a:off x="7818501" y="4420079"/>
            <a:ext cx="690245" cy="0"/>
          </a:xfrm>
          <a:custGeom>
            <a:avLst/>
            <a:gdLst/>
            <a:ahLst/>
            <a:cxnLst/>
            <a:rect l="l" t="t" r="r" b="b"/>
            <a:pathLst>
              <a:path w="690245">
                <a:moveTo>
                  <a:pt x="689864" y="0"/>
                </a:moveTo>
                <a:lnTo>
                  <a:pt x="0" y="0"/>
                </a:lnTo>
              </a:path>
            </a:pathLst>
          </a:custGeom>
          <a:ln w="28575">
            <a:solidFill>
              <a:srgbClr val="00FFFF"/>
            </a:solidFill>
          </a:ln>
        </p:spPr>
        <p:txBody>
          <a:bodyPr wrap="square" lIns="0" tIns="0" rIns="0" bIns="0" rtlCol="0"/>
          <a:lstStyle/>
          <a:p>
            <a:endParaRPr/>
          </a:p>
        </p:txBody>
      </p:sp>
      <p:sp>
        <p:nvSpPr>
          <p:cNvPr id="12" name="object 12"/>
          <p:cNvSpPr/>
          <p:nvPr/>
        </p:nvSpPr>
        <p:spPr>
          <a:xfrm>
            <a:off x="7930515" y="4507583"/>
            <a:ext cx="453390" cy="0"/>
          </a:xfrm>
          <a:custGeom>
            <a:avLst/>
            <a:gdLst/>
            <a:ahLst/>
            <a:cxnLst/>
            <a:rect l="l" t="t" r="r" b="b"/>
            <a:pathLst>
              <a:path w="453390">
                <a:moveTo>
                  <a:pt x="453135" y="0"/>
                </a:moveTo>
                <a:lnTo>
                  <a:pt x="0" y="0"/>
                </a:lnTo>
              </a:path>
            </a:pathLst>
          </a:custGeom>
          <a:ln w="28575">
            <a:solidFill>
              <a:srgbClr val="00FFFF"/>
            </a:solidFill>
          </a:ln>
        </p:spPr>
        <p:txBody>
          <a:bodyPr wrap="square" lIns="0" tIns="0" rIns="0" bIns="0" rtlCol="0"/>
          <a:lstStyle/>
          <a:p>
            <a:endParaRPr/>
          </a:p>
        </p:txBody>
      </p:sp>
      <p:sp>
        <p:nvSpPr>
          <p:cNvPr id="13" name="object 13"/>
          <p:cNvSpPr/>
          <p:nvPr/>
        </p:nvSpPr>
        <p:spPr>
          <a:xfrm>
            <a:off x="8014461" y="4583909"/>
            <a:ext cx="321310" cy="0"/>
          </a:xfrm>
          <a:custGeom>
            <a:avLst/>
            <a:gdLst/>
            <a:ahLst/>
            <a:cxnLst/>
            <a:rect l="l" t="t" r="r" b="b"/>
            <a:pathLst>
              <a:path w="321309">
                <a:moveTo>
                  <a:pt x="320802" y="0"/>
                </a:moveTo>
                <a:lnTo>
                  <a:pt x="0" y="0"/>
                </a:lnTo>
              </a:path>
            </a:pathLst>
          </a:custGeom>
          <a:ln w="28575">
            <a:solidFill>
              <a:srgbClr val="00FFFF"/>
            </a:solidFill>
          </a:ln>
        </p:spPr>
        <p:txBody>
          <a:bodyPr wrap="square" lIns="0" tIns="0" rIns="0" bIns="0" rtlCol="0"/>
          <a:lstStyle/>
          <a:p>
            <a:endParaRPr/>
          </a:p>
        </p:txBody>
      </p:sp>
      <p:sp>
        <p:nvSpPr>
          <p:cNvPr id="14" name="object 14"/>
          <p:cNvSpPr/>
          <p:nvPr/>
        </p:nvSpPr>
        <p:spPr>
          <a:xfrm>
            <a:off x="7859141" y="3708245"/>
            <a:ext cx="328930" cy="0"/>
          </a:xfrm>
          <a:custGeom>
            <a:avLst/>
            <a:gdLst/>
            <a:ahLst/>
            <a:cxnLst/>
            <a:rect l="l" t="t" r="r" b="b"/>
            <a:pathLst>
              <a:path w="328929">
                <a:moveTo>
                  <a:pt x="0" y="0"/>
                </a:moveTo>
                <a:lnTo>
                  <a:pt x="328422" y="0"/>
                </a:lnTo>
              </a:path>
            </a:pathLst>
          </a:custGeom>
          <a:ln w="28575">
            <a:solidFill>
              <a:srgbClr val="00FFFF"/>
            </a:solidFill>
          </a:ln>
        </p:spPr>
        <p:txBody>
          <a:bodyPr wrap="square" lIns="0" tIns="0" rIns="0" bIns="0" rtlCol="0"/>
          <a:lstStyle/>
          <a:p>
            <a:endParaRPr/>
          </a:p>
        </p:txBody>
      </p:sp>
      <p:sp>
        <p:nvSpPr>
          <p:cNvPr id="15" name="object 15"/>
          <p:cNvSpPr/>
          <p:nvPr/>
        </p:nvSpPr>
        <p:spPr>
          <a:xfrm>
            <a:off x="8190103" y="2044164"/>
            <a:ext cx="0" cy="307975"/>
          </a:xfrm>
          <a:custGeom>
            <a:avLst/>
            <a:gdLst/>
            <a:ahLst/>
            <a:cxnLst/>
            <a:rect l="l" t="t" r="r" b="b"/>
            <a:pathLst>
              <a:path h="307975">
                <a:moveTo>
                  <a:pt x="0" y="0"/>
                </a:moveTo>
                <a:lnTo>
                  <a:pt x="0" y="307911"/>
                </a:lnTo>
              </a:path>
            </a:pathLst>
          </a:custGeom>
          <a:ln w="28575">
            <a:solidFill>
              <a:srgbClr val="00FFFF"/>
            </a:solidFill>
          </a:ln>
        </p:spPr>
        <p:txBody>
          <a:bodyPr wrap="square" lIns="0" tIns="0" rIns="0" bIns="0" rtlCol="0"/>
          <a:lstStyle/>
          <a:p>
            <a:endParaRPr/>
          </a:p>
        </p:txBody>
      </p:sp>
      <p:sp>
        <p:nvSpPr>
          <p:cNvPr id="16" name="object 16"/>
          <p:cNvSpPr/>
          <p:nvPr/>
        </p:nvSpPr>
        <p:spPr>
          <a:xfrm>
            <a:off x="8190103" y="2442563"/>
            <a:ext cx="0" cy="971550"/>
          </a:xfrm>
          <a:custGeom>
            <a:avLst/>
            <a:gdLst/>
            <a:ahLst/>
            <a:cxnLst/>
            <a:rect l="l" t="t" r="r" b="b"/>
            <a:pathLst>
              <a:path h="971550">
                <a:moveTo>
                  <a:pt x="0" y="0"/>
                </a:moveTo>
                <a:lnTo>
                  <a:pt x="0" y="971550"/>
                </a:lnTo>
              </a:path>
            </a:pathLst>
          </a:custGeom>
          <a:ln w="28575">
            <a:solidFill>
              <a:srgbClr val="00FFFF"/>
            </a:solidFill>
          </a:ln>
        </p:spPr>
        <p:txBody>
          <a:bodyPr wrap="square" lIns="0" tIns="0" rIns="0" bIns="0" rtlCol="0"/>
          <a:lstStyle/>
          <a:p>
            <a:endParaRPr/>
          </a:p>
        </p:txBody>
      </p:sp>
      <p:sp>
        <p:nvSpPr>
          <p:cNvPr id="17" name="object 17"/>
          <p:cNvSpPr/>
          <p:nvPr/>
        </p:nvSpPr>
        <p:spPr>
          <a:xfrm>
            <a:off x="8177403" y="3728438"/>
            <a:ext cx="0" cy="671830"/>
          </a:xfrm>
          <a:custGeom>
            <a:avLst/>
            <a:gdLst/>
            <a:ahLst/>
            <a:cxnLst/>
            <a:rect l="l" t="t" r="r" b="b"/>
            <a:pathLst>
              <a:path h="671829">
                <a:moveTo>
                  <a:pt x="0" y="0"/>
                </a:moveTo>
                <a:lnTo>
                  <a:pt x="0" y="671449"/>
                </a:lnTo>
              </a:path>
            </a:pathLst>
          </a:custGeom>
          <a:ln w="28575">
            <a:solidFill>
              <a:srgbClr val="00FFFF"/>
            </a:solidFill>
          </a:ln>
        </p:spPr>
        <p:txBody>
          <a:bodyPr wrap="square" lIns="0" tIns="0" rIns="0" bIns="0" rtlCol="0"/>
          <a:lstStyle/>
          <a:p>
            <a:endParaRPr/>
          </a:p>
        </p:txBody>
      </p:sp>
      <p:sp>
        <p:nvSpPr>
          <p:cNvPr id="18" name="object 18"/>
          <p:cNvSpPr/>
          <p:nvPr/>
        </p:nvSpPr>
        <p:spPr>
          <a:xfrm>
            <a:off x="8106156" y="4660236"/>
            <a:ext cx="137795" cy="635"/>
          </a:xfrm>
          <a:custGeom>
            <a:avLst/>
            <a:gdLst/>
            <a:ahLst/>
            <a:cxnLst/>
            <a:rect l="l" t="t" r="r" b="b"/>
            <a:pathLst>
              <a:path w="137795" h="635">
                <a:moveTo>
                  <a:pt x="137414" y="0"/>
                </a:moveTo>
                <a:lnTo>
                  <a:pt x="0" y="126"/>
                </a:lnTo>
              </a:path>
            </a:pathLst>
          </a:custGeom>
          <a:ln w="28575">
            <a:solidFill>
              <a:srgbClr val="00FFFF"/>
            </a:solidFill>
          </a:ln>
        </p:spPr>
        <p:txBody>
          <a:bodyPr wrap="square" lIns="0" tIns="0" rIns="0" bIns="0" rtlCol="0"/>
          <a:lstStyle/>
          <a:p>
            <a:endParaRPr/>
          </a:p>
        </p:txBody>
      </p:sp>
      <p:sp>
        <p:nvSpPr>
          <p:cNvPr id="19" name="object 19"/>
          <p:cNvSpPr/>
          <p:nvPr/>
        </p:nvSpPr>
        <p:spPr>
          <a:xfrm>
            <a:off x="7874381" y="3726024"/>
            <a:ext cx="299085" cy="313690"/>
          </a:xfrm>
          <a:custGeom>
            <a:avLst/>
            <a:gdLst/>
            <a:ahLst/>
            <a:cxnLst/>
            <a:rect l="l" t="t" r="r" b="b"/>
            <a:pathLst>
              <a:path w="299084" h="313689">
                <a:moveTo>
                  <a:pt x="298703" y="313308"/>
                </a:moveTo>
                <a:lnTo>
                  <a:pt x="250251" y="309210"/>
                </a:lnTo>
                <a:lnTo>
                  <a:pt x="204289" y="297342"/>
                </a:lnTo>
                <a:lnTo>
                  <a:pt x="161430" y="278350"/>
                </a:lnTo>
                <a:lnTo>
                  <a:pt x="122291" y="252877"/>
                </a:lnTo>
                <a:lnTo>
                  <a:pt x="87487" y="221567"/>
                </a:lnTo>
                <a:lnTo>
                  <a:pt x="57631" y="185064"/>
                </a:lnTo>
                <a:lnTo>
                  <a:pt x="33340" y="144012"/>
                </a:lnTo>
                <a:lnTo>
                  <a:pt x="15227" y="99054"/>
                </a:lnTo>
                <a:lnTo>
                  <a:pt x="3909" y="50836"/>
                </a:lnTo>
                <a:lnTo>
                  <a:pt x="0" y="0"/>
                </a:lnTo>
              </a:path>
            </a:pathLst>
          </a:custGeom>
          <a:ln w="28575">
            <a:solidFill>
              <a:srgbClr val="00FFFF"/>
            </a:solidFill>
          </a:ln>
        </p:spPr>
        <p:txBody>
          <a:bodyPr wrap="square" lIns="0" tIns="0" rIns="0" bIns="0" rtlCol="0"/>
          <a:lstStyle/>
          <a:p>
            <a:endParaRPr/>
          </a:p>
        </p:txBody>
      </p:sp>
      <p:sp>
        <p:nvSpPr>
          <p:cNvPr id="20" name="object 20"/>
          <p:cNvSpPr/>
          <p:nvPr/>
        </p:nvSpPr>
        <p:spPr>
          <a:xfrm>
            <a:off x="8180196" y="3441926"/>
            <a:ext cx="325120" cy="277495"/>
          </a:xfrm>
          <a:custGeom>
            <a:avLst/>
            <a:gdLst/>
            <a:ahLst/>
            <a:cxnLst/>
            <a:rect l="l" t="t" r="r" b="b"/>
            <a:pathLst>
              <a:path w="325120" h="277495">
                <a:moveTo>
                  <a:pt x="325120" y="277495"/>
                </a:moveTo>
                <a:lnTo>
                  <a:pt x="320865" y="232475"/>
                </a:lnTo>
                <a:lnTo>
                  <a:pt x="308547" y="189772"/>
                </a:lnTo>
                <a:lnTo>
                  <a:pt x="288834" y="149955"/>
                </a:lnTo>
                <a:lnTo>
                  <a:pt x="262396" y="113595"/>
                </a:lnTo>
                <a:lnTo>
                  <a:pt x="229901" y="81264"/>
                </a:lnTo>
                <a:lnTo>
                  <a:pt x="192019" y="53531"/>
                </a:lnTo>
                <a:lnTo>
                  <a:pt x="149419" y="30967"/>
                </a:lnTo>
                <a:lnTo>
                  <a:pt x="102770" y="14143"/>
                </a:lnTo>
                <a:lnTo>
                  <a:pt x="52740" y="3631"/>
                </a:lnTo>
                <a:lnTo>
                  <a:pt x="0" y="0"/>
                </a:lnTo>
              </a:path>
            </a:pathLst>
          </a:custGeom>
          <a:ln w="28575">
            <a:solidFill>
              <a:srgbClr val="00FFFF"/>
            </a:solidFill>
          </a:ln>
        </p:spPr>
        <p:txBody>
          <a:bodyPr wrap="square" lIns="0" tIns="0" rIns="0" bIns="0" rtlCol="0"/>
          <a:lstStyle/>
          <a:p>
            <a:endParaRPr/>
          </a:p>
        </p:txBody>
      </p:sp>
      <p:sp>
        <p:nvSpPr>
          <p:cNvPr id="21" name="object 21"/>
          <p:cNvSpPr/>
          <p:nvPr/>
        </p:nvSpPr>
        <p:spPr>
          <a:xfrm>
            <a:off x="8196453" y="3719421"/>
            <a:ext cx="323215" cy="325120"/>
          </a:xfrm>
          <a:custGeom>
            <a:avLst/>
            <a:gdLst/>
            <a:ahLst/>
            <a:cxnLst/>
            <a:rect l="l" t="t" r="r" b="b"/>
            <a:pathLst>
              <a:path w="323215" h="325120">
                <a:moveTo>
                  <a:pt x="323088" y="0"/>
                </a:moveTo>
                <a:lnTo>
                  <a:pt x="319584" y="47982"/>
                </a:lnTo>
                <a:lnTo>
                  <a:pt x="309408" y="93780"/>
                </a:lnTo>
                <a:lnTo>
                  <a:pt x="293059" y="136891"/>
                </a:lnTo>
                <a:lnTo>
                  <a:pt x="271036" y="176813"/>
                </a:lnTo>
                <a:lnTo>
                  <a:pt x="243839" y="213042"/>
                </a:lnTo>
                <a:lnTo>
                  <a:pt x="211968" y="245077"/>
                </a:lnTo>
                <a:lnTo>
                  <a:pt x="175924" y="272415"/>
                </a:lnTo>
                <a:lnTo>
                  <a:pt x="136205" y="294552"/>
                </a:lnTo>
                <a:lnTo>
                  <a:pt x="93311" y="310987"/>
                </a:lnTo>
                <a:lnTo>
                  <a:pt x="47743" y="321217"/>
                </a:lnTo>
                <a:lnTo>
                  <a:pt x="0" y="324738"/>
                </a:lnTo>
              </a:path>
            </a:pathLst>
          </a:custGeom>
          <a:ln w="28575">
            <a:solidFill>
              <a:srgbClr val="00FFFF"/>
            </a:solidFill>
          </a:ln>
        </p:spPr>
        <p:txBody>
          <a:bodyPr wrap="square" lIns="0" tIns="0" rIns="0" bIns="0" rtlCol="0"/>
          <a:lstStyle/>
          <a:p>
            <a:endParaRPr/>
          </a:p>
        </p:txBody>
      </p:sp>
      <p:sp>
        <p:nvSpPr>
          <p:cNvPr id="22" name="object 22"/>
          <p:cNvSpPr/>
          <p:nvPr/>
        </p:nvSpPr>
        <p:spPr>
          <a:xfrm>
            <a:off x="5599176" y="2006064"/>
            <a:ext cx="3240405" cy="0"/>
          </a:xfrm>
          <a:custGeom>
            <a:avLst/>
            <a:gdLst/>
            <a:ahLst/>
            <a:cxnLst/>
            <a:rect l="l" t="t" r="r" b="b"/>
            <a:pathLst>
              <a:path w="3240404">
                <a:moveTo>
                  <a:pt x="0" y="0"/>
                </a:moveTo>
                <a:lnTo>
                  <a:pt x="3240024" y="0"/>
                </a:lnTo>
              </a:path>
            </a:pathLst>
          </a:custGeom>
          <a:ln w="76200">
            <a:solidFill>
              <a:srgbClr val="00FFFF"/>
            </a:solidFill>
          </a:ln>
        </p:spPr>
        <p:txBody>
          <a:bodyPr wrap="square" lIns="0" tIns="0" rIns="0" bIns="0" rtlCol="0"/>
          <a:lstStyle/>
          <a:p>
            <a:endParaRPr/>
          </a:p>
        </p:txBody>
      </p:sp>
      <p:sp>
        <p:nvSpPr>
          <p:cNvPr id="23" name="object 23"/>
          <p:cNvSpPr txBox="1"/>
          <p:nvPr/>
        </p:nvSpPr>
        <p:spPr>
          <a:xfrm>
            <a:off x="5678804" y="5176618"/>
            <a:ext cx="767715" cy="269240"/>
          </a:xfrm>
          <a:prstGeom prst="rect">
            <a:avLst/>
          </a:prstGeom>
        </p:spPr>
        <p:txBody>
          <a:bodyPr vert="horz" wrap="square" lIns="0" tIns="12065" rIns="0" bIns="0" rtlCol="0">
            <a:spAutoFit/>
          </a:bodyPr>
          <a:lstStyle/>
          <a:p>
            <a:pPr marL="12700">
              <a:lnSpc>
                <a:spcPct val="100000"/>
              </a:lnSpc>
              <a:spcBef>
                <a:spcPts val="95"/>
              </a:spcBef>
            </a:pPr>
            <a:r>
              <a:rPr sz="1600" spc="-185" dirty="0">
                <a:solidFill>
                  <a:srgbClr val="333333"/>
                </a:solidFill>
                <a:latin typeface="Arial"/>
                <a:cs typeface="Arial"/>
              </a:rPr>
              <a:t>Capa</a:t>
            </a:r>
            <a:r>
              <a:rPr sz="1600" spc="-40" dirty="0">
                <a:solidFill>
                  <a:srgbClr val="333333"/>
                </a:solidFill>
                <a:latin typeface="Arial"/>
                <a:cs typeface="Arial"/>
              </a:rPr>
              <a:t>cit</a:t>
            </a:r>
            <a:r>
              <a:rPr sz="1600" spc="-80" dirty="0">
                <a:solidFill>
                  <a:srgbClr val="333333"/>
                </a:solidFill>
                <a:latin typeface="Arial"/>
                <a:cs typeface="Arial"/>
              </a:rPr>
              <a:t>or</a:t>
            </a:r>
            <a:endParaRPr sz="1600">
              <a:latin typeface="Arial"/>
              <a:cs typeface="Arial"/>
            </a:endParaRPr>
          </a:p>
        </p:txBody>
      </p:sp>
      <p:sp>
        <p:nvSpPr>
          <p:cNvPr id="24" name="object 24"/>
          <p:cNvSpPr txBox="1"/>
          <p:nvPr/>
        </p:nvSpPr>
        <p:spPr>
          <a:xfrm>
            <a:off x="7863585" y="5247992"/>
            <a:ext cx="630555" cy="269240"/>
          </a:xfrm>
          <a:prstGeom prst="rect">
            <a:avLst/>
          </a:prstGeom>
        </p:spPr>
        <p:txBody>
          <a:bodyPr vert="horz" wrap="square" lIns="0" tIns="12065" rIns="0" bIns="0" rtlCol="0">
            <a:spAutoFit/>
          </a:bodyPr>
          <a:lstStyle/>
          <a:p>
            <a:pPr marL="12700">
              <a:lnSpc>
                <a:spcPct val="100000"/>
              </a:lnSpc>
              <a:spcBef>
                <a:spcPts val="95"/>
              </a:spcBef>
            </a:pPr>
            <a:r>
              <a:rPr sz="1600" spc="-120" dirty="0">
                <a:solidFill>
                  <a:srgbClr val="333333"/>
                </a:solidFill>
                <a:latin typeface="Arial"/>
                <a:cs typeface="Arial"/>
              </a:rPr>
              <a:t>Reactor</a:t>
            </a:r>
            <a:endParaRPr sz="1600">
              <a:latin typeface="Arial"/>
              <a:cs typeface="Arial"/>
            </a:endParaRPr>
          </a:p>
        </p:txBody>
      </p:sp>
      <p:sp>
        <p:nvSpPr>
          <p:cNvPr id="25" name="object 25"/>
          <p:cNvSpPr/>
          <p:nvPr/>
        </p:nvSpPr>
        <p:spPr>
          <a:xfrm>
            <a:off x="6149975" y="2352075"/>
            <a:ext cx="0" cy="90805"/>
          </a:xfrm>
          <a:custGeom>
            <a:avLst/>
            <a:gdLst/>
            <a:ahLst/>
            <a:cxnLst/>
            <a:rect l="l" t="t" r="r" b="b"/>
            <a:pathLst>
              <a:path h="90805">
                <a:moveTo>
                  <a:pt x="0" y="0"/>
                </a:moveTo>
                <a:lnTo>
                  <a:pt x="0" y="90487"/>
                </a:lnTo>
              </a:path>
            </a:pathLst>
          </a:custGeom>
          <a:ln w="82550">
            <a:solidFill>
              <a:srgbClr val="9E0E5F"/>
            </a:solidFill>
          </a:ln>
        </p:spPr>
        <p:txBody>
          <a:bodyPr wrap="square" lIns="0" tIns="0" rIns="0" bIns="0" rtlCol="0"/>
          <a:lstStyle/>
          <a:p>
            <a:endParaRPr/>
          </a:p>
        </p:txBody>
      </p:sp>
      <p:sp>
        <p:nvSpPr>
          <p:cNvPr id="26" name="object 26"/>
          <p:cNvSpPr/>
          <p:nvPr/>
        </p:nvSpPr>
        <p:spPr>
          <a:xfrm>
            <a:off x="6108700" y="2352075"/>
            <a:ext cx="82550" cy="90805"/>
          </a:xfrm>
          <a:custGeom>
            <a:avLst/>
            <a:gdLst/>
            <a:ahLst/>
            <a:cxnLst/>
            <a:rect l="l" t="t" r="r" b="b"/>
            <a:pathLst>
              <a:path w="82550" h="90805">
                <a:moveTo>
                  <a:pt x="0" y="90487"/>
                </a:moveTo>
                <a:lnTo>
                  <a:pt x="82550" y="90487"/>
                </a:lnTo>
                <a:lnTo>
                  <a:pt x="82550" y="0"/>
                </a:lnTo>
                <a:lnTo>
                  <a:pt x="0" y="0"/>
                </a:lnTo>
                <a:lnTo>
                  <a:pt x="0" y="90487"/>
                </a:lnTo>
                <a:close/>
              </a:path>
            </a:pathLst>
          </a:custGeom>
          <a:ln w="12700">
            <a:solidFill>
              <a:srgbClr val="00FFFF"/>
            </a:solidFill>
          </a:ln>
        </p:spPr>
        <p:txBody>
          <a:bodyPr wrap="square" lIns="0" tIns="0" rIns="0" bIns="0" rtlCol="0"/>
          <a:lstStyle/>
          <a:p>
            <a:endParaRPr/>
          </a:p>
        </p:txBody>
      </p:sp>
      <p:sp>
        <p:nvSpPr>
          <p:cNvPr id="27" name="object 27"/>
          <p:cNvSpPr/>
          <p:nvPr/>
        </p:nvSpPr>
        <p:spPr>
          <a:xfrm>
            <a:off x="8183626" y="2352075"/>
            <a:ext cx="0" cy="90805"/>
          </a:xfrm>
          <a:custGeom>
            <a:avLst/>
            <a:gdLst/>
            <a:ahLst/>
            <a:cxnLst/>
            <a:rect l="l" t="t" r="r" b="b"/>
            <a:pathLst>
              <a:path h="90805">
                <a:moveTo>
                  <a:pt x="0" y="0"/>
                </a:moveTo>
                <a:lnTo>
                  <a:pt x="0" y="90487"/>
                </a:lnTo>
              </a:path>
            </a:pathLst>
          </a:custGeom>
          <a:ln w="82550">
            <a:solidFill>
              <a:srgbClr val="9E0E5F"/>
            </a:solidFill>
          </a:ln>
        </p:spPr>
        <p:txBody>
          <a:bodyPr wrap="square" lIns="0" tIns="0" rIns="0" bIns="0" rtlCol="0"/>
          <a:lstStyle/>
          <a:p>
            <a:endParaRPr/>
          </a:p>
        </p:txBody>
      </p:sp>
      <p:sp>
        <p:nvSpPr>
          <p:cNvPr id="28" name="object 28"/>
          <p:cNvSpPr/>
          <p:nvPr/>
        </p:nvSpPr>
        <p:spPr>
          <a:xfrm>
            <a:off x="8142351" y="2352075"/>
            <a:ext cx="82550" cy="90805"/>
          </a:xfrm>
          <a:custGeom>
            <a:avLst/>
            <a:gdLst/>
            <a:ahLst/>
            <a:cxnLst/>
            <a:rect l="l" t="t" r="r" b="b"/>
            <a:pathLst>
              <a:path w="82550" h="90805">
                <a:moveTo>
                  <a:pt x="0" y="90487"/>
                </a:moveTo>
                <a:lnTo>
                  <a:pt x="82550" y="90487"/>
                </a:lnTo>
                <a:lnTo>
                  <a:pt x="82550" y="0"/>
                </a:lnTo>
                <a:lnTo>
                  <a:pt x="0" y="0"/>
                </a:lnTo>
                <a:lnTo>
                  <a:pt x="0" y="90487"/>
                </a:lnTo>
                <a:close/>
              </a:path>
            </a:pathLst>
          </a:custGeom>
          <a:ln w="12700">
            <a:solidFill>
              <a:srgbClr val="00FFFF"/>
            </a:solidFill>
          </a:ln>
        </p:spPr>
        <p:txBody>
          <a:bodyPr wrap="square" lIns="0" tIns="0" rIns="0" bIns="0" rtlCol="0"/>
          <a:lstStyle/>
          <a:p>
            <a:endParaRPr/>
          </a:p>
        </p:txBody>
      </p:sp>
      <p:sp>
        <p:nvSpPr>
          <p:cNvPr id="29" name="object 29"/>
          <p:cNvSpPr txBox="1">
            <a:spLocks noGrp="1"/>
          </p:cNvSpPr>
          <p:nvPr>
            <p:ph type="title"/>
          </p:nvPr>
        </p:nvSpPr>
        <p:spPr>
          <a:xfrm>
            <a:off x="585077" y="692696"/>
            <a:ext cx="7895412" cy="627736"/>
          </a:xfrm>
          <a:prstGeom prst="rect">
            <a:avLst/>
          </a:prstGeom>
        </p:spPr>
        <p:txBody>
          <a:bodyPr vert="horz" wrap="square" lIns="0" tIns="12065" rIns="0" bIns="0" rtlCol="0">
            <a:spAutoFit/>
          </a:bodyPr>
          <a:lstStyle/>
          <a:p>
            <a:pPr marL="12700">
              <a:lnSpc>
                <a:spcPct val="100000"/>
              </a:lnSpc>
              <a:spcBef>
                <a:spcPts val="95"/>
              </a:spcBef>
              <a:tabLst>
                <a:tab pos="1466215" algn="l"/>
                <a:tab pos="2414270" algn="l"/>
              </a:tabLst>
            </a:pPr>
            <a:r>
              <a:rPr spc="-170" dirty="0"/>
              <a:t>Model</a:t>
            </a:r>
            <a:r>
              <a:rPr spc="-60" dirty="0"/>
              <a:t>i</a:t>
            </a:r>
            <a:r>
              <a:rPr spc="-195" dirty="0"/>
              <a:t>ng</a:t>
            </a:r>
            <a:r>
              <a:rPr dirty="0"/>
              <a:t>	</a:t>
            </a:r>
            <a:r>
              <a:rPr spc="-150" dirty="0" smtClean="0"/>
              <a:t>shunt</a:t>
            </a:r>
            <a:r>
              <a:rPr lang="en-IN" dirty="0"/>
              <a:t> </a:t>
            </a:r>
            <a:r>
              <a:rPr lang="en-IN" dirty="0" smtClean="0"/>
              <a:t> </a:t>
            </a:r>
            <a:r>
              <a:rPr spc="-180" dirty="0" smtClean="0"/>
              <a:t>capacitors</a:t>
            </a:r>
            <a:endParaRPr spc="-180" dirty="0"/>
          </a:p>
        </p:txBody>
      </p:sp>
      <p:sp>
        <p:nvSpPr>
          <p:cNvPr id="30" name="object 30"/>
          <p:cNvSpPr txBox="1"/>
          <p:nvPr/>
        </p:nvSpPr>
        <p:spPr>
          <a:xfrm>
            <a:off x="501802" y="1500254"/>
            <a:ext cx="4716145" cy="3035300"/>
          </a:xfrm>
          <a:prstGeom prst="rect">
            <a:avLst/>
          </a:prstGeom>
        </p:spPr>
        <p:txBody>
          <a:bodyPr vert="horz" wrap="square" lIns="0" tIns="186690" rIns="0" bIns="0" rtlCol="0">
            <a:spAutoFit/>
          </a:bodyPr>
          <a:lstStyle/>
          <a:p>
            <a:pPr marL="12700">
              <a:lnSpc>
                <a:spcPct val="100000"/>
              </a:lnSpc>
              <a:spcBef>
                <a:spcPts val="1470"/>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b="1" spc="-65" dirty="0">
                <a:solidFill>
                  <a:srgbClr val="5F5F5F"/>
                </a:solidFill>
                <a:latin typeface="Arial"/>
                <a:cs typeface="Arial"/>
              </a:rPr>
              <a:t>1. </a:t>
            </a:r>
            <a:r>
              <a:rPr sz="2000" b="1" spc="-120" dirty="0">
                <a:solidFill>
                  <a:srgbClr val="5F5F5F"/>
                </a:solidFill>
                <a:latin typeface="Arial"/>
                <a:cs typeface="Arial"/>
              </a:rPr>
              <a:t>Insert </a:t>
            </a:r>
            <a:r>
              <a:rPr sz="2000" b="1" spc="-335" dirty="0">
                <a:solidFill>
                  <a:srgbClr val="5F5F5F"/>
                </a:solidFill>
                <a:latin typeface="Arial"/>
                <a:cs typeface="Arial"/>
              </a:rPr>
              <a:t>CP</a:t>
            </a:r>
            <a:r>
              <a:rPr sz="2000" b="1" spc="-185" dirty="0">
                <a:solidFill>
                  <a:srgbClr val="5F5F5F"/>
                </a:solidFill>
                <a:latin typeface="Arial"/>
                <a:cs typeface="Arial"/>
              </a:rPr>
              <a:t> </a:t>
            </a:r>
            <a:r>
              <a:rPr sz="2000" b="1" spc="-200" dirty="0">
                <a:solidFill>
                  <a:srgbClr val="5F5F5F"/>
                </a:solidFill>
                <a:latin typeface="Arial"/>
                <a:cs typeface="Arial"/>
              </a:rPr>
              <a:t>records</a:t>
            </a:r>
            <a:endParaRPr sz="2000">
              <a:latin typeface="Arial"/>
              <a:cs typeface="Arial"/>
            </a:endParaRPr>
          </a:p>
          <a:p>
            <a:pPr marL="664845" marR="5080" indent="-652780">
              <a:lnSpc>
                <a:spcPts val="2160"/>
              </a:lnSpc>
              <a:spcBef>
                <a:spcPts val="164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65" dirty="0">
                <a:solidFill>
                  <a:srgbClr val="5F5F5F"/>
                </a:solidFill>
                <a:latin typeface="Arial"/>
                <a:cs typeface="Arial"/>
              </a:rPr>
              <a:t>2. </a:t>
            </a:r>
            <a:r>
              <a:rPr sz="2000" b="1" spc="-145" dirty="0">
                <a:solidFill>
                  <a:srgbClr val="5F5F5F"/>
                </a:solidFill>
                <a:latin typeface="Arial"/>
                <a:cs typeface="Arial"/>
              </a:rPr>
              <a:t>Enter </a:t>
            </a:r>
            <a:r>
              <a:rPr sz="2000" b="1" spc="-185" dirty="0">
                <a:solidFill>
                  <a:srgbClr val="5F5F5F"/>
                </a:solidFill>
                <a:latin typeface="Arial"/>
                <a:cs typeface="Arial"/>
              </a:rPr>
              <a:t>shunt </a:t>
            </a:r>
            <a:r>
              <a:rPr sz="2000" b="1" spc="-175" dirty="0">
                <a:solidFill>
                  <a:srgbClr val="5F5F5F"/>
                </a:solidFill>
                <a:latin typeface="Arial"/>
                <a:cs typeface="Arial"/>
              </a:rPr>
              <a:t>capacitor nominal MVAr  </a:t>
            </a:r>
            <a:r>
              <a:rPr sz="2000" b="1" spc="-135" dirty="0">
                <a:solidFill>
                  <a:srgbClr val="5F5F5F"/>
                </a:solidFill>
                <a:latin typeface="Arial"/>
                <a:cs typeface="Arial"/>
              </a:rPr>
              <a:t>(negative </a:t>
            </a:r>
            <a:r>
              <a:rPr sz="2000" b="1" spc="-165" dirty="0">
                <a:solidFill>
                  <a:srgbClr val="5F5F5F"/>
                </a:solidFill>
                <a:latin typeface="Arial"/>
                <a:cs typeface="Arial"/>
              </a:rPr>
              <a:t>value </a:t>
            </a:r>
            <a:r>
              <a:rPr sz="2000" b="1" spc="-170" dirty="0">
                <a:solidFill>
                  <a:srgbClr val="5F5F5F"/>
                </a:solidFill>
                <a:latin typeface="Arial"/>
                <a:cs typeface="Arial"/>
              </a:rPr>
              <a:t>indicates</a:t>
            </a:r>
            <a:r>
              <a:rPr sz="2000" b="1" spc="210" dirty="0">
                <a:solidFill>
                  <a:srgbClr val="5F5F5F"/>
                </a:solidFill>
                <a:latin typeface="Arial"/>
                <a:cs typeface="Arial"/>
              </a:rPr>
              <a:t> </a:t>
            </a:r>
            <a:r>
              <a:rPr sz="2000" b="1" spc="-155" dirty="0">
                <a:solidFill>
                  <a:srgbClr val="5F5F5F"/>
                </a:solidFill>
                <a:latin typeface="Arial"/>
                <a:cs typeface="Arial"/>
              </a:rPr>
              <a:t>a</a:t>
            </a:r>
            <a:r>
              <a:rPr sz="2000" b="1" spc="5" dirty="0">
                <a:solidFill>
                  <a:srgbClr val="5F5F5F"/>
                </a:solidFill>
                <a:latin typeface="Arial"/>
                <a:cs typeface="Arial"/>
              </a:rPr>
              <a:t> </a:t>
            </a:r>
            <a:r>
              <a:rPr sz="2000" b="1" spc="-105" dirty="0">
                <a:solidFill>
                  <a:srgbClr val="5F5F5F"/>
                </a:solidFill>
                <a:latin typeface="Arial"/>
                <a:cs typeface="Arial"/>
              </a:rPr>
              <a:t>“reactor”)</a:t>
            </a:r>
            <a:endParaRPr sz="2000">
              <a:latin typeface="Arial"/>
              <a:cs typeface="Arial"/>
            </a:endParaRPr>
          </a:p>
          <a:p>
            <a:pPr>
              <a:lnSpc>
                <a:spcPct val="100000"/>
              </a:lnSpc>
            </a:pPr>
            <a:endParaRPr sz="2000">
              <a:latin typeface="Times New Roman"/>
              <a:cs typeface="Times New Roman"/>
            </a:endParaRPr>
          </a:p>
          <a:p>
            <a:pPr marL="12700">
              <a:lnSpc>
                <a:spcPts val="2280"/>
              </a:lnSpc>
              <a:spcBef>
                <a:spcPts val="1185"/>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b="1" spc="-65" dirty="0">
                <a:solidFill>
                  <a:srgbClr val="5F5F5F"/>
                </a:solidFill>
                <a:latin typeface="Arial"/>
                <a:cs typeface="Arial"/>
              </a:rPr>
              <a:t>3. </a:t>
            </a:r>
            <a:r>
              <a:rPr sz="2000" b="1" spc="-145" dirty="0">
                <a:solidFill>
                  <a:srgbClr val="5F5F5F"/>
                </a:solidFill>
                <a:latin typeface="Arial"/>
                <a:cs typeface="Arial"/>
              </a:rPr>
              <a:t>Enter </a:t>
            </a:r>
            <a:r>
              <a:rPr sz="2000" b="1" spc="-200" dirty="0">
                <a:solidFill>
                  <a:srgbClr val="5F5F5F"/>
                </a:solidFill>
                <a:latin typeface="Arial"/>
                <a:cs typeface="Arial"/>
              </a:rPr>
              <a:t>name </a:t>
            </a:r>
            <a:r>
              <a:rPr sz="2000" b="1" spc="-150" dirty="0">
                <a:solidFill>
                  <a:srgbClr val="5F5F5F"/>
                </a:solidFill>
                <a:latin typeface="Arial"/>
                <a:cs typeface="Arial"/>
              </a:rPr>
              <a:t>of </a:t>
            </a:r>
            <a:r>
              <a:rPr sz="2000" b="1" spc="-225" dirty="0">
                <a:solidFill>
                  <a:srgbClr val="5F5F5F"/>
                </a:solidFill>
                <a:latin typeface="Arial"/>
                <a:cs typeface="Arial"/>
              </a:rPr>
              <a:t>node</a:t>
            </a:r>
            <a:r>
              <a:rPr sz="2000" b="1" spc="-5" dirty="0">
                <a:solidFill>
                  <a:srgbClr val="5F5F5F"/>
                </a:solidFill>
                <a:latin typeface="Arial"/>
                <a:cs typeface="Arial"/>
              </a:rPr>
              <a:t> </a:t>
            </a:r>
            <a:r>
              <a:rPr sz="2000" b="1" spc="-135" dirty="0">
                <a:solidFill>
                  <a:srgbClr val="5F5F5F"/>
                </a:solidFill>
                <a:latin typeface="Arial"/>
                <a:cs typeface="Arial"/>
              </a:rPr>
              <a:t>where</a:t>
            </a:r>
            <a:endParaRPr sz="2000">
              <a:latin typeface="Arial"/>
              <a:cs typeface="Arial"/>
            </a:endParaRPr>
          </a:p>
          <a:p>
            <a:pPr marL="664845">
              <a:lnSpc>
                <a:spcPts val="2160"/>
              </a:lnSpc>
            </a:pPr>
            <a:r>
              <a:rPr sz="2000" b="1" spc="-155" dirty="0">
                <a:solidFill>
                  <a:srgbClr val="5F5F5F"/>
                </a:solidFill>
                <a:latin typeface="Arial"/>
                <a:cs typeface="Arial"/>
              </a:rPr>
              <a:t>voltage </a:t>
            </a:r>
            <a:r>
              <a:rPr sz="2000" b="1" spc="-185" dirty="0">
                <a:solidFill>
                  <a:srgbClr val="5F5F5F"/>
                </a:solidFill>
                <a:latin typeface="Arial"/>
                <a:cs typeface="Arial"/>
              </a:rPr>
              <a:t>is</a:t>
            </a:r>
            <a:r>
              <a:rPr sz="2000" b="1" spc="-5" dirty="0">
                <a:solidFill>
                  <a:srgbClr val="5F5F5F"/>
                </a:solidFill>
                <a:latin typeface="Arial"/>
                <a:cs typeface="Arial"/>
              </a:rPr>
              <a:t> </a:t>
            </a:r>
            <a:r>
              <a:rPr sz="2000" b="1" spc="-150" dirty="0">
                <a:solidFill>
                  <a:srgbClr val="5F5F5F"/>
                </a:solidFill>
                <a:latin typeface="Arial"/>
                <a:cs typeface="Arial"/>
              </a:rPr>
              <a:t>regulated</a:t>
            </a:r>
            <a:endParaRPr sz="2000">
              <a:latin typeface="Arial"/>
              <a:cs typeface="Arial"/>
            </a:endParaRPr>
          </a:p>
          <a:p>
            <a:pPr marL="664845">
              <a:lnSpc>
                <a:spcPts val="2280"/>
              </a:lnSpc>
            </a:pPr>
            <a:r>
              <a:rPr sz="2000" b="1" spc="-145" dirty="0">
                <a:solidFill>
                  <a:srgbClr val="5F5F5F"/>
                </a:solidFill>
                <a:latin typeface="Arial"/>
                <a:cs typeface="Arial"/>
              </a:rPr>
              <a:t>(must </a:t>
            </a:r>
            <a:r>
              <a:rPr sz="2000" b="1" spc="-185" dirty="0">
                <a:solidFill>
                  <a:srgbClr val="5F5F5F"/>
                </a:solidFill>
                <a:latin typeface="Arial"/>
                <a:cs typeface="Arial"/>
              </a:rPr>
              <a:t>have </a:t>
            </a:r>
            <a:r>
              <a:rPr sz="2000" b="1" spc="-155" dirty="0">
                <a:solidFill>
                  <a:srgbClr val="5F5F5F"/>
                </a:solidFill>
                <a:latin typeface="Arial"/>
                <a:cs typeface="Arial"/>
              </a:rPr>
              <a:t>a </a:t>
            </a:r>
            <a:r>
              <a:rPr sz="2000" b="1" spc="-375" dirty="0">
                <a:solidFill>
                  <a:srgbClr val="5F5F5F"/>
                </a:solidFill>
                <a:latin typeface="Arial"/>
                <a:cs typeface="Arial"/>
              </a:rPr>
              <a:t>CB </a:t>
            </a:r>
            <a:r>
              <a:rPr sz="2000" b="1" spc="-125" dirty="0">
                <a:solidFill>
                  <a:srgbClr val="5F5F5F"/>
                </a:solidFill>
                <a:latin typeface="Arial"/>
                <a:cs typeface="Arial"/>
              </a:rPr>
              <a:t>to</a:t>
            </a:r>
            <a:r>
              <a:rPr sz="2000" b="1" spc="55" dirty="0">
                <a:solidFill>
                  <a:srgbClr val="5F5F5F"/>
                </a:solidFill>
                <a:latin typeface="Arial"/>
                <a:cs typeface="Arial"/>
              </a:rPr>
              <a:t> </a:t>
            </a:r>
            <a:r>
              <a:rPr sz="2000" b="1" spc="-114" dirty="0">
                <a:solidFill>
                  <a:srgbClr val="5F5F5F"/>
                </a:solidFill>
                <a:latin typeface="Arial"/>
                <a:cs typeface="Arial"/>
              </a:rPr>
              <a:t>regulate)</a:t>
            </a:r>
            <a:endParaRPr sz="2000">
              <a:latin typeface="Arial"/>
              <a:cs typeface="Arial"/>
            </a:endParaRPr>
          </a:p>
          <a:p>
            <a:pPr marL="12700">
              <a:lnSpc>
                <a:spcPct val="100000"/>
              </a:lnSpc>
              <a:spcBef>
                <a:spcPts val="135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65" dirty="0">
                <a:solidFill>
                  <a:srgbClr val="5F5F5F"/>
                </a:solidFill>
                <a:latin typeface="Arial"/>
                <a:cs typeface="Arial"/>
              </a:rPr>
              <a:t>4. </a:t>
            </a:r>
            <a:r>
              <a:rPr sz="2000" b="1" spc="-145" dirty="0">
                <a:solidFill>
                  <a:srgbClr val="5F5F5F"/>
                </a:solidFill>
                <a:latin typeface="Arial"/>
                <a:cs typeface="Arial"/>
              </a:rPr>
              <a:t>Enter </a:t>
            </a:r>
            <a:r>
              <a:rPr sz="2000" b="1" spc="-155" dirty="0">
                <a:solidFill>
                  <a:srgbClr val="5F5F5F"/>
                </a:solidFill>
                <a:latin typeface="Arial"/>
                <a:cs typeface="Arial"/>
              </a:rPr>
              <a:t>a </a:t>
            </a:r>
            <a:r>
              <a:rPr sz="2000" b="1" spc="-145" dirty="0">
                <a:solidFill>
                  <a:srgbClr val="5F5F5F"/>
                </a:solidFill>
                <a:latin typeface="Arial"/>
                <a:cs typeface="Arial"/>
              </a:rPr>
              <a:t>regulation</a:t>
            </a:r>
            <a:r>
              <a:rPr sz="2000" b="1" spc="-80" dirty="0">
                <a:solidFill>
                  <a:srgbClr val="5F5F5F"/>
                </a:solidFill>
                <a:latin typeface="Arial"/>
                <a:cs typeface="Arial"/>
              </a:rPr>
              <a:t> </a:t>
            </a:r>
            <a:r>
              <a:rPr sz="2000" b="1" spc="-220" dirty="0">
                <a:solidFill>
                  <a:srgbClr val="5F5F5F"/>
                </a:solidFill>
                <a:latin typeface="Arial"/>
                <a:cs typeface="Arial"/>
              </a:rPr>
              <a:t>schedule</a:t>
            </a:r>
            <a:endParaRPr sz="2000">
              <a:latin typeface="Arial"/>
              <a:cs typeface="Arial"/>
            </a:endParaRPr>
          </a:p>
        </p:txBody>
      </p:sp>
      <p:sp>
        <p:nvSpPr>
          <p:cNvPr id="31" name="TextBox 30"/>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7485674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560" y="332656"/>
            <a:ext cx="8005720" cy="627736"/>
          </a:xfrm>
          <a:prstGeom prst="rect">
            <a:avLst/>
          </a:prstGeom>
        </p:spPr>
        <p:txBody>
          <a:bodyPr vert="horz" wrap="square" lIns="0" tIns="12065" rIns="0" bIns="0" rtlCol="0">
            <a:spAutoFit/>
          </a:bodyPr>
          <a:lstStyle/>
          <a:p>
            <a:pPr marL="12700">
              <a:lnSpc>
                <a:spcPct val="100000"/>
              </a:lnSpc>
              <a:spcBef>
                <a:spcPts val="95"/>
              </a:spcBef>
            </a:pPr>
            <a:r>
              <a:rPr spc="-165" dirty="0"/>
              <a:t>Modeling</a:t>
            </a:r>
            <a:r>
              <a:rPr spc="-125" dirty="0"/>
              <a:t> </a:t>
            </a:r>
            <a:r>
              <a:rPr spc="-229" dirty="0"/>
              <a:t>Lines</a:t>
            </a:r>
          </a:p>
        </p:txBody>
      </p:sp>
      <p:sp>
        <p:nvSpPr>
          <p:cNvPr id="3" name="object 3"/>
          <p:cNvSpPr txBox="1"/>
          <p:nvPr/>
        </p:nvSpPr>
        <p:spPr>
          <a:xfrm>
            <a:off x="471627" y="1148841"/>
            <a:ext cx="239204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20" dirty="0">
                <a:solidFill>
                  <a:srgbClr val="5F5F5F"/>
                </a:solidFill>
                <a:latin typeface="Arial"/>
                <a:cs typeface="Arial"/>
              </a:rPr>
              <a:t>Insert </a:t>
            </a:r>
            <a:r>
              <a:rPr sz="2000" b="1" spc="-204" dirty="0">
                <a:solidFill>
                  <a:srgbClr val="5F5F5F"/>
                </a:solidFill>
                <a:latin typeface="Arial"/>
                <a:cs typeface="Arial"/>
              </a:rPr>
              <a:t>Line</a:t>
            </a:r>
            <a:r>
              <a:rPr sz="2000" b="1" spc="-5" dirty="0">
                <a:solidFill>
                  <a:srgbClr val="5F5F5F"/>
                </a:solidFill>
                <a:latin typeface="Arial"/>
                <a:cs typeface="Arial"/>
              </a:rPr>
              <a:t> </a:t>
            </a:r>
            <a:r>
              <a:rPr sz="2000" b="1" spc="-200" dirty="0">
                <a:solidFill>
                  <a:srgbClr val="5F5F5F"/>
                </a:solidFill>
                <a:latin typeface="Arial"/>
                <a:cs typeface="Arial"/>
              </a:rPr>
              <a:t>records</a:t>
            </a:r>
            <a:endParaRPr sz="2000">
              <a:latin typeface="Arial"/>
              <a:cs typeface="Arial"/>
            </a:endParaRPr>
          </a:p>
        </p:txBody>
      </p:sp>
      <p:sp>
        <p:nvSpPr>
          <p:cNvPr id="4" name="object 4"/>
          <p:cNvSpPr txBox="1"/>
          <p:nvPr/>
        </p:nvSpPr>
        <p:spPr>
          <a:xfrm>
            <a:off x="4054322" y="2411095"/>
            <a:ext cx="67437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5F5F5F"/>
                </a:solidFill>
                <a:latin typeface="Arial"/>
                <a:cs typeface="Arial"/>
              </a:rPr>
              <a:t>r</a:t>
            </a:r>
            <a:r>
              <a:rPr sz="1800" spc="-140" dirty="0">
                <a:solidFill>
                  <a:srgbClr val="5F5F5F"/>
                </a:solidFill>
                <a:latin typeface="Arial"/>
                <a:cs typeface="Arial"/>
              </a:rPr>
              <a:t>ecor</a:t>
            </a:r>
            <a:r>
              <a:rPr sz="1800" spc="-170" dirty="0">
                <a:solidFill>
                  <a:srgbClr val="5F5F5F"/>
                </a:solidFill>
                <a:latin typeface="Arial"/>
                <a:cs typeface="Arial"/>
              </a:rPr>
              <a:t>ds</a:t>
            </a:r>
            <a:endParaRPr sz="1800">
              <a:latin typeface="Arial"/>
              <a:cs typeface="Arial"/>
            </a:endParaRPr>
          </a:p>
        </p:txBody>
      </p:sp>
      <p:sp>
        <p:nvSpPr>
          <p:cNvPr id="5" name="object 5"/>
          <p:cNvSpPr txBox="1"/>
          <p:nvPr/>
        </p:nvSpPr>
        <p:spPr>
          <a:xfrm>
            <a:off x="928827" y="1456690"/>
            <a:ext cx="2984500" cy="1906905"/>
          </a:xfrm>
          <a:prstGeom prst="rect">
            <a:avLst/>
          </a:prstGeom>
        </p:spPr>
        <p:txBody>
          <a:bodyPr vert="horz" wrap="square" lIns="0" tIns="60960" rIns="0" bIns="0" rtlCol="0">
            <a:spAutoFit/>
          </a:bodyPr>
          <a:lstStyle/>
          <a:p>
            <a:pPr marL="299085" indent="-286385">
              <a:lnSpc>
                <a:spcPct val="100000"/>
              </a:lnSpc>
              <a:spcBef>
                <a:spcPts val="480"/>
              </a:spcBef>
              <a:buClr>
                <a:srgbClr val="1B5CA4"/>
              </a:buClr>
              <a:buFont typeface="Wingdings"/>
              <a:buChar char=""/>
              <a:tabLst>
                <a:tab pos="299085" algn="l"/>
                <a:tab pos="299720" algn="l"/>
              </a:tabLst>
            </a:pPr>
            <a:r>
              <a:rPr sz="1800" spc="-85" dirty="0">
                <a:solidFill>
                  <a:srgbClr val="5F5F5F"/>
                </a:solidFill>
                <a:latin typeface="Arial"/>
                <a:cs typeface="Arial"/>
              </a:rPr>
              <a:t>Insert line </a:t>
            </a:r>
            <a:r>
              <a:rPr sz="1800" spc="-145" dirty="0">
                <a:solidFill>
                  <a:srgbClr val="5F5F5F"/>
                </a:solidFill>
                <a:latin typeface="Arial"/>
                <a:cs typeface="Arial"/>
              </a:rPr>
              <a:t>segments</a:t>
            </a:r>
            <a:r>
              <a:rPr sz="1800" spc="25" dirty="0">
                <a:solidFill>
                  <a:srgbClr val="5F5F5F"/>
                </a:solidFill>
                <a:latin typeface="Arial"/>
                <a:cs typeface="Arial"/>
              </a:rPr>
              <a:t> </a:t>
            </a:r>
            <a:r>
              <a:rPr sz="1800" spc="-130" dirty="0">
                <a:solidFill>
                  <a:srgbClr val="5F5F5F"/>
                </a:solidFill>
                <a:latin typeface="Arial"/>
                <a:cs typeface="Arial"/>
              </a:rPr>
              <a:t>records</a:t>
            </a:r>
            <a:endParaRPr sz="1800">
              <a:latin typeface="Arial"/>
              <a:cs typeface="Arial"/>
            </a:endParaRPr>
          </a:p>
          <a:p>
            <a:pPr marL="698500" lvl="1" indent="-228600">
              <a:lnSpc>
                <a:spcPct val="100000"/>
              </a:lnSpc>
              <a:spcBef>
                <a:spcPts val="380"/>
              </a:spcBef>
              <a:buClr>
                <a:srgbClr val="1B5CA4"/>
              </a:buClr>
              <a:buChar char="•"/>
              <a:tabLst>
                <a:tab pos="698500" algn="l"/>
                <a:tab pos="699135" algn="l"/>
              </a:tabLst>
            </a:pPr>
            <a:r>
              <a:rPr sz="1800" spc="-135" dirty="0">
                <a:solidFill>
                  <a:srgbClr val="5F5F5F"/>
                </a:solidFill>
                <a:latin typeface="Arial"/>
                <a:cs typeface="Arial"/>
              </a:rPr>
              <a:t>LN</a:t>
            </a:r>
            <a:endParaRPr sz="1800">
              <a:latin typeface="Arial"/>
              <a:cs typeface="Arial"/>
            </a:endParaRPr>
          </a:p>
          <a:p>
            <a:pPr marL="698500" lvl="1" indent="-228600">
              <a:lnSpc>
                <a:spcPts val="2080"/>
              </a:lnSpc>
              <a:spcBef>
                <a:spcPts val="430"/>
              </a:spcBef>
              <a:buClr>
                <a:srgbClr val="1B5CA4"/>
              </a:buClr>
              <a:buChar char="•"/>
              <a:tabLst>
                <a:tab pos="698500" algn="l"/>
                <a:tab pos="699135" algn="l"/>
              </a:tabLst>
            </a:pPr>
            <a:r>
              <a:rPr sz="1800" spc="-110" dirty="0">
                <a:solidFill>
                  <a:srgbClr val="5F5F5F"/>
                </a:solidFill>
                <a:latin typeface="Arial"/>
                <a:cs typeface="Arial"/>
              </a:rPr>
              <a:t>LNLIM</a:t>
            </a:r>
            <a:endParaRPr sz="1800">
              <a:latin typeface="Arial"/>
              <a:cs typeface="Arial"/>
            </a:endParaRPr>
          </a:p>
          <a:p>
            <a:pPr marL="299085" indent="-286385">
              <a:lnSpc>
                <a:spcPts val="2080"/>
              </a:lnSpc>
              <a:buClr>
                <a:srgbClr val="1B5CA4"/>
              </a:buClr>
              <a:buFont typeface="Wingdings"/>
              <a:buChar char=""/>
              <a:tabLst>
                <a:tab pos="299085" algn="l"/>
                <a:tab pos="299720" algn="l"/>
              </a:tabLst>
            </a:pPr>
            <a:r>
              <a:rPr sz="1800" spc="-85" dirty="0">
                <a:solidFill>
                  <a:srgbClr val="5F5F5F"/>
                </a:solidFill>
                <a:latin typeface="Arial"/>
                <a:cs typeface="Arial"/>
              </a:rPr>
              <a:t>Insert </a:t>
            </a:r>
            <a:r>
              <a:rPr sz="1800" spc="-150" dirty="0">
                <a:solidFill>
                  <a:srgbClr val="5F5F5F"/>
                </a:solidFill>
                <a:latin typeface="Arial"/>
                <a:cs typeface="Arial"/>
              </a:rPr>
              <a:t>zero </a:t>
            </a:r>
            <a:r>
              <a:rPr sz="1800" spc="-140" dirty="0">
                <a:solidFill>
                  <a:srgbClr val="5F5F5F"/>
                </a:solidFill>
                <a:latin typeface="Arial"/>
                <a:cs typeface="Arial"/>
              </a:rPr>
              <a:t>impedance</a:t>
            </a:r>
            <a:r>
              <a:rPr sz="1800" spc="25" dirty="0">
                <a:solidFill>
                  <a:srgbClr val="5F5F5F"/>
                </a:solidFill>
                <a:latin typeface="Arial"/>
                <a:cs typeface="Arial"/>
              </a:rPr>
              <a:t> </a:t>
            </a:r>
            <a:r>
              <a:rPr sz="1800" spc="-120" dirty="0">
                <a:solidFill>
                  <a:srgbClr val="5F5F5F"/>
                </a:solidFill>
                <a:latin typeface="Arial"/>
                <a:cs typeface="Arial"/>
              </a:rPr>
              <a:t>branch</a:t>
            </a:r>
            <a:endParaRPr sz="1800">
              <a:latin typeface="Arial"/>
              <a:cs typeface="Arial"/>
            </a:endParaRPr>
          </a:p>
          <a:p>
            <a:pPr marL="698500" lvl="1" indent="-228600">
              <a:lnSpc>
                <a:spcPct val="100000"/>
              </a:lnSpc>
              <a:spcBef>
                <a:spcPts val="385"/>
              </a:spcBef>
              <a:buClr>
                <a:srgbClr val="1B5CA4"/>
              </a:buClr>
              <a:buChar char="•"/>
              <a:tabLst>
                <a:tab pos="698500" algn="l"/>
                <a:tab pos="699135" algn="l"/>
              </a:tabLst>
            </a:pPr>
            <a:r>
              <a:rPr sz="1800" spc="-220" dirty="0">
                <a:solidFill>
                  <a:srgbClr val="5F5F5F"/>
                </a:solidFill>
                <a:latin typeface="Arial"/>
                <a:cs typeface="Arial"/>
              </a:rPr>
              <a:t>ZBR</a:t>
            </a:r>
            <a:endParaRPr sz="1800">
              <a:latin typeface="Arial"/>
              <a:cs typeface="Arial"/>
            </a:endParaRPr>
          </a:p>
          <a:p>
            <a:pPr marL="698500" lvl="1" indent="-228600">
              <a:lnSpc>
                <a:spcPct val="100000"/>
              </a:lnSpc>
              <a:spcBef>
                <a:spcPts val="430"/>
              </a:spcBef>
              <a:buClr>
                <a:srgbClr val="1B5CA4"/>
              </a:buClr>
              <a:buChar char="•"/>
              <a:tabLst>
                <a:tab pos="698500" algn="l"/>
                <a:tab pos="699135" algn="l"/>
              </a:tabLst>
            </a:pPr>
            <a:r>
              <a:rPr sz="1800" spc="-155" dirty="0">
                <a:solidFill>
                  <a:srgbClr val="5F5F5F"/>
                </a:solidFill>
                <a:latin typeface="Arial"/>
                <a:cs typeface="Arial"/>
              </a:rPr>
              <a:t>ZBRLIM</a:t>
            </a:r>
            <a:endParaRPr sz="1800">
              <a:latin typeface="Arial"/>
              <a:cs typeface="Arial"/>
            </a:endParaRPr>
          </a:p>
        </p:txBody>
      </p:sp>
      <p:graphicFrame>
        <p:nvGraphicFramePr>
          <p:cNvPr id="6" name="object 6"/>
          <p:cNvGraphicFramePr>
            <a:graphicFrameLocks noGrp="1"/>
          </p:cNvGraphicFramePr>
          <p:nvPr/>
        </p:nvGraphicFramePr>
        <p:xfrm>
          <a:off x="909777" y="3829422"/>
          <a:ext cx="6758303" cy="746759"/>
        </p:xfrm>
        <a:graphic>
          <a:graphicData uri="http://schemas.openxmlformats.org/drawingml/2006/table">
            <a:tbl>
              <a:tblPr firstRow="1" bandRow="1">
                <a:tableStyleId>{2D5ABB26-0587-4C30-8999-92F81FD0307C}</a:tableStyleId>
              </a:tblPr>
              <a:tblGrid>
                <a:gridCol w="1927860"/>
                <a:gridCol w="852169"/>
                <a:gridCol w="311785"/>
                <a:gridCol w="3666489"/>
              </a:tblGrid>
              <a:tr h="250190">
                <a:tc>
                  <a:txBody>
                    <a:bodyPr/>
                    <a:lstStyle/>
                    <a:p>
                      <a:pPr marL="318135" indent="-286385">
                        <a:lnSpc>
                          <a:spcPts val="1870"/>
                        </a:lnSpc>
                        <a:buClr>
                          <a:srgbClr val="1B5CA4"/>
                        </a:buClr>
                        <a:buFont typeface="Wingdings"/>
                        <a:buChar char=""/>
                        <a:tabLst>
                          <a:tab pos="318135" algn="l"/>
                          <a:tab pos="318770" algn="l"/>
                        </a:tabLst>
                      </a:pPr>
                      <a:r>
                        <a:rPr sz="1800" spc="-150" dirty="0">
                          <a:solidFill>
                            <a:srgbClr val="5F5F5F"/>
                          </a:solidFill>
                          <a:latin typeface="Arial"/>
                          <a:cs typeface="Arial"/>
                        </a:rPr>
                        <a:t>Resistance</a:t>
                      </a:r>
                      <a:endParaRPr sz="1800" dirty="0">
                        <a:latin typeface="Arial"/>
                        <a:cs typeface="Arial"/>
                      </a:endParaRPr>
                    </a:p>
                  </a:txBody>
                  <a:tcPr marL="0" marR="0" marT="0" marB="0"/>
                </a:tc>
                <a:tc>
                  <a:txBody>
                    <a:bodyPr/>
                    <a:lstStyle/>
                    <a:p>
                      <a:pPr marL="389890">
                        <a:lnSpc>
                          <a:spcPts val="1870"/>
                        </a:lnSpc>
                      </a:pPr>
                      <a:r>
                        <a:rPr sz="1800" spc="-260" dirty="0">
                          <a:solidFill>
                            <a:srgbClr val="5F5F5F"/>
                          </a:solidFill>
                          <a:latin typeface="Arial"/>
                          <a:cs typeface="Arial"/>
                        </a:rPr>
                        <a:t>R</a:t>
                      </a:r>
                      <a:r>
                        <a:rPr sz="1800" spc="-90" dirty="0">
                          <a:solidFill>
                            <a:srgbClr val="5F5F5F"/>
                          </a:solidFill>
                          <a:latin typeface="Arial"/>
                          <a:cs typeface="Arial"/>
                        </a:rPr>
                        <a:t> </a:t>
                      </a:r>
                      <a:r>
                        <a:rPr sz="1800" spc="-705" dirty="0">
                          <a:solidFill>
                            <a:srgbClr val="5F5F5F"/>
                          </a:solidFill>
                          <a:latin typeface="Arial"/>
                          <a:cs typeface="Arial"/>
                        </a:rPr>
                        <a:t>%</a:t>
                      </a:r>
                      <a:endParaRPr sz="1800">
                        <a:latin typeface="Arial"/>
                        <a:cs typeface="Arial"/>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marR="24130" algn="r">
                        <a:lnSpc>
                          <a:spcPts val="1870"/>
                        </a:lnSpc>
                      </a:pPr>
                      <a:r>
                        <a:rPr sz="1800" spc="-90" dirty="0">
                          <a:solidFill>
                            <a:srgbClr val="5F5F5F"/>
                          </a:solidFill>
                          <a:latin typeface="Arial"/>
                          <a:cs typeface="Arial"/>
                        </a:rPr>
                        <a:t>(on </a:t>
                      </a:r>
                      <a:r>
                        <a:rPr sz="1800" spc="-165" dirty="0">
                          <a:solidFill>
                            <a:srgbClr val="5F5F5F"/>
                          </a:solidFill>
                          <a:latin typeface="Arial"/>
                          <a:cs typeface="Arial"/>
                        </a:rPr>
                        <a:t>a </a:t>
                      </a:r>
                      <a:r>
                        <a:rPr sz="1800" spc="-105" dirty="0">
                          <a:solidFill>
                            <a:srgbClr val="5F5F5F"/>
                          </a:solidFill>
                          <a:latin typeface="Arial"/>
                          <a:cs typeface="Arial"/>
                        </a:rPr>
                        <a:t>100 </a:t>
                      </a:r>
                      <a:r>
                        <a:rPr sz="1800" spc="-170" dirty="0">
                          <a:solidFill>
                            <a:srgbClr val="5F5F5F"/>
                          </a:solidFill>
                          <a:latin typeface="Arial"/>
                          <a:cs typeface="Arial"/>
                        </a:rPr>
                        <a:t>MVA </a:t>
                      </a:r>
                      <a:r>
                        <a:rPr sz="1800" spc="200" dirty="0">
                          <a:solidFill>
                            <a:srgbClr val="5F5F5F"/>
                          </a:solidFill>
                          <a:latin typeface="Arial"/>
                          <a:cs typeface="Arial"/>
                        </a:rPr>
                        <a:t>/ </a:t>
                      </a:r>
                      <a:r>
                        <a:rPr sz="1800" spc="-100" dirty="0">
                          <a:solidFill>
                            <a:srgbClr val="5F5F5F"/>
                          </a:solidFill>
                          <a:latin typeface="Arial"/>
                          <a:cs typeface="Arial"/>
                        </a:rPr>
                        <a:t>nominal </a:t>
                      </a:r>
                      <a:r>
                        <a:rPr sz="1800" spc="-110" dirty="0">
                          <a:solidFill>
                            <a:srgbClr val="5F5F5F"/>
                          </a:solidFill>
                          <a:latin typeface="Arial"/>
                          <a:cs typeface="Arial"/>
                        </a:rPr>
                        <a:t>voltage</a:t>
                      </a:r>
                      <a:r>
                        <a:rPr sz="1800" spc="-60" dirty="0">
                          <a:solidFill>
                            <a:srgbClr val="5F5F5F"/>
                          </a:solidFill>
                          <a:latin typeface="Arial"/>
                          <a:cs typeface="Arial"/>
                        </a:rPr>
                        <a:t> </a:t>
                      </a:r>
                      <a:r>
                        <a:rPr sz="1800" spc="-145" dirty="0">
                          <a:solidFill>
                            <a:srgbClr val="5F5F5F"/>
                          </a:solidFill>
                          <a:latin typeface="Arial"/>
                          <a:cs typeface="Arial"/>
                        </a:rPr>
                        <a:t>base)</a:t>
                      </a:r>
                      <a:endParaRPr sz="1800">
                        <a:latin typeface="Arial"/>
                        <a:cs typeface="Arial"/>
                      </a:endParaRPr>
                    </a:p>
                  </a:txBody>
                  <a:tcPr marL="0" marR="0" marT="0" marB="0"/>
                </a:tc>
              </a:tr>
              <a:tr h="246379">
                <a:tc>
                  <a:txBody>
                    <a:bodyPr/>
                    <a:lstStyle/>
                    <a:p>
                      <a:pPr marL="318135" indent="-286385">
                        <a:lnSpc>
                          <a:spcPts val="1845"/>
                        </a:lnSpc>
                        <a:buClr>
                          <a:srgbClr val="1B5CA4"/>
                        </a:buClr>
                        <a:buFont typeface="Wingdings"/>
                        <a:buChar char=""/>
                        <a:tabLst>
                          <a:tab pos="318135" algn="l"/>
                          <a:tab pos="318770" algn="l"/>
                        </a:tabLst>
                      </a:pPr>
                      <a:r>
                        <a:rPr sz="1800" spc="-160" dirty="0">
                          <a:solidFill>
                            <a:srgbClr val="5F5F5F"/>
                          </a:solidFill>
                          <a:latin typeface="Arial"/>
                          <a:cs typeface="Arial"/>
                        </a:rPr>
                        <a:t>Reactance</a:t>
                      </a:r>
                      <a:endParaRPr sz="1800">
                        <a:latin typeface="Arial"/>
                        <a:cs typeface="Arial"/>
                      </a:endParaRPr>
                    </a:p>
                  </a:txBody>
                  <a:tcPr marL="0" marR="0" marT="0" marB="0"/>
                </a:tc>
                <a:tc>
                  <a:txBody>
                    <a:bodyPr/>
                    <a:lstStyle/>
                    <a:p>
                      <a:pPr marL="389890">
                        <a:lnSpc>
                          <a:spcPts val="1845"/>
                        </a:lnSpc>
                      </a:pPr>
                      <a:r>
                        <a:rPr sz="1800" spc="-280" dirty="0">
                          <a:solidFill>
                            <a:srgbClr val="5F5F5F"/>
                          </a:solidFill>
                          <a:latin typeface="Arial"/>
                          <a:cs typeface="Arial"/>
                        </a:rPr>
                        <a:t>X</a:t>
                      </a:r>
                      <a:r>
                        <a:rPr sz="1800" spc="-85" dirty="0">
                          <a:solidFill>
                            <a:srgbClr val="5F5F5F"/>
                          </a:solidFill>
                          <a:latin typeface="Arial"/>
                          <a:cs typeface="Arial"/>
                        </a:rPr>
                        <a:t> </a:t>
                      </a:r>
                      <a:r>
                        <a:rPr sz="1800" spc="-705" dirty="0">
                          <a:solidFill>
                            <a:srgbClr val="5F5F5F"/>
                          </a:solidFill>
                          <a:latin typeface="Arial"/>
                          <a:cs typeface="Arial"/>
                        </a:rPr>
                        <a:t>%</a:t>
                      </a:r>
                      <a:endParaRPr sz="1800">
                        <a:latin typeface="Arial"/>
                        <a:cs typeface="Arial"/>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marR="24130" algn="r">
                        <a:lnSpc>
                          <a:spcPts val="1845"/>
                        </a:lnSpc>
                      </a:pPr>
                      <a:r>
                        <a:rPr sz="1800" spc="-90" dirty="0">
                          <a:solidFill>
                            <a:srgbClr val="5F5F5F"/>
                          </a:solidFill>
                          <a:latin typeface="Arial"/>
                          <a:cs typeface="Arial"/>
                        </a:rPr>
                        <a:t>(on </a:t>
                      </a:r>
                      <a:r>
                        <a:rPr sz="1800" spc="-165" dirty="0">
                          <a:solidFill>
                            <a:srgbClr val="5F5F5F"/>
                          </a:solidFill>
                          <a:latin typeface="Arial"/>
                          <a:cs typeface="Arial"/>
                        </a:rPr>
                        <a:t>a </a:t>
                      </a:r>
                      <a:r>
                        <a:rPr sz="1800" spc="-105" dirty="0">
                          <a:solidFill>
                            <a:srgbClr val="5F5F5F"/>
                          </a:solidFill>
                          <a:latin typeface="Arial"/>
                          <a:cs typeface="Arial"/>
                        </a:rPr>
                        <a:t>100 </a:t>
                      </a:r>
                      <a:r>
                        <a:rPr sz="1800" spc="-170" dirty="0">
                          <a:solidFill>
                            <a:srgbClr val="5F5F5F"/>
                          </a:solidFill>
                          <a:latin typeface="Arial"/>
                          <a:cs typeface="Arial"/>
                        </a:rPr>
                        <a:t>MVA </a:t>
                      </a:r>
                      <a:r>
                        <a:rPr sz="1800" spc="200" dirty="0">
                          <a:solidFill>
                            <a:srgbClr val="5F5F5F"/>
                          </a:solidFill>
                          <a:latin typeface="Arial"/>
                          <a:cs typeface="Arial"/>
                        </a:rPr>
                        <a:t>/ </a:t>
                      </a:r>
                      <a:r>
                        <a:rPr sz="1800" spc="-100" dirty="0">
                          <a:solidFill>
                            <a:srgbClr val="5F5F5F"/>
                          </a:solidFill>
                          <a:latin typeface="Arial"/>
                          <a:cs typeface="Arial"/>
                        </a:rPr>
                        <a:t>nominal </a:t>
                      </a:r>
                      <a:r>
                        <a:rPr sz="1800" spc="-110" dirty="0">
                          <a:solidFill>
                            <a:srgbClr val="5F5F5F"/>
                          </a:solidFill>
                          <a:latin typeface="Arial"/>
                          <a:cs typeface="Arial"/>
                        </a:rPr>
                        <a:t>voltage</a:t>
                      </a:r>
                      <a:r>
                        <a:rPr sz="1800" spc="-60" dirty="0">
                          <a:solidFill>
                            <a:srgbClr val="5F5F5F"/>
                          </a:solidFill>
                          <a:latin typeface="Arial"/>
                          <a:cs typeface="Arial"/>
                        </a:rPr>
                        <a:t> </a:t>
                      </a:r>
                      <a:r>
                        <a:rPr sz="1800" spc="-145" dirty="0">
                          <a:solidFill>
                            <a:srgbClr val="5F5F5F"/>
                          </a:solidFill>
                          <a:latin typeface="Arial"/>
                          <a:cs typeface="Arial"/>
                        </a:rPr>
                        <a:t>base)</a:t>
                      </a:r>
                      <a:endParaRPr sz="1800">
                        <a:latin typeface="Arial"/>
                        <a:cs typeface="Arial"/>
                      </a:endParaRPr>
                    </a:p>
                  </a:txBody>
                  <a:tcPr marL="0" marR="0" marT="0" marB="0"/>
                </a:tc>
              </a:tr>
              <a:tr h="250190">
                <a:tc>
                  <a:txBody>
                    <a:bodyPr/>
                    <a:lstStyle/>
                    <a:p>
                      <a:pPr marL="318135" indent="-286385">
                        <a:lnSpc>
                          <a:spcPts val="1870"/>
                        </a:lnSpc>
                        <a:buClr>
                          <a:srgbClr val="1B5CA4"/>
                        </a:buClr>
                        <a:buFont typeface="Wingdings"/>
                        <a:buChar char=""/>
                        <a:tabLst>
                          <a:tab pos="318135" algn="l"/>
                          <a:tab pos="318770" algn="l"/>
                        </a:tabLst>
                      </a:pPr>
                      <a:r>
                        <a:rPr sz="1800" spc="-135" dirty="0">
                          <a:solidFill>
                            <a:srgbClr val="5F5F5F"/>
                          </a:solidFill>
                          <a:latin typeface="Arial"/>
                          <a:cs typeface="Arial"/>
                        </a:rPr>
                        <a:t>Line</a:t>
                      </a:r>
                      <a:r>
                        <a:rPr sz="1800" spc="-90" dirty="0">
                          <a:solidFill>
                            <a:srgbClr val="5F5F5F"/>
                          </a:solidFill>
                          <a:latin typeface="Arial"/>
                          <a:cs typeface="Arial"/>
                        </a:rPr>
                        <a:t> </a:t>
                      </a:r>
                      <a:r>
                        <a:rPr sz="1800" spc="-130" dirty="0">
                          <a:solidFill>
                            <a:srgbClr val="5F5F5F"/>
                          </a:solidFill>
                          <a:latin typeface="Arial"/>
                          <a:cs typeface="Arial"/>
                        </a:rPr>
                        <a:t>Charging</a:t>
                      </a:r>
                      <a:endParaRPr sz="1800">
                        <a:latin typeface="Arial"/>
                        <a:cs typeface="Arial"/>
                      </a:endParaRPr>
                    </a:p>
                  </a:txBody>
                  <a:tcPr marL="0" marR="0" marT="0" marB="0"/>
                </a:tc>
                <a:tc>
                  <a:txBody>
                    <a:bodyPr/>
                    <a:lstStyle/>
                    <a:p>
                      <a:pPr marL="389890">
                        <a:lnSpc>
                          <a:spcPts val="1870"/>
                        </a:lnSpc>
                      </a:pPr>
                      <a:r>
                        <a:rPr sz="1800" spc="-204" dirty="0">
                          <a:solidFill>
                            <a:srgbClr val="5F5F5F"/>
                          </a:solidFill>
                          <a:latin typeface="Arial"/>
                          <a:cs typeface="Arial"/>
                        </a:rPr>
                        <a:t>BCH</a:t>
                      </a:r>
                      <a:endParaRPr sz="1800">
                        <a:latin typeface="Arial"/>
                        <a:cs typeface="Arial"/>
                      </a:endParaRPr>
                    </a:p>
                  </a:txBody>
                  <a:tcPr marL="0" marR="0" marT="0" marB="0"/>
                </a:tc>
                <a:tc>
                  <a:txBody>
                    <a:bodyPr/>
                    <a:lstStyle/>
                    <a:p>
                      <a:pPr marL="55244">
                        <a:lnSpc>
                          <a:spcPts val="1870"/>
                        </a:lnSpc>
                      </a:pPr>
                      <a:r>
                        <a:rPr sz="1800" dirty="0">
                          <a:solidFill>
                            <a:srgbClr val="5F5F5F"/>
                          </a:solidFill>
                          <a:latin typeface="Arial"/>
                          <a:cs typeface="Arial"/>
                        </a:rPr>
                        <a:t>%</a:t>
                      </a:r>
                      <a:endParaRPr sz="1800">
                        <a:latin typeface="Arial"/>
                        <a:cs typeface="Arial"/>
                      </a:endParaRPr>
                    </a:p>
                  </a:txBody>
                  <a:tcPr marL="0" marR="0" marT="0" marB="0"/>
                </a:tc>
                <a:tc>
                  <a:txBody>
                    <a:bodyPr/>
                    <a:lstStyle/>
                    <a:p>
                      <a:pPr marR="24130" algn="r">
                        <a:lnSpc>
                          <a:spcPts val="1870"/>
                        </a:lnSpc>
                      </a:pPr>
                      <a:r>
                        <a:rPr sz="1800" spc="-90" dirty="0">
                          <a:solidFill>
                            <a:srgbClr val="5F5F5F"/>
                          </a:solidFill>
                          <a:latin typeface="Arial"/>
                          <a:cs typeface="Arial"/>
                        </a:rPr>
                        <a:t>(on </a:t>
                      </a:r>
                      <a:r>
                        <a:rPr sz="1800" spc="-165" dirty="0">
                          <a:solidFill>
                            <a:srgbClr val="5F5F5F"/>
                          </a:solidFill>
                          <a:latin typeface="Arial"/>
                          <a:cs typeface="Arial"/>
                        </a:rPr>
                        <a:t>a </a:t>
                      </a:r>
                      <a:r>
                        <a:rPr sz="1800" spc="-105" dirty="0">
                          <a:solidFill>
                            <a:srgbClr val="5F5F5F"/>
                          </a:solidFill>
                          <a:latin typeface="Arial"/>
                          <a:cs typeface="Arial"/>
                        </a:rPr>
                        <a:t>100 </a:t>
                      </a:r>
                      <a:r>
                        <a:rPr sz="1800" spc="-170" dirty="0">
                          <a:solidFill>
                            <a:srgbClr val="5F5F5F"/>
                          </a:solidFill>
                          <a:latin typeface="Arial"/>
                          <a:cs typeface="Arial"/>
                        </a:rPr>
                        <a:t>MVA </a:t>
                      </a:r>
                      <a:r>
                        <a:rPr sz="1800" spc="200" dirty="0">
                          <a:solidFill>
                            <a:srgbClr val="5F5F5F"/>
                          </a:solidFill>
                          <a:latin typeface="Arial"/>
                          <a:cs typeface="Arial"/>
                        </a:rPr>
                        <a:t>/ </a:t>
                      </a:r>
                      <a:r>
                        <a:rPr sz="1800" spc="-100" dirty="0">
                          <a:solidFill>
                            <a:srgbClr val="5F5F5F"/>
                          </a:solidFill>
                          <a:latin typeface="Arial"/>
                          <a:cs typeface="Arial"/>
                        </a:rPr>
                        <a:t>nominal </a:t>
                      </a:r>
                      <a:r>
                        <a:rPr sz="1800" spc="-110" dirty="0">
                          <a:solidFill>
                            <a:srgbClr val="5F5F5F"/>
                          </a:solidFill>
                          <a:latin typeface="Arial"/>
                          <a:cs typeface="Arial"/>
                        </a:rPr>
                        <a:t>voltage</a:t>
                      </a:r>
                      <a:r>
                        <a:rPr sz="1800" spc="-60" dirty="0">
                          <a:solidFill>
                            <a:srgbClr val="5F5F5F"/>
                          </a:solidFill>
                          <a:latin typeface="Arial"/>
                          <a:cs typeface="Arial"/>
                        </a:rPr>
                        <a:t> </a:t>
                      </a:r>
                      <a:r>
                        <a:rPr sz="1800" spc="-145" dirty="0">
                          <a:solidFill>
                            <a:srgbClr val="5F5F5F"/>
                          </a:solidFill>
                          <a:latin typeface="Arial"/>
                          <a:cs typeface="Arial"/>
                        </a:rPr>
                        <a:t>base)</a:t>
                      </a:r>
                      <a:endParaRPr sz="1800" dirty="0">
                        <a:latin typeface="Arial"/>
                        <a:cs typeface="Arial"/>
                      </a:endParaRPr>
                    </a:p>
                  </a:txBody>
                  <a:tcPr marL="0" marR="0" marT="0" marB="0"/>
                </a:tc>
              </a:tr>
            </a:tbl>
          </a:graphicData>
        </a:graphic>
      </p:graphicFrame>
      <p:sp>
        <p:nvSpPr>
          <p:cNvPr id="7" name="object 7"/>
          <p:cNvSpPr txBox="1"/>
          <p:nvPr/>
        </p:nvSpPr>
        <p:spPr>
          <a:xfrm>
            <a:off x="623317" y="3384803"/>
            <a:ext cx="6674484" cy="250444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45" dirty="0">
                <a:solidFill>
                  <a:srgbClr val="5F5F5F"/>
                </a:solidFill>
                <a:latin typeface="Arial"/>
                <a:cs typeface="Arial"/>
              </a:rPr>
              <a:t>Enter </a:t>
            </a:r>
            <a:r>
              <a:rPr sz="2000" b="1" spc="-140" dirty="0">
                <a:solidFill>
                  <a:srgbClr val="5F5F5F"/>
                </a:solidFill>
                <a:latin typeface="Arial"/>
                <a:cs typeface="Arial"/>
              </a:rPr>
              <a:t>line </a:t>
            </a:r>
            <a:r>
              <a:rPr sz="2000" b="1" spc="-195" dirty="0">
                <a:solidFill>
                  <a:srgbClr val="5F5F5F"/>
                </a:solidFill>
                <a:latin typeface="Arial"/>
                <a:cs typeface="Arial"/>
              </a:rPr>
              <a:t>segment </a:t>
            </a:r>
            <a:r>
              <a:rPr sz="2000" b="1" spc="-160" dirty="0">
                <a:solidFill>
                  <a:srgbClr val="5F5F5F"/>
                </a:solidFill>
                <a:latin typeface="Arial"/>
                <a:cs typeface="Arial"/>
              </a:rPr>
              <a:t>parameters</a:t>
            </a:r>
            <a:r>
              <a:rPr sz="2000" b="1" spc="10" dirty="0">
                <a:solidFill>
                  <a:srgbClr val="5F5F5F"/>
                </a:solidFill>
                <a:latin typeface="Arial"/>
                <a:cs typeface="Arial"/>
              </a:rPr>
              <a:t> </a:t>
            </a:r>
            <a:r>
              <a:rPr sz="2000" b="1" spc="-125" dirty="0">
                <a:solidFill>
                  <a:srgbClr val="5F5F5F"/>
                </a:solidFill>
                <a:latin typeface="Arial"/>
                <a:cs typeface="Arial"/>
              </a:rPr>
              <a:t>:</a:t>
            </a:r>
            <a:endParaRPr sz="2000" dirty="0">
              <a:latin typeface="Arial"/>
              <a:cs typeface="Arial"/>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spcBef>
                <a:spcPts val="50"/>
              </a:spcBef>
            </a:pPr>
            <a:endParaRPr sz="1800" dirty="0">
              <a:latin typeface="Times New Roman"/>
              <a:cs typeface="Times New Roman"/>
            </a:endParaRPr>
          </a:p>
          <a:p>
            <a:pPr marL="12700">
              <a:lnSpc>
                <a:spcPct val="100000"/>
              </a:lnSpc>
              <a:spcBef>
                <a:spcPts val="5"/>
              </a:spcBef>
              <a:tabLst>
                <a:tab pos="2755900" algn="l"/>
              </a:tabLst>
            </a:pPr>
            <a:r>
              <a:rPr sz="2000" dirty="0">
                <a:solidFill>
                  <a:srgbClr val="1B5CA4"/>
                </a:solidFill>
                <a:latin typeface="Wingdings"/>
                <a:cs typeface="Wingdings"/>
              </a:rPr>
              <a:t></a:t>
            </a:r>
            <a:r>
              <a:rPr sz="2000" spc="415" dirty="0">
                <a:solidFill>
                  <a:srgbClr val="1B5CA4"/>
                </a:solidFill>
                <a:latin typeface="Times New Roman"/>
                <a:cs typeface="Times New Roman"/>
              </a:rPr>
              <a:t> </a:t>
            </a:r>
            <a:r>
              <a:rPr sz="2000" b="1" spc="-170" dirty="0">
                <a:solidFill>
                  <a:srgbClr val="5F5F5F"/>
                </a:solidFill>
                <a:latin typeface="Arial"/>
                <a:cs typeface="Arial"/>
              </a:rPr>
              <a:t>Percent </a:t>
            </a:r>
            <a:r>
              <a:rPr sz="2000" b="1" spc="25" dirty="0">
                <a:solidFill>
                  <a:srgbClr val="5F5F5F"/>
                </a:solidFill>
                <a:latin typeface="Arial"/>
                <a:cs typeface="Arial"/>
              </a:rPr>
              <a:t> </a:t>
            </a:r>
            <a:r>
              <a:rPr sz="2000" b="1" spc="-165" dirty="0">
                <a:solidFill>
                  <a:srgbClr val="5F5F5F"/>
                </a:solidFill>
                <a:latin typeface="Arial"/>
                <a:cs typeface="Arial"/>
              </a:rPr>
              <a:t>value	</a:t>
            </a:r>
            <a:r>
              <a:rPr sz="2000" b="1" spc="-170" dirty="0">
                <a:solidFill>
                  <a:srgbClr val="5F5F5F"/>
                </a:solidFill>
                <a:latin typeface="Arial"/>
                <a:cs typeface="Arial"/>
              </a:rPr>
              <a:t>= </a:t>
            </a:r>
            <a:r>
              <a:rPr sz="2000" b="1" spc="-114" dirty="0">
                <a:solidFill>
                  <a:srgbClr val="5F5F5F"/>
                </a:solidFill>
                <a:latin typeface="Arial"/>
                <a:cs typeface="Arial"/>
              </a:rPr>
              <a:t>100 </a:t>
            </a:r>
            <a:r>
              <a:rPr sz="2000" b="1" spc="-5" dirty="0">
                <a:solidFill>
                  <a:srgbClr val="5F5F5F"/>
                </a:solidFill>
                <a:latin typeface="Arial"/>
                <a:cs typeface="Arial"/>
              </a:rPr>
              <a:t>* </a:t>
            </a:r>
            <a:r>
              <a:rPr sz="2000" b="1" spc="-140" dirty="0">
                <a:solidFill>
                  <a:srgbClr val="5F5F5F"/>
                </a:solidFill>
                <a:latin typeface="Arial"/>
                <a:cs typeface="Arial"/>
              </a:rPr>
              <a:t>perunit</a:t>
            </a:r>
            <a:r>
              <a:rPr sz="2000" b="1" spc="-50" dirty="0">
                <a:solidFill>
                  <a:srgbClr val="5F5F5F"/>
                </a:solidFill>
                <a:latin typeface="Arial"/>
                <a:cs typeface="Arial"/>
              </a:rPr>
              <a:t> </a:t>
            </a:r>
            <a:r>
              <a:rPr sz="2000" b="1" spc="-165" dirty="0">
                <a:solidFill>
                  <a:srgbClr val="5F5F5F"/>
                </a:solidFill>
                <a:latin typeface="Arial"/>
                <a:cs typeface="Arial"/>
              </a:rPr>
              <a:t>value</a:t>
            </a:r>
            <a:endParaRPr sz="2000" dirty="0">
              <a:latin typeface="Arial"/>
              <a:cs typeface="Arial"/>
            </a:endParaRPr>
          </a:p>
          <a:p>
            <a:pPr marL="12700">
              <a:lnSpc>
                <a:spcPct val="100000"/>
              </a:lnSpc>
              <a:spcBef>
                <a:spcPts val="136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40" dirty="0">
                <a:solidFill>
                  <a:srgbClr val="5F5F5F"/>
                </a:solidFill>
                <a:latin typeface="Arial"/>
                <a:cs typeface="Arial"/>
              </a:rPr>
              <a:t>Perunit </a:t>
            </a:r>
            <a:r>
              <a:rPr sz="2000" b="1" spc="-165" dirty="0">
                <a:solidFill>
                  <a:srgbClr val="5F5F5F"/>
                </a:solidFill>
                <a:latin typeface="Arial"/>
                <a:cs typeface="Arial"/>
              </a:rPr>
              <a:t>value </a:t>
            </a:r>
            <a:r>
              <a:rPr sz="2000" b="1" spc="-170" dirty="0">
                <a:solidFill>
                  <a:srgbClr val="5F5F5F"/>
                </a:solidFill>
                <a:latin typeface="Arial"/>
                <a:cs typeface="Arial"/>
              </a:rPr>
              <a:t>= </a:t>
            </a:r>
            <a:r>
              <a:rPr sz="2000" b="1" spc="-245" dirty="0">
                <a:solidFill>
                  <a:srgbClr val="5F5F5F"/>
                </a:solidFill>
                <a:latin typeface="Arial"/>
                <a:cs typeface="Arial"/>
              </a:rPr>
              <a:t>ohm </a:t>
            </a:r>
            <a:r>
              <a:rPr sz="2000" b="1" spc="-165" dirty="0">
                <a:solidFill>
                  <a:srgbClr val="5F5F5F"/>
                </a:solidFill>
                <a:latin typeface="Arial"/>
                <a:cs typeface="Arial"/>
              </a:rPr>
              <a:t>value </a:t>
            </a:r>
            <a:r>
              <a:rPr sz="2000" b="1" spc="350" dirty="0">
                <a:solidFill>
                  <a:srgbClr val="5F5F5F"/>
                </a:solidFill>
                <a:latin typeface="Arial"/>
                <a:cs typeface="Arial"/>
              </a:rPr>
              <a:t>/ </a:t>
            </a:r>
            <a:r>
              <a:rPr sz="2000" b="1" spc="-204" dirty="0">
                <a:solidFill>
                  <a:srgbClr val="5F5F5F"/>
                </a:solidFill>
                <a:latin typeface="Arial"/>
                <a:cs typeface="Arial"/>
              </a:rPr>
              <a:t>impedance</a:t>
            </a:r>
            <a:r>
              <a:rPr sz="2000" b="1" spc="-360" dirty="0">
                <a:solidFill>
                  <a:srgbClr val="5F5F5F"/>
                </a:solidFill>
                <a:latin typeface="Arial"/>
                <a:cs typeface="Arial"/>
              </a:rPr>
              <a:t> </a:t>
            </a:r>
            <a:r>
              <a:rPr sz="2000" b="1" spc="-220" dirty="0">
                <a:solidFill>
                  <a:srgbClr val="5F5F5F"/>
                </a:solidFill>
                <a:latin typeface="Arial"/>
                <a:cs typeface="Arial"/>
              </a:rPr>
              <a:t>base</a:t>
            </a:r>
            <a:endParaRPr sz="2000" dirty="0">
              <a:latin typeface="Arial"/>
              <a:cs typeface="Arial"/>
            </a:endParaRPr>
          </a:p>
          <a:p>
            <a:pPr marL="12700">
              <a:lnSpc>
                <a:spcPct val="100000"/>
              </a:lnSpc>
              <a:spcBef>
                <a:spcPts val="1365"/>
              </a:spcBef>
              <a:tabLst>
                <a:tab pos="2755900" algn="l"/>
              </a:tabLst>
            </a:pPr>
            <a:r>
              <a:rPr sz="2000" dirty="0">
                <a:solidFill>
                  <a:srgbClr val="1B5CA4"/>
                </a:solidFill>
                <a:latin typeface="Wingdings"/>
                <a:cs typeface="Wingdings"/>
              </a:rPr>
              <a:t></a:t>
            </a:r>
            <a:r>
              <a:rPr sz="2000" spc="415" dirty="0">
                <a:solidFill>
                  <a:srgbClr val="1B5CA4"/>
                </a:solidFill>
                <a:latin typeface="Times New Roman"/>
                <a:cs typeface="Times New Roman"/>
              </a:rPr>
              <a:t> </a:t>
            </a:r>
            <a:r>
              <a:rPr sz="2000" b="1" spc="-195" dirty="0">
                <a:solidFill>
                  <a:srgbClr val="5F5F5F"/>
                </a:solidFill>
                <a:latin typeface="Arial"/>
                <a:cs typeface="Arial"/>
              </a:rPr>
              <a:t>Impedance</a:t>
            </a:r>
            <a:r>
              <a:rPr sz="2000" b="1" spc="-90" dirty="0">
                <a:solidFill>
                  <a:srgbClr val="5F5F5F"/>
                </a:solidFill>
                <a:latin typeface="Arial"/>
                <a:cs typeface="Arial"/>
              </a:rPr>
              <a:t> </a:t>
            </a:r>
            <a:r>
              <a:rPr sz="2000" b="1" spc="-220" dirty="0">
                <a:solidFill>
                  <a:srgbClr val="5F5F5F"/>
                </a:solidFill>
                <a:latin typeface="Arial"/>
                <a:cs typeface="Arial"/>
              </a:rPr>
              <a:t>base	</a:t>
            </a:r>
            <a:r>
              <a:rPr sz="2000" b="1" spc="-170" dirty="0">
                <a:solidFill>
                  <a:srgbClr val="5F5F5F"/>
                </a:solidFill>
                <a:latin typeface="Arial"/>
                <a:cs typeface="Arial"/>
              </a:rPr>
              <a:t>= </a:t>
            </a:r>
            <a:r>
              <a:rPr sz="2000" b="1" spc="-190" dirty="0">
                <a:solidFill>
                  <a:srgbClr val="5F5F5F"/>
                </a:solidFill>
                <a:latin typeface="Arial"/>
                <a:cs typeface="Arial"/>
              </a:rPr>
              <a:t>square </a:t>
            </a:r>
            <a:r>
              <a:rPr sz="2000" b="1" spc="-145" dirty="0">
                <a:solidFill>
                  <a:srgbClr val="5F5F5F"/>
                </a:solidFill>
                <a:latin typeface="Arial"/>
                <a:cs typeface="Arial"/>
              </a:rPr>
              <a:t>of </a:t>
            </a:r>
            <a:r>
              <a:rPr sz="2000" b="1" spc="-155" dirty="0">
                <a:solidFill>
                  <a:srgbClr val="5F5F5F"/>
                </a:solidFill>
                <a:latin typeface="Arial"/>
                <a:cs typeface="Arial"/>
              </a:rPr>
              <a:t>voltage </a:t>
            </a:r>
            <a:r>
              <a:rPr sz="2000" b="1" spc="-220" dirty="0">
                <a:solidFill>
                  <a:srgbClr val="5F5F5F"/>
                </a:solidFill>
                <a:latin typeface="Arial"/>
                <a:cs typeface="Arial"/>
              </a:rPr>
              <a:t>base </a:t>
            </a:r>
            <a:r>
              <a:rPr sz="2000" b="1" spc="350" dirty="0">
                <a:solidFill>
                  <a:srgbClr val="5F5F5F"/>
                </a:solidFill>
                <a:latin typeface="Arial"/>
                <a:cs typeface="Arial"/>
              </a:rPr>
              <a:t>/ </a:t>
            </a:r>
            <a:r>
              <a:rPr sz="2000" b="1" spc="-155" dirty="0">
                <a:solidFill>
                  <a:srgbClr val="5F5F5F"/>
                </a:solidFill>
                <a:latin typeface="Arial"/>
                <a:cs typeface="Arial"/>
              </a:rPr>
              <a:t>power</a:t>
            </a:r>
            <a:r>
              <a:rPr sz="2000" b="1" spc="-400" dirty="0">
                <a:solidFill>
                  <a:srgbClr val="5F5F5F"/>
                </a:solidFill>
                <a:latin typeface="Arial"/>
                <a:cs typeface="Arial"/>
              </a:rPr>
              <a:t> </a:t>
            </a:r>
            <a:r>
              <a:rPr sz="2000" b="1" spc="-220" dirty="0">
                <a:solidFill>
                  <a:srgbClr val="5F5F5F"/>
                </a:solidFill>
                <a:latin typeface="Arial"/>
                <a:cs typeface="Arial"/>
              </a:rPr>
              <a:t>base</a:t>
            </a:r>
            <a:endParaRPr sz="2000" dirty="0">
              <a:latin typeface="Arial"/>
              <a:cs typeface="Arial"/>
            </a:endParaRPr>
          </a:p>
        </p:txBody>
      </p:sp>
      <p:sp>
        <p:nvSpPr>
          <p:cNvPr id="8" name="object 8"/>
          <p:cNvSpPr/>
          <p:nvPr/>
        </p:nvSpPr>
        <p:spPr>
          <a:xfrm>
            <a:off x="5143500" y="1622425"/>
            <a:ext cx="0" cy="320675"/>
          </a:xfrm>
          <a:custGeom>
            <a:avLst/>
            <a:gdLst/>
            <a:ahLst/>
            <a:cxnLst/>
            <a:rect l="l" t="t" r="r" b="b"/>
            <a:pathLst>
              <a:path h="320675">
                <a:moveTo>
                  <a:pt x="0" y="0"/>
                </a:moveTo>
                <a:lnTo>
                  <a:pt x="0" y="320675"/>
                </a:lnTo>
              </a:path>
            </a:pathLst>
          </a:custGeom>
          <a:ln w="28575">
            <a:solidFill>
              <a:srgbClr val="00FFFF"/>
            </a:solidFill>
          </a:ln>
        </p:spPr>
        <p:txBody>
          <a:bodyPr wrap="square" lIns="0" tIns="0" rIns="0" bIns="0" rtlCol="0"/>
          <a:lstStyle/>
          <a:p>
            <a:endParaRPr/>
          </a:p>
        </p:txBody>
      </p:sp>
      <p:sp>
        <p:nvSpPr>
          <p:cNvPr id="9" name="object 9"/>
          <p:cNvSpPr/>
          <p:nvPr/>
        </p:nvSpPr>
        <p:spPr>
          <a:xfrm>
            <a:off x="5152390" y="1955800"/>
            <a:ext cx="2661285" cy="0"/>
          </a:xfrm>
          <a:custGeom>
            <a:avLst/>
            <a:gdLst/>
            <a:ahLst/>
            <a:cxnLst/>
            <a:rect l="l" t="t" r="r" b="b"/>
            <a:pathLst>
              <a:path w="2661284">
                <a:moveTo>
                  <a:pt x="0" y="0"/>
                </a:moveTo>
                <a:lnTo>
                  <a:pt x="2661285" y="0"/>
                </a:lnTo>
              </a:path>
            </a:pathLst>
          </a:custGeom>
          <a:ln w="28575">
            <a:solidFill>
              <a:srgbClr val="00FFFF"/>
            </a:solidFill>
          </a:ln>
        </p:spPr>
        <p:txBody>
          <a:bodyPr wrap="square" lIns="0" tIns="0" rIns="0" bIns="0" rtlCol="0"/>
          <a:lstStyle/>
          <a:p>
            <a:endParaRPr/>
          </a:p>
        </p:txBody>
      </p:sp>
      <p:sp>
        <p:nvSpPr>
          <p:cNvPr id="10" name="object 10"/>
          <p:cNvSpPr/>
          <p:nvPr/>
        </p:nvSpPr>
        <p:spPr>
          <a:xfrm>
            <a:off x="7821676" y="1592325"/>
            <a:ext cx="0" cy="367030"/>
          </a:xfrm>
          <a:custGeom>
            <a:avLst/>
            <a:gdLst/>
            <a:ahLst/>
            <a:cxnLst/>
            <a:rect l="l" t="t" r="r" b="b"/>
            <a:pathLst>
              <a:path h="367030">
                <a:moveTo>
                  <a:pt x="0" y="0"/>
                </a:moveTo>
                <a:lnTo>
                  <a:pt x="0" y="366649"/>
                </a:lnTo>
              </a:path>
            </a:pathLst>
          </a:custGeom>
          <a:ln w="28575">
            <a:solidFill>
              <a:srgbClr val="00FFFF"/>
            </a:solidFill>
          </a:ln>
        </p:spPr>
        <p:txBody>
          <a:bodyPr wrap="square" lIns="0" tIns="0" rIns="0" bIns="0" rtlCol="0"/>
          <a:lstStyle/>
          <a:p>
            <a:endParaRPr/>
          </a:p>
        </p:txBody>
      </p:sp>
      <p:sp>
        <p:nvSpPr>
          <p:cNvPr id="11" name="object 11"/>
          <p:cNvSpPr/>
          <p:nvPr/>
        </p:nvSpPr>
        <p:spPr>
          <a:xfrm>
            <a:off x="7224776" y="1563750"/>
            <a:ext cx="1200150" cy="0"/>
          </a:xfrm>
          <a:custGeom>
            <a:avLst/>
            <a:gdLst/>
            <a:ahLst/>
            <a:cxnLst/>
            <a:rect l="l" t="t" r="r" b="b"/>
            <a:pathLst>
              <a:path w="1200150">
                <a:moveTo>
                  <a:pt x="1200150" y="0"/>
                </a:moveTo>
                <a:lnTo>
                  <a:pt x="0" y="0"/>
                </a:lnTo>
              </a:path>
            </a:pathLst>
          </a:custGeom>
          <a:ln w="57150">
            <a:solidFill>
              <a:srgbClr val="00FFFF"/>
            </a:solidFill>
          </a:ln>
        </p:spPr>
        <p:txBody>
          <a:bodyPr wrap="square" lIns="0" tIns="0" rIns="0" bIns="0" rtlCol="0"/>
          <a:lstStyle/>
          <a:p>
            <a:endParaRPr/>
          </a:p>
        </p:txBody>
      </p:sp>
      <p:sp>
        <p:nvSpPr>
          <p:cNvPr id="12" name="object 12"/>
          <p:cNvSpPr/>
          <p:nvPr/>
        </p:nvSpPr>
        <p:spPr>
          <a:xfrm>
            <a:off x="4445000" y="1593850"/>
            <a:ext cx="1200150" cy="0"/>
          </a:xfrm>
          <a:custGeom>
            <a:avLst/>
            <a:gdLst/>
            <a:ahLst/>
            <a:cxnLst/>
            <a:rect l="l" t="t" r="r" b="b"/>
            <a:pathLst>
              <a:path w="1200150">
                <a:moveTo>
                  <a:pt x="1200150" y="0"/>
                </a:moveTo>
                <a:lnTo>
                  <a:pt x="0" y="0"/>
                </a:lnTo>
              </a:path>
            </a:pathLst>
          </a:custGeom>
          <a:ln w="57150">
            <a:solidFill>
              <a:srgbClr val="00FFFF"/>
            </a:solidFill>
          </a:ln>
        </p:spPr>
        <p:txBody>
          <a:bodyPr wrap="square" lIns="0" tIns="0" rIns="0" bIns="0" rtlCol="0"/>
          <a:lstStyle/>
          <a:p>
            <a:endParaRPr/>
          </a:p>
        </p:txBody>
      </p:sp>
      <p:sp>
        <p:nvSpPr>
          <p:cNvPr id="13" name="object 13"/>
          <p:cNvSpPr/>
          <p:nvPr/>
        </p:nvSpPr>
        <p:spPr>
          <a:xfrm>
            <a:off x="6697726" y="1933575"/>
            <a:ext cx="0" cy="827405"/>
          </a:xfrm>
          <a:custGeom>
            <a:avLst/>
            <a:gdLst/>
            <a:ahLst/>
            <a:cxnLst/>
            <a:rect l="l" t="t" r="r" b="b"/>
            <a:pathLst>
              <a:path h="827405">
                <a:moveTo>
                  <a:pt x="0" y="0"/>
                </a:moveTo>
                <a:lnTo>
                  <a:pt x="0" y="827024"/>
                </a:lnTo>
              </a:path>
            </a:pathLst>
          </a:custGeom>
          <a:ln w="19050">
            <a:solidFill>
              <a:srgbClr val="00FFFF"/>
            </a:solidFill>
          </a:ln>
        </p:spPr>
        <p:txBody>
          <a:bodyPr wrap="square" lIns="0" tIns="0" rIns="0" bIns="0" rtlCol="0"/>
          <a:lstStyle/>
          <a:p>
            <a:endParaRPr/>
          </a:p>
        </p:txBody>
      </p:sp>
      <p:sp>
        <p:nvSpPr>
          <p:cNvPr id="14" name="object 14"/>
          <p:cNvSpPr/>
          <p:nvPr/>
        </p:nvSpPr>
        <p:spPr>
          <a:xfrm>
            <a:off x="6097651" y="2789173"/>
            <a:ext cx="1200150" cy="635"/>
          </a:xfrm>
          <a:custGeom>
            <a:avLst/>
            <a:gdLst/>
            <a:ahLst/>
            <a:cxnLst/>
            <a:rect l="l" t="t" r="r" b="b"/>
            <a:pathLst>
              <a:path w="1200150" h="635">
                <a:moveTo>
                  <a:pt x="1200150" y="0"/>
                </a:moveTo>
                <a:lnTo>
                  <a:pt x="0" y="126"/>
                </a:lnTo>
              </a:path>
            </a:pathLst>
          </a:custGeom>
          <a:ln w="57150">
            <a:solidFill>
              <a:srgbClr val="00FFFF"/>
            </a:solidFill>
          </a:ln>
        </p:spPr>
        <p:txBody>
          <a:bodyPr wrap="square" lIns="0" tIns="0" rIns="0" bIns="0" rtlCol="0"/>
          <a:lstStyle/>
          <a:p>
            <a:endParaRPr/>
          </a:p>
        </p:txBody>
      </p:sp>
      <p:sp>
        <p:nvSpPr>
          <p:cNvPr id="15" name="object 15"/>
          <p:cNvSpPr/>
          <p:nvPr/>
        </p:nvSpPr>
        <p:spPr>
          <a:xfrm>
            <a:off x="6632638" y="1887537"/>
            <a:ext cx="130175" cy="122300"/>
          </a:xfrm>
          <a:prstGeom prst="rect">
            <a:avLst/>
          </a:prstGeom>
          <a:blipFill>
            <a:blip r:embed="rId2" cstate="print"/>
            <a:stretch>
              <a:fillRect/>
            </a:stretch>
          </a:blipFill>
        </p:spPr>
        <p:txBody>
          <a:bodyPr wrap="square" lIns="0" tIns="0" rIns="0" bIns="0" rtlCol="0"/>
          <a:lstStyle/>
          <a:p>
            <a:endParaRPr/>
          </a:p>
        </p:txBody>
      </p:sp>
      <p:sp>
        <p:nvSpPr>
          <p:cNvPr id="16" name="object 9"/>
          <p:cNvSpPr txBox="1"/>
          <p:nvPr/>
        </p:nvSpPr>
        <p:spPr>
          <a:xfrm>
            <a:off x="629056" y="6093295"/>
            <a:ext cx="212725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lang="en-IN" sz="2000" dirty="0" smtClean="0">
                <a:solidFill>
                  <a:srgbClr val="1B5CA4"/>
                </a:solidFill>
                <a:latin typeface="Times New Roman"/>
                <a:cs typeface="Times New Roman"/>
              </a:rPr>
              <a:t> </a:t>
            </a:r>
            <a:r>
              <a:rPr sz="2000" b="1" spc="-145" dirty="0" smtClean="0">
                <a:solidFill>
                  <a:srgbClr val="5F5F5F"/>
                </a:solidFill>
                <a:latin typeface="Arial"/>
                <a:cs typeface="Arial"/>
              </a:rPr>
              <a:t>Enter </a:t>
            </a:r>
            <a:r>
              <a:rPr sz="2000" b="1" spc="-140" dirty="0">
                <a:solidFill>
                  <a:srgbClr val="5F5F5F"/>
                </a:solidFill>
                <a:latin typeface="Arial"/>
                <a:cs typeface="Arial"/>
              </a:rPr>
              <a:t>line</a:t>
            </a:r>
            <a:r>
              <a:rPr sz="2000" b="1" spc="-75" dirty="0">
                <a:solidFill>
                  <a:srgbClr val="5F5F5F"/>
                </a:solidFill>
                <a:latin typeface="Arial"/>
                <a:cs typeface="Arial"/>
              </a:rPr>
              <a:t> </a:t>
            </a:r>
            <a:r>
              <a:rPr sz="2000" b="1" spc="-155" dirty="0">
                <a:solidFill>
                  <a:srgbClr val="5F5F5F"/>
                </a:solidFill>
                <a:latin typeface="Arial"/>
                <a:cs typeface="Arial"/>
              </a:rPr>
              <a:t>length</a:t>
            </a:r>
            <a:endParaRPr sz="2000" dirty="0">
              <a:latin typeface="Arial"/>
              <a:cs typeface="Arial"/>
            </a:endParaRPr>
          </a:p>
        </p:txBody>
      </p:sp>
      <p:sp>
        <p:nvSpPr>
          <p:cNvPr id="17" name="TextBox 16"/>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7802890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552" y="548680"/>
            <a:ext cx="8520222" cy="627736"/>
          </a:xfrm>
          <a:prstGeom prst="rect">
            <a:avLst/>
          </a:prstGeom>
        </p:spPr>
        <p:txBody>
          <a:bodyPr vert="horz" wrap="square" lIns="0" tIns="12065" rIns="0" bIns="0" rtlCol="0">
            <a:spAutoFit/>
          </a:bodyPr>
          <a:lstStyle/>
          <a:p>
            <a:pPr marL="12700">
              <a:lnSpc>
                <a:spcPct val="100000"/>
              </a:lnSpc>
              <a:spcBef>
                <a:spcPts val="95"/>
              </a:spcBef>
              <a:tabLst>
                <a:tab pos="753110" algn="l"/>
              </a:tabLst>
            </a:pPr>
            <a:r>
              <a:rPr spc="-210" dirty="0"/>
              <a:t>Line	</a:t>
            </a:r>
            <a:r>
              <a:rPr spc="-190" dirty="0"/>
              <a:t>parameters</a:t>
            </a:r>
          </a:p>
        </p:txBody>
      </p:sp>
      <p:sp>
        <p:nvSpPr>
          <p:cNvPr id="3" name="object 3"/>
          <p:cNvSpPr/>
          <p:nvPr/>
        </p:nvSpPr>
        <p:spPr>
          <a:xfrm>
            <a:off x="2338451" y="2357501"/>
            <a:ext cx="0" cy="320675"/>
          </a:xfrm>
          <a:custGeom>
            <a:avLst/>
            <a:gdLst/>
            <a:ahLst/>
            <a:cxnLst/>
            <a:rect l="l" t="t" r="r" b="b"/>
            <a:pathLst>
              <a:path h="320675">
                <a:moveTo>
                  <a:pt x="0" y="0"/>
                </a:moveTo>
                <a:lnTo>
                  <a:pt x="0" y="320548"/>
                </a:lnTo>
              </a:path>
            </a:pathLst>
          </a:custGeom>
          <a:ln w="28575">
            <a:solidFill>
              <a:srgbClr val="00FFFF"/>
            </a:solidFill>
          </a:ln>
        </p:spPr>
        <p:txBody>
          <a:bodyPr wrap="square" lIns="0" tIns="0" rIns="0" bIns="0" rtlCol="0"/>
          <a:lstStyle/>
          <a:p>
            <a:endParaRPr/>
          </a:p>
        </p:txBody>
      </p:sp>
      <p:sp>
        <p:nvSpPr>
          <p:cNvPr id="4" name="object 4"/>
          <p:cNvSpPr/>
          <p:nvPr/>
        </p:nvSpPr>
        <p:spPr>
          <a:xfrm>
            <a:off x="4513326" y="2690876"/>
            <a:ext cx="1760220" cy="0"/>
          </a:xfrm>
          <a:custGeom>
            <a:avLst/>
            <a:gdLst/>
            <a:ahLst/>
            <a:cxnLst/>
            <a:rect l="l" t="t" r="r" b="b"/>
            <a:pathLst>
              <a:path w="1760220">
                <a:moveTo>
                  <a:pt x="0" y="0"/>
                </a:moveTo>
                <a:lnTo>
                  <a:pt x="1759839" y="0"/>
                </a:lnTo>
              </a:path>
            </a:pathLst>
          </a:custGeom>
          <a:ln w="28575">
            <a:solidFill>
              <a:srgbClr val="00FFFF"/>
            </a:solidFill>
          </a:ln>
        </p:spPr>
        <p:txBody>
          <a:bodyPr wrap="square" lIns="0" tIns="0" rIns="0" bIns="0" rtlCol="0"/>
          <a:lstStyle/>
          <a:p>
            <a:endParaRPr/>
          </a:p>
        </p:txBody>
      </p:sp>
      <p:sp>
        <p:nvSpPr>
          <p:cNvPr id="5" name="object 5"/>
          <p:cNvSpPr/>
          <p:nvPr/>
        </p:nvSpPr>
        <p:spPr>
          <a:xfrm>
            <a:off x="2351532" y="2690876"/>
            <a:ext cx="1289050" cy="0"/>
          </a:xfrm>
          <a:custGeom>
            <a:avLst/>
            <a:gdLst/>
            <a:ahLst/>
            <a:cxnLst/>
            <a:rect l="l" t="t" r="r" b="b"/>
            <a:pathLst>
              <a:path w="1289050">
                <a:moveTo>
                  <a:pt x="0" y="0"/>
                </a:moveTo>
                <a:lnTo>
                  <a:pt x="1288669" y="0"/>
                </a:lnTo>
              </a:path>
            </a:pathLst>
          </a:custGeom>
          <a:ln w="28575">
            <a:solidFill>
              <a:srgbClr val="00FFFF"/>
            </a:solidFill>
          </a:ln>
        </p:spPr>
        <p:txBody>
          <a:bodyPr wrap="square" lIns="0" tIns="0" rIns="0" bIns="0" rtlCol="0"/>
          <a:lstStyle/>
          <a:p>
            <a:endParaRPr/>
          </a:p>
        </p:txBody>
      </p:sp>
      <p:sp>
        <p:nvSpPr>
          <p:cNvPr id="6" name="object 6"/>
          <p:cNvSpPr/>
          <p:nvPr/>
        </p:nvSpPr>
        <p:spPr>
          <a:xfrm>
            <a:off x="6284976" y="2339975"/>
            <a:ext cx="0" cy="354330"/>
          </a:xfrm>
          <a:custGeom>
            <a:avLst/>
            <a:gdLst/>
            <a:ahLst/>
            <a:cxnLst/>
            <a:rect l="l" t="t" r="r" b="b"/>
            <a:pathLst>
              <a:path h="354330">
                <a:moveTo>
                  <a:pt x="0" y="0"/>
                </a:moveTo>
                <a:lnTo>
                  <a:pt x="0" y="353949"/>
                </a:lnTo>
              </a:path>
            </a:pathLst>
          </a:custGeom>
          <a:ln w="28575">
            <a:solidFill>
              <a:srgbClr val="00FFFF"/>
            </a:solidFill>
          </a:ln>
        </p:spPr>
        <p:txBody>
          <a:bodyPr wrap="square" lIns="0" tIns="0" rIns="0" bIns="0" rtlCol="0"/>
          <a:lstStyle/>
          <a:p>
            <a:endParaRPr/>
          </a:p>
        </p:txBody>
      </p:sp>
      <p:sp>
        <p:nvSpPr>
          <p:cNvPr id="7" name="object 7"/>
          <p:cNvSpPr txBox="1"/>
          <p:nvPr/>
        </p:nvSpPr>
        <p:spPr>
          <a:xfrm>
            <a:off x="966927" y="1303147"/>
            <a:ext cx="4060190" cy="793115"/>
          </a:xfrm>
          <a:prstGeom prst="rect">
            <a:avLst/>
          </a:prstGeom>
        </p:spPr>
        <p:txBody>
          <a:bodyPr vert="horz" wrap="square" lIns="0" tIns="12065" rIns="0" bIns="0" rtlCol="0">
            <a:spAutoFit/>
          </a:bodyPr>
          <a:lstStyle/>
          <a:p>
            <a:pPr marL="1791335">
              <a:lnSpc>
                <a:spcPct val="100000"/>
              </a:lnSpc>
              <a:spcBef>
                <a:spcPts val="95"/>
              </a:spcBef>
              <a:tabLst>
                <a:tab pos="2105660" algn="l"/>
              </a:tabLst>
            </a:pPr>
            <a:r>
              <a:rPr sz="1600" spc="-105" dirty="0">
                <a:solidFill>
                  <a:srgbClr val="333333"/>
                </a:solidFill>
                <a:latin typeface="Arial"/>
                <a:cs typeface="Arial"/>
              </a:rPr>
              <a:t>PI	</a:t>
            </a:r>
            <a:r>
              <a:rPr sz="1600" spc="-120" dirty="0">
                <a:solidFill>
                  <a:srgbClr val="333333"/>
                </a:solidFill>
                <a:latin typeface="Arial"/>
                <a:cs typeface="Arial"/>
              </a:rPr>
              <a:t>model </a:t>
            </a:r>
            <a:r>
              <a:rPr sz="1600" spc="-55" dirty="0">
                <a:solidFill>
                  <a:srgbClr val="333333"/>
                </a:solidFill>
                <a:latin typeface="Arial"/>
                <a:cs typeface="Arial"/>
              </a:rPr>
              <a:t>for </a:t>
            </a:r>
            <a:r>
              <a:rPr sz="1600" spc="-150" dirty="0">
                <a:solidFill>
                  <a:srgbClr val="333333"/>
                </a:solidFill>
                <a:latin typeface="Arial"/>
                <a:cs typeface="Arial"/>
              </a:rPr>
              <a:t>a </a:t>
            </a:r>
            <a:r>
              <a:rPr sz="1600" spc="-75" dirty="0">
                <a:solidFill>
                  <a:srgbClr val="333333"/>
                </a:solidFill>
                <a:latin typeface="Arial"/>
                <a:cs typeface="Arial"/>
              </a:rPr>
              <a:t>line</a:t>
            </a:r>
            <a:r>
              <a:rPr sz="1600" spc="60" dirty="0">
                <a:solidFill>
                  <a:srgbClr val="333333"/>
                </a:solidFill>
                <a:latin typeface="Arial"/>
                <a:cs typeface="Arial"/>
              </a:rPr>
              <a:t> </a:t>
            </a:r>
            <a:r>
              <a:rPr sz="1600" spc="-125" dirty="0">
                <a:solidFill>
                  <a:srgbClr val="333333"/>
                </a:solidFill>
                <a:latin typeface="Arial"/>
                <a:cs typeface="Arial"/>
              </a:rPr>
              <a:t>segment</a:t>
            </a:r>
            <a:endParaRPr sz="1600">
              <a:latin typeface="Arial"/>
              <a:cs typeface="Arial"/>
            </a:endParaRPr>
          </a:p>
          <a:p>
            <a:pPr>
              <a:lnSpc>
                <a:spcPct val="100000"/>
              </a:lnSpc>
              <a:spcBef>
                <a:spcPts val="15"/>
              </a:spcBef>
            </a:pPr>
            <a:endParaRPr sz="1900">
              <a:latin typeface="Times New Roman"/>
              <a:cs typeface="Times New Roman"/>
            </a:endParaRPr>
          </a:p>
          <a:p>
            <a:pPr marL="12700">
              <a:lnSpc>
                <a:spcPct val="100000"/>
              </a:lnSpc>
              <a:spcBef>
                <a:spcPts val="5"/>
              </a:spcBef>
              <a:tabLst>
                <a:tab pos="836294" algn="l"/>
              </a:tabLst>
            </a:pPr>
            <a:r>
              <a:rPr sz="1600" spc="-80" dirty="0">
                <a:solidFill>
                  <a:srgbClr val="333333"/>
                </a:solidFill>
                <a:latin typeface="Arial"/>
                <a:cs typeface="Arial"/>
              </a:rPr>
              <a:t>“FROM”	</a:t>
            </a:r>
            <a:r>
              <a:rPr sz="1600" spc="-150" dirty="0">
                <a:solidFill>
                  <a:srgbClr val="333333"/>
                </a:solidFill>
                <a:latin typeface="Arial"/>
                <a:cs typeface="Arial"/>
              </a:rPr>
              <a:t>Bus</a:t>
            </a:r>
            <a:r>
              <a:rPr sz="1600" spc="30" dirty="0">
                <a:solidFill>
                  <a:srgbClr val="333333"/>
                </a:solidFill>
                <a:latin typeface="Arial"/>
                <a:cs typeface="Arial"/>
              </a:rPr>
              <a:t> </a:t>
            </a:r>
            <a:r>
              <a:rPr sz="1600" spc="-90" dirty="0">
                <a:solidFill>
                  <a:srgbClr val="333333"/>
                </a:solidFill>
                <a:latin typeface="Arial"/>
                <a:cs typeface="Arial"/>
              </a:rPr>
              <a:t>k</a:t>
            </a:r>
            <a:endParaRPr sz="1600">
              <a:latin typeface="Arial"/>
              <a:cs typeface="Arial"/>
            </a:endParaRPr>
          </a:p>
        </p:txBody>
      </p:sp>
      <p:sp>
        <p:nvSpPr>
          <p:cNvPr id="8" name="object 8"/>
          <p:cNvSpPr txBox="1"/>
          <p:nvPr/>
        </p:nvSpPr>
        <p:spPr>
          <a:xfrm>
            <a:off x="6462521" y="1828545"/>
            <a:ext cx="1057910" cy="269240"/>
          </a:xfrm>
          <a:prstGeom prst="rect">
            <a:avLst/>
          </a:prstGeom>
        </p:spPr>
        <p:txBody>
          <a:bodyPr vert="horz" wrap="square" lIns="0" tIns="12065" rIns="0" bIns="0" rtlCol="0">
            <a:spAutoFit/>
          </a:bodyPr>
          <a:lstStyle/>
          <a:p>
            <a:pPr marL="12700">
              <a:lnSpc>
                <a:spcPct val="100000"/>
              </a:lnSpc>
              <a:spcBef>
                <a:spcPts val="95"/>
              </a:spcBef>
            </a:pPr>
            <a:r>
              <a:rPr sz="1600" spc="-70" dirty="0">
                <a:solidFill>
                  <a:srgbClr val="333333"/>
                </a:solidFill>
                <a:latin typeface="Arial"/>
                <a:cs typeface="Arial"/>
              </a:rPr>
              <a:t>“TO” </a:t>
            </a:r>
            <a:r>
              <a:rPr sz="1600" spc="-150" dirty="0">
                <a:solidFill>
                  <a:srgbClr val="333333"/>
                </a:solidFill>
                <a:latin typeface="Arial"/>
                <a:cs typeface="Arial"/>
              </a:rPr>
              <a:t>Bus</a:t>
            </a:r>
            <a:r>
              <a:rPr sz="1600" spc="-15" dirty="0">
                <a:solidFill>
                  <a:srgbClr val="333333"/>
                </a:solidFill>
                <a:latin typeface="Arial"/>
                <a:cs typeface="Arial"/>
              </a:rPr>
              <a:t> </a:t>
            </a:r>
            <a:r>
              <a:rPr sz="1600" spc="-105" dirty="0">
                <a:solidFill>
                  <a:srgbClr val="333333"/>
                </a:solidFill>
                <a:latin typeface="Arial"/>
                <a:cs typeface="Arial"/>
              </a:rPr>
              <a:t>m</a:t>
            </a:r>
            <a:endParaRPr sz="1600">
              <a:latin typeface="Arial"/>
              <a:cs typeface="Arial"/>
            </a:endParaRPr>
          </a:p>
        </p:txBody>
      </p:sp>
      <p:sp>
        <p:nvSpPr>
          <p:cNvPr id="9" name="object 9"/>
          <p:cNvSpPr/>
          <p:nvPr/>
        </p:nvSpPr>
        <p:spPr>
          <a:xfrm>
            <a:off x="2695829" y="2670111"/>
            <a:ext cx="0" cy="508634"/>
          </a:xfrm>
          <a:custGeom>
            <a:avLst/>
            <a:gdLst/>
            <a:ahLst/>
            <a:cxnLst/>
            <a:rect l="l" t="t" r="r" b="b"/>
            <a:pathLst>
              <a:path h="508635">
                <a:moveTo>
                  <a:pt x="0" y="0"/>
                </a:moveTo>
                <a:lnTo>
                  <a:pt x="0" y="508063"/>
                </a:lnTo>
              </a:path>
            </a:pathLst>
          </a:custGeom>
          <a:ln w="34417">
            <a:solidFill>
              <a:srgbClr val="DDDDDD"/>
            </a:solidFill>
          </a:ln>
        </p:spPr>
        <p:txBody>
          <a:bodyPr wrap="square" lIns="0" tIns="0" rIns="0" bIns="0" rtlCol="0"/>
          <a:lstStyle/>
          <a:p>
            <a:endParaRPr/>
          </a:p>
        </p:txBody>
      </p:sp>
      <p:sp>
        <p:nvSpPr>
          <p:cNvPr id="10" name="object 10"/>
          <p:cNvSpPr/>
          <p:nvPr/>
        </p:nvSpPr>
        <p:spPr>
          <a:xfrm>
            <a:off x="2695829" y="3514725"/>
            <a:ext cx="0" cy="490855"/>
          </a:xfrm>
          <a:custGeom>
            <a:avLst/>
            <a:gdLst/>
            <a:ahLst/>
            <a:cxnLst/>
            <a:rect l="l" t="t" r="r" b="b"/>
            <a:pathLst>
              <a:path h="490854">
                <a:moveTo>
                  <a:pt x="0" y="0"/>
                </a:moveTo>
                <a:lnTo>
                  <a:pt x="0" y="490537"/>
                </a:lnTo>
              </a:path>
            </a:pathLst>
          </a:custGeom>
          <a:ln w="34417">
            <a:solidFill>
              <a:srgbClr val="DDDDDD"/>
            </a:solidFill>
          </a:ln>
        </p:spPr>
        <p:txBody>
          <a:bodyPr wrap="square" lIns="0" tIns="0" rIns="0" bIns="0" rtlCol="0"/>
          <a:lstStyle/>
          <a:p>
            <a:endParaRPr/>
          </a:p>
        </p:txBody>
      </p:sp>
      <p:sp>
        <p:nvSpPr>
          <p:cNvPr id="11" name="object 11"/>
          <p:cNvSpPr/>
          <p:nvPr/>
        </p:nvSpPr>
        <p:spPr>
          <a:xfrm>
            <a:off x="2508250" y="4008501"/>
            <a:ext cx="382905" cy="0"/>
          </a:xfrm>
          <a:custGeom>
            <a:avLst/>
            <a:gdLst/>
            <a:ahLst/>
            <a:cxnLst/>
            <a:rect l="l" t="t" r="r" b="b"/>
            <a:pathLst>
              <a:path w="382905">
                <a:moveTo>
                  <a:pt x="0" y="0"/>
                </a:moveTo>
                <a:lnTo>
                  <a:pt x="382650" y="0"/>
                </a:lnTo>
              </a:path>
            </a:pathLst>
          </a:custGeom>
          <a:ln w="28575">
            <a:solidFill>
              <a:srgbClr val="DDDDDD"/>
            </a:solidFill>
          </a:ln>
        </p:spPr>
        <p:txBody>
          <a:bodyPr wrap="square" lIns="0" tIns="0" rIns="0" bIns="0" rtlCol="0"/>
          <a:lstStyle/>
          <a:p>
            <a:endParaRPr/>
          </a:p>
        </p:txBody>
      </p:sp>
      <p:sp>
        <p:nvSpPr>
          <p:cNvPr id="12" name="object 12"/>
          <p:cNvSpPr/>
          <p:nvPr/>
        </p:nvSpPr>
        <p:spPr>
          <a:xfrm>
            <a:off x="2572766" y="4049776"/>
            <a:ext cx="236220" cy="0"/>
          </a:xfrm>
          <a:custGeom>
            <a:avLst/>
            <a:gdLst/>
            <a:ahLst/>
            <a:cxnLst/>
            <a:rect l="l" t="t" r="r" b="b"/>
            <a:pathLst>
              <a:path w="236219">
                <a:moveTo>
                  <a:pt x="0" y="0"/>
                </a:moveTo>
                <a:lnTo>
                  <a:pt x="235965" y="0"/>
                </a:lnTo>
              </a:path>
            </a:pathLst>
          </a:custGeom>
          <a:ln w="28575">
            <a:solidFill>
              <a:srgbClr val="DDDDDD"/>
            </a:solidFill>
          </a:ln>
        </p:spPr>
        <p:txBody>
          <a:bodyPr wrap="square" lIns="0" tIns="0" rIns="0" bIns="0" rtlCol="0"/>
          <a:lstStyle/>
          <a:p>
            <a:endParaRPr/>
          </a:p>
        </p:txBody>
      </p:sp>
      <p:sp>
        <p:nvSpPr>
          <p:cNvPr id="13" name="object 13"/>
          <p:cNvSpPr/>
          <p:nvPr/>
        </p:nvSpPr>
        <p:spPr>
          <a:xfrm>
            <a:off x="2682748" y="4165600"/>
            <a:ext cx="35560" cy="0"/>
          </a:xfrm>
          <a:custGeom>
            <a:avLst/>
            <a:gdLst/>
            <a:ahLst/>
            <a:cxnLst/>
            <a:rect l="l" t="t" r="r" b="b"/>
            <a:pathLst>
              <a:path w="35560">
                <a:moveTo>
                  <a:pt x="0" y="0"/>
                </a:moveTo>
                <a:lnTo>
                  <a:pt x="35178" y="0"/>
                </a:lnTo>
              </a:path>
            </a:pathLst>
          </a:custGeom>
          <a:ln w="28575">
            <a:solidFill>
              <a:srgbClr val="DDDDDD"/>
            </a:solidFill>
          </a:ln>
        </p:spPr>
        <p:txBody>
          <a:bodyPr wrap="square" lIns="0" tIns="0" rIns="0" bIns="0" rtlCol="0"/>
          <a:lstStyle/>
          <a:p>
            <a:endParaRPr/>
          </a:p>
        </p:txBody>
      </p:sp>
      <p:sp>
        <p:nvSpPr>
          <p:cNvPr id="14" name="object 14"/>
          <p:cNvSpPr/>
          <p:nvPr/>
        </p:nvSpPr>
        <p:spPr>
          <a:xfrm>
            <a:off x="2625470" y="4105275"/>
            <a:ext cx="153035" cy="0"/>
          </a:xfrm>
          <a:custGeom>
            <a:avLst/>
            <a:gdLst/>
            <a:ahLst/>
            <a:cxnLst/>
            <a:rect l="l" t="t" r="r" b="b"/>
            <a:pathLst>
              <a:path w="153035">
                <a:moveTo>
                  <a:pt x="0" y="0"/>
                </a:moveTo>
                <a:lnTo>
                  <a:pt x="152527" y="0"/>
                </a:lnTo>
              </a:path>
            </a:pathLst>
          </a:custGeom>
          <a:ln w="28575">
            <a:solidFill>
              <a:srgbClr val="DDDDDD"/>
            </a:solidFill>
          </a:ln>
        </p:spPr>
        <p:txBody>
          <a:bodyPr wrap="square" lIns="0" tIns="0" rIns="0" bIns="0" rtlCol="0"/>
          <a:lstStyle/>
          <a:p>
            <a:endParaRPr/>
          </a:p>
        </p:txBody>
      </p:sp>
      <p:sp>
        <p:nvSpPr>
          <p:cNvPr id="15" name="object 15"/>
          <p:cNvSpPr/>
          <p:nvPr/>
        </p:nvSpPr>
        <p:spPr>
          <a:xfrm>
            <a:off x="5988050" y="2684398"/>
            <a:ext cx="0" cy="452755"/>
          </a:xfrm>
          <a:custGeom>
            <a:avLst/>
            <a:gdLst/>
            <a:ahLst/>
            <a:cxnLst/>
            <a:rect l="l" t="t" r="r" b="b"/>
            <a:pathLst>
              <a:path h="452755">
                <a:moveTo>
                  <a:pt x="0" y="0"/>
                </a:moveTo>
                <a:lnTo>
                  <a:pt x="0" y="452500"/>
                </a:lnTo>
              </a:path>
            </a:pathLst>
          </a:custGeom>
          <a:ln w="28575">
            <a:solidFill>
              <a:srgbClr val="DDDDDD"/>
            </a:solidFill>
          </a:ln>
        </p:spPr>
        <p:txBody>
          <a:bodyPr wrap="square" lIns="0" tIns="0" rIns="0" bIns="0" rtlCol="0"/>
          <a:lstStyle/>
          <a:p>
            <a:endParaRPr/>
          </a:p>
        </p:txBody>
      </p:sp>
      <p:sp>
        <p:nvSpPr>
          <p:cNvPr id="16" name="object 16"/>
          <p:cNvSpPr/>
          <p:nvPr/>
        </p:nvSpPr>
        <p:spPr>
          <a:xfrm>
            <a:off x="5988050" y="3473450"/>
            <a:ext cx="0" cy="513080"/>
          </a:xfrm>
          <a:custGeom>
            <a:avLst/>
            <a:gdLst/>
            <a:ahLst/>
            <a:cxnLst/>
            <a:rect l="l" t="t" r="r" b="b"/>
            <a:pathLst>
              <a:path h="513079">
                <a:moveTo>
                  <a:pt x="0" y="0"/>
                </a:moveTo>
                <a:lnTo>
                  <a:pt x="0" y="512699"/>
                </a:lnTo>
              </a:path>
            </a:pathLst>
          </a:custGeom>
          <a:ln w="28575">
            <a:solidFill>
              <a:srgbClr val="DDDDDD"/>
            </a:solidFill>
          </a:ln>
        </p:spPr>
        <p:txBody>
          <a:bodyPr wrap="square" lIns="0" tIns="0" rIns="0" bIns="0" rtlCol="0"/>
          <a:lstStyle/>
          <a:p>
            <a:endParaRPr/>
          </a:p>
        </p:txBody>
      </p:sp>
      <p:sp>
        <p:nvSpPr>
          <p:cNvPr id="17" name="object 17"/>
          <p:cNvSpPr/>
          <p:nvPr/>
        </p:nvSpPr>
        <p:spPr>
          <a:xfrm>
            <a:off x="5794375" y="3973576"/>
            <a:ext cx="382905" cy="0"/>
          </a:xfrm>
          <a:custGeom>
            <a:avLst/>
            <a:gdLst/>
            <a:ahLst/>
            <a:cxnLst/>
            <a:rect l="l" t="t" r="r" b="b"/>
            <a:pathLst>
              <a:path w="382904">
                <a:moveTo>
                  <a:pt x="0" y="0"/>
                </a:moveTo>
                <a:lnTo>
                  <a:pt x="382650" y="0"/>
                </a:lnTo>
              </a:path>
            </a:pathLst>
          </a:custGeom>
          <a:ln w="28575">
            <a:solidFill>
              <a:srgbClr val="DDDDDD"/>
            </a:solidFill>
          </a:ln>
        </p:spPr>
        <p:txBody>
          <a:bodyPr wrap="square" lIns="0" tIns="0" rIns="0" bIns="0" rtlCol="0"/>
          <a:lstStyle/>
          <a:p>
            <a:endParaRPr/>
          </a:p>
        </p:txBody>
      </p:sp>
      <p:sp>
        <p:nvSpPr>
          <p:cNvPr id="18" name="object 18"/>
          <p:cNvSpPr/>
          <p:nvPr/>
        </p:nvSpPr>
        <p:spPr>
          <a:xfrm>
            <a:off x="5857875" y="4014723"/>
            <a:ext cx="236854" cy="635"/>
          </a:xfrm>
          <a:custGeom>
            <a:avLst/>
            <a:gdLst/>
            <a:ahLst/>
            <a:cxnLst/>
            <a:rect l="l" t="t" r="r" b="b"/>
            <a:pathLst>
              <a:path w="236854" h="635">
                <a:moveTo>
                  <a:pt x="0" y="0"/>
                </a:moveTo>
                <a:lnTo>
                  <a:pt x="236600" y="126"/>
                </a:lnTo>
              </a:path>
            </a:pathLst>
          </a:custGeom>
          <a:ln w="28575">
            <a:solidFill>
              <a:srgbClr val="DDDDDD"/>
            </a:solidFill>
          </a:ln>
        </p:spPr>
        <p:txBody>
          <a:bodyPr wrap="square" lIns="0" tIns="0" rIns="0" bIns="0" rtlCol="0"/>
          <a:lstStyle/>
          <a:p>
            <a:endParaRPr/>
          </a:p>
        </p:txBody>
      </p:sp>
      <p:sp>
        <p:nvSpPr>
          <p:cNvPr id="19" name="object 19"/>
          <p:cNvSpPr/>
          <p:nvPr/>
        </p:nvSpPr>
        <p:spPr>
          <a:xfrm>
            <a:off x="5967476" y="4130675"/>
            <a:ext cx="36830" cy="0"/>
          </a:xfrm>
          <a:custGeom>
            <a:avLst/>
            <a:gdLst/>
            <a:ahLst/>
            <a:cxnLst/>
            <a:rect l="l" t="t" r="r" b="b"/>
            <a:pathLst>
              <a:path w="36829">
                <a:moveTo>
                  <a:pt x="0" y="0"/>
                </a:moveTo>
                <a:lnTo>
                  <a:pt x="36449" y="0"/>
                </a:lnTo>
              </a:path>
            </a:pathLst>
          </a:custGeom>
          <a:ln w="28575">
            <a:solidFill>
              <a:srgbClr val="DDDDDD"/>
            </a:solidFill>
          </a:ln>
        </p:spPr>
        <p:txBody>
          <a:bodyPr wrap="square" lIns="0" tIns="0" rIns="0" bIns="0" rtlCol="0"/>
          <a:lstStyle/>
          <a:p>
            <a:endParaRPr/>
          </a:p>
        </p:txBody>
      </p:sp>
      <p:sp>
        <p:nvSpPr>
          <p:cNvPr id="20" name="object 20"/>
          <p:cNvSpPr/>
          <p:nvPr/>
        </p:nvSpPr>
        <p:spPr>
          <a:xfrm>
            <a:off x="5910326" y="4070350"/>
            <a:ext cx="152400" cy="0"/>
          </a:xfrm>
          <a:custGeom>
            <a:avLst/>
            <a:gdLst/>
            <a:ahLst/>
            <a:cxnLst/>
            <a:rect l="l" t="t" r="r" b="b"/>
            <a:pathLst>
              <a:path w="152400">
                <a:moveTo>
                  <a:pt x="0" y="0"/>
                </a:moveTo>
                <a:lnTo>
                  <a:pt x="152400" y="0"/>
                </a:lnTo>
              </a:path>
            </a:pathLst>
          </a:custGeom>
          <a:ln w="28575">
            <a:solidFill>
              <a:srgbClr val="DDDDDD"/>
            </a:solidFill>
          </a:ln>
        </p:spPr>
        <p:txBody>
          <a:bodyPr wrap="square" lIns="0" tIns="0" rIns="0" bIns="0" rtlCol="0"/>
          <a:lstStyle/>
          <a:p>
            <a:endParaRPr/>
          </a:p>
        </p:txBody>
      </p:sp>
      <p:sp>
        <p:nvSpPr>
          <p:cNvPr id="21" name="object 21"/>
          <p:cNvSpPr/>
          <p:nvPr/>
        </p:nvSpPr>
        <p:spPr>
          <a:xfrm>
            <a:off x="6057900" y="2311400"/>
            <a:ext cx="1768475" cy="0"/>
          </a:xfrm>
          <a:custGeom>
            <a:avLst/>
            <a:gdLst/>
            <a:ahLst/>
            <a:cxnLst/>
            <a:rect l="l" t="t" r="r" b="b"/>
            <a:pathLst>
              <a:path w="1768475">
                <a:moveTo>
                  <a:pt x="1768475" y="0"/>
                </a:moveTo>
                <a:lnTo>
                  <a:pt x="0" y="0"/>
                </a:lnTo>
              </a:path>
            </a:pathLst>
          </a:custGeom>
          <a:ln w="57150">
            <a:solidFill>
              <a:srgbClr val="00FFFF"/>
            </a:solidFill>
          </a:ln>
        </p:spPr>
        <p:txBody>
          <a:bodyPr wrap="square" lIns="0" tIns="0" rIns="0" bIns="0" rtlCol="0"/>
          <a:lstStyle/>
          <a:p>
            <a:endParaRPr/>
          </a:p>
        </p:txBody>
      </p:sp>
      <p:sp>
        <p:nvSpPr>
          <p:cNvPr id="22" name="object 22"/>
          <p:cNvSpPr/>
          <p:nvPr/>
        </p:nvSpPr>
        <p:spPr>
          <a:xfrm>
            <a:off x="800100" y="2328926"/>
            <a:ext cx="1768475" cy="0"/>
          </a:xfrm>
          <a:custGeom>
            <a:avLst/>
            <a:gdLst/>
            <a:ahLst/>
            <a:cxnLst/>
            <a:rect l="l" t="t" r="r" b="b"/>
            <a:pathLst>
              <a:path w="1768475">
                <a:moveTo>
                  <a:pt x="1768475" y="0"/>
                </a:moveTo>
                <a:lnTo>
                  <a:pt x="0" y="0"/>
                </a:lnTo>
              </a:path>
            </a:pathLst>
          </a:custGeom>
          <a:ln w="57150">
            <a:solidFill>
              <a:srgbClr val="00FFFF"/>
            </a:solidFill>
          </a:ln>
        </p:spPr>
        <p:txBody>
          <a:bodyPr wrap="square" lIns="0" tIns="0" rIns="0" bIns="0" rtlCol="0"/>
          <a:lstStyle/>
          <a:p>
            <a:endParaRPr/>
          </a:p>
        </p:txBody>
      </p:sp>
      <p:sp>
        <p:nvSpPr>
          <p:cNvPr id="23" name="object 23"/>
          <p:cNvSpPr txBox="1"/>
          <p:nvPr/>
        </p:nvSpPr>
        <p:spPr>
          <a:xfrm>
            <a:off x="2182876" y="3157537"/>
            <a:ext cx="828675" cy="336550"/>
          </a:xfrm>
          <a:prstGeom prst="rect">
            <a:avLst/>
          </a:prstGeom>
          <a:solidFill>
            <a:srgbClr val="FFFFFF"/>
          </a:solidFill>
          <a:ln w="12700">
            <a:solidFill>
              <a:srgbClr val="333333"/>
            </a:solidFill>
          </a:ln>
        </p:spPr>
        <p:txBody>
          <a:bodyPr vert="horz" wrap="square" lIns="0" tIns="40640" rIns="0" bIns="0" rtlCol="0">
            <a:spAutoFit/>
          </a:bodyPr>
          <a:lstStyle/>
          <a:p>
            <a:pPr marL="90805">
              <a:lnSpc>
                <a:spcPct val="100000"/>
              </a:lnSpc>
              <a:spcBef>
                <a:spcPts val="320"/>
              </a:spcBef>
            </a:pPr>
            <a:r>
              <a:rPr sz="1600" spc="-80" dirty="0">
                <a:solidFill>
                  <a:srgbClr val="333333"/>
                </a:solidFill>
                <a:latin typeface="Arial"/>
                <a:cs typeface="Arial"/>
              </a:rPr>
              <a:t>0.5</a:t>
            </a:r>
            <a:r>
              <a:rPr sz="1600" spc="-110" dirty="0">
                <a:solidFill>
                  <a:srgbClr val="333333"/>
                </a:solidFill>
                <a:latin typeface="Arial"/>
                <a:cs typeface="Arial"/>
              </a:rPr>
              <a:t> </a:t>
            </a:r>
            <a:r>
              <a:rPr sz="1600" spc="-155" dirty="0">
                <a:solidFill>
                  <a:srgbClr val="333333"/>
                </a:solidFill>
                <a:latin typeface="Arial"/>
                <a:cs typeface="Arial"/>
              </a:rPr>
              <a:t>BCH</a:t>
            </a:r>
            <a:r>
              <a:rPr sz="1575" spc="-232" baseline="-21164" dirty="0">
                <a:solidFill>
                  <a:srgbClr val="333333"/>
                </a:solidFill>
                <a:latin typeface="Arial"/>
                <a:cs typeface="Arial"/>
              </a:rPr>
              <a:t>k</a:t>
            </a:r>
            <a:endParaRPr sz="1575" baseline="-21164">
              <a:latin typeface="Arial"/>
              <a:cs typeface="Arial"/>
            </a:endParaRPr>
          </a:p>
        </p:txBody>
      </p:sp>
      <p:sp>
        <p:nvSpPr>
          <p:cNvPr id="24" name="object 24"/>
          <p:cNvSpPr txBox="1"/>
          <p:nvPr/>
        </p:nvSpPr>
        <p:spPr>
          <a:xfrm>
            <a:off x="2985007" y="3301949"/>
            <a:ext cx="130810" cy="188595"/>
          </a:xfrm>
          <a:prstGeom prst="rect">
            <a:avLst/>
          </a:prstGeom>
        </p:spPr>
        <p:txBody>
          <a:bodyPr vert="horz" wrap="square" lIns="0" tIns="15240" rIns="0" bIns="0" rtlCol="0">
            <a:spAutoFit/>
          </a:bodyPr>
          <a:lstStyle/>
          <a:p>
            <a:pPr marL="12700">
              <a:lnSpc>
                <a:spcPct val="100000"/>
              </a:lnSpc>
              <a:spcBef>
                <a:spcPts val="120"/>
              </a:spcBef>
            </a:pPr>
            <a:r>
              <a:rPr sz="1050" spc="-55" dirty="0">
                <a:solidFill>
                  <a:srgbClr val="333333"/>
                </a:solidFill>
                <a:latin typeface="Arial"/>
                <a:cs typeface="Arial"/>
              </a:rPr>
              <a:t>m</a:t>
            </a:r>
            <a:endParaRPr sz="1050">
              <a:latin typeface="Arial"/>
              <a:cs typeface="Arial"/>
            </a:endParaRPr>
          </a:p>
        </p:txBody>
      </p:sp>
      <p:sp>
        <p:nvSpPr>
          <p:cNvPr id="25" name="object 25"/>
          <p:cNvSpPr txBox="1"/>
          <p:nvPr/>
        </p:nvSpPr>
        <p:spPr>
          <a:xfrm>
            <a:off x="5443601" y="3157537"/>
            <a:ext cx="835025" cy="336550"/>
          </a:xfrm>
          <a:prstGeom prst="rect">
            <a:avLst/>
          </a:prstGeom>
          <a:solidFill>
            <a:srgbClr val="FFFFFF"/>
          </a:solidFill>
          <a:ln w="12700">
            <a:solidFill>
              <a:srgbClr val="333333"/>
            </a:solidFill>
          </a:ln>
        </p:spPr>
        <p:txBody>
          <a:bodyPr vert="horz" wrap="square" lIns="0" tIns="0" rIns="0" bIns="0" rtlCol="0">
            <a:spAutoFit/>
          </a:bodyPr>
          <a:lstStyle/>
          <a:p>
            <a:pPr marL="91440">
              <a:lnSpc>
                <a:spcPts val="1920"/>
              </a:lnSpc>
            </a:pPr>
            <a:r>
              <a:rPr sz="1600" spc="-85" dirty="0">
                <a:solidFill>
                  <a:srgbClr val="333333"/>
                </a:solidFill>
                <a:latin typeface="Arial"/>
                <a:cs typeface="Arial"/>
              </a:rPr>
              <a:t>0.5</a:t>
            </a:r>
            <a:r>
              <a:rPr sz="1600" spc="-110" dirty="0">
                <a:solidFill>
                  <a:srgbClr val="333333"/>
                </a:solidFill>
                <a:latin typeface="Arial"/>
                <a:cs typeface="Arial"/>
              </a:rPr>
              <a:t> </a:t>
            </a:r>
            <a:r>
              <a:rPr sz="1600" spc="-150" dirty="0">
                <a:solidFill>
                  <a:srgbClr val="333333"/>
                </a:solidFill>
                <a:latin typeface="Arial"/>
                <a:cs typeface="Arial"/>
              </a:rPr>
              <a:t>BCH</a:t>
            </a:r>
            <a:r>
              <a:rPr sz="1575" spc="-225" baseline="-21164" dirty="0">
                <a:solidFill>
                  <a:srgbClr val="333333"/>
                </a:solidFill>
                <a:latin typeface="Arial"/>
                <a:cs typeface="Arial"/>
              </a:rPr>
              <a:t>k</a:t>
            </a:r>
            <a:endParaRPr sz="1575" baseline="-21164">
              <a:latin typeface="Arial"/>
              <a:cs typeface="Arial"/>
            </a:endParaRPr>
          </a:p>
        </p:txBody>
      </p:sp>
      <p:sp>
        <p:nvSpPr>
          <p:cNvPr id="26" name="object 26"/>
          <p:cNvSpPr txBox="1"/>
          <p:nvPr/>
        </p:nvSpPr>
        <p:spPr>
          <a:xfrm>
            <a:off x="6246367" y="3260852"/>
            <a:ext cx="130810" cy="188595"/>
          </a:xfrm>
          <a:prstGeom prst="rect">
            <a:avLst/>
          </a:prstGeom>
        </p:spPr>
        <p:txBody>
          <a:bodyPr vert="horz" wrap="square" lIns="0" tIns="14604" rIns="0" bIns="0" rtlCol="0">
            <a:spAutoFit/>
          </a:bodyPr>
          <a:lstStyle/>
          <a:p>
            <a:pPr marL="12700">
              <a:lnSpc>
                <a:spcPct val="100000"/>
              </a:lnSpc>
              <a:spcBef>
                <a:spcPts val="114"/>
              </a:spcBef>
            </a:pPr>
            <a:r>
              <a:rPr sz="1050" spc="-55" dirty="0">
                <a:solidFill>
                  <a:srgbClr val="333333"/>
                </a:solidFill>
                <a:latin typeface="Arial"/>
                <a:cs typeface="Arial"/>
              </a:rPr>
              <a:t>m</a:t>
            </a:r>
            <a:endParaRPr sz="1050">
              <a:latin typeface="Arial"/>
              <a:cs typeface="Arial"/>
            </a:endParaRPr>
          </a:p>
        </p:txBody>
      </p:sp>
      <p:sp>
        <p:nvSpPr>
          <p:cNvPr id="27" name="object 27"/>
          <p:cNvSpPr txBox="1"/>
          <p:nvPr/>
        </p:nvSpPr>
        <p:spPr>
          <a:xfrm>
            <a:off x="3640201" y="2538476"/>
            <a:ext cx="873125" cy="336550"/>
          </a:xfrm>
          <a:prstGeom prst="rect">
            <a:avLst/>
          </a:prstGeom>
          <a:solidFill>
            <a:srgbClr val="FFFFFF"/>
          </a:solidFill>
          <a:ln w="12700">
            <a:solidFill>
              <a:srgbClr val="333333"/>
            </a:solidFill>
          </a:ln>
        </p:spPr>
        <p:txBody>
          <a:bodyPr vert="horz" wrap="square" lIns="0" tIns="19685" rIns="0" bIns="0" rtlCol="0">
            <a:spAutoFit/>
          </a:bodyPr>
          <a:lstStyle/>
          <a:p>
            <a:pPr marL="90805">
              <a:lnSpc>
                <a:spcPct val="100000"/>
              </a:lnSpc>
              <a:spcBef>
                <a:spcPts val="155"/>
              </a:spcBef>
            </a:pPr>
            <a:r>
              <a:rPr sz="1600" spc="-114" dirty="0">
                <a:solidFill>
                  <a:srgbClr val="333333"/>
                </a:solidFill>
                <a:latin typeface="Arial"/>
                <a:cs typeface="Arial"/>
              </a:rPr>
              <a:t>R</a:t>
            </a:r>
            <a:r>
              <a:rPr sz="1575" spc="-172" baseline="-21164" dirty="0">
                <a:solidFill>
                  <a:srgbClr val="333333"/>
                </a:solidFill>
                <a:latin typeface="Arial"/>
                <a:cs typeface="Arial"/>
              </a:rPr>
              <a:t>km </a:t>
            </a:r>
            <a:r>
              <a:rPr sz="1600" spc="-140" dirty="0">
                <a:solidFill>
                  <a:srgbClr val="333333"/>
                </a:solidFill>
                <a:latin typeface="Arial"/>
                <a:cs typeface="Arial"/>
              </a:rPr>
              <a:t>+ </a:t>
            </a:r>
            <a:r>
              <a:rPr sz="1600" spc="-10" dirty="0">
                <a:solidFill>
                  <a:srgbClr val="333333"/>
                </a:solidFill>
                <a:latin typeface="Arial"/>
                <a:cs typeface="Arial"/>
              </a:rPr>
              <a:t>j </a:t>
            </a:r>
            <a:r>
              <a:rPr sz="1600" spc="-155" dirty="0">
                <a:solidFill>
                  <a:srgbClr val="333333"/>
                </a:solidFill>
                <a:latin typeface="Arial"/>
                <a:cs typeface="Arial"/>
              </a:rPr>
              <a:t>X</a:t>
            </a:r>
            <a:r>
              <a:rPr sz="1575" spc="-232" baseline="-21164" dirty="0">
                <a:solidFill>
                  <a:srgbClr val="333333"/>
                </a:solidFill>
                <a:latin typeface="Arial"/>
                <a:cs typeface="Arial"/>
              </a:rPr>
              <a:t>k</a:t>
            </a:r>
            <a:endParaRPr sz="1575" baseline="-21164">
              <a:latin typeface="Arial"/>
              <a:cs typeface="Arial"/>
            </a:endParaRPr>
          </a:p>
        </p:txBody>
      </p:sp>
      <p:sp>
        <p:nvSpPr>
          <p:cNvPr id="28" name="object 28"/>
          <p:cNvSpPr txBox="1"/>
          <p:nvPr/>
        </p:nvSpPr>
        <p:spPr>
          <a:xfrm>
            <a:off x="4459351" y="2662173"/>
            <a:ext cx="130810" cy="188595"/>
          </a:xfrm>
          <a:prstGeom prst="rect">
            <a:avLst/>
          </a:prstGeom>
        </p:spPr>
        <p:txBody>
          <a:bodyPr vert="horz" wrap="square" lIns="0" tIns="14604" rIns="0" bIns="0" rtlCol="0">
            <a:spAutoFit/>
          </a:bodyPr>
          <a:lstStyle/>
          <a:p>
            <a:pPr marL="12700">
              <a:lnSpc>
                <a:spcPct val="100000"/>
              </a:lnSpc>
              <a:spcBef>
                <a:spcPts val="114"/>
              </a:spcBef>
            </a:pPr>
            <a:r>
              <a:rPr sz="1050" spc="-55" dirty="0">
                <a:solidFill>
                  <a:srgbClr val="333333"/>
                </a:solidFill>
                <a:latin typeface="Arial"/>
                <a:cs typeface="Arial"/>
              </a:rPr>
              <a:t>m</a:t>
            </a:r>
            <a:endParaRPr sz="1050">
              <a:latin typeface="Arial"/>
              <a:cs typeface="Arial"/>
            </a:endParaRPr>
          </a:p>
        </p:txBody>
      </p:sp>
      <p:graphicFrame>
        <p:nvGraphicFramePr>
          <p:cNvPr id="29" name="object 29"/>
          <p:cNvGraphicFramePr>
            <a:graphicFrameLocks noGrp="1"/>
          </p:cNvGraphicFramePr>
          <p:nvPr/>
        </p:nvGraphicFramePr>
        <p:xfrm>
          <a:off x="516890" y="5002403"/>
          <a:ext cx="6757669" cy="775970"/>
        </p:xfrm>
        <a:graphic>
          <a:graphicData uri="http://schemas.openxmlformats.org/drawingml/2006/table">
            <a:tbl>
              <a:tblPr firstRow="1" bandRow="1">
                <a:tableStyleId>{2D5ABB26-0587-4C30-8999-92F81FD0307C}</a:tableStyleId>
              </a:tblPr>
              <a:tblGrid>
                <a:gridCol w="1327150"/>
                <a:gridCol w="537844"/>
                <a:gridCol w="311785"/>
                <a:gridCol w="4580890"/>
              </a:tblGrid>
              <a:tr h="251460">
                <a:tc>
                  <a:txBody>
                    <a:bodyPr/>
                    <a:lstStyle/>
                    <a:p>
                      <a:pPr marL="31750">
                        <a:lnSpc>
                          <a:spcPts val="1800"/>
                        </a:lnSpc>
                      </a:pPr>
                      <a:r>
                        <a:rPr sz="1800" spc="-150" dirty="0">
                          <a:solidFill>
                            <a:srgbClr val="333333"/>
                          </a:solidFill>
                          <a:latin typeface="Arial"/>
                          <a:cs typeface="Arial"/>
                        </a:rPr>
                        <a:t>Resistance</a:t>
                      </a:r>
                      <a:endParaRPr sz="1800">
                        <a:latin typeface="Arial"/>
                        <a:cs typeface="Arial"/>
                      </a:endParaRPr>
                    </a:p>
                  </a:txBody>
                  <a:tcPr marL="0" marR="0" marT="0" marB="0"/>
                </a:tc>
                <a:tc>
                  <a:txBody>
                    <a:bodyPr/>
                    <a:lstStyle/>
                    <a:p>
                      <a:pPr marL="76200">
                        <a:lnSpc>
                          <a:spcPts val="1800"/>
                        </a:lnSpc>
                      </a:pPr>
                      <a:r>
                        <a:rPr sz="1800" spc="-260" dirty="0">
                          <a:solidFill>
                            <a:srgbClr val="333333"/>
                          </a:solidFill>
                          <a:latin typeface="Arial"/>
                          <a:cs typeface="Arial"/>
                        </a:rPr>
                        <a:t>R</a:t>
                      </a:r>
                      <a:r>
                        <a:rPr sz="1800" spc="-90" dirty="0">
                          <a:solidFill>
                            <a:srgbClr val="333333"/>
                          </a:solidFill>
                          <a:latin typeface="Arial"/>
                          <a:cs typeface="Arial"/>
                        </a:rPr>
                        <a:t> </a:t>
                      </a:r>
                      <a:r>
                        <a:rPr sz="1800" spc="-705" dirty="0">
                          <a:solidFill>
                            <a:srgbClr val="333333"/>
                          </a:solidFill>
                          <a:latin typeface="Arial"/>
                          <a:cs typeface="Arial"/>
                        </a:rPr>
                        <a:t>%</a:t>
                      </a:r>
                      <a:endParaRPr sz="1800">
                        <a:latin typeface="Arial"/>
                        <a:cs typeface="Arial"/>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marR="23495" algn="r">
                        <a:lnSpc>
                          <a:spcPts val="1800"/>
                        </a:lnSpc>
                      </a:pPr>
                      <a:r>
                        <a:rPr sz="1800" spc="-90" dirty="0">
                          <a:solidFill>
                            <a:srgbClr val="333333"/>
                          </a:solidFill>
                          <a:latin typeface="Arial"/>
                          <a:cs typeface="Arial"/>
                        </a:rPr>
                        <a:t>(on </a:t>
                      </a:r>
                      <a:r>
                        <a:rPr sz="1800" spc="-165" dirty="0">
                          <a:solidFill>
                            <a:srgbClr val="333333"/>
                          </a:solidFill>
                          <a:latin typeface="Arial"/>
                          <a:cs typeface="Arial"/>
                        </a:rPr>
                        <a:t>a </a:t>
                      </a:r>
                      <a:r>
                        <a:rPr sz="1800" spc="-105" dirty="0">
                          <a:solidFill>
                            <a:srgbClr val="333333"/>
                          </a:solidFill>
                          <a:latin typeface="Arial"/>
                          <a:cs typeface="Arial"/>
                        </a:rPr>
                        <a:t>100 </a:t>
                      </a:r>
                      <a:r>
                        <a:rPr sz="1800" spc="-170" dirty="0">
                          <a:solidFill>
                            <a:srgbClr val="333333"/>
                          </a:solidFill>
                          <a:latin typeface="Arial"/>
                          <a:cs typeface="Arial"/>
                        </a:rPr>
                        <a:t>MVA </a:t>
                      </a:r>
                      <a:r>
                        <a:rPr sz="1800" spc="200" dirty="0">
                          <a:solidFill>
                            <a:srgbClr val="333333"/>
                          </a:solidFill>
                          <a:latin typeface="Arial"/>
                          <a:cs typeface="Arial"/>
                        </a:rPr>
                        <a:t>/ </a:t>
                      </a:r>
                      <a:r>
                        <a:rPr sz="1800" spc="-100" dirty="0">
                          <a:solidFill>
                            <a:srgbClr val="333333"/>
                          </a:solidFill>
                          <a:latin typeface="Arial"/>
                          <a:cs typeface="Arial"/>
                        </a:rPr>
                        <a:t>nominal </a:t>
                      </a:r>
                      <a:r>
                        <a:rPr sz="1800" spc="-110" dirty="0">
                          <a:solidFill>
                            <a:srgbClr val="333333"/>
                          </a:solidFill>
                          <a:latin typeface="Arial"/>
                          <a:cs typeface="Arial"/>
                        </a:rPr>
                        <a:t>voltage</a:t>
                      </a:r>
                      <a:r>
                        <a:rPr sz="1800" spc="-60" dirty="0">
                          <a:solidFill>
                            <a:srgbClr val="333333"/>
                          </a:solidFill>
                          <a:latin typeface="Arial"/>
                          <a:cs typeface="Arial"/>
                        </a:rPr>
                        <a:t> </a:t>
                      </a:r>
                      <a:r>
                        <a:rPr sz="1800" spc="-145" dirty="0">
                          <a:solidFill>
                            <a:srgbClr val="333333"/>
                          </a:solidFill>
                          <a:latin typeface="Arial"/>
                          <a:cs typeface="Arial"/>
                        </a:rPr>
                        <a:t>base)</a:t>
                      </a:r>
                      <a:endParaRPr sz="1800">
                        <a:latin typeface="Arial"/>
                        <a:cs typeface="Arial"/>
                      </a:endParaRPr>
                    </a:p>
                  </a:txBody>
                  <a:tcPr marL="0" marR="0" marT="0" marB="0"/>
                </a:tc>
              </a:tr>
              <a:tr h="273685">
                <a:tc>
                  <a:txBody>
                    <a:bodyPr/>
                    <a:lstStyle/>
                    <a:p>
                      <a:pPr marL="31750">
                        <a:lnSpc>
                          <a:spcPts val="1980"/>
                        </a:lnSpc>
                      </a:pPr>
                      <a:r>
                        <a:rPr sz="1800" spc="-160" dirty="0">
                          <a:solidFill>
                            <a:srgbClr val="333333"/>
                          </a:solidFill>
                          <a:latin typeface="Arial"/>
                          <a:cs typeface="Arial"/>
                        </a:rPr>
                        <a:t>Reactance</a:t>
                      </a:r>
                      <a:endParaRPr sz="1800">
                        <a:latin typeface="Arial"/>
                        <a:cs typeface="Arial"/>
                      </a:endParaRPr>
                    </a:p>
                  </a:txBody>
                  <a:tcPr marL="0" marR="0" marT="0" marB="0"/>
                </a:tc>
                <a:tc>
                  <a:txBody>
                    <a:bodyPr/>
                    <a:lstStyle/>
                    <a:p>
                      <a:pPr marL="76200">
                        <a:lnSpc>
                          <a:spcPts val="1980"/>
                        </a:lnSpc>
                      </a:pPr>
                      <a:r>
                        <a:rPr sz="1800" spc="-280" dirty="0">
                          <a:solidFill>
                            <a:srgbClr val="333333"/>
                          </a:solidFill>
                          <a:latin typeface="Arial"/>
                          <a:cs typeface="Arial"/>
                        </a:rPr>
                        <a:t>X</a:t>
                      </a:r>
                      <a:r>
                        <a:rPr sz="1800" spc="-85" dirty="0">
                          <a:solidFill>
                            <a:srgbClr val="333333"/>
                          </a:solidFill>
                          <a:latin typeface="Arial"/>
                          <a:cs typeface="Arial"/>
                        </a:rPr>
                        <a:t> </a:t>
                      </a:r>
                      <a:r>
                        <a:rPr sz="1800" spc="-705" dirty="0">
                          <a:solidFill>
                            <a:srgbClr val="333333"/>
                          </a:solidFill>
                          <a:latin typeface="Arial"/>
                          <a:cs typeface="Arial"/>
                        </a:rPr>
                        <a:t>%</a:t>
                      </a:r>
                      <a:endParaRPr sz="1800">
                        <a:latin typeface="Arial"/>
                        <a:cs typeface="Arial"/>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R="23495" algn="r">
                        <a:lnSpc>
                          <a:spcPts val="1980"/>
                        </a:lnSpc>
                      </a:pPr>
                      <a:r>
                        <a:rPr sz="1800" spc="-90" dirty="0">
                          <a:solidFill>
                            <a:srgbClr val="333333"/>
                          </a:solidFill>
                          <a:latin typeface="Arial"/>
                          <a:cs typeface="Arial"/>
                        </a:rPr>
                        <a:t>(on </a:t>
                      </a:r>
                      <a:r>
                        <a:rPr sz="1800" spc="-165" dirty="0">
                          <a:solidFill>
                            <a:srgbClr val="333333"/>
                          </a:solidFill>
                          <a:latin typeface="Arial"/>
                          <a:cs typeface="Arial"/>
                        </a:rPr>
                        <a:t>a </a:t>
                      </a:r>
                      <a:r>
                        <a:rPr sz="1800" spc="-105" dirty="0">
                          <a:solidFill>
                            <a:srgbClr val="333333"/>
                          </a:solidFill>
                          <a:latin typeface="Arial"/>
                          <a:cs typeface="Arial"/>
                        </a:rPr>
                        <a:t>100 </a:t>
                      </a:r>
                      <a:r>
                        <a:rPr sz="1800" spc="-170" dirty="0">
                          <a:solidFill>
                            <a:srgbClr val="333333"/>
                          </a:solidFill>
                          <a:latin typeface="Arial"/>
                          <a:cs typeface="Arial"/>
                        </a:rPr>
                        <a:t>MVA </a:t>
                      </a:r>
                      <a:r>
                        <a:rPr sz="1800" spc="200" dirty="0">
                          <a:solidFill>
                            <a:srgbClr val="333333"/>
                          </a:solidFill>
                          <a:latin typeface="Arial"/>
                          <a:cs typeface="Arial"/>
                        </a:rPr>
                        <a:t>/ </a:t>
                      </a:r>
                      <a:r>
                        <a:rPr sz="1800" spc="-100" dirty="0">
                          <a:solidFill>
                            <a:srgbClr val="333333"/>
                          </a:solidFill>
                          <a:latin typeface="Arial"/>
                          <a:cs typeface="Arial"/>
                        </a:rPr>
                        <a:t>nominal </a:t>
                      </a:r>
                      <a:r>
                        <a:rPr sz="1800" spc="-110" dirty="0">
                          <a:solidFill>
                            <a:srgbClr val="333333"/>
                          </a:solidFill>
                          <a:latin typeface="Arial"/>
                          <a:cs typeface="Arial"/>
                        </a:rPr>
                        <a:t>voltage</a:t>
                      </a:r>
                      <a:r>
                        <a:rPr sz="1800" spc="-60" dirty="0">
                          <a:solidFill>
                            <a:srgbClr val="333333"/>
                          </a:solidFill>
                          <a:latin typeface="Arial"/>
                          <a:cs typeface="Arial"/>
                        </a:rPr>
                        <a:t> </a:t>
                      </a:r>
                      <a:r>
                        <a:rPr sz="1800" spc="-145" dirty="0">
                          <a:solidFill>
                            <a:srgbClr val="333333"/>
                          </a:solidFill>
                          <a:latin typeface="Arial"/>
                          <a:cs typeface="Arial"/>
                        </a:rPr>
                        <a:t>base)</a:t>
                      </a:r>
                      <a:endParaRPr sz="1800">
                        <a:latin typeface="Arial"/>
                        <a:cs typeface="Arial"/>
                      </a:endParaRPr>
                    </a:p>
                  </a:txBody>
                  <a:tcPr marL="0" marR="0" marT="0" marB="0"/>
                </a:tc>
              </a:tr>
              <a:tr h="250825">
                <a:tc>
                  <a:txBody>
                    <a:bodyPr/>
                    <a:lstStyle/>
                    <a:p>
                      <a:pPr marL="31750">
                        <a:lnSpc>
                          <a:spcPts val="1880"/>
                        </a:lnSpc>
                      </a:pPr>
                      <a:r>
                        <a:rPr sz="1800" spc="-135" dirty="0">
                          <a:solidFill>
                            <a:srgbClr val="333333"/>
                          </a:solidFill>
                          <a:latin typeface="Arial"/>
                          <a:cs typeface="Arial"/>
                        </a:rPr>
                        <a:t>Line</a:t>
                      </a:r>
                      <a:r>
                        <a:rPr sz="1800" spc="-105" dirty="0">
                          <a:solidFill>
                            <a:srgbClr val="333333"/>
                          </a:solidFill>
                          <a:latin typeface="Arial"/>
                          <a:cs typeface="Arial"/>
                        </a:rPr>
                        <a:t> </a:t>
                      </a:r>
                      <a:r>
                        <a:rPr sz="1800" spc="-130" dirty="0">
                          <a:solidFill>
                            <a:srgbClr val="333333"/>
                          </a:solidFill>
                          <a:latin typeface="Arial"/>
                          <a:cs typeface="Arial"/>
                        </a:rPr>
                        <a:t>Charging</a:t>
                      </a:r>
                      <a:endParaRPr sz="1800">
                        <a:latin typeface="Arial"/>
                        <a:cs typeface="Arial"/>
                      </a:endParaRPr>
                    </a:p>
                  </a:txBody>
                  <a:tcPr marL="0" marR="0" marT="0" marB="0"/>
                </a:tc>
                <a:tc>
                  <a:txBody>
                    <a:bodyPr/>
                    <a:lstStyle/>
                    <a:p>
                      <a:pPr marL="76200">
                        <a:lnSpc>
                          <a:spcPts val="1880"/>
                        </a:lnSpc>
                      </a:pPr>
                      <a:r>
                        <a:rPr sz="1800" spc="-204" dirty="0">
                          <a:solidFill>
                            <a:srgbClr val="333333"/>
                          </a:solidFill>
                          <a:latin typeface="Arial"/>
                          <a:cs typeface="Arial"/>
                        </a:rPr>
                        <a:t>BCH</a:t>
                      </a:r>
                      <a:endParaRPr sz="1800">
                        <a:latin typeface="Arial"/>
                        <a:cs typeface="Arial"/>
                      </a:endParaRPr>
                    </a:p>
                  </a:txBody>
                  <a:tcPr marL="0" marR="0" marT="0" marB="0"/>
                </a:tc>
                <a:tc>
                  <a:txBody>
                    <a:bodyPr/>
                    <a:lstStyle/>
                    <a:p>
                      <a:pPr marL="55880">
                        <a:lnSpc>
                          <a:spcPts val="1880"/>
                        </a:lnSpc>
                      </a:pPr>
                      <a:r>
                        <a:rPr sz="1800" dirty="0">
                          <a:solidFill>
                            <a:srgbClr val="333333"/>
                          </a:solidFill>
                          <a:latin typeface="Arial"/>
                          <a:cs typeface="Arial"/>
                        </a:rPr>
                        <a:t>%</a:t>
                      </a:r>
                      <a:endParaRPr sz="1800">
                        <a:latin typeface="Arial"/>
                        <a:cs typeface="Arial"/>
                      </a:endParaRPr>
                    </a:p>
                  </a:txBody>
                  <a:tcPr marL="0" marR="0" marT="0" marB="0"/>
                </a:tc>
                <a:tc>
                  <a:txBody>
                    <a:bodyPr/>
                    <a:lstStyle/>
                    <a:p>
                      <a:pPr marL="141605">
                        <a:lnSpc>
                          <a:spcPts val="1880"/>
                        </a:lnSpc>
                      </a:pPr>
                      <a:r>
                        <a:rPr sz="1800" spc="-90" dirty="0">
                          <a:solidFill>
                            <a:srgbClr val="333333"/>
                          </a:solidFill>
                          <a:latin typeface="Arial"/>
                          <a:cs typeface="Arial"/>
                        </a:rPr>
                        <a:t>(on </a:t>
                      </a:r>
                      <a:r>
                        <a:rPr sz="1800" spc="-165" dirty="0">
                          <a:solidFill>
                            <a:srgbClr val="333333"/>
                          </a:solidFill>
                          <a:latin typeface="Arial"/>
                          <a:cs typeface="Arial"/>
                        </a:rPr>
                        <a:t>a </a:t>
                      </a:r>
                      <a:r>
                        <a:rPr sz="1800" spc="-105" dirty="0">
                          <a:solidFill>
                            <a:srgbClr val="333333"/>
                          </a:solidFill>
                          <a:latin typeface="Arial"/>
                          <a:cs typeface="Arial"/>
                        </a:rPr>
                        <a:t>100 </a:t>
                      </a:r>
                      <a:r>
                        <a:rPr sz="1800" spc="-170" dirty="0">
                          <a:solidFill>
                            <a:srgbClr val="333333"/>
                          </a:solidFill>
                          <a:latin typeface="Arial"/>
                          <a:cs typeface="Arial"/>
                        </a:rPr>
                        <a:t>MVA </a:t>
                      </a:r>
                      <a:r>
                        <a:rPr sz="1800" spc="200" dirty="0">
                          <a:solidFill>
                            <a:srgbClr val="333333"/>
                          </a:solidFill>
                          <a:latin typeface="Arial"/>
                          <a:cs typeface="Arial"/>
                        </a:rPr>
                        <a:t>/ </a:t>
                      </a:r>
                      <a:r>
                        <a:rPr sz="1800" spc="-100" dirty="0">
                          <a:solidFill>
                            <a:srgbClr val="333333"/>
                          </a:solidFill>
                          <a:latin typeface="Arial"/>
                          <a:cs typeface="Arial"/>
                        </a:rPr>
                        <a:t>nominal </a:t>
                      </a:r>
                      <a:r>
                        <a:rPr sz="1800" spc="-110" dirty="0">
                          <a:solidFill>
                            <a:srgbClr val="333333"/>
                          </a:solidFill>
                          <a:latin typeface="Arial"/>
                          <a:cs typeface="Arial"/>
                        </a:rPr>
                        <a:t>voltage</a:t>
                      </a:r>
                      <a:r>
                        <a:rPr sz="1800" spc="-60" dirty="0">
                          <a:solidFill>
                            <a:srgbClr val="333333"/>
                          </a:solidFill>
                          <a:latin typeface="Arial"/>
                          <a:cs typeface="Arial"/>
                        </a:rPr>
                        <a:t> </a:t>
                      </a:r>
                      <a:r>
                        <a:rPr sz="1800" spc="-145" dirty="0">
                          <a:solidFill>
                            <a:srgbClr val="333333"/>
                          </a:solidFill>
                          <a:latin typeface="Arial"/>
                          <a:cs typeface="Arial"/>
                        </a:rPr>
                        <a:t>base)</a:t>
                      </a:r>
                      <a:endParaRPr sz="1800">
                        <a:latin typeface="Arial"/>
                        <a:cs typeface="Arial"/>
                      </a:endParaRPr>
                    </a:p>
                  </a:txBody>
                  <a:tcPr marL="0" marR="0" marT="0" marB="0"/>
                </a:tc>
              </a:tr>
            </a:tbl>
          </a:graphicData>
        </a:graphic>
      </p:graphicFrame>
      <p:sp>
        <p:nvSpPr>
          <p:cNvPr id="31" name="TextBox 30"/>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674667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8728" y="620688"/>
            <a:ext cx="7990028" cy="627736"/>
          </a:xfrm>
          <a:prstGeom prst="rect">
            <a:avLst/>
          </a:prstGeom>
        </p:spPr>
        <p:txBody>
          <a:bodyPr vert="horz" wrap="square" lIns="0" tIns="12065" rIns="0" bIns="0" rtlCol="0">
            <a:spAutoFit/>
          </a:bodyPr>
          <a:lstStyle/>
          <a:p>
            <a:pPr marL="12700">
              <a:lnSpc>
                <a:spcPct val="100000"/>
              </a:lnSpc>
              <a:spcBef>
                <a:spcPts val="95"/>
              </a:spcBef>
              <a:tabLst>
                <a:tab pos="1466215" algn="l"/>
              </a:tabLst>
            </a:pPr>
            <a:r>
              <a:rPr spc="-170" dirty="0"/>
              <a:t>Model</a:t>
            </a:r>
            <a:r>
              <a:rPr spc="-60" dirty="0"/>
              <a:t>i</a:t>
            </a:r>
            <a:r>
              <a:rPr spc="-195" dirty="0"/>
              <a:t>ng</a:t>
            </a:r>
            <a:r>
              <a:rPr dirty="0"/>
              <a:t>	</a:t>
            </a:r>
            <a:r>
              <a:rPr spc="-150" dirty="0"/>
              <a:t>transformers</a:t>
            </a:r>
          </a:p>
        </p:txBody>
      </p:sp>
      <p:sp>
        <p:nvSpPr>
          <p:cNvPr id="3" name="object 3"/>
          <p:cNvSpPr txBox="1"/>
          <p:nvPr/>
        </p:nvSpPr>
        <p:spPr>
          <a:xfrm>
            <a:off x="452424" y="1485057"/>
            <a:ext cx="3453765" cy="982980"/>
          </a:xfrm>
          <a:prstGeom prst="rect">
            <a:avLst/>
          </a:prstGeom>
        </p:spPr>
        <p:txBody>
          <a:bodyPr vert="horz" wrap="square" lIns="0" tIns="186690" rIns="0" bIns="0" rtlCol="0">
            <a:spAutoFit/>
          </a:bodyPr>
          <a:lstStyle/>
          <a:p>
            <a:pPr marL="12700">
              <a:lnSpc>
                <a:spcPct val="100000"/>
              </a:lnSpc>
              <a:spcBef>
                <a:spcPts val="1470"/>
              </a:spcBef>
              <a:tabLst>
                <a:tab pos="1141095" algn="l"/>
                <a:tab pos="2002789" algn="l"/>
                <a:tab pos="2510790" algn="l"/>
              </a:tabLst>
            </a:pPr>
            <a:r>
              <a:rPr sz="2000" spc="0" dirty="0">
                <a:solidFill>
                  <a:srgbClr val="1B5CA4"/>
                </a:solidFill>
                <a:latin typeface="Wingdings"/>
                <a:cs typeface="Wingdings"/>
              </a:rPr>
              <a:t></a:t>
            </a:r>
            <a:r>
              <a:rPr sz="2000" spc="409" dirty="0">
                <a:solidFill>
                  <a:srgbClr val="1B5CA4"/>
                </a:solidFill>
                <a:latin typeface="Times New Roman"/>
                <a:cs typeface="Times New Roman"/>
              </a:rPr>
              <a:t> </a:t>
            </a:r>
            <a:r>
              <a:rPr sz="2000" b="1" spc="-120" dirty="0">
                <a:solidFill>
                  <a:srgbClr val="5F5F5F"/>
                </a:solidFill>
                <a:latin typeface="Arial"/>
                <a:cs typeface="Arial"/>
              </a:rPr>
              <a:t>Insert	</a:t>
            </a:r>
            <a:r>
              <a:rPr sz="2000" b="1" spc="-180" dirty="0">
                <a:solidFill>
                  <a:srgbClr val="5F5F5F"/>
                </a:solidFill>
                <a:latin typeface="Arial"/>
                <a:cs typeface="Arial"/>
              </a:rPr>
              <a:t>XFMR,	</a:t>
            </a:r>
            <a:r>
              <a:rPr sz="2000" b="1" spc="-265" dirty="0">
                <a:solidFill>
                  <a:srgbClr val="5F5F5F"/>
                </a:solidFill>
                <a:latin typeface="Arial"/>
                <a:cs typeface="Arial"/>
              </a:rPr>
              <a:t>XF	</a:t>
            </a:r>
            <a:r>
              <a:rPr sz="2000" b="1" spc="-200" dirty="0">
                <a:solidFill>
                  <a:srgbClr val="5F5F5F"/>
                </a:solidFill>
                <a:latin typeface="Arial"/>
                <a:cs typeface="Arial"/>
              </a:rPr>
              <a:t>records</a:t>
            </a:r>
            <a:endParaRPr sz="2000">
              <a:latin typeface="Arial"/>
              <a:cs typeface="Arial"/>
            </a:endParaRPr>
          </a:p>
          <a:p>
            <a:pPr marL="12700">
              <a:lnSpc>
                <a:spcPct val="100000"/>
              </a:lnSpc>
              <a:spcBef>
                <a:spcPts val="136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55" dirty="0">
                <a:solidFill>
                  <a:srgbClr val="5F5F5F"/>
                </a:solidFill>
                <a:latin typeface="Arial"/>
                <a:cs typeface="Arial"/>
              </a:rPr>
              <a:t>Define </a:t>
            </a:r>
            <a:r>
              <a:rPr sz="2000" b="1" spc="-140" dirty="0">
                <a:solidFill>
                  <a:srgbClr val="5F5F5F"/>
                </a:solidFill>
                <a:latin typeface="Arial"/>
                <a:cs typeface="Arial"/>
              </a:rPr>
              <a:t>transformer </a:t>
            </a:r>
            <a:r>
              <a:rPr sz="2000" b="1" spc="-130" dirty="0">
                <a:solidFill>
                  <a:srgbClr val="5F5F5F"/>
                </a:solidFill>
                <a:latin typeface="Arial"/>
                <a:cs typeface="Arial"/>
              </a:rPr>
              <a:t>tap </a:t>
            </a:r>
            <a:r>
              <a:rPr sz="2000" b="1" spc="-180" dirty="0">
                <a:solidFill>
                  <a:srgbClr val="5F5F5F"/>
                </a:solidFill>
                <a:latin typeface="Arial"/>
                <a:cs typeface="Arial"/>
              </a:rPr>
              <a:t>types</a:t>
            </a:r>
            <a:r>
              <a:rPr sz="2000" b="1" spc="-60" dirty="0">
                <a:solidFill>
                  <a:srgbClr val="5F5F5F"/>
                </a:solidFill>
                <a:latin typeface="Arial"/>
                <a:cs typeface="Arial"/>
              </a:rPr>
              <a:t> </a:t>
            </a:r>
            <a:r>
              <a:rPr sz="2000" b="1" spc="-125" dirty="0">
                <a:solidFill>
                  <a:srgbClr val="5F5F5F"/>
                </a:solidFill>
                <a:latin typeface="Arial"/>
                <a:cs typeface="Arial"/>
              </a:rPr>
              <a:t>:</a:t>
            </a:r>
            <a:endParaRPr sz="2000">
              <a:latin typeface="Arial"/>
              <a:cs typeface="Arial"/>
            </a:endParaRPr>
          </a:p>
        </p:txBody>
      </p:sp>
      <p:sp>
        <p:nvSpPr>
          <p:cNvPr id="4" name="object 4"/>
          <p:cNvSpPr txBox="1"/>
          <p:nvPr/>
        </p:nvSpPr>
        <p:spPr>
          <a:xfrm>
            <a:off x="909929" y="2492263"/>
            <a:ext cx="3286760" cy="1040765"/>
          </a:xfrm>
          <a:prstGeom prst="rect">
            <a:avLst/>
          </a:prstGeom>
        </p:spPr>
        <p:txBody>
          <a:bodyPr vert="horz" wrap="square" lIns="0" tIns="12700" rIns="0" bIns="0" rtlCol="0">
            <a:spAutoFit/>
          </a:bodyPr>
          <a:lstStyle/>
          <a:p>
            <a:pPr marL="469900" indent="-457200">
              <a:lnSpc>
                <a:spcPts val="2050"/>
              </a:lnSpc>
              <a:spcBef>
                <a:spcPts val="100"/>
              </a:spcBef>
              <a:buClr>
                <a:srgbClr val="1B5CA4"/>
              </a:buClr>
              <a:buFont typeface="Wingdings"/>
              <a:buChar char=""/>
              <a:tabLst>
                <a:tab pos="469265" algn="l"/>
                <a:tab pos="470534" algn="l"/>
              </a:tabLst>
            </a:pPr>
            <a:r>
              <a:rPr sz="1800" spc="-85" dirty="0">
                <a:solidFill>
                  <a:srgbClr val="5F5F5F"/>
                </a:solidFill>
                <a:latin typeface="Arial"/>
                <a:cs typeface="Arial"/>
              </a:rPr>
              <a:t>tap </a:t>
            </a:r>
            <a:r>
              <a:rPr sz="1800" spc="-114" dirty="0">
                <a:solidFill>
                  <a:srgbClr val="5F5F5F"/>
                </a:solidFill>
                <a:latin typeface="Arial"/>
                <a:cs typeface="Arial"/>
              </a:rPr>
              <a:t>type</a:t>
            </a:r>
            <a:r>
              <a:rPr sz="1800" spc="-55" dirty="0">
                <a:solidFill>
                  <a:srgbClr val="5F5F5F"/>
                </a:solidFill>
                <a:latin typeface="Arial"/>
                <a:cs typeface="Arial"/>
              </a:rPr>
              <a:t> </a:t>
            </a:r>
            <a:r>
              <a:rPr sz="1800" spc="-150" dirty="0">
                <a:solidFill>
                  <a:srgbClr val="5F5F5F"/>
                </a:solidFill>
                <a:latin typeface="Arial"/>
                <a:cs typeface="Arial"/>
              </a:rPr>
              <a:t>name</a:t>
            </a:r>
            <a:endParaRPr sz="1800">
              <a:latin typeface="Arial"/>
              <a:cs typeface="Arial"/>
            </a:endParaRPr>
          </a:p>
          <a:p>
            <a:pPr marL="469900" indent="-457200">
              <a:lnSpc>
                <a:spcPts val="1945"/>
              </a:lnSpc>
              <a:buClr>
                <a:srgbClr val="1B5CA4"/>
              </a:buClr>
              <a:buFont typeface="Wingdings"/>
              <a:buChar char=""/>
              <a:tabLst>
                <a:tab pos="469265" algn="l"/>
                <a:tab pos="470534" algn="l"/>
              </a:tabLst>
            </a:pPr>
            <a:r>
              <a:rPr sz="1800" spc="-75" dirty="0">
                <a:solidFill>
                  <a:srgbClr val="5F5F5F"/>
                </a:solidFill>
                <a:latin typeface="Arial"/>
                <a:cs typeface="Arial"/>
              </a:rPr>
              <a:t>min, </a:t>
            </a:r>
            <a:r>
              <a:rPr sz="1800" spc="-125" dirty="0">
                <a:solidFill>
                  <a:srgbClr val="5F5F5F"/>
                </a:solidFill>
                <a:latin typeface="Arial"/>
                <a:cs typeface="Arial"/>
              </a:rPr>
              <a:t>max, </a:t>
            </a:r>
            <a:r>
              <a:rPr sz="1800" spc="-100" dirty="0">
                <a:solidFill>
                  <a:srgbClr val="5F5F5F"/>
                </a:solidFill>
                <a:latin typeface="Arial"/>
                <a:cs typeface="Arial"/>
              </a:rPr>
              <a:t>nominal </a:t>
            </a:r>
            <a:r>
              <a:rPr sz="1800" spc="-85" dirty="0">
                <a:solidFill>
                  <a:srgbClr val="5F5F5F"/>
                </a:solidFill>
                <a:latin typeface="Arial"/>
                <a:cs typeface="Arial"/>
              </a:rPr>
              <a:t>tap</a:t>
            </a:r>
            <a:r>
              <a:rPr sz="1800" spc="15" dirty="0">
                <a:solidFill>
                  <a:srgbClr val="5F5F5F"/>
                </a:solidFill>
                <a:latin typeface="Arial"/>
                <a:cs typeface="Arial"/>
              </a:rPr>
              <a:t> </a:t>
            </a:r>
            <a:r>
              <a:rPr sz="1800" spc="-95" dirty="0">
                <a:solidFill>
                  <a:srgbClr val="5F5F5F"/>
                </a:solidFill>
                <a:latin typeface="Arial"/>
                <a:cs typeface="Arial"/>
              </a:rPr>
              <a:t>position</a:t>
            </a:r>
            <a:endParaRPr sz="1800">
              <a:latin typeface="Arial"/>
              <a:cs typeface="Arial"/>
            </a:endParaRPr>
          </a:p>
          <a:p>
            <a:pPr marL="469900" indent="-457200">
              <a:lnSpc>
                <a:spcPts val="1945"/>
              </a:lnSpc>
              <a:buClr>
                <a:srgbClr val="1B5CA4"/>
              </a:buClr>
              <a:buFont typeface="Wingdings"/>
              <a:buChar char=""/>
              <a:tabLst>
                <a:tab pos="469265" algn="l"/>
                <a:tab pos="470534" algn="l"/>
              </a:tabLst>
            </a:pPr>
            <a:r>
              <a:rPr sz="1800" spc="-125" dirty="0">
                <a:solidFill>
                  <a:srgbClr val="5F5F5F"/>
                </a:solidFill>
                <a:latin typeface="Arial"/>
                <a:cs typeface="Arial"/>
              </a:rPr>
              <a:t>per </a:t>
            </a:r>
            <a:r>
              <a:rPr sz="1800" spc="-45" dirty="0">
                <a:solidFill>
                  <a:srgbClr val="5F5F5F"/>
                </a:solidFill>
                <a:latin typeface="Arial"/>
                <a:cs typeface="Arial"/>
              </a:rPr>
              <a:t>unit </a:t>
            </a:r>
            <a:r>
              <a:rPr sz="1800" spc="-130" dirty="0">
                <a:solidFill>
                  <a:srgbClr val="5F5F5F"/>
                </a:solidFill>
                <a:latin typeface="Arial"/>
                <a:cs typeface="Arial"/>
              </a:rPr>
              <a:t>step</a:t>
            </a:r>
            <a:r>
              <a:rPr sz="1800" spc="-45" dirty="0">
                <a:solidFill>
                  <a:srgbClr val="5F5F5F"/>
                </a:solidFill>
                <a:latin typeface="Arial"/>
                <a:cs typeface="Arial"/>
              </a:rPr>
              <a:t> </a:t>
            </a:r>
            <a:r>
              <a:rPr sz="1800" spc="-160" dirty="0">
                <a:solidFill>
                  <a:srgbClr val="5F5F5F"/>
                </a:solidFill>
                <a:latin typeface="Arial"/>
                <a:cs typeface="Arial"/>
              </a:rPr>
              <a:t>size</a:t>
            </a:r>
            <a:endParaRPr sz="1800">
              <a:latin typeface="Arial"/>
              <a:cs typeface="Arial"/>
            </a:endParaRPr>
          </a:p>
          <a:p>
            <a:pPr marL="469900" indent="-457200">
              <a:lnSpc>
                <a:spcPts val="2050"/>
              </a:lnSpc>
              <a:buClr>
                <a:srgbClr val="1B5CA4"/>
              </a:buClr>
              <a:buFont typeface="Wingdings"/>
              <a:buChar char=""/>
              <a:tabLst>
                <a:tab pos="469265" algn="l"/>
                <a:tab pos="470534" algn="l"/>
              </a:tabLst>
            </a:pPr>
            <a:r>
              <a:rPr sz="1800" spc="-75" dirty="0">
                <a:solidFill>
                  <a:srgbClr val="5F5F5F"/>
                </a:solidFill>
                <a:latin typeface="Arial"/>
                <a:cs typeface="Arial"/>
              </a:rPr>
              <a:t>time </a:t>
            </a:r>
            <a:r>
              <a:rPr sz="1800" spc="-135" dirty="0">
                <a:solidFill>
                  <a:srgbClr val="5F5F5F"/>
                </a:solidFill>
                <a:latin typeface="Arial"/>
                <a:cs typeface="Arial"/>
              </a:rPr>
              <a:t>delay </a:t>
            </a:r>
            <a:r>
              <a:rPr sz="1800" spc="-125" dirty="0">
                <a:solidFill>
                  <a:srgbClr val="5F5F5F"/>
                </a:solidFill>
                <a:latin typeface="Arial"/>
                <a:cs typeface="Arial"/>
              </a:rPr>
              <a:t>before </a:t>
            </a:r>
            <a:r>
              <a:rPr sz="1800" spc="-85" dirty="0">
                <a:solidFill>
                  <a:srgbClr val="5F5F5F"/>
                </a:solidFill>
                <a:latin typeface="Arial"/>
                <a:cs typeface="Arial"/>
              </a:rPr>
              <a:t>tap </a:t>
            </a:r>
            <a:r>
              <a:rPr sz="1800" spc="-145" dirty="0">
                <a:solidFill>
                  <a:srgbClr val="5F5F5F"/>
                </a:solidFill>
                <a:latin typeface="Arial"/>
                <a:cs typeface="Arial"/>
              </a:rPr>
              <a:t>can</a:t>
            </a:r>
            <a:r>
              <a:rPr sz="1800" spc="10" dirty="0">
                <a:solidFill>
                  <a:srgbClr val="5F5F5F"/>
                </a:solidFill>
                <a:latin typeface="Arial"/>
                <a:cs typeface="Arial"/>
              </a:rPr>
              <a:t> </a:t>
            </a:r>
            <a:r>
              <a:rPr sz="1800" spc="-155" dirty="0">
                <a:solidFill>
                  <a:srgbClr val="5F5F5F"/>
                </a:solidFill>
                <a:latin typeface="Arial"/>
                <a:cs typeface="Arial"/>
              </a:rPr>
              <a:t>move</a:t>
            </a:r>
            <a:endParaRPr sz="1800">
              <a:latin typeface="Arial"/>
              <a:cs typeface="Arial"/>
            </a:endParaRPr>
          </a:p>
        </p:txBody>
      </p:sp>
      <p:sp>
        <p:nvSpPr>
          <p:cNvPr id="5" name="object 5"/>
          <p:cNvSpPr txBox="1"/>
          <p:nvPr/>
        </p:nvSpPr>
        <p:spPr>
          <a:xfrm>
            <a:off x="452424" y="3430132"/>
            <a:ext cx="4536440" cy="980440"/>
          </a:xfrm>
          <a:prstGeom prst="rect">
            <a:avLst/>
          </a:prstGeom>
        </p:spPr>
        <p:txBody>
          <a:bodyPr vert="horz" wrap="square" lIns="0" tIns="184785" rIns="0" bIns="0" rtlCol="0">
            <a:spAutoFit/>
          </a:bodyPr>
          <a:lstStyle/>
          <a:p>
            <a:pPr marL="12700">
              <a:lnSpc>
                <a:spcPct val="100000"/>
              </a:lnSpc>
              <a:spcBef>
                <a:spcPts val="145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55" dirty="0">
                <a:solidFill>
                  <a:srgbClr val="5F5F5F"/>
                </a:solidFill>
                <a:latin typeface="Arial"/>
                <a:cs typeface="Arial"/>
              </a:rPr>
              <a:t>Define </a:t>
            </a:r>
            <a:r>
              <a:rPr sz="2000" b="1" spc="-140" dirty="0">
                <a:solidFill>
                  <a:srgbClr val="5F5F5F"/>
                </a:solidFill>
                <a:latin typeface="Arial"/>
                <a:cs typeface="Arial"/>
              </a:rPr>
              <a:t>transformer </a:t>
            </a:r>
            <a:r>
              <a:rPr sz="2000" b="1" spc="-145" dirty="0">
                <a:solidFill>
                  <a:srgbClr val="5F5F5F"/>
                </a:solidFill>
                <a:latin typeface="Arial"/>
                <a:cs typeface="Arial"/>
              </a:rPr>
              <a:t>regulation</a:t>
            </a:r>
            <a:r>
              <a:rPr sz="2000" b="1" spc="15" dirty="0">
                <a:solidFill>
                  <a:srgbClr val="5F5F5F"/>
                </a:solidFill>
                <a:latin typeface="Arial"/>
                <a:cs typeface="Arial"/>
              </a:rPr>
              <a:t> </a:t>
            </a:r>
            <a:r>
              <a:rPr sz="2000" b="1" spc="-229" dirty="0">
                <a:solidFill>
                  <a:srgbClr val="5F5F5F"/>
                </a:solidFill>
                <a:latin typeface="Arial"/>
                <a:cs typeface="Arial"/>
              </a:rPr>
              <a:t>schedules</a:t>
            </a:r>
            <a:endParaRPr sz="2000">
              <a:latin typeface="Arial"/>
              <a:cs typeface="Arial"/>
            </a:endParaRPr>
          </a:p>
          <a:p>
            <a:pPr marL="12700">
              <a:lnSpc>
                <a:spcPct val="100000"/>
              </a:lnSpc>
              <a:spcBef>
                <a:spcPts val="135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45" dirty="0">
                <a:solidFill>
                  <a:srgbClr val="5F5F5F"/>
                </a:solidFill>
                <a:latin typeface="Arial"/>
                <a:cs typeface="Arial"/>
              </a:rPr>
              <a:t>Enter </a:t>
            </a:r>
            <a:r>
              <a:rPr sz="2000" b="1" spc="-140" dirty="0">
                <a:solidFill>
                  <a:srgbClr val="5F5F5F"/>
                </a:solidFill>
                <a:latin typeface="Arial"/>
                <a:cs typeface="Arial"/>
              </a:rPr>
              <a:t>transformer </a:t>
            </a:r>
            <a:r>
              <a:rPr sz="2000" b="1" spc="-160" dirty="0">
                <a:solidFill>
                  <a:srgbClr val="5F5F5F"/>
                </a:solidFill>
                <a:latin typeface="Arial"/>
                <a:cs typeface="Arial"/>
              </a:rPr>
              <a:t>parameters</a:t>
            </a:r>
            <a:r>
              <a:rPr sz="2000" b="1" spc="-125" dirty="0">
                <a:solidFill>
                  <a:srgbClr val="5F5F5F"/>
                </a:solidFill>
                <a:latin typeface="Arial"/>
                <a:cs typeface="Arial"/>
              </a:rPr>
              <a:t> :</a:t>
            </a:r>
            <a:endParaRPr sz="2000">
              <a:latin typeface="Arial"/>
              <a:cs typeface="Arial"/>
            </a:endParaRPr>
          </a:p>
        </p:txBody>
      </p:sp>
      <p:sp>
        <p:nvSpPr>
          <p:cNvPr id="6" name="object 6"/>
          <p:cNvSpPr txBox="1"/>
          <p:nvPr/>
        </p:nvSpPr>
        <p:spPr>
          <a:xfrm>
            <a:off x="909929" y="4435870"/>
            <a:ext cx="5205095" cy="1534795"/>
          </a:xfrm>
          <a:prstGeom prst="rect">
            <a:avLst/>
          </a:prstGeom>
        </p:spPr>
        <p:txBody>
          <a:bodyPr vert="horz" wrap="square" lIns="0" tIns="12700" rIns="0" bIns="0" rtlCol="0">
            <a:spAutoFit/>
          </a:bodyPr>
          <a:lstStyle/>
          <a:p>
            <a:pPr marL="469900" indent="-457200">
              <a:lnSpc>
                <a:spcPts val="2050"/>
              </a:lnSpc>
              <a:spcBef>
                <a:spcPts val="100"/>
              </a:spcBef>
              <a:buClr>
                <a:srgbClr val="1B5CA4"/>
              </a:buClr>
              <a:buFont typeface="Wingdings"/>
              <a:buChar char=""/>
              <a:tabLst>
                <a:tab pos="469265" algn="l"/>
                <a:tab pos="470534" algn="l"/>
              </a:tabLst>
            </a:pPr>
            <a:r>
              <a:rPr sz="1800" spc="-120" dirty="0">
                <a:solidFill>
                  <a:srgbClr val="5F5F5F"/>
                </a:solidFill>
                <a:latin typeface="Arial"/>
                <a:cs typeface="Arial"/>
              </a:rPr>
              <a:t>nameplate</a:t>
            </a:r>
            <a:r>
              <a:rPr sz="1800" spc="-85" dirty="0">
                <a:solidFill>
                  <a:srgbClr val="5F5F5F"/>
                </a:solidFill>
                <a:latin typeface="Arial"/>
                <a:cs typeface="Arial"/>
              </a:rPr>
              <a:t> </a:t>
            </a:r>
            <a:r>
              <a:rPr sz="1800" spc="-75" dirty="0">
                <a:solidFill>
                  <a:srgbClr val="5F5F5F"/>
                </a:solidFill>
                <a:latin typeface="Arial"/>
                <a:cs typeface="Arial"/>
              </a:rPr>
              <a:t>information</a:t>
            </a:r>
            <a:endParaRPr sz="1800">
              <a:latin typeface="Arial"/>
              <a:cs typeface="Arial"/>
            </a:endParaRPr>
          </a:p>
          <a:p>
            <a:pPr marL="469900" indent="-457200">
              <a:lnSpc>
                <a:spcPts val="1945"/>
              </a:lnSpc>
              <a:buClr>
                <a:srgbClr val="1B5CA4"/>
              </a:buClr>
              <a:buFont typeface="Wingdings"/>
              <a:buChar char=""/>
              <a:tabLst>
                <a:tab pos="469265" algn="l"/>
                <a:tab pos="470534" algn="l"/>
                <a:tab pos="1351915" algn="l"/>
              </a:tabLst>
            </a:pPr>
            <a:r>
              <a:rPr sz="1800" spc="-85" dirty="0">
                <a:solidFill>
                  <a:srgbClr val="5F5F5F"/>
                </a:solidFill>
                <a:latin typeface="Arial"/>
                <a:cs typeface="Arial"/>
              </a:rPr>
              <a:t>tap</a:t>
            </a:r>
            <a:r>
              <a:rPr sz="1800" spc="-55" dirty="0">
                <a:solidFill>
                  <a:srgbClr val="5F5F5F"/>
                </a:solidFill>
                <a:latin typeface="Arial"/>
                <a:cs typeface="Arial"/>
              </a:rPr>
              <a:t> </a:t>
            </a:r>
            <a:r>
              <a:rPr sz="1800" spc="-114" dirty="0">
                <a:solidFill>
                  <a:srgbClr val="5F5F5F"/>
                </a:solidFill>
                <a:latin typeface="Arial"/>
                <a:cs typeface="Arial"/>
              </a:rPr>
              <a:t>type	</a:t>
            </a:r>
            <a:r>
              <a:rPr sz="1800" spc="-60" dirty="0">
                <a:solidFill>
                  <a:srgbClr val="5F5F5F"/>
                </a:solidFill>
                <a:latin typeface="Arial"/>
                <a:cs typeface="Arial"/>
              </a:rPr>
              <a:t>for </a:t>
            </a:r>
            <a:r>
              <a:rPr sz="1800" spc="-165" dirty="0">
                <a:solidFill>
                  <a:srgbClr val="5F5F5F"/>
                </a:solidFill>
                <a:latin typeface="Arial"/>
                <a:cs typeface="Arial"/>
              </a:rPr>
              <a:t>each</a:t>
            </a:r>
            <a:r>
              <a:rPr sz="1800" spc="-75" dirty="0">
                <a:solidFill>
                  <a:srgbClr val="5F5F5F"/>
                </a:solidFill>
                <a:latin typeface="Arial"/>
                <a:cs typeface="Arial"/>
              </a:rPr>
              <a:t> </a:t>
            </a:r>
            <a:r>
              <a:rPr sz="1800" spc="-145" dirty="0">
                <a:solidFill>
                  <a:srgbClr val="5F5F5F"/>
                </a:solidFill>
                <a:latin typeface="Arial"/>
                <a:cs typeface="Arial"/>
              </a:rPr>
              <a:t>side</a:t>
            </a:r>
            <a:endParaRPr sz="1800">
              <a:latin typeface="Arial"/>
              <a:cs typeface="Arial"/>
            </a:endParaRPr>
          </a:p>
          <a:p>
            <a:pPr marL="464820" indent="-452120">
              <a:lnSpc>
                <a:spcPts val="1945"/>
              </a:lnSpc>
              <a:buClr>
                <a:srgbClr val="1B5CA4"/>
              </a:buClr>
              <a:buFont typeface="Wingdings"/>
              <a:buChar char=""/>
              <a:tabLst>
                <a:tab pos="464820" algn="l"/>
                <a:tab pos="465455" algn="l"/>
                <a:tab pos="2459990" algn="l"/>
              </a:tabLst>
            </a:pPr>
            <a:r>
              <a:rPr sz="1800" spc="-95" dirty="0">
                <a:solidFill>
                  <a:srgbClr val="5F5F5F"/>
                </a:solidFill>
                <a:latin typeface="Arial"/>
                <a:cs typeface="Arial"/>
              </a:rPr>
              <a:t>normal</a:t>
            </a:r>
            <a:r>
              <a:rPr sz="1800" spc="-45" dirty="0">
                <a:solidFill>
                  <a:srgbClr val="5F5F5F"/>
                </a:solidFill>
                <a:latin typeface="Arial"/>
                <a:cs typeface="Arial"/>
              </a:rPr>
              <a:t> </a:t>
            </a:r>
            <a:r>
              <a:rPr sz="1800" spc="-85" dirty="0">
                <a:solidFill>
                  <a:srgbClr val="5F5F5F"/>
                </a:solidFill>
                <a:latin typeface="Arial"/>
                <a:cs typeface="Arial"/>
              </a:rPr>
              <a:t>tap </a:t>
            </a:r>
            <a:r>
              <a:rPr sz="1800" spc="-10" dirty="0">
                <a:solidFill>
                  <a:srgbClr val="5F5F5F"/>
                </a:solidFill>
                <a:latin typeface="Arial"/>
                <a:cs typeface="Arial"/>
              </a:rPr>
              <a:t> </a:t>
            </a:r>
            <a:r>
              <a:rPr sz="1800" spc="-95" dirty="0">
                <a:solidFill>
                  <a:srgbClr val="5F5F5F"/>
                </a:solidFill>
                <a:latin typeface="Arial"/>
                <a:cs typeface="Arial"/>
              </a:rPr>
              <a:t>position	</a:t>
            </a:r>
            <a:r>
              <a:rPr sz="1800" spc="-60" dirty="0">
                <a:solidFill>
                  <a:srgbClr val="5F5F5F"/>
                </a:solidFill>
                <a:latin typeface="Arial"/>
                <a:cs typeface="Arial"/>
              </a:rPr>
              <a:t>for </a:t>
            </a:r>
            <a:r>
              <a:rPr sz="1800" spc="-165" dirty="0">
                <a:solidFill>
                  <a:srgbClr val="5F5F5F"/>
                </a:solidFill>
                <a:latin typeface="Arial"/>
                <a:cs typeface="Arial"/>
              </a:rPr>
              <a:t>each</a:t>
            </a:r>
            <a:r>
              <a:rPr sz="1800" spc="-70" dirty="0">
                <a:solidFill>
                  <a:srgbClr val="5F5F5F"/>
                </a:solidFill>
                <a:latin typeface="Arial"/>
                <a:cs typeface="Arial"/>
              </a:rPr>
              <a:t> </a:t>
            </a:r>
            <a:r>
              <a:rPr sz="1800" spc="-145" dirty="0">
                <a:solidFill>
                  <a:srgbClr val="5F5F5F"/>
                </a:solidFill>
                <a:latin typeface="Arial"/>
                <a:cs typeface="Arial"/>
              </a:rPr>
              <a:t>side</a:t>
            </a:r>
            <a:endParaRPr sz="1800">
              <a:latin typeface="Arial"/>
              <a:cs typeface="Arial"/>
            </a:endParaRPr>
          </a:p>
          <a:p>
            <a:pPr marL="469900" indent="-457200">
              <a:lnSpc>
                <a:spcPts val="1945"/>
              </a:lnSpc>
              <a:buClr>
                <a:srgbClr val="1B5CA4"/>
              </a:buClr>
              <a:buFont typeface="Wingdings"/>
              <a:buChar char=""/>
              <a:tabLst>
                <a:tab pos="469265" algn="l"/>
                <a:tab pos="470534" algn="l"/>
              </a:tabLst>
            </a:pPr>
            <a:r>
              <a:rPr sz="1800" spc="-110" dirty="0">
                <a:solidFill>
                  <a:srgbClr val="5F5F5F"/>
                </a:solidFill>
                <a:latin typeface="Arial"/>
                <a:cs typeface="Arial"/>
              </a:rPr>
              <a:t>voltage</a:t>
            </a:r>
            <a:r>
              <a:rPr sz="1800" spc="-95" dirty="0">
                <a:solidFill>
                  <a:srgbClr val="5F5F5F"/>
                </a:solidFill>
                <a:latin typeface="Arial"/>
                <a:cs typeface="Arial"/>
              </a:rPr>
              <a:t> </a:t>
            </a:r>
            <a:r>
              <a:rPr sz="1800" spc="-85" dirty="0">
                <a:solidFill>
                  <a:srgbClr val="5F5F5F"/>
                </a:solidFill>
                <a:latin typeface="Arial"/>
                <a:cs typeface="Arial"/>
              </a:rPr>
              <a:t>sensitivity</a:t>
            </a:r>
            <a:endParaRPr sz="1800">
              <a:latin typeface="Arial"/>
              <a:cs typeface="Arial"/>
            </a:endParaRPr>
          </a:p>
          <a:p>
            <a:pPr marL="469900" indent="-457200">
              <a:lnSpc>
                <a:spcPts val="1945"/>
              </a:lnSpc>
              <a:buClr>
                <a:srgbClr val="1B5CA4"/>
              </a:buClr>
              <a:buFont typeface="Wingdings"/>
              <a:buChar char=""/>
              <a:tabLst>
                <a:tab pos="469265" algn="l"/>
                <a:tab pos="470534" algn="l"/>
                <a:tab pos="2219960" algn="l"/>
                <a:tab pos="2717165" algn="l"/>
              </a:tabLst>
            </a:pPr>
            <a:r>
              <a:rPr sz="1800" spc="-110" dirty="0">
                <a:solidFill>
                  <a:srgbClr val="5F5F5F"/>
                </a:solidFill>
                <a:latin typeface="Arial"/>
                <a:cs typeface="Arial"/>
              </a:rPr>
              <a:t>master</a:t>
            </a:r>
            <a:r>
              <a:rPr sz="1800" spc="-55" dirty="0">
                <a:solidFill>
                  <a:srgbClr val="5F5F5F"/>
                </a:solidFill>
                <a:latin typeface="Arial"/>
                <a:cs typeface="Arial"/>
              </a:rPr>
              <a:t> </a:t>
            </a:r>
            <a:r>
              <a:rPr sz="1800" spc="200" dirty="0">
                <a:solidFill>
                  <a:srgbClr val="5F5F5F"/>
                </a:solidFill>
                <a:latin typeface="Arial"/>
                <a:cs typeface="Arial"/>
              </a:rPr>
              <a:t>/</a:t>
            </a:r>
            <a:r>
              <a:rPr sz="1800" spc="-70" dirty="0">
                <a:solidFill>
                  <a:srgbClr val="5F5F5F"/>
                </a:solidFill>
                <a:latin typeface="Arial"/>
                <a:cs typeface="Arial"/>
              </a:rPr>
              <a:t> </a:t>
            </a:r>
            <a:r>
              <a:rPr sz="1800" spc="-75" dirty="0">
                <a:solidFill>
                  <a:srgbClr val="5F5F5F"/>
                </a:solidFill>
                <a:latin typeface="Arial"/>
                <a:cs typeface="Arial"/>
              </a:rPr>
              <a:t>follower	</a:t>
            </a:r>
            <a:r>
              <a:rPr sz="1800" spc="-135" dirty="0">
                <a:solidFill>
                  <a:srgbClr val="5F5F5F"/>
                </a:solidFill>
                <a:latin typeface="Arial"/>
                <a:cs typeface="Arial"/>
              </a:rPr>
              <a:t>and	</a:t>
            </a:r>
            <a:r>
              <a:rPr sz="1800" spc="-85" dirty="0">
                <a:solidFill>
                  <a:srgbClr val="5F5F5F"/>
                </a:solidFill>
                <a:latin typeface="Arial"/>
                <a:cs typeface="Arial"/>
              </a:rPr>
              <a:t>current </a:t>
            </a:r>
            <a:r>
              <a:rPr sz="1800" spc="-114" dirty="0">
                <a:solidFill>
                  <a:srgbClr val="5F5F5F"/>
                </a:solidFill>
                <a:latin typeface="Arial"/>
                <a:cs typeface="Arial"/>
              </a:rPr>
              <a:t>balancing</a:t>
            </a:r>
            <a:r>
              <a:rPr sz="1800" spc="-5" dirty="0">
                <a:solidFill>
                  <a:srgbClr val="5F5F5F"/>
                </a:solidFill>
                <a:latin typeface="Arial"/>
                <a:cs typeface="Arial"/>
              </a:rPr>
              <a:t> </a:t>
            </a:r>
            <a:r>
              <a:rPr sz="1800" spc="-80" dirty="0">
                <a:solidFill>
                  <a:srgbClr val="5F5F5F"/>
                </a:solidFill>
                <a:latin typeface="Arial"/>
                <a:cs typeface="Arial"/>
              </a:rPr>
              <a:t>flag</a:t>
            </a:r>
            <a:endParaRPr sz="1800">
              <a:latin typeface="Arial"/>
              <a:cs typeface="Arial"/>
            </a:endParaRPr>
          </a:p>
          <a:p>
            <a:pPr marL="469900" indent="-457200">
              <a:lnSpc>
                <a:spcPts val="2050"/>
              </a:lnSpc>
              <a:buClr>
                <a:srgbClr val="1B5CA4"/>
              </a:buClr>
              <a:buFont typeface="Wingdings"/>
              <a:buChar char=""/>
              <a:tabLst>
                <a:tab pos="469265" algn="l"/>
                <a:tab pos="470534" algn="l"/>
              </a:tabLst>
            </a:pPr>
            <a:r>
              <a:rPr sz="1800" spc="-114" dirty="0">
                <a:solidFill>
                  <a:srgbClr val="5F5F5F"/>
                </a:solidFill>
                <a:latin typeface="Arial"/>
                <a:cs typeface="Arial"/>
              </a:rPr>
              <a:t>PI </a:t>
            </a:r>
            <a:r>
              <a:rPr sz="1800" spc="-130" dirty="0">
                <a:solidFill>
                  <a:srgbClr val="5F5F5F"/>
                </a:solidFill>
                <a:latin typeface="Arial"/>
                <a:cs typeface="Arial"/>
              </a:rPr>
              <a:t>model </a:t>
            </a:r>
            <a:r>
              <a:rPr sz="1800" spc="-135" dirty="0">
                <a:solidFill>
                  <a:srgbClr val="5F5F5F"/>
                </a:solidFill>
                <a:latin typeface="Arial"/>
                <a:cs typeface="Arial"/>
              </a:rPr>
              <a:t>and </a:t>
            </a:r>
            <a:r>
              <a:rPr sz="1800" spc="-85" dirty="0">
                <a:solidFill>
                  <a:srgbClr val="5F5F5F"/>
                </a:solidFill>
                <a:latin typeface="Arial"/>
                <a:cs typeface="Arial"/>
              </a:rPr>
              <a:t>saturation </a:t>
            </a:r>
            <a:r>
              <a:rPr sz="1800" spc="-100" dirty="0">
                <a:solidFill>
                  <a:srgbClr val="5F5F5F"/>
                </a:solidFill>
                <a:latin typeface="Arial"/>
                <a:cs typeface="Arial"/>
              </a:rPr>
              <a:t>coefficients </a:t>
            </a:r>
            <a:r>
              <a:rPr sz="1800" spc="-160" dirty="0">
                <a:solidFill>
                  <a:srgbClr val="5F5F5F"/>
                </a:solidFill>
                <a:latin typeface="Arial"/>
                <a:cs typeface="Arial"/>
              </a:rPr>
              <a:t>(see </a:t>
            </a:r>
            <a:r>
              <a:rPr sz="1800" spc="-110" dirty="0">
                <a:solidFill>
                  <a:srgbClr val="5F5F5F"/>
                </a:solidFill>
                <a:latin typeface="Arial"/>
                <a:cs typeface="Arial"/>
              </a:rPr>
              <a:t>next</a:t>
            </a:r>
            <a:r>
              <a:rPr sz="1800" spc="-295" dirty="0">
                <a:solidFill>
                  <a:srgbClr val="5F5F5F"/>
                </a:solidFill>
                <a:latin typeface="Arial"/>
                <a:cs typeface="Arial"/>
              </a:rPr>
              <a:t> </a:t>
            </a:r>
            <a:r>
              <a:rPr sz="1800" spc="-95" dirty="0">
                <a:solidFill>
                  <a:srgbClr val="5F5F5F"/>
                </a:solidFill>
                <a:latin typeface="Arial"/>
                <a:cs typeface="Arial"/>
              </a:rPr>
              <a:t>slide)</a:t>
            </a:r>
            <a:endParaRPr sz="1800">
              <a:latin typeface="Arial"/>
              <a:cs typeface="Arial"/>
            </a:endParaRPr>
          </a:p>
        </p:txBody>
      </p:sp>
      <p:sp>
        <p:nvSpPr>
          <p:cNvPr id="7" name="object 7"/>
          <p:cNvSpPr/>
          <p:nvPr/>
        </p:nvSpPr>
        <p:spPr>
          <a:xfrm>
            <a:off x="8045450" y="2608341"/>
            <a:ext cx="216535" cy="246379"/>
          </a:xfrm>
          <a:custGeom>
            <a:avLst/>
            <a:gdLst/>
            <a:ahLst/>
            <a:cxnLst/>
            <a:rect l="l" t="t" r="r" b="b"/>
            <a:pathLst>
              <a:path w="216534" h="246380">
                <a:moveTo>
                  <a:pt x="126" y="241173"/>
                </a:moveTo>
                <a:lnTo>
                  <a:pt x="0" y="238378"/>
                </a:lnTo>
                <a:lnTo>
                  <a:pt x="0" y="235458"/>
                </a:lnTo>
                <a:lnTo>
                  <a:pt x="0" y="232663"/>
                </a:lnTo>
                <a:lnTo>
                  <a:pt x="3860" y="170803"/>
                </a:lnTo>
                <a:lnTo>
                  <a:pt x="14755" y="115221"/>
                </a:lnTo>
                <a:lnTo>
                  <a:pt x="31654" y="68135"/>
                </a:lnTo>
                <a:lnTo>
                  <a:pt x="53528" y="31759"/>
                </a:lnTo>
                <a:lnTo>
                  <a:pt x="108076" y="0"/>
                </a:lnTo>
                <a:lnTo>
                  <a:pt x="136808" y="8309"/>
                </a:lnTo>
                <a:lnTo>
                  <a:pt x="184499" y="68135"/>
                </a:lnTo>
                <a:lnTo>
                  <a:pt x="201398" y="115221"/>
                </a:lnTo>
                <a:lnTo>
                  <a:pt x="212293" y="170803"/>
                </a:lnTo>
                <a:lnTo>
                  <a:pt x="216153" y="232663"/>
                </a:lnTo>
                <a:lnTo>
                  <a:pt x="216153" y="237236"/>
                </a:lnTo>
                <a:lnTo>
                  <a:pt x="216026" y="241680"/>
                </a:lnTo>
                <a:lnTo>
                  <a:pt x="215900" y="246252"/>
                </a:lnTo>
              </a:path>
            </a:pathLst>
          </a:custGeom>
          <a:ln w="19050">
            <a:solidFill>
              <a:srgbClr val="00FFFF"/>
            </a:solidFill>
          </a:ln>
        </p:spPr>
        <p:txBody>
          <a:bodyPr wrap="square" lIns="0" tIns="0" rIns="0" bIns="0" rtlCol="0"/>
          <a:lstStyle/>
          <a:p>
            <a:endParaRPr/>
          </a:p>
        </p:txBody>
      </p:sp>
      <p:sp>
        <p:nvSpPr>
          <p:cNvPr id="8" name="object 8"/>
          <p:cNvSpPr/>
          <p:nvPr/>
        </p:nvSpPr>
        <p:spPr>
          <a:xfrm>
            <a:off x="8697721" y="2611642"/>
            <a:ext cx="216535" cy="246379"/>
          </a:xfrm>
          <a:custGeom>
            <a:avLst/>
            <a:gdLst/>
            <a:ahLst/>
            <a:cxnLst/>
            <a:rect l="l" t="t" r="r" b="b"/>
            <a:pathLst>
              <a:path w="216534" h="246380">
                <a:moveTo>
                  <a:pt x="0" y="241300"/>
                </a:moveTo>
                <a:lnTo>
                  <a:pt x="0" y="238378"/>
                </a:lnTo>
                <a:lnTo>
                  <a:pt x="0" y="235585"/>
                </a:lnTo>
                <a:lnTo>
                  <a:pt x="0" y="232663"/>
                </a:lnTo>
                <a:lnTo>
                  <a:pt x="3860" y="170847"/>
                </a:lnTo>
                <a:lnTo>
                  <a:pt x="14755" y="115278"/>
                </a:lnTo>
                <a:lnTo>
                  <a:pt x="31654" y="68183"/>
                </a:lnTo>
                <a:lnTo>
                  <a:pt x="53528" y="31787"/>
                </a:lnTo>
                <a:lnTo>
                  <a:pt x="108076" y="0"/>
                </a:lnTo>
                <a:lnTo>
                  <a:pt x="136808" y="8317"/>
                </a:lnTo>
                <a:lnTo>
                  <a:pt x="184499" y="68183"/>
                </a:lnTo>
                <a:lnTo>
                  <a:pt x="201398" y="115278"/>
                </a:lnTo>
                <a:lnTo>
                  <a:pt x="212293" y="170847"/>
                </a:lnTo>
                <a:lnTo>
                  <a:pt x="216153" y="232663"/>
                </a:lnTo>
                <a:lnTo>
                  <a:pt x="216153" y="237236"/>
                </a:lnTo>
                <a:lnTo>
                  <a:pt x="216026" y="241808"/>
                </a:lnTo>
                <a:lnTo>
                  <a:pt x="215900" y="246252"/>
                </a:lnTo>
              </a:path>
            </a:pathLst>
          </a:custGeom>
          <a:ln w="19050">
            <a:solidFill>
              <a:srgbClr val="00FFFF"/>
            </a:solidFill>
          </a:ln>
        </p:spPr>
        <p:txBody>
          <a:bodyPr wrap="square" lIns="0" tIns="0" rIns="0" bIns="0" rtlCol="0"/>
          <a:lstStyle/>
          <a:p>
            <a:endParaRPr/>
          </a:p>
        </p:txBody>
      </p:sp>
      <p:sp>
        <p:nvSpPr>
          <p:cNvPr id="9" name="object 9"/>
          <p:cNvSpPr/>
          <p:nvPr/>
        </p:nvSpPr>
        <p:spPr>
          <a:xfrm>
            <a:off x="8479028" y="2614436"/>
            <a:ext cx="216535" cy="246379"/>
          </a:xfrm>
          <a:custGeom>
            <a:avLst/>
            <a:gdLst/>
            <a:ahLst/>
            <a:cxnLst/>
            <a:rect l="l" t="t" r="r" b="b"/>
            <a:pathLst>
              <a:path w="216534" h="246380">
                <a:moveTo>
                  <a:pt x="126" y="241300"/>
                </a:moveTo>
                <a:lnTo>
                  <a:pt x="126" y="238378"/>
                </a:lnTo>
                <a:lnTo>
                  <a:pt x="0" y="235584"/>
                </a:lnTo>
                <a:lnTo>
                  <a:pt x="126" y="232663"/>
                </a:lnTo>
                <a:lnTo>
                  <a:pt x="3978" y="170847"/>
                </a:lnTo>
                <a:lnTo>
                  <a:pt x="14849" y="115278"/>
                </a:lnTo>
                <a:lnTo>
                  <a:pt x="31718" y="68183"/>
                </a:lnTo>
                <a:lnTo>
                  <a:pt x="53561" y="31787"/>
                </a:lnTo>
                <a:lnTo>
                  <a:pt x="108076" y="0"/>
                </a:lnTo>
                <a:lnTo>
                  <a:pt x="136808" y="8317"/>
                </a:lnTo>
                <a:lnTo>
                  <a:pt x="184499" y="68183"/>
                </a:lnTo>
                <a:lnTo>
                  <a:pt x="201398" y="115278"/>
                </a:lnTo>
                <a:lnTo>
                  <a:pt x="212293" y="170847"/>
                </a:lnTo>
                <a:lnTo>
                  <a:pt x="216153" y="232663"/>
                </a:lnTo>
                <a:lnTo>
                  <a:pt x="216153" y="237236"/>
                </a:lnTo>
                <a:lnTo>
                  <a:pt x="216153" y="241807"/>
                </a:lnTo>
                <a:lnTo>
                  <a:pt x="216026" y="246379"/>
                </a:lnTo>
              </a:path>
            </a:pathLst>
          </a:custGeom>
          <a:ln w="19050">
            <a:solidFill>
              <a:srgbClr val="00FFFF"/>
            </a:solidFill>
          </a:ln>
        </p:spPr>
        <p:txBody>
          <a:bodyPr wrap="square" lIns="0" tIns="0" rIns="0" bIns="0" rtlCol="0"/>
          <a:lstStyle/>
          <a:p>
            <a:endParaRPr/>
          </a:p>
        </p:txBody>
      </p:sp>
      <p:sp>
        <p:nvSpPr>
          <p:cNvPr id="10" name="object 10"/>
          <p:cNvSpPr/>
          <p:nvPr/>
        </p:nvSpPr>
        <p:spPr>
          <a:xfrm>
            <a:off x="8263381" y="2613929"/>
            <a:ext cx="216535" cy="246379"/>
          </a:xfrm>
          <a:custGeom>
            <a:avLst/>
            <a:gdLst/>
            <a:ahLst/>
            <a:cxnLst/>
            <a:rect l="l" t="t" r="r" b="b"/>
            <a:pathLst>
              <a:path w="216534" h="246380">
                <a:moveTo>
                  <a:pt x="0" y="241173"/>
                </a:moveTo>
                <a:lnTo>
                  <a:pt x="0" y="238378"/>
                </a:lnTo>
                <a:lnTo>
                  <a:pt x="0" y="235458"/>
                </a:lnTo>
                <a:lnTo>
                  <a:pt x="0" y="232663"/>
                </a:lnTo>
                <a:lnTo>
                  <a:pt x="3860" y="170803"/>
                </a:lnTo>
                <a:lnTo>
                  <a:pt x="14755" y="115221"/>
                </a:lnTo>
                <a:lnTo>
                  <a:pt x="31654" y="68135"/>
                </a:lnTo>
                <a:lnTo>
                  <a:pt x="53528" y="31759"/>
                </a:lnTo>
                <a:lnTo>
                  <a:pt x="108076" y="0"/>
                </a:lnTo>
                <a:lnTo>
                  <a:pt x="136754" y="8309"/>
                </a:lnTo>
                <a:lnTo>
                  <a:pt x="184388" y="68135"/>
                </a:lnTo>
                <a:lnTo>
                  <a:pt x="201276" y="115221"/>
                </a:lnTo>
                <a:lnTo>
                  <a:pt x="212167" y="170803"/>
                </a:lnTo>
                <a:lnTo>
                  <a:pt x="216026" y="232663"/>
                </a:lnTo>
                <a:lnTo>
                  <a:pt x="216026" y="237236"/>
                </a:lnTo>
                <a:lnTo>
                  <a:pt x="216026" y="241681"/>
                </a:lnTo>
                <a:lnTo>
                  <a:pt x="215900" y="246252"/>
                </a:lnTo>
              </a:path>
            </a:pathLst>
          </a:custGeom>
          <a:ln w="19050">
            <a:solidFill>
              <a:srgbClr val="00FFFF"/>
            </a:solidFill>
          </a:ln>
        </p:spPr>
        <p:txBody>
          <a:bodyPr wrap="square" lIns="0" tIns="0" rIns="0" bIns="0" rtlCol="0"/>
          <a:lstStyle/>
          <a:p>
            <a:endParaRPr/>
          </a:p>
        </p:txBody>
      </p:sp>
      <p:sp>
        <p:nvSpPr>
          <p:cNvPr id="11" name="object 11"/>
          <p:cNvSpPr/>
          <p:nvPr/>
        </p:nvSpPr>
        <p:spPr>
          <a:xfrm>
            <a:off x="8044688" y="2269251"/>
            <a:ext cx="108585" cy="246379"/>
          </a:xfrm>
          <a:custGeom>
            <a:avLst/>
            <a:gdLst/>
            <a:ahLst/>
            <a:cxnLst/>
            <a:rect l="l" t="t" r="r" b="b"/>
            <a:pathLst>
              <a:path w="108584" h="246380">
                <a:moveTo>
                  <a:pt x="0" y="4952"/>
                </a:moveTo>
                <a:lnTo>
                  <a:pt x="0" y="7874"/>
                </a:lnTo>
                <a:lnTo>
                  <a:pt x="0" y="10667"/>
                </a:lnTo>
                <a:lnTo>
                  <a:pt x="0" y="13588"/>
                </a:lnTo>
                <a:lnTo>
                  <a:pt x="2761" y="87064"/>
                </a:lnTo>
                <a:lnTo>
                  <a:pt x="10448" y="150864"/>
                </a:lnTo>
                <a:lnTo>
                  <a:pt x="22165" y="201169"/>
                </a:lnTo>
                <a:lnTo>
                  <a:pt x="37014" y="234154"/>
                </a:lnTo>
                <a:lnTo>
                  <a:pt x="54101" y="245999"/>
                </a:lnTo>
                <a:lnTo>
                  <a:pt x="71189" y="234154"/>
                </a:lnTo>
                <a:lnTo>
                  <a:pt x="86038" y="201169"/>
                </a:lnTo>
                <a:lnTo>
                  <a:pt x="97755" y="150864"/>
                </a:lnTo>
                <a:lnTo>
                  <a:pt x="105442" y="87064"/>
                </a:lnTo>
                <a:lnTo>
                  <a:pt x="108203" y="13588"/>
                </a:lnTo>
                <a:lnTo>
                  <a:pt x="108203" y="9016"/>
                </a:lnTo>
                <a:lnTo>
                  <a:pt x="108203" y="4444"/>
                </a:lnTo>
                <a:lnTo>
                  <a:pt x="108076" y="0"/>
                </a:lnTo>
              </a:path>
            </a:pathLst>
          </a:custGeom>
          <a:ln w="19050">
            <a:solidFill>
              <a:srgbClr val="FFFF00"/>
            </a:solidFill>
          </a:ln>
        </p:spPr>
        <p:txBody>
          <a:bodyPr wrap="square" lIns="0" tIns="0" rIns="0" bIns="0" rtlCol="0"/>
          <a:lstStyle/>
          <a:p>
            <a:endParaRPr/>
          </a:p>
        </p:txBody>
      </p:sp>
      <p:sp>
        <p:nvSpPr>
          <p:cNvPr id="12" name="object 12"/>
          <p:cNvSpPr/>
          <p:nvPr/>
        </p:nvSpPr>
        <p:spPr>
          <a:xfrm>
            <a:off x="8371331" y="2265821"/>
            <a:ext cx="108585" cy="246379"/>
          </a:xfrm>
          <a:custGeom>
            <a:avLst/>
            <a:gdLst/>
            <a:ahLst/>
            <a:cxnLst/>
            <a:rect l="l" t="t" r="r" b="b"/>
            <a:pathLst>
              <a:path w="108584" h="246380">
                <a:moveTo>
                  <a:pt x="126" y="5080"/>
                </a:moveTo>
                <a:lnTo>
                  <a:pt x="0" y="7874"/>
                </a:lnTo>
                <a:lnTo>
                  <a:pt x="0" y="10795"/>
                </a:lnTo>
                <a:lnTo>
                  <a:pt x="0" y="13716"/>
                </a:lnTo>
                <a:lnTo>
                  <a:pt x="2762" y="87142"/>
                </a:lnTo>
                <a:lnTo>
                  <a:pt x="10456" y="150936"/>
                </a:lnTo>
                <a:lnTo>
                  <a:pt x="22192" y="201259"/>
                </a:lnTo>
                <a:lnTo>
                  <a:pt x="54228" y="246126"/>
                </a:lnTo>
                <a:lnTo>
                  <a:pt x="71316" y="234269"/>
                </a:lnTo>
                <a:lnTo>
                  <a:pt x="86165" y="201259"/>
                </a:lnTo>
                <a:lnTo>
                  <a:pt x="97882" y="150936"/>
                </a:lnTo>
                <a:lnTo>
                  <a:pt x="105569" y="87142"/>
                </a:lnTo>
                <a:lnTo>
                  <a:pt x="108331" y="13716"/>
                </a:lnTo>
                <a:lnTo>
                  <a:pt x="108331" y="9144"/>
                </a:lnTo>
                <a:lnTo>
                  <a:pt x="108203" y="4572"/>
                </a:lnTo>
                <a:lnTo>
                  <a:pt x="108203" y="0"/>
                </a:lnTo>
              </a:path>
            </a:pathLst>
          </a:custGeom>
          <a:ln w="19050">
            <a:solidFill>
              <a:srgbClr val="FFFF00"/>
            </a:solidFill>
          </a:ln>
        </p:spPr>
        <p:txBody>
          <a:bodyPr wrap="square" lIns="0" tIns="0" rIns="0" bIns="0" rtlCol="0"/>
          <a:lstStyle/>
          <a:p>
            <a:endParaRPr/>
          </a:p>
        </p:txBody>
      </p:sp>
      <p:sp>
        <p:nvSpPr>
          <p:cNvPr id="13" name="object 13"/>
          <p:cNvSpPr/>
          <p:nvPr/>
        </p:nvSpPr>
        <p:spPr>
          <a:xfrm>
            <a:off x="8261857" y="2263027"/>
            <a:ext cx="108585" cy="246379"/>
          </a:xfrm>
          <a:custGeom>
            <a:avLst/>
            <a:gdLst/>
            <a:ahLst/>
            <a:cxnLst/>
            <a:rect l="l" t="t" r="r" b="b"/>
            <a:pathLst>
              <a:path w="108584" h="246380">
                <a:moveTo>
                  <a:pt x="0" y="5079"/>
                </a:moveTo>
                <a:lnTo>
                  <a:pt x="0" y="7874"/>
                </a:lnTo>
                <a:lnTo>
                  <a:pt x="0" y="10795"/>
                </a:lnTo>
                <a:lnTo>
                  <a:pt x="0" y="13715"/>
                </a:lnTo>
                <a:lnTo>
                  <a:pt x="2761" y="87142"/>
                </a:lnTo>
                <a:lnTo>
                  <a:pt x="10448" y="150936"/>
                </a:lnTo>
                <a:lnTo>
                  <a:pt x="22165" y="201259"/>
                </a:lnTo>
                <a:lnTo>
                  <a:pt x="37014" y="234269"/>
                </a:lnTo>
                <a:lnTo>
                  <a:pt x="54101" y="246125"/>
                </a:lnTo>
                <a:lnTo>
                  <a:pt x="71237" y="234269"/>
                </a:lnTo>
                <a:lnTo>
                  <a:pt x="86093" y="201259"/>
                </a:lnTo>
                <a:lnTo>
                  <a:pt x="97792" y="150936"/>
                </a:lnTo>
                <a:lnTo>
                  <a:pt x="105454" y="87142"/>
                </a:lnTo>
                <a:lnTo>
                  <a:pt x="108203" y="13715"/>
                </a:lnTo>
                <a:lnTo>
                  <a:pt x="108203" y="9143"/>
                </a:lnTo>
                <a:lnTo>
                  <a:pt x="108203" y="4572"/>
                </a:lnTo>
                <a:lnTo>
                  <a:pt x="108203" y="0"/>
                </a:lnTo>
              </a:path>
            </a:pathLst>
          </a:custGeom>
          <a:ln w="19050">
            <a:solidFill>
              <a:srgbClr val="FFFF00"/>
            </a:solidFill>
          </a:ln>
        </p:spPr>
        <p:txBody>
          <a:bodyPr wrap="square" lIns="0" tIns="0" rIns="0" bIns="0" rtlCol="0"/>
          <a:lstStyle/>
          <a:p>
            <a:endParaRPr/>
          </a:p>
        </p:txBody>
      </p:sp>
      <p:sp>
        <p:nvSpPr>
          <p:cNvPr id="14" name="object 14"/>
          <p:cNvSpPr/>
          <p:nvPr/>
        </p:nvSpPr>
        <p:spPr>
          <a:xfrm>
            <a:off x="8153781" y="2263663"/>
            <a:ext cx="108585" cy="246379"/>
          </a:xfrm>
          <a:custGeom>
            <a:avLst/>
            <a:gdLst/>
            <a:ahLst/>
            <a:cxnLst/>
            <a:rect l="l" t="t" r="r" b="b"/>
            <a:pathLst>
              <a:path w="108584" h="246380">
                <a:moveTo>
                  <a:pt x="0" y="4952"/>
                </a:moveTo>
                <a:lnTo>
                  <a:pt x="0" y="7874"/>
                </a:lnTo>
                <a:lnTo>
                  <a:pt x="0" y="10667"/>
                </a:lnTo>
                <a:lnTo>
                  <a:pt x="0" y="13588"/>
                </a:lnTo>
                <a:lnTo>
                  <a:pt x="2761" y="87064"/>
                </a:lnTo>
                <a:lnTo>
                  <a:pt x="10448" y="150864"/>
                </a:lnTo>
                <a:lnTo>
                  <a:pt x="22165" y="201169"/>
                </a:lnTo>
                <a:lnTo>
                  <a:pt x="37014" y="234154"/>
                </a:lnTo>
                <a:lnTo>
                  <a:pt x="54101" y="245999"/>
                </a:lnTo>
                <a:lnTo>
                  <a:pt x="71251" y="234154"/>
                </a:lnTo>
                <a:lnTo>
                  <a:pt x="86138" y="201169"/>
                </a:lnTo>
                <a:lnTo>
                  <a:pt x="97874" y="150864"/>
                </a:lnTo>
                <a:lnTo>
                  <a:pt x="105568" y="87064"/>
                </a:lnTo>
                <a:lnTo>
                  <a:pt x="108330" y="13588"/>
                </a:lnTo>
                <a:lnTo>
                  <a:pt x="108330" y="9016"/>
                </a:lnTo>
                <a:lnTo>
                  <a:pt x="108203" y="4444"/>
                </a:lnTo>
                <a:lnTo>
                  <a:pt x="108203" y="0"/>
                </a:lnTo>
              </a:path>
            </a:pathLst>
          </a:custGeom>
          <a:ln w="19050">
            <a:solidFill>
              <a:srgbClr val="FFFF00"/>
            </a:solidFill>
          </a:ln>
        </p:spPr>
        <p:txBody>
          <a:bodyPr wrap="square" lIns="0" tIns="0" rIns="0" bIns="0" rtlCol="0"/>
          <a:lstStyle/>
          <a:p>
            <a:endParaRPr/>
          </a:p>
        </p:txBody>
      </p:sp>
      <p:sp>
        <p:nvSpPr>
          <p:cNvPr id="15" name="object 15"/>
          <p:cNvSpPr/>
          <p:nvPr/>
        </p:nvSpPr>
        <p:spPr>
          <a:xfrm>
            <a:off x="8479663" y="2272552"/>
            <a:ext cx="108585" cy="246379"/>
          </a:xfrm>
          <a:custGeom>
            <a:avLst/>
            <a:gdLst/>
            <a:ahLst/>
            <a:cxnLst/>
            <a:rect l="l" t="t" r="r" b="b"/>
            <a:pathLst>
              <a:path w="108584" h="246380">
                <a:moveTo>
                  <a:pt x="0" y="5079"/>
                </a:moveTo>
                <a:lnTo>
                  <a:pt x="0" y="7874"/>
                </a:lnTo>
                <a:lnTo>
                  <a:pt x="0" y="10795"/>
                </a:lnTo>
                <a:lnTo>
                  <a:pt x="0" y="13588"/>
                </a:lnTo>
                <a:lnTo>
                  <a:pt x="2761" y="87077"/>
                </a:lnTo>
                <a:lnTo>
                  <a:pt x="10448" y="150909"/>
                </a:lnTo>
                <a:lnTo>
                  <a:pt x="22165" y="201251"/>
                </a:lnTo>
                <a:lnTo>
                  <a:pt x="37014" y="234268"/>
                </a:lnTo>
                <a:lnTo>
                  <a:pt x="54101" y="246125"/>
                </a:lnTo>
                <a:lnTo>
                  <a:pt x="71189" y="234268"/>
                </a:lnTo>
                <a:lnTo>
                  <a:pt x="86038" y="201251"/>
                </a:lnTo>
                <a:lnTo>
                  <a:pt x="97755" y="150909"/>
                </a:lnTo>
                <a:lnTo>
                  <a:pt x="105442" y="87077"/>
                </a:lnTo>
                <a:lnTo>
                  <a:pt x="108203" y="13588"/>
                </a:lnTo>
                <a:lnTo>
                  <a:pt x="108203" y="9143"/>
                </a:lnTo>
                <a:lnTo>
                  <a:pt x="108203" y="4572"/>
                </a:lnTo>
                <a:lnTo>
                  <a:pt x="108076" y="0"/>
                </a:lnTo>
              </a:path>
            </a:pathLst>
          </a:custGeom>
          <a:ln w="19050">
            <a:solidFill>
              <a:srgbClr val="FFFF00"/>
            </a:solidFill>
          </a:ln>
        </p:spPr>
        <p:txBody>
          <a:bodyPr wrap="square" lIns="0" tIns="0" rIns="0" bIns="0" rtlCol="0"/>
          <a:lstStyle/>
          <a:p>
            <a:endParaRPr/>
          </a:p>
        </p:txBody>
      </p:sp>
      <p:sp>
        <p:nvSpPr>
          <p:cNvPr id="16" name="object 16"/>
          <p:cNvSpPr/>
          <p:nvPr/>
        </p:nvSpPr>
        <p:spPr>
          <a:xfrm>
            <a:off x="8806306" y="2269251"/>
            <a:ext cx="108585" cy="246379"/>
          </a:xfrm>
          <a:custGeom>
            <a:avLst/>
            <a:gdLst/>
            <a:ahLst/>
            <a:cxnLst/>
            <a:rect l="l" t="t" r="r" b="b"/>
            <a:pathLst>
              <a:path w="108584" h="246380">
                <a:moveTo>
                  <a:pt x="126" y="4952"/>
                </a:moveTo>
                <a:lnTo>
                  <a:pt x="0" y="7874"/>
                </a:lnTo>
                <a:lnTo>
                  <a:pt x="0" y="10667"/>
                </a:lnTo>
                <a:lnTo>
                  <a:pt x="0" y="13588"/>
                </a:lnTo>
                <a:lnTo>
                  <a:pt x="2762" y="87064"/>
                </a:lnTo>
                <a:lnTo>
                  <a:pt x="10456" y="150864"/>
                </a:lnTo>
                <a:lnTo>
                  <a:pt x="22192" y="201169"/>
                </a:lnTo>
                <a:lnTo>
                  <a:pt x="54228" y="245999"/>
                </a:lnTo>
                <a:lnTo>
                  <a:pt x="71316" y="234154"/>
                </a:lnTo>
                <a:lnTo>
                  <a:pt x="86165" y="201169"/>
                </a:lnTo>
                <a:lnTo>
                  <a:pt x="97882" y="150864"/>
                </a:lnTo>
                <a:lnTo>
                  <a:pt x="105569" y="87064"/>
                </a:lnTo>
                <a:lnTo>
                  <a:pt x="108331" y="13588"/>
                </a:lnTo>
                <a:lnTo>
                  <a:pt x="108331" y="9016"/>
                </a:lnTo>
                <a:lnTo>
                  <a:pt x="108203" y="4444"/>
                </a:lnTo>
                <a:lnTo>
                  <a:pt x="108203" y="0"/>
                </a:lnTo>
              </a:path>
            </a:pathLst>
          </a:custGeom>
          <a:ln w="19050">
            <a:solidFill>
              <a:srgbClr val="FFFF00"/>
            </a:solidFill>
          </a:ln>
        </p:spPr>
        <p:txBody>
          <a:bodyPr wrap="square" lIns="0" tIns="0" rIns="0" bIns="0" rtlCol="0"/>
          <a:lstStyle/>
          <a:p>
            <a:endParaRPr/>
          </a:p>
        </p:txBody>
      </p:sp>
      <p:sp>
        <p:nvSpPr>
          <p:cNvPr id="17" name="object 17"/>
          <p:cNvSpPr/>
          <p:nvPr/>
        </p:nvSpPr>
        <p:spPr>
          <a:xfrm>
            <a:off x="8696832" y="2266457"/>
            <a:ext cx="108585" cy="246379"/>
          </a:xfrm>
          <a:custGeom>
            <a:avLst/>
            <a:gdLst/>
            <a:ahLst/>
            <a:cxnLst/>
            <a:rect l="l" t="t" r="r" b="b"/>
            <a:pathLst>
              <a:path w="108584" h="246380">
                <a:moveTo>
                  <a:pt x="0" y="4953"/>
                </a:moveTo>
                <a:lnTo>
                  <a:pt x="0" y="7874"/>
                </a:lnTo>
                <a:lnTo>
                  <a:pt x="0" y="10668"/>
                </a:lnTo>
                <a:lnTo>
                  <a:pt x="0" y="13588"/>
                </a:lnTo>
                <a:lnTo>
                  <a:pt x="2761" y="87064"/>
                </a:lnTo>
                <a:lnTo>
                  <a:pt x="10448" y="150864"/>
                </a:lnTo>
                <a:lnTo>
                  <a:pt x="22165" y="201169"/>
                </a:lnTo>
                <a:lnTo>
                  <a:pt x="37014" y="234154"/>
                </a:lnTo>
                <a:lnTo>
                  <a:pt x="54101" y="245999"/>
                </a:lnTo>
                <a:lnTo>
                  <a:pt x="71237" y="234154"/>
                </a:lnTo>
                <a:lnTo>
                  <a:pt x="86093" y="201169"/>
                </a:lnTo>
                <a:lnTo>
                  <a:pt x="97792" y="150864"/>
                </a:lnTo>
                <a:lnTo>
                  <a:pt x="105454" y="87064"/>
                </a:lnTo>
                <a:lnTo>
                  <a:pt x="108203" y="13588"/>
                </a:lnTo>
                <a:lnTo>
                  <a:pt x="108203" y="9017"/>
                </a:lnTo>
                <a:lnTo>
                  <a:pt x="108203" y="4445"/>
                </a:lnTo>
                <a:lnTo>
                  <a:pt x="108203" y="0"/>
                </a:lnTo>
              </a:path>
            </a:pathLst>
          </a:custGeom>
          <a:ln w="19050">
            <a:solidFill>
              <a:srgbClr val="FFFF00"/>
            </a:solidFill>
          </a:ln>
        </p:spPr>
        <p:txBody>
          <a:bodyPr wrap="square" lIns="0" tIns="0" rIns="0" bIns="0" rtlCol="0"/>
          <a:lstStyle/>
          <a:p>
            <a:endParaRPr/>
          </a:p>
        </p:txBody>
      </p:sp>
      <p:sp>
        <p:nvSpPr>
          <p:cNvPr id="18" name="object 18"/>
          <p:cNvSpPr/>
          <p:nvPr/>
        </p:nvSpPr>
        <p:spPr>
          <a:xfrm>
            <a:off x="8588756" y="2266964"/>
            <a:ext cx="108585" cy="246379"/>
          </a:xfrm>
          <a:custGeom>
            <a:avLst/>
            <a:gdLst/>
            <a:ahLst/>
            <a:cxnLst/>
            <a:rect l="l" t="t" r="r" b="b"/>
            <a:pathLst>
              <a:path w="108584" h="246380">
                <a:moveTo>
                  <a:pt x="0" y="5079"/>
                </a:moveTo>
                <a:lnTo>
                  <a:pt x="0" y="7874"/>
                </a:lnTo>
                <a:lnTo>
                  <a:pt x="0" y="10795"/>
                </a:lnTo>
                <a:lnTo>
                  <a:pt x="0" y="13588"/>
                </a:lnTo>
                <a:lnTo>
                  <a:pt x="2761" y="87077"/>
                </a:lnTo>
                <a:lnTo>
                  <a:pt x="10448" y="150909"/>
                </a:lnTo>
                <a:lnTo>
                  <a:pt x="22165" y="201251"/>
                </a:lnTo>
                <a:lnTo>
                  <a:pt x="37014" y="234268"/>
                </a:lnTo>
                <a:lnTo>
                  <a:pt x="54101" y="246125"/>
                </a:lnTo>
                <a:lnTo>
                  <a:pt x="71251" y="234268"/>
                </a:lnTo>
                <a:lnTo>
                  <a:pt x="86138" y="201251"/>
                </a:lnTo>
                <a:lnTo>
                  <a:pt x="97874" y="150909"/>
                </a:lnTo>
                <a:lnTo>
                  <a:pt x="105568" y="87077"/>
                </a:lnTo>
                <a:lnTo>
                  <a:pt x="108330" y="13588"/>
                </a:lnTo>
                <a:lnTo>
                  <a:pt x="108330" y="9143"/>
                </a:lnTo>
                <a:lnTo>
                  <a:pt x="108203" y="4572"/>
                </a:lnTo>
                <a:lnTo>
                  <a:pt x="108203" y="0"/>
                </a:lnTo>
              </a:path>
            </a:pathLst>
          </a:custGeom>
          <a:ln w="19050">
            <a:solidFill>
              <a:srgbClr val="FFFF00"/>
            </a:solidFill>
          </a:ln>
        </p:spPr>
        <p:txBody>
          <a:bodyPr wrap="square" lIns="0" tIns="0" rIns="0" bIns="0" rtlCol="0"/>
          <a:lstStyle/>
          <a:p>
            <a:endParaRPr/>
          </a:p>
        </p:txBody>
      </p:sp>
      <p:sp>
        <p:nvSpPr>
          <p:cNvPr id="19" name="object 19"/>
          <p:cNvSpPr/>
          <p:nvPr/>
        </p:nvSpPr>
        <p:spPr>
          <a:xfrm>
            <a:off x="8479663" y="1728104"/>
            <a:ext cx="0" cy="554355"/>
          </a:xfrm>
          <a:custGeom>
            <a:avLst/>
            <a:gdLst/>
            <a:ahLst/>
            <a:cxnLst/>
            <a:rect l="l" t="t" r="r" b="b"/>
            <a:pathLst>
              <a:path h="554355">
                <a:moveTo>
                  <a:pt x="0" y="553974"/>
                </a:moveTo>
                <a:lnTo>
                  <a:pt x="0" y="0"/>
                </a:lnTo>
              </a:path>
            </a:pathLst>
          </a:custGeom>
          <a:ln w="19050">
            <a:solidFill>
              <a:srgbClr val="FFFF00"/>
            </a:solidFill>
          </a:ln>
        </p:spPr>
        <p:txBody>
          <a:bodyPr wrap="square" lIns="0" tIns="0" rIns="0" bIns="0" rtlCol="0"/>
          <a:lstStyle/>
          <a:p>
            <a:endParaRPr/>
          </a:p>
        </p:txBody>
      </p:sp>
      <p:sp>
        <p:nvSpPr>
          <p:cNvPr id="20" name="object 20"/>
          <p:cNvSpPr/>
          <p:nvPr/>
        </p:nvSpPr>
        <p:spPr>
          <a:xfrm>
            <a:off x="8480425" y="2851292"/>
            <a:ext cx="9525" cy="523875"/>
          </a:xfrm>
          <a:custGeom>
            <a:avLst/>
            <a:gdLst/>
            <a:ahLst/>
            <a:cxnLst/>
            <a:rect l="l" t="t" r="r" b="b"/>
            <a:pathLst>
              <a:path w="9525" h="523875">
                <a:moveTo>
                  <a:pt x="0" y="0"/>
                </a:moveTo>
                <a:lnTo>
                  <a:pt x="9525" y="523875"/>
                </a:lnTo>
              </a:path>
            </a:pathLst>
          </a:custGeom>
          <a:ln w="19050">
            <a:solidFill>
              <a:srgbClr val="00FFFF"/>
            </a:solidFill>
          </a:ln>
        </p:spPr>
        <p:txBody>
          <a:bodyPr wrap="square" lIns="0" tIns="0" rIns="0" bIns="0" rtlCol="0"/>
          <a:lstStyle/>
          <a:p>
            <a:endParaRPr/>
          </a:p>
        </p:txBody>
      </p:sp>
      <p:sp>
        <p:nvSpPr>
          <p:cNvPr id="21" name="object 21"/>
          <p:cNvSpPr/>
          <p:nvPr/>
        </p:nvSpPr>
        <p:spPr>
          <a:xfrm>
            <a:off x="8048625" y="1693941"/>
            <a:ext cx="884555" cy="0"/>
          </a:xfrm>
          <a:custGeom>
            <a:avLst/>
            <a:gdLst/>
            <a:ahLst/>
            <a:cxnLst/>
            <a:rect l="l" t="t" r="r" b="b"/>
            <a:pathLst>
              <a:path w="884554">
                <a:moveTo>
                  <a:pt x="0" y="0"/>
                </a:moveTo>
                <a:lnTo>
                  <a:pt x="884301" y="0"/>
                </a:lnTo>
              </a:path>
            </a:pathLst>
          </a:custGeom>
          <a:ln w="76200">
            <a:solidFill>
              <a:srgbClr val="FFFF00"/>
            </a:solidFill>
          </a:ln>
        </p:spPr>
        <p:txBody>
          <a:bodyPr wrap="square" lIns="0" tIns="0" rIns="0" bIns="0" rtlCol="0"/>
          <a:lstStyle/>
          <a:p>
            <a:endParaRPr/>
          </a:p>
        </p:txBody>
      </p:sp>
      <p:sp>
        <p:nvSpPr>
          <p:cNvPr id="22" name="object 22"/>
          <p:cNvSpPr/>
          <p:nvPr/>
        </p:nvSpPr>
        <p:spPr>
          <a:xfrm>
            <a:off x="8104251" y="3367166"/>
            <a:ext cx="884555" cy="0"/>
          </a:xfrm>
          <a:custGeom>
            <a:avLst/>
            <a:gdLst/>
            <a:ahLst/>
            <a:cxnLst/>
            <a:rect l="l" t="t" r="r" b="b"/>
            <a:pathLst>
              <a:path w="884554">
                <a:moveTo>
                  <a:pt x="0" y="0"/>
                </a:moveTo>
                <a:lnTo>
                  <a:pt x="884174" y="0"/>
                </a:lnTo>
              </a:path>
            </a:pathLst>
          </a:custGeom>
          <a:ln w="76200">
            <a:solidFill>
              <a:srgbClr val="00FFFF"/>
            </a:solidFill>
          </a:ln>
        </p:spPr>
        <p:txBody>
          <a:bodyPr wrap="square" lIns="0" tIns="0" rIns="0" bIns="0" rtlCol="0"/>
          <a:lstStyle/>
          <a:p>
            <a:endParaRPr/>
          </a:p>
        </p:txBody>
      </p:sp>
      <p:sp>
        <p:nvSpPr>
          <p:cNvPr id="23" name="object 23"/>
          <p:cNvSpPr/>
          <p:nvPr/>
        </p:nvSpPr>
        <p:spPr>
          <a:xfrm>
            <a:off x="6364351" y="2184414"/>
            <a:ext cx="444500" cy="448309"/>
          </a:xfrm>
          <a:custGeom>
            <a:avLst/>
            <a:gdLst/>
            <a:ahLst/>
            <a:cxnLst/>
            <a:rect l="l" t="t" r="r" b="b"/>
            <a:pathLst>
              <a:path w="444500" h="448310">
                <a:moveTo>
                  <a:pt x="222250" y="0"/>
                </a:moveTo>
                <a:lnTo>
                  <a:pt x="267022" y="4552"/>
                </a:lnTo>
                <a:lnTo>
                  <a:pt x="308733" y="17607"/>
                </a:lnTo>
                <a:lnTo>
                  <a:pt x="346484" y="38261"/>
                </a:lnTo>
                <a:lnTo>
                  <a:pt x="379380" y="65611"/>
                </a:lnTo>
                <a:lnTo>
                  <a:pt x="406526" y="98753"/>
                </a:lnTo>
                <a:lnTo>
                  <a:pt x="427025" y="136784"/>
                </a:lnTo>
                <a:lnTo>
                  <a:pt x="439982" y="178801"/>
                </a:lnTo>
                <a:lnTo>
                  <a:pt x="444500" y="223900"/>
                </a:lnTo>
                <a:lnTo>
                  <a:pt x="439982" y="269000"/>
                </a:lnTo>
                <a:lnTo>
                  <a:pt x="427025" y="311017"/>
                </a:lnTo>
                <a:lnTo>
                  <a:pt x="406526" y="349048"/>
                </a:lnTo>
                <a:lnTo>
                  <a:pt x="379380" y="382190"/>
                </a:lnTo>
                <a:lnTo>
                  <a:pt x="346484" y="409540"/>
                </a:lnTo>
                <a:lnTo>
                  <a:pt x="308733" y="430194"/>
                </a:lnTo>
                <a:lnTo>
                  <a:pt x="267022" y="443249"/>
                </a:lnTo>
                <a:lnTo>
                  <a:pt x="222250" y="447801"/>
                </a:lnTo>
                <a:lnTo>
                  <a:pt x="177440" y="443249"/>
                </a:lnTo>
                <a:lnTo>
                  <a:pt x="135713" y="430194"/>
                </a:lnTo>
                <a:lnTo>
                  <a:pt x="97959" y="409540"/>
                </a:lnTo>
                <a:lnTo>
                  <a:pt x="65071" y="382190"/>
                </a:lnTo>
                <a:lnTo>
                  <a:pt x="37940" y="349048"/>
                </a:lnTo>
                <a:lnTo>
                  <a:pt x="17456" y="311017"/>
                </a:lnTo>
                <a:lnTo>
                  <a:pt x="4512" y="269000"/>
                </a:lnTo>
                <a:lnTo>
                  <a:pt x="0" y="223900"/>
                </a:lnTo>
                <a:lnTo>
                  <a:pt x="4512" y="178801"/>
                </a:lnTo>
                <a:lnTo>
                  <a:pt x="17456" y="136784"/>
                </a:lnTo>
                <a:lnTo>
                  <a:pt x="37940" y="98753"/>
                </a:lnTo>
                <a:lnTo>
                  <a:pt x="65071" y="65611"/>
                </a:lnTo>
                <a:lnTo>
                  <a:pt x="97959" y="38261"/>
                </a:lnTo>
                <a:lnTo>
                  <a:pt x="135713" y="17607"/>
                </a:lnTo>
                <a:lnTo>
                  <a:pt x="177440" y="4552"/>
                </a:lnTo>
                <a:lnTo>
                  <a:pt x="222250" y="0"/>
                </a:lnTo>
                <a:close/>
              </a:path>
            </a:pathLst>
          </a:custGeom>
          <a:ln w="28575">
            <a:solidFill>
              <a:srgbClr val="FFFF00"/>
            </a:solidFill>
          </a:ln>
        </p:spPr>
        <p:txBody>
          <a:bodyPr wrap="square" lIns="0" tIns="0" rIns="0" bIns="0" rtlCol="0"/>
          <a:lstStyle/>
          <a:p>
            <a:endParaRPr/>
          </a:p>
        </p:txBody>
      </p:sp>
      <p:sp>
        <p:nvSpPr>
          <p:cNvPr id="24" name="object 24"/>
          <p:cNvSpPr/>
          <p:nvPr/>
        </p:nvSpPr>
        <p:spPr>
          <a:xfrm>
            <a:off x="6362700" y="2406664"/>
            <a:ext cx="444500" cy="448309"/>
          </a:xfrm>
          <a:custGeom>
            <a:avLst/>
            <a:gdLst/>
            <a:ahLst/>
            <a:cxnLst/>
            <a:rect l="l" t="t" r="r" b="b"/>
            <a:pathLst>
              <a:path w="444500" h="448310">
                <a:moveTo>
                  <a:pt x="222250" y="0"/>
                </a:moveTo>
                <a:lnTo>
                  <a:pt x="267022" y="4552"/>
                </a:lnTo>
                <a:lnTo>
                  <a:pt x="308733" y="17607"/>
                </a:lnTo>
                <a:lnTo>
                  <a:pt x="346484" y="38261"/>
                </a:lnTo>
                <a:lnTo>
                  <a:pt x="379380" y="65611"/>
                </a:lnTo>
                <a:lnTo>
                  <a:pt x="406526" y="98753"/>
                </a:lnTo>
                <a:lnTo>
                  <a:pt x="427025" y="136784"/>
                </a:lnTo>
                <a:lnTo>
                  <a:pt x="439982" y="178801"/>
                </a:lnTo>
                <a:lnTo>
                  <a:pt x="444500" y="223900"/>
                </a:lnTo>
                <a:lnTo>
                  <a:pt x="439982" y="269000"/>
                </a:lnTo>
                <a:lnTo>
                  <a:pt x="427025" y="311017"/>
                </a:lnTo>
                <a:lnTo>
                  <a:pt x="406526" y="349048"/>
                </a:lnTo>
                <a:lnTo>
                  <a:pt x="379380" y="382190"/>
                </a:lnTo>
                <a:lnTo>
                  <a:pt x="346484" y="409540"/>
                </a:lnTo>
                <a:lnTo>
                  <a:pt x="308733" y="430194"/>
                </a:lnTo>
                <a:lnTo>
                  <a:pt x="267022" y="443249"/>
                </a:lnTo>
                <a:lnTo>
                  <a:pt x="222250" y="447801"/>
                </a:lnTo>
                <a:lnTo>
                  <a:pt x="177440" y="443249"/>
                </a:lnTo>
                <a:lnTo>
                  <a:pt x="135713" y="430194"/>
                </a:lnTo>
                <a:lnTo>
                  <a:pt x="97959" y="409540"/>
                </a:lnTo>
                <a:lnTo>
                  <a:pt x="65071" y="382190"/>
                </a:lnTo>
                <a:lnTo>
                  <a:pt x="37940" y="349048"/>
                </a:lnTo>
                <a:lnTo>
                  <a:pt x="17456" y="311017"/>
                </a:lnTo>
                <a:lnTo>
                  <a:pt x="4512" y="269000"/>
                </a:lnTo>
                <a:lnTo>
                  <a:pt x="0" y="223900"/>
                </a:lnTo>
                <a:lnTo>
                  <a:pt x="4512" y="178801"/>
                </a:lnTo>
                <a:lnTo>
                  <a:pt x="17456" y="136784"/>
                </a:lnTo>
                <a:lnTo>
                  <a:pt x="37940" y="98753"/>
                </a:lnTo>
                <a:lnTo>
                  <a:pt x="65071" y="65611"/>
                </a:lnTo>
                <a:lnTo>
                  <a:pt x="97959" y="38261"/>
                </a:lnTo>
                <a:lnTo>
                  <a:pt x="135713" y="17607"/>
                </a:lnTo>
                <a:lnTo>
                  <a:pt x="177440" y="4552"/>
                </a:lnTo>
                <a:lnTo>
                  <a:pt x="222250" y="0"/>
                </a:lnTo>
                <a:close/>
              </a:path>
            </a:pathLst>
          </a:custGeom>
          <a:ln w="28575">
            <a:solidFill>
              <a:srgbClr val="00FFFF"/>
            </a:solidFill>
          </a:ln>
        </p:spPr>
        <p:txBody>
          <a:bodyPr wrap="square" lIns="0" tIns="0" rIns="0" bIns="0" rtlCol="0"/>
          <a:lstStyle/>
          <a:p>
            <a:endParaRPr/>
          </a:p>
        </p:txBody>
      </p:sp>
      <p:sp>
        <p:nvSpPr>
          <p:cNvPr id="25" name="object 25"/>
          <p:cNvSpPr/>
          <p:nvPr/>
        </p:nvSpPr>
        <p:spPr>
          <a:xfrm>
            <a:off x="6584950" y="2879867"/>
            <a:ext cx="0" cy="492125"/>
          </a:xfrm>
          <a:custGeom>
            <a:avLst/>
            <a:gdLst/>
            <a:ahLst/>
            <a:cxnLst/>
            <a:rect l="l" t="t" r="r" b="b"/>
            <a:pathLst>
              <a:path h="492125">
                <a:moveTo>
                  <a:pt x="0" y="0"/>
                </a:moveTo>
                <a:lnTo>
                  <a:pt x="0" y="492125"/>
                </a:lnTo>
              </a:path>
            </a:pathLst>
          </a:custGeom>
          <a:ln w="28575">
            <a:solidFill>
              <a:srgbClr val="00FFFF"/>
            </a:solidFill>
          </a:ln>
        </p:spPr>
        <p:txBody>
          <a:bodyPr wrap="square" lIns="0" tIns="0" rIns="0" bIns="0" rtlCol="0"/>
          <a:lstStyle/>
          <a:p>
            <a:endParaRPr/>
          </a:p>
        </p:txBody>
      </p:sp>
      <p:sp>
        <p:nvSpPr>
          <p:cNvPr id="26" name="object 26"/>
          <p:cNvSpPr/>
          <p:nvPr/>
        </p:nvSpPr>
        <p:spPr>
          <a:xfrm>
            <a:off x="6584950" y="1740041"/>
            <a:ext cx="0" cy="492125"/>
          </a:xfrm>
          <a:custGeom>
            <a:avLst/>
            <a:gdLst/>
            <a:ahLst/>
            <a:cxnLst/>
            <a:rect l="l" t="t" r="r" b="b"/>
            <a:pathLst>
              <a:path h="492125">
                <a:moveTo>
                  <a:pt x="0" y="0"/>
                </a:moveTo>
                <a:lnTo>
                  <a:pt x="0" y="492125"/>
                </a:lnTo>
              </a:path>
            </a:pathLst>
          </a:custGeom>
          <a:ln w="28575">
            <a:solidFill>
              <a:srgbClr val="FFFF00"/>
            </a:solidFill>
          </a:ln>
        </p:spPr>
        <p:txBody>
          <a:bodyPr wrap="square" lIns="0" tIns="0" rIns="0" bIns="0" rtlCol="0"/>
          <a:lstStyle/>
          <a:p>
            <a:endParaRPr/>
          </a:p>
        </p:txBody>
      </p:sp>
      <p:sp>
        <p:nvSpPr>
          <p:cNvPr id="27" name="object 27"/>
          <p:cNvSpPr/>
          <p:nvPr/>
        </p:nvSpPr>
        <p:spPr>
          <a:xfrm>
            <a:off x="6137275" y="3413267"/>
            <a:ext cx="884555" cy="0"/>
          </a:xfrm>
          <a:custGeom>
            <a:avLst/>
            <a:gdLst/>
            <a:ahLst/>
            <a:cxnLst/>
            <a:rect l="l" t="t" r="r" b="b"/>
            <a:pathLst>
              <a:path w="884554">
                <a:moveTo>
                  <a:pt x="0" y="0"/>
                </a:moveTo>
                <a:lnTo>
                  <a:pt x="884301" y="0"/>
                </a:lnTo>
              </a:path>
            </a:pathLst>
          </a:custGeom>
          <a:ln w="76200">
            <a:solidFill>
              <a:srgbClr val="00FFFF"/>
            </a:solidFill>
          </a:ln>
        </p:spPr>
        <p:txBody>
          <a:bodyPr wrap="square" lIns="0" tIns="0" rIns="0" bIns="0" rtlCol="0"/>
          <a:lstStyle/>
          <a:p>
            <a:endParaRPr/>
          </a:p>
        </p:txBody>
      </p:sp>
      <p:sp>
        <p:nvSpPr>
          <p:cNvPr id="28" name="object 28"/>
          <p:cNvSpPr/>
          <p:nvPr/>
        </p:nvSpPr>
        <p:spPr>
          <a:xfrm>
            <a:off x="6148451" y="1706641"/>
            <a:ext cx="884555" cy="0"/>
          </a:xfrm>
          <a:custGeom>
            <a:avLst/>
            <a:gdLst/>
            <a:ahLst/>
            <a:cxnLst/>
            <a:rect l="l" t="t" r="r" b="b"/>
            <a:pathLst>
              <a:path w="884554">
                <a:moveTo>
                  <a:pt x="0" y="0"/>
                </a:moveTo>
                <a:lnTo>
                  <a:pt x="884174" y="0"/>
                </a:lnTo>
              </a:path>
            </a:pathLst>
          </a:custGeom>
          <a:ln w="76200">
            <a:solidFill>
              <a:srgbClr val="FFFF00"/>
            </a:solidFill>
          </a:ln>
        </p:spPr>
        <p:txBody>
          <a:bodyPr wrap="square" lIns="0" tIns="0" rIns="0" bIns="0" rtlCol="0"/>
          <a:lstStyle/>
          <a:p>
            <a:endParaRPr/>
          </a:p>
        </p:txBody>
      </p:sp>
      <p:sp>
        <p:nvSpPr>
          <p:cNvPr id="29" name="object 29"/>
          <p:cNvSpPr/>
          <p:nvPr/>
        </p:nvSpPr>
        <p:spPr>
          <a:xfrm>
            <a:off x="6254622" y="2141616"/>
            <a:ext cx="614680" cy="378460"/>
          </a:xfrm>
          <a:custGeom>
            <a:avLst/>
            <a:gdLst/>
            <a:ahLst/>
            <a:cxnLst/>
            <a:rect l="l" t="t" r="r" b="b"/>
            <a:pathLst>
              <a:path w="614679" h="378460">
                <a:moveTo>
                  <a:pt x="544369" y="31363"/>
                </a:moveTo>
                <a:lnTo>
                  <a:pt x="0" y="361696"/>
                </a:lnTo>
                <a:lnTo>
                  <a:pt x="9778" y="378078"/>
                </a:lnTo>
                <a:lnTo>
                  <a:pt x="554238" y="47643"/>
                </a:lnTo>
                <a:lnTo>
                  <a:pt x="544369" y="31363"/>
                </a:lnTo>
                <a:close/>
              </a:path>
              <a:path w="614679" h="378460">
                <a:moveTo>
                  <a:pt x="598860" y="24764"/>
                </a:moveTo>
                <a:lnTo>
                  <a:pt x="555244" y="24764"/>
                </a:lnTo>
                <a:lnTo>
                  <a:pt x="565150" y="41021"/>
                </a:lnTo>
                <a:lnTo>
                  <a:pt x="554238" y="47643"/>
                </a:lnTo>
                <a:lnTo>
                  <a:pt x="569086" y="72136"/>
                </a:lnTo>
                <a:lnTo>
                  <a:pt x="598860" y="24764"/>
                </a:lnTo>
                <a:close/>
              </a:path>
              <a:path w="614679" h="378460">
                <a:moveTo>
                  <a:pt x="555244" y="24764"/>
                </a:moveTo>
                <a:lnTo>
                  <a:pt x="544369" y="31363"/>
                </a:lnTo>
                <a:lnTo>
                  <a:pt x="554238" y="47643"/>
                </a:lnTo>
                <a:lnTo>
                  <a:pt x="565150" y="41021"/>
                </a:lnTo>
                <a:lnTo>
                  <a:pt x="555244" y="24764"/>
                </a:lnTo>
                <a:close/>
              </a:path>
              <a:path w="614679" h="378460">
                <a:moveTo>
                  <a:pt x="614426" y="0"/>
                </a:moveTo>
                <a:lnTo>
                  <a:pt x="529590" y="6985"/>
                </a:lnTo>
                <a:lnTo>
                  <a:pt x="544369" y="31363"/>
                </a:lnTo>
                <a:lnTo>
                  <a:pt x="555244" y="24764"/>
                </a:lnTo>
                <a:lnTo>
                  <a:pt x="598860" y="24764"/>
                </a:lnTo>
                <a:lnTo>
                  <a:pt x="614426" y="0"/>
                </a:lnTo>
                <a:close/>
              </a:path>
            </a:pathLst>
          </a:custGeom>
          <a:solidFill>
            <a:srgbClr val="FFFF00"/>
          </a:solidFill>
        </p:spPr>
        <p:txBody>
          <a:bodyPr wrap="square" lIns="0" tIns="0" rIns="0" bIns="0" rtlCol="0"/>
          <a:lstStyle/>
          <a:p>
            <a:endParaRPr/>
          </a:p>
        </p:txBody>
      </p:sp>
      <p:sp>
        <p:nvSpPr>
          <p:cNvPr id="30" name="object 30"/>
          <p:cNvSpPr txBox="1"/>
          <p:nvPr/>
        </p:nvSpPr>
        <p:spPr>
          <a:xfrm>
            <a:off x="7169911" y="1720483"/>
            <a:ext cx="618490" cy="666115"/>
          </a:xfrm>
          <a:prstGeom prst="rect">
            <a:avLst/>
          </a:prstGeom>
        </p:spPr>
        <p:txBody>
          <a:bodyPr vert="horz" wrap="square" lIns="0" tIns="13335" rIns="0" bIns="0" rtlCol="0">
            <a:spAutoFit/>
          </a:bodyPr>
          <a:lstStyle/>
          <a:p>
            <a:pPr marL="12700">
              <a:lnSpc>
                <a:spcPct val="100000"/>
              </a:lnSpc>
              <a:spcBef>
                <a:spcPts val="105"/>
              </a:spcBef>
            </a:pPr>
            <a:r>
              <a:rPr sz="1400" spc="100" dirty="0">
                <a:solidFill>
                  <a:srgbClr val="333333"/>
                </a:solidFill>
                <a:latin typeface="Arial"/>
                <a:cs typeface="Arial"/>
              </a:rPr>
              <a:t>“</a:t>
            </a:r>
            <a:r>
              <a:rPr sz="1400" spc="-170" dirty="0">
                <a:solidFill>
                  <a:srgbClr val="333333"/>
                </a:solidFill>
                <a:latin typeface="Arial"/>
                <a:cs typeface="Arial"/>
              </a:rPr>
              <a:t>FR</a:t>
            </a:r>
            <a:r>
              <a:rPr sz="1400" spc="-229" dirty="0">
                <a:solidFill>
                  <a:srgbClr val="333333"/>
                </a:solidFill>
                <a:latin typeface="Arial"/>
                <a:cs typeface="Arial"/>
              </a:rPr>
              <a:t>O</a:t>
            </a:r>
            <a:r>
              <a:rPr sz="1400" spc="25" dirty="0">
                <a:solidFill>
                  <a:srgbClr val="333333"/>
                </a:solidFill>
                <a:latin typeface="Arial"/>
                <a:cs typeface="Arial"/>
              </a:rPr>
              <a:t>M”</a:t>
            </a:r>
            <a:endParaRPr sz="1400">
              <a:latin typeface="Arial"/>
              <a:cs typeface="Arial"/>
            </a:endParaRPr>
          </a:p>
          <a:p>
            <a:pPr marL="12700" marR="27305">
              <a:lnSpc>
                <a:spcPct val="100000"/>
              </a:lnSpc>
            </a:pPr>
            <a:r>
              <a:rPr sz="1400" spc="-215" dirty="0">
                <a:solidFill>
                  <a:srgbClr val="333333"/>
                </a:solidFill>
                <a:latin typeface="Arial"/>
                <a:cs typeface="Arial"/>
              </a:rPr>
              <a:t>LTC</a:t>
            </a:r>
            <a:r>
              <a:rPr sz="1400" spc="-125" dirty="0">
                <a:solidFill>
                  <a:srgbClr val="333333"/>
                </a:solidFill>
                <a:latin typeface="Arial"/>
                <a:cs typeface="Arial"/>
              </a:rPr>
              <a:t> </a:t>
            </a:r>
            <a:r>
              <a:rPr sz="1400" spc="-110" dirty="0">
                <a:solidFill>
                  <a:srgbClr val="333333"/>
                </a:solidFill>
                <a:latin typeface="Arial"/>
                <a:cs typeface="Arial"/>
              </a:rPr>
              <a:t>side </a:t>
            </a:r>
            <a:r>
              <a:rPr sz="1400" spc="-65" dirty="0">
                <a:solidFill>
                  <a:srgbClr val="333333"/>
                </a:solidFill>
                <a:latin typeface="Arial"/>
                <a:cs typeface="Arial"/>
              </a:rPr>
              <a:t> </a:t>
            </a:r>
            <a:r>
              <a:rPr sz="1400" spc="60" dirty="0">
                <a:solidFill>
                  <a:srgbClr val="333333"/>
                </a:solidFill>
                <a:latin typeface="Arial"/>
                <a:cs typeface="Arial"/>
              </a:rPr>
              <a:t>“I”</a:t>
            </a:r>
            <a:r>
              <a:rPr sz="1400" spc="210" dirty="0">
                <a:solidFill>
                  <a:srgbClr val="333333"/>
                </a:solidFill>
                <a:latin typeface="Arial"/>
                <a:cs typeface="Arial"/>
              </a:rPr>
              <a:t> </a:t>
            </a:r>
            <a:r>
              <a:rPr sz="1400" spc="-110" dirty="0">
                <a:solidFill>
                  <a:srgbClr val="333333"/>
                </a:solidFill>
                <a:latin typeface="Arial"/>
                <a:cs typeface="Arial"/>
              </a:rPr>
              <a:t>side</a:t>
            </a:r>
            <a:endParaRPr sz="1400">
              <a:latin typeface="Arial"/>
              <a:cs typeface="Arial"/>
            </a:endParaRPr>
          </a:p>
        </p:txBody>
      </p:sp>
      <p:sp>
        <p:nvSpPr>
          <p:cNvPr id="31" name="object 31"/>
          <p:cNvSpPr txBox="1"/>
          <p:nvPr/>
        </p:nvSpPr>
        <p:spPr>
          <a:xfrm>
            <a:off x="7139685" y="3050301"/>
            <a:ext cx="775970" cy="666115"/>
          </a:xfrm>
          <a:prstGeom prst="rect">
            <a:avLst/>
          </a:prstGeom>
        </p:spPr>
        <p:txBody>
          <a:bodyPr vert="horz" wrap="square" lIns="0" tIns="12700" rIns="0" bIns="0" rtlCol="0">
            <a:spAutoFit/>
          </a:bodyPr>
          <a:lstStyle/>
          <a:p>
            <a:pPr marL="12700">
              <a:lnSpc>
                <a:spcPct val="100000"/>
              </a:lnSpc>
              <a:spcBef>
                <a:spcPts val="100"/>
              </a:spcBef>
            </a:pPr>
            <a:r>
              <a:rPr sz="1400" spc="-60" dirty="0">
                <a:solidFill>
                  <a:srgbClr val="333333"/>
                </a:solidFill>
                <a:latin typeface="Arial"/>
                <a:cs typeface="Arial"/>
              </a:rPr>
              <a:t>“TO”</a:t>
            </a:r>
            <a:endParaRPr sz="1400">
              <a:latin typeface="Arial"/>
              <a:cs typeface="Arial"/>
            </a:endParaRPr>
          </a:p>
          <a:p>
            <a:pPr marL="12700" marR="5080">
              <a:lnSpc>
                <a:spcPct val="100000"/>
              </a:lnSpc>
            </a:pPr>
            <a:r>
              <a:rPr sz="1400" spc="-140" dirty="0">
                <a:solidFill>
                  <a:srgbClr val="333333"/>
                </a:solidFill>
                <a:latin typeface="Arial"/>
                <a:cs typeface="Arial"/>
              </a:rPr>
              <a:t>FIXED </a:t>
            </a:r>
            <a:r>
              <a:rPr sz="1400" spc="-110" dirty="0">
                <a:solidFill>
                  <a:srgbClr val="333333"/>
                </a:solidFill>
                <a:latin typeface="Arial"/>
                <a:cs typeface="Arial"/>
              </a:rPr>
              <a:t>side  </a:t>
            </a:r>
            <a:r>
              <a:rPr sz="1400" spc="5" dirty="0">
                <a:solidFill>
                  <a:srgbClr val="333333"/>
                </a:solidFill>
                <a:latin typeface="Arial"/>
                <a:cs typeface="Arial"/>
              </a:rPr>
              <a:t>“Z”</a:t>
            </a:r>
            <a:r>
              <a:rPr sz="1400" spc="-65" dirty="0">
                <a:solidFill>
                  <a:srgbClr val="333333"/>
                </a:solidFill>
                <a:latin typeface="Arial"/>
                <a:cs typeface="Arial"/>
              </a:rPr>
              <a:t> </a:t>
            </a:r>
            <a:r>
              <a:rPr sz="1400" spc="-110" dirty="0">
                <a:solidFill>
                  <a:srgbClr val="333333"/>
                </a:solidFill>
                <a:latin typeface="Arial"/>
                <a:cs typeface="Arial"/>
              </a:rPr>
              <a:t>side</a:t>
            </a:r>
            <a:endParaRPr sz="1400">
              <a:latin typeface="Arial"/>
              <a:cs typeface="Arial"/>
            </a:endParaRPr>
          </a:p>
        </p:txBody>
      </p:sp>
      <p:sp>
        <p:nvSpPr>
          <p:cNvPr id="32" name="TextBox 31"/>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594188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6760" y="1007408"/>
            <a:ext cx="8005720" cy="627736"/>
          </a:xfrm>
          <a:prstGeom prst="rect">
            <a:avLst/>
          </a:prstGeom>
        </p:spPr>
        <p:txBody>
          <a:bodyPr vert="horz" wrap="square" lIns="0" tIns="12065" rIns="0" bIns="0" rtlCol="0">
            <a:spAutoFit/>
          </a:bodyPr>
          <a:lstStyle/>
          <a:p>
            <a:pPr marL="12700">
              <a:lnSpc>
                <a:spcPct val="100000"/>
              </a:lnSpc>
              <a:spcBef>
                <a:spcPts val="95"/>
              </a:spcBef>
              <a:tabLst>
                <a:tab pos="1871345" algn="l"/>
                <a:tab pos="2886075" algn="l"/>
              </a:tabLst>
            </a:pPr>
            <a:r>
              <a:rPr spc="-180" dirty="0" smtClean="0"/>
              <a:t>Transformer</a:t>
            </a:r>
            <a:r>
              <a:rPr lang="en-IN" spc="-180" dirty="0" smtClean="0"/>
              <a:t> </a:t>
            </a:r>
            <a:r>
              <a:rPr spc="-204" dirty="0" smtClean="0"/>
              <a:t>model</a:t>
            </a:r>
            <a:r>
              <a:rPr spc="-204" dirty="0"/>
              <a:t>	</a:t>
            </a:r>
            <a:r>
              <a:rPr spc="-80" dirty="0"/>
              <a:t>:</a:t>
            </a:r>
            <a:r>
              <a:rPr spc="-170" dirty="0"/>
              <a:t> </a:t>
            </a:r>
            <a:r>
              <a:rPr spc="-229" dirty="0"/>
              <a:t>impedances</a:t>
            </a:r>
          </a:p>
        </p:txBody>
      </p:sp>
      <p:sp>
        <p:nvSpPr>
          <p:cNvPr id="3" name="object 3"/>
          <p:cNvSpPr txBox="1"/>
          <p:nvPr/>
        </p:nvSpPr>
        <p:spPr>
          <a:xfrm>
            <a:off x="491130" y="1968138"/>
            <a:ext cx="284035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dirty="0">
                <a:solidFill>
                  <a:srgbClr val="5F5F5F"/>
                </a:solidFill>
                <a:latin typeface="Arial"/>
                <a:cs typeface="Arial"/>
              </a:rPr>
              <a:t>Transformer model</a:t>
            </a:r>
            <a:r>
              <a:rPr sz="2000" b="1" spc="-185" dirty="0">
                <a:solidFill>
                  <a:srgbClr val="5F5F5F"/>
                </a:solidFill>
                <a:latin typeface="Arial"/>
                <a:cs typeface="Arial"/>
              </a:rPr>
              <a:t> </a:t>
            </a:r>
            <a:r>
              <a:rPr sz="2000" b="1" dirty="0">
                <a:solidFill>
                  <a:srgbClr val="5F5F5F"/>
                </a:solidFill>
                <a:latin typeface="Arial"/>
                <a:cs typeface="Arial"/>
              </a:rPr>
              <a:t>:</a:t>
            </a:r>
            <a:endParaRPr sz="2000">
              <a:latin typeface="Arial"/>
              <a:cs typeface="Arial"/>
            </a:endParaRPr>
          </a:p>
        </p:txBody>
      </p:sp>
      <p:sp>
        <p:nvSpPr>
          <p:cNvPr id="4" name="object 4"/>
          <p:cNvSpPr/>
          <p:nvPr/>
        </p:nvSpPr>
        <p:spPr>
          <a:xfrm>
            <a:off x="5704582" y="2656987"/>
            <a:ext cx="0" cy="247650"/>
          </a:xfrm>
          <a:custGeom>
            <a:avLst/>
            <a:gdLst/>
            <a:ahLst/>
            <a:cxnLst/>
            <a:rect l="l" t="t" r="r" b="b"/>
            <a:pathLst>
              <a:path h="247650">
                <a:moveTo>
                  <a:pt x="0" y="0"/>
                </a:moveTo>
                <a:lnTo>
                  <a:pt x="0" y="247650"/>
                </a:lnTo>
              </a:path>
            </a:pathLst>
          </a:custGeom>
          <a:ln w="12700">
            <a:solidFill>
              <a:srgbClr val="00FFFF"/>
            </a:solidFill>
          </a:ln>
        </p:spPr>
        <p:txBody>
          <a:bodyPr wrap="square" lIns="0" tIns="0" rIns="0" bIns="0" rtlCol="0"/>
          <a:lstStyle/>
          <a:p>
            <a:endParaRPr/>
          </a:p>
        </p:txBody>
      </p:sp>
      <p:sp>
        <p:nvSpPr>
          <p:cNvPr id="5" name="object 5"/>
          <p:cNvSpPr/>
          <p:nvPr/>
        </p:nvSpPr>
        <p:spPr>
          <a:xfrm>
            <a:off x="5704582" y="3622187"/>
            <a:ext cx="0" cy="130175"/>
          </a:xfrm>
          <a:custGeom>
            <a:avLst/>
            <a:gdLst/>
            <a:ahLst/>
            <a:cxnLst/>
            <a:rect l="l" t="t" r="r" b="b"/>
            <a:pathLst>
              <a:path h="130175">
                <a:moveTo>
                  <a:pt x="0" y="0"/>
                </a:moveTo>
                <a:lnTo>
                  <a:pt x="0" y="130175"/>
                </a:lnTo>
              </a:path>
            </a:pathLst>
          </a:custGeom>
          <a:ln w="12700">
            <a:solidFill>
              <a:srgbClr val="00FFFF"/>
            </a:solidFill>
          </a:ln>
        </p:spPr>
        <p:txBody>
          <a:bodyPr wrap="square" lIns="0" tIns="0" rIns="0" bIns="0" rtlCol="0"/>
          <a:lstStyle/>
          <a:p>
            <a:endParaRPr/>
          </a:p>
        </p:txBody>
      </p:sp>
      <p:sp>
        <p:nvSpPr>
          <p:cNvPr id="6" name="object 6"/>
          <p:cNvSpPr/>
          <p:nvPr/>
        </p:nvSpPr>
        <p:spPr>
          <a:xfrm>
            <a:off x="4021832" y="2471186"/>
            <a:ext cx="919480" cy="336550"/>
          </a:xfrm>
          <a:custGeom>
            <a:avLst/>
            <a:gdLst/>
            <a:ahLst/>
            <a:cxnLst/>
            <a:rect l="l" t="t" r="r" b="b"/>
            <a:pathLst>
              <a:path w="919479" h="336550">
                <a:moveTo>
                  <a:pt x="0" y="336550"/>
                </a:moveTo>
                <a:lnTo>
                  <a:pt x="919162" y="336550"/>
                </a:lnTo>
                <a:lnTo>
                  <a:pt x="919162" y="0"/>
                </a:lnTo>
                <a:lnTo>
                  <a:pt x="0" y="0"/>
                </a:lnTo>
                <a:lnTo>
                  <a:pt x="0" y="336550"/>
                </a:lnTo>
                <a:close/>
              </a:path>
            </a:pathLst>
          </a:custGeom>
          <a:solidFill>
            <a:srgbClr val="00FFFF"/>
          </a:solidFill>
        </p:spPr>
        <p:txBody>
          <a:bodyPr wrap="square" lIns="0" tIns="0" rIns="0" bIns="0" rtlCol="0"/>
          <a:lstStyle/>
          <a:p>
            <a:endParaRPr/>
          </a:p>
        </p:txBody>
      </p:sp>
      <p:sp>
        <p:nvSpPr>
          <p:cNvPr id="7" name="object 7"/>
          <p:cNvSpPr txBox="1"/>
          <p:nvPr/>
        </p:nvSpPr>
        <p:spPr>
          <a:xfrm>
            <a:off x="4021832" y="2500015"/>
            <a:ext cx="919480" cy="269240"/>
          </a:xfrm>
          <a:prstGeom prst="rect">
            <a:avLst/>
          </a:prstGeom>
        </p:spPr>
        <p:txBody>
          <a:bodyPr vert="horz" wrap="square" lIns="0" tIns="12065" rIns="0" bIns="0" rtlCol="0">
            <a:spAutoFit/>
          </a:bodyPr>
          <a:lstStyle/>
          <a:p>
            <a:pPr marL="92075">
              <a:lnSpc>
                <a:spcPct val="100000"/>
              </a:lnSpc>
              <a:spcBef>
                <a:spcPts val="95"/>
              </a:spcBef>
            </a:pPr>
            <a:r>
              <a:rPr sz="1600" spc="-5" dirty="0">
                <a:solidFill>
                  <a:srgbClr val="003399"/>
                </a:solidFill>
                <a:latin typeface="Arial"/>
                <a:cs typeface="Arial"/>
              </a:rPr>
              <a:t>R + </a:t>
            </a:r>
            <a:r>
              <a:rPr sz="1400" dirty="0">
                <a:solidFill>
                  <a:srgbClr val="003399"/>
                </a:solidFill>
                <a:latin typeface="Arial"/>
                <a:cs typeface="Arial"/>
              </a:rPr>
              <a:t>j</a:t>
            </a:r>
            <a:r>
              <a:rPr sz="1400" spc="25" dirty="0">
                <a:solidFill>
                  <a:srgbClr val="003399"/>
                </a:solidFill>
                <a:latin typeface="Arial"/>
                <a:cs typeface="Arial"/>
              </a:rPr>
              <a:t> </a:t>
            </a:r>
            <a:r>
              <a:rPr sz="1600" spc="-5" dirty="0">
                <a:solidFill>
                  <a:srgbClr val="003399"/>
                </a:solidFill>
                <a:latin typeface="Arial"/>
                <a:cs typeface="Arial"/>
              </a:rPr>
              <a:t>X</a:t>
            </a:r>
            <a:endParaRPr sz="1600">
              <a:latin typeface="Arial"/>
              <a:cs typeface="Arial"/>
            </a:endParaRPr>
          </a:p>
        </p:txBody>
      </p:sp>
      <p:sp>
        <p:nvSpPr>
          <p:cNvPr id="8" name="object 8"/>
          <p:cNvSpPr/>
          <p:nvPr/>
        </p:nvSpPr>
        <p:spPr>
          <a:xfrm>
            <a:off x="2939157" y="2625237"/>
            <a:ext cx="1076325" cy="0"/>
          </a:xfrm>
          <a:custGeom>
            <a:avLst/>
            <a:gdLst/>
            <a:ahLst/>
            <a:cxnLst/>
            <a:rect l="l" t="t" r="r" b="b"/>
            <a:pathLst>
              <a:path w="1076325">
                <a:moveTo>
                  <a:pt x="0" y="0"/>
                </a:moveTo>
                <a:lnTo>
                  <a:pt x="1076325" y="0"/>
                </a:lnTo>
              </a:path>
            </a:pathLst>
          </a:custGeom>
          <a:ln w="19050">
            <a:solidFill>
              <a:srgbClr val="00FFFF"/>
            </a:solidFill>
          </a:ln>
        </p:spPr>
        <p:txBody>
          <a:bodyPr wrap="square" lIns="0" tIns="0" rIns="0" bIns="0" rtlCol="0"/>
          <a:lstStyle/>
          <a:p>
            <a:endParaRPr/>
          </a:p>
        </p:txBody>
      </p:sp>
      <p:sp>
        <p:nvSpPr>
          <p:cNvPr id="9" name="object 9"/>
          <p:cNvSpPr/>
          <p:nvPr/>
        </p:nvSpPr>
        <p:spPr>
          <a:xfrm>
            <a:off x="4885432" y="2637937"/>
            <a:ext cx="2933700" cy="3175"/>
          </a:xfrm>
          <a:custGeom>
            <a:avLst/>
            <a:gdLst/>
            <a:ahLst/>
            <a:cxnLst/>
            <a:rect l="l" t="t" r="r" b="b"/>
            <a:pathLst>
              <a:path w="2933700" h="3175">
                <a:moveTo>
                  <a:pt x="0" y="0"/>
                </a:moveTo>
                <a:lnTo>
                  <a:pt x="2933700" y="3175"/>
                </a:lnTo>
              </a:path>
            </a:pathLst>
          </a:custGeom>
          <a:ln w="19050">
            <a:solidFill>
              <a:srgbClr val="00FFFF"/>
            </a:solidFill>
          </a:ln>
        </p:spPr>
        <p:txBody>
          <a:bodyPr wrap="square" lIns="0" tIns="0" rIns="0" bIns="0" rtlCol="0"/>
          <a:lstStyle/>
          <a:p>
            <a:endParaRPr/>
          </a:p>
        </p:txBody>
      </p:sp>
      <p:sp>
        <p:nvSpPr>
          <p:cNvPr id="10" name="object 10"/>
          <p:cNvSpPr/>
          <p:nvPr/>
        </p:nvSpPr>
        <p:spPr>
          <a:xfrm>
            <a:off x="2943983" y="3752362"/>
            <a:ext cx="4914900" cy="0"/>
          </a:xfrm>
          <a:custGeom>
            <a:avLst/>
            <a:gdLst/>
            <a:ahLst/>
            <a:cxnLst/>
            <a:rect l="l" t="t" r="r" b="b"/>
            <a:pathLst>
              <a:path w="4914900">
                <a:moveTo>
                  <a:pt x="0" y="0"/>
                </a:moveTo>
                <a:lnTo>
                  <a:pt x="4914900" y="0"/>
                </a:lnTo>
              </a:path>
            </a:pathLst>
          </a:custGeom>
          <a:ln w="12700">
            <a:solidFill>
              <a:srgbClr val="00FFFF"/>
            </a:solidFill>
          </a:ln>
        </p:spPr>
        <p:txBody>
          <a:bodyPr wrap="square" lIns="0" tIns="0" rIns="0" bIns="0" rtlCol="0"/>
          <a:lstStyle/>
          <a:p>
            <a:endParaRPr/>
          </a:p>
        </p:txBody>
      </p:sp>
      <p:sp>
        <p:nvSpPr>
          <p:cNvPr id="11" name="object 11"/>
          <p:cNvSpPr txBox="1"/>
          <p:nvPr/>
        </p:nvSpPr>
        <p:spPr>
          <a:xfrm>
            <a:off x="3046852" y="3044718"/>
            <a:ext cx="24765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333333"/>
                </a:solidFill>
                <a:latin typeface="Arial"/>
                <a:cs typeface="Arial"/>
              </a:rPr>
              <a:t>U</a:t>
            </a:r>
            <a:r>
              <a:rPr sz="1575" spc="0" baseline="-21164" dirty="0">
                <a:solidFill>
                  <a:srgbClr val="333333"/>
                </a:solidFill>
                <a:latin typeface="Arial"/>
                <a:cs typeface="Arial"/>
              </a:rPr>
              <a:t>1</a:t>
            </a:r>
            <a:endParaRPr sz="1575" baseline="-21164">
              <a:latin typeface="Arial"/>
              <a:cs typeface="Arial"/>
            </a:endParaRPr>
          </a:p>
        </p:txBody>
      </p:sp>
      <p:sp>
        <p:nvSpPr>
          <p:cNvPr id="12" name="object 12"/>
          <p:cNvSpPr txBox="1"/>
          <p:nvPr/>
        </p:nvSpPr>
        <p:spPr>
          <a:xfrm>
            <a:off x="7648443" y="3030366"/>
            <a:ext cx="349250"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333333"/>
                </a:solidFill>
                <a:latin typeface="Arial"/>
                <a:cs typeface="Arial"/>
              </a:rPr>
              <a:t>k</a:t>
            </a:r>
            <a:r>
              <a:rPr sz="1600" spc="-10" dirty="0">
                <a:solidFill>
                  <a:srgbClr val="333333"/>
                </a:solidFill>
                <a:latin typeface="Arial"/>
                <a:cs typeface="Arial"/>
              </a:rPr>
              <a:t>U</a:t>
            </a:r>
            <a:r>
              <a:rPr sz="1575" spc="0" baseline="-21164" dirty="0">
                <a:solidFill>
                  <a:srgbClr val="333333"/>
                </a:solidFill>
                <a:latin typeface="Arial"/>
                <a:cs typeface="Arial"/>
              </a:rPr>
              <a:t>2</a:t>
            </a:r>
            <a:endParaRPr sz="1575" baseline="-21164">
              <a:latin typeface="Arial"/>
              <a:cs typeface="Arial"/>
            </a:endParaRPr>
          </a:p>
        </p:txBody>
      </p:sp>
      <p:sp>
        <p:nvSpPr>
          <p:cNvPr id="13" name="object 13"/>
          <p:cNvSpPr/>
          <p:nvPr/>
        </p:nvSpPr>
        <p:spPr>
          <a:xfrm>
            <a:off x="3424932" y="2647334"/>
            <a:ext cx="76200" cy="1086485"/>
          </a:xfrm>
          <a:custGeom>
            <a:avLst/>
            <a:gdLst/>
            <a:ahLst/>
            <a:cxnLst/>
            <a:rect l="l" t="t" r="r" b="b"/>
            <a:pathLst>
              <a:path w="76200" h="1086485">
                <a:moveTo>
                  <a:pt x="44450" y="1035176"/>
                </a:moveTo>
                <a:lnTo>
                  <a:pt x="31750" y="1035176"/>
                </a:lnTo>
                <a:lnTo>
                  <a:pt x="31750" y="1085977"/>
                </a:lnTo>
                <a:lnTo>
                  <a:pt x="44450" y="1085977"/>
                </a:lnTo>
                <a:lnTo>
                  <a:pt x="44450" y="1035176"/>
                </a:lnTo>
                <a:close/>
              </a:path>
              <a:path w="76200" h="1086485">
                <a:moveTo>
                  <a:pt x="44450" y="946276"/>
                </a:moveTo>
                <a:lnTo>
                  <a:pt x="31750" y="946276"/>
                </a:lnTo>
                <a:lnTo>
                  <a:pt x="31750" y="997076"/>
                </a:lnTo>
                <a:lnTo>
                  <a:pt x="44450" y="997076"/>
                </a:lnTo>
                <a:lnTo>
                  <a:pt x="44450" y="946276"/>
                </a:lnTo>
                <a:close/>
              </a:path>
              <a:path w="76200" h="1086485">
                <a:moveTo>
                  <a:pt x="44450" y="857376"/>
                </a:moveTo>
                <a:lnTo>
                  <a:pt x="31750" y="857376"/>
                </a:lnTo>
                <a:lnTo>
                  <a:pt x="31750" y="908176"/>
                </a:lnTo>
                <a:lnTo>
                  <a:pt x="44450" y="908176"/>
                </a:lnTo>
                <a:lnTo>
                  <a:pt x="44450" y="857376"/>
                </a:lnTo>
                <a:close/>
              </a:path>
              <a:path w="76200" h="1086485">
                <a:moveTo>
                  <a:pt x="44450" y="768476"/>
                </a:moveTo>
                <a:lnTo>
                  <a:pt x="31750" y="768476"/>
                </a:lnTo>
                <a:lnTo>
                  <a:pt x="31750" y="819276"/>
                </a:lnTo>
                <a:lnTo>
                  <a:pt x="44450" y="819276"/>
                </a:lnTo>
                <a:lnTo>
                  <a:pt x="44450" y="768476"/>
                </a:lnTo>
                <a:close/>
              </a:path>
              <a:path w="76200" h="1086485">
                <a:moveTo>
                  <a:pt x="44450" y="679576"/>
                </a:moveTo>
                <a:lnTo>
                  <a:pt x="31750" y="679576"/>
                </a:lnTo>
                <a:lnTo>
                  <a:pt x="31750" y="730376"/>
                </a:lnTo>
                <a:lnTo>
                  <a:pt x="44450" y="730376"/>
                </a:lnTo>
                <a:lnTo>
                  <a:pt x="44450" y="679576"/>
                </a:lnTo>
                <a:close/>
              </a:path>
              <a:path w="76200" h="1086485">
                <a:moveTo>
                  <a:pt x="44450" y="590676"/>
                </a:moveTo>
                <a:lnTo>
                  <a:pt x="31750" y="590676"/>
                </a:lnTo>
                <a:lnTo>
                  <a:pt x="31750" y="641476"/>
                </a:lnTo>
                <a:lnTo>
                  <a:pt x="44450" y="641476"/>
                </a:lnTo>
                <a:lnTo>
                  <a:pt x="44450" y="590676"/>
                </a:lnTo>
                <a:close/>
              </a:path>
              <a:path w="76200" h="1086485">
                <a:moveTo>
                  <a:pt x="44450" y="501776"/>
                </a:moveTo>
                <a:lnTo>
                  <a:pt x="31750" y="501776"/>
                </a:lnTo>
                <a:lnTo>
                  <a:pt x="31750" y="552576"/>
                </a:lnTo>
                <a:lnTo>
                  <a:pt x="44450" y="552576"/>
                </a:lnTo>
                <a:lnTo>
                  <a:pt x="44450" y="501776"/>
                </a:lnTo>
                <a:close/>
              </a:path>
              <a:path w="76200" h="1086485">
                <a:moveTo>
                  <a:pt x="44450" y="412876"/>
                </a:moveTo>
                <a:lnTo>
                  <a:pt x="31750" y="412876"/>
                </a:lnTo>
                <a:lnTo>
                  <a:pt x="31750" y="463676"/>
                </a:lnTo>
                <a:lnTo>
                  <a:pt x="44450" y="463676"/>
                </a:lnTo>
                <a:lnTo>
                  <a:pt x="44450" y="412876"/>
                </a:lnTo>
                <a:close/>
              </a:path>
              <a:path w="76200" h="1086485">
                <a:moveTo>
                  <a:pt x="44450" y="323976"/>
                </a:moveTo>
                <a:lnTo>
                  <a:pt x="31750" y="323976"/>
                </a:lnTo>
                <a:lnTo>
                  <a:pt x="31750" y="374776"/>
                </a:lnTo>
                <a:lnTo>
                  <a:pt x="44450" y="374776"/>
                </a:lnTo>
                <a:lnTo>
                  <a:pt x="44450" y="323976"/>
                </a:lnTo>
                <a:close/>
              </a:path>
              <a:path w="76200" h="1086485">
                <a:moveTo>
                  <a:pt x="44450" y="235076"/>
                </a:moveTo>
                <a:lnTo>
                  <a:pt x="31750" y="235076"/>
                </a:lnTo>
                <a:lnTo>
                  <a:pt x="31750" y="285876"/>
                </a:lnTo>
                <a:lnTo>
                  <a:pt x="44450" y="285876"/>
                </a:lnTo>
                <a:lnTo>
                  <a:pt x="44450" y="235076"/>
                </a:lnTo>
                <a:close/>
              </a:path>
              <a:path w="76200" h="1086485">
                <a:moveTo>
                  <a:pt x="44450" y="146176"/>
                </a:moveTo>
                <a:lnTo>
                  <a:pt x="31750" y="146176"/>
                </a:lnTo>
                <a:lnTo>
                  <a:pt x="31750" y="196976"/>
                </a:lnTo>
                <a:lnTo>
                  <a:pt x="44450" y="196976"/>
                </a:lnTo>
                <a:lnTo>
                  <a:pt x="44450" y="146176"/>
                </a:lnTo>
                <a:close/>
              </a:path>
              <a:path w="76200" h="1086485">
                <a:moveTo>
                  <a:pt x="44450" y="63500"/>
                </a:moveTo>
                <a:lnTo>
                  <a:pt x="31750" y="63500"/>
                </a:lnTo>
                <a:lnTo>
                  <a:pt x="31750" y="108076"/>
                </a:lnTo>
                <a:lnTo>
                  <a:pt x="44450" y="108076"/>
                </a:lnTo>
                <a:lnTo>
                  <a:pt x="44450" y="63500"/>
                </a:lnTo>
                <a:close/>
              </a:path>
              <a:path w="76200" h="1086485">
                <a:moveTo>
                  <a:pt x="38100" y="0"/>
                </a:moveTo>
                <a:lnTo>
                  <a:pt x="0" y="76200"/>
                </a:lnTo>
                <a:lnTo>
                  <a:pt x="31750" y="76200"/>
                </a:lnTo>
                <a:lnTo>
                  <a:pt x="31750" y="63500"/>
                </a:lnTo>
                <a:lnTo>
                  <a:pt x="69850" y="63500"/>
                </a:lnTo>
                <a:lnTo>
                  <a:pt x="38100" y="0"/>
                </a:lnTo>
                <a:close/>
              </a:path>
              <a:path w="76200" h="1086485">
                <a:moveTo>
                  <a:pt x="69850" y="63500"/>
                </a:moveTo>
                <a:lnTo>
                  <a:pt x="44450" y="63500"/>
                </a:lnTo>
                <a:lnTo>
                  <a:pt x="44450" y="76200"/>
                </a:lnTo>
                <a:lnTo>
                  <a:pt x="76200" y="76200"/>
                </a:lnTo>
                <a:lnTo>
                  <a:pt x="69850" y="63500"/>
                </a:lnTo>
                <a:close/>
              </a:path>
            </a:pathLst>
          </a:custGeom>
          <a:solidFill>
            <a:srgbClr val="00FFFF"/>
          </a:solidFill>
        </p:spPr>
        <p:txBody>
          <a:bodyPr wrap="square" lIns="0" tIns="0" rIns="0" bIns="0" rtlCol="0"/>
          <a:lstStyle/>
          <a:p>
            <a:endParaRPr/>
          </a:p>
        </p:txBody>
      </p:sp>
      <p:sp>
        <p:nvSpPr>
          <p:cNvPr id="14" name="object 14"/>
          <p:cNvSpPr/>
          <p:nvPr/>
        </p:nvSpPr>
        <p:spPr>
          <a:xfrm>
            <a:off x="7428607" y="2647334"/>
            <a:ext cx="76200" cy="1086485"/>
          </a:xfrm>
          <a:custGeom>
            <a:avLst/>
            <a:gdLst/>
            <a:ahLst/>
            <a:cxnLst/>
            <a:rect l="l" t="t" r="r" b="b"/>
            <a:pathLst>
              <a:path w="76200" h="1086485">
                <a:moveTo>
                  <a:pt x="44450" y="1035176"/>
                </a:moveTo>
                <a:lnTo>
                  <a:pt x="31750" y="1035176"/>
                </a:lnTo>
                <a:lnTo>
                  <a:pt x="31750" y="1085977"/>
                </a:lnTo>
                <a:lnTo>
                  <a:pt x="44450" y="1085977"/>
                </a:lnTo>
                <a:lnTo>
                  <a:pt x="44450" y="1035176"/>
                </a:lnTo>
                <a:close/>
              </a:path>
              <a:path w="76200" h="1086485">
                <a:moveTo>
                  <a:pt x="44450" y="946276"/>
                </a:moveTo>
                <a:lnTo>
                  <a:pt x="31750" y="946276"/>
                </a:lnTo>
                <a:lnTo>
                  <a:pt x="31750" y="997076"/>
                </a:lnTo>
                <a:lnTo>
                  <a:pt x="44450" y="997076"/>
                </a:lnTo>
                <a:lnTo>
                  <a:pt x="44450" y="946276"/>
                </a:lnTo>
                <a:close/>
              </a:path>
              <a:path w="76200" h="1086485">
                <a:moveTo>
                  <a:pt x="44450" y="857376"/>
                </a:moveTo>
                <a:lnTo>
                  <a:pt x="31750" y="857376"/>
                </a:lnTo>
                <a:lnTo>
                  <a:pt x="31750" y="908176"/>
                </a:lnTo>
                <a:lnTo>
                  <a:pt x="44450" y="908176"/>
                </a:lnTo>
                <a:lnTo>
                  <a:pt x="44450" y="857376"/>
                </a:lnTo>
                <a:close/>
              </a:path>
              <a:path w="76200" h="1086485">
                <a:moveTo>
                  <a:pt x="44450" y="768476"/>
                </a:moveTo>
                <a:lnTo>
                  <a:pt x="31750" y="768476"/>
                </a:lnTo>
                <a:lnTo>
                  <a:pt x="31750" y="819276"/>
                </a:lnTo>
                <a:lnTo>
                  <a:pt x="44450" y="819276"/>
                </a:lnTo>
                <a:lnTo>
                  <a:pt x="44450" y="768476"/>
                </a:lnTo>
                <a:close/>
              </a:path>
              <a:path w="76200" h="1086485">
                <a:moveTo>
                  <a:pt x="44450" y="679576"/>
                </a:moveTo>
                <a:lnTo>
                  <a:pt x="31750" y="679576"/>
                </a:lnTo>
                <a:lnTo>
                  <a:pt x="31750" y="730376"/>
                </a:lnTo>
                <a:lnTo>
                  <a:pt x="44450" y="730376"/>
                </a:lnTo>
                <a:lnTo>
                  <a:pt x="44450" y="679576"/>
                </a:lnTo>
                <a:close/>
              </a:path>
              <a:path w="76200" h="1086485">
                <a:moveTo>
                  <a:pt x="44450" y="590676"/>
                </a:moveTo>
                <a:lnTo>
                  <a:pt x="31750" y="590676"/>
                </a:lnTo>
                <a:lnTo>
                  <a:pt x="31750" y="641476"/>
                </a:lnTo>
                <a:lnTo>
                  <a:pt x="44450" y="641476"/>
                </a:lnTo>
                <a:lnTo>
                  <a:pt x="44450" y="590676"/>
                </a:lnTo>
                <a:close/>
              </a:path>
              <a:path w="76200" h="1086485">
                <a:moveTo>
                  <a:pt x="44450" y="501776"/>
                </a:moveTo>
                <a:lnTo>
                  <a:pt x="31750" y="501776"/>
                </a:lnTo>
                <a:lnTo>
                  <a:pt x="31750" y="552576"/>
                </a:lnTo>
                <a:lnTo>
                  <a:pt x="44450" y="552576"/>
                </a:lnTo>
                <a:lnTo>
                  <a:pt x="44450" y="501776"/>
                </a:lnTo>
                <a:close/>
              </a:path>
              <a:path w="76200" h="1086485">
                <a:moveTo>
                  <a:pt x="44450" y="412876"/>
                </a:moveTo>
                <a:lnTo>
                  <a:pt x="31750" y="412876"/>
                </a:lnTo>
                <a:lnTo>
                  <a:pt x="31750" y="463676"/>
                </a:lnTo>
                <a:lnTo>
                  <a:pt x="44450" y="463676"/>
                </a:lnTo>
                <a:lnTo>
                  <a:pt x="44450" y="412876"/>
                </a:lnTo>
                <a:close/>
              </a:path>
              <a:path w="76200" h="1086485">
                <a:moveTo>
                  <a:pt x="44450" y="323976"/>
                </a:moveTo>
                <a:lnTo>
                  <a:pt x="31750" y="323976"/>
                </a:lnTo>
                <a:lnTo>
                  <a:pt x="31750" y="374776"/>
                </a:lnTo>
                <a:lnTo>
                  <a:pt x="44450" y="374776"/>
                </a:lnTo>
                <a:lnTo>
                  <a:pt x="44450" y="323976"/>
                </a:lnTo>
                <a:close/>
              </a:path>
              <a:path w="76200" h="1086485">
                <a:moveTo>
                  <a:pt x="44450" y="235076"/>
                </a:moveTo>
                <a:lnTo>
                  <a:pt x="31750" y="235076"/>
                </a:lnTo>
                <a:lnTo>
                  <a:pt x="31750" y="285876"/>
                </a:lnTo>
                <a:lnTo>
                  <a:pt x="44450" y="285876"/>
                </a:lnTo>
                <a:lnTo>
                  <a:pt x="44450" y="235076"/>
                </a:lnTo>
                <a:close/>
              </a:path>
              <a:path w="76200" h="1086485">
                <a:moveTo>
                  <a:pt x="44450" y="146176"/>
                </a:moveTo>
                <a:lnTo>
                  <a:pt x="31750" y="146176"/>
                </a:lnTo>
                <a:lnTo>
                  <a:pt x="31750" y="196976"/>
                </a:lnTo>
                <a:lnTo>
                  <a:pt x="44450" y="196976"/>
                </a:lnTo>
                <a:lnTo>
                  <a:pt x="44450" y="146176"/>
                </a:lnTo>
                <a:close/>
              </a:path>
              <a:path w="76200" h="1086485">
                <a:moveTo>
                  <a:pt x="44450" y="63500"/>
                </a:moveTo>
                <a:lnTo>
                  <a:pt x="31750" y="63500"/>
                </a:lnTo>
                <a:lnTo>
                  <a:pt x="31750" y="108076"/>
                </a:lnTo>
                <a:lnTo>
                  <a:pt x="44450" y="108076"/>
                </a:lnTo>
                <a:lnTo>
                  <a:pt x="44450" y="63500"/>
                </a:lnTo>
                <a:close/>
              </a:path>
              <a:path w="76200" h="1086485">
                <a:moveTo>
                  <a:pt x="38100" y="0"/>
                </a:moveTo>
                <a:lnTo>
                  <a:pt x="0" y="76200"/>
                </a:lnTo>
                <a:lnTo>
                  <a:pt x="31750" y="76200"/>
                </a:lnTo>
                <a:lnTo>
                  <a:pt x="31750" y="63500"/>
                </a:lnTo>
                <a:lnTo>
                  <a:pt x="69850" y="63500"/>
                </a:lnTo>
                <a:lnTo>
                  <a:pt x="38100" y="0"/>
                </a:lnTo>
                <a:close/>
              </a:path>
              <a:path w="76200" h="1086485">
                <a:moveTo>
                  <a:pt x="69850" y="63500"/>
                </a:moveTo>
                <a:lnTo>
                  <a:pt x="44450" y="63500"/>
                </a:lnTo>
                <a:lnTo>
                  <a:pt x="44450" y="76200"/>
                </a:lnTo>
                <a:lnTo>
                  <a:pt x="76200" y="76200"/>
                </a:lnTo>
                <a:lnTo>
                  <a:pt x="69850" y="63500"/>
                </a:lnTo>
                <a:close/>
              </a:path>
            </a:pathLst>
          </a:custGeom>
          <a:solidFill>
            <a:srgbClr val="00FFFF"/>
          </a:solidFill>
        </p:spPr>
        <p:txBody>
          <a:bodyPr wrap="square" lIns="0" tIns="0" rIns="0" bIns="0" rtlCol="0"/>
          <a:lstStyle/>
          <a:p>
            <a:endParaRPr/>
          </a:p>
        </p:txBody>
      </p:sp>
      <p:sp>
        <p:nvSpPr>
          <p:cNvPr id="15" name="object 15"/>
          <p:cNvSpPr txBox="1"/>
          <p:nvPr/>
        </p:nvSpPr>
        <p:spPr>
          <a:xfrm>
            <a:off x="5318883" y="2904637"/>
            <a:ext cx="760730" cy="717550"/>
          </a:xfrm>
          <a:prstGeom prst="rect">
            <a:avLst/>
          </a:prstGeom>
          <a:solidFill>
            <a:srgbClr val="00FFFF"/>
          </a:solidFill>
        </p:spPr>
        <p:txBody>
          <a:bodyPr vert="horz" wrap="square" lIns="0" tIns="40640" rIns="0" bIns="0" rtlCol="0">
            <a:spAutoFit/>
          </a:bodyPr>
          <a:lstStyle/>
          <a:p>
            <a:pPr marL="92075">
              <a:lnSpc>
                <a:spcPct val="100000"/>
              </a:lnSpc>
              <a:spcBef>
                <a:spcPts val="320"/>
              </a:spcBef>
            </a:pPr>
            <a:r>
              <a:rPr sz="1600" spc="-10" dirty="0">
                <a:solidFill>
                  <a:srgbClr val="333333"/>
                </a:solidFill>
                <a:latin typeface="Arial"/>
                <a:cs typeface="Arial"/>
              </a:rPr>
              <a:t>Gmag</a:t>
            </a:r>
            <a:endParaRPr sz="1600">
              <a:latin typeface="Arial"/>
              <a:cs typeface="Arial"/>
            </a:endParaRPr>
          </a:p>
          <a:p>
            <a:pPr marL="92075">
              <a:lnSpc>
                <a:spcPct val="100000"/>
              </a:lnSpc>
              <a:spcBef>
                <a:spcPts val="610"/>
              </a:spcBef>
            </a:pPr>
            <a:r>
              <a:rPr sz="1000" spc="-5" dirty="0">
                <a:solidFill>
                  <a:srgbClr val="333333"/>
                </a:solidFill>
                <a:latin typeface="Arial"/>
                <a:cs typeface="Arial"/>
              </a:rPr>
              <a:t>(iron</a:t>
            </a:r>
            <a:endParaRPr sz="1000">
              <a:latin typeface="Arial"/>
              <a:cs typeface="Arial"/>
            </a:endParaRPr>
          </a:p>
          <a:p>
            <a:pPr marL="92075">
              <a:lnSpc>
                <a:spcPct val="100000"/>
              </a:lnSpc>
            </a:pPr>
            <a:r>
              <a:rPr sz="1000" spc="-5" dirty="0">
                <a:solidFill>
                  <a:srgbClr val="333333"/>
                </a:solidFill>
                <a:latin typeface="Arial"/>
                <a:cs typeface="Arial"/>
              </a:rPr>
              <a:t>loss)</a:t>
            </a:r>
            <a:endParaRPr sz="1000">
              <a:latin typeface="Arial"/>
              <a:cs typeface="Arial"/>
            </a:endParaRPr>
          </a:p>
        </p:txBody>
      </p:sp>
      <p:sp>
        <p:nvSpPr>
          <p:cNvPr id="16" name="object 16"/>
          <p:cNvSpPr/>
          <p:nvPr/>
        </p:nvSpPr>
        <p:spPr>
          <a:xfrm>
            <a:off x="6466582" y="2637937"/>
            <a:ext cx="0" cy="269875"/>
          </a:xfrm>
          <a:custGeom>
            <a:avLst/>
            <a:gdLst/>
            <a:ahLst/>
            <a:cxnLst/>
            <a:rect l="l" t="t" r="r" b="b"/>
            <a:pathLst>
              <a:path h="269875">
                <a:moveTo>
                  <a:pt x="0" y="0"/>
                </a:moveTo>
                <a:lnTo>
                  <a:pt x="0" y="269875"/>
                </a:lnTo>
              </a:path>
            </a:pathLst>
          </a:custGeom>
          <a:ln w="12700">
            <a:solidFill>
              <a:srgbClr val="00FFFF"/>
            </a:solidFill>
          </a:ln>
        </p:spPr>
        <p:txBody>
          <a:bodyPr wrap="square" lIns="0" tIns="0" rIns="0" bIns="0" rtlCol="0"/>
          <a:lstStyle/>
          <a:p>
            <a:endParaRPr/>
          </a:p>
        </p:txBody>
      </p:sp>
      <p:sp>
        <p:nvSpPr>
          <p:cNvPr id="17" name="object 17"/>
          <p:cNvSpPr/>
          <p:nvPr/>
        </p:nvSpPr>
        <p:spPr>
          <a:xfrm>
            <a:off x="6466582" y="3625362"/>
            <a:ext cx="0" cy="107950"/>
          </a:xfrm>
          <a:custGeom>
            <a:avLst/>
            <a:gdLst/>
            <a:ahLst/>
            <a:cxnLst/>
            <a:rect l="l" t="t" r="r" b="b"/>
            <a:pathLst>
              <a:path h="107950">
                <a:moveTo>
                  <a:pt x="0" y="0"/>
                </a:moveTo>
                <a:lnTo>
                  <a:pt x="0" y="107950"/>
                </a:lnTo>
              </a:path>
            </a:pathLst>
          </a:custGeom>
          <a:ln w="12700">
            <a:solidFill>
              <a:srgbClr val="00FFFF"/>
            </a:solidFill>
          </a:ln>
        </p:spPr>
        <p:txBody>
          <a:bodyPr wrap="square" lIns="0" tIns="0" rIns="0" bIns="0" rtlCol="0"/>
          <a:lstStyle/>
          <a:p>
            <a:endParaRPr/>
          </a:p>
        </p:txBody>
      </p:sp>
      <p:sp>
        <p:nvSpPr>
          <p:cNvPr id="18" name="object 18"/>
          <p:cNvSpPr txBox="1"/>
          <p:nvPr/>
        </p:nvSpPr>
        <p:spPr>
          <a:xfrm>
            <a:off x="6107807" y="2907812"/>
            <a:ext cx="748030" cy="717550"/>
          </a:xfrm>
          <a:prstGeom prst="rect">
            <a:avLst/>
          </a:prstGeom>
          <a:solidFill>
            <a:srgbClr val="00FFFF"/>
          </a:solidFill>
        </p:spPr>
        <p:txBody>
          <a:bodyPr vert="horz" wrap="square" lIns="0" tIns="41275" rIns="0" bIns="0" rtlCol="0">
            <a:spAutoFit/>
          </a:bodyPr>
          <a:lstStyle/>
          <a:p>
            <a:pPr marL="92075">
              <a:lnSpc>
                <a:spcPct val="100000"/>
              </a:lnSpc>
              <a:spcBef>
                <a:spcPts val="325"/>
              </a:spcBef>
            </a:pPr>
            <a:r>
              <a:rPr sz="1600" spc="-5" dirty="0">
                <a:solidFill>
                  <a:srgbClr val="333333"/>
                </a:solidFill>
                <a:latin typeface="Arial"/>
                <a:cs typeface="Arial"/>
              </a:rPr>
              <a:t>Bmag</a:t>
            </a:r>
            <a:endParaRPr sz="1600">
              <a:latin typeface="Arial"/>
              <a:cs typeface="Arial"/>
            </a:endParaRPr>
          </a:p>
          <a:p>
            <a:pPr marL="92075" marR="132715">
              <a:lnSpc>
                <a:spcPct val="100000"/>
              </a:lnSpc>
              <a:spcBef>
                <a:spcPts val="610"/>
              </a:spcBef>
            </a:pPr>
            <a:r>
              <a:rPr sz="1000" spc="-5" dirty="0">
                <a:solidFill>
                  <a:srgbClr val="333333"/>
                </a:solidFill>
                <a:latin typeface="Arial"/>
                <a:cs typeface="Arial"/>
              </a:rPr>
              <a:t>(magnet.  susce</a:t>
            </a:r>
            <a:r>
              <a:rPr sz="1000" spc="-10" dirty="0">
                <a:solidFill>
                  <a:srgbClr val="333333"/>
                </a:solidFill>
                <a:latin typeface="Arial"/>
                <a:cs typeface="Arial"/>
              </a:rPr>
              <a:t>p</a:t>
            </a:r>
            <a:r>
              <a:rPr sz="1000" spc="-5" dirty="0">
                <a:solidFill>
                  <a:srgbClr val="333333"/>
                </a:solidFill>
                <a:latin typeface="Arial"/>
                <a:cs typeface="Arial"/>
              </a:rPr>
              <a:t>t.)</a:t>
            </a:r>
            <a:endParaRPr sz="1000">
              <a:latin typeface="Arial"/>
              <a:cs typeface="Arial"/>
            </a:endParaRPr>
          </a:p>
        </p:txBody>
      </p:sp>
      <p:sp>
        <p:nvSpPr>
          <p:cNvPr id="19" name="object 19"/>
          <p:cNvSpPr txBox="1"/>
          <p:nvPr/>
        </p:nvSpPr>
        <p:spPr>
          <a:xfrm>
            <a:off x="5012812" y="2344313"/>
            <a:ext cx="15748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33333"/>
                </a:solidFill>
                <a:latin typeface="Arial"/>
                <a:cs typeface="Arial"/>
              </a:rPr>
              <a:t>I</a:t>
            </a:r>
            <a:r>
              <a:rPr sz="1575" spc="0" baseline="-21164" dirty="0">
                <a:solidFill>
                  <a:srgbClr val="333333"/>
                </a:solidFill>
                <a:latin typeface="Arial"/>
                <a:cs typeface="Arial"/>
              </a:rPr>
              <a:t>1</a:t>
            </a:r>
            <a:endParaRPr sz="1575" baseline="-21164">
              <a:latin typeface="Arial"/>
              <a:cs typeface="Arial"/>
            </a:endParaRPr>
          </a:p>
        </p:txBody>
      </p:sp>
      <p:sp>
        <p:nvSpPr>
          <p:cNvPr id="20" name="object 20"/>
          <p:cNvSpPr txBox="1"/>
          <p:nvPr/>
        </p:nvSpPr>
        <p:spPr>
          <a:xfrm>
            <a:off x="689859" y="4202703"/>
            <a:ext cx="6485255" cy="299720"/>
          </a:xfrm>
          <a:prstGeom prst="rect">
            <a:avLst/>
          </a:prstGeom>
        </p:spPr>
        <p:txBody>
          <a:bodyPr vert="horz" wrap="square" lIns="0" tIns="12700" rIns="0" bIns="0" rtlCol="0">
            <a:spAutoFit/>
          </a:bodyPr>
          <a:lstStyle/>
          <a:p>
            <a:pPr marL="299085" indent="-286385">
              <a:lnSpc>
                <a:spcPct val="100000"/>
              </a:lnSpc>
              <a:spcBef>
                <a:spcPts val="100"/>
              </a:spcBef>
              <a:buClr>
                <a:srgbClr val="9E0E5F"/>
              </a:buClr>
              <a:buSzPct val="86111"/>
              <a:buFont typeface="Wingdings"/>
              <a:buChar char=""/>
              <a:tabLst>
                <a:tab pos="299085" algn="l"/>
                <a:tab pos="299720" algn="l"/>
                <a:tab pos="1034415" algn="l"/>
                <a:tab pos="1314450" algn="l"/>
              </a:tabLst>
            </a:pPr>
            <a:r>
              <a:rPr sz="1800" spc="-5" dirty="0">
                <a:solidFill>
                  <a:srgbClr val="333333"/>
                </a:solidFill>
                <a:latin typeface="Arial"/>
                <a:cs typeface="Arial"/>
              </a:rPr>
              <a:t>R</a:t>
            </a:r>
            <a:r>
              <a:rPr sz="1800" spc="0" dirty="0">
                <a:solidFill>
                  <a:srgbClr val="333333"/>
                </a:solidFill>
                <a:latin typeface="Arial"/>
                <a:cs typeface="Arial"/>
              </a:rPr>
              <a:t> </a:t>
            </a:r>
            <a:r>
              <a:rPr sz="1800" spc="-5" dirty="0">
                <a:solidFill>
                  <a:srgbClr val="333333"/>
                </a:solidFill>
                <a:latin typeface="Arial"/>
                <a:cs typeface="Arial"/>
              </a:rPr>
              <a:t>and	</a:t>
            </a:r>
            <a:r>
              <a:rPr sz="1800" dirty="0">
                <a:solidFill>
                  <a:srgbClr val="333333"/>
                </a:solidFill>
                <a:latin typeface="Arial"/>
                <a:cs typeface="Arial"/>
              </a:rPr>
              <a:t>X	</a:t>
            </a:r>
            <a:r>
              <a:rPr sz="1800" spc="-5" dirty="0">
                <a:solidFill>
                  <a:srgbClr val="333333"/>
                </a:solidFill>
                <a:latin typeface="Arial"/>
                <a:cs typeface="Arial"/>
              </a:rPr>
              <a:t>parameters can be determined by short-circuit</a:t>
            </a:r>
            <a:r>
              <a:rPr sz="1800" spc="75" dirty="0">
                <a:solidFill>
                  <a:srgbClr val="333333"/>
                </a:solidFill>
                <a:latin typeface="Arial"/>
                <a:cs typeface="Arial"/>
              </a:rPr>
              <a:t> </a:t>
            </a:r>
            <a:r>
              <a:rPr sz="1800" dirty="0">
                <a:solidFill>
                  <a:srgbClr val="333333"/>
                </a:solidFill>
                <a:latin typeface="Arial"/>
                <a:cs typeface="Arial"/>
              </a:rPr>
              <a:t>test</a:t>
            </a:r>
            <a:endParaRPr sz="1800">
              <a:latin typeface="Arial"/>
              <a:cs typeface="Arial"/>
            </a:endParaRPr>
          </a:p>
        </p:txBody>
      </p:sp>
      <p:sp>
        <p:nvSpPr>
          <p:cNvPr id="21" name="object 21"/>
          <p:cNvSpPr txBox="1"/>
          <p:nvPr/>
        </p:nvSpPr>
        <p:spPr>
          <a:xfrm>
            <a:off x="689859" y="5360893"/>
            <a:ext cx="2165985" cy="300355"/>
          </a:xfrm>
          <a:prstGeom prst="rect">
            <a:avLst/>
          </a:prstGeom>
        </p:spPr>
        <p:txBody>
          <a:bodyPr vert="horz" wrap="square" lIns="0" tIns="12700" rIns="0" bIns="0" rtlCol="0">
            <a:spAutoFit/>
          </a:bodyPr>
          <a:lstStyle/>
          <a:p>
            <a:pPr marL="299085" indent="-286385">
              <a:lnSpc>
                <a:spcPct val="100000"/>
              </a:lnSpc>
              <a:spcBef>
                <a:spcPts val="100"/>
              </a:spcBef>
              <a:buClr>
                <a:srgbClr val="9E0E5F"/>
              </a:buClr>
              <a:buSzPct val="86111"/>
              <a:buFont typeface="Wingdings"/>
              <a:buChar char=""/>
              <a:tabLst>
                <a:tab pos="299085" algn="l"/>
                <a:tab pos="299720" algn="l"/>
              </a:tabLst>
            </a:pPr>
            <a:r>
              <a:rPr sz="1800" spc="-5" dirty="0">
                <a:solidFill>
                  <a:srgbClr val="333333"/>
                </a:solidFill>
                <a:latin typeface="Arial"/>
                <a:cs typeface="Arial"/>
              </a:rPr>
              <a:t>Gmag </a:t>
            </a:r>
            <a:r>
              <a:rPr sz="1800" spc="-10" dirty="0">
                <a:solidFill>
                  <a:srgbClr val="333333"/>
                </a:solidFill>
                <a:latin typeface="Arial"/>
                <a:cs typeface="Arial"/>
              </a:rPr>
              <a:t>and</a:t>
            </a:r>
            <a:r>
              <a:rPr sz="1800" spc="450" dirty="0">
                <a:solidFill>
                  <a:srgbClr val="333333"/>
                </a:solidFill>
                <a:latin typeface="Arial"/>
                <a:cs typeface="Arial"/>
              </a:rPr>
              <a:t> </a:t>
            </a:r>
            <a:r>
              <a:rPr sz="1800" spc="-5" dirty="0">
                <a:solidFill>
                  <a:srgbClr val="333333"/>
                </a:solidFill>
                <a:latin typeface="Arial"/>
                <a:cs typeface="Arial"/>
              </a:rPr>
              <a:t>Bmag</a:t>
            </a:r>
            <a:endParaRPr sz="1800">
              <a:latin typeface="Arial"/>
              <a:cs typeface="Arial"/>
            </a:endParaRPr>
          </a:p>
        </p:txBody>
      </p:sp>
      <p:sp>
        <p:nvSpPr>
          <p:cNvPr id="22" name="object 22"/>
          <p:cNvSpPr txBox="1"/>
          <p:nvPr/>
        </p:nvSpPr>
        <p:spPr>
          <a:xfrm>
            <a:off x="3147534" y="5360893"/>
            <a:ext cx="5184775" cy="300355"/>
          </a:xfrm>
          <a:prstGeom prst="rect">
            <a:avLst/>
          </a:prstGeom>
        </p:spPr>
        <p:txBody>
          <a:bodyPr vert="horz" wrap="square" lIns="0" tIns="12700" rIns="0" bIns="0" rtlCol="0">
            <a:spAutoFit/>
          </a:bodyPr>
          <a:lstStyle/>
          <a:p>
            <a:pPr marL="12700">
              <a:lnSpc>
                <a:spcPct val="100000"/>
              </a:lnSpc>
              <a:spcBef>
                <a:spcPts val="100"/>
              </a:spcBef>
              <a:tabLst>
                <a:tab pos="3555365" algn="l"/>
              </a:tabLst>
            </a:pPr>
            <a:r>
              <a:rPr sz="1800" spc="-5" dirty="0">
                <a:solidFill>
                  <a:srgbClr val="333333"/>
                </a:solidFill>
                <a:latin typeface="Arial"/>
                <a:cs typeface="Arial"/>
              </a:rPr>
              <a:t>parameters can </a:t>
            </a:r>
            <a:r>
              <a:rPr sz="1800" dirty="0">
                <a:solidFill>
                  <a:srgbClr val="333333"/>
                </a:solidFill>
                <a:latin typeface="Arial"/>
                <a:cs typeface="Arial"/>
              </a:rPr>
              <a:t>be</a:t>
            </a:r>
            <a:r>
              <a:rPr sz="1800" spc="30" dirty="0">
                <a:solidFill>
                  <a:srgbClr val="333333"/>
                </a:solidFill>
                <a:latin typeface="Arial"/>
                <a:cs typeface="Arial"/>
              </a:rPr>
              <a:t> </a:t>
            </a:r>
            <a:r>
              <a:rPr sz="1800" spc="-5" dirty="0">
                <a:solidFill>
                  <a:srgbClr val="333333"/>
                </a:solidFill>
                <a:latin typeface="Arial"/>
                <a:cs typeface="Arial"/>
              </a:rPr>
              <a:t>determined</a:t>
            </a:r>
            <a:r>
              <a:rPr sz="1800" spc="5" dirty="0">
                <a:solidFill>
                  <a:srgbClr val="333333"/>
                </a:solidFill>
                <a:latin typeface="Arial"/>
                <a:cs typeface="Arial"/>
              </a:rPr>
              <a:t> </a:t>
            </a:r>
            <a:r>
              <a:rPr sz="1800" spc="-5" dirty="0">
                <a:solidFill>
                  <a:srgbClr val="333333"/>
                </a:solidFill>
                <a:latin typeface="Arial"/>
                <a:cs typeface="Arial"/>
              </a:rPr>
              <a:t>by	open-circuit</a:t>
            </a:r>
            <a:r>
              <a:rPr sz="1800" spc="-35" dirty="0">
                <a:solidFill>
                  <a:srgbClr val="333333"/>
                </a:solidFill>
                <a:latin typeface="Arial"/>
                <a:cs typeface="Arial"/>
              </a:rPr>
              <a:t> </a:t>
            </a:r>
            <a:r>
              <a:rPr sz="1800" dirty="0">
                <a:solidFill>
                  <a:srgbClr val="333333"/>
                </a:solidFill>
                <a:latin typeface="Arial"/>
                <a:cs typeface="Arial"/>
              </a:rPr>
              <a:t>test</a:t>
            </a:r>
            <a:endParaRPr sz="1800">
              <a:latin typeface="Arial"/>
              <a:cs typeface="Arial"/>
            </a:endParaRPr>
          </a:p>
        </p:txBody>
      </p:sp>
      <p:sp>
        <p:nvSpPr>
          <p:cNvPr id="23" name="TextBox 22"/>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8335686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77301" y="2212975"/>
            <a:ext cx="0" cy="2389505"/>
          </a:xfrm>
          <a:custGeom>
            <a:avLst/>
            <a:gdLst/>
            <a:ahLst/>
            <a:cxnLst/>
            <a:rect l="l" t="t" r="r" b="b"/>
            <a:pathLst>
              <a:path h="2389504">
                <a:moveTo>
                  <a:pt x="0" y="0"/>
                </a:moveTo>
                <a:lnTo>
                  <a:pt x="0" y="2389251"/>
                </a:lnTo>
              </a:path>
            </a:pathLst>
          </a:custGeom>
          <a:ln w="19050">
            <a:solidFill>
              <a:srgbClr val="00FFFF"/>
            </a:solidFill>
          </a:ln>
        </p:spPr>
        <p:txBody>
          <a:bodyPr wrap="square" lIns="0" tIns="0" rIns="0" bIns="0" rtlCol="0"/>
          <a:lstStyle/>
          <a:p>
            <a:endParaRPr/>
          </a:p>
        </p:txBody>
      </p:sp>
      <p:sp>
        <p:nvSpPr>
          <p:cNvPr id="3" name="object 3"/>
          <p:cNvSpPr/>
          <p:nvPr/>
        </p:nvSpPr>
        <p:spPr>
          <a:xfrm>
            <a:off x="3131048" y="2167001"/>
            <a:ext cx="703580" cy="76200"/>
          </a:xfrm>
          <a:custGeom>
            <a:avLst/>
            <a:gdLst/>
            <a:ahLst/>
            <a:cxnLst/>
            <a:rect l="l" t="t" r="r" b="b"/>
            <a:pathLst>
              <a:path w="703579" h="76200">
                <a:moveTo>
                  <a:pt x="627126" y="44447"/>
                </a:moveTo>
                <a:lnTo>
                  <a:pt x="627126" y="76200"/>
                </a:lnTo>
                <a:lnTo>
                  <a:pt x="690626" y="44450"/>
                </a:lnTo>
                <a:lnTo>
                  <a:pt x="627126" y="44447"/>
                </a:lnTo>
                <a:close/>
              </a:path>
              <a:path w="703579" h="76200">
                <a:moveTo>
                  <a:pt x="627126" y="31747"/>
                </a:moveTo>
                <a:lnTo>
                  <a:pt x="627126" y="44447"/>
                </a:lnTo>
                <a:lnTo>
                  <a:pt x="639826" y="44450"/>
                </a:lnTo>
                <a:lnTo>
                  <a:pt x="639826" y="31750"/>
                </a:lnTo>
                <a:lnTo>
                  <a:pt x="627126" y="31747"/>
                </a:lnTo>
                <a:close/>
              </a:path>
              <a:path w="703579" h="76200">
                <a:moveTo>
                  <a:pt x="627126" y="0"/>
                </a:moveTo>
                <a:lnTo>
                  <a:pt x="627126" y="31747"/>
                </a:lnTo>
                <a:lnTo>
                  <a:pt x="639826" y="31750"/>
                </a:lnTo>
                <a:lnTo>
                  <a:pt x="639826" y="44450"/>
                </a:lnTo>
                <a:lnTo>
                  <a:pt x="690631" y="44447"/>
                </a:lnTo>
                <a:lnTo>
                  <a:pt x="703326" y="38100"/>
                </a:lnTo>
                <a:lnTo>
                  <a:pt x="627126" y="0"/>
                </a:lnTo>
                <a:close/>
              </a:path>
              <a:path w="703579" h="76200">
                <a:moveTo>
                  <a:pt x="0" y="31623"/>
                </a:moveTo>
                <a:lnTo>
                  <a:pt x="0" y="44323"/>
                </a:lnTo>
                <a:lnTo>
                  <a:pt x="627126" y="44447"/>
                </a:lnTo>
                <a:lnTo>
                  <a:pt x="627126" y="31747"/>
                </a:lnTo>
                <a:lnTo>
                  <a:pt x="0" y="31623"/>
                </a:lnTo>
                <a:close/>
              </a:path>
            </a:pathLst>
          </a:custGeom>
          <a:solidFill>
            <a:srgbClr val="00FFFF"/>
          </a:solidFill>
        </p:spPr>
        <p:txBody>
          <a:bodyPr wrap="square" lIns="0" tIns="0" rIns="0" bIns="0" rtlCol="0"/>
          <a:lstStyle/>
          <a:p>
            <a:endParaRPr/>
          </a:p>
        </p:txBody>
      </p:sp>
      <p:sp>
        <p:nvSpPr>
          <p:cNvPr id="4" name="object 4"/>
          <p:cNvSpPr/>
          <p:nvPr/>
        </p:nvSpPr>
        <p:spPr>
          <a:xfrm>
            <a:off x="3894700" y="2203450"/>
            <a:ext cx="381000" cy="9525"/>
          </a:xfrm>
          <a:custGeom>
            <a:avLst/>
            <a:gdLst/>
            <a:ahLst/>
            <a:cxnLst/>
            <a:rect l="l" t="t" r="r" b="b"/>
            <a:pathLst>
              <a:path w="381000" h="9525">
                <a:moveTo>
                  <a:pt x="0" y="9525"/>
                </a:moveTo>
                <a:lnTo>
                  <a:pt x="381000" y="0"/>
                </a:lnTo>
              </a:path>
            </a:pathLst>
          </a:custGeom>
          <a:ln w="19050">
            <a:solidFill>
              <a:srgbClr val="00FFFF"/>
            </a:solidFill>
          </a:ln>
        </p:spPr>
        <p:txBody>
          <a:bodyPr wrap="square" lIns="0" tIns="0" rIns="0" bIns="0" rtlCol="0"/>
          <a:lstStyle/>
          <a:p>
            <a:endParaRPr/>
          </a:p>
        </p:txBody>
      </p:sp>
      <p:sp>
        <p:nvSpPr>
          <p:cNvPr id="5" name="object 5"/>
          <p:cNvSpPr/>
          <p:nvPr/>
        </p:nvSpPr>
        <p:spPr>
          <a:xfrm>
            <a:off x="3886826" y="3363976"/>
            <a:ext cx="381000" cy="0"/>
          </a:xfrm>
          <a:custGeom>
            <a:avLst/>
            <a:gdLst/>
            <a:ahLst/>
            <a:cxnLst/>
            <a:rect l="l" t="t" r="r" b="b"/>
            <a:pathLst>
              <a:path w="381000">
                <a:moveTo>
                  <a:pt x="0" y="0"/>
                </a:moveTo>
                <a:lnTo>
                  <a:pt x="381000" y="0"/>
                </a:lnTo>
              </a:path>
            </a:pathLst>
          </a:custGeom>
          <a:ln w="19050">
            <a:solidFill>
              <a:srgbClr val="00FFFF"/>
            </a:solidFill>
          </a:ln>
        </p:spPr>
        <p:txBody>
          <a:bodyPr wrap="square" lIns="0" tIns="0" rIns="0" bIns="0" rtlCol="0"/>
          <a:lstStyle/>
          <a:p>
            <a:endParaRPr/>
          </a:p>
        </p:txBody>
      </p:sp>
      <p:sp>
        <p:nvSpPr>
          <p:cNvPr id="6" name="object 6"/>
          <p:cNvSpPr/>
          <p:nvPr/>
        </p:nvSpPr>
        <p:spPr>
          <a:xfrm>
            <a:off x="3886826" y="4606925"/>
            <a:ext cx="381000" cy="0"/>
          </a:xfrm>
          <a:custGeom>
            <a:avLst/>
            <a:gdLst/>
            <a:ahLst/>
            <a:cxnLst/>
            <a:rect l="l" t="t" r="r" b="b"/>
            <a:pathLst>
              <a:path w="381000">
                <a:moveTo>
                  <a:pt x="0" y="0"/>
                </a:moveTo>
                <a:lnTo>
                  <a:pt x="381000" y="0"/>
                </a:lnTo>
              </a:path>
            </a:pathLst>
          </a:custGeom>
          <a:ln w="19050">
            <a:solidFill>
              <a:srgbClr val="00FFFF"/>
            </a:solidFill>
          </a:ln>
        </p:spPr>
        <p:txBody>
          <a:bodyPr wrap="square" lIns="0" tIns="0" rIns="0" bIns="0" rtlCol="0"/>
          <a:lstStyle/>
          <a:p>
            <a:endParaRPr/>
          </a:p>
        </p:txBody>
      </p:sp>
      <p:sp>
        <p:nvSpPr>
          <p:cNvPr id="7" name="object 7"/>
          <p:cNvSpPr txBox="1"/>
          <p:nvPr/>
        </p:nvSpPr>
        <p:spPr>
          <a:xfrm>
            <a:off x="2407022" y="4450460"/>
            <a:ext cx="554355" cy="239395"/>
          </a:xfrm>
          <a:prstGeom prst="rect">
            <a:avLst/>
          </a:prstGeom>
        </p:spPr>
        <p:txBody>
          <a:bodyPr vert="horz" wrap="square" lIns="0" tIns="13335" rIns="0" bIns="0" rtlCol="0">
            <a:spAutoFit/>
          </a:bodyPr>
          <a:lstStyle/>
          <a:p>
            <a:pPr marL="12700">
              <a:lnSpc>
                <a:spcPct val="100000"/>
              </a:lnSpc>
              <a:spcBef>
                <a:spcPts val="105"/>
              </a:spcBef>
            </a:pPr>
            <a:r>
              <a:rPr sz="1400" spc="-60" dirty="0">
                <a:solidFill>
                  <a:srgbClr val="333333"/>
                </a:solidFill>
                <a:latin typeface="Arial"/>
                <a:cs typeface="Arial"/>
              </a:rPr>
              <a:t>min</a:t>
            </a:r>
            <a:r>
              <a:rPr sz="1400" spc="-140" dirty="0">
                <a:solidFill>
                  <a:srgbClr val="333333"/>
                </a:solidFill>
                <a:latin typeface="Arial"/>
                <a:cs typeface="Arial"/>
              </a:rPr>
              <a:t> </a:t>
            </a:r>
            <a:r>
              <a:rPr sz="1400" spc="-65" dirty="0">
                <a:solidFill>
                  <a:srgbClr val="333333"/>
                </a:solidFill>
                <a:latin typeface="Arial"/>
                <a:cs typeface="Arial"/>
              </a:rPr>
              <a:t>tap</a:t>
            </a:r>
            <a:endParaRPr sz="1400">
              <a:latin typeface="Arial"/>
              <a:cs typeface="Arial"/>
            </a:endParaRPr>
          </a:p>
        </p:txBody>
      </p:sp>
      <p:sp>
        <p:nvSpPr>
          <p:cNvPr id="8" name="object 8"/>
          <p:cNvSpPr/>
          <p:nvPr/>
        </p:nvSpPr>
        <p:spPr>
          <a:xfrm>
            <a:off x="3158100" y="4560951"/>
            <a:ext cx="703580" cy="76200"/>
          </a:xfrm>
          <a:custGeom>
            <a:avLst/>
            <a:gdLst/>
            <a:ahLst/>
            <a:cxnLst/>
            <a:rect l="l" t="t" r="r" b="b"/>
            <a:pathLst>
              <a:path w="703579" h="76200">
                <a:moveTo>
                  <a:pt x="627126" y="31747"/>
                </a:moveTo>
                <a:lnTo>
                  <a:pt x="627126" y="76200"/>
                </a:lnTo>
                <a:lnTo>
                  <a:pt x="690626" y="44450"/>
                </a:lnTo>
                <a:lnTo>
                  <a:pt x="639826" y="44450"/>
                </a:lnTo>
                <a:lnTo>
                  <a:pt x="639826" y="31750"/>
                </a:lnTo>
                <a:lnTo>
                  <a:pt x="627126" y="31747"/>
                </a:lnTo>
                <a:close/>
              </a:path>
              <a:path w="703579" h="76200">
                <a:moveTo>
                  <a:pt x="0" y="31623"/>
                </a:moveTo>
                <a:lnTo>
                  <a:pt x="0" y="44450"/>
                </a:lnTo>
                <a:lnTo>
                  <a:pt x="627126" y="44450"/>
                </a:lnTo>
                <a:lnTo>
                  <a:pt x="627126" y="31747"/>
                </a:lnTo>
                <a:lnTo>
                  <a:pt x="0" y="31623"/>
                </a:lnTo>
                <a:close/>
              </a:path>
              <a:path w="703579" h="76200">
                <a:moveTo>
                  <a:pt x="627126" y="0"/>
                </a:moveTo>
                <a:lnTo>
                  <a:pt x="627126" y="31747"/>
                </a:lnTo>
                <a:lnTo>
                  <a:pt x="639826" y="31750"/>
                </a:lnTo>
                <a:lnTo>
                  <a:pt x="639826" y="44450"/>
                </a:lnTo>
                <a:lnTo>
                  <a:pt x="690626" y="44450"/>
                </a:lnTo>
                <a:lnTo>
                  <a:pt x="703326" y="38100"/>
                </a:lnTo>
                <a:lnTo>
                  <a:pt x="627126" y="0"/>
                </a:lnTo>
                <a:close/>
              </a:path>
            </a:pathLst>
          </a:custGeom>
          <a:solidFill>
            <a:srgbClr val="00FFFF"/>
          </a:solidFill>
        </p:spPr>
        <p:txBody>
          <a:bodyPr wrap="square" lIns="0" tIns="0" rIns="0" bIns="0" rtlCol="0"/>
          <a:lstStyle/>
          <a:p>
            <a:endParaRPr/>
          </a:p>
        </p:txBody>
      </p:sp>
      <p:sp>
        <p:nvSpPr>
          <p:cNvPr id="9" name="object 9"/>
          <p:cNvSpPr txBox="1"/>
          <p:nvPr/>
        </p:nvSpPr>
        <p:spPr>
          <a:xfrm>
            <a:off x="1763894" y="3146805"/>
            <a:ext cx="1295400" cy="674370"/>
          </a:xfrm>
          <a:prstGeom prst="rect">
            <a:avLst/>
          </a:prstGeom>
        </p:spPr>
        <p:txBody>
          <a:bodyPr vert="horz" wrap="square" lIns="0" tIns="8890" rIns="0" bIns="0" rtlCol="0">
            <a:spAutoFit/>
          </a:bodyPr>
          <a:lstStyle/>
          <a:p>
            <a:pPr marL="12700" marR="5080">
              <a:lnSpc>
                <a:spcPct val="101800"/>
              </a:lnSpc>
              <a:spcBef>
                <a:spcPts val="70"/>
              </a:spcBef>
            </a:pPr>
            <a:r>
              <a:rPr sz="1400" spc="-75" dirty="0">
                <a:solidFill>
                  <a:srgbClr val="333333"/>
                </a:solidFill>
                <a:latin typeface="Arial"/>
                <a:cs typeface="Arial"/>
              </a:rPr>
              <a:t>nominal </a:t>
            </a:r>
            <a:r>
              <a:rPr sz="1400" spc="-65" dirty="0">
                <a:solidFill>
                  <a:srgbClr val="333333"/>
                </a:solidFill>
                <a:latin typeface="Arial"/>
                <a:cs typeface="Arial"/>
              </a:rPr>
              <a:t>tap  </a:t>
            </a:r>
            <a:r>
              <a:rPr sz="1400" spc="-120" dirty="0">
                <a:solidFill>
                  <a:srgbClr val="333333"/>
                </a:solidFill>
                <a:latin typeface="Arial"/>
                <a:cs typeface="Arial"/>
              </a:rPr>
              <a:t>(causes</a:t>
            </a:r>
            <a:r>
              <a:rPr sz="1400" spc="-100" dirty="0">
                <a:solidFill>
                  <a:srgbClr val="333333"/>
                </a:solidFill>
                <a:latin typeface="Arial"/>
                <a:cs typeface="Arial"/>
              </a:rPr>
              <a:t> no</a:t>
            </a:r>
            <a:r>
              <a:rPr sz="1400" spc="-95" dirty="0">
                <a:solidFill>
                  <a:srgbClr val="333333"/>
                </a:solidFill>
                <a:latin typeface="Arial"/>
                <a:cs typeface="Arial"/>
              </a:rPr>
              <a:t> </a:t>
            </a:r>
            <a:r>
              <a:rPr sz="1400" spc="-114" dirty="0">
                <a:solidFill>
                  <a:srgbClr val="333333"/>
                </a:solidFill>
                <a:latin typeface="Arial"/>
                <a:cs typeface="Arial"/>
              </a:rPr>
              <a:t>change </a:t>
            </a:r>
            <a:r>
              <a:rPr sz="1400" spc="-70" dirty="0">
                <a:solidFill>
                  <a:srgbClr val="333333"/>
                </a:solidFill>
                <a:latin typeface="Arial"/>
                <a:cs typeface="Arial"/>
              </a:rPr>
              <a:t> </a:t>
            </a:r>
            <a:r>
              <a:rPr sz="1400" spc="-50" dirty="0">
                <a:solidFill>
                  <a:srgbClr val="333333"/>
                </a:solidFill>
                <a:latin typeface="Arial"/>
                <a:cs typeface="Arial"/>
              </a:rPr>
              <a:t>in</a:t>
            </a:r>
            <a:r>
              <a:rPr sz="1400" spc="-60" dirty="0">
                <a:solidFill>
                  <a:srgbClr val="333333"/>
                </a:solidFill>
                <a:latin typeface="Arial"/>
                <a:cs typeface="Arial"/>
              </a:rPr>
              <a:t> </a:t>
            </a:r>
            <a:r>
              <a:rPr sz="1400" spc="-75" dirty="0">
                <a:solidFill>
                  <a:srgbClr val="333333"/>
                </a:solidFill>
                <a:latin typeface="Arial"/>
                <a:cs typeface="Arial"/>
              </a:rPr>
              <a:t>voltage)</a:t>
            </a:r>
            <a:endParaRPr sz="1400">
              <a:latin typeface="Arial"/>
              <a:cs typeface="Arial"/>
            </a:endParaRPr>
          </a:p>
        </p:txBody>
      </p:sp>
      <p:sp>
        <p:nvSpPr>
          <p:cNvPr id="10" name="object 10"/>
          <p:cNvSpPr/>
          <p:nvPr/>
        </p:nvSpPr>
        <p:spPr>
          <a:xfrm>
            <a:off x="3159623" y="3351276"/>
            <a:ext cx="703580" cy="76200"/>
          </a:xfrm>
          <a:custGeom>
            <a:avLst/>
            <a:gdLst/>
            <a:ahLst/>
            <a:cxnLst/>
            <a:rect l="l" t="t" r="r" b="b"/>
            <a:pathLst>
              <a:path w="703579" h="76200">
                <a:moveTo>
                  <a:pt x="627126" y="44447"/>
                </a:moveTo>
                <a:lnTo>
                  <a:pt x="627126" y="76200"/>
                </a:lnTo>
                <a:lnTo>
                  <a:pt x="690626" y="44450"/>
                </a:lnTo>
                <a:lnTo>
                  <a:pt x="627126" y="44447"/>
                </a:lnTo>
                <a:close/>
              </a:path>
              <a:path w="703579" h="76200">
                <a:moveTo>
                  <a:pt x="627126" y="31747"/>
                </a:moveTo>
                <a:lnTo>
                  <a:pt x="627126" y="44447"/>
                </a:lnTo>
                <a:lnTo>
                  <a:pt x="639826" y="44450"/>
                </a:lnTo>
                <a:lnTo>
                  <a:pt x="639826" y="31750"/>
                </a:lnTo>
                <a:lnTo>
                  <a:pt x="627126" y="31747"/>
                </a:lnTo>
                <a:close/>
              </a:path>
              <a:path w="703579" h="76200">
                <a:moveTo>
                  <a:pt x="627126" y="0"/>
                </a:moveTo>
                <a:lnTo>
                  <a:pt x="627126" y="31747"/>
                </a:lnTo>
                <a:lnTo>
                  <a:pt x="639826" y="31750"/>
                </a:lnTo>
                <a:lnTo>
                  <a:pt x="639826" y="44450"/>
                </a:lnTo>
                <a:lnTo>
                  <a:pt x="690631" y="44447"/>
                </a:lnTo>
                <a:lnTo>
                  <a:pt x="703326" y="38100"/>
                </a:lnTo>
                <a:lnTo>
                  <a:pt x="627126" y="0"/>
                </a:lnTo>
                <a:close/>
              </a:path>
              <a:path w="703579" h="76200">
                <a:moveTo>
                  <a:pt x="0" y="31623"/>
                </a:moveTo>
                <a:lnTo>
                  <a:pt x="0" y="44323"/>
                </a:lnTo>
                <a:lnTo>
                  <a:pt x="627126" y="44447"/>
                </a:lnTo>
                <a:lnTo>
                  <a:pt x="627126" y="31747"/>
                </a:lnTo>
                <a:lnTo>
                  <a:pt x="0" y="31623"/>
                </a:lnTo>
                <a:close/>
              </a:path>
            </a:pathLst>
          </a:custGeom>
          <a:solidFill>
            <a:srgbClr val="00FFFF"/>
          </a:solidFill>
        </p:spPr>
        <p:txBody>
          <a:bodyPr wrap="square" lIns="0" tIns="0" rIns="0" bIns="0" rtlCol="0"/>
          <a:lstStyle/>
          <a:p>
            <a:endParaRPr/>
          </a:p>
        </p:txBody>
      </p:sp>
      <p:sp>
        <p:nvSpPr>
          <p:cNvPr id="11" name="object 11"/>
          <p:cNvSpPr txBox="1"/>
          <p:nvPr/>
        </p:nvSpPr>
        <p:spPr>
          <a:xfrm>
            <a:off x="4387078" y="3995673"/>
            <a:ext cx="1185545" cy="239395"/>
          </a:xfrm>
          <a:prstGeom prst="rect">
            <a:avLst/>
          </a:prstGeom>
        </p:spPr>
        <p:txBody>
          <a:bodyPr vert="horz" wrap="square" lIns="0" tIns="13335" rIns="0" bIns="0" rtlCol="0">
            <a:spAutoFit/>
          </a:bodyPr>
          <a:lstStyle/>
          <a:p>
            <a:pPr marL="12700">
              <a:lnSpc>
                <a:spcPct val="100000"/>
              </a:lnSpc>
              <a:spcBef>
                <a:spcPts val="105"/>
              </a:spcBef>
            </a:pPr>
            <a:r>
              <a:rPr sz="1400" spc="-95" dirty="0">
                <a:solidFill>
                  <a:srgbClr val="333333"/>
                </a:solidFill>
                <a:latin typeface="Arial"/>
                <a:cs typeface="Arial"/>
              </a:rPr>
              <a:t>per </a:t>
            </a:r>
            <a:r>
              <a:rPr sz="1400" spc="-35" dirty="0">
                <a:solidFill>
                  <a:srgbClr val="333333"/>
                </a:solidFill>
                <a:latin typeface="Arial"/>
                <a:cs typeface="Arial"/>
              </a:rPr>
              <a:t>unit </a:t>
            </a:r>
            <a:r>
              <a:rPr sz="1400" spc="-100" dirty="0">
                <a:solidFill>
                  <a:srgbClr val="333333"/>
                </a:solidFill>
                <a:latin typeface="Arial"/>
                <a:cs typeface="Arial"/>
              </a:rPr>
              <a:t>step</a:t>
            </a:r>
            <a:r>
              <a:rPr sz="1400" spc="-110" dirty="0">
                <a:solidFill>
                  <a:srgbClr val="333333"/>
                </a:solidFill>
                <a:latin typeface="Arial"/>
                <a:cs typeface="Arial"/>
              </a:rPr>
              <a:t> </a:t>
            </a:r>
            <a:r>
              <a:rPr sz="1400" spc="-125" dirty="0">
                <a:solidFill>
                  <a:srgbClr val="333333"/>
                </a:solidFill>
                <a:latin typeface="Arial"/>
                <a:cs typeface="Arial"/>
              </a:rPr>
              <a:t>size</a:t>
            </a:r>
            <a:endParaRPr sz="1400">
              <a:latin typeface="Arial"/>
              <a:cs typeface="Arial"/>
            </a:endParaRPr>
          </a:p>
        </p:txBody>
      </p:sp>
      <p:sp>
        <p:nvSpPr>
          <p:cNvPr id="12" name="object 12"/>
          <p:cNvSpPr/>
          <p:nvPr/>
        </p:nvSpPr>
        <p:spPr>
          <a:xfrm>
            <a:off x="4051926" y="4100576"/>
            <a:ext cx="254000" cy="76200"/>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3877301" y="2347976"/>
            <a:ext cx="152400" cy="0"/>
          </a:xfrm>
          <a:custGeom>
            <a:avLst/>
            <a:gdLst/>
            <a:ahLst/>
            <a:cxnLst/>
            <a:rect l="l" t="t" r="r" b="b"/>
            <a:pathLst>
              <a:path w="152400">
                <a:moveTo>
                  <a:pt x="152400" y="0"/>
                </a:moveTo>
                <a:lnTo>
                  <a:pt x="0" y="0"/>
                </a:lnTo>
              </a:path>
            </a:pathLst>
          </a:custGeom>
          <a:ln w="19050">
            <a:solidFill>
              <a:srgbClr val="00FFFF"/>
            </a:solidFill>
          </a:ln>
        </p:spPr>
        <p:txBody>
          <a:bodyPr wrap="square" lIns="0" tIns="0" rIns="0" bIns="0" rtlCol="0"/>
          <a:lstStyle/>
          <a:p>
            <a:endParaRPr/>
          </a:p>
        </p:txBody>
      </p:sp>
      <p:sp>
        <p:nvSpPr>
          <p:cNvPr id="14" name="object 14"/>
          <p:cNvSpPr/>
          <p:nvPr/>
        </p:nvSpPr>
        <p:spPr>
          <a:xfrm>
            <a:off x="3877301" y="2482850"/>
            <a:ext cx="152400" cy="0"/>
          </a:xfrm>
          <a:custGeom>
            <a:avLst/>
            <a:gdLst/>
            <a:ahLst/>
            <a:cxnLst/>
            <a:rect l="l" t="t" r="r" b="b"/>
            <a:pathLst>
              <a:path w="152400">
                <a:moveTo>
                  <a:pt x="152400" y="0"/>
                </a:moveTo>
                <a:lnTo>
                  <a:pt x="0" y="0"/>
                </a:lnTo>
              </a:path>
            </a:pathLst>
          </a:custGeom>
          <a:ln w="19050">
            <a:solidFill>
              <a:srgbClr val="00FFFF"/>
            </a:solidFill>
          </a:ln>
        </p:spPr>
        <p:txBody>
          <a:bodyPr wrap="square" lIns="0" tIns="0" rIns="0" bIns="0" rtlCol="0"/>
          <a:lstStyle/>
          <a:p>
            <a:endParaRPr/>
          </a:p>
        </p:txBody>
      </p:sp>
      <p:sp>
        <p:nvSpPr>
          <p:cNvPr id="15" name="object 15"/>
          <p:cNvSpPr/>
          <p:nvPr/>
        </p:nvSpPr>
        <p:spPr>
          <a:xfrm>
            <a:off x="3877301" y="2643251"/>
            <a:ext cx="152400" cy="0"/>
          </a:xfrm>
          <a:custGeom>
            <a:avLst/>
            <a:gdLst/>
            <a:ahLst/>
            <a:cxnLst/>
            <a:rect l="l" t="t" r="r" b="b"/>
            <a:pathLst>
              <a:path w="152400">
                <a:moveTo>
                  <a:pt x="152400" y="0"/>
                </a:moveTo>
                <a:lnTo>
                  <a:pt x="0" y="0"/>
                </a:lnTo>
              </a:path>
            </a:pathLst>
          </a:custGeom>
          <a:ln w="19050">
            <a:solidFill>
              <a:srgbClr val="00FFFF"/>
            </a:solidFill>
          </a:ln>
        </p:spPr>
        <p:txBody>
          <a:bodyPr wrap="square" lIns="0" tIns="0" rIns="0" bIns="0" rtlCol="0"/>
          <a:lstStyle/>
          <a:p>
            <a:endParaRPr/>
          </a:p>
        </p:txBody>
      </p:sp>
      <p:sp>
        <p:nvSpPr>
          <p:cNvPr id="16" name="object 16"/>
          <p:cNvSpPr/>
          <p:nvPr/>
        </p:nvSpPr>
        <p:spPr>
          <a:xfrm>
            <a:off x="3877301" y="2795651"/>
            <a:ext cx="152400" cy="0"/>
          </a:xfrm>
          <a:custGeom>
            <a:avLst/>
            <a:gdLst/>
            <a:ahLst/>
            <a:cxnLst/>
            <a:rect l="l" t="t" r="r" b="b"/>
            <a:pathLst>
              <a:path w="152400">
                <a:moveTo>
                  <a:pt x="152400" y="0"/>
                </a:moveTo>
                <a:lnTo>
                  <a:pt x="0" y="0"/>
                </a:lnTo>
              </a:path>
            </a:pathLst>
          </a:custGeom>
          <a:ln w="19050">
            <a:solidFill>
              <a:srgbClr val="00FFFF"/>
            </a:solidFill>
          </a:ln>
        </p:spPr>
        <p:txBody>
          <a:bodyPr wrap="square" lIns="0" tIns="0" rIns="0" bIns="0" rtlCol="0"/>
          <a:lstStyle/>
          <a:p>
            <a:endParaRPr/>
          </a:p>
        </p:txBody>
      </p:sp>
      <p:sp>
        <p:nvSpPr>
          <p:cNvPr id="17" name="object 17"/>
          <p:cNvSpPr/>
          <p:nvPr/>
        </p:nvSpPr>
        <p:spPr>
          <a:xfrm>
            <a:off x="3877301" y="2932048"/>
            <a:ext cx="152400" cy="635"/>
          </a:xfrm>
          <a:custGeom>
            <a:avLst/>
            <a:gdLst/>
            <a:ahLst/>
            <a:cxnLst/>
            <a:rect l="l" t="t" r="r" b="b"/>
            <a:pathLst>
              <a:path w="152400" h="635">
                <a:moveTo>
                  <a:pt x="152400" y="0"/>
                </a:moveTo>
                <a:lnTo>
                  <a:pt x="0" y="126"/>
                </a:lnTo>
              </a:path>
            </a:pathLst>
          </a:custGeom>
          <a:ln w="19050">
            <a:solidFill>
              <a:srgbClr val="00FFFF"/>
            </a:solidFill>
          </a:ln>
        </p:spPr>
        <p:txBody>
          <a:bodyPr wrap="square" lIns="0" tIns="0" rIns="0" bIns="0" rtlCol="0"/>
          <a:lstStyle/>
          <a:p>
            <a:endParaRPr/>
          </a:p>
        </p:txBody>
      </p:sp>
      <p:sp>
        <p:nvSpPr>
          <p:cNvPr id="18" name="object 18"/>
          <p:cNvSpPr/>
          <p:nvPr/>
        </p:nvSpPr>
        <p:spPr>
          <a:xfrm>
            <a:off x="3877301" y="3060700"/>
            <a:ext cx="144780" cy="0"/>
          </a:xfrm>
          <a:custGeom>
            <a:avLst/>
            <a:gdLst/>
            <a:ahLst/>
            <a:cxnLst/>
            <a:rect l="l" t="t" r="r" b="b"/>
            <a:pathLst>
              <a:path w="144779">
                <a:moveTo>
                  <a:pt x="144399" y="0"/>
                </a:moveTo>
                <a:lnTo>
                  <a:pt x="0" y="0"/>
                </a:lnTo>
              </a:path>
            </a:pathLst>
          </a:custGeom>
          <a:ln w="19050">
            <a:solidFill>
              <a:srgbClr val="00FFFF"/>
            </a:solidFill>
          </a:ln>
        </p:spPr>
        <p:txBody>
          <a:bodyPr wrap="square" lIns="0" tIns="0" rIns="0" bIns="0" rtlCol="0"/>
          <a:lstStyle/>
          <a:p>
            <a:endParaRPr/>
          </a:p>
        </p:txBody>
      </p:sp>
      <p:sp>
        <p:nvSpPr>
          <p:cNvPr id="19" name="object 19"/>
          <p:cNvSpPr/>
          <p:nvPr/>
        </p:nvSpPr>
        <p:spPr>
          <a:xfrm>
            <a:off x="3877301" y="3219450"/>
            <a:ext cx="152400" cy="0"/>
          </a:xfrm>
          <a:custGeom>
            <a:avLst/>
            <a:gdLst/>
            <a:ahLst/>
            <a:cxnLst/>
            <a:rect l="l" t="t" r="r" b="b"/>
            <a:pathLst>
              <a:path w="152400">
                <a:moveTo>
                  <a:pt x="152400" y="0"/>
                </a:moveTo>
                <a:lnTo>
                  <a:pt x="0" y="0"/>
                </a:lnTo>
              </a:path>
            </a:pathLst>
          </a:custGeom>
          <a:ln w="19050">
            <a:solidFill>
              <a:srgbClr val="00FFFF"/>
            </a:solidFill>
          </a:ln>
        </p:spPr>
        <p:txBody>
          <a:bodyPr wrap="square" lIns="0" tIns="0" rIns="0" bIns="0" rtlCol="0"/>
          <a:lstStyle/>
          <a:p>
            <a:endParaRPr/>
          </a:p>
        </p:txBody>
      </p:sp>
      <p:sp>
        <p:nvSpPr>
          <p:cNvPr id="20" name="object 20"/>
          <p:cNvSpPr/>
          <p:nvPr/>
        </p:nvSpPr>
        <p:spPr>
          <a:xfrm>
            <a:off x="3877301" y="3516376"/>
            <a:ext cx="152400" cy="0"/>
          </a:xfrm>
          <a:custGeom>
            <a:avLst/>
            <a:gdLst/>
            <a:ahLst/>
            <a:cxnLst/>
            <a:rect l="l" t="t" r="r" b="b"/>
            <a:pathLst>
              <a:path w="152400">
                <a:moveTo>
                  <a:pt x="152400" y="0"/>
                </a:moveTo>
                <a:lnTo>
                  <a:pt x="0" y="0"/>
                </a:lnTo>
              </a:path>
            </a:pathLst>
          </a:custGeom>
          <a:ln w="19050">
            <a:solidFill>
              <a:srgbClr val="00FFFF"/>
            </a:solidFill>
          </a:ln>
        </p:spPr>
        <p:txBody>
          <a:bodyPr wrap="square" lIns="0" tIns="0" rIns="0" bIns="0" rtlCol="0"/>
          <a:lstStyle/>
          <a:p>
            <a:endParaRPr/>
          </a:p>
        </p:txBody>
      </p:sp>
      <p:sp>
        <p:nvSpPr>
          <p:cNvPr id="21" name="object 21"/>
          <p:cNvSpPr/>
          <p:nvPr/>
        </p:nvSpPr>
        <p:spPr>
          <a:xfrm>
            <a:off x="3877301" y="3652773"/>
            <a:ext cx="152400" cy="635"/>
          </a:xfrm>
          <a:custGeom>
            <a:avLst/>
            <a:gdLst/>
            <a:ahLst/>
            <a:cxnLst/>
            <a:rect l="l" t="t" r="r" b="b"/>
            <a:pathLst>
              <a:path w="152400" h="635">
                <a:moveTo>
                  <a:pt x="152400" y="0"/>
                </a:moveTo>
                <a:lnTo>
                  <a:pt x="0" y="126"/>
                </a:lnTo>
              </a:path>
            </a:pathLst>
          </a:custGeom>
          <a:ln w="19050">
            <a:solidFill>
              <a:srgbClr val="00FFFF"/>
            </a:solidFill>
          </a:ln>
        </p:spPr>
        <p:txBody>
          <a:bodyPr wrap="square" lIns="0" tIns="0" rIns="0" bIns="0" rtlCol="0"/>
          <a:lstStyle/>
          <a:p>
            <a:endParaRPr/>
          </a:p>
        </p:txBody>
      </p:sp>
      <p:sp>
        <p:nvSpPr>
          <p:cNvPr id="22" name="object 22"/>
          <p:cNvSpPr/>
          <p:nvPr/>
        </p:nvSpPr>
        <p:spPr>
          <a:xfrm>
            <a:off x="3877301" y="3795648"/>
            <a:ext cx="152400" cy="635"/>
          </a:xfrm>
          <a:custGeom>
            <a:avLst/>
            <a:gdLst/>
            <a:ahLst/>
            <a:cxnLst/>
            <a:rect l="l" t="t" r="r" b="b"/>
            <a:pathLst>
              <a:path w="152400" h="635">
                <a:moveTo>
                  <a:pt x="152400" y="0"/>
                </a:moveTo>
                <a:lnTo>
                  <a:pt x="0" y="126"/>
                </a:lnTo>
              </a:path>
            </a:pathLst>
          </a:custGeom>
          <a:ln w="19050">
            <a:solidFill>
              <a:srgbClr val="00FFFF"/>
            </a:solidFill>
          </a:ln>
        </p:spPr>
        <p:txBody>
          <a:bodyPr wrap="square" lIns="0" tIns="0" rIns="0" bIns="0" rtlCol="0"/>
          <a:lstStyle/>
          <a:p>
            <a:endParaRPr/>
          </a:p>
        </p:txBody>
      </p:sp>
      <p:sp>
        <p:nvSpPr>
          <p:cNvPr id="23" name="object 23"/>
          <p:cNvSpPr/>
          <p:nvPr/>
        </p:nvSpPr>
        <p:spPr>
          <a:xfrm>
            <a:off x="3877301" y="3930650"/>
            <a:ext cx="152400" cy="0"/>
          </a:xfrm>
          <a:custGeom>
            <a:avLst/>
            <a:gdLst/>
            <a:ahLst/>
            <a:cxnLst/>
            <a:rect l="l" t="t" r="r" b="b"/>
            <a:pathLst>
              <a:path w="152400">
                <a:moveTo>
                  <a:pt x="152400" y="0"/>
                </a:moveTo>
                <a:lnTo>
                  <a:pt x="0" y="0"/>
                </a:lnTo>
              </a:path>
            </a:pathLst>
          </a:custGeom>
          <a:ln w="19050">
            <a:solidFill>
              <a:srgbClr val="00FFFF"/>
            </a:solidFill>
          </a:ln>
        </p:spPr>
        <p:txBody>
          <a:bodyPr wrap="square" lIns="0" tIns="0" rIns="0" bIns="0" rtlCol="0"/>
          <a:lstStyle/>
          <a:p>
            <a:endParaRPr/>
          </a:p>
        </p:txBody>
      </p:sp>
      <p:sp>
        <p:nvSpPr>
          <p:cNvPr id="24" name="object 24"/>
          <p:cNvSpPr/>
          <p:nvPr/>
        </p:nvSpPr>
        <p:spPr>
          <a:xfrm>
            <a:off x="3877301" y="4075176"/>
            <a:ext cx="152400" cy="0"/>
          </a:xfrm>
          <a:custGeom>
            <a:avLst/>
            <a:gdLst/>
            <a:ahLst/>
            <a:cxnLst/>
            <a:rect l="l" t="t" r="r" b="b"/>
            <a:pathLst>
              <a:path w="152400">
                <a:moveTo>
                  <a:pt x="152400" y="0"/>
                </a:moveTo>
                <a:lnTo>
                  <a:pt x="0" y="0"/>
                </a:lnTo>
              </a:path>
            </a:pathLst>
          </a:custGeom>
          <a:ln w="19050">
            <a:solidFill>
              <a:srgbClr val="00FFFF"/>
            </a:solidFill>
          </a:ln>
        </p:spPr>
        <p:txBody>
          <a:bodyPr wrap="square" lIns="0" tIns="0" rIns="0" bIns="0" rtlCol="0"/>
          <a:lstStyle/>
          <a:p>
            <a:endParaRPr/>
          </a:p>
        </p:txBody>
      </p:sp>
      <p:sp>
        <p:nvSpPr>
          <p:cNvPr id="25" name="object 25"/>
          <p:cNvSpPr/>
          <p:nvPr/>
        </p:nvSpPr>
        <p:spPr>
          <a:xfrm>
            <a:off x="3877301" y="4227576"/>
            <a:ext cx="152400" cy="0"/>
          </a:xfrm>
          <a:custGeom>
            <a:avLst/>
            <a:gdLst/>
            <a:ahLst/>
            <a:cxnLst/>
            <a:rect l="l" t="t" r="r" b="b"/>
            <a:pathLst>
              <a:path w="152400">
                <a:moveTo>
                  <a:pt x="152400" y="0"/>
                </a:moveTo>
                <a:lnTo>
                  <a:pt x="0" y="0"/>
                </a:lnTo>
              </a:path>
            </a:pathLst>
          </a:custGeom>
          <a:ln w="19050">
            <a:solidFill>
              <a:srgbClr val="00FFFF"/>
            </a:solidFill>
          </a:ln>
        </p:spPr>
        <p:txBody>
          <a:bodyPr wrap="square" lIns="0" tIns="0" rIns="0" bIns="0" rtlCol="0"/>
          <a:lstStyle/>
          <a:p>
            <a:endParaRPr/>
          </a:p>
        </p:txBody>
      </p:sp>
      <p:sp>
        <p:nvSpPr>
          <p:cNvPr id="26" name="object 26"/>
          <p:cNvSpPr/>
          <p:nvPr/>
        </p:nvSpPr>
        <p:spPr>
          <a:xfrm>
            <a:off x="3877301" y="4362450"/>
            <a:ext cx="152400" cy="0"/>
          </a:xfrm>
          <a:custGeom>
            <a:avLst/>
            <a:gdLst/>
            <a:ahLst/>
            <a:cxnLst/>
            <a:rect l="l" t="t" r="r" b="b"/>
            <a:pathLst>
              <a:path w="152400">
                <a:moveTo>
                  <a:pt x="152400" y="0"/>
                </a:moveTo>
                <a:lnTo>
                  <a:pt x="0" y="0"/>
                </a:lnTo>
              </a:path>
            </a:pathLst>
          </a:custGeom>
          <a:ln w="19050">
            <a:solidFill>
              <a:srgbClr val="00FFFF"/>
            </a:solidFill>
          </a:ln>
        </p:spPr>
        <p:txBody>
          <a:bodyPr wrap="square" lIns="0" tIns="0" rIns="0" bIns="0" rtlCol="0"/>
          <a:lstStyle/>
          <a:p>
            <a:endParaRPr/>
          </a:p>
        </p:txBody>
      </p:sp>
      <p:sp>
        <p:nvSpPr>
          <p:cNvPr id="27" name="object 27"/>
          <p:cNvSpPr/>
          <p:nvPr/>
        </p:nvSpPr>
        <p:spPr>
          <a:xfrm>
            <a:off x="3877301" y="4489450"/>
            <a:ext cx="152400" cy="0"/>
          </a:xfrm>
          <a:custGeom>
            <a:avLst/>
            <a:gdLst/>
            <a:ahLst/>
            <a:cxnLst/>
            <a:rect l="l" t="t" r="r" b="b"/>
            <a:pathLst>
              <a:path w="152400">
                <a:moveTo>
                  <a:pt x="152400" y="0"/>
                </a:moveTo>
                <a:lnTo>
                  <a:pt x="0" y="0"/>
                </a:lnTo>
              </a:path>
            </a:pathLst>
          </a:custGeom>
          <a:ln w="19050">
            <a:solidFill>
              <a:srgbClr val="00FFFF"/>
            </a:solidFill>
          </a:ln>
        </p:spPr>
        <p:txBody>
          <a:bodyPr wrap="square" lIns="0" tIns="0" rIns="0" bIns="0" rtlCol="0"/>
          <a:lstStyle/>
          <a:p>
            <a:endParaRPr/>
          </a:p>
        </p:txBody>
      </p:sp>
      <p:sp>
        <p:nvSpPr>
          <p:cNvPr id="28" name="object 28"/>
          <p:cNvSpPr txBox="1">
            <a:spLocks noGrp="1"/>
          </p:cNvSpPr>
          <p:nvPr>
            <p:ph type="title"/>
          </p:nvPr>
        </p:nvSpPr>
        <p:spPr>
          <a:xfrm>
            <a:off x="886760" y="549839"/>
            <a:ext cx="7933712" cy="627736"/>
          </a:xfrm>
          <a:prstGeom prst="rect">
            <a:avLst/>
          </a:prstGeom>
        </p:spPr>
        <p:txBody>
          <a:bodyPr vert="horz" wrap="square" lIns="0" tIns="12065" rIns="0" bIns="0" rtlCol="0">
            <a:spAutoFit/>
          </a:bodyPr>
          <a:lstStyle/>
          <a:p>
            <a:pPr marL="12700">
              <a:spcBef>
                <a:spcPts val="95"/>
              </a:spcBef>
            </a:pPr>
            <a:r>
              <a:rPr spc="-150" dirty="0" smtClean="0">
                <a:solidFill>
                  <a:schemeClr val="tx2">
                    <a:lumMod val="60000"/>
                    <a:lumOff val="40000"/>
                  </a:schemeClr>
                </a:solidFill>
              </a:rPr>
              <a:t>Defining</a:t>
            </a:r>
            <a:r>
              <a:rPr lang="en-GB" spc="-135" dirty="0" smtClean="0">
                <a:solidFill>
                  <a:schemeClr val="tx2">
                    <a:lumMod val="60000"/>
                    <a:lumOff val="40000"/>
                  </a:schemeClr>
                </a:solidFill>
                <a:latin typeface="Arial"/>
                <a:cs typeface="Arial"/>
              </a:rPr>
              <a:t> Transformer</a:t>
            </a:r>
            <a:r>
              <a:rPr lang="en-GB" spc="-135" dirty="0">
                <a:solidFill>
                  <a:schemeClr val="tx2">
                    <a:lumMod val="60000"/>
                    <a:lumOff val="40000"/>
                  </a:schemeClr>
                </a:solidFill>
                <a:latin typeface="Arial"/>
                <a:cs typeface="Arial"/>
              </a:rPr>
              <a:t>	</a:t>
            </a:r>
            <a:r>
              <a:rPr lang="en-GB" spc="-135" dirty="0" smtClean="0">
                <a:solidFill>
                  <a:schemeClr val="tx2">
                    <a:lumMod val="60000"/>
                    <a:lumOff val="40000"/>
                  </a:schemeClr>
                </a:solidFill>
                <a:latin typeface="Arial"/>
                <a:cs typeface="Arial"/>
              </a:rPr>
              <a:t> </a:t>
            </a:r>
            <a:r>
              <a:rPr lang="en-GB" spc="-300" dirty="0" smtClean="0">
                <a:solidFill>
                  <a:schemeClr val="tx2">
                    <a:lumMod val="60000"/>
                    <a:lumOff val="40000"/>
                  </a:schemeClr>
                </a:solidFill>
                <a:latin typeface="Arial"/>
                <a:cs typeface="Arial"/>
              </a:rPr>
              <a:t>Tap</a:t>
            </a:r>
            <a:r>
              <a:rPr lang="en-GB" spc="-185" dirty="0" smtClean="0">
                <a:solidFill>
                  <a:schemeClr val="tx2">
                    <a:lumMod val="60000"/>
                    <a:lumOff val="40000"/>
                  </a:schemeClr>
                </a:solidFill>
                <a:latin typeface="Arial"/>
                <a:cs typeface="Arial"/>
              </a:rPr>
              <a:t> </a:t>
            </a:r>
            <a:r>
              <a:rPr lang="en-GB" spc="-305" dirty="0" smtClean="0">
                <a:solidFill>
                  <a:schemeClr val="tx2">
                    <a:lumMod val="60000"/>
                    <a:lumOff val="40000"/>
                  </a:schemeClr>
                </a:solidFill>
                <a:latin typeface="Arial"/>
                <a:cs typeface="Arial"/>
              </a:rPr>
              <a:t>Types</a:t>
            </a:r>
            <a:endParaRPr spc="-150" dirty="0"/>
          </a:p>
        </p:txBody>
      </p:sp>
      <p:sp>
        <p:nvSpPr>
          <p:cNvPr id="30" name="object 30"/>
          <p:cNvSpPr txBox="1"/>
          <p:nvPr/>
        </p:nvSpPr>
        <p:spPr>
          <a:xfrm>
            <a:off x="583149" y="1077213"/>
            <a:ext cx="538543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85" dirty="0">
                <a:solidFill>
                  <a:srgbClr val="5F5F5F"/>
                </a:solidFill>
                <a:latin typeface="Arial"/>
                <a:cs typeface="Arial"/>
              </a:rPr>
              <a:t>For </a:t>
            </a:r>
            <a:r>
              <a:rPr sz="2000" b="1" spc="-155" dirty="0">
                <a:solidFill>
                  <a:srgbClr val="5F5F5F"/>
                </a:solidFill>
                <a:latin typeface="Arial"/>
                <a:cs typeface="Arial"/>
              </a:rPr>
              <a:t>a voltage </a:t>
            </a:r>
            <a:r>
              <a:rPr sz="2000" b="1" spc="-130" dirty="0">
                <a:solidFill>
                  <a:srgbClr val="5F5F5F"/>
                </a:solidFill>
                <a:latin typeface="Arial"/>
                <a:cs typeface="Arial"/>
              </a:rPr>
              <a:t>transformer, the </a:t>
            </a:r>
            <a:r>
              <a:rPr sz="2000" b="1" spc="-125" dirty="0">
                <a:solidFill>
                  <a:srgbClr val="5F5F5F"/>
                </a:solidFill>
                <a:latin typeface="Arial"/>
                <a:cs typeface="Arial"/>
              </a:rPr>
              <a:t>tap </a:t>
            </a:r>
            <a:r>
              <a:rPr sz="2000" b="1" spc="-200" dirty="0">
                <a:solidFill>
                  <a:srgbClr val="5F5F5F"/>
                </a:solidFill>
                <a:latin typeface="Arial"/>
                <a:cs typeface="Arial"/>
              </a:rPr>
              <a:t>model</a:t>
            </a:r>
            <a:r>
              <a:rPr sz="2000" b="1" spc="-35" dirty="0">
                <a:solidFill>
                  <a:srgbClr val="5F5F5F"/>
                </a:solidFill>
                <a:latin typeface="Arial"/>
                <a:cs typeface="Arial"/>
              </a:rPr>
              <a:t> </a:t>
            </a:r>
            <a:r>
              <a:rPr sz="2000" b="1" spc="-135" dirty="0">
                <a:solidFill>
                  <a:srgbClr val="5F5F5F"/>
                </a:solidFill>
                <a:latin typeface="Arial"/>
                <a:cs typeface="Arial"/>
              </a:rPr>
              <a:t>refers</a:t>
            </a:r>
            <a:endParaRPr sz="2000">
              <a:latin typeface="Arial"/>
              <a:cs typeface="Arial"/>
            </a:endParaRPr>
          </a:p>
        </p:txBody>
      </p:sp>
      <p:sp>
        <p:nvSpPr>
          <p:cNvPr id="31" name="object 31"/>
          <p:cNvSpPr txBox="1"/>
          <p:nvPr/>
        </p:nvSpPr>
        <p:spPr>
          <a:xfrm>
            <a:off x="583149" y="1177575"/>
            <a:ext cx="2543810" cy="1141095"/>
          </a:xfrm>
          <a:prstGeom prst="rect">
            <a:avLst/>
          </a:prstGeom>
        </p:spPr>
        <p:txBody>
          <a:bodyPr vert="horz" wrap="square" lIns="0" tIns="186690" rIns="0" bIns="0" rtlCol="0">
            <a:spAutoFit/>
          </a:bodyPr>
          <a:lstStyle/>
          <a:p>
            <a:pPr marL="354965">
              <a:lnSpc>
                <a:spcPct val="100000"/>
              </a:lnSpc>
              <a:spcBef>
                <a:spcPts val="1470"/>
              </a:spcBef>
            </a:pPr>
            <a:r>
              <a:rPr sz="2000" b="1" spc="-120" dirty="0">
                <a:solidFill>
                  <a:srgbClr val="5F5F5F"/>
                </a:solidFill>
                <a:latin typeface="Arial"/>
                <a:cs typeface="Arial"/>
              </a:rPr>
              <a:t>to </a:t>
            </a:r>
            <a:r>
              <a:rPr sz="2000" b="1" spc="-155" dirty="0">
                <a:solidFill>
                  <a:srgbClr val="5F5F5F"/>
                </a:solidFill>
                <a:latin typeface="Arial"/>
                <a:cs typeface="Arial"/>
              </a:rPr>
              <a:t>voltage</a:t>
            </a:r>
            <a:r>
              <a:rPr sz="2000" b="1" spc="-114" dirty="0">
                <a:solidFill>
                  <a:srgbClr val="5F5F5F"/>
                </a:solidFill>
                <a:latin typeface="Arial"/>
                <a:cs typeface="Arial"/>
              </a:rPr>
              <a:t> </a:t>
            </a:r>
            <a:r>
              <a:rPr sz="2000" b="1" spc="-170" dirty="0">
                <a:solidFill>
                  <a:srgbClr val="5F5F5F"/>
                </a:solidFill>
                <a:latin typeface="Arial"/>
                <a:cs typeface="Arial"/>
              </a:rPr>
              <a:t>magnitude</a:t>
            </a:r>
            <a:endParaRPr sz="2000" dirty="0">
              <a:latin typeface="Arial"/>
              <a:cs typeface="Arial"/>
            </a:endParaRPr>
          </a:p>
          <a:p>
            <a:pPr marL="12700">
              <a:lnSpc>
                <a:spcPts val="2180"/>
              </a:lnSpc>
              <a:spcBef>
                <a:spcPts val="136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225" dirty="0">
                <a:solidFill>
                  <a:srgbClr val="5F5F5F"/>
                </a:solidFill>
                <a:latin typeface="Arial"/>
                <a:cs typeface="Arial"/>
              </a:rPr>
              <a:t>Tap </a:t>
            </a:r>
            <a:r>
              <a:rPr sz="2000" b="1" spc="-150" dirty="0">
                <a:solidFill>
                  <a:srgbClr val="5F5F5F"/>
                </a:solidFill>
                <a:latin typeface="Arial"/>
                <a:cs typeface="Arial"/>
              </a:rPr>
              <a:t>type</a:t>
            </a:r>
            <a:r>
              <a:rPr sz="2000" b="1" spc="235" dirty="0">
                <a:solidFill>
                  <a:srgbClr val="5F5F5F"/>
                </a:solidFill>
                <a:latin typeface="Arial"/>
                <a:cs typeface="Arial"/>
              </a:rPr>
              <a:t> </a:t>
            </a:r>
            <a:r>
              <a:rPr sz="2000" b="1" spc="-125" dirty="0">
                <a:solidFill>
                  <a:srgbClr val="5F5F5F"/>
                </a:solidFill>
                <a:latin typeface="Arial"/>
                <a:cs typeface="Arial"/>
              </a:rPr>
              <a:t>:</a:t>
            </a:r>
            <a:endParaRPr sz="2000" dirty="0">
              <a:latin typeface="Arial"/>
              <a:cs typeface="Arial"/>
            </a:endParaRPr>
          </a:p>
          <a:p>
            <a:pPr marR="219075" algn="r">
              <a:lnSpc>
                <a:spcPts val="1460"/>
              </a:lnSpc>
            </a:pPr>
            <a:r>
              <a:rPr sz="1400" spc="-114" dirty="0">
                <a:solidFill>
                  <a:srgbClr val="333333"/>
                </a:solidFill>
                <a:latin typeface="Arial"/>
                <a:cs typeface="Arial"/>
              </a:rPr>
              <a:t>max</a:t>
            </a:r>
            <a:r>
              <a:rPr sz="1400" spc="-130" dirty="0">
                <a:solidFill>
                  <a:srgbClr val="333333"/>
                </a:solidFill>
                <a:latin typeface="Arial"/>
                <a:cs typeface="Arial"/>
              </a:rPr>
              <a:t> </a:t>
            </a:r>
            <a:r>
              <a:rPr sz="1400" spc="-70" dirty="0">
                <a:solidFill>
                  <a:srgbClr val="333333"/>
                </a:solidFill>
                <a:latin typeface="Arial"/>
                <a:cs typeface="Arial"/>
              </a:rPr>
              <a:t>tap</a:t>
            </a:r>
            <a:endParaRPr sz="1400" dirty="0">
              <a:latin typeface="Arial"/>
              <a:cs typeface="Arial"/>
            </a:endParaRPr>
          </a:p>
        </p:txBody>
      </p:sp>
      <p:sp>
        <p:nvSpPr>
          <p:cNvPr id="32" name="object 32"/>
          <p:cNvSpPr txBox="1"/>
          <p:nvPr/>
        </p:nvSpPr>
        <p:spPr>
          <a:xfrm>
            <a:off x="530114" y="4664202"/>
            <a:ext cx="4920615" cy="1245870"/>
          </a:xfrm>
          <a:prstGeom prst="rect">
            <a:avLst/>
          </a:prstGeom>
        </p:spPr>
        <p:txBody>
          <a:bodyPr vert="horz" wrap="square" lIns="0" tIns="13335" rIns="0" bIns="0" rtlCol="0">
            <a:spAutoFit/>
          </a:bodyPr>
          <a:lstStyle/>
          <a:p>
            <a:pPr marL="12700">
              <a:lnSpc>
                <a:spcPct val="100000"/>
              </a:lnSpc>
              <a:spcBef>
                <a:spcPts val="105"/>
              </a:spcBef>
            </a:pPr>
            <a:r>
              <a:rPr sz="2000" spc="-165" dirty="0">
                <a:solidFill>
                  <a:srgbClr val="333333"/>
                </a:solidFill>
                <a:latin typeface="Arial"/>
                <a:cs typeface="Arial"/>
              </a:rPr>
              <a:t>Per </a:t>
            </a:r>
            <a:r>
              <a:rPr sz="2000" spc="-55" dirty="0">
                <a:solidFill>
                  <a:srgbClr val="333333"/>
                </a:solidFill>
                <a:latin typeface="Arial"/>
                <a:cs typeface="Arial"/>
              </a:rPr>
              <a:t>unit </a:t>
            </a:r>
            <a:r>
              <a:rPr sz="2000" spc="-140" dirty="0">
                <a:solidFill>
                  <a:srgbClr val="333333"/>
                </a:solidFill>
                <a:latin typeface="Arial"/>
                <a:cs typeface="Arial"/>
              </a:rPr>
              <a:t>step </a:t>
            </a:r>
            <a:r>
              <a:rPr sz="2000" spc="-175" dirty="0">
                <a:solidFill>
                  <a:srgbClr val="333333"/>
                </a:solidFill>
                <a:latin typeface="Arial"/>
                <a:cs typeface="Arial"/>
              </a:rPr>
              <a:t>size </a:t>
            </a:r>
            <a:r>
              <a:rPr sz="2000" spc="-65" dirty="0">
                <a:solidFill>
                  <a:srgbClr val="333333"/>
                </a:solidFill>
                <a:latin typeface="Arial"/>
                <a:cs typeface="Arial"/>
              </a:rPr>
              <a:t>for </a:t>
            </a:r>
            <a:r>
              <a:rPr sz="2000" spc="-185" dirty="0">
                <a:solidFill>
                  <a:srgbClr val="333333"/>
                </a:solidFill>
                <a:latin typeface="Arial"/>
                <a:cs typeface="Arial"/>
              </a:rPr>
              <a:t>a </a:t>
            </a:r>
            <a:r>
              <a:rPr sz="2000" spc="-95" dirty="0">
                <a:solidFill>
                  <a:srgbClr val="333333"/>
                </a:solidFill>
                <a:latin typeface="Arial"/>
                <a:cs typeface="Arial"/>
              </a:rPr>
              <a:t>transformer</a:t>
            </a:r>
            <a:r>
              <a:rPr sz="2000" spc="215" dirty="0">
                <a:solidFill>
                  <a:srgbClr val="333333"/>
                </a:solidFill>
                <a:latin typeface="Arial"/>
                <a:cs typeface="Arial"/>
              </a:rPr>
              <a:t> </a:t>
            </a:r>
            <a:r>
              <a:rPr sz="2000" spc="-170" dirty="0">
                <a:solidFill>
                  <a:srgbClr val="333333"/>
                </a:solidFill>
                <a:latin typeface="Arial"/>
                <a:cs typeface="Arial"/>
              </a:rPr>
              <a:t>=</a:t>
            </a:r>
            <a:endParaRPr sz="2000">
              <a:latin typeface="Arial"/>
              <a:cs typeface="Arial"/>
            </a:endParaRPr>
          </a:p>
          <a:p>
            <a:pPr marL="12700" marR="715010">
              <a:lnSpc>
                <a:spcPct val="100000"/>
              </a:lnSpc>
            </a:pPr>
            <a:r>
              <a:rPr sz="2000" spc="-135" dirty="0">
                <a:solidFill>
                  <a:srgbClr val="333333"/>
                </a:solidFill>
                <a:latin typeface="Arial"/>
                <a:cs typeface="Arial"/>
              </a:rPr>
              <a:t>per </a:t>
            </a:r>
            <a:r>
              <a:rPr sz="2000" spc="-50" dirty="0">
                <a:solidFill>
                  <a:srgbClr val="333333"/>
                </a:solidFill>
                <a:latin typeface="Arial"/>
                <a:cs typeface="Arial"/>
              </a:rPr>
              <a:t>unit </a:t>
            </a:r>
            <a:r>
              <a:rPr sz="2000" spc="-150" dirty="0">
                <a:solidFill>
                  <a:srgbClr val="333333"/>
                </a:solidFill>
                <a:latin typeface="Arial"/>
                <a:cs typeface="Arial"/>
              </a:rPr>
              <a:t>increase </a:t>
            </a:r>
            <a:r>
              <a:rPr sz="2000" spc="-60" dirty="0">
                <a:solidFill>
                  <a:srgbClr val="333333"/>
                </a:solidFill>
                <a:latin typeface="Arial"/>
                <a:cs typeface="Arial"/>
              </a:rPr>
              <a:t>in </a:t>
            </a:r>
            <a:r>
              <a:rPr sz="2000" spc="-120" dirty="0">
                <a:solidFill>
                  <a:srgbClr val="333333"/>
                </a:solidFill>
                <a:latin typeface="Arial"/>
                <a:cs typeface="Arial"/>
              </a:rPr>
              <a:t>voltage </a:t>
            </a:r>
            <a:r>
              <a:rPr sz="2000" spc="-90" dirty="0">
                <a:solidFill>
                  <a:srgbClr val="333333"/>
                </a:solidFill>
                <a:latin typeface="Arial"/>
                <a:cs typeface="Arial"/>
              </a:rPr>
              <a:t>transformation  </a:t>
            </a:r>
            <a:r>
              <a:rPr sz="2000" spc="-110" dirty="0">
                <a:solidFill>
                  <a:srgbClr val="333333"/>
                </a:solidFill>
                <a:latin typeface="Arial"/>
                <a:cs typeface="Arial"/>
              </a:rPr>
              <a:t>k </a:t>
            </a:r>
            <a:r>
              <a:rPr sz="2000" spc="-170" dirty="0">
                <a:solidFill>
                  <a:srgbClr val="333333"/>
                </a:solidFill>
                <a:latin typeface="Arial"/>
                <a:cs typeface="Arial"/>
              </a:rPr>
              <a:t>= </a:t>
            </a:r>
            <a:r>
              <a:rPr sz="2000" spc="-5" dirty="0">
                <a:solidFill>
                  <a:srgbClr val="333333"/>
                </a:solidFill>
                <a:latin typeface="Arial"/>
                <a:cs typeface="Arial"/>
              </a:rPr>
              <a:t>( </a:t>
            </a:r>
            <a:r>
              <a:rPr sz="2000" spc="-165" dirty="0">
                <a:solidFill>
                  <a:srgbClr val="333333"/>
                </a:solidFill>
                <a:latin typeface="Arial"/>
                <a:cs typeface="Arial"/>
              </a:rPr>
              <a:t>V1 </a:t>
            </a:r>
            <a:r>
              <a:rPr sz="2000" spc="225" dirty="0">
                <a:solidFill>
                  <a:srgbClr val="333333"/>
                </a:solidFill>
                <a:latin typeface="Arial"/>
                <a:cs typeface="Arial"/>
              </a:rPr>
              <a:t>/ </a:t>
            </a:r>
            <a:r>
              <a:rPr sz="2000" spc="-165" dirty="0">
                <a:solidFill>
                  <a:srgbClr val="333333"/>
                </a:solidFill>
                <a:latin typeface="Arial"/>
                <a:cs typeface="Arial"/>
              </a:rPr>
              <a:t>V2</a:t>
            </a:r>
            <a:r>
              <a:rPr sz="2000" spc="-225" dirty="0">
                <a:solidFill>
                  <a:srgbClr val="333333"/>
                </a:solidFill>
                <a:latin typeface="Arial"/>
                <a:cs typeface="Arial"/>
              </a:rPr>
              <a:t> </a:t>
            </a:r>
            <a:r>
              <a:rPr sz="2000" spc="0" dirty="0">
                <a:solidFill>
                  <a:srgbClr val="333333"/>
                </a:solidFill>
                <a:latin typeface="Arial"/>
                <a:cs typeface="Arial"/>
              </a:rPr>
              <a:t>)</a:t>
            </a:r>
            <a:endParaRPr sz="2000">
              <a:latin typeface="Arial"/>
              <a:cs typeface="Arial"/>
            </a:endParaRPr>
          </a:p>
          <a:p>
            <a:pPr marL="12700">
              <a:lnSpc>
                <a:spcPct val="100000"/>
              </a:lnSpc>
            </a:pPr>
            <a:r>
              <a:rPr sz="2000" spc="-50" dirty="0">
                <a:solidFill>
                  <a:srgbClr val="333333"/>
                </a:solidFill>
                <a:latin typeface="Arial"/>
                <a:cs typeface="Arial"/>
              </a:rPr>
              <a:t>that </a:t>
            </a:r>
            <a:r>
              <a:rPr sz="2000" spc="-155" dirty="0">
                <a:solidFill>
                  <a:srgbClr val="333333"/>
                </a:solidFill>
                <a:latin typeface="Arial"/>
                <a:cs typeface="Arial"/>
              </a:rPr>
              <a:t>occurs </a:t>
            </a:r>
            <a:r>
              <a:rPr sz="2000" spc="-25" dirty="0">
                <a:solidFill>
                  <a:srgbClr val="333333"/>
                </a:solidFill>
                <a:latin typeface="Arial"/>
                <a:cs typeface="Arial"/>
              </a:rPr>
              <a:t>with </a:t>
            </a:r>
            <a:r>
              <a:rPr sz="2000" spc="-180" dirty="0">
                <a:solidFill>
                  <a:srgbClr val="333333"/>
                </a:solidFill>
                <a:latin typeface="Arial"/>
                <a:cs typeface="Arial"/>
              </a:rPr>
              <a:t>each </a:t>
            </a:r>
            <a:r>
              <a:rPr sz="2000" spc="-150" dirty="0">
                <a:solidFill>
                  <a:srgbClr val="333333"/>
                </a:solidFill>
                <a:latin typeface="Arial"/>
                <a:cs typeface="Arial"/>
              </a:rPr>
              <a:t>increase </a:t>
            </a:r>
            <a:r>
              <a:rPr sz="2000" spc="-90" dirty="0">
                <a:solidFill>
                  <a:srgbClr val="333333"/>
                </a:solidFill>
                <a:latin typeface="Arial"/>
                <a:cs typeface="Arial"/>
              </a:rPr>
              <a:t>of </a:t>
            </a:r>
            <a:r>
              <a:rPr sz="2000" spc="-100" dirty="0">
                <a:solidFill>
                  <a:srgbClr val="333333"/>
                </a:solidFill>
                <a:latin typeface="Arial"/>
                <a:cs typeface="Arial"/>
              </a:rPr>
              <a:t>the </a:t>
            </a:r>
            <a:r>
              <a:rPr sz="2000" spc="-95" dirty="0">
                <a:solidFill>
                  <a:srgbClr val="333333"/>
                </a:solidFill>
                <a:latin typeface="Arial"/>
                <a:cs typeface="Arial"/>
              </a:rPr>
              <a:t>tap</a:t>
            </a:r>
            <a:r>
              <a:rPr sz="2000" spc="160" dirty="0">
                <a:solidFill>
                  <a:srgbClr val="333333"/>
                </a:solidFill>
                <a:latin typeface="Arial"/>
                <a:cs typeface="Arial"/>
              </a:rPr>
              <a:t> </a:t>
            </a:r>
            <a:r>
              <a:rPr sz="2000" spc="-100" dirty="0">
                <a:solidFill>
                  <a:srgbClr val="333333"/>
                </a:solidFill>
                <a:latin typeface="Arial"/>
                <a:cs typeface="Arial"/>
              </a:rPr>
              <a:t>position.</a:t>
            </a:r>
            <a:endParaRPr sz="2000">
              <a:latin typeface="Arial"/>
              <a:cs typeface="Arial"/>
            </a:endParaRPr>
          </a:p>
        </p:txBody>
      </p:sp>
      <p:sp>
        <p:nvSpPr>
          <p:cNvPr id="33" name="object 33"/>
          <p:cNvSpPr txBox="1"/>
          <p:nvPr/>
        </p:nvSpPr>
        <p:spPr>
          <a:xfrm>
            <a:off x="584978" y="6109076"/>
            <a:ext cx="7947462" cy="289823"/>
          </a:xfrm>
          <a:prstGeom prst="rect">
            <a:avLst/>
          </a:prstGeom>
        </p:spPr>
        <p:txBody>
          <a:bodyPr vert="horz" wrap="square" lIns="0" tIns="12700" rIns="0" bIns="0" rtlCol="0">
            <a:spAutoFit/>
          </a:bodyPr>
          <a:lstStyle/>
          <a:p>
            <a:pPr marL="12700">
              <a:lnSpc>
                <a:spcPct val="100000"/>
              </a:lnSpc>
              <a:spcBef>
                <a:spcPts val="100"/>
              </a:spcBef>
              <a:tabLst>
                <a:tab pos="1936750" algn="l"/>
                <a:tab pos="2326005" algn="l"/>
              </a:tabLst>
            </a:pPr>
            <a:r>
              <a:rPr sz="1800" spc="-145" dirty="0">
                <a:solidFill>
                  <a:srgbClr val="333333"/>
                </a:solidFill>
                <a:latin typeface="Arial"/>
                <a:cs typeface="Arial"/>
              </a:rPr>
              <a:t>Step </a:t>
            </a:r>
            <a:r>
              <a:rPr sz="1800" spc="-160" dirty="0">
                <a:solidFill>
                  <a:srgbClr val="333333"/>
                </a:solidFill>
                <a:latin typeface="Arial"/>
                <a:cs typeface="Arial"/>
              </a:rPr>
              <a:t>size</a:t>
            </a:r>
            <a:r>
              <a:rPr sz="1800" spc="15" dirty="0">
                <a:solidFill>
                  <a:srgbClr val="333333"/>
                </a:solidFill>
                <a:latin typeface="Arial"/>
                <a:cs typeface="Arial"/>
              </a:rPr>
              <a:t> </a:t>
            </a:r>
            <a:r>
              <a:rPr sz="1800" spc="-105" dirty="0">
                <a:solidFill>
                  <a:srgbClr val="333333"/>
                </a:solidFill>
                <a:latin typeface="Arial"/>
                <a:cs typeface="Arial"/>
              </a:rPr>
              <a:t>is </a:t>
            </a:r>
            <a:r>
              <a:rPr sz="1800" spc="-20" dirty="0">
                <a:solidFill>
                  <a:srgbClr val="333333"/>
                </a:solidFill>
                <a:latin typeface="Arial"/>
                <a:cs typeface="Arial"/>
              </a:rPr>
              <a:t> </a:t>
            </a:r>
            <a:r>
              <a:rPr sz="1800" spc="-100" dirty="0" smtClean="0">
                <a:solidFill>
                  <a:srgbClr val="333333"/>
                </a:solidFill>
                <a:latin typeface="Arial"/>
                <a:cs typeface="Arial"/>
              </a:rPr>
              <a:t>positive</a:t>
            </a:r>
            <a:r>
              <a:rPr lang="en-IN" sz="1800" spc="-100" dirty="0" smtClean="0">
                <a:solidFill>
                  <a:srgbClr val="333333"/>
                </a:solidFill>
                <a:latin typeface="Arial"/>
                <a:cs typeface="Arial"/>
              </a:rPr>
              <a:t> </a:t>
            </a:r>
            <a:r>
              <a:rPr sz="1800" spc="-5" dirty="0" smtClean="0">
                <a:solidFill>
                  <a:srgbClr val="333333"/>
                </a:solidFill>
                <a:latin typeface="Arial"/>
                <a:cs typeface="Arial"/>
              </a:rPr>
              <a:t>if</a:t>
            </a:r>
            <a:r>
              <a:rPr sz="1800" spc="-5" dirty="0">
                <a:solidFill>
                  <a:srgbClr val="333333"/>
                </a:solidFill>
                <a:latin typeface="Arial"/>
                <a:cs typeface="Arial"/>
              </a:rPr>
              <a:t>	</a:t>
            </a:r>
            <a:r>
              <a:rPr lang="en-IN" sz="1800" spc="-5" dirty="0" smtClean="0">
                <a:solidFill>
                  <a:srgbClr val="333333"/>
                </a:solidFill>
                <a:latin typeface="Arial"/>
                <a:cs typeface="Arial"/>
              </a:rPr>
              <a:t> </a:t>
            </a:r>
            <a:r>
              <a:rPr sz="1800" spc="-100" dirty="0" smtClean="0">
                <a:solidFill>
                  <a:srgbClr val="333333"/>
                </a:solidFill>
                <a:latin typeface="Arial"/>
                <a:cs typeface="Arial"/>
              </a:rPr>
              <a:t>k </a:t>
            </a:r>
            <a:r>
              <a:rPr sz="1800" spc="-120" dirty="0">
                <a:solidFill>
                  <a:srgbClr val="333333"/>
                </a:solidFill>
                <a:latin typeface="Arial"/>
                <a:cs typeface="Arial"/>
              </a:rPr>
              <a:t>(MaxTap) </a:t>
            </a:r>
            <a:r>
              <a:rPr sz="1800" spc="-155" dirty="0">
                <a:solidFill>
                  <a:srgbClr val="333333"/>
                </a:solidFill>
                <a:latin typeface="Arial"/>
                <a:cs typeface="Arial"/>
              </a:rPr>
              <a:t>&gt; </a:t>
            </a:r>
            <a:r>
              <a:rPr sz="1800" spc="-100" dirty="0">
                <a:solidFill>
                  <a:srgbClr val="333333"/>
                </a:solidFill>
                <a:latin typeface="Arial"/>
                <a:cs typeface="Arial"/>
              </a:rPr>
              <a:t>k</a:t>
            </a:r>
            <a:r>
              <a:rPr sz="1800" spc="-125" dirty="0">
                <a:solidFill>
                  <a:srgbClr val="333333"/>
                </a:solidFill>
                <a:latin typeface="Arial"/>
                <a:cs typeface="Arial"/>
              </a:rPr>
              <a:t> </a:t>
            </a:r>
            <a:r>
              <a:rPr sz="1800" spc="-95" dirty="0">
                <a:solidFill>
                  <a:srgbClr val="333333"/>
                </a:solidFill>
                <a:latin typeface="Arial"/>
                <a:cs typeface="Arial"/>
              </a:rPr>
              <a:t>(</a:t>
            </a:r>
            <a:r>
              <a:rPr sz="1800" spc="-95" dirty="0" err="1" smtClean="0">
                <a:solidFill>
                  <a:srgbClr val="333333"/>
                </a:solidFill>
                <a:latin typeface="Arial"/>
                <a:cs typeface="Arial"/>
              </a:rPr>
              <a:t>MinTap</a:t>
            </a:r>
            <a:r>
              <a:rPr sz="1800" spc="-95" dirty="0" smtClean="0">
                <a:solidFill>
                  <a:srgbClr val="333333"/>
                </a:solidFill>
                <a:latin typeface="Arial"/>
                <a:cs typeface="Arial"/>
              </a:rPr>
              <a:t>)</a:t>
            </a:r>
            <a:r>
              <a:rPr lang="en-IN" sz="1800" spc="-95" dirty="0" smtClean="0">
                <a:solidFill>
                  <a:srgbClr val="333333"/>
                </a:solidFill>
                <a:latin typeface="Arial"/>
                <a:cs typeface="Arial"/>
              </a:rPr>
              <a:t>,</a:t>
            </a:r>
            <a:r>
              <a:rPr lang="en-IN" dirty="0" smtClean="0">
                <a:latin typeface="Arial"/>
                <a:cs typeface="Arial"/>
              </a:rPr>
              <a:t> </a:t>
            </a:r>
            <a:r>
              <a:rPr sz="1800" spc="-114" dirty="0" smtClean="0">
                <a:solidFill>
                  <a:srgbClr val="333333"/>
                </a:solidFill>
                <a:latin typeface="Arial"/>
                <a:cs typeface="Arial"/>
              </a:rPr>
              <a:t>negative</a:t>
            </a:r>
            <a:r>
              <a:rPr lang="en-IN" spc="-114" dirty="0">
                <a:solidFill>
                  <a:srgbClr val="333333"/>
                </a:solidFill>
                <a:latin typeface="Arial"/>
                <a:cs typeface="Arial"/>
              </a:rPr>
              <a:t> </a:t>
            </a:r>
            <a:r>
              <a:rPr sz="1800" spc="-100" dirty="0" smtClean="0">
                <a:solidFill>
                  <a:srgbClr val="333333"/>
                </a:solidFill>
                <a:latin typeface="Arial"/>
                <a:cs typeface="Arial"/>
              </a:rPr>
              <a:t>otherwise</a:t>
            </a:r>
            <a:endParaRPr sz="1800" dirty="0">
              <a:latin typeface="Arial"/>
              <a:cs typeface="Arial"/>
            </a:endParaRPr>
          </a:p>
        </p:txBody>
      </p:sp>
      <p:sp>
        <p:nvSpPr>
          <p:cNvPr id="34" name="object 34"/>
          <p:cNvSpPr txBox="1"/>
          <p:nvPr/>
        </p:nvSpPr>
        <p:spPr>
          <a:xfrm>
            <a:off x="5827259" y="1306449"/>
            <a:ext cx="948055" cy="299720"/>
          </a:xfrm>
          <a:prstGeom prst="rect">
            <a:avLst/>
          </a:prstGeom>
        </p:spPr>
        <p:txBody>
          <a:bodyPr vert="horz" wrap="square" lIns="0" tIns="12700" rIns="0" bIns="0" rtlCol="0">
            <a:spAutoFit/>
          </a:bodyPr>
          <a:lstStyle/>
          <a:p>
            <a:pPr marL="12700">
              <a:lnSpc>
                <a:spcPct val="100000"/>
              </a:lnSpc>
              <a:spcBef>
                <a:spcPts val="100"/>
              </a:spcBef>
            </a:pPr>
            <a:r>
              <a:rPr sz="1800" spc="-155" dirty="0">
                <a:solidFill>
                  <a:srgbClr val="333333"/>
                </a:solidFill>
                <a:latin typeface="Arial"/>
                <a:cs typeface="Arial"/>
              </a:rPr>
              <a:t>Example</a:t>
            </a:r>
            <a:r>
              <a:rPr sz="1800" spc="-45" dirty="0">
                <a:solidFill>
                  <a:srgbClr val="333333"/>
                </a:solidFill>
                <a:latin typeface="Arial"/>
                <a:cs typeface="Arial"/>
              </a:rPr>
              <a:t> </a:t>
            </a:r>
            <a:r>
              <a:rPr sz="1800" spc="-55" dirty="0">
                <a:solidFill>
                  <a:srgbClr val="333333"/>
                </a:solidFill>
                <a:latin typeface="Arial"/>
                <a:cs typeface="Arial"/>
              </a:rPr>
              <a:t>:</a:t>
            </a:r>
            <a:endParaRPr sz="1800">
              <a:latin typeface="Arial"/>
              <a:cs typeface="Arial"/>
            </a:endParaRPr>
          </a:p>
        </p:txBody>
      </p:sp>
      <p:sp>
        <p:nvSpPr>
          <p:cNvPr id="35" name="object 35"/>
          <p:cNvSpPr txBox="1"/>
          <p:nvPr/>
        </p:nvSpPr>
        <p:spPr>
          <a:xfrm>
            <a:off x="5827259" y="1855470"/>
            <a:ext cx="1769110" cy="299720"/>
          </a:xfrm>
          <a:prstGeom prst="rect">
            <a:avLst/>
          </a:prstGeom>
        </p:spPr>
        <p:txBody>
          <a:bodyPr vert="horz" wrap="square" lIns="0" tIns="12700" rIns="0" bIns="0" rtlCol="0">
            <a:spAutoFit/>
          </a:bodyPr>
          <a:lstStyle/>
          <a:p>
            <a:pPr marL="12700">
              <a:lnSpc>
                <a:spcPct val="100000"/>
              </a:lnSpc>
              <a:spcBef>
                <a:spcPts val="100"/>
              </a:spcBef>
            </a:pPr>
            <a:r>
              <a:rPr sz="1800" spc="-145" dirty="0">
                <a:solidFill>
                  <a:srgbClr val="333333"/>
                </a:solidFill>
                <a:latin typeface="Arial"/>
                <a:cs typeface="Arial"/>
              </a:rPr>
              <a:t>Step </a:t>
            </a:r>
            <a:r>
              <a:rPr sz="1800" spc="-160" dirty="0">
                <a:solidFill>
                  <a:srgbClr val="333333"/>
                </a:solidFill>
                <a:latin typeface="Arial"/>
                <a:cs typeface="Arial"/>
              </a:rPr>
              <a:t>size </a:t>
            </a:r>
            <a:r>
              <a:rPr sz="1800" spc="-155" dirty="0">
                <a:solidFill>
                  <a:srgbClr val="333333"/>
                </a:solidFill>
                <a:latin typeface="Arial"/>
                <a:cs typeface="Arial"/>
              </a:rPr>
              <a:t>= +</a:t>
            </a:r>
            <a:r>
              <a:rPr sz="1800" spc="-125" dirty="0">
                <a:solidFill>
                  <a:srgbClr val="333333"/>
                </a:solidFill>
                <a:latin typeface="Arial"/>
                <a:cs typeface="Arial"/>
              </a:rPr>
              <a:t> </a:t>
            </a:r>
            <a:r>
              <a:rPr sz="1800" spc="-95" dirty="0">
                <a:solidFill>
                  <a:srgbClr val="333333"/>
                </a:solidFill>
                <a:latin typeface="Arial"/>
                <a:cs typeface="Arial"/>
              </a:rPr>
              <a:t>0.005</a:t>
            </a:r>
            <a:endParaRPr sz="1800">
              <a:latin typeface="Arial"/>
              <a:cs typeface="Arial"/>
            </a:endParaRPr>
          </a:p>
        </p:txBody>
      </p:sp>
      <p:sp>
        <p:nvSpPr>
          <p:cNvPr id="36" name="object 36"/>
          <p:cNvSpPr txBox="1"/>
          <p:nvPr/>
        </p:nvSpPr>
        <p:spPr>
          <a:xfrm>
            <a:off x="5827259" y="2404110"/>
            <a:ext cx="2550795" cy="574040"/>
          </a:xfrm>
          <a:prstGeom prst="rect">
            <a:avLst/>
          </a:prstGeom>
        </p:spPr>
        <p:txBody>
          <a:bodyPr vert="horz" wrap="square" lIns="0" tIns="12700" rIns="0" bIns="0" rtlCol="0">
            <a:spAutoFit/>
          </a:bodyPr>
          <a:lstStyle/>
          <a:p>
            <a:pPr marL="12700">
              <a:lnSpc>
                <a:spcPct val="100000"/>
              </a:lnSpc>
              <a:spcBef>
                <a:spcPts val="100"/>
              </a:spcBef>
            </a:pPr>
            <a:r>
              <a:rPr sz="1800" spc="-160" dirty="0">
                <a:solidFill>
                  <a:srgbClr val="333333"/>
                </a:solidFill>
                <a:latin typeface="Arial"/>
                <a:cs typeface="Arial"/>
              </a:rPr>
              <a:t>MaxTap </a:t>
            </a:r>
            <a:r>
              <a:rPr sz="1800" spc="-155" dirty="0">
                <a:solidFill>
                  <a:srgbClr val="333333"/>
                </a:solidFill>
                <a:latin typeface="Arial"/>
                <a:cs typeface="Arial"/>
              </a:rPr>
              <a:t>= </a:t>
            </a:r>
            <a:r>
              <a:rPr sz="1800" spc="-120" dirty="0">
                <a:solidFill>
                  <a:srgbClr val="333333"/>
                </a:solidFill>
                <a:latin typeface="Arial"/>
                <a:cs typeface="Arial"/>
              </a:rPr>
              <a:t>+16 </a:t>
            </a:r>
            <a:r>
              <a:rPr sz="1800" spc="-155" dirty="0">
                <a:solidFill>
                  <a:srgbClr val="333333"/>
                </a:solidFill>
                <a:latin typeface="Arial"/>
                <a:cs typeface="Arial"/>
              </a:rPr>
              <a:t>===&gt;</a:t>
            </a:r>
            <a:r>
              <a:rPr sz="1800" spc="-80" dirty="0">
                <a:solidFill>
                  <a:srgbClr val="333333"/>
                </a:solidFill>
                <a:latin typeface="Arial"/>
                <a:cs typeface="Arial"/>
              </a:rPr>
              <a:t> V1/V2</a:t>
            </a:r>
            <a:endParaRPr sz="1800">
              <a:latin typeface="Arial"/>
              <a:cs typeface="Arial"/>
            </a:endParaRPr>
          </a:p>
          <a:p>
            <a:pPr marL="12700">
              <a:lnSpc>
                <a:spcPct val="100000"/>
              </a:lnSpc>
            </a:pPr>
            <a:r>
              <a:rPr sz="1800" spc="-155" dirty="0">
                <a:solidFill>
                  <a:srgbClr val="333333"/>
                </a:solidFill>
                <a:latin typeface="Arial"/>
                <a:cs typeface="Arial"/>
              </a:rPr>
              <a:t>=</a:t>
            </a:r>
            <a:r>
              <a:rPr sz="1800" spc="-70" dirty="0">
                <a:solidFill>
                  <a:srgbClr val="333333"/>
                </a:solidFill>
                <a:latin typeface="Arial"/>
                <a:cs typeface="Arial"/>
              </a:rPr>
              <a:t> </a:t>
            </a:r>
            <a:r>
              <a:rPr sz="1800" spc="-95" dirty="0">
                <a:solidFill>
                  <a:srgbClr val="333333"/>
                </a:solidFill>
                <a:latin typeface="Arial"/>
                <a:cs typeface="Arial"/>
              </a:rPr>
              <a:t>1.08</a:t>
            </a:r>
            <a:endParaRPr sz="1800">
              <a:latin typeface="Arial"/>
              <a:cs typeface="Arial"/>
            </a:endParaRPr>
          </a:p>
        </p:txBody>
      </p:sp>
      <p:sp>
        <p:nvSpPr>
          <p:cNvPr id="37" name="object 37"/>
          <p:cNvSpPr txBox="1"/>
          <p:nvPr/>
        </p:nvSpPr>
        <p:spPr>
          <a:xfrm>
            <a:off x="7202974" y="3501644"/>
            <a:ext cx="1167130" cy="299720"/>
          </a:xfrm>
          <a:prstGeom prst="rect">
            <a:avLst/>
          </a:prstGeom>
        </p:spPr>
        <p:txBody>
          <a:bodyPr vert="horz" wrap="square" lIns="0" tIns="12700" rIns="0" bIns="0" rtlCol="0">
            <a:spAutoFit/>
          </a:bodyPr>
          <a:lstStyle/>
          <a:p>
            <a:pPr marL="12700">
              <a:lnSpc>
                <a:spcPct val="100000"/>
              </a:lnSpc>
              <a:spcBef>
                <a:spcPts val="100"/>
              </a:spcBef>
            </a:pPr>
            <a:r>
              <a:rPr sz="1800" spc="-155" dirty="0">
                <a:solidFill>
                  <a:srgbClr val="333333"/>
                </a:solidFill>
                <a:latin typeface="Arial"/>
                <a:cs typeface="Arial"/>
              </a:rPr>
              <a:t>===&gt;</a:t>
            </a:r>
            <a:r>
              <a:rPr sz="1800" spc="-40" dirty="0">
                <a:solidFill>
                  <a:srgbClr val="333333"/>
                </a:solidFill>
                <a:latin typeface="Arial"/>
                <a:cs typeface="Arial"/>
              </a:rPr>
              <a:t> </a:t>
            </a:r>
            <a:r>
              <a:rPr sz="1800" spc="-80" dirty="0">
                <a:solidFill>
                  <a:srgbClr val="333333"/>
                </a:solidFill>
                <a:latin typeface="Arial"/>
                <a:cs typeface="Arial"/>
              </a:rPr>
              <a:t>V1/V2</a:t>
            </a:r>
            <a:endParaRPr sz="1800">
              <a:latin typeface="Arial"/>
              <a:cs typeface="Arial"/>
            </a:endParaRPr>
          </a:p>
        </p:txBody>
      </p:sp>
      <p:sp>
        <p:nvSpPr>
          <p:cNvPr id="38" name="object 38"/>
          <p:cNvSpPr txBox="1"/>
          <p:nvPr/>
        </p:nvSpPr>
        <p:spPr>
          <a:xfrm>
            <a:off x="5827259" y="3501644"/>
            <a:ext cx="1123950" cy="574040"/>
          </a:xfrm>
          <a:prstGeom prst="rect">
            <a:avLst/>
          </a:prstGeom>
        </p:spPr>
        <p:txBody>
          <a:bodyPr vert="horz" wrap="square" lIns="0" tIns="12700" rIns="0" bIns="0" rtlCol="0">
            <a:spAutoFit/>
          </a:bodyPr>
          <a:lstStyle/>
          <a:p>
            <a:pPr marL="12700">
              <a:lnSpc>
                <a:spcPct val="100000"/>
              </a:lnSpc>
              <a:spcBef>
                <a:spcPts val="100"/>
              </a:spcBef>
            </a:pPr>
            <a:r>
              <a:rPr sz="1800" spc="-90" dirty="0">
                <a:solidFill>
                  <a:srgbClr val="333333"/>
                </a:solidFill>
                <a:latin typeface="Arial"/>
                <a:cs typeface="Arial"/>
              </a:rPr>
              <a:t>Nominal </a:t>
            </a:r>
            <a:r>
              <a:rPr sz="1800" spc="-155" dirty="0">
                <a:solidFill>
                  <a:srgbClr val="333333"/>
                </a:solidFill>
                <a:latin typeface="Arial"/>
                <a:cs typeface="Arial"/>
              </a:rPr>
              <a:t>=</a:t>
            </a:r>
            <a:r>
              <a:rPr sz="1800" spc="-130" dirty="0">
                <a:solidFill>
                  <a:srgbClr val="333333"/>
                </a:solidFill>
                <a:latin typeface="Arial"/>
                <a:cs typeface="Arial"/>
              </a:rPr>
              <a:t> </a:t>
            </a:r>
            <a:r>
              <a:rPr sz="1800" spc="-105" dirty="0">
                <a:solidFill>
                  <a:srgbClr val="333333"/>
                </a:solidFill>
                <a:latin typeface="Arial"/>
                <a:cs typeface="Arial"/>
              </a:rPr>
              <a:t>0</a:t>
            </a:r>
            <a:endParaRPr sz="1800">
              <a:latin typeface="Arial"/>
              <a:cs typeface="Arial"/>
            </a:endParaRPr>
          </a:p>
          <a:p>
            <a:pPr marL="12700">
              <a:lnSpc>
                <a:spcPct val="100000"/>
              </a:lnSpc>
            </a:pPr>
            <a:r>
              <a:rPr sz="1800" spc="-155" dirty="0">
                <a:solidFill>
                  <a:srgbClr val="333333"/>
                </a:solidFill>
                <a:latin typeface="Arial"/>
                <a:cs typeface="Arial"/>
              </a:rPr>
              <a:t>=</a:t>
            </a:r>
            <a:r>
              <a:rPr sz="1800" spc="-75" dirty="0">
                <a:solidFill>
                  <a:srgbClr val="333333"/>
                </a:solidFill>
                <a:latin typeface="Arial"/>
                <a:cs typeface="Arial"/>
              </a:rPr>
              <a:t> </a:t>
            </a:r>
            <a:r>
              <a:rPr sz="1800" spc="-95" dirty="0">
                <a:solidFill>
                  <a:srgbClr val="333333"/>
                </a:solidFill>
                <a:latin typeface="Arial"/>
                <a:cs typeface="Arial"/>
              </a:rPr>
              <a:t>1.00</a:t>
            </a:r>
            <a:endParaRPr sz="1800">
              <a:latin typeface="Arial"/>
              <a:cs typeface="Arial"/>
            </a:endParaRPr>
          </a:p>
        </p:txBody>
      </p:sp>
      <p:sp>
        <p:nvSpPr>
          <p:cNvPr id="39" name="object 39"/>
          <p:cNvSpPr txBox="1"/>
          <p:nvPr/>
        </p:nvSpPr>
        <p:spPr>
          <a:xfrm>
            <a:off x="7277802" y="4664709"/>
            <a:ext cx="482600" cy="299720"/>
          </a:xfrm>
          <a:prstGeom prst="rect">
            <a:avLst/>
          </a:prstGeom>
        </p:spPr>
        <p:txBody>
          <a:bodyPr vert="horz" wrap="square" lIns="0" tIns="12700" rIns="0" bIns="0" rtlCol="0">
            <a:spAutoFit/>
          </a:bodyPr>
          <a:lstStyle/>
          <a:p>
            <a:pPr marL="12700">
              <a:lnSpc>
                <a:spcPct val="100000"/>
              </a:lnSpc>
              <a:spcBef>
                <a:spcPts val="100"/>
              </a:spcBef>
            </a:pPr>
            <a:r>
              <a:rPr sz="1800" spc="-155" dirty="0">
                <a:solidFill>
                  <a:srgbClr val="333333"/>
                </a:solidFill>
                <a:latin typeface="Arial"/>
                <a:cs typeface="Arial"/>
              </a:rPr>
              <a:t>===&gt;</a:t>
            </a:r>
            <a:endParaRPr sz="1800">
              <a:latin typeface="Arial"/>
              <a:cs typeface="Arial"/>
            </a:endParaRPr>
          </a:p>
        </p:txBody>
      </p:sp>
      <p:sp>
        <p:nvSpPr>
          <p:cNvPr id="40" name="object 40"/>
          <p:cNvSpPr txBox="1"/>
          <p:nvPr/>
        </p:nvSpPr>
        <p:spPr>
          <a:xfrm>
            <a:off x="5827259" y="4588509"/>
            <a:ext cx="1254125" cy="676275"/>
          </a:xfrm>
          <a:prstGeom prst="rect">
            <a:avLst/>
          </a:prstGeom>
        </p:spPr>
        <p:txBody>
          <a:bodyPr vert="horz" wrap="square" lIns="0" tIns="12700" rIns="0" bIns="0" rtlCol="0">
            <a:spAutoFit/>
          </a:bodyPr>
          <a:lstStyle/>
          <a:p>
            <a:pPr marL="12700">
              <a:lnSpc>
                <a:spcPct val="100000"/>
              </a:lnSpc>
              <a:spcBef>
                <a:spcPts val="100"/>
              </a:spcBef>
            </a:pPr>
            <a:r>
              <a:rPr sz="1800" spc="-125" dirty="0">
                <a:solidFill>
                  <a:srgbClr val="333333"/>
                </a:solidFill>
                <a:latin typeface="Arial"/>
                <a:cs typeface="Arial"/>
              </a:rPr>
              <a:t>MinTap </a:t>
            </a:r>
            <a:r>
              <a:rPr sz="1800" spc="-155" dirty="0">
                <a:solidFill>
                  <a:srgbClr val="333333"/>
                </a:solidFill>
                <a:latin typeface="Arial"/>
                <a:cs typeface="Arial"/>
              </a:rPr>
              <a:t>=</a:t>
            </a:r>
            <a:r>
              <a:rPr sz="1800" spc="-90" dirty="0">
                <a:solidFill>
                  <a:srgbClr val="333333"/>
                </a:solidFill>
                <a:latin typeface="Arial"/>
                <a:cs typeface="Arial"/>
              </a:rPr>
              <a:t> </a:t>
            </a:r>
            <a:r>
              <a:rPr sz="2400" spc="-55" dirty="0">
                <a:solidFill>
                  <a:srgbClr val="333333"/>
                </a:solidFill>
                <a:latin typeface="Arial"/>
                <a:cs typeface="Arial"/>
              </a:rPr>
              <a:t>-</a:t>
            </a:r>
            <a:r>
              <a:rPr sz="1800" spc="-55" dirty="0">
                <a:solidFill>
                  <a:srgbClr val="333333"/>
                </a:solidFill>
                <a:latin typeface="Arial"/>
                <a:cs typeface="Arial"/>
              </a:rPr>
              <a:t>16</a:t>
            </a:r>
            <a:endParaRPr sz="1800">
              <a:latin typeface="Arial"/>
              <a:cs typeface="Arial"/>
            </a:endParaRPr>
          </a:p>
          <a:p>
            <a:pPr marL="12700">
              <a:lnSpc>
                <a:spcPct val="100000"/>
              </a:lnSpc>
              <a:spcBef>
                <a:spcPts val="80"/>
              </a:spcBef>
            </a:pPr>
            <a:r>
              <a:rPr sz="1800" spc="-80" dirty="0">
                <a:solidFill>
                  <a:srgbClr val="333333"/>
                </a:solidFill>
                <a:latin typeface="Arial"/>
                <a:cs typeface="Arial"/>
              </a:rPr>
              <a:t>V1/V2 </a:t>
            </a:r>
            <a:r>
              <a:rPr sz="1800" spc="-155" dirty="0">
                <a:solidFill>
                  <a:srgbClr val="333333"/>
                </a:solidFill>
                <a:latin typeface="Arial"/>
                <a:cs typeface="Arial"/>
              </a:rPr>
              <a:t>=</a:t>
            </a:r>
            <a:r>
              <a:rPr sz="1800" spc="-114" dirty="0">
                <a:solidFill>
                  <a:srgbClr val="333333"/>
                </a:solidFill>
                <a:latin typeface="Arial"/>
                <a:cs typeface="Arial"/>
              </a:rPr>
              <a:t> </a:t>
            </a:r>
            <a:r>
              <a:rPr sz="1800" spc="-95" dirty="0">
                <a:solidFill>
                  <a:srgbClr val="333333"/>
                </a:solidFill>
                <a:latin typeface="Arial"/>
                <a:cs typeface="Arial"/>
              </a:rPr>
              <a:t>0.92</a:t>
            </a:r>
            <a:endParaRPr sz="1800">
              <a:latin typeface="Arial"/>
              <a:cs typeface="Arial"/>
            </a:endParaRPr>
          </a:p>
        </p:txBody>
      </p:sp>
      <p:sp>
        <p:nvSpPr>
          <p:cNvPr id="41" name="TextBox 40"/>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7966166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332656"/>
            <a:ext cx="7992888" cy="1143000"/>
          </a:xfrm>
        </p:spPr>
        <p:txBody>
          <a:bodyPr>
            <a:normAutofit fontScale="90000"/>
          </a:bodyPr>
          <a:lstStyle/>
          <a:p>
            <a:r>
              <a:rPr lang="en-IN" dirty="0" smtClean="0"/>
              <a:t>Effect of tap position in Modelling</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2420888"/>
            <a:ext cx="3028950" cy="15906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2060848"/>
            <a:ext cx="3000375" cy="2476500"/>
          </a:xfrm>
          <a:prstGeom prst="rect">
            <a:avLst/>
          </a:prstGeom>
        </p:spPr>
      </p:pic>
      <p:sp>
        <p:nvSpPr>
          <p:cNvPr id="6" name="TextBox 5"/>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784836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537706"/>
            <a:ext cx="7933712" cy="504625"/>
          </a:xfrm>
          <a:prstGeom prst="rect">
            <a:avLst/>
          </a:prstGeom>
        </p:spPr>
        <p:txBody>
          <a:bodyPr vert="horz" wrap="square" lIns="0" tIns="12065" rIns="0" bIns="0" rtlCol="0">
            <a:spAutoFit/>
          </a:bodyPr>
          <a:lstStyle/>
          <a:p>
            <a:pPr marL="12700">
              <a:lnSpc>
                <a:spcPct val="100000"/>
              </a:lnSpc>
              <a:spcBef>
                <a:spcPts val="95"/>
              </a:spcBef>
              <a:tabLst>
                <a:tab pos="2129155" algn="l"/>
                <a:tab pos="3625215" algn="l"/>
                <a:tab pos="3884295" algn="l"/>
              </a:tabLst>
            </a:pPr>
            <a:r>
              <a:rPr sz="3200" spc="-495" dirty="0" smtClean="0"/>
              <a:t>G</a:t>
            </a:r>
            <a:r>
              <a:rPr sz="3200" spc="-434" dirty="0" smtClean="0"/>
              <a:t>E</a:t>
            </a:r>
            <a:r>
              <a:rPr lang="en-IN" sz="3200" spc="-434" dirty="0" smtClean="0"/>
              <a:t> </a:t>
            </a:r>
            <a:r>
              <a:rPr sz="3200" spc="-325" dirty="0" smtClean="0"/>
              <a:t>NERAT</a:t>
            </a:r>
            <a:r>
              <a:rPr sz="3200" spc="-130" dirty="0" smtClean="0"/>
              <a:t>I</a:t>
            </a:r>
            <a:r>
              <a:rPr sz="3200" spc="-275" dirty="0" smtClean="0"/>
              <a:t>ON</a:t>
            </a:r>
            <a:r>
              <a:rPr lang="en-IN" sz="3200" dirty="0" smtClean="0"/>
              <a:t> </a:t>
            </a:r>
            <a:r>
              <a:rPr sz="3200" spc="-215" dirty="0" smtClean="0"/>
              <a:t>d</a:t>
            </a:r>
            <a:r>
              <a:rPr sz="3200" spc="-150" dirty="0" smtClean="0"/>
              <a:t>ata</a:t>
            </a:r>
            <a:r>
              <a:rPr sz="3200" spc="-110" dirty="0" smtClean="0"/>
              <a:t> </a:t>
            </a:r>
            <a:r>
              <a:rPr sz="3200" spc="-285" dirty="0" smtClean="0"/>
              <a:t>base</a:t>
            </a:r>
            <a:r>
              <a:rPr lang="en-IN" sz="3200" dirty="0"/>
              <a:t> </a:t>
            </a:r>
            <a:r>
              <a:rPr sz="3200" spc="-80" dirty="0" smtClean="0"/>
              <a:t>:</a:t>
            </a:r>
            <a:endParaRPr sz="3200" spc="-275" dirty="0"/>
          </a:p>
        </p:txBody>
      </p:sp>
      <p:sp>
        <p:nvSpPr>
          <p:cNvPr id="3" name="object 3"/>
          <p:cNvSpPr txBox="1"/>
          <p:nvPr/>
        </p:nvSpPr>
        <p:spPr>
          <a:xfrm>
            <a:off x="665175" y="1386332"/>
            <a:ext cx="4112260" cy="784225"/>
          </a:xfrm>
          <a:prstGeom prst="rect">
            <a:avLst/>
          </a:prstGeom>
        </p:spPr>
        <p:txBody>
          <a:bodyPr vert="horz" wrap="square" lIns="0" tIns="12065" rIns="0" bIns="0" rtlCol="0">
            <a:spAutoFit/>
          </a:bodyPr>
          <a:lstStyle/>
          <a:p>
            <a:pPr marL="12700">
              <a:lnSpc>
                <a:spcPts val="1825"/>
              </a:lnSpc>
              <a:spcBef>
                <a:spcPts val="95"/>
              </a:spcBef>
              <a:tabLst>
                <a:tab pos="355600" algn="l"/>
              </a:tabLst>
            </a:pPr>
            <a:r>
              <a:rPr sz="1600" spc="-5" dirty="0">
                <a:solidFill>
                  <a:srgbClr val="1B5CA4"/>
                </a:solidFill>
                <a:latin typeface="Wingdings"/>
                <a:cs typeface="Wingdings"/>
              </a:rPr>
              <a:t></a:t>
            </a:r>
            <a:r>
              <a:rPr sz="1600" spc="-5" dirty="0">
                <a:solidFill>
                  <a:srgbClr val="1B5CA4"/>
                </a:solidFill>
                <a:latin typeface="Times New Roman"/>
                <a:cs typeface="Times New Roman"/>
              </a:rPr>
              <a:t>	</a:t>
            </a:r>
            <a:r>
              <a:rPr sz="1600" b="1" spc="-130" dirty="0">
                <a:solidFill>
                  <a:srgbClr val="5F5F5F"/>
                </a:solidFill>
                <a:latin typeface="Arial"/>
                <a:cs typeface="Arial"/>
              </a:rPr>
              <a:t>Hierarchy </a:t>
            </a:r>
            <a:r>
              <a:rPr sz="1600" b="1" spc="-145" dirty="0">
                <a:solidFill>
                  <a:srgbClr val="5F5F5F"/>
                </a:solidFill>
                <a:latin typeface="Arial"/>
                <a:cs typeface="Arial"/>
              </a:rPr>
              <a:t>defines </a:t>
            </a:r>
            <a:r>
              <a:rPr sz="1600" b="1" spc="-105" dirty="0">
                <a:solidFill>
                  <a:srgbClr val="5F5F5F"/>
                </a:solidFill>
                <a:latin typeface="Arial"/>
                <a:cs typeface="Arial"/>
              </a:rPr>
              <a:t>the </a:t>
            </a:r>
            <a:r>
              <a:rPr sz="1600" b="1" spc="-155" dirty="0">
                <a:solidFill>
                  <a:srgbClr val="5F5F5F"/>
                </a:solidFill>
                <a:latin typeface="Arial"/>
                <a:cs typeface="Arial"/>
              </a:rPr>
              <a:t>existence </a:t>
            </a:r>
            <a:r>
              <a:rPr sz="1600" b="1" spc="-120" dirty="0">
                <a:solidFill>
                  <a:srgbClr val="5F5F5F"/>
                </a:solidFill>
                <a:latin typeface="Arial"/>
                <a:cs typeface="Arial"/>
              </a:rPr>
              <a:t>of</a:t>
            </a:r>
            <a:r>
              <a:rPr sz="1600" b="1" spc="80" dirty="0">
                <a:solidFill>
                  <a:srgbClr val="5F5F5F"/>
                </a:solidFill>
                <a:latin typeface="Arial"/>
                <a:cs typeface="Arial"/>
              </a:rPr>
              <a:t> </a:t>
            </a:r>
            <a:r>
              <a:rPr sz="1600" b="1" spc="-130" dirty="0">
                <a:solidFill>
                  <a:srgbClr val="5F5F5F"/>
                </a:solidFill>
                <a:latin typeface="Arial"/>
                <a:cs typeface="Arial"/>
              </a:rPr>
              <a:t>generation</a:t>
            </a:r>
            <a:endParaRPr sz="1600">
              <a:latin typeface="Arial"/>
              <a:cs typeface="Arial"/>
            </a:endParaRPr>
          </a:p>
          <a:p>
            <a:pPr marL="355600">
              <a:lnSpc>
                <a:spcPts val="1825"/>
              </a:lnSpc>
            </a:pPr>
            <a:r>
              <a:rPr sz="1600" b="1" spc="-165" dirty="0">
                <a:solidFill>
                  <a:srgbClr val="5F5F5F"/>
                </a:solidFill>
                <a:latin typeface="Arial"/>
                <a:cs typeface="Arial"/>
              </a:rPr>
              <a:t>system </a:t>
            </a:r>
            <a:r>
              <a:rPr sz="1600" b="1" spc="-180" dirty="0">
                <a:solidFill>
                  <a:srgbClr val="5F5F5F"/>
                </a:solidFill>
                <a:latin typeface="Arial"/>
                <a:cs typeface="Arial"/>
              </a:rPr>
              <a:t>components</a:t>
            </a:r>
            <a:r>
              <a:rPr sz="1600" b="1" spc="-75" dirty="0">
                <a:solidFill>
                  <a:srgbClr val="5F5F5F"/>
                </a:solidFill>
                <a:latin typeface="Arial"/>
                <a:cs typeface="Arial"/>
              </a:rPr>
              <a:t> </a:t>
            </a:r>
            <a:r>
              <a:rPr sz="1600" b="1" spc="-105" dirty="0">
                <a:solidFill>
                  <a:srgbClr val="5F5F5F"/>
                </a:solidFill>
                <a:latin typeface="Arial"/>
                <a:cs typeface="Arial"/>
              </a:rPr>
              <a:t>:</a:t>
            </a:r>
            <a:endParaRPr sz="1600">
              <a:latin typeface="Arial"/>
              <a:cs typeface="Arial"/>
            </a:endParaRPr>
          </a:p>
          <a:p>
            <a:pPr marL="641985" indent="-228600">
              <a:lnSpc>
                <a:spcPct val="100000"/>
              </a:lnSpc>
              <a:spcBef>
                <a:spcPts val="405"/>
              </a:spcBef>
              <a:buClr>
                <a:srgbClr val="1B5CA4"/>
              </a:buClr>
              <a:buFont typeface="Wingdings"/>
              <a:buChar char=""/>
              <a:tabLst>
                <a:tab pos="641985" algn="l"/>
                <a:tab pos="642620" algn="l"/>
              </a:tabLst>
            </a:pPr>
            <a:r>
              <a:rPr sz="1600" spc="-105" dirty="0">
                <a:solidFill>
                  <a:srgbClr val="5F5F5F"/>
                </a:solidFill>
                <a:latin typeface="Arial"/>
                <a:cs typeface="Arial"/>
              </a:rPr>
              <a:t>Operating </a:t>
            </a:r>
            <a:r>
              <a:rPr sz="1600" spc="-140" dirty="0">
                <a:solidFill>
                  <a:srgbClr val="5F5F5F"/>
                </a:solidFill>
                <a:latin typeface="Arial"/>
                <a:cs typeface="Arial"/>
              </a:rPr>
              <a:t>areas </a:t>
            </a:r>
            <a:r>
              <a:rPr sz="1600" spc="-5" dirty="0">
                <a:solidFill>
                  <a:srgbClr val="5F5F5F"/>
                </a:solidFill>
                <a:latin typeface="Arial"/>
                <a:cs typeface="Arial"/>
              </a:rPr>
              <a:t>( </a:t>
            </a:r>
            <a:r>
              <a:rPr sz="1600" spc="-235" dirty="0">
                <a:solidFill>
                  <a:srgbClr val="5F5F5F"/>
                </a:solidFill>
                <a:latin typeface="Arial"/>
                <a:cs typeface="Arial"/>
              </a:rPr>
              <a:t>OPA</a:t>
            </a:r>
            <a:r>
              <a:rPr sz="1600" spc="-250" dirty="0">
                <a:solidFill>
                  <a:srgbClr val="5F5F5F"/>
                </a:solidFill>
                <a:latin typeface="Arial"/>
                <a:cs typeface="Arial"/>
              </a:rPr>
              <a:t> </a:t>
            </a:r>
            <a:r>
              <a:rPr sz="1600" spc="0" dirty="0">
                <a:solidFill>
                  <a:srgbClr val="5F5F5F"/>
                </a:solidFill>
                <a:latin typeface="Arial"/>
                <a:cs typeface="Arial"/>
              </a:rPr>
              <a:t>)</a:t>
            </a:r>
            <a:endParaRPr sz="1600">
              <a:latin typeface="Arial"/>
              <a:cs typeface="Arial"/>
            </a:endParaRPr>
          </a:p>
        </p:txBody>
      </p:sp>
      <p:sp>
        <p:nvSpPr>
          <p:cNvPr id="4" name="object 4"/>
          <p:cNvSpPr txBox="1"/>
          <p:nvPr/>
        </p:nvSpPr>
        <p:spPr>
          <a:xfrm>
            <a:off x="1409191" y="2132819"/>
            <a:ext cx="2585720" cy="1931670"/>
          </a:xfrm>
          <a:prstGeom prst="rect">
            <a:avLst/>
          </a:prstGeom>
        </p:spPr>
        <p:txBody>
          <a:bodyPr vert="horz" wrap="square" lIns="0" tIns="71120" rIns="0" bIns="0" rtlCol="0">
            <a:spAutoFit/>
          </a:bodyPr>
          <a:lstStyle/>
          <a:p>
            <a:pPr marL="241300" indent="-228600">
              <a:lnSpc>
                <a:spcPct val="100000"/>
              </a:lnSpc>
              <a:spcBef>
                <a:spcPts val="560"/>
              </a:spcBef>
              <a:buClr>
                <a:srgbClr val="1B5CA4"/>
              </a:buClr>
              <a:buChar char="•"/>
              <a:tabLst>
                <a:tab pos="240665" algn="l"/>
                <a:tab pos="241300" algn="l"/>
              </a:tabLst>
            </a:pPr>
            <a:r>
              <a:rPr sz="1800" spc="-90" dirty="0">
                <a:solidFill>
                  <a:srgbClr val="5F5F5F"/>
                </a:solidFill>
                <a:latin typeface="Arial"/>
                <a:cs typeface="Arial"/>
              </a:rPr>
              <a:t>Plant </a:t>
            </a:r>
            <a:r>
              <a:rPr sz="1800" spc="-95" dirty="0">
                <a:solidFill>
                  <a:srgbClr val="5F5F5F"/>
                </a:solidFill>
                <a:latin typeface="Arial"/>
                <a:cs typeface="Arial"/>
              </a:rPr>
              <a:t>controllers </a:t>
            </a:r>
            <a:r>
              <a:rPr sz="1800" spc="-5" dirty="0">
                <a:solidFill>
                  <a:srgbClr val="5F5F5F"/>
                </a:solidFill>
                <a:latin typeface="Arial"/>
                <a:cs typeface="Arial"/>
              </a:rPr>
              <a:t>( </a:t>
            </a:r>
            <a:r>
              <a:rPr sz="1800" spc="-260" dirty="0">
                <a:solidFill>
                  <a:srgbClr val="5F5F5F"/>
                </a:solidFill>
                <a:latin typeface="Arial"/>
                <a:cs typeface="Arial"/>
              </a:rPr>
              <a:t>PLC</a:t>
            </a:r>
            <a:r>
              <a:rPr sz="1800" spc="-95" dirty="0">
                <a:solidFill>
                  <a:srgbClr val="5F5F5F"/>
                </a:solidFill>
                <a:latin typeface="Arial"/>
                <a:cs typeface="Arial"/>
              </a:rPr>
              <a:t> </a:t>
            </a:r>
            <a:r>
              <a:rPr sz="1800" spc="0" dirty="0">
                <a:solidFill>
                  <a:srgbClr val="5F5F5F"/>
                </a:solidFill>
                <a:latin typeface="Arial"/>
                <a:cs typeface="Arial"/>
              </a:rPr>
              <a:t>)</a:t>
            </a:r>
            <a:endParaRPr sz="1800">
              <a:latin typeface="Arial"/>
              <a:cs typeface="Arial"/>
            </a:endParaRPr>
          </a:p>
          <a:p>
            <a:pPr marL="525780" lvl="1" indent="-170180">
              <a:lnSpc>
                <a:spcPct val="100000"/>
              </a:lnSpc>
              <a:spcBef>
                <a:spcPts val="400"/>
              </a:spcBef>
              <a:buClr>
                <a:srgbClr val="1B5CA4"/>
              </a:buClr>
              <a:buChar char="−"/>
              <a:tabLst>
                <a:tab pos="526415" algn="l"/>
              </a:tabLst>
            </a:pPr>
            <a:r>
              <a:rPr sz="1600" spc="-114" dirty="0">
                <a:solidFill>
                  <a:srgbClr val="5F5F5F"/>
                </a:solidFill>
                <a:latin typeface="Arial"/>
                <a:cs typeface="Arial"/>
              </a:rPr>
              <a:t>Generating </a:t>
            </a:r>
            <a:r>
              <a:rPr sz="1600" spc="-75" dirty="0">
                <a:solidFill>
                  <a:srgbClr val="5F5F5F"/>
                </a:solidFill>
                <a:latin typeface="Arial"/>
                <a:cs typeface="Arial"/>
              </a:rPr>
              <a:t>units </a:t>
            </a:r>
            <a:r>
              <a:rPr sz="1600" spc="-5" dirty="0">
                <a:solidFill>
                  <a:srgbClr val="5F5F5F"/>
                </a:solidFill>
                <a:latin typeface="Arial"/>
                <a:cs typeface="Arial"/>
              </a:rPr>
              <a:t>( </a:t>
            </a:r>
            <a:r>
              <a:rPr sz="1600" spc="-130" dirty="0">
                <a:solidFill>
                  <a:srgbClr val="5F5F5F"/>
                </a:solidFill>
                <a:latin typeface="Arial"/>
                <a:cs typeface="Arial"/>
              </a:rPr>
              <a:t>UNIT</a:t>
            </a:r>
            <a:r>
              <a:rPr sz="1600" spc="-20" dirty="0">
                <a:solidFill>
                  <a:srgbClr val="5F5F5F"/>
                </a:solidFill>
                <a:latin typeface="Arial"/>
                <a:cs typeface="Arial"/>
              </a:rPr>
              <a:t> </a:t>
            </a:r>
            <a:r>
              <a:rPr sz="1600" spc="0" dirty="0">
                <a:solidFill>
                  <a:srgbClr val="5F5F5F"/>
                </a:solidFill>
                <a:latin typeface="Arial"/>
                <a:cs typeface="Arial"/>
              </a:rPr>
              <a:t>)</a:t>
            </a:r>
            <a:endParaRPr sz="1600">
              <a:latin typeface="Arial"/>
              <a:cs typeface="Arial"/>
            </a:endParaRPr>
          </a:p>
          <a:p>
            <a:pPr marL="241300" indent="-228600">
              <a:lnSpc>
                <a:spcPct val="100000"/>
              </a:lnSpc>
              <a:spcBef>
                <a:spcPts val="409"/>
              </a:spcBef>
              <a:buClr>
                <a:srgbClr val="1B5CA4"/>
              </a:buClr>
              <a:buChar char="•"/>
              <a:tabLst>
                <a:tab pos="240665" algn="l"/>
                <a:tab pos="241300" algn="l"/>
              </a:tabLst>
            </a:pPr>
            <a:r>
              <a:rPr sz="1800" spc="-65" dirty="0">
                <a:solidFill>
                  <a:srgbClr val="5F5F5F"/>
                </a:solidFill>
                <a:latin typeface="Arial"/>
                <a:cs typeface="Arial"/>
              </a:rPr>
              <a:t>Utilities </a:t>
            </a:r>
            <a:r>
              <a:rPr sz="1800" spc="-5" dirty="0">
                <a:solidFill>
                  <a:srgbClr val="5F5F5F"/>
                </a:solidFill>
                <a:latin typeface="Arial"/>
                <a:cs typeface="Arial"/>
              </a:rPr>
              <a:t>( </a:t>
            </a:r>
            <a:r>
              <a:rPr sz="1800" spc="-175" dirty="0">
                <a:solidFill>
                  <a:srgbClr val="5F5F5F"/>
                </a:solidFill>
                <a:latin typeface="Arial"/>
                <a:cs typeface="Arial"/>
              </a:rPr>
              <a:t>UTIL</a:t>
            </a:r>
            <a:r>
              <a:rPr sz="1800" spc="-165" dirty="0">
                <a:solidFill>
                  <a:srgbClr val="5F5F5F"/>
                </a:solidFill>
                <a:latin typeface="Arial"/>
                <a:cs typeface="Arial"/>
              </a:rPr>
              <a:t> </a:t>
            </a:r>
            <a:r>
              <a:rPr sz="1800" spc="0" dirty="0">
                <a:solidFill>
                  <a:srgbClr val="5F5F5F"/>
                </a:solidFill>
                <a:latin typeface="Arial"/>
                <a:cs typeface="Arial"/>
              </a:rPr>
              <a:t>)</a:t>
            </a:r>
            <a:endParaRPr sz="1800">
              <a:latin typeface="Arial"/>
              <a:cs typeface="Arial"/>
            </a:endParaRPr>
          </a:p>
          <a:p>
            <a:pPr marL="525780" lvl="1" indent="-170180">
              <a:lnSpc>
                <a:spcPct val="100000"/>
              </a:lnSpc>
              <a:spcBef>
                <a:spcPts val="400"/>
              </a:spcBef>
              <a:buClr>
                <a:srgbClr val="1B5CA4"/>
              </a:buClr>
              <a:buChar char="−"/>
              <a:tabLst>
                <a:tab pos="526415" algn="l"/>
              </a:tabLst>
            </a:pPr>
            <a:r>
              <a:rPr sz="1600" spc="-150" dirty="0">
                <a:solidFill>
                  <a:srgbClr val="5F5F5F"/>
                </a:solidFill>
                <a:latin typeface="Arial"/>
                <a:cs typeface="Arial"/>
              </a:rPr>
              <a:t>Tie </a:t>
            </a:r>
            <a:r>
              <a:rPr sz="1600" spc="-90" dirty="0">
                <a:solidFill>
                  <a:srgbClr val="5F5F5F"/>
                </a:solidFill>
                <a:latin typeface="Arial"/>
                <a:cs typeface="Arial"/>
              </a:rPr>
              <a:t>corridors </a:t>
            </a:r>
            <a:r>
              <a:rPr sz="1600" spc="-5" dirty="0">
                <a:solidFill>
                  <a:srgbClr val="5F5F5F"/>
                </a:solidFill>
                <a:latin typeface="Arial"/>
                <a:cs typeface="Arial"/>
              </a:rPr>
              <a:t>( </a:t>
            </a:r>
            <a:r>
              <a:rPr sz="1600" spc="-165" dirty="0">
                <a:solidFill>
                  <a:srgbClr val="5F5F5F"/>
                </a:solidFill>
                <a:latin typeface="Arial"/>
                <a:cs typeface="Arial"/>
              </a:rPr>
              <a:t>TIE</a:t>
            </a:r>
            <a:r>
              <a:rPr sz="1600" spc="-229" dirty="0">
                <a:solidFill>
                  <a:srgbClr val="5F5F5F"/>
                </a:solidFill>
                <a:latin typeface="Arial"/>
                <a:cs typeface="Arial"/>
              </a:rPr>
              <a:t> </a:t>
            </a:r>
            <a:r>
              <a:rPr sz="1600" spc="0" dirty="0">
                <a:solidFill>
                  <a:srgbClr val="5F5F5F"/>
                </a:solidFill>
                <a:latin typeface="Arial"/>
                <a:cs typeface="Arial"/>
              </a:rPr>
              <a:t>)</a:t>
            </a:r>
            <a:endParaRPr sz="1600">
              <a:latin typeface="Arial"/>
              <a:cs typeface="Arial"/>
            </a:endParaRPr>
          </a:p>
          <a:p>
            <a:pPr marL="812800" lvl="2" indent="-172720">
              <a:lnSpc>
                <a:spcPct val="100000"/>
              </a:lnSpc>
              <a:spcBef>
                <a:spcPts val="409"/>
              </a:spcBef>
              <a:buClr>
                <a:srgbClr val="1B5CA4"/>
              </a:buClr>
              <a:buChar char="•"/>
              <a:tabLst>
                <a:tab pos="812800" algn="l"/>
              </a:tabLst>
            </a:pPr>
            <a:r>
              <a:rPr sz="1800" spc="-165" dirty="0">
                <a:solidFill>
                  <a:srgbClr val="5F5F5F"/>
                </a:solidFill>
                <a:latin typeface="Arial"/>
                <a:cs typeface="Arial"/>
              </a:rPr>
              <a:t>Tie </a:t>
            </a:r>
            <a:r>
              <a:rPr sz="1800" spc="-110" dirty="0">
                <a:solidFill>
                  <a:srgbClr val="5F5F5F"/>
                </a:solidFill>
                <a:latin typeface="Arial"/>
                <a:cs typeface="Arial"/>
              </a:rPr>
              <a:t>lines </a:t>
            </a:r>
            <a:r>
              <a:rPr sz="1800" spc="-5" dirty="0">
                <a:solidFill>
                  <a:srgbClr val="5F5F5F"/>
                </a:solidFill>
                <a:latin typeface="Arial"/>
                <a:cs typeface="Arial"/>
              </a:rPr>
              <a:t>( </a:t>
            </a:r>
            <a:r>
              <a:rPr sz="1800" spc="-210" dirty="0">
                <a:solidFill>
                  <a:srgbClr val="5F5F5F"/>
                </a:solidFill>
                <a:latin typeface="Arial"/>
                <a:cs typeface="Arial"/>
              </a:rPr>
              <a:t>TYLN</a:t>
            </a:r>
            <a:r>
              <a:rPr sz="1800" spc="25" dirty="0">
                <a:solidFill>
                  <a:srgbClr val="5F5F5F"/>
                </a:solidFill>
                <a:latin typeface="Arial"/>
                <a:cs typeface="Arial"/>
              </a:rPr>
              <a:t> </a:t>
            </a:r>
            <a:r>
              <a:rPr sz="1800" spc="0" dirty="0">
                <a:solidFill>
                  <a:srgbClr val="5F5F5F"/>
                </a:solidFill>
                <a:latin typeface="Arial"/>
                <a:cs typeface="Arial"/>
              </a:rPr>
              <a:t>)</a:t>
            </a:r>
            <a:endParaRPr sz="1800">
              <a:latin typeface="Arial"/>
              <a:cs typeface="Arial"/>
            </a:endParaRPr>
          </a:p>
          <a:p>
            <a:pPr marL="241300" indent="-228600">
              <a:lnSpc>
                <a:spcPct val="100000"/>
              </a:lnSpc>
              <a:spcBef>
                <a:spcPts val="430"/>
              </a:spcBef>
              <a:buClr>
                <a:srgbClr val="1B5CA4"/>
              </a:buClr>
              <a:buChar char="•"/>
              <a:tabLst>
                <a:tab pos="240665" algn="l"/>
                <a:tab pos="241300" algn="l"/>
              </a:tabLst>
            </a:pPr>
            <a:r>
              <a:rPr sz="1800" spc="-120" dirty="0">
                <a:solidFill>
                  <a:srgbClr val="5F5F5F"/>
                </a:solidFill>
                <a:latin typeface="Arial"/>
                <a:cs typeface="Arial"/>
              </a:rPr>
              <a:t>Transacting </a:t>
            </a:r>
            <a:r>
              <a:rPr sz="1800" spc="-155" dirty="0">
                <a:solidFill>
                  <a:srgbClr val="5F5F5F"/>
                </a:solidFill>
                <a:latin typeface="Arial"/>
                <a:cs typeface="Arial"/>
              </a:rPr>
              <a:t>areas </a:t>
            </a:r>
            <a:r>
              <a:rPr sz="1800" spc="-5" dirty="0">
                <a:solidFill>
                  <a:srgbClr val="5F5F5F"/>
                </a:solidFill>
                <a:latin typeface="Arial"/>
                <a:cs typeface="Arial"/>
              </a:rPr>
              <a:t>( </a:t>
            </a:r>
            <a:r>
              <a:rPr sz="1800" spc="-265" dirty="0">
                <a:solidFill>
                  <a:srgbClr val="5F5F5F"/>
                </a:solidFill>
                <a:latin typeface="Arial"/>
                <a:cs typeface="Arial"/>
              </a:rPr>
              <a:t>TRA</a:t>
            </a:r>
            <a:r>
              <a:rPr sz="1800" spc="-245" dirty="0">
                <a:solidFill>
                  <a:srgbClr val="5F5F5F"/>
                </a:solidFill>
                <a:latin typeface="Arial"/>
                <a:cs typeface="Arial"/>
              </a:rPr>
              <a:t> </a:t>
            </a:r>
            <a:r>
              <a:rPr sz="1800" spc="0" dirty="0">
                <a:solidFill>
                  <a:srgbClr val="5F5F5F"/>
                </a:solidFill>
                <a:latin typeface="Arial"/>
                <a:cs typeface="Arial"/>
              </a:rPr>
              <a:t>)</a:t>
            </a:r>
            <a:endParaRPr sz="1800">
              <a:latin typeface="Arial"/>
              <a:cs typeface="Arial"/>
            </a:endParaRPr>
          </a:p>
        </p:txBody>
      </p:sp>
      <p:sp>
        <p:nvSpPr>
          <p:cNvPr id="5" name="object 5"/>
          <p:cNvSpPr txBox="1"/>
          <p:nvPr/>
        </p:nvSpPr>
        <p:spPr>
          <a:xfrm>
            <a:off x="665175" y="4149928"/>
            <a:ext cx="1200785" cy="269240"/>
          </a:xfrm>
          <a:prstGeom prst="rect">
            <a:avLst/>
          </a:prstGeom>
        </p:spPr>
        <p:txBody>
          <a:bodyPr vert="horz" wrap="square" lIns="0" tIns="12065" rIns="0" bIns="0" rtlCol="0">
            <a:spAutoFit/>
          </a:bodyPr>
          <a:lstStyle/>
          <a:p>
            <a:pPr marL="12700">
              <a:lnSpc>
                <a:spcPct val="100000"/>
              </a:lnSpc>
              <a:spcBef>
                <a:spcPts val="95"/>
              </a:spcBef>
              <a:tabLst>
                <a:tab pos="355600" algn="l"/>
              </a:tabLst>
            </a:pPr>
            <a:r>
              <a:rPr sz="1600" spc="-5" dirty="0">
                <a:solidFill>
                  <a:srgbClr val="1B5CA4"/>
                </a:solidFill>
                <a:latin typeface="Wingdings"/>
                <a:cs typeface="Wingdings"/>
              </a:rPr>
              <a:t></a:t>
            </a:r>
            <a:r>
              <a:rPr sz="1600" spc="-5" dirty="0">
                <a:solidFill>
                  <a:srgbClr val="1B5CA4"/>
                </a:solidFill>
                <a:latin typeface="Times New Roman"/>
                <a:cs typeface="Times New Roman"/>
              </a:rPr>
              <a:t>	</a:t>
            </a:r>
            <a:r>
              <a:rPr sz="1600" b="1" spc="-150" dirty="0">
                <a:solidFill>
                  <a:srgbClr val="5F5F5F"/>
                </a:solidFill>
                <a:latin typeface="Arial"/>
                <a:cs typeface="Arial"/>
              </a:rPr>
              <a:t>Fuel</a:t>
            </a:r>
            <a:r>
              <a:rPr sz="1600" b="1" spc="-130" dirty="0">
                <a:solidFill>
                  <a:srgbClr val="5F5F5F"/>
                </a:solidFill>
                <a:latin typeface="Arial"/>
                <a:cs typeface="Arial"/>
              </a:rPr>
              <a:t> </a:t>
            </a:r>
            <a:r>
              <a:rPr sz="1600" b="1" spc="-145" dirty="0">
                <a:solidFill>
                  <a:srgbClr val="5F5F5F"/>
                </a:solidFill>
                <a:latin typeface="Arial"/>
                <a:cs typeface="Arial"/>
              </a:rPr>
              <a:t>types</a:t>
            </a:r>
            <a:endParaRPr sz="1600">
              <a:latin typeface="Arial"/>
              <a:cs typeface="Arial"/>
            </a:endParaRPr>
          </a:p>
        </p:txBody>
      </p:sp>
      <p:sp>
        <p:nvSpPr>
          <p:cNvPr id="6" name="object 6"/>
          <p:cNvSpPr txBox="1"/>
          <p:nvPr/>
        </p:nvSpPr>
        <p:spPr>
          <a:xfrm>
            <a:off x="665175" y="4573904"/>
            <a:ext cx="1758314" cy="269240"/>
          </a:xfrm>
          <a:prstGeom prst="rect">
            <a:avLst/>
          </a:prstGeom>
        </p:spPr>
        <p:txBody>
          <a:bodyPr vert="horz" wrap="square" lIns="0" tIns="12065" rIns="0" bIns="0" rtlCol="0">
            <a:spAutoFit/>
          </a:bodyPr>
          <a:lstStyle/>
          <a:p>
            <a:pPr marL="12700">
              <a:lnSpc>
                <a:spcPct val="100000"/>
              </a:lnSpc>
              <a:spcBef>
                <a:spcPts val="95"/>
              </a:spcBef>
              <a:tabLst>
                <a:tab pos="355600" algn="l"/>
              </a:tabLst>
            </a:pPr>
            <a:r>
              <a:rPr sz="1600" spc="-5" dirty="0">
                <a:solidFill>
                  <a:srgbClr val="1B5CA4"/>
                </a:solidFill>
                <a:latin typeface="Wingdings"/>
                <a:cs typeface="Wingdings"/>
              </a:rPr>
              <a:t></a:t>
            </a:r>
            <a:r>
              <a:rPr sz="1600" spc="-5" dirty="0">
                <a:solidFill>
                  <a:srgbClr val="1B5CA4"/>
                </a:solidFill>
                <a:latin typeface="Times New Roman"/>
                <a:cs typeface="Times New Roman"/>
              </a:rPr>
              <a:t>	</a:t>
            </a:r>
            <a:r>
              <a:rPr sz="1600" b="1" spc="-140" dirty="0">
                <a:solidFill>
                  <a:srgbClr val="5F5F5F"/>
                </a:solidFill>
                <a:latin typeface="Arial"/>
                <a:cs typeface="Arial"/>
              </a:rPr>
              <a:t>Generation</a:t>
            </a:r>
            <a:r>
              <a:rPr sz="1600" b="1" spc="-100" dirty="0">
                <a:solidFill>
                  <a:srgbClr val="5F5F5F"/>
                </a:solidFill>
                <a:latin typeface="Arial"/>
                <a:cs typeface="Arial"/>
              </a:rPr>
              <a:t> </a:t>
            </a:r>
            <a:r>
              <a:rPr sz="1600" b="1" spc="-145" dirty="0">
                <a:solidFill>
                  <a:srgbClr val="5F5F5F"/>
                </a:solidFill>
                <a:latin typeface="Arial"/>
                <a:cs typeface="Arial"/>
              </a:rPr>
              <a:t>types</a:t>
            </a:r>
            <a:endParaRPr sz="1600">
              <a:latin typeface="Arial"/>
              <a:cs typeface="Arial"/>
            </a:endParaRPr>
          </a:p>
        </p:txBody>
      </p:sp>
      <p:sp>
        <p:nvSpPr>
          <p:cNvPr id="7" name="object 7"/>
          <p:cNvSpPr txBox="1"/>
          <p:nvPr/>
        </p:nvSpPr>
        <p:spPr>
          <a:xfrm>
            <a:off x="665175" y="4996053"/>
            <a:ext cx="3692525" cy="708025"/>
          </a:xfrm>
          <a:prstGeom prst="rect">
            <a:avLst/>
          </a:prstGeom>
        </p:spPr>
        <p:txBody>
          <a:bodyPr vert="horz" wrap="square" lIns="0" tIns="36195" rIns="0" bIns="0" rtlCol="0">
            <a:spAutoFit/>
          </a:bodyPr>
          <a:lstStyle/>
          <a:p>
            <a:pPr marL="355600" marR="5080" indent="-343535">
              <a:lnSpc>
                <a:spcPct val="90100"/>
              </a:lnSpc>
              <a:spcBef>
                <a:spcPts val="285"/>
              </a:spcBef>
              <a:tabLst>
                <a:tab pos="355600" algn="l"/>
              </a:tabLst>
            </a:pPr>
            <a:r>
              <a:rPr sz="1600" spc="-5" dirty="0">
                <a:solidFill>
                  <a:srgbClr val="1B5CA4"/>
                </a:solidFill>
                <a:latin typeface="Wingdings"/>
                <a:cs typeface="Wingdings"/>
              </a:rPr>
              <a:t></a:t>
            </a:r>
            <a:r>
              <a:rPr sz="1600" spc="-5" dirty="0">
                <a:solidFill>
                  <a:srgbClr val="1B5CA4"/>
                </a:solidFill>
                <a:latin typeface="Times New Roman"/>
                <a:cs typeface="Times New Roman"/>
              </a:rPr>
              <a:t>	</a:t>
            </a:r>
            <a:r>
              <a:rPr sz="1600" b="1" spc="-135" dirty="0">
                <a:solidFill>
                  <a:srgbClr val="5F5F5F"/>
                </a:solidFill>
                <a:latin typeface="Arial"/>
                <a:cs typeface="Arial"/>
              </a:rPr>
              <a:t>Allowable </a:t>
            </a:r>
            <a:r>
              <a:rPr sz="1600" b="1" spc="-130" dirty="0">
                <a:solidFill>
                  <a:srgbClr val="5F5F5F"/>
                </a:solidFill>
                <a:latin typeface="Arial"/>
                <a:cs typeface="Arial"/>
              </a:rPr>
              <a:t>transaction </a:t>
            </a:r>
            <a:r>
              <a:rPr sz="1600" b="1" spc="-145" dirty="0">
                <a:solidFill>
                  <a:srgbClr val="5F5F5F"/>
                </a:solidFill>
                <a:latin typeface="Arial"/>
                <a:cs typeface="Arial"/>
              </a:rPr>
              <a:t>types </a:t>
            </a:r>
            <a:r>
              <a:rPr sz="1600" b="1" spc="-165" dirty="0">
                <a:solidFill>
                  <a:srgbClr val="5F5F5F"/>
                </a:solidFill>
                <a:latin typeface="Arial"/>
                <a:cs typeface="Arial"/>
              </a:rPr>
              <a:t>and </a:t>
            </a:r>
            <a:r>
              <a:rPr sz="1600" b="1" spc="-125" dirty="0">
                <a:solidFill>
                  <a:srgbClr val="5F5F5F"/>
                </a:solidFill>
                <a:latin typeface="Arial"/>
                <a:cs typeface="Arial"/>
              </a:rPr>
              <a:t>actual  </a:t>
            </a:r>
            <a:r>
              <a:rPr sz="1600" b="1" spc="-130" dirty="0">
                <a:solidFill>
                  <a:srgbClr val="5F5F5F"/>
                </a:solidFill>
                <a:latin typeface="Arial"/>
                <a:cs typeface="Arial"/>
              </a:rPr>
              <a:t>transaction </a:t>
            </a:r>
            <a:r>
              <a:rPr sz="1600" b="1" spc="-110" dirty="0">
                <a:solidFill>
                  <a:srgbClr val="5F5F5F"/>
                </a:solidFill>
                <a:latin typeface="Arial"/>
                <a:cs typeface="Arial"/>
              </a:rPr>
              <a:t>data are </a:t>
            </a:r>
            <a:r>
              <a:rPr sz="1600" b="1" spc="-140" dirty="0">
                <a:solidFill>
                  <a:srgbClr val="5F5F5F"/>
                </a:solidFill>
                <a:latin typeface="Arial"/>
                <a:cs typeface="Arial"/>
              </a:rPr>
              <a:t>stored </a:t>
            </a:r>
            <a:r>
              <a:rPr sz="1600" b="1" spc="-114" dirty="0">
                <a:solidFill>
                  <a:srgbClr val="5F5F5F"/>
                </a:solidFill>
                <a:latin typeface="Arial"/>
                <a:cs typeface="Arial"/>
              </a:rPr>
              <a:t>in </a:t>
            </a:r>
            <a:r>
              <a:rPr sz="1600" b="1" spc="-130" dirty="0">
                <a:solidFill>
                  <a:srgbClr val="5F5F5F"/>
                </a:solidFill>
                <a:latin typeface="Arial"/>
                <a:cs typeface="Arial"/>
              </a:rPr>
              <a:t>a separate  </a:t>
            </a:r>
            <a:r>
              <a:rPr sz="1600" b="1" spc="-145" dirty="0">
                <a:solidFill>
                  <a:srgbClr val="5F5F5F"/>
                </a:solidFill>
                <a:latin typeface="Arial"/>
                <a:cs typeface="Arial"/>
              </a:rPr>
              <a:t>database</a:t>
            </a:r>
            <a:r>
              <a:rPr sz="1600" b="1" spc="-65" dirty="0">
                <a:solidFill>
                  <a:srgbClr val="5F5F5F"/>
                </a:solidFill>
                <a:latin typeface="Arial"/>
                <a:cs typeface="Arial"/>
              </a:rPr>
              <a:t> </a:t>
            </a:r>
            <a:r>
              <a:rPr sz="1600" b="1" spc="-155" dirty="0">
                <a:solidFill>
                  <a:srgbClr val="5F5F5F"/>
                </a:solidFill>
                <a:latin typeface="Arial"/>
                <a:cs typeface="Arial"/>
              </a:rPr>
              <a:t>(TSKED)</a:t>
            </a:r>
            <a:endParaRPr sz="1600">
              <a:latin typeface="Arial"/>
              <a:cs typeface="Arial"/>
            </a:endParaRPr>
          </a:p>
        </p:txBody>
      </p:sp>
      <p:sp>
        <p:nvSpPr>
          <p:cNvPr id="8" name="object 8"/>
          <p:cNvSpPr/>
          <p:nvPr/>
        </p:nvSpPr>
        <p:spPr>
          <a:xfrm>
            <a:off x="4841875" y="1007999"/>
            <a:ext cx="4010025" cy="5189855"/>
          </a:xfrm>
          <a:custGeom>
            <a:avLst/>
            <a:gdLst/>
            <a:ahLst/>
            <a:cxnLst/>
            <a:rect l="l" t="t" r="r" b="b"/>
            <a:pathLst>
              <a:path w="4010025" h="5189855">
                <a:moveTo>
                  <a:pt x="0" y="5189601"/>
                </a:moveTo>
                <a:lnTo>
                  <a:pt x="4010025" y="5189601"/>
                </a:lnTo>
                <a:lnTo>
                  <a:pt x="4010025" y="0"/>
                </a:lnTo>
                <a:lnTo>
                  <a:pt x="0" y="0"/>
                </a:lnTo>
                <a:lnTo>
                  <a:pt x="0" y="5189601"/>
                </a:lnTo>
                <a:close/>
              </a:path>
            </a:pathLst>
          </a:custGeom>
          <a:solidFill>
            <a:srgbClr val="C0C0C0"/>
          </a:solidFill>
        </p:spPr>
        <p:txBody>
          <a:bodyPr wrap="square" lIns="0" tIns="0" rIns="0" bIns="0" rtlCol="0"/>
          <a:lstStyle/>
          <a:p>
            <a:endParaRPr/>
          </a:p>
        </p:txBody>
      </p:sp>
      <p:sp>
        <p:nvSpPr>
          <p:cNvPr id="9" name="object 9"/>
          <p:cNvSpPr/>
          <p:nvPr/>
        </p:nvSpPr>
        <p:spPr>
          <a:xfrm>
            <a:off x="4841875" y="1007999"/>
            <a:ext cx="4010025" cy="5189855"/>
          </a:xfrm>
          <a:custGeom>
            <a:avLst/>
            <a:gdLst/>
            <a:ahLst/>
            <a:cxnLst/>
            <a:rect l="l" t="t" r="r" b="b"/>
            <a:pathLst>
              <a:path w="4010025" h="5189855">
                <a:moveTo>
                  <a:pt x="0" y="5189601"/>
                </a:moveTo>
                <a:lnTo>
                  <a:pt x="4010025" y="5189601"/>
                </a:lnTo>
                <a:lnTo>
                  <a:pt x="4010025" y="0"/>
                </a:lnTo>
                <a:lnTo>
                  <a:pt x="0" y="0"/>
                </a:lnTo>
                <a:lnTo>
                  <a:pt x="0" y="5189601"/>
                </a:lnTo>
                <a:close/>
              </a:path>
            </a:pathLst>
          </a:custGeom>
          <a:ln w="12700">
            <a:solidFill>
              <a:srgbClr val="C0C0C0"/>
            </a:solidFill>
          </a:ln>
        </p:spPr>
        <p:txBody>
          <a:bodyPr wrap="square" lIns="0" tIns="0" rIns="0" bIns="0" rtlCol="0"/>
          <a:lstStyle/>
          <a:p>
            <a:endParaRPr/>
          </a:p>
        </p:txBody>
      </p:sp>
      <p:sp>
        <p:nvSpPr>
          <p:cNvPr id="10" name="object 10"/>
          <p:cNvSpPr/>
          <p:nvPr/>
        </p:nvSpPr>
        <p:spPr>
          <a:xfrm>
            <a:off x="4838700" y="744601"/>
            <a:ext cx="4000500" cy="506730"/>
          </a:xfrm>
          <a:custGeom>
            <a:avLst/>
            <a:gdLst/>
            <a:ahLst/>
            <a:cxnLst/>
            <a:rect l="l" t="t" r="r" b="b"/>
            <a:pathLst>
              <a:path w="4000500" h="506730">
                <a:moveTo>
                  <a:pt x="0" y="253111"/>
                </a:moveTo>
                <a:lnTo>
                  <a:pt x="23777" y="213957"/>
                </a:lnTo>
                <a:lnTo>
                  <a:pt x="71455" y="185810"/>
                </a:lnTo>
                <a:lnTo>
                  <a:pt x="116618" y="167732"/>
                </a:lnTo>
                <a:lnTo>
                  <a:pt x="171965" y="150267"/>
                </a:lnTo>
                <a:lnTo>
                  <a:pt x="237050" y="133472"/>
                </a:lnTo>
                <a:lnTo>
                  <a:pt x="311430" y="117404"/>
                </a:lnTo>
                <a:lnTo>
                  <a:pt x="351965" y="109660"/>
                </a:lnTo>
                <a:lnTo>
                  <a:pt x="394658" y="102118"/>
                </a:lnTo>
                <a:lnTo>
                  <a:pt x="439451" y="94787"/>
                </a:lnTo>
                <a:lnTo>
                  <a:pt x="486290" y="87672"/>
                </a:lnTo>
                <a:lnTo>
                  <a:pt x="535119" y="80780"/>
                </a:lnTo>
                <a:lnTo>
                  <a:pt x="585882" y="74120"/>
                </a:lnTo>
                <a:lnTo>
                  <a:pt x="638524" y="67697"/>
                </a:lnTo>
                <a:lnTo>
                  <a:pt x="692989" y="61519"/>
                </a:lnTo>
                <a:lnTo>
                  <a:pt x="749221" y="55593"/>
                </a:lnTo>
                <a:lnTo>
                  <a:pt x="807165" y="49926"/>
                </a:lnTo>
                <a:lnTo>
                  <a:pt x="866765" y="44525"/>
                </a:lnTo>
                <a:lnTo>
                  <a:pt x="927966" y="39397"/>
                </a:lnTo>
                <a:lnTo>
                  <a:pt x="990712" y="34548"/>
                </a:lnTo>
                <a:lnTo>
                  <a:pt x="1054948" y="29987"/>
                </a:lnTo>
                <a:lnTo>
                  <a:pt x="1120617" y="25719"/>
                </a:lnTo>
                <a:lnTo>
                  <a:pt x="1187665" y="21753"/>
                </a:lnTo>
                <a:lnTo>
                  <a:pt x="1256035" y="18095"/>
                </a:lnTo>
                <a:lnTo>
                  <a:pt x="1325672" y="14751"/>
                </a:lnTo>
                <a:lnTo>
                  <a:pt x="1396521" y="11730"/>
                </a:lnTo>
                <a:lnTo>
                  <a:pt x="1468525" y="9038"/>
                </a:lnTo>
                <a:lnTo>
                  <a:pt x="1541630" y="6682"/>
                </a:lnTo>
                <a:lnTo>
                  <a:pt x="1615779" y="4670"/>
                </a:lnTo>
                <a:lnTo>
                  <a:pt x="1690918" y="3007"/>
                </a:lnTo>
                <a:lnTo>
                  <a:pt x="1766989" y="1702"/>
                </a:lnTo>
                <a:lnTo>
                  <a:pt x="1843939" y="761"/>
                </a:lnTo>
                <a:lnTo>
                  <a:pt x="1921711" y="191"/>
                </a:lnTo>
                <a:lnTo>
                  <a:pt x="2000250" y="0"/>
                </a:lnTo>
                <a:lnTo>
                  <a:pt x="2078788" y="191"/>
                </a:lnTo>
                <a:lnTo>
                  <a:pt x="2156560" y="761"/>
                </a:lnTo>
                <a:lnTo>
                  <a:pt x="2233510" y="1702"/>
                </a:lnTo>
                <a:lnTo>
                  <a:pt x="2309581" y="3007"/>
                </a:lnTo>
                <a:lnTo>
                  <a:pt x="2384720" y="4670"/>
                </a:lnTo>
                <a:lnTo>
                  <a:pt x="2458869" y="6682"/>
                </a:lnTo>
                <a:lnTo>
                  <a:pt x="2531974" y="9038"/>
                </a:lnTo>
                <a:lnTo>
                  <a:pt x="2603978" y="11730"/>
                </a:lnTo>
                <a:lnTo>
                  <a:pt x="2674827" y="14751"/>
                </a:lnTo>
                <a:lnTo>
                  <a:pt x="2744464" y="18095"/>
                </a:lnTo>
                <a:lnTo>
                  <a:pt x="2812834" y="21753"/>
                </a:lnTo>
                <a:lnTo>
                  <a:pt x="2879882" y="25719"/>
                </a:lnTo>
                <a:lnTo>
                  <a:pt x="2945551" y="29987"/>
                </a:lnTo>
                <a:lnTo>
                  <a:pt x="3009787" y="34548"/>
                </a:lnTo>
                <a:lnTo>
                  <a:pt x="3072533" y="39397"/>
                </a:lnTo>
                <a:lnTo>
                  <a:pt x="3133734" y="44525"/>
                </a:lnTo>
                <a:lnTo>
                  <a:pt x="3193334" y="49926"/>
                </a:lnTo>
                <a:lnTo>
                  <a:pt x="3251278" y="55593"/>
                </a:lnTo>
                <a:lnTo>
                  <a:pt x="3307510" y="61519"/>
                </a:lnTo>
                <a:lnTo>
                  <a:pt x="3361975" y="67697"/>
                </a:lnTo>
                <a:lnTo>
                  <a:pt x="3414617" y="74120"/>
                </a:lnTo>
                <a:lnTo>
                  <a:pt x="3465380" y="80780"/>
                </a:lnTo>
                <a:lnTo>
                  <a:pt x="3514209" y="87672"/>
                </a:lnTo>
                <a:lnTo>
                  <a:pt x="3561048" y="94787"/>
                </a:lnTo>
                <a:lnTo>
                  <a:pt x="3605841" y="102118"/>
                </a:lnTo>
                <a:lnTo>
                  <a:pt x="3648534" y="109660"/>
                </a:lnTo>
                <a:lnTo>
                  <a:pt x="3689069" y="117404"/>
                </a:lnTo>
                <a:lnTo>
                  <a:pt x="3727393" y="125344"/>
                </a:lnTo>
                <a:lnTo>
                  <a:pt x="3797181" y="141782"/>
                </a:lnTo>
                <a:lnTo>
                  <a:pt x="3857453" y="158919"/>
                </a:lnTo>
                <a:lnTo>
                  <a:pt x="3907763" y="176698"/>
                </a:lnTo>
                <a:lnTo>
                  <a:pt x="3947668" y="195063"/>
                </a:lnTo>
                <a:lnTo>
                  <a:pt x="3987041" y="223585"/>
                </a:lnTo>
                <a:lnTo>
                  <a:pt x="4000500" y="253111"/>
                </a:lnTo>
                <a:lnTo>
                  <a:pt x="3998986" y="263052"/>
                </a:lnTo>
                <a:lnTo>
                  <a:pt x="3963579" y="301779"/>
                </a:lnTo>
                <a:lnTo>
                  <a:pt x="3929044" y="320420"/>
                </a:lnTo>
                <a:lnTo>
                  <a:pt x="3883881" y="338504"/>
                </a:lnTo>
                <a:lnTo>
                  <a:pt x="3828534" y="355976"/>
                </a:lnTo>
                <a:lnTo>
                  <a:pt x="3763449" y="372778"/>
                </a:lnTo>
                <a:lnTo>
                  <a:pt x="3689069" y="388854"/>
                </a:lnTo>
                <a:lnTo>
                  <a:pt x="3648534" y="396602"/>
                </a:lnTo>
                <a:lnTo>
                  <a:pt x="3605841" y="404148"/>
                </a:lnTo>
                <a:lnTo>
                  <a:pt x="3561048" y="411484"/>
                </a:lnTo>
                <a:lnTo>
                  <a:pt x="3514209" y="418604"/>
                </a:lnTo>
                <a:lnTo>
                  <a:pt x="3465380" y="425500"/>
                </a:lnTo>
                <a:lnTo>
                  <a:pt x="3414617" y="432165"/>
                </a:lnTo>
                <a:lnTo>
                  <a:pt x="3361975" y="438592"/>
                </a:lnTo>
                <a:lnTo>
                  <a:pt x="3307510" y="444774"/>
                </a:lnTo>
                <a:lnTo>
                  <a:pt x="3251278" y="450705"/>
                </a:lnTo>
                <a:lnTo>
                  <a:pt x="3193334" y="456376"/>
                </a:lnTo>
                <a:lnTo>
                  <a:pt x="3133734" y="461782"/>
                </a:lnTo>
                <a:lnTo>
                  <a:pt x="3072533" y="466914"/>
                </a:lnTo>
                <a:lnTo>
                  <a:pt x="3009787" y="471767"/>
                </a:lnTo>
                <a:lnTo>
                  <a:pt x="2945551" y="476332"/>
                </a:lnTo>
                <a:lnTo>
                  <a:pt x="2879882" y="480603"/>
                </a:lnTo>
                <a:lnTo>
                  <a:pt x="2812834" y="484573"/>
                </a:lnTo>
                <a:lnTo>
                  <a:pt x="2744464" y="488235"/>
                </a:lnTo>
                <a:lnTo>
                  <a:pt x="2674827" y="491582"/>
                </a:lnTo>
                <a:lnTo>
                  <a:pt x="2603978" y="494606"/>
                </a:lnTo>
                <a:lnTo>
                  <a:pt x="2531974" y="497300"/>
                </a:lnTo>
                <a:lnTo>
                  <a:pt x="2458869" y="499659"/>
                </a:lnTo>
                <a:lnTo>
                  <a:pt x="2384720" y="501673"/>
                </a:lnTo>
                <a:lnTo>
                  <a:pt x="2309581" y="503338"/>
                </a:lnTo>
                <a:lnTo>
                  <a:pt x="2233510" y="504644"/>
                </a:lnTo>
                <a:lnTo>
                  <a:pt x="2156560" y="505586"/>
                </a:lnTo>
                <a:lnTo>
                  <a:pt x="2078788" y="506157"/>
                </a:lnTo>
                <a:lnTo>
                  <a:pt x="2000250" y="506349"/>
                </a:lnTo>
                <a:lnTo>
                  <a:pt x="1921711" y="506157"/>
                </a:lnTo>
                <a:lnTo>
                  <a:pt x="1843939" y="505586"/>
                </a:lnTo>
                <a:lnTo>
                  <a:pt x="1766989" y="504644"/>
                </a:lnTo>
                <a:lnTo>
                  <a:pt x="1690918" y="503338"/>
                </a:lnTo>
                <a:lnTo>
                  <a:pt x="1615779" y="501673"/>
                </a:lnTo>
                <a:lnTo>
                  <a:pt x="1541630" y="499659"/>
                </a:lnTo>
                <a:lnTo>
                  <a:pt x="1468525" y="497300"/>
                </a:lnTo>
                <a:lnTo>
                  <a:pt x="1396521" y="494606"/>
                </a:lnTo>
                <a:lnTo>
                  <a:pt x="1325672" y="491582"/>
                </a:lnTo>
                <a:lnTo>
                  <a:pt x="1256035" y="488235"/>
                </a:lnTo>
                <a:lnTo>
                  <a:pt x="1187665" y="484573"/>
                </a:lnTo>
                <a:lnTo>
                  <a:pt x="1120617" y="480603"/>
                </a:lnTo>
                <a:lnTo>
                  <a:pt x="1054948" y="476332"/>
                </a:lnTo>
                <a:lnTo>
                  <a:pt x="990712" y="471767"/>
                </a:lnTo>
                <a:lnTo>
                  <a:pt x="927966" y="466914"/>
                </a:lnTo>
                <a:lnTo>
                  <a:pt x="866765" y="461782"/>
                </a:lnTo>
                <a:lnTo>
                  <a:pt x="807165" y="456376"/>
                </a:lnTo>
                <a:lnTo>
                  <a:pt x="749221" y="450705"/>
                </a:lnTo>
                <a:lnTo>
                  <a:pt x="692989" y="444774"/>
                </a:lnTo>
                <a:lnTo>
                  <a:pt x="638524" y="438592"/>
                </a:lnTo>
                <a:lnTo>
                  <a:pt x="585882" y="432165"/>
                </a:lnTo>
                <a:lnTo>
                  <a:pt x="535119" y="425500"/>
                </a:lnTo>
                <a:lnTo>
                  <a:pt x="486290" y="418604"/>
                </a:lnTo>
                <a:lnTo>
                  <a:pt x="439451" y="411484"/>
                </a:lnTo>
                <a:lnTo>
                  <a:pt x="394658" y="404148"/>
                </a:lnTo>
                <a:lnTo>
                  <a:pt x="351965" y="396602"/>
                </a:lnTo>
                <a:lnTo>
                  <a:pt x="311430" y="388854"/>
                </a:lnTo>
                <a:lnTo>
                  <a:pt x="273106" y="380910"/>
                </a:lnTo>
                <a:lnTo>
                  <a:pt x="203318" y="364464"/>
                </a:lnTo>
                <a:lnTo>
                  <a:pt x="143046" y="347320"/>
                </a:lnTo>
                <a:lnTo>
                  <a:pt x="92736" y="329535"/>
                </a:lnTo>
                <a:lnTo>
                  <a:pt x="52831" y="311165"/>
                </a:lnTo>
                <a:lnTo>
                  <a:pt x="13458" y="282637"/>
                </a:lnTo>
                <a:lnTo>
                  <a:pt x="0" y="253111"/>
                </a:lnTo>
                <a:close/>
              </a:path>
            </a:pathLst>
          </a:custGeom>
          <a:ln w="12700">
            <a:solidFill>
              <a:srgbClr val="333333"/>
            </a:solidFill>
          </a:ln>
        </p:spPr>
        <p:txBody>
          <a:bodyPr wrap="square" lIns="0" tIns="0" rIns="0" bIns="0" rtlCol="0"/>
          <a:lstStyle/>
          <a:p>
            <a:endParaRPr/>
          </a:p>
        </p:txBody>
      </p:sp>
      <p:sp>
        <p:nvSpPr>
          <p:cNvPr id="11" name="object 11"/>
          <p:cNvSpPr/>
          <p:nvPr/>
        </p:nvSpPr>
        <p:spPr>
          <a:xfrm>
            <a:off x="4830826" y="6192405"/>
            <a:ext cx="2009775" cy="387985"/>
          </a:xfrm>
          <a:custGeom>
            <a:avLst/>
            <a:gdLst/>
            <a:ahLst/>
            <a:cxnLst/>
            <a:rect l="l" t="t" r="r" b="b"/>
            <a:pathLst>
              <a:path w="2009775" h="387984">
                <a:moveTo>
                  <a:pt x="0" y="0"/>
                </a:moveTo>
                <a:lnTo>
                  <a:pt x="0" y="2514"/>
                </a:lnTo>
                <a:lnTo>
                  <a:pt x="1386" y="16958"/>
                </a:lnTo>
                <a:lnTo>
                  <a:pt x="21787" y="59446"/>
                </a:lnTo>
                <a:lnTo>
                  <a:pt x="48440" y="86976"/>
                </a:lnTo>
                <a:lnTo>
                  <a:pt x="85080" y="113784"/>
                </a:lnTo>
                <a:lnTo>
                  <a:pt x="131320" y="139794"/>
                </a:lnTo>
                <a:lnTo>
                  <a:pt x="186771" y="164932"/>
                </a:lnTo>
                <a:lnTo>
                  <a:pt x="251044" y="189124"/>
                </a:lnTo>
                <a:lnTo>
                  <a:pt x="323752" y="212296"/>
                </a:lnTo>
                <a:lnTo>
                  <a:pt x="363147" y="223475"/>
                </a:lnTo>
                <a:lnTo>
                  <a:pt x="404505" y="234371"/>
                </a:lnTo>
                <a:lnTo>
                  <a:pt x="447778" y="244975"/>
                </a:lnTo>
                <a:lnTo>
                  <a:pt x="492916" y="255277"/>
                </a:lnTo>
                <a:lnTo>
                  <a:pt x="539872" y="265268"/>
                </a:lnTo>
                <a:lnTo>
                  <a:pt x="588597" y="274939"/>
                </a:lnTo>
                <a:lnTo>
                  <a:pt x="639042" y="284279"/>
                </a:lnTo>
                <a:lnTo>
                  <a:pt x="691158" y="293281"/>
                </a:lnTo>
                <a:lnTo>
                  <a:pt x="744898" y="301935"/>
                </a:lnTo>
                <a:lnTo>
                  <a:pt x="800212" y="310231"/>
                </a:lnTo>
                <a:lnTo>
                  <a:pt x="915370" y="325712"/>
                </a:lnTo>
                <a:lnTo>
                  <a:pt x="1036243" y="339651"/>
                </a:lnTo>
                <a:lnTo>
                  <a:pt x="1162444" y="351973"/>
                </a:lnTo>
                <a:lnTo>
                  <a:pt x="1293584" y="362604"/>
                </a:lnTo>
                <a:lnTo>
                  <a:pt x="1429274" y="371469"/>
                </a:lnTo>
                <a:lnTo>
                  <a:pt x="1569127" y="378494"/>
                </a:lnTo>
                <a:lnTo>
                  <a:pt x="1712753" y="383604"/>
                </a:lnTo>
                <a:lnTo>
                  <a:pt x="1859765" y="386725"/>
                </a:lnTo>
                <a:lnTo>
                  <a:pt x="2009775" y="387781"/>
                </a:lnTo>
                <a:lnTo>
                  <a:pt x="2009775" y="2514"/>
                </a:lnTo>
                <a:lnTo>
                  <a:pt x="0" y="0"/>
                </a:lnTo>
                <a:close/>
              </a:path>
            </a:pathLst>
          </a:custGeom>
          <a:solidFill>
            <a:srgbClr val="C0C0C0"/>
          </a:solidFill>
        </p:spPr>
        <p:txBody>
          <a:bodyPr wrap="square" lIns="0" tIns="0" rIns="0" bIns="0" rtlCol="0"/>
          <a:lstStyle/>
          <a:p>
            <a:endParaRPr/>
          </a:p>
        </p:txBody>
      </p:sp>
      <p:sp>
        <p:nvSpPr>
          <p:cNvPr id="12" name="object 12"/>
          <p:cNvSpPr/>
          <p:nvPr/>
        </p:nvSpPr>
        <p:spPr>
          <a:xfrm>
            <a:off x="4830698" y="6192405"/>
            <a:ext cx="2010410" cy="387985"/>
          </a:xfrm>
          <a:custGeom>
            <a:avLst/>
            <a:gdLst/>
            <a:ahLst/>
            <a:cxnLst/>
            <a:rect l="l" t="t" r="r" b="b"/>
            <a:pathLst>
              <a:path w="2010409" h="387984">
                <a:moveTo>
                  <a:pt x="2009902" y="387781"/>
                </a:moveTo>
                <a:lnTo>
                  <a:pt x="1934547" y="387516"/>
                </a:lnTo>
                <a:lnTo>
                  <a:pt x="1859892" y="386725"/>
                </a:lnTo>
                <a:lnTo>
                  <a:pt x="1785987" y="385418"/>
                </a:lnTo>
                <a:lnTo>
                  <a:pt x="1712880" y="383604"/>
                </a:lnTo>
                <a:lnTo>
                  <a:pt x="1640620" y="381293"/>
                </a:lnTo>
                <a:lnTo>
                  <a:pt x="1569254" y="378494"/>
                </a:lnTo>
                <a:lnTo>
                  <a:pt x="1498832" y="375216"/>
                </a:lnTo>
                <a:lnTo>
                  <a:pt x="1429401" y="371469"/>
                </a:lnTo>
                <a:lnTo>
                  <a:pt x="1361011" y="367262"/>
                </a:lnTo>
                <a:lnTo>
                  <a:pt x="1293711" y="362604"/>
                </a:lnTo>
                <a:lnTo>
                  <a:pt x="1227548" y="357505"/>
                </a:lnTo>
                <a:lnTo>
                  <a:pt x="1162571" y="351973"/>
                </a:lnTo>
                <a:lnTo>
                  <a:pt x="1098829" y="346019"/>
                </a:lnTo>
                <a:lnTo>
                  <a:pt x="1036370" y="339651"/>
                </a:lnTo>
                <a:lnTo>
                  <a:pt x="975243" y="332879"/>
                </a:lnTo>
                <a:lnTo>
                  <a:pt x="915497" y="325712"/>
                </a:lnTo>
                <a:lnTo>
                  <a:pt x="857179" y="318159"/>
                </a:lnTo>
                <a:lnTo>
                  <a:pt x="800339" y="310231"/>
                </a:lnTo>
                <a:lnTo>
                  <a:pt x="745025" y="301935"/>
                </a:lnTo>
                <a:lnTo>
                  <a:pt x="691285" y="293281"/>
                </a:lnTo>
                <a:lnTo>
                  <a:pt x="639169" y="284279"/>
                </a:lnTo>
                <a:lnTo>
                  <a:pt x="588724" y="274939"/>
                </a:lnTo>
                <a:lnTo>
                  <a:pt x="539999" y="265268"/>
                </a:lnTo>
                <a:lnTo>
                  <a:pt x="493043" y="255277"/>
                </a:lnTo>
                <a:lnTo>
                  <a:pt x="447905" y="244975"/>
                </a:lnTo>
                <a:lnTo>
                  <a:pt x="404632" y="234371"/>
                </a:lnTo>
                <a:lnTo>
                  <a:pt x="363274" y="223475"/>
                </a:lnTo>
                <a:lnTo>
                  <a:pt x="323879" y="212296"/>
                </a:lnTo>
                <a:lnTo>
                  <a:pt x="286495" y="200842"/>
                </a:lnTo>
                <a:lnTo>
                  <a:pt x="217956" y="177151"/>
                </a:lnTo>
                <a:lnTo>
                  <a:pt x="158045" y="152477"/>
                </a:lnTo>
                <a:lnTo>
                  <a:pt x="107151" y="126893"/>
                </a:lnTo>
                <a:lnTo>
                  <a:pt x="65663" y="100475"/>
                </a:lnTo>
                <a:lnTo>
                  <a:pt x="33968" y="73297"/>
                </a:lnTo>
                <a:lnTo>
                  <a:pt x="5638" y="31267"/>
                </a:lnTo>
                <a:lnTo>
                  <a:pt x="126" y="2514"/>
                </a:lnTo>
                <a:lnTo>
                  <a:pt x="0" y="1676"/>
                </a:lnTo>
                <a:lnTo>
                  <a:pt x="126" y="838"/>
                </a:lnTo>
                <a:lnTo>
                  <a:pt x="126" y="0"/>
                </a:lnTo>
              </a:path>
            </a:pathLst>
          </a:custGeom>
          <a:ln w="12700">
            <a:solidFill>
              <a:srgbClr val="333333"/>
            </a:solidFill>
          </a:ln>
        </p:spPr>
        <p:txBody>
          <a:bodyPr wrap="square" lIns="0" tIns="0" rIns="0" bIns="0" rtlCol="0"/>
          <a:lstStyle/>
          <a:p>
            <a:endParaRPr/>
          </a:p>
        </p:txBody>
      </p:sp>
      <p:sp>
        <p:nvSpPr>
          <p:cNvPr id="13" name="object 13"/>
          <p:cNvSpPr/>
          <p:nvPr/>
        </p:nvSpPr>
        <p:spPr>
          <a:xfrm>
            <a:off x="6838822" y="6184900"/>
            <a:ext cx="2010410" cy="387985"/>
          </a:xfrm>
          <a:custGeom>
            <a:avLst/>
            <a:gdLst/>
            <a:ahLst/>
            <a:cxnLst/>
            <a:rect l="l" t="t" r="r" b="b"/>
            <a:pathLst>
              <a:path w="2010409" h="387984">
                <a:moveTo>
                  <a:pt x="2009775" y="0"/>
                </a:moveTo>
                <a:lnTo>
                  <a:pt x="0" y="2514"/>
                </a:lnTo>
                <a:lnTo>
                  <a:pt x="0" y="387781"/>
                </a:lnTo>
                <a:lnTo>
                  <a:pt x="149994" y="386723"/>
                </a:lnTo>
                <a:lnTo>
                  <a:pt x="296995" y="383601"/>
                </a:lnTo>
                <a:lnTo>
                  <a:pt x="440615" y="378490"/>
                </a:lnTo>
                <a:lnTo>
                  <a:pt x="580464" y="371465"/>
                </a:lnTo>
                <a:lnTo>
                  <a:pt x="716155" y="362599"/>
                </a:lnTo>
                <a:lnTo>
                  <a:pt x="847298" y="351968"/>
                </a:lnTo>
                <a:lnTo>
                  <a:pt x="973505" y="339645"/>
                </a:lnTo>
                <a:lnTo>
                  <a:pt x="1094386" y="325706"/>
                </a:lnTo>
                <a:lnTo>
                  <a:pt x="1209554" y="310225"/>
                </a:lnTo>
                <a:lnTo>
                  <a:pt x="1264874" y="301929"/>
                </a:lnTo>
                <a:lnTo>
                  <a:pt x="1318619" y="293276"/>
                </a:lnTo>
                <a:lnTo>
                  <a:pt x="1370742" y="284274"/>
                </a:lnTo>
                <a:lnTo>
                  <a:pt x="1421193" y="274934"/>
                </a:lnTo>
                <a:lnTo>
                  <a:pt x="1469924" y="265264"/>
                </a:lnTo>
                <a:lnTo>
                  <a:pt x="1516887" y="255273"/>
                </a:lnTo>
                <a:lnTo>
                  <a:pt x="1562032" y="244971"/>
                </a:lnTo>
                <a:lnTo>
                  <a:pt x="1605312" y="234367"/>
                </a:lnTo>
                <a:lnTo>
                  <a:pt x="1646677" y="223471"/>
                </a:lnTo>
                <a:lnTo>
                  <a:pt x="1686079" y="212292"/>
                </a:lnTo>
                <a:lnTo>
                  <a:pt x="1723470" y="200839"/>
                </a:lnTo>
                <a:lnTo>
                  <a:pt x="1792022" y="177149"/>
                </a:lnTo>
                <a:lnTo>
                  <a:pt x="1851945" y="152475"/>
                </a:lnTo>
                <a:lnTo>
                  <a:pt x="1902850" y="126892"/>
                </a:lnTo>
                <a:lnTo>
                  <a:pt x="1944348" y="100474"/>
                </a:lnTo>
                <a:lnTo>
                  <a:pt x="1976051" y="73296"/>
                </a:lnTo>
                <a:lnTo>
                  <a:pt x="2004388" y="31267"/>
                </a:lnTo>
                <a:lnTo>
                  <a:pt x="2009902" y="2514"/>
                </a:lnTo>
                <a:lnTo>
                  <a:pt x="2009775" y="0"/>
                </a:lnTo>
                <a:close/>
              </a:path>
            </a:pathLst>
          </a:custGeom>
          <a:solidFill>
            <a:srgbClr val="C0C0C0"/>
          </a:solidFill>
        </p:spPr>
        <p:txBody>
          <a:bodyPr wrap="square" lIns="0" tIns="0" rIns="0" bIns="0" rtlCol="0"/>
          <a:lstStyle/>
          <a:p>
            <a:endParaRPr/>
          </a:p>
        </p:txBody>
      </p:sp>
      <p:sp>
        <p:nvSpPr>
          <p:cNvPr id="14" name="object 14"/>
          <p:cNvSpPr/>
          <p:nvPr/>
        </p:nvSpPr>
        <p:spPr>
          <a:xfrm>
            <a:off x="6838822" y="6184900"/>
            <a:ext cx="2010410" cy="387985"/>
          </a:xfrm>
          <a:custGeom>
            <a:avLst/>
            <a:gdLst/>
            <a:ahLst/>
            <a:cxnLst/>
            <a:rect l="l" t="t" r="r" b="b"/>
            <a:pathLst>
              <a:path w="2010409" h="387984">
                <a:moveTo>
                  <a:pt x="2009775" y="0"/>
                </a:moveTo>
                <a:lnTo>
                  <a:pt x="2009775" y="838"/>
                </a:lnTo>
                <a:lnTo>
                  <a:pt x="2009902" y="1676"/>
                </a:lnTo>
                <a:lnTo>
                  <a:pt x="2009902" y="2514"/>
                </a:lnTo>
                <a:lnTo>
                  <a:pt x="1997570" y="45433"/>
                </a:lnTo>
                <a:lnTo>
                  <a:pt x="1961449" y="86976"/>
                </a:lnTo>
                <a:lnTo>
                  <a:pt x="1924799" y="113783"/>
                </a:lnTo>
                <a:lnTo>
                  <a:pt x="1878549" y="139793"/>
                </a:lnTo>
                <a:lnTo>
                  <a:pt x="1823087" y="164930"/>
                </a:lnTo>
                <a:lnTo>
                  <a:pt x="1758800" y="189122"/>
                </a:lnTo>
                <a:lnTo>
                  <a:pt x="1686079" y="212292"/>
                </a:lnTo>
                <a:lnTo>
                  <a:pt x="1646677" y="223471"/>
                </a:lnTo>
                <a:lnTo>
                  <a:pt x="1605312" y="234367"/>
                </a:lnTo>
                <a:lnTo>
                  <a:pt x="1562032" y="244971"/>
                </a:lnTo>
                <a:lnTo>
                  <a:pt x="1516887" y="255273"/>
                </a:lnTo>
                <a:lnTo>
                  <a:pt x="1469924" y="265264"/>
                </a:lnTo>
                <a:lnTo>
                  <a:pt x="1421193" y="274934"/>
                </a:lnTo>
                <a:lnTo>
                  <a:pt x="1370742" y="284274"/>
                </a:lnTo>
                <a:lnTo>
                  <a:pt x="1318619" y="293276"/>
                </a:lnTo>
                <a:lnTo>
                  <a:pt x="1264874" y="301929"/>
                </a:lnTo>
                <a:lnTo>
                  <a:pt x="1209554" y="310225"/>
                </a:lnTo>
                <a:lnTo>
                  <a:pt x="1152709" y="318154"/>
                </a:lnTo>
                <a:lnTo>
                  <a:pt x="1094386" y="325706"/>
                </a:lnTo>
                <a:lnTo>
                  <a:pt x="1034636" y="332873"/>
                </a:lnTo>
                <a:lnTo>
                  <a:pt x="973505" y="339645"/>
                </a:lnTo>
                <a:lnTo>
                  <a:pt x="911043" y="346013"/>
                </a:lnTo>
                <a:lnTo>
                  <a:pt x="847298" y="351968"/>
                </a:lnTo>
                <a:lnTo>
                  <a:pt x="782319" y="357500"/>
                </a:lnTo>
                <a:lnTo>
                  <a:pt x="716155" y="362599"/>
                </a:lnTo>
                <a:lnTo>
                  <a:pt x="648854" y="367257"/>
                </a:lnTo>
                <a:lnTo>
                  <a:pt x="580464" y="371465"/>
                </a:lnTo>
                <a:lnTo>
                  <a:pt x="511035" y="375212"/>
                </a:lnTo>
                <a:lnTo>
                  <a:pt x="440615" y="378490"/>
                </a:lnTo>
                <a:lnTo>
                  <a:pt x="369252" y="381290"/>
                </a:lnTo>
                <a:lnTo>
                  <a:pt x="296995" y="383601"/>
                </a:lnTo>
                <a:lnTo>
                  <a:pt x="223893" y="385415"/>
                </a:lnTo>
                <a:lnTo>
                  <a:pt x="149994" y="386723"/>
                </a:lnTo>
                <a:lnTo>
                  <a:pt x="75346" y="387515"/>
                </a:lnTo>
                <a:lnTo>
                  <a:pt x="0" y="387781"/>
                </a:lnTo>
              </a:path>
            </a:pathLst>
          </a:custGeom>
          <a:ln w="12700">
            <a:solidFill>
              <a:srgbClr val="333333"/>
            </a:solidFill>
          </a:ln>
        </p:spPr>
        <p:txBody>
          <a:bodyPr wrap="square" lIns="0" tIns="0" rIns="0" bIns="0" rtlCol="0"/>
          <a:lstStyle/>
          <a:p>
            <a:endParaRPr/>
          </a:p>
        </p:txBody>
      </p:sp>
      <p:sp>
        <p:nvSpPr>
          <p:cNvPr id="15" name="object 15"/>
          <p:cNvSpPr/>
          <p:nvPr/>
        </p:nvSpPr>
        <p:spPr>
          <a:xfrm>
            <a:off x="8858250" y="1024000"/>
            <a:ext cx="11430" cy="5132705"/>
          </a:xfrm>
          <a:custGeom>
            <a:avLst/>
            <a:gdLst/>
            <a:ahLst/>
            <a:cxnLst/>
            <a:rect l="l" t="t" r="r" b="b"/>
            <a:pathLst>
              <a:path w="11429" h="5132705">
                <a:moveTo>
                  <a:pt x="0" y="0"/>
                </a:moveTo>
                <a:lnTo>
                  <a:pt x="11175" y="5132324"/>
                </a:lnTo>
              </a:path>
            </a:pathLst>
          </a:custGeom>
          <a:ln w="12700">
            <a:solidFill>
              <a:srgbClr val="333333"/>
            </a:solidFill>
          </a:ln>
        </p:spPr>
        <p:txBody>
          <a:bodyPr wrap="square" lIns="0" tIns="0" rIns="0" bIns="0" rtlCol="0"/>
          <a:lstStyle/>
          <a:p>
            <a:endParaRPr/>
          </a:p>
        </p:txBody>
      </p:sp>
      <p:sp>
        <p:nvSpPr>
          <p:cNvPr id="16" name="object 16"/>
          <p:cNvSpPr/>
          <p:nvPr/>
        </p:nvSpPr>
        <p:spPr>
          <a:xfrm>
            <a:off x="4837176" y="1065275"/>
            <a:ext cx="0" cy="5162550"/>
          </a:xfrm>
          <a:custGeom>
            <a:avLst/>
            <a:gdLst/>
            <a:ahLst/>
            <a:cxnLst/>
            <a:rect l="l" t="t" r="r" b="b"/>
            <a:pathLst>
              <a:path h="5162550">
                <a:moveTo>
                  <a:pt x="0" y="0"/>
                </a:moveTo>
                <a:lnTo>
                  <a:pt x="0" y="5162486"/>
                </a:lnTo>
              </a:path>
            </a:pathLst>
          </a:custGeom>
          <a:ln w="12700">
            <a:solidFill>
              <a:srgbClr val="333333"/>
            </a:solidFill>
          </a:ln>
        </p:spPr>
        <p:txBody>
          <a:bodyPr wrap="square" lIns="0" tIns="0" rIns="0" bIns="0" rtlCol="0"/>
          <a:lstStyle/>
          <a:p>
            <a:endParaRPr/>
          </a:p>
        </p:txBody>
      </p:sp>
      <p:sp>
        <p:nvSpPr>
          <p:cNvPr id="17" name="object 17"/>
          <p:cNvSpPr txBox="1"/>
          <p:nvPr/>
        </p:nvSpPr>
        <p:spPr>
          <a:xfrm>
            <a:off x="5669407" y="5615432"/>
            <a:ext cx="570230" cy="239395"/>
          </a:xfrm>
          <a:prstGeom prst="rect">
            <a:avLst/>
          </a:prstGeom>
        </p:spPr>
        <p:txBody>
          <a:bodyPr vert="horz" wrap="square" lIns="0" tIns="12700" rIns="0" bIns="0" rtlCol="0">
            <a:spAutoFit/>
          </a:bodyPr>
          <a:lstStyle/>
          <a:p>
            <a:pPr marL="12700">
              <a:lnSpc>
                <a:spcPct val="100000"/>
              </a:lnSpc>
              <a:spcBef>
                <a:spcPts val="100"/>
              </a:spcBef>
            </a:pPr>
            <a:r>
              <a:rPr sz="1400" spc="-150" dirty="0">
                <a:solidFill>
                  <a:srgbClr val="003399"/>
                </a:solidFill>
                <a:latin typeface="Arial"/>
                <a:cs typeface="Arial"/>
              </a:rPr>
              <a:t>FU</a:t>
            </a:r>
            <a:r>
              <a:rPr sz="1400" spc="-200" dirty="0">
                <a:solidFill>
                  <a:srgbClr val="003399"/>
                </a:solidFill>
                <a:latin typeface="Arial"/>
                <a:cs typeface="Arial"/>
              </a:rPr>
              <a:t>ELTY</a:t>
            </a:r>
            <a:endParaRPr sz="1400">
              <a:latin typeface="Arial"/>
              <a:cs typeface="Arial"/>
            </a:endParaRPr>
          </a:p>
        </p:txBody>
      </p:sp>
      <p:sp>
        <p:nvSpPr>
          <p:cNvPr id="18" name="object 18"/>
          <p:cNvSpPr/>
          <p:nvPr/>
        </p:nvSpPr>
        <p:spPr>
          <a:xfrm>
            <a:off x="5900928" y="681227"/>
            <a:ext cx="1630679" cy="676656"/>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7129271" y="681227"/>
            <a:ext cx="475487" cy="676656"/>
          </a:xfrm>
          <a:prstGeom prst="rect">
            <a:avLst/>
          </a:prstGeom>
          <a:blipFill>
            <a:blip r:embed="rId3" cstate="print"/>
            <a:stretch>
              <a:fillRect/>
            </a:stretch>
          </a:blipFill>
        </p:spPr>
        <p:txBody>
          <a:bodyPr wrap="square" lIns="0" tIns="0" rIns="0" bIns="0" rtlCol="0"/>
          <a:lstStyle/>
          <a:p>
            <a:endParaRPr/>
          </a:p>
        </p:txBody>
      </p:sp>
      <p:sp>
        <p:nvSpPr>
          <p:cNvPr id="20" name="object 20"/>
          <p:cNvSpPr txBox="1"/>
          <p:nvPr/>
        </p:nvSpPr>
        <p:spPr>
          <a:xfrm>
            <a:off x="6078982" y="728598"/>
            <a:ext cx="1254125" cy="391160"/>
          </a:xfrm>
          <a:prstGeom prst="rect">
            <a:avLst/>
          </a:prstGeom>
        </p:spPr>
        <p:txBody>
          <a:bodyPr vert="horz" wrap="square" lIns="0" tIns="12700" rIns="0" bIns="0" rtlCol="0">
            <a:spAutoFit/>
          </a:bodyPr>
          <a:lstStyle/>
          <a:p>
            <a:pPr marL="12700">
              <a:lnSpc>
                <a:spcPct val="100000"/>
              </a:lnSpc>
              <a:spcBef>
                <a:spcPts val="100"/>
              </a:spcBef>
            </a:pPr>
            <a:r>
              <a:rPr sz="2400" spc="-235" dirty="0">
                <a:solidFill>
                  <a:srgbClr val="333333"/>
                </a:solidFill>
                <a:latin typeface="Arial"/>
                <a:cs typeface="Arial"/>
              </a:rPr>
              <a:t>GENMOM</a:t>
            </a:r>
            <a:endParaRPr sz="2400">
              <a:latin typeface="Arial"/>
              <a:cs typeface="Arial"/>
            </a:endParaRPr>
          </a:p>
        </p:txBody>
      </p:sp>
      <p:sp>
        <p:nvSpPr>
          <p:cNvPr id="21" name="object 21"/>
          <p:cNvSpPr/>
          <p:nvPr/>
        </p:nvSpPr>
        <p:spPr>
          <a:xfrm>
            <a:off x="5305425" y="1597025"/>
            <a:ext cx="0" cy="4535805"/>
          </a:xfrm>
          <a:custGeom>
            <a:avLst/>
            <a:gdLst/>
            <a:ahLst/>
            <a:cxnLst/>
            <a:rect l="l" t="t" r="r" b="b"/>
            <a:pathLst>
              <a:path h="4535805">
                <a:moveTo>
                  <a:pt x="0" y="0"/>
                </a:moveTo>
                <a:lnTo>
                  <a:pt x="0" y="4535487"/>
                </a:lnTo>
              </a:path>
            </a:pathLst>
          </a:custGeom>
          <a:ln w="28575">
            <a:solidFill>
              <a:srgbClr val="00FFFF"/>
            </a:solidFill>
          </a:ln>
        </p:spPr>
        <p:txBody>
          <a:bodyPr wrap="square" lIns="0" tIns="0" rIns="0" bIns="0" rtlCol="0"/>
          <a:lstStyle/>
          <a:p>
            <a:endParaRPr/>
          </a:p>
        </p:txBody>
      </p:sp>
      <p:sp>
        <p:nvSpPr>
          <p:cNvPr id="22" name="object 22"/>
          <p:cNvSpPr txBox="1"/>
          <p:nvPr/>
        </p:nvSpPr>
        <p:spPr>
          <a:xfrm>
            <a:off x="5680709" y="1642617"/>
            <a:ext cx="326390" cy="239395"/>
          </a:xfrm>
          <a:prstGeom prst="rect">
            <a:avLst/>
          </a:prstGeom>
        </p:spPr>
        <p:txBody>
          <a:bodyPr vert="horz" wrap="square" lIns="0" tIns="13335" rIns="0" bIns="0" rtlCol="0">
            <a:spAutoFit/>
          </a:bodyPr>
          <a:lstStyle/>
          <a:p>
            <a:pPr marL="12700">
              <a:lnSpc>
                <a:spcPct val="100000"/>
              </a:lnSpc>
              <a:spcBef>
                <a:spcPts val="105"/>
              </a:spcBef>
            </a:pPr>
            <a:r>
              <a:rPr sz="1400" spc="-229" dirty="0">
                <a:solidFill>
                  <a:srgbClr val="003399"/>
                </a:solidFill>
                <a:latin typeface="Arial"/>
                <a:cs typeface="Arial"/>
              </a:rPr>
              <a:t>O</a:t>
            </a:r>
            <a:r>
              <a:rPr sz="1400" spc="-185" dirty="0">
                <a:solidFill>
                  <a:srgbClr val="003399"/>
                </a:solidFill>
                <a:latin typeface="Arial"/>
                <a:cs typeface="Arial"/>
              </a:rPr>
              <a:t>PA</a:t>
            </a:r>
            <a:endParaRPr sz="1400">
              <a:latin typeface="Arial"/>
              <a:cs typeface="Arial"/>
            </a:endParaRPr>
          </a:p>
        </p:txBody>
      </p:sp>
      <p:sp>
        <p:nvSpPr>
          <p:cNvPr id="23" name="object 23"/>
          <p:cNvSpPr/>
          <p:nvPr/>
        </p:nvSpPr>
        <p:spPr>
          <a:xfrm>
            <a:off x="5297551" y="1798701"/>
            <a:ext cx="355600" cy="0"/>
          </a:xfrm>
          <a:custGeom>
            <a:avLst/>
            <a:gdLst/>
            <a:ahLst/>
            <a:cxnLst/>
            <a:rect l="l" t="t" r="r" b="b"/>
            <a:pathLst>
              <a:path w="355600">
                <a:moveTo>
                  <a:pt x="0" y="0"/>
                </a:moveTo>
                <a:lnTo>
                  <a:pt x="355600" y="0"/>
                </a:lnTo>
              </a:path>
            </a:pathLst>
          </a:custGeom>
          <a:ln w="28575">
            <a:solidFill>
              <a:srgbClr val="00FFFF"/>
            </a:solidFill>
          </a:ln>
        </p:spPr>
        <p:txBody>
          <a:bodyPr wrap="square" lIns="0" tIns="0" rIns="0" bIns="0" rtlCol="0"/>
          <a:lstStyle/>
          <a:p>
            <a:endParaRPr/>
          </a:p>
        </p:txBody>
      </p:sp>
      <p:sp>
        <p:nvSpPr>
          <p:cNvPr id="24" name="object 24"/>
          <p:cNvSpPr/>
          <p:nvPr/>
        </p:nvSpPr>
        <p:spPr>
          <a:xfrm>
            <a:off x="5305425" y="5737225"/>
            <a:ext cx="327025" cy="0"/>
          </a:xfrm>
          <a:custGeom>
            <a:avLst/>
            <a:gdLst/>
            <a:ahLst/>
            <a:cxnLst/>
            <a:rect l="l" t="t" r="r" b="b"/>
            <a:pathLst>
              <a:path w="327025">
                <a:moveTo>
                  <a:pt x="0" y="0"/>
                </a:moveTo>
                <a:lnTo>
                  <a:pt x="327025" y="0"/>
                </a:lnTo>
              </a:path>
            </a:pathLst>
          </a:custGeom>
          <a:ln w="28575">
            <a:solidFill>
              <a:srgbClr val="00FFFF"/>
            </a:solidFill>
          </a:ln>
        </p:spPr>
        <p:txBody>
          <a:bodyPr wrap="square" lIns="0" tIns="0" rIns="0" bIns="0" rtlCol="0"/>
          <a:lstStyle/>
          <a:p>
            <a:endParaRPr/>
          </a:p>
        </p:txBody>
      </p:sp>
      <p:sp>
        <p:nvSpPr>
          <p:cNvPr id="25" name="object 25"/>
          <p:cNvSpPr/>
          <p:nvPr/>
        </p:nvSpPr>
        <p:spPr>
          <a:xfrm>
            <a:off x="5884926" y="1890776"/>
            <a:ext cx="0" cy="2997200"/>
          </a:xfrm>
          <a:custGeom>
            <a:avLst/>
            <a:gdLst/>
            <a:ahLst/>
            <a:cxnLst/>
            <a:rect l="l" t="t" r="r" b="b"/>
            <a:pathLst>
              <a:path h="2997200">
                <a:moveTo>
                  <a:pt x="0" y="0"/>
                </a:moveTo>
                <a:lnTo>
                  <a:pt x="0" y="2997073"/>
                </a:lnTo>
              </a:path>
            </a:pathLst>
          </a:custGeom>
          <a:ln w="28575">
            <a:solidFill>
              <a:srgbClr val="00FFFF"/>
            </a:solidFill>
          </a:ln>
        </p:spPr>
        <p:txBody>
          <a:bodyPr wrap="square" lIns="0" tIns="0" rIns="0" bIns="0" rtlCol="0"/>
          <a:lstStyle/>
          <a:p>
            <a:endParaRPr/>
          </a:p>
        </p:txBody>
      </p:sp>
      <p:sp>
        <p:nvSpPr>
          <p:cNvPr id="26" name="object 26"/>
          <p:cNvSpPr/>
          <p:nvPr/>
        </p:nvSpPr>
        <p:spPr>
          <a:xfrm>
            <a:off x="5884926" y="2195576"/>
            <a:ext cx="284480" cy="0"/>
          </a:xfrm>
          <a:custGeom>
            <a:avLst/>
            <a:gdLst/>
            <a:ahLst/>
            <a:cxnLst/>
            <a:rect l="l" t="t" r="r" b="b"/>
            <a:pathLst>
              <a:path w="284479">
                <a:moveTo>
                  <a:pt x="0" y="0"/>
                </a:moveTo>
                <a:lnTo>
                  <a:pt x="284099" y="0"/>
                </a:lnTo>
              </a:path>
            </a:pathLst>
          </a:custGeom>
          <a:ln w="28575">
            <a:solidFill>
              <a:srgbClr val="00FFFF"/>
            </a:solidFill>
          </a:ln>
        </p:spPr>
        <p:txBody>
          <a:bodyPr wrap="square" lIns="0" tIns="0" rIns="0" bIns="0" rtlCol="0"/>
          <a:lstStyle/>
          <a:p>
            <a:endParaRPr/>
          </a:p>
        </p:txBody>
      </p:sp>
      <p:sp>
        <p:nvSpPr>
          <p:cNvPr id="27" name="object 27"/>
          <p:cNvSpPr txBox="1"/>
          <p:nvPr/>
        </p:nvSpPr>
        <p:spPr>
          <a:xfrm>
            <a:off x="4975605" y="1267713"/>
            <a:ext cx="749300" cy="239395"/>
          </a:xfrm>
          <a:prstGeom prst="rect">
            <a:avLst/>
          </a:prstGeom>
        </p:spPr>
        <p:txBody>
          <a:bodyPr vert="horz" wrap="square" lIns="0" tIns="12700" rIns="0" bIns="0" rtlCol="0">
            <a:spAutoFit/>
          </a:bodyPr>
          <a:lstStyle/>
          <a:p>
            <a:pPr marL="12700">
              <a:lnSpc>
                <a:spcPct val="100000"/>
              </a:lnSpc>
              <a:spcBef>
                <a:spcPts val="100"/>
              </a:spcBef>
            </a:pPr>
            <a:r>
              <a:rPr sz="1400" spc="-170" dirty="0">
                <a:solidFill>
                  <a:srgbClr val="003399"/>
                </a:solidFill>
                <a:latin typeface="Arial"/>
                <a:cs typeface="Arial"/>
              </a:rPr>
              <a:t>GE</a:t>
            </a:r>
            <a:r>
              <a:rPr sz="1400" spc="-180" dirty="0">
                <a:solidFill>
                  <a:srgbClr val="003399"/>
                </a:solidFill>
                <a:latin typeface="Arial"/>
                <a:cs typeface="Arial"/>
              </a:rPr>
              <a:t>N</a:t>
            </a:r>
            <a:r>
              <a:rPr sz="1400" spc="-140" dirty="0">
                <a:solidFill>
                  <a:srgbClr val="003399"/>
                </a:solidFill>
                <a:latin typeface="Arial"/>
                <a:cs typeface="Arial"/>
              </a:rPr>
              <a:t>D</a:t>
            </a:r>
            <a:r>
              <a:rPr sz="1400" spc="-240" dirty="0">
                <a:solidFill>
                  <a:srgbClr val="003399"/>
                </a:solidFill>
                <a:latin typeface="Arial"/>
                <a:cs typeface="Arial"/>
              </a:rPr>
              <a:t>EC</a:t>
            </a:r>
            <a:r>
              <a:rPr sz="1400" spc="-120" dirty="0">
                <a:solidFill>
                  <a:srgbClr val="003399"/>
                </a:solidFill>
                <a:latin typeface="Arial"/>
                <a:cs typeface="Arial"/>
              </a:rPr>
              <a:t>K</a:t>
            </a:r>
            <a:endParaRPr sz="1400">
              <a:latin typeface="Arial"/>
              <a:cs typeface="Arial"/>
            </a:endParaRPr>
          </a:p>
        </p:txBody>
      </p:sp>
      <p:sp>
        <p:nvSpPr>
          <p:cNvPr id="28" name="object 28"/>
          <p:cNvSpPr txBox="1"/>
          <p:nvPr/>
        </p:nvSpPr>
        <p:spPr>
          <a:xfrm>
            <a:off x="6291834" y="3370326"/>
            <a:ext cx="343535" cy="239395"/>
          </a:xfrm>
          <a:prstGeom prst="rect">
            <a:avLst/>
          </a:prstGeom>
        </p:spPr>
        <p:txBody>
          <a:bodyPr vert="horz" wrap="square" lIns="0" tIns="13335" rIns="0" bIns="0" rtlCol="0">
            <a:spAutoFit/>
          </a:bodyPr>
          <a:lstStyle/>
          <a:p>
            <a:pPr marL="12700">
              <a:lnSpc>
                <a:spcPct val="100000"/>
              </a:lnSpc>
              <a:spcBef>
                <a:spcPts val="105"/>
              </a:spcBef>
            </a:pPr>
            <a:r>
              <a:rPr sz="1400" spc="-135" dirty="0">
                <a:solidFill>
                  <a:srgbClr val="003399"/>
                </a:solidFill>
                <a:latin typeface="Arial"/>
                <a:cs typeface="Arial"/>
              </a:rPr>
              <a:t>UTIL</a:t>
            </a:r>
            <a:endParaRPr sz="1400">
              <a:latin typeface="Arial"/>
              <a:cs typeface="Arial"/>
            </a:endParaRPr>
          </a:p>
        </p:txBody>
      </p:sp>
      <p:sp>
        <p:nvSpPr>
          <p:cNvPr id="29" name="object 29"/>
          <p:cNvSpPr/>
          <p:nvPr/>
        </p:nvSpPr>
        <p:spPr>
          <a:xfrm>
            <a:off x="6505575" y="3608451"/>
            <a:ext cx="0" cy="304800"/>
          </a:xfrm>
          <a:custGeom>
            <a:avLst/>
            <a:gdLst/>
            <a:ahLst/>
            <a:cxnLst/>
            <a:rect l="l" t="t" r="r" b="b"/>
            <a:pathLst>
              <a:path h="304800">
                <a:moveTo>
                  <a:pt x="0" y="0"/>
                </a:moveTo>
                <a:lnTo>
                  <a:pt x="0" y="304800"/>
                </a:lnTo>
              </a:path>
            </a:pathLst>
          </a:custGeom>
          <a:ln w="28575">
            <a:solidFill>
              <a:srgbClr val="00FFFF"/>
            </a:solidFill>
          </a:ln>
        </p:spPr>
        <p:txBody>
          <a:bodyPr wrap="square" lIns="0" tIns="0" rIns="0" bIns="0" rtlCol="0"/>
          <a:lstStyle/>
          <a:p>
            <a:endParaRPr/>
          </a:p>
        </p:txBody>
      </p:sp>
      <p:sp>
        <p:nvSpPr>
          <p:cNvPr id="30" name="object 30"/>
          <p:cNvSpPr/>
          <p:nvPr/>
        </p:nvSpPr>
        <p:spPr>
          <a:xfrm>
            <a:off x="6505575" y="3913251"/>
            <a:ext cx="284480" cy="0"/>
          </a:xfrm>
          <a:custGeom>
            <a:avLst/>
            <a:gdLst/>
            <a:ahLst/>
            <a:cxnLst/>
            <a:rect l="l" t="t" r="r" b="b"/>
            <a:pathLst>
              <a:path w="284479">
                <a:moveTo>
                  <a:pt x="0" y="0"/>
                </a:moveTo>
                <a:lnTo>
                  <a:pt x="284099" y="0"/>
                </a:lnTo>
              </a:path>
            </a:pathLst>
          </a:custGeom>
          <a:ln w="28575">
            <a:solidFill>
              <a:srgbClr val="00FFFF"/>
            </a:solidFill>
          </a:ln>
        </p:spPr>
        <p:txBody>
          <a:bodyPr wrap="square" lIns="0" tIns="0" rIns="0" bIns="0" rtlCol="0"/>
          <a:lstStyle/>
          <a:p>
            <a:endParaRPr/>
          </a:p>
        </p:txBody>
      </p:sp>
      <p:sp>
        <p:nvSpPr>
          <p:cNvPr id="31" name="object 31"/>
          <p:cNvSpPr txBox="1"/>
          <p:nvPr/>
        </p:nvSpPr>
        <p:spPr>
          <a:xfrm>
            <a:off x="6850760" y="3714750"/>
            <a:ext cx="249554" cy="239395"/>
          </a:xfrm>
          <a:prstGeom prst="rect">
            <a:avLst/>
          </a:prstGeom>
        </p:spPr>
        <p:txBody>
          <a:bodyPr vert="horz" wrap="square" lIns="0" tIns="12700" rIns="0" bIns="0" rtlCol="0">
            <a:spAutoFit/>
          </a:bodyPr>
          <a:lstStyle/>
          <a:p>
            <a:pPr marL="12700">
              <a:lnSpc>
                <a:spcPct val="100000"/>
              </a:lnSpc>
              <a:spcBef>
                <a:spcPts val="100"/>
              </a:spcBef>
            </a:pPr>
            <a:r>
              <a:rPr sz="1400" spc="-140" dirty="0">
                <a:solidFill>
                  <a:srgbClr val="003399"/>
                </a:solidFill>
                <a:latin typeface="Arial"/>
                <a:cs typeface="Arial"/>
              </a:rPr>
              <a:t>TIE</a:t>
            </a:r>
            <a:endParaRPr sz="1400">
              <a:latin typeface="Arial"/>
              <a:cs typeface="Arial"/>
            </a:endParaRPr>
          </a:p>
        </p:txBody>
      </p:sp>
      <p:sp>
        <p:nvSpPr>
          <p:cNvPr id="32" name="object 32"/>
          <p:cNvSpPr/>
          <p:nvPr/>
        </p:nvSpPr>
        <p:spPr>
          <a:xfrm>
            <a:off x="7012051" y="4327525"/>
            <a:ext cx="346075" cy="0"/>
          </a:xfrm>
          <a:custGeom>
            <a:avLst/>
            <a:gdLst/>
            <a:ahLst/>
            <a:cxnLst/>
            <a:rect l="l" t="t" r="r" b="b"/>
            <a:pathLst>
              <a:path w="346075">
                <a:moveTo>
                  <a:pt x="0" y="0"/>
                </a:moveTo>
                <a:lnTo>
                  <a:pt x="346075" y="0"/>
                </a:lnTo>
              </a:path>
            </a:pathLst>
          </a:custGeom>
          <a:ln w="28575">
            <a:solidFill>
              <a:srgbClr val="00FFFF"/>
            </a:solidFill>
          </a:ln>
        </p:spPr>
        <p:txBody>
          <a:bodyPr wrap="square" lIns="0" tIns="0" rIns="0" bIns="0" rtlCol="0"/>
          <a:lstStyle/>
          <a:p>
            <a:endParaRPr/>
          </a:p>
        </p:txBody>
      </p:sp>
      <p:sp>
        <p:nvSpPr>
          <p:cNvPr id="33" name="object 33"/>
          <p:cNvSpPr txBox="1"/>
          <p:nvPr/>
        </p:nvSpPr>
        <p:spPr>
          <a:xfrm>
            <a:off x="7369809" y="4197477"/>
            <a:ext cx="400050" cy="239395"/>
          </a:xfrm>
          <a:prstGeom prst="rect">
            <a:avLst/>
          </a:prstGeom>
        </p:spPr>
        <p:txBody>
          <a:bodyPr vert="horz" wrap="square" lIns="0" tIns="13335" rIns="0" bIns="0" rtlCol="0">
            <a:spAutoFit/>
          </a:bodyPr>
          <a:lstStyle/>
          <a:p>
            <a:pPr marL="12700">
              <a:lnSpc>
                <a:spcPct val="100000"/>
              </a:lnSpc>
              <a:spcBef>
                <a:spcPts val="105"/>
              </a:spcBef>
            </a:pPr>
            <a:r>
              <a:rPr sz="1400" spc="-204" dirty="0">
                <a:solidFill>
                  <a:srgbClr val="003399"/>
                </a:solidFill>
                <a:latin typeface="Arial"/>
                <a:cs typeface="Arial"/>
              </a:rPr>
              <a:t>T</a:t>
            </a:r>
            <a:r>
              <a:rPr sz="1400" spc="-235" dirty="0">
                <a:solidFill>
                  <a:srgbClr val="003399"/>
                </a:solidFill>
                <a:latin typeface="Arial"/>
                <a:cs typeface="Arial"/>
              </a:rPr>
              <a:t>Y</a:t>
            </a:r>
            <a:r>
              <a:rPr sz="1400" spc="-100" dirty="0">
                <a:solidFill>
                  <a:srgbClr val="003399"/>
                </a:solidFill>
                <a:latin typeface="Arial"/>
                <a:cs typeface="Arial"/>
              </a:rPr>
              <a:t>LN</a:t>
            </a:r>
            <a:endParaRPr sz="1400">
              <a:latin typeface="Arial"/>
              <a:cs typeface="Arial"/>
            </a:endParaRPr>
          </a:p>
        </p:txBody>
      </p:sp>
      <p:sp>
        <p:nvSpPr>
          <p:cNvPr id="34" name="object 34"/>
          <p:cNvSpPr/>
          <p:nvPr/>
        </p:nvSpPr>
        <p:spPr>
          <a:xfrm>
            <a:off x="7004050" y="4043298"/>
            <a:ext cx="0" cy="284480"/>
          </a:xfrm>
          <a:custGeom>
            <a:avLst/>
            <a:gdLst/>
            <a:ahLst/>
            <a:cxnLst/>
            <a:rect l="l" t="t" r="r" b="b"/>
            <a:pathLst>
              <a:path h="284479">
                <a:moveTo>
                  <a:pt x="0" y="0"/>
                </a:moveTo>
                <a:lnTo>
                  <a:pt x="0" y="284225"/>
                </a:lnTo>
              </a:path>
            </a:pathLst>
          </a:custGeom>
          <a:ln w="28575">
            <a:solidFill>
              <a:srgbClr val="00FFFF"/>
            </a:solidFill>
          </a:ln>
        </p:spPr>
        <p:txBody>
          <a:bodyPr wrap="square" lIns="0" tIns="0" rIns="0" bIns="0" rtlCol="0"/>
          <a:lstStyle/>
          <a:p>
            <a:endParaRPr/>
          </a:p>
        </p:txBody>
      </p:sp>
      <p:sp>
        <p:nvSpPr>
          <p:cNvPr id="35" name="object 35"/>
          <p:cNvSpPr txBox="1"/>
          <p:nvPr/>
        </p:nvSpPr>
        <p:spPr>
          <a:xfrm>
            <a:off x="6299708" y="2047494"/>
            <a:ext cx="202565" cy="239395"/>
          </a:xfrm>
          <a:prstGeom prst="rect">
            <a:avLst/>
          </a:prstGeom>
        </p:spPr>
        <p:txBody>
          <a:bodyPr vert="horz" wrap="square" lIns="0" tIns="13335" rIns="0" bIns="0" rtlCol="0">
            <a:spAutoFit/>
          </a:bodyPr>
          <a:lstStyle/>
          <a:p>
            <a:pPr marL="12700">
              <a:lnSpc>
                <a:spcPct val="100000"/>
              </a:lnSpc>
              <a:spcBef>
                <a:spcPts val="105"/>
              </a:spcBef>
            </a:pPr>
            <a:r>
              <a:rPr sz="1400" spc="-165" dirty="0">
                <a:solidFill>
                  <a:srgbClr val="003399"/>
                </a:solidFill>
                <a:latin typeface="Arial"/>
                <a:cs typeface="Arial"/>
              </a:rPr>
              <a:t>PL</a:t>
            </a:r>
            <a:endParaRPr sz="1400">
              <a:latin typeface="Arial"/>
              <a:cs typeface="Arial"/>
            </a:endParaRPr>
          </a:p>
        </p:txBody>
      </p:sp>
      <p:sp>
        <p:nvSpPr>
          <p:cNvPr id="36" name="object 36"/>
          <p:cNvSpPr/>
          <p:nvPr/>
        </p:nvSpPr>
        <p:spPr>
          <a:xfrm>
            <a:off x="6461125" y="2660650"/>
            <a:ext cx="346075" cy="0"/>
          </a:xfrm>
          <a:custGeom>
            <a:avLst/>
            <a:gdLst/>
            <a:ahLst/>
            <a:cxnLst/>
            <a:rect l="l" t="t" r="r" b="b"/>
            <a:pathLst>
              <a:path w="346075">
                <a:moveTo>
                  <a:pt x="0" y="0"/>
                </a:moveTo>
                <a:lnTo>
                  <a:pt x="346075" y="0"/>
                </a:lnTo>
              </a:path>
            </a:pathLst>
          </a:custGeom>
          <a:ln w="28575">
            <a:solidFill>
              <a:srgbClr val="00FFFF"/>
            </a:solidFill>
          </a:ln>
        </p:spPr>
        <p:txBody>
          <a:bodyPr wrap="square" lIns="0" tIns="0" rIns="0" bIns="0" rtlCol="0"/>
          <a:lstStyle/>
          <a:p>
            <a:endParaRPr/>
          </a:p>
        </p:txBody>
      </p:sp>
      <p:sp>
        <p:nvSpPr>
          <p:cNvPr id="37" name="object 37"/>
          <p:cNvSpPr txBox="1"/>
          <p:nvPr/>
        </p:nvSpPr>
        <p:spPr>
          <a:xfrm>
            <a:off x="6819138" y="2530220"/>
            <a:ext cx="296545" cy="239395"/>
          </a:xfrm>
          <a:prstGeom prst="rect">
            <a:avLst/>
          </a:prstGeom>
        </p:spPr>
        <p:txBody>
          <a:bodyPr vert="horz" wrap="square" lIns="0" tIns="12700" rIns="0" bIns="0" rtlCol="0">
            <a:spAutoFit/>
          </a:bodyPr>
          <a:lstStyle/>
          <a:p>
            <a:pPr marL="12700">
              <a:lnSpc>
                <a:spcPct val="100000"/>
              </a:lnSpc>
              <a:spcBef>
                <a:spcPts val="100"/>
              </a:spcBef>
            </a:pPr>
            <a:r>
              <a:rPr sz="1400" spc="-200" dirty="0">
                <a:solidFill>
                  <a:srgbClr val="003399"/>
                </a:solidFill>
                <a:latin typeface="Arial"/>
                <a:cs typeface="Arial"/>
              </a:rPr>
              <a:t>PLC</a:t>
            </a:r>
            <a:endParaRPr sz="1400">
              <a:latin typeface="Arial"/>
              <a:cs typeface="Arial"/>
            </a:endParaRPr>
          </a:p>
        </p:txBody>
      </p:sp>
      <p:sp>
        <p:nvSpPr>
          <p:cNvPr id="38" name="object 38"/>
          <p:cNvSpPr/>
          <p:nvPr/>
        </p:nvSpPr>
        <p:spPr>
          <a:xfrm>
            <a:off x="6453251" y="2376551"/>
            <a:ext cx="0" cy="284480"/>
          </a:xfrm>
          <a:custGeom>
            <a:avLst/>
            <a:gdLst/>
            <a:ahLst/>
            <a:cxnLst/>
            <a:rect l="l" t="t" r="r" b="b"/>
            <a:pathLst>
              <a:path h="284480">
                <a:moveTo>
                  <a:pt x="0" y="0"/>
                </a:moveTo>
                <a:lnTo>
                  <a:pt x="0" y="284099"/>
                </a:lnTo>
              </a:path>
            </a:pathLst>
          </a:custGeom>
          <a:ln w="28575">
            <a:solidFill>
              <a:srgbClr val="00FFFF"/>
            </a:solidFill>
          </a:ln>
        </p:spPr>
        <p:txBody>
          <a:bodyPr wrap="square" lIns="0" tIns="0" rIns="0" bIns="0" rtlCol="0"/>
          <a:lstStyle/>
          <a:p>
            <a:endParaRPr/>
          </a:p>
        </p:txBody>
      </p:sp>
      <p:sp>
        <p:nvSpPr>
          <p:cNvPr id="39" name="object 39"/>
          <p:cNvSpPr/>
          <p:nvPr/>
        </p:nvSpPr>
        <p:spPr>
          <a:xfrm>
            <a:off x="7023100" y="2832100"/>
            <a:ext cx="1905" cy="311150"/>
          </a:xfrm>
          <a:custGeom>
            <a:avLst/>
            <a:gdLst/>
            <a:ahLst/>
            <a:cxnLst/>
            <a:rect l="l" t="t" r="r" b="b"/>
            <a:pathLst>
              <a:path w="1904" h="311150">
                <a:moveTo>
                  <a:pt x="1650" y="0"/>
                </a:moveTo>
                <a:lnTo>
                  <a:pt x="0" y="311150"/>
                </a:lnTo>
              </a:path>
            </a:pathLst>
          </a:custGeom>
          <a:ln w="28575">
            <a:solidFill>
              <a:srgbClr val="00FFFF"/>
            </a:solidFill>
          </a:ln>
        </p:spPr>
        <p:txBody>
          <a:bodyPr wrap="square" lIns="0" tIns="0" rIns="0" bIns="0" rtlCol="0"/>
          <a:lstStyle/>
          <a:p>
            <a:endParaRPr/>
          </a:p>
        </p:txBody>
      </p:sp>
      <p:sp>
        <p:nvSpPr>
          <p:cNvPr id="40" name="object 40"/>
          <p:cNvSpPr txBox="1"/>
          <p:nvPr/>
        </p:nvSpPr>
        <p:spPr>
          <a:xfrm>
            <a:off x="7355585" y="2965830"/>
            <a:ext cx="387350" cy="239395"/>
          </a:xfrm>
          <a:prstGeom prst="rect">
            <a:avLst/>
          </a:prstGeom>
        </p:spPr>
        <p:txBody>
          <a:bodyPr vert="horz" wrap="square" lIns="0" tIns="13335" rIns="0" bIns="0" rtlCol="0">
            <a:spAutoFit/>
          </a:bodyPr>
          <a:lstStyle/>
          <a:p>
            <a:pPr marL="12700">
              <a:lnSpc>
                <a:spcPct val="100000"/>
              </a:lnSpc>
              <a:spcBef>
                <a:spcPts val="105"/>
              </a:spcBef>
            </a:pPr>
            <a:r>
              <a:rPr sz="1400" spc="-110" dirty="0">
                <a:solidFill>
                  <a:srgbClr val="003399"/>
                </a:solidFill>
                <a:latin typeface="Arial"/>
                <a:cs typeface="Arial"/>
              </a:rPr>
              <a:t>UNIT</a:t>
            </a:r>
            <a:endParaRPr sz="1400">
              <a:latin typeface="Arial"/>
              <a:cs typeface="Arial"/>
            </a:endParaRPr>
          </a:p>
        </p:txBody>
      </p:sp>
      <p:sp>
        <p:nvSpPr>
          <p:cNvPr id="41" name="object 41"/>
          <p:cNvSpPr/>
          <p:nvPr/>
        </p:nvSpPr>
        <p:spPr>
          <a:xfrm>
            <a:off x="7023100" y="3127375"/>
            <a:ext cx="254000" cy="0"/>
          </a:xfrm>
          <a:custGeom>
            <a:avLst/>
            <a:gdLst/>
            <a:ahLst/>
            <a:cxnLst/>
            <a:rect l="l" t="t" r="r" b="b"/>
            <a:pathLst>
              <a:path w="254000">
                <a:moveTo>
                  <a:pt x="0" y="0"/>
                </a:moveTo>
                <a:lnTo>
                  <a:pt x="254000" y="0"/>
                </a:lnTo>
              </a:path>
            </a:pathLst>
          </a:custGeom>
          <a:ln w="28575">
            <a:solidFill>
              <a:srgbClr val="00FFFF"/>
            </a:solidFill>
          </a:ln>
        </p:spPr>
        <p:txBody>
          <a:bodyPr wrap="square" lIns="0" tIns="0" rIns="0" bIns="0" rtlCol="0"/>
          <a:lstStyle/>
          <a:p>
            <a:endParaRPr/>
          </a:p>
        </p:txBody>
      </p:sp>
      <p:sp>
        <p:nvSpPr>
          <p:cNvPr id="42" name="object 42"/>
          <p:cNvSpPr/>
          <p:nvPr/>
        </p:nvSpPr>
        <p:spPr>
          <a:xfrm>
            <a:off x="5895975" y="3484626"/>
            <a:ext cx="284480" cy="0"/>
          </a:xfrm>
          <a:custGeom>
            <a:avLst/>
            <a:gdLst/>
            <a:ahLst/>
            <a:cxnLst/>
            <a:rect l="l" t="t" r="r" b="b"/>
            <a:pathLst>
              <a:path w="284479">
                <a:moveTo>
                  <a:pt x="0" y="0"/>
                </a:moveTo>
                <a:lnTo>
                  <a:pt x="284225" y="0"/>
                </a:lnTo>
              </a:path>
            </a:pathLst>
          </a:custGeom>
          <a:ln w="28575">
            <a:solidFill>
              <a:srgbClr val="00FFFF"/>
            </a:solidFill>
          </a:ln>
        </p:spPr>
        <p:txBody>
          <a:bodyPr wrap="square" lIns="0" tIns="0" rIns="0" bIns="0" rtlCol="0"/>
          <a:lstStyle/>
          <a:p>
            <a:endParaRPr/>
          </a:p>
        </p:txBody>
      </p:sp>
      <p:sp>
        <p:nvSpPr>
          <p:cNvPr id="43" name="object 43"/>
          <p:cNvSpPr txBox="1"/>
          <p:nvPr/>
        </p:nvSpPr>
        <p:spPr>
          <a:xfrm>
            <a:off x="6229858" y="4560189"/>
            <a:ext cx="304800" cy="239395"/>
          </a:xfrm>
          <a:prstGeom prst="rect">
            <a:avLst/>
          </a:prstGeom>
        </p:spPr>
        <p:txBody>
          <a:bodyPr vert="horz" wrap="square" lIns="0" tIns="13335" rIns="0" bIns="0" rtlCol="0">
            <a:spAutoFit/>
          </a:bodyPr>
          <a:lstStyle/>
          <a:p>
            <a:pPr marL="12700">
              <a:lnSpc>
                <a:spcPct val="100000"/>
              </a:lnSpc>
              <a:spcBef>
                <a:spcPts val="105"/>
              </a:spcBef>
            </a:pPr>
            <a:r>
              <a:rPr sz="1400" spc="-204" dirty="0">
                <a:solidFill>
                  <a:srgbClr val="003399"/>
                </a:solidFill>
                <a:latin typeface="Arial"/>
                <a:cs typeface="Arial"/>
              </a:rPr>
              <a:t>TRA</a:t>
            </a:r>
            <a:endParaRPr sz="1400">
              <a:latin typeface="Arial"/>
              <a:cs typeface="Arial"/>
            </a:endParaRPr>
          </a:p>
        </p:txBody>
      </p:sp>
      <p:sp>
        <p:nvSpPr>
          <p:cNvPr id="44" name="object 44"/>
          <p:cNvSpPr/>
          <p:nvPr/>
        </p:nvSpPr>
        <p:spPr>
          <a:xfrm>
            <a:off x="5895975" y="4729098"/>
            <a:ext cx="254000" cy="1905"/>
          </a:xfrm>
          <a:custGeom>
            <a:avLst/>
            <a:gdLst/>
            <a:ahLst/>
            <a:cxnLst/>
            <a:rect l="l" t="t" r="r" b="b"/>
            <a:pathLst>
              <a:path w="254000" h="1904">
                <a:moveTo>
                  <a:pt x="-14287" y="825"/>
                </a:moveTo>
                <a:lnTo>
                  <a:pt x="268287" y="825"/>
                </a:lnTo>
              </a:path>
            </a:pathLst>
          </a:custGeom>
          <a:ln w="30225">
            <a:solidFill>
              <a:srgbClr val="00FFFF"/>
            </a:solidFill>
          </a:ln>
        </p:spPr>
        <p:txBody>
          <a:bodyPr wrap="square" lIns="0" tIns="0" rIns="0" bIns="0" rtlCol="0"/>
          <a:lstStyle/>
          <a:p>
            <a:endParaRPr/>
          </a:p>
        </p:txBody>
      </p:sp>
      <p:sp>
        <p:nvSpPr>
          <p:cNvPr id="45" name="object 45"/>
          <p:cNvSpPr txBox="1"/>
          <p:nvPr/>
        </p:nvSpPr>
        <p:spPr>
          <a:xfrm>
            <a:off x="5713857" y="6001308"/>
            <a:ext cx="494665" cy="239395"/>
          </a:xfrm>
          <a:prstGeom prst="rect">
            <a:avLst/>
          </a:prstGeom>
        </p:spPr>
        <p:txBody>
          <a:bodyPr vert="horz" wrap="square" lIns="0" tIns="12700" rIns="0" bIns="0" rtlCol="0">
            <a:spAutoFit/>
          </a:bodyPr>
          <a:lstStyle/>
          <a:p>
            <a:pPr marL="12700">
              <a:lnSpc>
                <a:spcPct val="100000"/>
              </a:lnSpc>
              <a:spcBef>
                <a:spcPts val="100"/>
              </a:spcBef>
            </a:pPr>
            <a:r>
              <a:rPr sz="1400" spc="-229" dirty="0">
                <a:solidFill>
                  <a:srgbClr val="003399"/>
                </a:solidFill>
                <a:latin typeface="Arial"/>
                <a:cs typeface="Arial"/>
              </a:rPr>
              <a:t>GTY</a:t>
            </a:r>
            <a:r>
              <a:rPr sz="1400" spc="-185" dirty="0">
                <a:solidFill>
                  <a:srgbClr val="003399"/>
                </a:solidFill>
                <a:latin typeface="Arial"/>
                <a:cs typeface="Arial"/>
              </a:rPr>
              <a:t>PE</a:t>
            </a:r>
            <a:endParaRPr sz="1400">
              <a:latin typeface="Arial"/>
              <a:cs typeface="Arial"/>
            </a:endParaRPr>
          </a:p>
        </p:txBody>
      </p:sp>
      <p:sp>
        <p:nvSpPr>
          <p:cNvPr id="46" name="object 46"/>
          <p:cNvSpPr/>
          <p:nvPr/>
        </p:nvSpPr>
        <p:spPr>
          <a:xfrm>
            <a:off x="5319776" y="6122987"/>
            <a:ext cx="327025" cy="0"/>
          </a:xfrm>
          <a:custGeom>
            <a:avLst/>
            <a:gdLst/>
            <a:ahLst/>
            <a:cxnLst/>
            <a:rect l="l" t="t" r="r" b="b"/>
            <a:pathLst>
              <a:path w="327025">
                <a:moveTo>
                  <a:pt x="0" y="0"/>
                </a:moveTo>
                <a:lnTo>
                  <a:pt x="327025" y="0"/>
                </a:lnTo>
              </a:path>
            </a:pathLst>
          </a:custGeom>
          <a:ln w="28575">
            <a:solidFill>
              <a:srgbClr val="00FFFF"/>
            </a:solidFill>
          </a:ln>
        </p:spPr>
        <p:txBody>
          <a:bodyPr wrap="square" lIns="0" tIns="0" rIns="0" bIns="0" rtlCol="0"/>
          <a:lstStyle/>
          <a:p>
            <a:endParaRPr/>
          </a:p>
        </p:txBody>
      </p:sp>
      <p:sp>
        <p:nvSpPr>
          <p:cNvPr id="47" name="TextBox 46"/>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2972765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2472" y="650405"/>
            <a:ext cx="7473328" cy="627736"/>
          </a:xfrm>
          <a:prstGeom prst="rect">
            <a:avLst/>
          </a:prstGeom>
        </p:spPr>
        <p:txBody>
          <a:bodyPr vert="horz" wrap="square" lIns="0" tIns="12065" rIns="0" bIns="0" rtlCol="0">
            <a:spAutoFit/>
          </a:bodyPr>
          <a:lstStyle/>
          <a:p>
            <a:pPr marL="12700">
              <a:spcBef>
                <a:spcPts val="95"/>
              </a:spcBef>
            </a:pPr>
            <a:r>
              <a:rPr spc="-325" dirty="0" smtClean="0"/>
              <a:t>GENERATION</a:t>
            </a:r>
            <a:r>
              <a:rPr lang="en-IN" spc="-325" dirty="0" smtClean="0"/>
              <a:t> </a:t>
            </a:r>
            <a:r>
              <a:rPr lang="en-GB" spc="-325" dirty="0" smtClean="0"/>
              <a:t>CONTROL</a:t>
            </a:r>
            <a:endParaRPr spc="-325" dirty="0"/>
          </a:p>
        </p:txBody>
      </p:sp>
      <p:sp>
        <p:nvSpPr>
          <p:cNvPr id="4" name="object 4"/>
          <p:cNvSpPr txBox="1"/>
          <p:nvPr/>
        </p:nvSpPr>
        <p:spPr>
          <a:xfrm>
            <a:off x="467544" y="1211560"/>
            <a:ext cx="2904490" cy="1010919"/>
          </a:xfrm>
          <a:prstGeom prst="rect">
            <a:avLst/>
          </a:prstGeom>
        </p:spPr>
        <p:txBody>
          <a:bodyPr vert="horz" wrap="square" lIns="0" tIns="106680" rIns="0" bIns="0" rtlCol="0">
            <a:spAutoFit/>
          </a:bodyPr>
          <a:lstStyle/>
          <a:p>
            <a:pPr marL="12700">
              <a:lnSpc>
                <a:spcPct val="100000"/>
              </a:lnSpc>
              <a:spcBef>
                <a:spcPts val="840"/>
              </a:spcBef>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275" dirty="0">
                <a:solidFill>
                  <a:srgbClr val="5F5F5F"/>
                </a:solidFill>
                <a:latin typeface="Arial"/>
                <a:cs typeface="Arial"/>
              </a:rPr>
              <a:t>Basic</a:t>
            </a:r>
            <a:r>
              <a:rPr sz="2400" b="1" spc="-165" dirty="0">
                <a:solidFill>
                  <a:srgbClr val="5F5F5F"/>
                </a:solidFill>
                <a:latin typeface="Arial"/>
                <a:cs typeface="Arial"/>
              </a:rPr>
              <a:t> </a:t>
            </a:r>
            <a:r>
              <a:rPr sz="2400" b="1" spc="-275" dirty="0">
                <a:solidFill>
                  <a:srgbClr val="5F5F5F"/>
                </a:solidFill>
                <a:latin typeface="Arial"/>
                <a:cs typeface="Arial"/>
              </a:rPr>
              <a:t>concepts</a:t>
            </a:r>
            <a:endParaRPr sz="2400">
              <a:latin typeface="Arial"/>
              <a:cs typeface="Arial"/>
            </a:endParaRPr>
          </a:p>
          <a:p>
            <a:pPr marL="756285" indent="-286385">
              <a:lnSpc>
                <a:spcPts val="1825"/>
              </a:lnSpc>
              <a:spcBef>
                <a:spcPts val="484"/>
              </a:spcBef>
              <a:buClr>
                <a:srgbClr val="1B5CA4"/>
              </a:buClr>
              <a:buFont typeface="Wingdings"/>
              <a:buChar char=""/>
              <a:tabLst>
                <a:tab pos="756285" algn="l"/>
                <a:tab pos="756920" algn="l"/>
              </a:tabLst>
            </a:pPr>
            <a:r>
              <a:rPr sz="1600" spc="-105" dirty="0">
                <a:solidFill>
                  <a:srgbClr val="5F5F5F"/>
                </a:solidFill>
                <a:latin typeface="Arial"/>
                <a:cs typeface="Arial"/>
              </a:rPr>
              <a:t>Operating </a:t>
            </a:r>
            <a:r>
              <a:rPr sz="1600" spc="-130" dirty="0">
                <a:solidFill>
                  <a:srgbClr val="5F5F5F"/>
                </a:solidFill>
                <a:latin typeface="Arial"/>
                <a:cs typeface="Arial"/>
              </a:rPr>
              <a:t>area</a:t>
            </a:r>
            <a:r>
              <a:rPr sz="1600" spc="-280" dirty="0">
                <a:solidFill>
                  <a:srgbClr val="5F5F5F"/>
                </a:solidFill>
                <a:latin typeface="Arial"/>
                <a:cs typeface="Arial"/>
              </a:rPr>
              <a:t> </a:t>
            </a:r>
            <a:r>
              <a:rPr sz="1600" spc="-140" dirty="0">
                <a:solidFill>
                  <a:srgbClr val="5F5F5F"/>
                </a:solidFill>
                <a:latin typeface="Arial"/>
                <a:cs typeface="Arial"/>
              </a:rPr>
              <a:t>(OPA)</a:t>
            </a:r>
            <a:endParaRPr sz="1600">
              <a:latin typeface="Arial"/>
              <a:cs typeface="Arial"/>
            </a:endParaRPr>
          </a:p>
          <a:p>
            <a:pPr marL="756285">
              <a:lnSpc>
                <a:spcPts val="1825"/>
              </a:lnSpc>
            </a:pPr>
            <a:r>
              <a:rPr sz="1600" spc="-100" dirty="0">
                <a:solidFill>
                  <a:srgbClr val="5F5F5F"/>
                </a:solidFill>
                <a:latin typeface="Arial"/>
                <a:cs typeface="Arial"/>
              </a:rPr>
              <a:t>(also </a:t>
            </a:r>
            <a:r>
              <a:rPr sz="1600" spc="-110" dirty="0">
                <a:solidFill>
                  <a:srgbClr val="5F5F5F"/>
                </a:solidFill>
                <a:latin typeface="Arial"/>
                <a:cs typeface="Arial"/>
              </a:rPr>
              <a:t>called </a:t>
            </a:r>
            <a:r>
              <a:rPr sz="1600" spc="-65" dirty="0">
                <a:solidFill>
                  <a:srgbClr val="5F5F5F"/>
                </a:solidFill>
                <a:latin typeface="Arial"/>
                <a:cs typeface="Arial"/>
              </a:rPr>
              <a:t>"control</a:t>
            </a:r>
            <a:r>
              <a:rPr sz="1600" spc="-235" dirty="0">
                <a:solidFill>
                  <a:srgbClr val="5F5F5F"/>
                </a:solidFill>
                <a:latin typeface="Arial"/>
                <a:cs typeface="Arial"/>
              </a:rPr>
              <a:t> </a:t>
            </a:r>
            <a:r>
              <a:rPr sz="1600" spc="-85" dirty="0">
                <a:solidFill>
                  <a:srgbClr val="5F5F5F"/>
                </a:solidFill>
                <a:latin typeface="Arial"/>
                <a:cs typeface="Arial"/>
              </a:rPr>
              <a:t>area")</a:t>
            </a:r>
            <a:endParaRPr sz="1600">
              <a:latin typeface="Arial"/>
              <a:cs typeface="Arial"/>
            </a:endParaRPr>
          </a:p>
        </p:txBody>
      </p:sp>
      <p:sp>
        <p:nvSpPr>
          <p:cNvPr id="5" name="object 5"/>
          <p:cNvSpPr txBox="1"/>
          <p:nvPr/>
        </p:nvSpPr>
        <p:spPr>
          <a:xfrm>
            <a:off x="1382275" y="2235416"/>
            <a:ext cx="3436620" cy="879475"/>
          </a:xfrm>
          <a:prstGeom prst="rect">
            <a:avLst/>
          </a:prstGeom>
        </p:spPr>
        <p:txBody>
          <a:bodyPr vert="horz" wrap="square" lIns="0" tIns="13335" rIns="0" bIns="0" rtlCol="0">
            <a:spAutoFit/>
          </a:bodyPr>
          <a:lstStyle/>
          <a:p>
            <a:pPr marL="241300" marR="5080" indent="-228600">
              <a:lnSpc>
                <a:spcPct val="100000"/>
              </a:lnSpc>
              <a:spcBef>
                <a:spcPts val="105"/>
              </a:spcBef>
              <a:buClr>
                <a:srgbClr val="1B5CA4"/>
              </a:buClr>
              <a:buChar char="•"/>
              <a:tabLst>
                <a:tab pos="240665" algn="l"/>
                <a:tab pos="241300" algn="l"/>
              </a:tabLst>
            </a:pPr>
            <a:r>
              <a:rPr sz="1400" spc="-70" dirty="0">
                <a:solidFill>
                  <a:srgbClr val="5F5F5F"/>
                </a:solidFill>
                <a:latin typeface="Arial"/>
                <a:cs typeface="Arial"/>
              </a:rPr>
              <a:t>Portion </a:t>
            </a:r>
            <a:r>
              <a:rPr sz="1400" spc="-60" dirty="0">
                <a:solidFill>
                  <a:srgbClr val="5F5F5F"/>
                </a:solidFill>
                <a:latin typeface="Arial"/>
                <a:cs typeface="Arial"/>
              </a:rPr>
              <a:t>of </a:t>
            </a:r>
            <a:r>
              <a:rPr sz="1400" spc="-70" dirty="0">
                <a:solidFill>
                  <a:srgbClr val="5F5F5F"/>
                </a:solidFill>
                <a:latin typeface="Arial"/>
                <a:cs typeface="Arial"/>
              </a:rPr>
              <a:t>the </a:t>
            </a:r>
            <a:r>
              <a:rPr sz="1400" spc="-75" dirty="0">
                <a:solidFill>
                  <a:srgbClr val="5F5F5F"/>
                </a:solidFill>
                <a:latin typeface="Arial"/>
                <a:cs typeface="Arial"/>
              </a:rPr>
              <a:t>electric </a:t>
            </a:r>
            <a:r>
              <a:rPr sz="1400" spc="-85" dirty="0">
                <a:solidFill>
                  <a:srgbClr val="5F5F5F"/>
                </a:solidFill>
                <a:latin typeface="Arial"/>
                <a:cs typeface="Arial"/>
              </a:rPr>
              <a:t>power </a:t>
            </a:r>
            <a:r>
              <a:rPr sz="1400" spc="-110" dirty="0">
                <a:solidFill>
                  <a:srgbClr val="5F5F5F"/>
                </a:solidFill>
                <a:latin typeface="Arial"/>
                <a:cs typeface="Arial"/>
              </a:rPr>
              <a:t>system </a:t>
            </a:r>
            <a:r>
              <a:rPr sz="1400" spc="-45" dirty="0">
                <a:solidFill>
                  <a:srgbClr val="5F5F5F"/>
                </a:solidFill>
                <a:latin typeface="Arial"/>
                <a:cs typeface="Arial"/>
              </a:rPr>
              <a:t>in </a:t>
            </a:r>
            <a:r>
              <a:rPr sz="1400" spc="-65" dirty="0">
                <a:solidFill>
                  <a:srgbClr val="5F5F5F"/>
                </a:solidFill>
                <a:latin typeface="Arial"/>
                <a:cs typeface="Arial"/>
              </a:rPr>
              <a:t>which  </a:t>
            </a:r>
            <a:r>
              <a:rPr sz="1400" spc="-85" dirty="0">
                <a:solidFill>
                  <a:srgbClr val="5F5F5F"/>
                </a:solidFill>
                <a:latin typeface="Arial"/>
                <a:cs typeface="Arial"/>
              </a:rPr>
              <a:t>generation is </a:t>
            </a:r>
            <a:r>
              <a:rPr sz="1400" spc="-70" dirty="0">
                <a:solidFill>
                  <a:srgbClr val="5F5F5F"/>
                </a:solidFill>
                <a:latin typeface="Arial"/>
                <a:cs typeface="Arial"/>
              </a:rPr>
              <a:t>centrally </a:t>
            </a:r>
            <a:r>
              <a:rPr sz="1400" spc="-75" dirty="0">
                <a:solidFill>
                  <a:srgbClr val="5F5F5F"/>
                </a:solidFill>
                <a:latin typeface="Arial"/>
                <a:cs typeface="Arial"/>
              </a:rPr>
              <a:t>controlled </a:t>
            </a:r>
            <a:r>
              <a:rPr sz="1400" spc="-45" dirty="0">
                <a:solidFill>
                  <a:srgbClr val="5F5F5F"/>
                </a:solidFill>
                <a:latin typeface="Arial"/>
                <a:cs typeface="Arial"/>
              </a:rPr>
              <a:t>to </a:t>
            </a:r>
            <a:r>
              <a:rPr sz="1400" spc="-110" dirty="0">
                <a:solidFill>
                  <a:srgbClr val="5F5F5F"/>
                </a:solidFill>
                <a:latin typeface="Arial"/>
                <a:cs typeface="Arial"/>
              </a:rPr>
              <a:t>ensure  </a:t>
            </a:r>
            <a:r>
              <a:rPr sz="1400" spc="-85" dirty="0">
                <a:solidFill>
                  <a:srgbClr val="5F5F5F"/>
                </a:solidFill>
                <a:latin typeface="Arial"/>
                <a:cs typeface="Arial"/>
              </a:rPr>
              <a:t>continuous </a:t>
            </a:r>
            <a:r>
              <a:rPr sz="1400" spc="-75" dirty="0">
                <a:solidFill>
                  <a:srgbClr val="5F5F5F"/>
                </a:solidFill>
                <a:latin typeface="Arial"/>
                <a:cs typeface="Arial"/>
              </a:rPr>
              <a:t>matching </a:t>
            </a:r>
            <a:r>
              <a:rPr sz="1400" spc="-95" dirty="0">
                <a:solidFill>
                  <a:srgbClr val="5F5F5F"/>
                </a:solidFill>
                <a:latin typeface="Arial"/>
                <a:cs typeface="Arial"/>
              </a:rPr>
              <a:t>between </a:t>
            </a:r>
            <a:r>
              <a:rPr sz="1400" spc="-100" dirty="0">
                <a:solidFill>
                  <a:srgbClr val="5F5F5F"/>
                </a:solidFill>
                <a:latin typeface="Arial"/>
                <a:cs typeface="Arial"/>
              </a:rPr>
              <a:t>supply </a:t>
            </a:r>
            <a:r>
              <a:rPr sz="1400" spc="-105" dirty="0">
                <a:solidFill>
                  <a:srgbClr val="5F5F5F"/>
                </a:solidFill>
                <a:latin typeface="Arial"/>
                <a:cs typeface="Arial"/>
              </a:rPr>
              <a:t>and  </a:t>
            </a:r>
            <a:r>
              <a:rPr sz="1400" spc="-114" dirty="0">
                <a:solidFill>
                  <a:srgbClr val="5F5F5F"/>
                </a:solidFill>
                <a:latin typeface="Arial"/>
                <a:cs typeface="Arial"/>
              </a:rPr>
              <a:t>demand</a:t>
            </a:r>
            <a:endParaRPr sz="1400">
              <a:latin typeface="Arial"/>
              <a:cs typeface="Arial"/>
            </a:endParaRPr>
          </a:p>
        </p:txBody>
      </p:sp>
      <p:sp>
        <p:nvSpPr>
          <p:cNvPr id="6" name="object 6"/>
          <p:cNvSpPr txBox="1"/>
          <p:nvPr/>
        </p:nvSpPr>
        <p:spPr>
          <a:xfrm>
            <a:off x="925049" y="3069044"/>
            <a:ext cx="2117725" cy="269240"/>
          </a:xfrm>
          <a:prstGeom prst="rect">
            <a:avLst/>
          </a:prstGeom>
        </p:spPr>
        <p:txBody>
          <a:bodyPr vert="horz" wrap="square" lIns="0" tIns="12065" rIns="0" bIns="0" rtlCol="0">
            <a:spAutoFit/>
          </a:bodyPr>
          <a:lstStyle/>
          <a:p>
            <a:pPr marL="299085" indent="-286385">
              <a:lnSpc>
                <a:spcPct val="100000"/>
              </a:lnSpc>
              <a:spcBef>
                <a:spcPts val="95"/>
              </a:spcBef>
              <a:buClr>
                <a:srgbClr val="1B5CA4"/>
              </a:buClr>
              <a:buFont typeface="Wingdings"/>
              <a:buChar char=""/>
              <a:tabLst>
                <a:tab pos="299085" algn="l"/>
                <a:tab pos="299720" algn="l"/>
              </a:tabLst>
            </a:pPr>
            <a:r>
              <a:rPr sz="1600" spc="-95" dirty="0">
                <a:solidFill>
                  <a:srgbClr val="5F5F5F"/>
                </a:solidFill>
                <a:latin typeface="Arial"/>
                <a:cs typeface="Arial"/>
              </a:rPr>
              <a:t>Isolated operating</a:t>
            </a:r>
            <a:r>
              <a:rPr sz="1600" spc="-30" dirty="0">
                <a:solidFill>
                  <a:srgbClr val="5F5F5F"/>
                </a:solidFill>
                <a:latin typeface="Arial"/>
                <a:cs typeface="Arial"/>
              </a:rPr>
              <a:t> </a:t>
            </a:r>
            <a:r>
              <a:rPr sz="1600" spc="-130" dirty="0">
                <a:solidFill>
                  <a:srgbClr val="5F5F5F"/>
                </a:solidFill>
                <a:latin typeface="Arial"/>
                <a:cs typeface="Arial"/>
              </a:rPr>
              <a:t>area</a:t>
            </a:r>
            <a:endParaRPr sz="1600">
              <a:latin typeface="Arial"/>
              <a:cs typeface="Arial"/>
            </a:endParaRPr>
          </a:p>
        </p:txBody>
      </p:sp>
      <p:sp>
        <p:nvSpPr>
          <p:cNvPr id="7" name="object 7"/>
          <p:cNvSpPr txBox="1"/>
          <p:nvPr/>
        </p:nvSpPr>
        <p:spPr>
          <a:xfrm>
            <a:off x="1382275" y="3351060"/>
            <a:ext cx="3305175" cy="666750"/>
          </a:xfrm>
          <a:prstGeom prst="rect">
            <a:avLst/>
          </a:prstGeom>
        </p:spPr>
        <p:txBody>
          <a:bodyPr vert="horz" wrap="square" lIns="0" tIns="13335" rIns="0" bIns="0" rtlCol="0">
            <a:spAutoFit/>
          </a:bodyPr>
          <a:lstStyle/>
          <a:p>
            <a:pPr marL="241300" marR="5080" indent="-228600">
              <a:lnSpc>
                <a:spcPct val="100000"/>
              </a:lnSpc>
              <a:spcBef>
                <a:spcPts val="105"/>
              </a:spcBef>
              <a:buClr>
                <a:srgbClr val="1B5CA4"/>
              </a:buClr>
              <a:buChar char="•"/>
              <a:tabLst>
                <a:tab pos="240665" algn="l"/>
                <a:tab pos="241300" algn="l"/>
                <a:tab pos="2165350" algn="l"/>
              </a:tabLst>
            </a:pPr>
            <a:r>
              <a:rPr sz="1400" spc="-114" dirty="0">
                <a:solidFill>
                  <a:srgbClr val="5F5F5F"/>
                </a:solidFill>
                <a:latin typeface="Arial"/>
                <a:cs typeface="Arial"/>
              </a:rPr>
              <a:t>Frequency</a:t>
            </a:r>
            <a:r>
              <a:rPr sz="1400" spc="-75" dirty="0">
                <a:solidFill>
                  <a:srgbClr val="5F5F5F"/>
                </a:solidFill>
                <a:latin typeface="Arial"/>
                <a:cs typeface="Arial"/>
              </a:rPr>
              <a:t> </a:t>
            </a:r>
            <a:r>
              <a:rPr sz="1400" spc="-65" dirty="0">
                <a:solidFill>
                  <a:srgbClr val="5F5F5F"/>
                </a:solidFill>
                <a:latin typeface="Arial"/>
                <a:cs typeface="Arial"/>
              </a:rPr>
              <a:t>variation</a:t>
            </a:r>
            <a:r>
              <a:rPr sz="1400" spc="-55" dirty="0">
                <a:solidFill>
                  <a:srgbClr val="5F5F5F"/>
                </a:solidFill>
                <a:latin typeface="Arial"/>
                <a:cs typeface="Arial"/>
              </a:rPr>
              <a:t> </a:t>
            </a:r>
            <a:r>
              <a:rPr sz="1400" spc="-140" dirty="0">
                <a:solidFill>
                  <a:srgbClr val="5F5F5F"/>
                </a:solidFill>
                <a:latin typeface="Arial"/>
                <a:cs typeface="Arial"/>
              </a:rPr>
              <a:t>speed	</a:t>
            </a:r>
            <a:r>
              <a:rPr sz="1400" spc="-85" dirty="0">
                <a:solidFill>
                  <a:srgbClr val="5F5F5F"/>
                </a:solidFill>
                <a:latin typeface="Arial"/>
                <a:cs typeface="Arial"/>
              </a:rPr>
              <a:t>is </a:t>
            </a:r>
            <a:r>
              <a:rPr sz="1400" spc="-125" dirty="0">
                <a:solidFill>
                  <a:srgbClr val="5F5F5F"/>
                </a:solidFill>
                <a:latin typeface="Arial"/>
                <a:cs typeface="Arial"/>
              </a:rPr>
              <a:t>a </a:t>
            </a:r>
            <a:r>
              <a:rPr sz="1400" spc="-114" dirty="0">
                <a:solidFill>
                  <a:srgbClr val="5F5F5F"/>
                </a:solidFill>
                <a:latin typeface="Arial"/>
                <a:cs typeface="Arial"/>
              </a:rPr>
              <a:t>measure </a:t>
            </a:r>
            <a:r>
              <a:rPr sz="1400" spc="-60" dirty="0">
                <a:solidFill>
                  <a:srgbClr val="5F5F5F"/>
                </a:solidFill>
                <a:latin typeface="Arial"/>
                <a:cs typeface="Arial"/>
              </a:rPr>
              <a:t>of  </a:t>
            </a:r>
            <a:r>
              <a:rPr sz="1400" spc="-70" dirty="0">
                <a:solidFill>
                  <a:srgbClr val="5F5F5F"/>
                </a:solidFill>
                <a:latin typeface="Arial"/>
                <a:cs typeface="Arial"/>
              </a:rPr>
              <a:t>the </a:t>
            </a:r>
            <a:r>
              <a:rPr sz="1400" spc="-65" dirty="0">
                <a:solidFill>
                  <a:srgbClr val="5F5F5F"/>
                </a:solidFill>
                <a:latin typeface="Arial"/>
                <a:cs typeface="Arial"/>
              </a:rPr>
              <a:t>current </a:t>
            </a:r>
            <a:r>
              <a:rPr sz="1400" spc="-95" dirty="0">
                <a:solidFill>
                  <a:srgbClr val="5F5F5F"/>
                </a:solidFill>
                <a:latin typeface="Arial"/>
                <a:cs typeface="Arial"/>
              </a:rPr>
              <a:t>imbalance between </a:t>
            </a:r>
            <a:r>
              <a:rPr sz="1400" spc="-85" dirty="0">
                <a:solidFill>
                  <a:srgbClr val="5F5F5F"/>
                </a:solidFill>
                <a:latin typeface="Arial"/>
                <a:cs typeface="Arial"/>
              </a:rPr>
              <a:t>generation  </a:t>
            </a:r>
            <a:r>
              <a:rPr sz="1400" spc="-105" dirty="0">
                <a:solidFill>
                  <a:srgbClr val="5F5F5F"/>
                </a:solidFill>
                <a:latin typeface="Arial"/>
                <a:cs typeface="Arial"/>
              </a:rPr>
              <a:t>and</a:t>
            </a:r>
            <a:r>
              <a:rPr sz="1400" spc="-5" dirty="0">
                <a:solidFill>
                  <a:srgbClr val="5F5F5F"/>
                </a:solidFill>
                <a:latin typeface="Arial"/>
                <a:cs typeface="Arial"/>
              </a:rPr>
              <a:t> </a:t>
            </a:r>
            <a:r>
              <a:rPr sz="1400" spc="-95" dirty="0">
                <a:solidFill>
                  <a:srgbClr val="5F5F5F"/>
                </a:solidFill>
                <a:latin typeface="Arial"/>
                <a:cs typeface="Arial"/>
              </a:rPr>
              <a:t>load</a:t>
            </a:r>
            <a:endParaRPr sz="1400">
              <a:latin typeface="Arial"/>
              <a:cs typeface="Arial"/>
            </a:endParaRPr>
          </a:p>
        </p:txBody>
      </p:sp>
      <p:sp>
        <p:nvSpPr>
          <p:cNvPr id="8" name="object 8"/>
          <p:cNvSpPr txBox="1"/>
          <p:nvPr/>
        </p:nvSpPr>
        <p:spPr>
          <a:xfrm>
            <a:off x="1382275" y="4034116"/>
            <a:ext cx="3185795" cy="452755"/>
          </a:xfrm>
          <a:prstGeom prst="rect">
            <a:avLst/>
          </a:prstGeom>
        </p:spPr>
        <p:txBody>
          <a:bodyPr vert="horz" wrap="square" lIns="0" tIns="13335" rIns="0" bIns="0" rtlCol="0">
            <a:spAutoFit/>
          </a:bodyPr>
          <a:lstStyle/>
          <a:p>
            <a:pPr marL="241300" marR="5080" indent="-228600">
              <a:lnSpc>
                <a:spcPct val="100000"/>
              </a:lnSpc>
              <a:spcBef>
                <a:spcPts val="105"/>
              </a:spcBef>
              <a:buClr>
                <a:srgbClr val="1B5CA4"/>
              </a:buClr>
              <a:buChar char="•"/>
              <a:tabLst>
                <a:tab pos="240665" algn="l"/>
                <a:tab pos="241300" algn="l"/>
              </a:tabLst>
            </a:pPr>
            <a:r>
              <a:rPr sz="1400" spc="-114" dirty="0">
                <a:solidFill>
                  <a:srgbClr val="5F5F5F"/>
                </a:solidFill>
                <a:latin typeface="Arial"/>
                <a:cs typeface="Arial"/>
              </a:rPr>
              <a:t>Frequency </a:t>
            </a:r>
            <a:r>
              <a:rPr sz="1400" spc="-85" dirty="0">
                <a:solidFill>
                  <a:srgbClr val="5F5F5F"/>
                </a:solidFill>
                <a:latin typeface="Arial"/>
                <a:cs typeface="Arial"/>
              </a:rPr>
              <a:t>is </a:t>
            </a:r>
            <a:r>
              <a:rPr sz="1400" spc="-110" dirty="0">
                <a:solidFill>
                  <a:srgbClr val="5F5F5F"/>
                </a:solidFill>
                <a:latin typeface="Arial"/>
                <a:cs typeface="Arial"/>
              </a:rPr>
              <a:t>an </a:t>
            </a:r>
            <a:r>
              <a:rPr sz="1400" spc="-70" dirty="0">
                <a:solidFill>
                  <a:srgbClr val="5F5F5F"/>
                </a:solidFill>
                <a:latin typeface="Arial"/>
                <a:cs typeface="Arial"/>
              </a:rPr>
              <a:t>integrated </a:t>
            </a:r>
            <a:r>
              <a:rPr sz="1400" spc="-114" dirty="0">
                <a:solidFill>
                  <a:srgbClr val="5F5F5F"/>
                </a:solidFill>
                <a:latin typeface="Arial"/>
                <a:cs typeface="Arial"/>
              </a:rPr>
              <a:t>measure </a:t>
            </a:r>
            <a:r>
              <a:rPr sz="1400" spc="-60" dirty="0">
                <a:solidFill>
                  <a:srgbClr val="5F5F5F"/>
                </a:solidFill>
                <a:latin typeface="Arial"/>
                <a:cs typeface="Arial"/>
              </a:rPr>
              <a:t>of </a:t>
            </a:r>
            <a:r>
              <a:rPr sz="1400" spc="-70" dirty="0">
                <a:solidFill>
                  <a:srgbClr val="5F5F5F"/>
                </a:solidFill>
                <a:latin typeface="Arial"/>
                <a:cs typeface="Arial"/>
              </a:rPr>
              <a:t>the  </a:t>
            </a:r>
            <a:r>
              <a:rPr sz="1400" spc="-85" dirty="0">
                <a:solidFill>
                  <a:srgbClr val="5F5F5F"/>
                </a:solidFill>
                <a:latin typeface="Arial"/>
                <a:cs typeface="Arial"/>
              </a:rPr>
              <a:t>generation </a:t>
            </a:r>
            <a:r>
              <a:rPr sz="1400" spc="-105" dirty="0">
                <a:solidFill>
                  <a:srgbClr val="5F5F5F"/>
                </a:solidFill>
                <a:latin typeface="Arial"/>
                <a:cs typeface="Arial"/>
              </a:rPr>
              <a:t>and </a:t>
            </a:r>
            <a:r>
              <a:rPr sz="1400" spc="-95" dirty="0">
                <a:solidFill>
                  <a:srgbClr val="5F5F5F"/>
                </a:solidFill>
                <a:latin typeface="Arial"/>
                <a:cs typeface="Arial"/>
              </a:rPr>
              <a:t>load</a:t>
            </a:r>
            <a:r>
              <a:rPr sz="1400" spc="-35" dirty="0">
                <a:solidFill>
                  <a:srgbClr val="5F5F5F"/>
                </a:solidFill>
                <a:latin typeface="Arial"/>
                <a:cs typeface="Arial"/>
              </a:rPr>
              <a:t> </a:t>
            </a:r>
            <a:r>
              <a:rPr sz="1400" spc="-95" dirty="0">
                <a:solidFill>
                  <a:srgbClr val="5F5F5F"/>
                </a:solidFill>
                <a:latin typeface="Arial"/>
                <a:cs typeface="Arial"/>
              </a:rPr>
              <a:t>imbalance</a:t>
            </a:r>
            <a:endParaRPr sz="1400">
              <a:latin typeface="Arial"/>
              <a:cs typeface="Arial"/>
            </a:endParaRPr>
          </a:p>
        </p:txBody>
      </p:sp>
      <p:sp>
        <p:nvSpPr>
          <p:cNvPr id="9" name="object 9"/>
          <p:cNvSpPr txBox="1"/>
          <p:nvPr/>
        </p:nvSpPr>
        <p:spPr>
          <a:xfrm>
            <a:off x="925049" y="4441025"/>
            <a:ext cx="2753995" cy="269240"/>
          </a:xfrm>
          <a:prstGeom prst="rect">
            <a:avLst/>
          </a:prstGeom>
        </p:spPr>
        <p:txBody>
          <a:bodyPr vert="horz" wrap="square" lIns="0" tIns="12065" rIns="0" bIns="0" rtlCol="0">
            <a:spAutoFit/>
          </a:bodyPr>
          <a:lstStyle/>
          <a:p>
            <a:pPr marL="299085" indent="-286385">
              <a:lnSpc>
                <a:spcPct val="100000"/>
              </a:lnSpc>
              <a:spcBef>
                <a:spcPts val="95"/>
              </a:spcBef>
              <a:buClr>
                <a:srgbClr val="1B5CA4"/>
              </a:buClr>
              <a:buFont typeface="Wingdings"/>
              <a:buChar char=""/>
              <a:tabLst>
                <a:tab pos="299085" algn="l"/>
                <a:tab pos="299720" algn="l"/>
              </a:tabLst>
            </a:pPr>
            <a:r>
              <a:rPr sz="1600" spc="-100" dirty="0">
                <a:solidFill>
                  <a:srgbClr val="5F5F5F"/>
                </a:solidFill>
                <a:latin typeface="Arial"/>
                <a:cs typeface="Arial"/>
              </a:rPr>
              <a:t>Interconnected </a:t>
            </a:r>
            <a:r>
              <a:rPr sz="1600" spc="-95" dirty="0">
                <a:solidFill>
                  <a:srgbClr val="5F5F5F"/>
                </a:solidFill>
                <a:latin typeface="Arial"/>
                <a:cs typeface="Arial"/>
              </a:rPr>
              <a:t>operating</a:t>
            </a:r>
            <a:r>
              <a:rPr sz="1600" spc="5" dirty="0">
                <a:solidFill>
                  <a:srgbClr val="5F5F5F"/>
                </a:solidFill>
                <a:latin typeface="Arial"/>
                <a:cs typeface="Arial"/>
              </a:rPr>
              <a:t> </a:t>
            </a:r>
            <a:r>
              <a:rPr sz="1600" spc="-140" dirty="0">
                <a:solidFill>
                  <a:srgbClr val="5F5F5F"/>
                </a:solidFill>
                <a:latin typeface="Arial"/>
                <a:cs typeface="Arial"/>
              </a:rPr>
              <a:t>areas</a:t>
            </a:r>
            <a:endParaRPr sz="1600">
              <a:latin typeface="Arial"/>
              <a:cs typeface="Arial"/>
            </a:endParaRPr>
          </a:p>
        </p:txBody>
      </p:sp>
      <p:sp>
        <p:nvSpPr>
          <p:cNvPr id="10" name="object 10"/>
          <p:cNvSpPr txBox="1"/>
          <p:nvPr/>
        </p:nvSpPr>
        <p:spPr>
          <a:xfrm>
            <a:off x="1382275" y="4678108"/>
            <a:ext cx="3488690" cy="543560"/>
          </a:xfrm>
          <a:prstGeom prst="rect">
            <a:avLst/>
          </a:prstGeom>
        </p:spPr>
        <p:txBody>
          <a:bodyPr vert="horz" wrap="square" lIns="0" tIns="12700" rIns="0" bIns="0" rtlCol="0">
            <a:spAutoFit/>
          </a:bodyPr>
          <a:lstStyle/>
          <a:p>
            <a:pPr marL="241300" marR="5080" indent="-228600">
              <a:lnSpc>
                <a:spcPct val="121400"/>
              </a:lnSpc>
              <a:spcBef>
                <a:spcPts val="100"/>
              </a:spcBef>
              <a:buClr>
                <a:srgbClr val="1B5CA4"/>
              </a:buClr>
              <a:buChar char="•"/>
              <a:tabLst>
                <a:tab pos="240665" algn="l"/>
                <a:tab pos="241300" algn="l"/>
              </a:tabLst>
            </a:pPr>
            <a:r>
              <a:rPr sz="1400" spc="-85" dirty="0">
                <a:solidFill>
                  <a:srgbClr val="5F5F5F"/>
                </a:solidFill>
                <a:latin typeface="Arial"/>
                <a:cs typeface="Arial"/>
              </a:rPr>
              <a:t>Interchange </a:t>
            </a:r>
            <a:r>
              <a:rPr sz="1400" spc="-60" dirty="0">
                <a:solidFill>
                  <a:srgbClr val="5F5F5F"/>
                </a:solidFill>
                <a:latin typeface="Arial"/>
                <a:cs typeface="Arial"/>
              </a:rPr>
              <a:t>flows </a:t>
            </a:r>
            <a:r>
              <a:rPr sz="1400" spc="-120" dirty="0">
                <a:solidFill>
                  <a:srgbClr val="5F5F5F"/>
                </a:solidFill>
                <a:latin typeface="Arial"/>
                <a:cs typeface="Arial"/>
              </a:rPr>
              <a:t>have </a:t>
            </a:r>
            <a:r>
              <a:rPr sz="1400" spc="-45" dirty="0">
                <a:solidFill>
                  <a:srgbClr val="5F5F5F"/>
                </a:solidFill>
                <a:latin typeface="Arial"/>
                <a:cs typeface="Arial"/>
              </a:rPr>
              <a:t>to </a:t>
            </a:r>
            <a:r>
              <a:rPr sz="1400" spc="-140" dirty="0">
                <a:solidFill>
                  <a:srgbClr val="5F5F5F"/>
                </a:solidFill>
                <a:latin typeface="Arial"/>
                <a:cs typeface="Arial"/>
              </a:rPr>
              <a:t>be </a:t>
            </a:r>
            <a:r>
              <a:rPr sz="1400" spc="-75" dirty="0">
                <a:solidFill>
                  <a:srgbClr val="5F5F5F"/>
                </a:solidFill>
                <a:latin typeface="Arial"/>
                <a:cs typeface="Arial"/>
              </a:rPr>
              <a:t>controlled </a:t>
            </a:r>
            <a:r>
              <a:rPr sz="1400" spc="-45" dirty="0">
                <a:solidFill>
                  <a:srgbClr val="5F5F5F"/>
                </a:solidFill>
                <a:latin typeface="Arial"/>
                <a:cs typeface="Arial"/>
              </a:rPr>
              <a:t>to </a:t>
            </a:r>
            <a:r>
              <a:rPr sz="1400" spc="-70" dirty="0">
                <a:solidFill>
                  <a:srgbClr val="5F5F5F"/>
                </a:solidFill>
                <a:latin typeface="Arial"/>
                <a:cs typeface="Arial"/>
              </a:rPr>
              <a:t>the  </a:t>
            </a:r>
            <a:r>
              <a:rPr sz="1400" spc="-114" dirty="0">
                <a:solidFill>
                  <a:srgbClr val="5F5F5F"/>
                </a:solidFill>
                <a:latin typeface="Arial"/>
                <a:cs typeface="Arial"/>
              </a:rPr>
              <a:t>scheduled </a:t>
            </a:r>
            <a:r>
              <a:rPr sz="1400" spc="-100" dirty="0">
                <a:solidFill>
                  <a:srgbClr val="5F5F5F"/>
                </a:solidFill>
                <a:latin typeface="Arial"/>
                <a:cs typeface="Arial"/>
              </a:rPr>
              <a:t>value </a:t>
            </a:r>
            <a:r>
              <a:rPr sz="1400" spc="-114" dirty="0">
                <a:solidFill>
                  <a:srgbClr val="5F5F5F"/>
                </a:solidFill>
                <a:latin typeface="Arial"/>
                <a:cs typeface="Arial"/>
              </a:rPr>
              <a:t>by </a:t>
            </a:r>
            <a:r>
              <a:rPr sz="1400" spc="-130" dirty="0">
                <a:solidFill>
                  <a:srgbClr val="5F5F5F"/>
                </a:solidFill>
                <a:latin typeface="Arial"/>
                <a:cs typeface="Arial"/>
              </a:rPr>
              <a:t>each</a:t>
            </a:r>
            <a:r>
              <a:rPr sz="1400" spc="-80" dirty="0">
                <a:solidFill>
                  <a:srgbClr val="5F5F5F"/>
                </a:solidFill>
                <a:latin typeface="Arial"/>
                <a:cs typeface="Arial"/>
              </a:rPr>
              <a:t> </a:t>
            </a:r>
            <a:r>
              <a:rPr sz="1400" spc="-195" dirty="0">
                <a:solidFill>
                  <a:srgbClr val="5F5F5F"/>
                </a:solidFill>
                <a:latin typeface="Arial"/>
                <a:cs typeface="Arial"/>
              </a:rPr>
              <a:t>OPA</a:t>
            </a:r>
            <a:endParaRPr sz="1400">
              <a:latin typeface="Arial"/>
              <a:cs typeface="Arial"/>
            </a:endParaRPr>
          </a:p>
        </p:txBody>
      </p:sp>
      <p:sp>
        <p:nvSpPr>
          <p:cNvPr id="11" name="object 11"/>
          <p:cNvSpPr/>
          <p:nvPr/>
        </p:nvSpPr>
        <p:spPr>
          <a:xfrm>
            <a:off x="4987170" y="4020274"/>
            <a:ext cx="1412875" cy="1036955"/>
          </a:xfrm>
          <a:custGeom>
            <a:avLst/>
            <a:gdLst/>
            <a:ahLst/>
            <a:cxnLst/>
            <a:rect l="l" t="t" r="r" b="b"/>
            <a:pathLst>
              <a:path w="1412875" h="1036954">
                <a:moveTo>
                  <a:pt x="706501" y="0"/>
                </a:moveTo>
                <a:lnTo>
                  <a:pt x="651277" y="1559"/>
                </a:lnTo>
                <a:lnTo>
                  <a:pt x="597218" y="6160"/>
                </a:lnTo>
                <a:lnTo>
                  <a:pt x="544481" y="13687"/>
                </a:lnTo>
                <a:lnTo>
                  <a:pt x="493221" y="24026"/>
                </a:lnTo>
                <a:lnTo>
                  <a:pt x="443596" y="37060"/>
                </a:lnTo>
                <a:lnTo>
                  <a:pt x="395764" y="52676"/>
                </a:lnTo>
                <a:lnTo>
                  <a:pt x="349880" y="70757"/>
                </a:lnTo>
                <a:lnTo>
                  <a:pt x="306102" y="91189"/>
                </a:lnTo>
                <a:lnTo>
                  <a:pt x="264586" y="113856"/>
                </a:lnTo>
                <a:lnTo>
                  <a:pt x="225490" y="138644"/>
                </a:lnTo>
                <a:lnTo>
                  <a:pt x="188970" y="165436"/>
                </a:lnTo>
                <a:lnTo>
                  <a:pt x="155184" y="194118"/>
                </a:lnTo>
                <a:lnTo>
                  <a:pt x="124288" y="224574"/>
                </a:lnTo>
                <a:lnTo>
                  <a:pt x="96440" y="256690"/>
                </a:lnTo>
                <a:lnTo>
                  <a:pt x="71795" y="290350"/>
                </a:lnTo>
                <a:lnTo>
                  <a:pt x="50511" y="325439"/>
                </a:lnTo>
                <a:lnTo>
                  <a:pt x="32745" y="361842"/>
                </a:lnTo>
                <a:lnTo>
                  <a:pt x="18654" y="399443"/>
                </a:lnTo>
                <a:lnTo>
                  <a:pt x="8395" y="438128"/>
                </a:lnTo>
                <a:lnTo>
                  <a:pt x="2125" y="477781"/>
                </a:lnTo>
                <a:lnTo>
                  <a:pt x="0" y="518287"/>
                </a:lnTo>
                <a:lnTo>
                  <a:pt x="2125" y="558792"/>
                </a:lnTo>
                <a:lnTo>
                  <a:pt x="8395" y="598445"/>
                </a:lnTo>
                <a:lnTo>
                  <a:pt x="18654" y="637130"/>
                </a:lnTo>
                <a:lnTo>
                  <a:pt x="32745" y="674731"/>
                </a:lnTo>
                <a:lnTo>
                  <a:pt x="50511" y="711134"/>
                </a:lnTo>
                <a:lnTo>
                  <a:pt x="71795" y="746223"/>
                </a:lnTo>
                <a:lnTo>
                  <a:pt x="96440" y="779883"/>
                </a:lnTo>
                <a:lnTo>
                  <a:pt x="124288" y="811999"/>
                </a:lnTo>
                <a:lnTo>
                  <a:pt x="155184" y="842455"/>
                </a:lnTo>
                <a:lnTo>
                  <a:pt x="188970" y="871137"/>
                </a:lnTo>
                <a:lnTo>
                  <a:pt x="225490" y="897929"/>
                </a:lnTo>
                <a:lnTo>
                  <a:pt x="264586" y="922717"/>
                </a:lnTo>
                <a:lnTo>
                  <a:pt x="306102" y="945384"/>
                </a:lnTo>
                <a:lnTo>
                  <a:pt x="349880" y="965816"/>
                </a:lnTo>
                <a:lnTo>
                  <a:pt x="395764" y="983897"/>
                </a:lnTo>
                <a:lnTo>
                  <a:pt x="443596" y="999513"/>
                </a:lnTo>
                <a:lnTo>
                  <a:pt x="493221" y="1012547"/>
                </a:lnTo>
                <a:lnTo>
                  <a:pt x="544481" y="1022886"/>
                </a:lnTo>
                <a:lnTo>
                  <a:pt x="597218" y="1030413"/>
                </a:lnTo>
                <a:lnTo>
                  <a:pt x="651277" y="1035014"/>
                </a:lnTo>
                <a:lnTo>
                  <a:pt x="706501" y="1036574"/>
                </a:lnTo>
                <a:lnTo>
                  <a:pt x="761706" y="1035014"/>
                </a:lnTo>
                <a:lnTo>
                  <a:pt x="815750" y="1030413"/>
                </a:lnTo>
                <a:lnTo>
                  <a:pt x="868473" y="1022886"/>
                </a:lnTo>
                <a:lnTo>
                  <a:pt x="919720" y="1012547"/>
                </a:lnTo>
                <a:lnTo>
                  <a:pt x="969334" y="999513"/>
                </a:lnTo>
                <a:lnTo>
                  <a:pt x="1017157" y="983897"/>
                </a:lnTo>
                <a:lnTo>
                  <a:pt x="1063032" y="965816"/>
                </a:lnTo>
                <a:lnTo>
                  <a:pt x="1106803" y="945384"/>
                </a:lnTo>
                <a:lnTo>
                  <a:pt x="1148312" y="922717"/>
                </a:lnTo>
                <a:lnTo>
                  <a:pt x="1187402" y="897929"/>
                </a:lnTo>
                <a:lnTo>
                  <a:pt x="1223917" y="871137"/>
                </a:lnTo>
                <a:lnTo>
                  <a:pt x="1257700" y="842455"/>
                </a:lnTo>
                <a:lnTo>
                  <a:pt x="1288593" y="811999"/>
                </a:lnTo>
                <a:lnTo>
                  <a:pt x="1316439" y="779883"/>
                </a:lnTo>
                <a:lnTo>
                  <a:pt x="1341082" y="746223"/>
                </a:lnTo>
                <a:lnTo>
                  <a:pt x="1362365" y="711134"/>
                </a:lnTo>
                <a:lnTo>
                  <a:pt x="1380129" y="674731"/>
                </a:lnTo>
                <a:lnTo>
                  <a:pt x="1394220" y="637130"/>
                </a:lnTo>
                <a:lnTo>
                  <a:pt x="1404479" y="598445"/>
                </a:lnTo>
                <a:lnTo>
                  <a:pt x="1410749" y="558792"/>
                </a:lnTo>
                <a:lnTo>
                  <a:pt x="1412875" y="518287"/>
                </a:lnTo>
                <a:lnTo>
                  <a:pt x="1410749" y="477781"/>
                </a:lnTo>
                <a:lnTo>
                  <a:pt x="1404479" y="438128"/>
                </a:lnTo>
                <a:lnTo>
                  <a:pt x="1394220" y="399443"/>
                </a:lnTo>
                <a:lnTo>
                  <a:pt x="1380129" y="361842"/>
                </a:lnTo>
                <a:lnTo>
                  <a:pt x="1362365" y="325439"/>
                </a:lnTo>
                <a:lnTo>
                  <a:pt x="1341082" y="290350"/>
                </a:lnTo>
                <a:lnTo>
                  <a:pt x="1316439" y="256690"/>
                </a:lnTo>
                <a:lnTo>
                  <a:pt x="1288593" y="224574"/>
                </a:lnTo>
                <a:lnTo>
                  <a:pt x="1257700" y="194118"/>
                </a:lnTo>
                <a:lnTo>
                  <a:pt x="1223917" y="165436"/>
                </a:lnTo>
                <a:lnTo>
                  <a:pt x="1187402" y="138644"/>
                </a:lnTo>
                <a:lnTo>
                  <a:pt x="1148312" y="113856"/>
                </a:lnTo>
                <a:lnTo>
                  <a:pt x="1106803" y="91189"/>
                </a:lnTo>
                <a:lnTo>
                  <a:pt x="1063032" y="70757"/>
                </a:lnTo>
                <a:lnTo>
                  <a:pt x="1017157" y="52676"/>
                </a:lnTo>
                <a:lnTo>
                  <a:pt x="969334" y="37060"/>
                </a:lnTo>
                <a:lnTo>
                  <a:pt x="919720" y="24026"/>
                </a:lnTo>
                <a:lnTo>
                  <a:pt x="868473" y="13687"/>
                </a:lnTo>
                <a:lnTo>
                  <a:pt x="815750" y="6160"/>
                </a:lnTo>
                <a:lnTo>
                  <a:pt x="761706" y="1559"/>
                </a:lnTo>
                <a:lnTo>
                  <a:pt x="706501" y="0"/>
                </a:lnTo>
                <a:close/>
              </a:path>
            </a:pathLst>
          </a:custGeom>
          <a:solidFill>
            <a:srgbClr val="FFFFFF"/>
          </a:solidFill>
        </p:spPr>
        <p:txBody>
          <a:bodyPr wrap="square" lIns="0" tIns="0" rIns="0" bIns="0" rtlCol="0"/>
          <a:lstStyle/>
          <a:p>
            <a:endParaRPr/>
          </a:p>
        </p:txBody>
      </p:sp>
      <p:sp>
        <p:nvSpPr>
          <p:cNvPr id="12" name="object 12"/>
          <p:cNvSpPr/>
          <p:nvPr/>
        </p:nvSpPr>
        <p:spPr>
          <a:xfrm>
            <a:off x="4987170" y="4020274"/>
            <a:ext cx="1412875" cy="1036955"/>
          </a:xfrm>
          <a:custGeom>
            <a:avLst/>
            <a:gdLst/>
            <a:ahLst/>
            <a:cxnLst/>
            <a:rect l="l" t="t" r="r" b="b"/>
            <a:pathLst>
              <a:path w="1412875" h="1036954">
                <a:moveTo>
                  <a:pt x="0" y="518287"/>
                </a:moveTo>
                <a:lnTo>
                  <a:pt x="2125" y="477781"/>
                </a:lnTo>
                <a:lnTo>
                  <a:pt x="8395" y="438128"/>
                </a:lnTo>
                <a:lnTo>
                  <a:pt x="18654" y="399443"/>
                </a:lnTo>
                <a:lnTo>
                  <a:pt x="32745" y="361842"/>
                </a:lnTo>
                <a:lnTo>
                  <a:pt x="50511" y="325439"/>
                </a:lnTo>
                <a:lnTo>
                  <a:pt x="71795" y="290350"/>
                </a:lnTo>
                <a:lnTo>
                  <a:pt x="96440" y="256690"/>
                </a:lnTo>
                <a:lnTo>
                  <a:pt x="124288" y="224574"/>
                </a:lnTo>
                <a:lnTo>
                  <a:pt x="155184" y="194118"/>
                </a:lnTo>
                <a:lnTo>
                  <a:pt x="188970" y="165436"/>
                </a:lnTo>
                <a:lnTo>
                  <a:pt x="225490" y="138644"/>
                </a:lnTo>
                <a:lnTo>
                  <a:pt x="264586" y="113856"/>
                </a:lnTo>
                <a:lnTo>
                  <a:pt x="306102" y="91189"/>
                </a:lnTo>
                <a:lnTo>
                  <a:pt x="349880" y="70757"/>
                </a:lnTo>
                <a:lnTo>
                  <a:pt x="395764" y="52676"/>
                </a:lnTo>
                <a:lnTo>
                  <a:pt x="443596" y="37060"/>
                </a:lnTo>
                <a:lnTo>
                  <a:pt x="493221" y="24026"/>
                </a:lnTo>
                <a:lnTo>
                  <a:pt x="544481" y="13687"/>
                </a:lnTo>
                <a:lnTo>
                  <a:pt x="597218" y="6160"/>
                </a:lnTo>
                <a:lnTo>
                  <a:pt x="651277" y="1559"/>
                </a:lnTo>
                <a:lnTo>
                  <a:pt x="706501" y="0"/>
                </a:lnTo>
                <a:lnTo>
                  <a:pt x="761706" y="1559"/>
                </a:lnTo>
                <a:lnTo>
                  <a:pt x="815750" y="6160"/>
                </a:lnTo>
                <a:lnTo>
                  <a:pt x="868473" y="13687"/>
                </a:lnTo>
                <a:lnTo>
                  <a:pt x="919720" y="24026"/>
                </a:lnTo>
                <a:lnTo>
                  <a:pt x="969334" y="37060"/>
                </a:lnTo>
                <a:lnTo>
                  <a:pt x="1017157" y="52676"/>
                </a:lnTo>
                <a:lnTo>
                  <a:pt x="1063032" y="70757"/>
                </a:lnTo>
                <a:lnTo>
                  <a:pt x="1106803" y="91189"/>
                </a:lnTo>
                <a:lnTo>
                  <a:pt x="1148312" y="113856"/>
                </a:lnTo>
                <a:lnTo>
                  <a:pt x="1187402" y="138644"/>
                </a:lnTo>
                <a:lnTo>
                  <a:pt x="1223917" y="165436"/>
                </a:lnTo>
                <a:lnTo>
                  <a:pt x="1257700" y="194118"/>
                </a:lnTo>
                <a:lnTo>
                  <a:pt x="1288593" y="224574"/>
                </a:lnTo>
                <a:lnTo>
                  <a:pt x="1316439" y="256690"/>
                </a:lnTo>
                <a:lnTo>
                  <a:pt x="1341082" y="290350"/>
                </a:lnTo>
                <a:lnTo>
                  <a:pt x="1362365" y="325439"/>
                </a:lnTo>
                <a:lnTo>
                  <a:pt x="1380129" y="361842"/>
                </a:lnTo>
                <a:lnTo>
                  <a:pt x="1394220" y="399443"/>
                </a:lnTo>
                <a:lnTo>
                  <a:pt x="1404479" y="438128"/>
                </a:lnTo>
                <a:lnTo>
                  <a:pt x="1410749" y="477781"/>
                </a:lnTo>
                <a:lnTo>
                  <a:pt x="1412875" y="518287"/>
                </a:lnTo>
                <a:lnTo>
                  <a:pt x="1410749" y="558792"/>
                </a:lnTo>
                <a:lnTo>
                  <a:pt x="1404479" y="598445"/>
                </a:lnTo>
                <a:lnTo>
                  <a:pt x="1394220" y="637130"/>
                </a:lnTo>
                <a:lnTo>
                  <a:pt x="1380129" y="674731"/>
                </a:lnTo>
                <a:lnTo>
                  <a:pt x="1362365" y="711134"/>
                </a:lnTo>
                <a:lnTo>
                  <a:pt x="1341082" y="746223"/>
                </a:lnTo>
                <a:lnTo>
                  <a:pt x="1316439" y="779883"/>
                </a:lnTo>
                <a:lnTo>
                  <a:pt x="1288593" y="811999"/>
                </a:lnTo>
                <a:lnTo>
                  <a:pt x="1257700" y="842455"/>
                </a:lnTo>
                <a:lnTo>
                  <a:pt x="1223917" y="871137"/>
                </a:lnTo>
                <a:lnTo>
                  <a:pt x="1187402" y="897929"/>
                </a:lnTo>
                <a:lnTo>
                  <a:pt x="1148312" y="922717"/>
                </a:lnTo>
                <a:lnTo>
                  <a:pt x="1106803" y="945384"/>
                </a:lnTo>
                <a:lnTo>
                  <a:pt x="1063032" y="965816"/>
                </a:lnTo>
                <a:lnTo>
                  <a:pt x="1017157" y="983897"/>
                </a:lnTo>
                <a:lnTo>
                  <a:pt x="969334" y="999513"/>
                </a:lnTo>
                <a:lnTo>
                  <a:pt x="919720" y="1012547"/>
                </a:lnTo>
                <a:lnTo>
                  <a:pt x="868473" y="1022886"/>
                </a:lnTo>
                <a:lnTo>
                  <a:pt x="815750" y="1030413"/>
                </a:lnTo>
                <a:lnTo>
                  <a:pt x="761706" y="1035014"/>
                </a:lnTo>
                <a:lnTo>
                  <a:pt x="706501" y="1036574"/>
                </a:lnTo>
                <a:lnTo>
                  <a:pt x="651277" y="1035014"/>
                </a:lnTo>
                <a:lnTo>
                  <a:pt x="597218" y="1030413"/>
                </a:lnTo>
                <a:lnTo>
                  <a:pt x="544481" y="1022886"/>
                </a:lnTo>
                <a:lnTo>
                  <a:pt x="493221" y="1012547"/>
                </a:lnTo>
                <a:lnTo>
                  <a:pt x="443596" y="999513"/>
                </a:lnTo>
                <a:lnTo>
                  <a:pt x="395764" y="983897"/>
                </a:lnTo>
                <a:lnTo>
                  <a:pt x="349880" y="965816"/>
                </a:lnTo>
                <a:lnTo>
                  <a:pt x="306102" y="945384"/>
                </a:lnTo>
                <a:lnTo>
                  <a:pt x="264586" y="922717"/>
                </a:lnTo>
                <a:lnTo>
                  <a:pt x="225490" y="897929"/>
                </a:lnTo>
                <a:lnTo>
                  <a:pt x="188970" y="871137"/>
                </a:lnTo>
                <a:lnTo>
                  <a:pt x="155184" y="842455"/>
                </a:lnTo>
                <a:lnTo>
                  <a:pt x="124288" y="811999"/>
                </a:lnTo>
                <a:lnTo>
                  <a:pt x="96440" y="779883"/>
                </a:lnTo>
                <a:lnTo>
                  <a:pt x="71795" y="746223"/>
                </a:lnTo>
                <a:lnTo>
                  <a:pt x="50511" y="711134"/>
                </a:lnTo>
                <a:lnTo>
                  <a:pt x="32745" y="674731"/>
                </a:lnTo>
                <a:lnTo>
                  <a:pt x="18654" y="637130"/>
                </a:lnTo>
                <a:lnTo>
                  <a:pt x="8395" y="598445"/>
                </a:lnTo>
                <a:lnTo>
                  <a:pt x="2125" y="558792"/>
                </a:lnTo>
                <a:lnTo>
                  <a:pt x="0" y="518287"/>
                </a:lnTo>
                <a:close/>
              </a:path>
            </a:pathLst>
          </a:custGeom>
          <a:ln w="9525">
            <a:solidFill>
              <a:srgbClr val="000000"/>
            </a:solidFill>
          </a:ln>
        </p:spPr>
        <p:txBody>
          <a:bodyPr wrap="square" lIns="0" tIns="0" rIns="0" bIns="0" rtlCol="0"/>
          <a:lstStyle/>
          <a:p>
            <a:endParaRPr/>
          </a:p>
        </p:txBody>
      </p:sp>
      <p:sp>
        <p:nvSpPr>
          <p:cNvPr id="13" name="object 13"/>
          <p:cNvSpPr/>
          <p:nvPr/>
        </p:nvSpPr>
        <p:spPr>
          <a:xfrm>
            <a:off x="5287271" y="4611617"/>
            <a:ext cx="890905" cy="0"/>
          </a:xfrm>
          <a:custGeom>
            <a:avLst/>
            <a:gdLst/>
            <a:ahLst/>
            <a:cxnLst/>
            <a:rect l="l" t="t" r="r" b="b"/>
            <a:pathLst>
              <a:path w="890904">
                <a:moveTo>
                  <a:pt x="0" y="0"/>
                </a:moveTo>
                <a:lnTo>
                  <a:pt x="890587" y="0"/>
                </a:lnTo>
              </a:path>
            </a:pathLst>
          </a:custGeom>
          <a:ln w="80962">
            <a:solidFill>
              <a:srgbClr val="003399"/>
            </a:solidFill>
          </a:ln>
        </p:spPr>
        <p:txBody>
          <a:bodyPr wrap="square" lIns="0" tIns="0" rIns="0" bIns="0" rtlCol="0"/>
          <a:lstStyle/>
          <a:p>
            <a:endParaRPr/>
          </a:p>
        </p:txBody>
      </p:sp>
      <p:sp>
        <p:nvSpPr>
          <p:cNvPr id="14" name="object 14"/>
          <p:cNvSpPr/>
          <p:nvPr/>
        </p:nvSpPr>
        <p:spPr>
          <a:xfrm>
            <a:off x="5522093" y="4623524"/>
            <a:ext cx="76200" cy="370205"/>
          </a:xfrm>
          <a:custGeom>
            <a:avLst/>
            <a:gdLst/>
            <a:ahLst/>
            <a:cxnLst/>
            <a:rect l="l" t="t" r="r" b="b"/>
            <a:pathLst>
              <a:path w="76200" h="370204">
                <a:moveTo>
                  <a:pt x="25400" y="293624"/>
                </a:moveTo>
                <a:lnTo>
                  <a:pt x="0" y="293624"/>
                </a:lnTo>
                <a:lnTo>
                  <a:pt x="38100" y="369824"/>
                </a:lnTo>
                <a:lnTo>
                  <a:pt x="69850" y="306324"/>
                </a:lnTo>
                <a:lnTo>
                  <a:pt x="25400" y="306324"/>
                </a:lnTo>
                <a:lnTo>
                  <a:pt x="25400" y="293624"/>
                </a:lnTo>
                <a:close/>
              </a:path>
              <a:path w="76200" h="370204">
                <a:moveTo>
                  <a:pt x="50800" y="0"/>
                </a:moveTo>
                <a:lnTo>
                  <a:pt x="25400" y="0"/>
                </a:lnTo>
                <a:lnTo>
                  <a:pt x="25400" y="306324"/>
                </a:lnTo>
                <a:lnTo>
                  <a:pt x="50800" y="306324"/>
                </a:lnTo>
                <a:lnTo>
                  <a:pt x="50800" y="0"/>
                </a:lnTo>
                <a:close/>
              </a:path>
              <a:path w="76200" h="370204">
                <a:moveTo>
                  <a:pt x="76200" y="293624"/>
                </a:moveTo>
                <a:lnTo>
                  <a:pt x="50800" y="293624"/>
                </a:lnTo>
                <a:lnTo>
                  <a:pt x="50800" y="306324"/>
                </a:lnTo>
                <a:lnTo>
                  <a:pt x="69850" y="306324"/>
                </a:lnTo>
                <a:lnTo>
                  <a:pt x="76200" y="293624"/>
                </a:lnTo>
                <a:close/>
              </a:path>
            </a:pathLst>
          </a:custGeom>
          <a:solidFill>
            <a:srgbClr val="003399"/>
          </a:solidFill>
        </p:spPr>
        <p:txBody>
          <a:bodyPr wrap="square" lIns="0" tIns="0" rIns="0" bIns="0" rtlCol="0"/>
          <a:lstStyle/>
          <a:p>
            <a:endParaRPr/>
          </a:p>
        </p:txBody>
      </p:sp>
      <p:sp>
        <p:nvSpPr>
          <p:cNvPr id="15" name="object 15"/>
          <p:cNvSpPr txBox="1"/>
          <p:nvPr/>
        </p:nvSpPr>
        <p:spPr>
          <a:xfrm>
            <a:off x="5107185" y="4626952"/>
            <a:ext cx="310515" cy="208279"/>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003399"/>
                </a:solidFill>
                <a:latin typeface="Arial"/>
                <a:cs typeface="Arial"/>
              </a:rPr>
              <a:t>L</a:t>
            </a:r>
            <a:r>
              <a:rPr sz="1200" spc="-110" dirty="0">
                <a:solidFill>
                  <a:srgbClr val="003399"/>
                </a:solidFill>
                <a:latin typeface="Arial"/>
                <a:cs typeface="Arial"/>
              </a:rPr>
              <a:t>o</a:t>
            </a:r>
            <a:r>
              <a:rPr sz="1200" spc="-105" dirty="0">
                <a:solidFill>
                  <a:srgbClr val="003399"/>
                </a:solidFill>
                <a:latin typeface="Arial"/>
                <a:cs typeface="Arial"/>
              </a:rPr>
              <a:t>a</a:t>
            </a:r>
            <a:r>
              <a:rPr sz="1200" spc="-95" dirty="0">
                <a:solidFill>
                  <a:srgbClr val="003399"/>
                </a:solidFill>
                <a:latin typeface="Arial"/>
                <a:cs typeface="Arial"/>
              </a:rPr>
              <a:t>d</a:t>
            </a:r>
            <a:endParaRPr sz="1200">
              <a:latin typeface="Arial"/>
              <a:cs typeface="Arial"/>
            </a:endParaRPr>
          </a:p>
        </p:txBody>
      </p:sp>
      <p:sp>
        <p:nvSpPr>
          <p:cNvPr id="16" name="object 16"/>
          <p:cNvSpPr txBox="1"/>
          <p:nvPr/>
        </p:nvSpPr>
        <p:spPr>
          <a:xfrm>
            <a:off x="5542160" y="4167924"/>
            <a:ext cx="260350" cy="208915"/>
          </a:xfrm>
          <a:prstGeom prst="rect">
            <a:avLst/>
          </a:prstGeom>
        </p:spPr>
        <p:txBody>
          <a:bodyPr vert="horz" wrap="square" lIns="0" tIns="12700" rIns="0" bIns="0" rtlCol="0">
            <a:spAutoFit/>
          </a:bodyPr>
          <a:lstStyle/>
          <a:p>
            <a:pPr marL="12700">
              <a:lnSpc>
                <a:spcPct val="100000"/>
              </a:lnSpc>
              <a:spcBef>
                <a:spcPts val="100"/>
              </a:spcBef>
            </a:pPr>
            <a:r>
              <a:rPr sz="1200" spc="-145" dirty="0">
                <a:solidFill>
                  <a:srgbClr val="003399"/>
                </a:solidFill>
                <a:latin typeface="Arial"/>
                <a:cs typeface="Arial"/>
              </a:rPr>
              <a:t>Gen</a:t>
            </a:r>
            <a:endParaRPr sz="1200">
              <a:latin typeface="Arial"/>
              <a:cs typeface="Arial"/>
            </a:endParaRPr>
          </a:p>
        </p:txBody>
      </p:sp>
      <p:sp>
        <p:nvSpPr>
          <p:cNvPr id="17" name="object 17"/>
          <p:cNvSpPr/>
          <p:nvPr/>
        </p:nvSpPr>
        <p:spPr>
          <a:xfrm>
            <a:off x="5385632" y="4266336"/>
            <a:ext cx="142875" cy="331787"/>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6166618" y="5128349"/>
            <a:ext cx="1413510" cy="1036955"/>
          </a:xfrm>
          <a:custGeom>
            <a:avLst/>
            <a:gdLst/>
            <a:ahLst/>
            <a:cxnLst/>
            <a:rect l="l" t="t" r="r" b="b"/>
            <a:pathLst>
              <a:path w="1413509" h="1036954">
                <a:moveTo>
                  <a:pt x="706501" y="0"/>
                </a:moveTo>
                <a:lnTo>
                  <a:pt x="651294" y="1559"/>
                </a:lnTo>
                <a:lnTo>
                  <a:pt x="597248" y="6160"/>
                </a:lnTo>
                <a:lnTo>
                  <a:pt x="544521" y="13687"/>
                </a:lnTo>
                <a:lnTo>
                  <a:pt x="493269" y="24026"/>
                </a:lnTo>
                <a:lnTo>
                  <a:pt x="443649" y="37060"/>
                </a:lnTo>
                <a:lnTo>
                  <a:pt x="395819" y="52676"/>
                </a:lnTo>
                <a:lnTo>
                  <a:pt x="349936" y="70757"/>
                </a:lnTo>
                <a:lnTo>
                  <a:pt x="306157" y="91189"/>
                </a:lnTo>
                <a:lnTo>
                  <a:pt x="264639" y="113856"/>
                </a:lnTo>
                <a:lnTo>
                  <a:pt x="225540" y="138644"/>
                </a:lnTo>
                <a:lnTo>
                  <a:pt x="189016" y="165436"/>
                </a:lnTo>
                <a:lnTo>
                  <a:pt x="155224" y="194118"/>
                </a:lnTo>
                <a:lnTo>
                  <a:pt x="124323" y="224574"/>
                </a:lnTo>
                <a:lnTo>
                  <a:pt x="96468" y="256690"/>
                </a:lnTo>
                <a:lnTo>
                  <a:pt x="71817" y="290350"/>
                </a:lnTo>
                <a:lnTo>
                  <a:pt x="50528" y="325439"/>
                </a:lnTo>
                <a:lnTo>
                  <a:pt x="32757" y="361842"/>
                </a:lnTo>
                <a:lnTo>
                  <a:pt x="18661" y="399443"/>
                </a:lnTo>
                <a:lnTo>
                  <a:pt x="8398" y="438128"/>
                </a:lnTo>
                <a:lnTo>
                  <a:pt x="2125" y="477781"/>
                </a:lnTo>
                <a:lnTo>
                  <a:pt x="0" y="518287"/>
                </a:lnTo>
                <a:lnTo>
                  <a:pt x="2125" y="558798"/>
                </a:lnTo>
                <a:lnTo>
                  <a:pt x="8398" y="598456"/>
                </a:lnTo>
                <a:lnTo>
                  <a:pt x="18661" y="637146"/>
                </a:lnTo>
                <a:lnTo>
                  <a:pt x="32757" y="674752"/>
                </a:lnTo>
                <a:lnTo>
                  <a:pt x="50528" y="711159"/>
                </a:lnTo>
                <a:lnTo>
                  <a:pt x="71817" y="746252"/>
                </a:lnTo>
                <a:lnTo>
                  <a:pt x="96468" y="779916"/>
                </a:lnTo>
                <a:lnTo>
                  <a:pt x="124323" y="812036"/>
                </a:lnTo>
                <a:lnTo>
                  <a:pt x="155224" y="842496"/>
                </a:lnTo>
                <a:lnTo>
                  <a:pt x="189016" y="871182"/>
                </a:lnTo>
                <a:lnTo>
                  <a:pt x="225540" y="897977"/>
                </a:lnTo>
                <a:lnTo>
                  <a:pt x="264639" y="922767"/>
                </a:lnTo>
                <a:lnTo>
                  <a:pt x="306157" y="945437"/>
                </a:lnTo>
                <a:lnTo>
                  <a:pt x="349936" y="965871"/>
                </a:lnTo>
                <a:lnTo>
                  <a:pt x="395819" y="983955"/>
                </a:lnTo>
                <a:lnTo>
                  <a:pt x="443649" y="999572"/>
                </a:lnTo>
                <a:lnTo>
                  <a:pt x="493269" y="1012608"/>
                </a:lnTo>
                <a:lnTo>
                  <a:pt x="544521" y="1022948"/>
                </a:lnTo>
                <a:lnTo>
                  <a:pt x="597248" y="1030476"/>
                </a:lnTo>
                <a:lnTo>
                  <a:pt x="651294" y="1035078"/>
                </a:lnTo>
                <a:lnTo>
                  <a:pt x="706501" y="1036637"/>
                </a:lnTo>
                <a:lnTo>
                  <a:pt x="761707" y="1035078"/>
                </a:lnTo>
                <a:lnTo>
                  <a:pt x="815753" y="1030476"/>
                </a:lnTo>
                <a:lnTo>
                  <a:pt x="868480" y="1022948"/>
                </a:lnTo>
                <a:lnTo>
                  <a:pt x="919732" y="1012608"/>
                </a:lnTo>
                <a:lnTo>
                  <a:pt x="969352" y="999572"/>
                </a:lnTo>
                <a:lnTo>
                  <a:pt x="1017182" y="983955"/>
                </a:lnTo>
                <a:lnTo>
                  <a:pt x="1063065" y="965871"/>
                </a:lnTo>
                <a:lnTo>
                  <a:pt x="1106844" y="945437"/>
                </a:lnTo>
                <a:lnTo>
                  <a:pt x="1148362" y="922767"/>
                </a:lnTo>
                <a:lnTo>
                  <a:pt x="1187461" y="897977"/>
                </a:lnTo>
                <a:lnTo>
                  <a:pt x="1223985" y="871182"/>
                </a:lnTo>
                <a:lnTo>
                  <a:pt x="1257777" y="842496"/>
                </a:lnTo>
                <a:lnTo>
                  <a:pt x="1288678" y="812036"/>
                </a:lnTo>
                <a:lnTo>
                  <a:pt x="1316533" y="779916"/>
                </a:lnTo>
                <a:lnTo>
                  <a:pt x="1341184" y="746252"/>
                </a:lnTo>
                <a:lnTo>
                  <a:pt x="1362473" y="711159"/>
                </a:lnTo>
                <a:lnTo>
                  <a:pt x="1380244" y="674752"/>
                </a:lnTo>
                <a:lnTo>
                  <a:pt x="1394340" y="637146"/>
                </a:lnTo>
                <a:lnTo>
                  <a:pt x="1404603" y="598456"/>
                </a:lnTo>
                <a:lnTo>
                  <a:pt x="1410876" y="558798"/>
                </a:lnTo>
                <a:lnTo>
                  <a:pt x="1413002" y="518287"/>
                </a:lnTo>
                <a:lnTo>
                  <a:pt x="1410876" y="477781"/>
                </a:lnTo>
                <a:lnTo>
                  <a:pt x="1404603" y="438128"/>
                </a:lnTo>
                <a:lnTo>
                  <a:pt x="1394340" y="399443"/>
                </a:lnTo>
                <a:lnTo>
                  <a:pt x="1380244" y="361842"/>
                </a:lnTo>
                <a:lnTo>
                  <a:pt x="1362473" y="325439"/>
                </a:lnTo>
                <a:lnTo>
                  <a:pt x="1341184" y="290350"/>
                </a:lnTo>
                <a:lnTo>
                  <a:pt x="1316533" y="256690"/>
                </a:lnTo>
                <a:lnTo>
                  <a:pt x="1288678" y="224574"/>
                </a:lnTo>
                <a:lnTo>
                  <a:pt x="1257777" y="194118"/>
                </a:lnTo>
                <a:lnTo>
                  <a:pt x="1223985" y="165436"/>
                </a:lnTo>
                <a:lnTo>
                  <a:pt x="1187461" y="138644"/>
                </a:lnTo>
                <a:lnTo>
                  <a:pt x="1148362" y="113856"/>
                </a:lnTo>
                <a:lnTo>
                  <a:pt x="1106844" y="91189"/>
                </a:lnTo>
                <a:lnTo>
                  <a:pt x="1063065" y="70757"/>
                </a:lnTo>
                <a:lnTo>
                  <a:pt x="1017182" y="52676"/>
                </a:lnTo>
                <a:lnTo>
                  <a:pt x="969352" y="37060"/>
                </a:lnTo>
                <a:lnTo>
                  <a:pt x="919732" y="24026"/>
                </a:lnTo>
                <a:lnTo>
                  <a:pt x="868480" y="13687"/>
                </a:lnTo>
                <a:lnTo>
                  <a:pt x="815753" y="6160"/>
                </a:lnTo>
                <a:lnTo>
                  <a:pt x="761707" y="1559"/>
                </a:lnTo>
                <a:lnTo>
                  <a:pt x="706501" y="0"/>
                </a:lnTo>
                <a:close/>
              </a:path>
            </a:pathLst>
          </a:custGeom>
          <a:solidFill>
            <a:srgbClr val="FFFFFF"/>
          </a:solidFill>
        </p:spPr>
        <p:txBody>
          <a:bodyPr wrap="square" lIns="0" tIns="0" rIns="0" bIns="0" rtlCol="0"/>
          <a:lstStyle/>
          <a:p>
            <a:endParaRPr/>
          </a:p>
        </p:txBody>
      </p:sp>
      <p:sp>
        <p:nvSpPr>
          <p:cNvPr id="19" name="object 19"/>
          <p:cNvSpPr/>
          <p:nvPr/>
        </p:nvSpPr>
        <p:spPr>
          <a:xfrm>
            <a:off x="6166618" y="5128349"/>
            <a:ext cx="1413510" cy="1036955"/>
          </a:xfrm>
          <a:custGeom>
            <a:avLst/>
            <a:gdLst/>
            <a:ahLst/>
            <a:cxnLst/>
            <a:rect l="l" t="t" r="r" b="b"/>
            <a:pathLst>
              <a:path w="1413509" h="1036954">
                <a:moveTo>
                  <a:pt x="1413002" y="518287"/>
                </a:moveTo>
                <a:lnTo>
                  <a:pt x="1410876" y="477781"/>
                </a:lnTo>
                <a:lnTo>
                  <a:pt x="1404603" y="438128"/>
                </a:lnTo>
                <a:lnTo>
                  <a:pt x="1394340" y="399443"/>
                </a:lnTo>
                <a:lnTo>
                  <a:pt x="1380244" y="361842"/>
                </a:lnTo>
                <a:lnTo>
                  <a:pt x="1362473" y="325439"/>
                </a:lnTo>
                <a:lnTo>
                  <a:pt x="1341184" y="290350"/>
                </a:lnTo>
                <a:lnTo>
                  <a:pt x="1316533" y="256690"/>
                </a:lnTo>
                <a:lnTo>
                  <a:pt x="1288678" y="224574"/>
                </a:lnTo>
                <a:lnTo>
                  <a:pt x="1257777" y="194118"/>
                </a:lnTo>
                <a:lnTo>
                  <a:pt x="1223985" y="165436"/>
                </a:lnTo>
                <a:lnTo>
                  <a:pt x="1187461" y="138644"/>
                </a:lnTo>
                <a:lnTo>
                  <a:pt x="1148362" y="113856"/>
                </a:lnTo>
                <a:lnTo>
                  <a:pt x="1106844" y="91189"/>
                </a:lnTo>
                <a:lnTo>
                  <a:pt x="1063065" y="70757"/>
                </a:lnTo>
                <a:lnTo>
                  <a:pt x="1017182" y="52676"/>
                </a:lnTo>
                <a:lnTo>
                  <a:pt x="969352" y="37060"/>
                </a:lnTo>
                <a:lnTo>
                  <a:pt x="919732" y="24026"/>
                </a:lnTo>
                <a:lnTo>
                  <a:pt x="868480" y="13687"/>
                </a:lnTo>
                <a:lnTo>
                  <a:pt x="815753" y="6160"/>
                </a:lnTo>
                <a:lnTo>
                  <a:pt x="761707" y="1559"/>
                </a:lnTo>
                <a:lnTo>
                  <a:pt x="706501" y="0"/>
                </a:lnTo>
                <a:lnTo>
                  <a:pt x="651294" y="1559"/>
                </a:lnTo>
                <a:lnTo>
                  <a:pt x="597248" y="6160"/>
                </a:lnTo>
                <a:lnTo>
                  <a:pt x="544521" y="13687"/>
                </a:lnTo>
                <a:lnTo>
                  <a:pt x="493269" y="24026"/>
                </a:lnTo>
                <a:lnTo>
                  <a:pt x="443649" y="37060"/>
                </a:lnTo>
                <a:lnTo>
                  <a:pt x="395819" y="52676"/>
                </a:lnTo>
                <a:lnTo>
                  <a:pt x="349936" y="70757"/>
                </a:lnTo>
                <a:lnTo>
                  <a:pt x="306157" y="91189"/>
                </a:lnTo>
                <a:lnTo>
                  <a:pt x="264639" y="113856"/>
                </a:lnTo>
                <a:lnTo>
                  <a:pt x="225540" y="138644"/>
                </a:lnTo>
                <a:lnTo>
                  <a:pt x="189016" y="165436"/>
                </a:lnTo>
                <a:lnTo>
                  <a:pt x="155224" y="194118"/>
                </a:lnTo>
                <a:lnTo>
                  <a:pt x="124323" y="224574"/>
                </a:lnTo>
                <a:lnTo>
                  <a:pt x="96468" y="256690"/>
                </a:lnTo>
                <a:lnTo>
                  <a:pt x="71817" y="290350"/>
                </a:lnTo>
                <a:lnTo>
                  <a:pt x="50528" y="325439"/>
                </a:lnTo>
                <a:lnTo>
                  <a:pt x="32757" y="361842"/>
                </a:lnTo>
                <a:lnTo>
                  <a:pt x="18661" y="399443"/>
                </a:lnTo>
                <a:lnTo>
                  <a:pt x="8398" y="438128"/>
                </a:lnTo>
                <a:lnTo>
                  <a:pt x="2125" y="477781"/>
                </a:lnTo>
                <a:lnTo>
                  <a:pt x="0" y="518287"/>
                </a:lnTo>
                <a:lnTo>
                  <a:pt x="2125" y="558798"/>
                </a:lnTo>
                <a:lnTo>
                  <a:pt x="8398" y="598456"/>
                </a:lnTo>
                <a:lnTo>
                  <a:pt x="18661" y="637146"/>
                </a:lnTo>
                <a:lnTo>
                  <a:pt x="32757" y="674752"/>
                </a:lnTo>
                <a:lnTo>
                  <a:pt x="50528" y="711159"/>
                </a:lnTo>
                <a:lnTo>
                  <a:pt x="71817" y="746252"/>
                </a:lnTo>
                <a:lnTo>
                  <a:pt x="96468" y="779916"/>
                </a:lnTo>
                <a:lnTo>
                  <a:pt x="124323" y="812036"/>
                </a:lnTo>
                <a:lnTo>
                  <a:pt x="155224" y="842496"/>
                </a:lnTo>
                <a:lnTo>
                  <a:pt x="189016" y="871182"/>
                </a:lnTo>
                <a:lnTo>
                  <a:pt x="225540" y="897977"/>
                </a:lnTo>
                <a:lnTo>
                  <a:pt x="264639" y="922767"/>
                </a:lnTo>
                <a:lnTo>
                  <a:pt x="306157" y="945437"/>
                </a:lnTo>
                <a:lnTo>
                  <a:pt x="349936" y="965871"/>
                </a:lnTo>
                <a:lnTo>
                  <a:pt x="395819" y="983955"/>
                </a:lnTo>
                <a:lnTo>
                  <a:pt x="443649" y="999572"/>
                </a:lnTo>
                <a:lnTo>
                  <a:pt x="493269" y="1012608"/>
                </a:lnTo>
                <a:lnTo>
                  <a:pt x="544521" y="1022948"/>
                </a:lnTo>
                <a:lnTo>
                  <a:pt x="597248" y="1030476"/>
                </a:lnTo>
                <a:lnTo>
                  <a:pt x="651294" y="1035078"/>
                </a:lnTo>
                <a:lnTo>
                  <a:pt x="706501" y="1036637"/>
                </a:lnTo>
                <a:lnTo>
                  <a:pt x="761707" y="1035078"/>
                </a:lnTo>
                <a:lnTo>
                  <a:pt x="815753" y="1030476"/>
                </a:lnTo>
                <a:lnTo>
                  <a:pt x="868480" y="1022948"/>
                </a:lnTo>
                <a:lnTo>
                  <a:pt x="919732" y="1012608"/>
                </a:lnTo>
                <a:lnTo>
                  <a:pt x="969352" y="999572"/>
                </a:lnTo>
                <a:lnTo>
                  <a:pt x="1017182" y="983955"/>
                </a:lnTo>
                <a:lnTo>
                  <a:pt x="1063065" y="965871"/>
                </a:lnTo>
                <a:lnTo>
                  <a:pt x="1106844" y="945437"/>
                </a:lnTo>
                <a:lnTo>
                  <a:pt x="1148362" y="922767"/>
                </a:lnTo>
                <a:lnTo>
                  <a:pt x="1187461" y="897977"/>
                </a:lnTo>
                <a:lnTo>
                  <a:pt x="1223985" y="871182"/>
                </a:lnTo>
                <a:lnTo>
                  <a:pt x="1257777" y="842496"/>
                </a:lnTo>
                <a:lnTo>
                  <a:pt x="1288678" y="812036"/>
                </a:lnTo>
                <a:lnTo>
                  <a:pt x="1316533" y="779916"/>
                </a:lnTo>
                <a:lnTo>
                  <a:pt x="1341184" y="746252"/>
                </a:lnTo>
                <a:lnTo>
                  <a:pt x="1362473" y="711159"/>
                </a:lnTo>
                <a:lnTo>
                  <a:pt x="1380244" y="674752"/>
                </a:lnTo>
                <a:lnTo>
                  <a:pt x="1394340" y="637146"/>
                </a:lnTo>
                <a:lnTo>
                  <a:pt x="1404603" y="598456"/>
                </a:lnTo>
                <a:lnTo>
                  <a:pt x="1410876" y="558798"/>
                </a:lnTo>
                <a:lnTo>
                  <a:pt x="1413002" y="518287"/>
                </a:lnTo>
                <a:close/>
              </a:path>
            </a:pathLst>
          </a:custGeom>
          <a:ln w="9525">
            <a:solidFill>
              <a:srgbClr val="000000"/>
            </a:solidFill>
          </a:ln>
        </p:spPr>
        <p:txBody>
          <a:bodyPr wrap="square" lIns="0" tIns="0" rIns="0" bIns="0" rtlCol="0"/>
          <a:lstStyle/>
          <a:p>
            <a:endParaRPr/>
          </a:p>
        </p:txBody>
      </p:sp>
      <p:sp>
        <p:nvSpPr>
          <p:cNvPr id="20" name="object 20"/>
          <p:cNvSpPr/>
          <p:nvPr/>
        </p:nvSpPr>
        <p:spPr>
          <a:xfrm>
            <a:off x="6388996" y="5719692"/>
            <a:ext cx="890905" cy="0"/>
          </a:xfrm>
          <a:custGeom>
            <a:avLst/>
            <a:gdLst/>
            <a:ahLst/>
            <a:cxnLst/>
            <a:rect l="l" t="t" r="r" b="b"/>
            <a:pathLst>
              <a:path w="890904">
                <a:moveTo>
                  <a:pt x="0" y="0"/>
                </a:moveTo>
                <a:lnTo>
                  <a:pt x="890587" y="0"/>
                </a:lnTo>
              </a:path>
            </a:pathLst>
          </a:custGeom>
          <a:ln w="80962">
            <a:solidFill>
              <a:srgbClr val="003399"/>
            </a:solidFill>
          </a:ln>
        </p:spPr>
        <p:txBody>
          <a:bodyPr wrap="square" lIns="0" tIns="0" rIns="0" bIns="0" rtlCol="0"/>
          <a:lstStyle/>
          <a:p>
            <a:endParaRPr/>
          </a:p>
        </p:txBody>
      </p:sp>
      <p:sp>
        <p:nvSpPr>
          <p:cNvPr id="21" name="object 21"/>
          <p:cNvSpPr/>
          <p:nvPr/>
        </p:nvSpPr>
        <p:spPr>
          <a:xfrm>
            <a:off x="6968370" y="5731599"/>
            <a:ext cx="76200" cy="370205"/>
          </a:xfrm>
          <a:custGeom>
            <a:avLst/>
            <a:gdLst/>
            <a:ahLst/>
            <a:cxnLst/>
            <a:rect l="l" t="t" r="r" b="b"/>
            <a:pathLst>
              <a:path w="76200" h="370204">
                <a:moveTo>
                  <a:pt x="25400" y="293687"/>
                </a:moveTo>
                <a:lnTo>
                  <a:pt x="0" y="293687"/>
                </a:lnTo>
                <a:lnTo>
                  <a:pt x="38100" y="369887"/>
                </a:lnTo>
                <a:lnTo>
                  <a:pt x="69850" y="306387"/>
                </a:lnTo>
                <a:lnTo>
                  <a:pt x="25400" y="306387"/>
                </a:lnTo>
                <a:lnTo>
                  <a:pt x="25400" y="293687"/>
                </a:lnTo>
                <a:close/>
              </a:path>
              <a:path w="76200" h="370204">
                <a:moveTo>
                  <a:pt x="50800" y="0"/>
                </a:moveTo>
                <a:lnTo>
                  <a:pt x="25400" y="0"/>
                </a:lnTo>
                <a:lnTo>
                  <a:pt x="25400" y="306387"/>
                </a:lnTo>
                <a:lnTo>
                  <a:pt x="50800" y="306387"/>
                </a:lnTo>
                <a:lnTo>
                  <a:pt x="50800" y="0"/>
                </a:lnTo>
                <a:close/>
              </a:path>
              <a:path w="76200" h="370204">
                <a:moveTo>
                  <a:pt x="76200" y="293687"/>
                </a:moveTo>
                <a:lnTo>
                  <a:pt x="50800" y="293687"/>
                </a:lnTo>
                <a:lnTo>
                  <a:pt x="50800" y="306387"/>
                </a:lnTo>
                <a:lnTo>
                  <a:pt x="69850" y="306387"/>
                </a:lnTo>
                <a:lnTo>
                  <a:pt x="76200" y="293687"/>
                </a:lnTo>
                <a:close/>
              </a:path>
            </a:pathLst>
          </a:custGeom>
          <a:solidFill>
            <a:srgbClr val="003399"/>
          </a:solidFill>
        </p:spPr>
        <p:txBody>
          <a:bodyPr wrap="square" lIns="0" tIns="0" rIns="0" bIns="0" rtlCol="0"/>
          <a:lstStyle/>
          <a:p>
            <a:endParaRPr/>
          </a:p>
        </p:txBody>
      </p:sp>
      <p:sp>
        <p:nvSpPr>
          <p:cNvPr id="22" name="object 22"/>
          <p:cNvSpPr txBox="1"/>
          <p:nvPr/>
        </p:nvSpPr>
        <p:spPr>
          <a:xfrm>
            <a:off x="7071366" y="5735180"/>
            <a:ext cx="310515" cy="208279"/>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003399"/>
                </a:solidFill>
                <a:latin typeface="Arial"/>
                <a:cs typeface="Arial"/>
              </a:rPr>
              <a:t>L</a:t>
            </a:r>
            <a:r>
              <a:rPr sz="1200" spc="-110" dirty="0">
                <a:solidFill>
                  <a:srgbClr val="003399"/>
                </a:solidFill>
                <a:latin typeface="Arial"/>
                <a:cs typeface="Arial"/>
              </a:rPr>
              <a:t>o</a:t>
            </a:r>
            <a:r>
              <a:rPr sz="1200" spc="-105" dirty="0">
                <a:solidFill>
                  <a:srgbClr val="003399"/>
                </a:solidFill>
                <a:latin typeface="Arial"/>
                <a:cs typeface="Arial"/>
              </a:rPr>
              <a:t>a</a:t>
            </a:r>
            <a:r>
              <a:rPr sz="1200" spc="-95" dirty="0">
                <a:solidFill>
                  <a:srgbClr val="003399"/>
                </a:solidFill>
                <a:latin typeface="Arial"/>
                <a:cs typeface="Arial"/>
              </a:rPr>
              <a:t>d</a:t>
            </a:r>
            <a:endParaRPr sz="1200">
              <a:latin typeface="Arial"/>
              <a:cs typeface="Arial"/>
            </a:endParaRPr>
          </a:p>
        </p:txBody>
      </p:sp>
      <p:sp>
        <p:nvSpPr>
          <p:cNvPr id="23" name="object 23"/>
          <p:cNvSpPr txBox="1"/>
          <p:nvPr/>
        </p:nvSpPr>
        <p:spPr>
          <a:xfrm>
            <a:off x="6745865" y="5154257"/>
            <a:ext cx="260985" cy="208279"/>
          </a:xfrm>
          <a:prstGeom prst="rect">
            <a:avLst/>
          </a:prstGeom>
        </p:spPr>
        <p:txBody>
          <a:bodyPr vert="horz" wrap="square" lIns="0" tIns="12700" rIns="0" bIns="0" rtlCol="0">
            <a:spAutoFit/>
          </a:bodyPr>
          <a:lstStyle/>
          <a:p>
            <a:pPr marL="12700">
              <a:lnSpc>
                <a:spcPct val="100000"/>
              </a:lnSpc>
              <a:spcBef>
                <a:spcPts val="100"/>
              </a:spcBef>
            </a:pPr>
            <a:r>
              <a:rPr sz="1200" spc="-145" dirty="0">
                <a:solidFill>
                  <a:srgbClr val="003399"/>
                </a:solidFill>
                <a:latin typeface="Arial"/>
                <a:cs typeface="Arial"/>
              </a:rPr>
              <a:t>Gen</a:t>
            </a:r>
            <a:endParaRPr sz="1200">
              <a:latin typeface="Arial"/>
              <a:cs typeface="Arial"/>
            </a:endParaRPr>
          </a:p>
        </p:txBody>
      </p:sp>
      <p:sp>
        <p:nvSpPr>
          <p:cNvPr id="24" name="object 24"/>
          <p:cNvSpPr/>
          <p:nvPr/>
        </p:nvSpPr>
        <p:spPr>
          <a:xfrm>
            <a:off x="6804857" y="5344185"/>
            <a:ext cx="142875" cy="331787"/>
          </a:xfrm>
          <a:prstGeom prst="rect">
            <a:avLst/>
          </a:prstGeom>
          <a:blipFill>
            <a:blip r:embed="rId3" cstate="print"/>
            <a:stretch>
              <a:fillRect/>
            </a:stretch>
          </a:blipFill>
        </p:spPr>
        <p:txBody>
          <a:bodyPr wrap="square" lIns="0" tIns="0" rIns="0" bIns="0" rtlCol="0"/>
          <a:lstStyle/>
          <a:p>
            <a:endParaRPr/>
          </a:p>
        </p:txBody>
      </p:sp>
      <p:sp>
        <p:nvSpPr>
          <p:cNvPr id="25" name="object 25"/>
          <p:cNvSpPr/>
          <p:nvPr/>
        </p:nvSpPr>
        <p:spPr>
          <a:xfrm>
            <a:off x="7395343" y="4355300"/>
            <a:ext cx="1413510" cy="1036955"/>
          </a:xfrm>
          <a:custGeom>
            <a:avLst/>
            <a:gdLst/>
            <a:ahLst/>
            <a:cxnLst/>
            <a:rect l="l" t="t" r="r" b="b"/>
            <a:pathLst>
              <a:path w="1413509" h="1036954">
                <a:moveTo>
                  <a:pt x="706501" y="0"/>
                </a:moveTo>
                <a:lnTo>
                  <a:pt x="651294" y="1559"/>
                </a:lnTo>
                <a:lnTo>
                  <a:pt x="597248" y="6160"/>
                </a:lnTo>
                <a:lnTo>
                  <a:pt x="544521" y="13687"/>
                </a:lnTo>
                <a:lnTo>
                  <a:pt x="493269" y="24026"/>
                </a:lnTo>
                <a:lnTo>
                  <a:pt x="443649" y="37060"/>
                </a:lnTo>
                <a:lnTo>
                  <a:pt x="395819" y="52676"/>
                </a:lnTo>
                <a:lnTo>
                  <a:pt x="349936" y="70757"/>
                </a:lnTo>
                <a:lnTo>
                  <a:pt x="306157" y="91189"/>
                </a:lnTo>
                <a:lnTo>
                  <a:pt x="264639" y="113856"/>
                </a:lnTo>
                <a:lnTo>
                  <a:pt x="225540" y="138644"/>
                </a:lnTo>
                <a:lnTo>
                  <a:pt x="189016" y="165436"/>
                </a:lnTo>
                <a:lnTo>
                  <a:pt x="155224" y="194118"/>
                </a:lnTo>
                <a:lnTo>
                  <a:pt x="124323" y="224574"/>
                </a:lnTo>
                <a:lnTo>
                  <a:pt x="96468" y="256690"/>
                </a:lnTo>
                <a:lnTo>
                  <a:pt x="71817" y="290350"/>
                </a:lnTo>
                <a:lnTo>
                  <a:pt x="50528" y="325439"/>
                </a:lnTo>
                <a:lnTo>
                  <a:pt x="32757" y="361842"/>
                </a:lnTo>
                <a:lnTo>
                  <a:pt x="18661" y="399443"/>
                </a:lnTo>
                <a:lnTo>
                  <a:pt x="8398" y="438128"/>
                </a:lnTo>
                <a:lnTo>
                  <a:pt x="2125" y="477781"/>
                </a:lnTo>
                <a:lnTo>
                  <a:pt x="0" y="518287"/>
                </a:lnTo>
                <a:lnTo>
                  <a:pt x="2125" y="558792"/>
                </a:lnTo>
                <a:lnTo>
                  <a:pt x="8398" y="598445"/>
                </a:lnTo>
                <a:lnTo>
                  <a:pt x="18661" y="637130"/>
                </a:lnTo>
                <a:lnTo>
                  <a:pt x="32757" y="674731"/>
                </a:lnTo>
                <a:lnTo>
                  <a:pt x="50528" y="711134"/>
                </a:lnTo>
                <a:lnTo>
                  <a:pt x="71817" y="746223"/>
                </a:lnTo>
                <a:lnTo>
                  <a:pt x="96468" y="779883"/>
                </a:lnTo>
                <a:lnTo>
                  <a:pt x="124323" y="811999"/>
                </a:lnTo>
                <a:lnTo>
                  <a:pt x="155224" y="842455"/>
                </a:lnTo>
                <a:lnTo>
                  <a:pt x="189016" y="871137"/>
                </a:lnTo>
                <a:lnTo>
                  <a:pt x="225540" y="897929"/>
                </a:lnTo>
                <a:lnTo>
                  <a:pt x="264639" y="922717"/>
                </a:lnTo>
                <a:lnTo>
                  <a:pt x="306157" y="945384"/>
                </a:lnTo>
                <a:lnTo>
                  <a:pt x="349936" y="965816"/>
                </a:lnTo>
                <a:lnTo>
                  <a:pt x="395819" y="983897"/>
                </a:lnTo>
                <a:lnTo>
                  <a:pt x="443649" y="999513"/>
                </a:lnTo>
                <a:lnTo>
                  <a:pt x="493269" y="1012547"/>
                </a:lnTo>
                <a:lnTo>
                  <a:pt x="544521" y="1022886"/>
                </a:lnTo>
                <a:lnTo>
                  <a:pt x="597248" y="1030413"/>
                </a:lnTo>
                <a:lnTo>
                  <a:pt x="651294" y="1035014"/>
                </a:lnTo>
                <a:lnTo>
                  <a:pt x="706501" y="1036574"/>
                </a:lnTo>
                <a:lnTo>
                  <a:pt x="761707" y="1035014"/>
                </a:lnTo>
                <a:lnTo>
                  <a:pt x="815753" y="1030413"/>
                </a:lnTo>
                <a:lnTo>
                  <a:pt x="868480" y="1022886"/>
                </a:lnTo>
                <a:lnTo>
                  <a:pt x="919732" y="1012547"/>
                </a:lnTo>
                <a:lnTo>
                  <a:pt x="969352" y="999513"/>
                </a:lnTo>
                <a:lnTo>
                  <a:pt x="1017182" y="983897"/>
                </a:lnTo>
                <a:lnTo>
                  <a:pt x="1063065" y="965816"/>
                </a:lnTo>
                <a:lnTo>
                  <a:pt x="1106844" y="945384"/>
                </a:lnTo>
                <a:lnTo>
                  <a:pt x="1148362" y="922717"/>
                </a:lnTo>
                <a:lnTo>
                  <a:pt x="1187461" y="897929"/>
                </a:lnTo>
                <a:lnTo>
                  <a:pt x="1223985" y="871137"/>
                </a:lnTo>
                <a:lnTo>
                  <a:pt x="1257777" y="842455"/>
                </a:lnTo>
                <a:lnTo>
                  <a:pt x="1288678" y="811999"/>
                </a:lnTo>
                <a:lnTo>
                  <a:pt x="1316533" y="779883"/>
                </a:lnTo>
                <a:lnTo>
                  <a:pt x="1341184" y="746223"/>
                </a:lnTo>
                <a:lnTo>
                  <a:pt x="1362473" y="711134"/>
                </a:lnTo>
                <a:lnTo>
                  <a:pt x="1380244" y="674731"/>
                </a:lnTo>
                <a:lnTo>
                  <a:pt x="1394340" y="637130"/>
                </a:lnTo>
                <a:lnTo>
                  <a:pt x="1404603" y="598445"/>
                </a:lnTo>
                <a:lnTo>
                  <a:pt x="1410876" y="558792"/>
                </a:lnTo>
                <a:lnTo>
                  <a:pt x="1413002" y="518287"/>
                </a:lnTo>
                <a:lnTo>
                  <a:pt x="1410876" y="477781"/>
                </a:lnTo>
                <a:lnTo>
                  <a:pt x="1404603" y="438128"/>
                </a:lnTo>
                <a:lnTo>
                  <a:pt x="1394340" y="399443"/>
                </a:lnTo>
                <a:lnTo>
                  <a:pt x="1380244" y="361842"/>
                </a:lnTo>
                <a:lnTo>
                  <a:pt x="1362473" y="325439"/>
                </a:lnTo>
                <a:lnTo>
                  <a:pt x="1341184" y="290350"/>
                </a:lnTo>
                <a:lnTo>
                  <a:pt x="1316533" y="256690"/>
                </a:lnTo>
                <a:lnTo>
                  <a:pt x="1288678" y="224574"/>
                </a:lnTo>
                <a:lnTo>
                  <a:pt x="1257777" y="194118"/>
                </a:lnTo>
                <a:lnTo>
                  <a:pt x="1223985" y="165436"/>
                </a:lnTo>
                <a:lnTo>
                  <a:pt x="1187461" y="138644"/>
                </a:lnTo>
                <a:lnTo>
                  <a:pt x="1148362" y="113856"/>
                </a:lnTo>
                <a:lnTo>
                  <a:pt x="1106844" y="91189"/>
                </a:lnTo>
                <a:lnTo>
                  <a:pt x="1063065" y="70757"/>
                </a:lnTo>
                <a:lnTo>
                  <a:pt x="1017182" y="52676"/>
                </a:lnTo>
                <a:lnTo>
                  <a:pt x="969352" y="37060"/>
                </a:lnTo>
                <a:lnTo>
                  <a:pt x="919732" y="24026"/>
                </a:lnTo>
                <a:lnTo>
                  <a:pt x="868480" y="13687"/>
                </a:lnTo>
                <a:lnTo>
                  <a:pt x="815753" y="6160"/>
                </a:lnTo>
                <a:lnTo>
                  <a:pt x="761707" y="1559"/>
                </a:lnTo>
                <a:lnTo>
                  <a:pt x="706501" y="0"/>
                </a:lnTo>
                <a:close/>
              </a:path>
            </a:pathLst>
          </a:custGeom>
          <a:solidFill>
            <a:srgbClr val="FFFFFF"/>
          </a:solidFill>
        </p:spPr>
        <p:txBody>
          <a:bodyPr wrap="square" lIns="0" tIns="0" rIns="0" bIns="0" rtlCol="0"/>
          <a:lstStyle/>
          <a:p>
            <a:endParaRPr/>
          </a:p>
        </p:txBody>
      </p:sp>
      <p:sp>
        <p:nvSpPr>
          <p:cNvPr id="26" name="object 26"/>
          <p:cNvSpPr/>
          <p:nvPr/>
        </p:nvSpPr>
        <p:spPr>
          <a:xfrm>
            <a:off x="7395343" y="4355300"/>
            <a:ext cx="1413510" cy="1036955"/>
          </a:xfrm>
          <a:custGeom>
            <a:avLst/>
            <a:gdLst/>
            <a:ahLst/>
            <a:cxnLst/>
            <a:rect l="l" t="t" r="r" b="b"/>
            <a:pathLst>
              <a:path w="1413509" h="1036954">
                <a:moveTo>
                  <a:pt x="1413002" y="518287"/>
                </a:moveTo>
                <a:lnTo>
                  <a:pt x="1410876" y="477781"/>
                </a:lnTo>
                <a:lnTo>
                  <a:pt x="1404603" y="438128"/>
                </a:lnTo>
                <a:lnTo>
                  <a:pt x="1394340" y="399443"/>
                </a:lnTo>
                <a:lnTo>
                  <a:pt x="1380244" y="361842"/>
                </a:lnTo>
                <a:lnTo>
                  <a:pt x="1362473" y="325439"/>
                </a:lnTo>
                <a:lnTo>
                  <a:pt x="1341184" y="290350"/>
                </a:lnTo>
                <a:lnTo>
                  <a:pt x="1316533" y="256690"/>
                </a:lnTo>
                <a:lnTo>
                  <a:pt x="1288678" y="224574"/>
                </a:lnTo>
                <a:lnTo>
                  <a:pt x="1257777" y="194118"/>
                </a:lnTo>
                <a:lnTo>
                  <a:pt x="1223985" y="165436"/>
                </a:lnTo>
                <a:lnTo>
                  <a:pt x="1187461" y="138644"/>
                </a:lnTo>
                <a:lnTo>
                  <a:pt x="1148362" y="113856"/>
                </a:lnTo>
                <a:lnTo>
                  <a:pt x="1106844" y="91189"/>
                </a:lnTo>
                <a:lnTo>
                  <a:pt x="1063065" y="70757"/>
                </a:lnTo>
                <a:lnTo>
                  <a:pt x="1017182" y="52676"/>
                </a:lnTo>
                <a:lnTo>
                  <a:pt x="969352" y="37060"/>
                </a:lnTo>
                <a:lnTo>
                  <a:pt x="919732" y="24026"/>
                </a:lnTo>
                <a:lnTo>
                  <a:pt x="868480" y="13687"/>
                </a:lnTo>
                <a:lnTo>
                  <a:pt x="815753" y="6160"/>
                </a:lnTo>
                <a:lnTo>
                  <a:pt x="761707" y="1559"/>
                </a:lnTo>
                <a:lnTo>
                  <a:pt x="706501" y="0"/>
                </a:lnTo>
                <a:lnTo>
                  <a:pt x="651294" y="1559"/>
                </a:lnTo>
                <a:lnTo>
                  <a:pt x="597248" y="6160"/>
                </a:lnTo>
                <a:lnTo>
                  <a:pt x="544521" y="13687"/>
                </a:lnTo>
                <a:lnTo>
                  <a:pt x="493269" y="24026"/>
                </a:lnTo>
                <a:lnTo>
                  <a:pt x="443649" y="37060"/>
                </a:lnTo>
                <a:lnTo>
                  <a:pt x="395819" y="52676"/>
                </a:lnTo>
                <a:lnTo>
                  <a:pt x="349936" y="70757"/>
                </a:lnTo>
                <a:lnTo>
                  <a:pt x="306157" y="91189"/>
                </a:lnTo>
                <a:lnTo>
                  <a:pt x="264639" y="113856"/>
                </a:lnTo>
                <a:lnTo>
                  <a:pt x="225540" y="138644"/>
                </a:lnTo>
                <a:lnTo>
                  <a:pt x="189016" y="165436"/>
                </a:lnTo>
                <a:lnTo>
                  <a:pt x="155224" y="194118"/>
                </a:lnTo>
                <a:lnTo>
                  <a:pt x="124323" y="224574"/>
                </a:lnTo>
                <a:lnTo>
                  <a:pt x="96468" y="256690"/>
                </a:lnTo>
                <a:lnTo>
                  <a:pt x="71817" y="290350"/>
                </a:lnTo>
                <a:lnTo>
                  <a:pt x="50528" y="325439"/>
                </a:lnTo>
                <a:lnTo>
                  <a:pt x="32757" y="361842"/>
                </a:lnTo>
                <a:lnTo>
                  <a:pt x="18661" y="399443"/>
                </a:lnTo>
                <a:lnTo>
                  <a:pt x="8398" y="438128"/>
                </a:lnTo>
                <a:lnTo>
                  <a:pt x="2125" y="477781"/>
                </a:lnTo>
                <a:lnTo>
                  <a:pt x="0" y="518287"/>
                </a:lnTo>
                <a:lnTo>
                  <a:pt x="2125" y="558792"/>
                </a:lnTo>
                <a:lnTo>
                  <a:pt x="8398" y="598445"/>
                </a:lnTo>
                <a:lnTo>
                  <a:pt x="18661" y="637130"/>
                </a:lnTo>
                <a:lnTo>
                  <a:pt x="32757" y="674731"/>
                </a:lnTo>
                <a:lnTo>
                  <a:pt x="50528" y="711134"/>
                </a:lnTo>
                <a:lnTo>
                  <a:pt x="71817" y="746223"/>
                </a:lnTo>
                <a:lnTo>
                  <a:pt x="96468" y="779883"/>
                </a:lnTo>
                <a:lnTo>
                  <a:pt x="124323" y="811999"/>
                </a:lnTo>
                <a:lnTo>
                  <a:pt x="155224" y="842455"/>
                </a:lnTo>
                <a:lnTo>
                  <a:pt x="189016" y="871137"/>
                </a:lnTo>
                <a:lnTo>
                  <a:pt x="225540" y="897929"/>
                </a:lnTo>
                <a:lnTo>
                  <a:pt x="264639" y="922717"/>
                </a:lnTo>
                <a:lnTo>
                  <a:pt x="306157" y="945384"/>
                </a:lnTo>
                <a:lnTo>
                  <a:pt x="349936" y="965816"/>
                </a:lnTo>
                <a:lnTo>
                  <a:pt x="395819" y="983897"/>
                </a:lnTo>
                <a:lnTo>
                  <a:pt x="443649" y="999513"/>
                </a:lnTo>
                <a:lnTo>
                  <a:pt x="493269" y="1012547"/>
                </a:lnTo>
                <a:lnTo>
                  <a:pt x="544521" y="1022886"/>
                </a:lnTo>
                <a:lnTo>
                  <a:pt x="597248" y="1030413"/>
                </a:lnTo>
                <a:lnTo>
                  <a:pt x="651294" y="1035014"/>
                </a:lnTo>
                <a:lnTo>
                  <a:pt x="706501" y="1036574"/>
                </a:lnTo>
                <a:lnTo>
                  <a:pt x="761707" y="1035014"/>
                </a:lnTo>
                <a:lnTo>
                  <a:pt x="815753" y="1030413"/>
                </a:lnTo>
                <a:lnTo>
                  <a:pt x="868480" y="1022886"/>
                </a:lnTo>
                <a:lnTo>
                  <a:pt x="919732" y="1012547"/>
                </a:lnTo>
                <a:lnTo>
                  <a:pt x="969352" y="999513"/>
                </a:lnTo>
                <a:lnTo>
                  <a:pt x="1017182" y="983897"/>
                </a:lnTo>
                <a:lnTo>
                  <a:pt x="1063065" y="965816"/>
                </a:lnTo>
                <a:lnTo>
                  <a:pt x="1106844" y="945384"/>
                </a:lnTo>
                <a:lnTo>
                  <a:pt x="1148362" y="922717"/>
                </a:lnTo>
                <a:lnTo>
                  <a:pt x="1187461" y="897929"/>
                </a:lnTo>
                <a:lnTo>
                  <a:pt x="1223985" y="871137"/>
                </a:lnTo>
                <a:lnTo>
                  <a:pt x="1257777" y="842455"/>
                </a:lnTo>
                <a:lnTo>
                  <a:pt x="1288678" y="811999"/>
                </a:lnTo>
                <a:lnTo>
                  <a:pt x="1316533" y="779883"/>
                </a:lnTo>
                <a:lnTo>
                  <a:pt x="1341184" y="746223"/>
                </a:lnTo>
                <a:lnTo>
                  <a:pt x="1362473" y="711134"/>
                </a:lnTo>
                <a:lnTo>
                  <a:pt x="1380244" y="674731"/>
                </a:lnTo>
                <a:lnTo>
                  <a:pt x="1394340" y="637130"/>
                </a:lnTo>
                <a:lnTo>
                  <a:pt x="1404603" y="598445"/>
                </a:lnTo>
                <a:lnTo>
                  <a:pt x="1410876" y="558792"/>
                </a:lnTo>
                <a:lnTo>
                  <a:pt x="1413002" y="518287"/>
                </a:lnTo>
                <a:close/>
              </a:path>
            </a:pathLst>
          </a:custGeom>
          <a:ln w="9525">
            <a:solidFill>
              <a:srgbClr val="000000"/>
            </a:solidFill>
          </a:ln>
        </p:spPr>
        <p:txBody>
          <a:bodyPr wrap="square" lIns="0" tIns="0" rIns="0" bIns="0" rtlCol="0"/>
          <a:lstStyle/>
          <a:p>
            <a:endParaRPr/>
          </a:p>
        </p:txBody>
      </p:sp>
      <p:sp>
        <p:nvSpPr>
          <p:cNvPr id="27" name="object 27"/>
          <p:cNvSpPr/>
          <p:nvPr/>
        </p:nvSpPr>
        <p:spPr>
          <a:xfrm>
            <a:off x="7617721" y="4946516"/>
            <a:ext cx="890905" cy="0"/>
          </a:xfrm>
          <a:custGeom>
            <a:avLst/>
            <a:gdLst/>
            <a:ahLst/>
            <a:cxnLst/>
            <a:rect l="l" t="t" r="r" b="b"/>
            <a:pathLst>
              <a:path w="890904">
                <a:moveTo>
                  <a:pt x="0" y="0"/>
                </a:moveTo>
                <a:lnTo>
                  <a:pt x="890587" y="0"/>
                </a:lnTo>
              </a:path>
            </a:pathLst>
          </a:custGeom>
          <a:ln w="80962">
            <a:solidFill>
              <a:srgbClr val="003399"/>
            </a:solidFill>
          </a:ln>
        </p:spPr>
        <p:txBody>
          <a:bodyPr wrap="square" lIns="0" tIns="0" rIns="0" bIns="0" rtlCol="0"/>
          <a:lstStyle/>
          <a:p>
            <a:endParaRPr/>
          </a:p>
        </p:txBody>
      </p:sp>
      <p:sp>
        <p:nvSpPr>
          <p:cNvPr id="28" name="object 28"/>
          <p:cNvSpPr/>
          <p:nvPr/>
        </p:nvSpPr>
        <p:spPr>
          <a:xfrm>
            <a:off x="8197095" y="4958422"/>
            <a:ext cx="76200" cy="370205"/>
          </a:xfrm>
          <a:custGeom>
            <a:avLst/>
            <a:gdLst/>
            <a:ahLst/>
            <a:cxnLst/>
            <a:rect l="l" t="t" r="r" b="b"/>
            <a:pathLst>
              <a:path w="76200" h="370204">
                <a:moveTo>
                  <a:pt x="25400" y="293750"/>
                </a:moveTo>
                <a:lnTo>
                  <a:pt x="0" y="293750"/>
                </a:lnTo>
                <a:lnTo>
                  <a:pt x="38100" y="369950"/>
                </a:lnTo>
                <a:lnTo>
                  <a:pt x="69850" y="306450"/>
                </a:lnTo>
                <a:lnTo>
                  <a:pt x="25400" y="306450"/>
                </a:lnTo>
                <a:lnTo>
                  <a:pt x="25400" y="293750"/>
                </a:lnTo>
                <a:close/>
              </a:path>
              <a:path w="76200" h="370204">
                <a:moveTo>
                  <a:pt x="50800" y="0"/>
                </a:moveTo>
                <a:lnTo>
                  <a:pt x="25400" y="0"/>
                </a:lnTo>
                <a:lnTo>
                  <a:pt x="25400" y="306450"/>
                </a:lnTo>
                <a:lnTo>
                  <a:pt x="50800" y="306450"/>
                </a:lnTo>
                <a:lnTo>
                  <a:pt x="50800" y="0"/>
                </a:lnTo>
                <a:close/>
              </a:path>
              <a:path w="76200" h="370204">
                <a:moveTo>
                  <a:pt x="76200" y="293750"/>
                </a:moveTo>
                <a:lnTo>
                  <a:pt x="50800" y="293750"/>
                </a:lnTo>
                <a:lnTo>
                  <a:pt x="50800" y="306450"/>
                </a:lnTo>
                <a:lnTo>
                  <a:pt x="69850" y="306450"/>
                </a:lnTo>
                <a:lnTo>
                  <a:pt x="76200" y="293750"/>
                </a:lnTo>
                <a:close/>
              </a:path>
            </a:pathLst>
          </a:custGeom>
          <a:solidFill>
            <a:srgbClr val="003399"/>
          </a:solidFill>
        </p:spPr>
        <p:txBody>
          <a:bodyPr wrap="square" lIns="0" tIns="0" rIns="0" bIns="0" rtlCol="0"/>
          <a:lstStyle/>
          <a:p>
            <a:endParaRPr/>
          </a:p>
        </p:txBody>
      </p:sp>
      <p:sp>
        <p:nvSpPr>
          <p:cNvPr id="29" name="object 29"/>
          <p:cNvSpPr txBox="1"/>
          <p:nvPr/>
        </p:nvSpPr>
        <p:spPr>
          <a:xfrm>
            <a:off x="8300346" y="4961852"/>
            <a:ext cx="310515" cy="208279"/>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003399"/>
                </a:solidFill>
                <a:latin typeface="Arial"/>
                <a:cs typeface="Arial"/>
              </a:rPr>
              <a:t>L</a:t>
            </a:r>
            <a:r>
              <a:rPr sz="1200" spc="-110" dirty="0">
                <a:solidFill>
                  <a:srgbClr val="003399"/>
                </a:solidFill>
                <a:latin typeface="Arial"/>
                <a:cs typeface="Arial"/>
              </a:rPr>
              <a:t>o</a:t>
            </a:r>
            <a:r>
              <a:rPr sz="1200" spc="-105" dirty="0">
                <a:solidFill>
                  <a:srgbClr val="003399"/>
                </a:solidFill>
                <a:latin typeface="Arial"/>
                <a:cs typeface="Arial"/>
              </a:rPr>
              <a:t>a</a:t>
            </a:r>
            <a:r>
              <a:rPr sz="1200" spc="-95" dirty="0">
                <a:solidFill>
                  <a:srgbClr val="003399"/>
                </a:solidFill>
                <a:latin typeface="Arial"/>
                <a:cs typeface="Arial"/>
              </a:rPr>
              <a:t>d</a:t>
            </a:r>
            <a:endParaRPr sz="1200">
              <a:latin typeface="Arial"/>
              <a:cs typeface="Arial"/>
            </a:endParaRPr>
          </a:p>
        </p:txBody>
      </p:sp>
      <p:sp>
        <p:nvSpPr>
          <p:cNvPr id="30" name="object 30"/>
          <p:cNvSpPr txBox="1"/>
          <p:nvPr/>
        </p:nvSpPr>
        <p:spPr>
          <a:xfrm>
            <a:off x="7935093" y="4503127"/>
            <a:ext cx="260985" cy="208279"/>
          </a:xfrm>
          <a:prstGeom prst="rect">
            <a:avLst/>
          </a:prstGeom>
        </p:spPr>
        <p:txBody>
          <a:bodyPr vert="horz" wrap="square" lIns="0" tIns="12700" rIns="0" bIns="0" rtlCol="0">
            <a:spAutoFit/>
          </a:bodyPr>
          <a:lstStyle/>
          <a:p>
            <a:pPr marL="12700">
              <a:lnSpc>
                <a:spcPct val="100000"/>
              </a:lnSpc>
              <a:spcBef>
                <a:spcPts val="100"/>
              </a:spcBef>
            </a:pPr>
            <a:r>
              <a:rPr sz="1200" spc="-145" dirty="0">
                <a:solidFill>
                  <a:srgbClr val="003399"/>
                </a:solidFill>
                <a:latin typeface="Arial"/>
                <a:cs typeface="Arial"/>
              </a:rPr>
              <a:t>Gen</a:t>
            </a:r>
            <a:endParaRPr sz="1200">
              <a:latin typeface="Arial"/>
              <a:cs typeface="Arial"/>
            </a:endParaRPr>
          </a:p>
        </p:txBody>
      </p:sp>
      <p:sp>
        <p:nvSpPr>
          <p:cNvPr id="31" name="object 31"/>
          <p:cNvSpPr/>
          <p:nvPr/>
        </p:nvSpPr>
        <p:spPr>
          <a:xfrm>
            <a:off x="8267008" y="4601362"/>
            <a:ext cx="142875" cy="331660"/>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5882520" y="4645749"/>
            <a:ext cx="660400" cy="1066800"/>
          </a:xfrm>
          <a:custGeom>
            <a:avLst/>
            <a:gdLst/>
            <a:ahLst/>
            <a:cxnLst/>
            <a:rect l="l" t="t" r="r" b="b"/>
            <a:pathLst>
              <a:path w="660400" h="1066800">
                <a:moveTo>
                  <a:pt x="0" y="0"/>
                </a:moveTo>
                <a:lnTo>
                  <a:pt x="0" y="792099"/>
                </a:lnTo>
                <a:lnTo>
                  <a:pt x="660400" y="781050"/>
                </a:lnTo>
                <a:lnTo>
                  <a:pt x="660400" y="1066800"/>
                </a:lnTo>
              </a:path>
            </a:pathLst>
          </a:custGeom>
          <a:ln w="28575">
            <a:solidFill>
              <a:srgbClr val="F98504"/>
            </a:solidFill>
          </a:ln>
        </p:spPr>
        <p:txBody>
          <a:bodyPr wrap="square" lIns="0" tIns="0" rIns="0" bIns="0" rtlCol="0"/>
          <a:lstStyle/>
          <a:p>
            <a:endParaRPr/>
          </a:p>
        </p:txBody>
      </p:sp>
      <p:sp>
        <p:nvSpPr>
          <p:cNvPr id="33" name="object 33"/>
          <p:cNvSpPr/>
          <p:nvPr/>
        </p:nvSpPr>
        <p:spPr>
          <a:xfrm>
            <a:off x="7152520" y="4990300"/>
            <a:ext cx="843280" cy="732155"/>
          </a:xfrm>
          <a:custGeom>
            <a:avLst/>
            <a:gdLst/>
            <a:ahLst/>
            <a:cxnLst/>
            <a:rect l="l" t="t" r="r" b="b"/>
            <a:pathLst>
              <a:path w="843279" h="732154">
                <a:moveTo>
                  <a:pt x="0" y="731774"/>
                </a:moveTo>
                <a:lnTo>
                  <a:pt x="0" y="487299"/>
                </a:lnTo>
                <a:lnTo>
                  <a:pt x="843026" y="487299"/>
                </a:lnTo>
                <a:lnTo>
                  <a:pt x="843026" y="0"/>
                </a:lnTo>
              </a:path>
            </a:pathLst>
          </a:custGeom>
          <a:ln w="28575">
            <a:solidFill>
              <a:srgbClr val="F98504"/>
            </a:solidFill>
          </a:ln>
        </p:spPr>
        <p:txBody>
          <a:bodyPr wrap="square" lIns="0" tIns="0" rIns="0" bIns="0" rtlCol="0"/>
          <a:lstStyle/>
          <a:p>
            <a:endParaRPr/>
          </a:p>
        </p:txBody>
      </p:sp>
      <p:sp>
        <p:nvSpPr>
          <p:cNvPr id="34" name="object 34"/>
          <p:cNvSpPr/>
          <p:nvPr/>
        </p:nvSpPr>
        <p:spPr>
          <a:xfrm>
            <a:off x="6065146" y="4644097"/>
            <a:ext cx="1708150" cy="285750"/>
          </a:xfrm>
          <a:custGeom>
            <a:avLst/>
            <a:gdLst/>
            <a:ahLst/>
            <a:cxnLst/>
            <a:rect l="l" t="t" r="r" b="b"/>
            <a:pathLst>
              <a:path w="1708150" h="285750">
                <a:moveTo>
                  <a:pt x="0" y="0"/>
                </a:moveTo>
                <a:lnTo>
                  <a:pt x="0" y="193675"/>
                </a:lnTo>
                <a:lnTo>
                  <a:pt x="1708150" y="193675"/>
                </a:lnTo>
                <a:lnTo>
                  <a:pt x="1708150" y="285750"/>
                </a:lnTo>
              </a:path>
            </a:pathLst>
          </a:custGeom>
          <a:ln w="28575">
            <a:solidFill>
              <a:srgbClr val="F98504"/>
            </a:solidFill>
          </a:ln>
        </p:spPr>
        <p:txBody>
          <a:bodyPr wrap="square" lIns="0" tIns="0" rIns="0" bIns="0" rtlCol="0"/>
          <a:lstStyle/>
          <a:p>
            <a:endParaRPr/>
          </a:p>
        </p:txBody>
      </p:sp>
      <p:sp>
        <p:nvSpPr>
          <p:cNvPr id="35" name="object 35"/>
          <p:cNvSpPr/>
          <p:nvPr/>
        </p:nvSpPr>
        <p:spPr>
          <a:xfrm>
            <a:off x="5677796" y="1435824"/>
            <a:ext cx="2774950" cy="1757680"/>
          </a:xfrm>
          <a:custGeom>
            <a:avLst/>
            <a:gdLst/>
            <a:ahLst/>
            <a:cxnLst/>
            <a:rect l="l" t="t" r="r" b="b"/>
            <a:pathLst>
              <a:path w="2774950" h="1757680">
                <a:moveTo>
                  <a:pt x="1387475" y="0"/>
                </a:moveTo>
                <a:lnTo>
                  <a:pt x="1328821" y="770"/>
                </a:lnTo>
                <a:lnTo>
                  <a:pt x="1270789" y="3063"/>
                </a:lnTo>
                <a:lnTo>
                  <a:pt x="1213425" y="6846"/>
                </a:lnTo>
                <a:lnTo>
                  <a:pt x="1156779" y="12091"/>
                </a:lnTo>
                <a:lnTo>
                  <a:pt x="1100898" y="18765"/>
                </a:lnTo>
                <a:lnTo>
                  <a:pt x="1045830" y="26838"/>
                </a:lnTo>
                <a:lnTo>
                  <a:pt x="991623" y="36281"/>
                </a:lnTo>
                <a:lnTo>
                  <a:pt x="938327" y="47062"/>
                </a:lnTo>
                <a:lnTo>
                  <a:pt x="885988" y="59151"/>
                </a:lnTo>
                <a:lnTo>
                  <a:pt x="834655" y="72517"/>
                </a:lnTo>
                <a:lnTo>
                  <a:pt x="784376" y="87131"/>
                </a:lnTo>
                <a:lnTo>
                  <a:pt x="735199" y="102961"/>
                </a:lnTo>
                <a:lnTo>
                  <a:pt x="687173" y="119977"/>
                </a:lnTo>
                <a:lnTo>
                  <a:pt x="640345" y="138148"/>
                </a:lnTo>
                <a:lnTo>
                  <a:pt x="594764" y="157445"/>
                </a:lnTo>
                <a:lnTo>
                  <a:pt x="550478" y="177835"/>
                </a:lnTo>
                <a:lnTo>
                  <a:pt x="507535" y="199290"/>
                </a:lnTo>
                <a:lnTo>
                  <a:pt x="465982" y="221778"/>
                </a:lnTo>
                <a:lnTo>
                  <a:pt x="425869" y="245269"/>
                </a:lnTo>
                <a:lnTo>
                  <a:pt x="387244" y="269732"/>
                </a:lnTo>
                <a:lnTo>
                  <a:pt x="350154" y="295137"/>
                </a:lnTo>
                <a:lnTo>
                  <a:pt x="314648" y="321454"/>
                </a:lnTo>
                <a:lnTo>
                  <a:pt x="280773" y="348651"/>
                </a:lnTo>
                <a:lnTo>
                  <a:pt x="248579" y="376699"/>
                </a:lnTo>
                <a:lnTo>
                  <a:pt x="218112" y="405567"/>
                </a:lnTo>
                <a:lnTo>
                  <a:pt x="189422" y="435224"/>
                </a:lnTo>
                <a:lnTo>
                  <a:pt x="162557" y="465640"/>
                </a:lnTo>
                <a:lnTo>
                  <a:pt x="137564" y="496784"/>
                </a:lnTo>
                <a:lnTo>
                  <a:pt x="114491" y="528626"/>
                </a:lnTo>
                <a:lnTo>
                  <a:pt x="93388" y="561135"/>
                </a:lnTo>
                <a:lnTo>
                  <a:pt x="74301" y="594281"/>
                </a:lnTo>
                <a:lnTo>
                  <a:pt x="42372" y="662361"/>
                </a:lnTo>
                <a:lnTo>
                  <a:pt x="19089" y="732623"/>
                </a:lnTo>
                <a:lnTo>
                  <a:pt x="4836" y="804821"/>
                </a:lnTo>
                <a:lnTo>
                  <a:pt x="0" y="878713"/>
                </a:lnTo>
                <a:lnTo>
                  <a:pt x="1217" y="915855"/>
                </a:lnTo>
                <a:lnTo>
                  <a:pt x="10809" y="988930"/>
                </a:lnTo>
                <a:lnTo>
                  <a:pt x="29626" y="1060190"/>
                </a:lnTo>
                <a:lnTo>
                  <a:pt x="57280" y="1129392"/>
                </a:lnTo>
                <a:lnTo>
                  <a:pt x="93388" y="1196290"/>
                </a:lnTo>
                <a:lnTo>
                  <a:pt x="114491" y="1228799"/>
                </a:lnTo>
                <a:lnTo>
                  <a:pt x="137564" y="1260641"/>
                </a:lnTo>
                <a:lnTo>
                  <a:pt x="162557" y="1291785"/>
                </a:lnTo>
                <a:lnTo>
                  <a:pt x="189422" y="1322201"/>
                </a:lnTo>
                <a:lnTo>
                  <a:pt x="218112" y="1351858"/>
                </a:lnTo>
                <a:lnTo>
                  <a:pt x="248579" y="1380726"/>
                </a:lnTo>
                <a:lnTo>
                  <a:pt x="280773" y="1408774"/>
                </a:lnTo>
                <a:lnTo>
                  <a:pt x="314648" y="1435971"/>
                </a:lnTo>
                <a:lnTo>
                  <a:pt x="350154" y="1462288"/>
                </a:lnTo>
                <a:lnTo>
                  <a:pt x="387244" y="1487693"/>
                </a:lnTo>
                <a:lnTo>
                  <a:pt x="425869" y="1512156"/>
                </a:lnTo>
                <a:lnTo>
                  <a:pt x="465982" y="1535647"/>
                </a:lnTo>
                <a:lnTo>
                  <a:pt x="507535" y="1558135"/>
                </a:lnTo>
                <a:lnTo>
                  <a:pt x="550478" y="1579590"/>
                </a:lnTo>
                <a:lnTo>
                  <a:pt x="594764" y="1599980"/>
                </a:lnTo>
                <a:lnTo>
                  <a:pt x="640345" y="1619277"/>
                </a:lnTo>
                <a:lnTo>
                  <a:pt x="687173" y="1637448"/>
                </a:lnTo>
                <a:lnTo>
                  <a:pt x="735199" y="1654464"/>
                </a:lnTo>
                <a:lnTo>
                  <a:pt x="784376" y="1670294"/>
                </a:lnTo>
                <a:lnTo>
                  <a:pt x="834655" y="1684908"/>
                </a:lnTo>
                <a:lnTo>
                  <a:pt x="885988" y="1698274"/>
                </a:lnTo>
                <a:lnTo>
                  <a:pt x="938327" y="1710363"/>
                </a:lnTo>
                <a:lnTo>
                  <a:pt x="991623" y="1721144"/>
                </a:lnTo>
                <a:lnTo>
                  <a:pt x="1045830" y="1730587"/>
                </a:lnTo>
                <a:lnTo>
                  <a:pt x="1100898" y="1738660"/>
                </a:lnTo>
                <a:lnTo>
                  <a:pt x="1156779" y="1745334"/>
                </a:lnTo>
                <a:lnTo>
                  <a:pt x="1213425" y="1750579"/>
                </a:lnTo>
                <a:lnTo>
                  <a:pt x="1270789" y="1754362"/>
                </a:lnTo>
                <a:lnTo>
                  <a:pt x="1328821" y="1756655"/>
                </a:lnTo>
                <a:lnTo>
                  <a:pt x="1387475" y="1757426"/>
                </a:lnTo>
                <a:lnTo>
                  <a:pt x="1446118" y="1756655"/>
                </a:lnTo>
                <a:lnTo>
                  <a:pt x="1504143" y="1754362"/>
                </a:lnTo>
                <a:lnTo>
                  <a:pt x="1561499" y="1750579"/>
                </a:lnTo>
                <a:lnTo>
                  <a:pt x="1618139" y="1745334"/>
                </a:lnTo>
                <a:lnTo>
                  <a:pt x="1674014" y="1738660"/>
                </a:lnTo>
                <a:lnTo>
                  <a:pt x="1729077" y="1730587"/>
                </a:lnTo>
                <a:lnTo>
                  <a:pt x="1783280" y="1721144"/>
                </a:lnTo>
                <a:lnTo>
                  <a:pt x="1836573" y="1710363"/>
                </a:lnTo>
                <a:lnTo>
                  <a:pt x="1888909" y="1698274"/>
                </a:lnTo>
                <a:lnTo>
                  <a:pt x="1940240" y="1684908"/>
                </a:lnTo>
                <a:lnTo>
                  <a:pt x="1990518" y="1670294"/>
                </a:lnTo>
                <a:lnTo>
                  <a:pt x="2039694" y="1654464"/>
                </a:lnTo>
                <a:lnTo>
                  <a:pt x="2087720" y="1637448"/>
                </a:lnTo>
                <a:lnTo>
                  <a:pt x="2134548" y="1619277"/>
                </a:lnTo>
                <a:lnTo>
                  <a:pt x="2180129" y="1599980"/>
                </a:lnTo>
                <a:lnTo>
                  <a:pt x="2224417" y="1579590"/>
                </a:lnTo>
                <a:lnTo>
                  <a:pt x="2267362" y="1558135"/>
                </a:lnTo>
                <a:lnTo>
                  <a:pt x="2308916" y="1535647"/>
                </a:lnTo>
                <a:lnTo>
                  <a:pt x="2349031" y="1512156"/>
                </a:lnTo>
                <a:lnTo>
                  <a:pt x="2387659" y="1487693"/>
                </a:lnTo>
                <a:lnTo>
                  <a:pt x="2424751" y="1462288"/>
                </a:lnTo>
                <a:lnTo>
                  <a:pt x="2460261" y="1435971"/>
                </a:lnTo>
                <a:lnTo>
                  <a:pt x="2494138" y="1408774"/>
                </a:lnTo>
                <a:lnTo>
                  <a:pt x="2526336" y="1380726"/>
                </a:lnTo>
                <a:lnTo>
                  <a:pt x="2556805" y="1351858"/>
                </a:lnTo>
                <a:lnTo>
                  <a:pt x="2585498" y="1322201"/>
                </a:lnTo>
                <a:lnTo>
                  <a:pt x="2612367" y="1291785"/>
                </a:lnTo>
                <a:lnTo>
                  <a:pt x="2637364" y="1260641"/>
                </a:lnTo>
                <a:lnTo>
                  <a:pt x="2660439" y="1228799"/>
                </a:lnTo>
                <a:lnTo>
                  <a:pt x="2681546" y="1196290"/>
                </a:lnTo>
                <a:lnTo>
                  <a:pt x="2700635" y="1163144"/>
                </a:lnTo>
                <a:lnTo>
                  <a:pt x="2732569" y="1095064"/>
                </a:lnTo>
                <a:lnTo>
                  <a:pt x="2755857" y="1024802"/>
                </a:lnTo>
                <a:lnTo>
                  <a:pt x="2770112" y="952604"/>
                </a:lnTo>
                <a:lnTo>
                  <a:pt x="2774950" y="878713"/>
                </a:lnTo>
                <a:lnTo>
                  <a:pt x="2773732" y="841570"/>
                </a:lnTo>
                <a:lnTo>
                  <a:pt x="2764138" y="768495"/>
                </a:lnTo>
                <a:lnTo>
                  <a:pt x="2745318" y="697235"/>
                </a:lnTo>
                <a:lnTo>
                  <a:pt x="2717659" y="628033"/>
                </a:lnTo>
                <a:lnTo>
                  <a:pt x="2681546" y="561135"/>
                </a:lnTo>
                <a:lnTo>
                  <a:pt x="2660439" y="528626"/>
                </a:lnTo>
                <a:lnTo>
                  <a:pt x="2637364" y="496784"/>
                </a:lnTo>
                <a:lnTo>
                  <a:pt x="2612367" y="465640"/>
                </a:lnTo>
                <a:lnTo>
                  <a:pt x="2585498" y="435224"/>
                </a:lnTo>
                <a:lnTo>
                  <a:pt x="2556805" y="405567"/>
                </a:lnTo>
                <a:lnTo>
                  <a:pt x="2526336" y="376699"/>
                </a:lnTo>
                <a:lnTo>
                  <a:pt x="2494138" y="348651"/>
                </a:lnTo>
                <a:lnTo>
                  <a:pt x="2460261" y="321454"/>
                </a:lnTo>
                <a:lnTo>
                  <a:pt x="2424751" y="295137"/>
                </a:lnTo>
                <a:lnTo>
                  <a:pt x="2387659" y="269732"/>
                </a:lnTo>
                <a:lnTo>
                  <a:pt x="2349031" y="245269"/>
                </a:lnTo>
                <a:lnTo>
                  <a:pt x="2308916" y="221778"/>
                </a:lnTo>
                <a:lnTo>
                  <a:pt x="2267362" y="199290"/>
                </a:lnTo>
                <a:lnTo>
                  <a:pt x="2224417" y="177835"/>
                </a:lnTo>
                <a:lnTo>
                  <a:pt x="2180129" y="157445"/>
                </a:lnTo>
                <a:lnTo>
                  <a:pt x="2134548" y="138148"/>
                </a:lnTo>
                <a:lnTo>
                  <a:pt x="2087720" y="119977"/>
                </a:lnTo>
                <a:lnTo>
                  <a:pt x="2039694" y="102961"/>
                </a:lnTo>
                <a:lnTo>
                  <a:pt x="1990518" y="87131"/>
                </a:lnTo>
                <a:lnTo>
                  <a:pt x="1940240" y="72517"/>
                </a:lnTo>
                <a:lnTo>
                  <a:pt x="1888909" y="59151"/>
                </a:lnTo>
                <a:lnTo>
                  <a:pt x="1836573" y="47062"/>
                </a:lnTo>
                <a:lnTo>
                  <a:pt x="1783280" y="36281"/>
                </a:lnTo>
                <a:lnTo>
                  <a:pt x="1729077" y="26838"/>
                </a:lnTo>
                <a:lnTo>
                  <a:pt x="1674014" y="18765"/>
                </a:lnTo>
                <a:lnTo>
                  <a:pt x="1618139" y="12091"/>
                </a:lnTo>
                <a:lnTo>
                  <a:pt x="1561499" y="6846"/>
                </a:lnTo>
                <a:lnTo>
                  <a:pt x="1504143" y="3063"/>
                </a:lnTo>
                <a:lnTo>
                  <a:pt x="1446118" y="770"/>
                </a:lnTo>
                <a:lnTo>
                  <a:pt x="1387475" y="0"/>
                </a:lnTo>
                <a:close/>
              </a:path>
            </a:pathLst>
          </a:custGeom>
          <a:solidFill>
            <a:srgbClr val="FFFFFF"/>
          </a:solidFill>
        </p:spPr>
        <p:txBody>
          <a:bodyPr wrap="square" lIns="0" tIns="0" rIns="0" bIns="0" rtlCol="0"/>
          <a:lstStyle/>
          <a:p>
            <a:endParaRPr/>
          </a:p>
        </p:txBody>
      </p:sp>
      <p:sp>
        <p:nvSpPr>
          <p:cNvPr id="36" name="object 36"/>
          <p:cNvSpPr/>
          <p:nvPr/>
        </p:nvSpPr>
        <p:spPr>
          <a:xfrm>
            <a:off x="5677796" y="1435824"/>
            <a:ext cx="2774950" cy="1757680"/>
          </a:xfrm>
          <a:custGeom>
            <a:avLst/>
            <a:gdLst/>
            <a:ahLst/>
            <a:cxnLst/>
            <a:rect l="l" t="t" r="r" b="b"/>
            <a:pathLst>
              <a:path w="2774950" h="1757680">
                <a:moveTo>
                  <a:pt x="0" y="878713"/>
                </a:moveTo>
                <a:lnTo>
                  <a:pt x="4836" y="804821"/>
                </a:lnTo>
                <a:lnTo>
                  <a:pt x="19089" y="732623"/>
                </a:lnTo>
                <a:lnTo>
                  <a:pt x="42372" y="662361"/>
                </a:lnTo>
                <a:lnTo>
                  <a:pt x="74301" y="594281"/>
                </a:lnTo>
                <a:lnTo>
                  <a:pt x="93388" y="561135"/>
                </a:lnTo>
                <a:lnTo>
                  <a:pt x="114491" y="528626"/>
                </a:lnTo>
                <a:lnTo>
                  <a:pt x="137564" y="496784"/>
                </a:lnTo>
                <a:lnTo>
                  <a:pt x="162557" y="465640"/>
                </a:lnTo>
                <a:lnTo>
                  <a:pt x="189422" y="435224"/>
                </a:lnTo>
                <a:lnTo>
                  <a:pt x="218112" y="405567"/>
                </a:lnTo>
                <a:lnTo>
                  <a:pt x="248579" y="376699"/>
                </a:lnTo>
                <a:lnTo>
                  <a:pt x="280773" y="348651"/>
                </a:lnTo>
                <a:lnTo>
                  <a:pt x="314648" y="321454"/>
                </a:lnTo>
                <a:lnTo>
                  <a:pt x="350154" y="295137"/>
                </a:lnTo>
                <a:lnTo>
                  <a:pt x="387244" y="269732"/>
                </a:lnTo>
                <a:lnTo>
                  <a:pt x="425869" y="245269"/>
                </a:lnTo>
                <a:lnTo>
                  <a:pt x="465982" y="221778"/>
                </a:lnTo>
                <a:lnTo>
                  <a:pt x="507535" y="199290"/>
                </a:lnTo>
                <a:lnTo>
                  <a:pt x="550478" y="177835"/>
                </a:lnTo>
                <a:lnTo>
                  <a:pt x="594764" y="157445"/>
                </a:lnTo>
                <a:lnTo>
                  <a:pt x="640345" y="138148"/>
                </a:lnTo>
                <a:lnTo>
                  <a:pt x="687173" y="119977"/>
                </a:lnTo>
                <a:lnTo>
                  <a:pt x="735199" y="102961"/>
                </a:lnTo>
                <a:lnTo>
                  <a:pt x="784376" y="87131"/>
                </a:lnTo>
                <a:lnTo>
                  <a:pt x="834655" y="72517"/>
                </a:lnTo>
                <a:lnTo>
                  <a:pt x="885988" y="59151"/>
                </a:lnTo>
                <a:lnTo>
                  <a:pt x="938327" y="47062"/>
                </a:lnTo>
                <a:lnTo>
                  <a:pt x="991623" y="36281"/>
                </a:lnTo>
                <a:lnTo>
                  <a:pt x="1045830" y="26838"/>
                </a:lnTo>
                <a:lnTo>
                  <a:pt x="1100898" y="18765"/>
                </a:lnTo>
                <a:lnTo>
                  <a:pt x="1156779" y="12091"/>
                </a:lnTo>
                <a:lnTo>
                  <a:pt x="1213425" y="6846"/>
                </a:lnTo>
                <a:lnTo>
                  <a:pt x="1270789" y="3063"/>
                </a:lnTo>
                <a:lnTo>
                  <a:pt x="1328821" y="770"/>
                </a:lnTo>
                <a:lnTo>
                  <a:pt x="1387475" y="0"/>
                </a:lnTo>
                <a:lnTo>
                  <a:pt x="1446118" y="770"/>
                </a:lnTo>
                <a:lnTo>
                  <a:pt x="1504143" y="3063"/>
                </a:lnTo>
                <a:lnTo>
                  <a:pt x="1561499" y="6846"/>
                </a:lnTo>
                <a:lnTo>
                  <a:pt x="1618139" y="12091"/>
                </a:lnTo>
                <a:lnTo>
                  <a:pt x="1674014" y="18765"/>
                </a:lnTo>
                <a:lnTo>
                  <a:pt x="1729077" y="26838"/>
                </a:lnTo>
                <a:lnTo>
                  <a:pt x="1783280" y="36281"/>
                </a:lnTo>
                <a:lnTo>
                  <a:pt x="1836573" y="47062"/>
                </a:lnTo>
                <a:lnTo>
                  <a:pt x="1888909" y="59151"/>
                </a:lnTo>
                <a:lnTo>
                  <a:pt x="1940240" y="72517"/>
                </a:lnTo>
                <a:lnTo>
                  <a:pt x="1990518" y="87131"/>
                </a:lnTo>
                <a:lnTo>
                  <a:pt x="2039694" y="102961"/>
                </a:lnTo>
                <a:lnTo>
                  <a:pt x="2087720" y="119977"/>
                </a:lnTo>
                <a:lnTo>
                  <a:pt x="2134548" y="138148"/>
                </a:lnTo>
                <a:lnTo>
                  <a:pt x="2180129" y="157445"/>
                </a:lnTo>
                <a:lnTo>
                  <a:pt x="2224417" y="177835"/>
                </a:lnTo>
                <a:lnTo>
                  <a:pt x="2267362" y="199290"/>
                </a:lnTo>
                <a:lnTo>
                  <a:pt x="2308916" y="221778"/>
                </a:lnTo>
                <a:lnTo>
                  <a:pt x="2349031" y="245269"/>
                </a:lnTo>
                <a:lnTo>
                  <a:pt x="2387659" y="269732"/>
                </a:lnTo>
                <a:lnTo>
                  <a:pt x="2424751" y="295137"/>
                </a:lnTo>
                <a:lnTo>
                  <a:pt x="2460261" y="321454"/>
                </a:lnTo>
                <a:lnTo>
                  <a:pt x="2494138" y="348651"/>
                </a:lnTo>
                <a:lnTo>
                  <a:pt x="2526336" y="376699"/>
                </a:lnTo>
                <a:lnTo>
                  <a:pt x="2556805" y="405567"/>
                </a:lnTo>
                <a:lnTo>
                  <a:pt x="2585498" y="435224"/>
                </a:lnTo>
                <a:lnTo>
                  <a:pt x="2612367" y="465640"/>
                </a:lnTo>
                <a:lnTo>
                  <a:pt x="2637364" y="496784"/>
                </a:lnTo>
                <a:lnTo>
                  <a:pt x="2660439" y="528626"/>
                </a:lnTo>
                <a:lnTo>
                  <a:pt x="2681546" y="561135"/>
                </a:lnTo>
                <a:lnTo>
                  <a:pt x="2700635" y="594281"/>
                </a:lnTo>
                <a:lnTo>
                  <a:pt x="2732569" y="662361"/>
                </a:lnTo>
                <a:lnTo>
                  <a:pt x="2755857" y="732623"/>
                </a:lnTo>
                <a:lnTo>
                  <a:pt x="2770112" y="804821"/>
                </a:lnTo>
                <a:lnTo>
                  <a:pt x="2774950" y="878713"/>
                </a:lnTo>
                <a:lnTo>
                  <a:pt x="2773732" y="915855"/>
                </a:lnTo>
                <a:lnTo>
                  <a:pt x="2764138" y="988930"/>
                </a:lnTo>
                <a:lnTo>
                  <a:pt x="2745318" y="1060190"/>
                </a:lnTo>
                <a:lnTo>
                  <a:pt x="2717659" y="1129392"/>
                </a:lnTo>
                <a:lnTo>
                  <a:pt x="2681546" y="1196290"/>
                </a:lnTo>
                <a:lnTo>
                  <a:pt x="2660439" y="1228799"/>
                </a:lnTo>
                <a:lnTo>
                  <a:pt x="2637364" y="1260641"/>
                </a:lnTo>
                <a:lnTo>
                  <a:pt x="2612367" y="1291785"/>
                </a:lnTo>
                <a:lnTo>
                  <a:pt x="2585498" y="1322201"/>
                </a:lnTo>
                <a:lnTo>
                  <a:pt x="2556805" y="1351858"/>
                </a:lnTo>
                <a:lnTo>
                  <a:pt x="2526336" y="1380726"/>
                </a:lnTo>
                <a:lnTo>
                  <a:pt x="2494138" y="1408774"/>
                </a:lnTo>
                <a:lnTo>
                  <a:pt x="2460261" y="1435971"/>
                </a:lnTo>
                <a:lnTo>
                  <a:pt x="2424751" y="1462288"/>
                </a:lnTo>
                <a:lnTo>
                  <a:pt x="2387659" y="1487693"/>
                </a:lnTo>
                <a:lnTo>
                  <a:pt x="2349031" y="1512156"/>
                </a:lnTo>
                <a:lnTo>
                  <a:pt x="2308916" y="1535647"/>
                </a:lnTo>
                <a:lnTo>
                  <a:pt x="2267362" y="1558135"/>
                </a:lnTo>
                <a:lnTo>
                  <a:pt x="2224417" y="1579590"/>
                </a:lnTo>
                <a:lnTo>
                  <a:pt x="2180129" y="1599980"/>
                </a:lnTo>
                <a:lnTo>
                  <a:pt x="2134548" y="1619277"/>
                </a:lnTo>
                <a:lnTo>
                  <a:pt x="2087720" y="1637448"/>
                </a:lnTo>
                <a:lnTo>
                  <a:pt x="2039694" y="1654464"/>
                </a:lnTo>
                <a:lnTo>
                  <a:pt x="1990518" y="1670294"/>
                </a:lnTo>
                <a:lnTo>
                  <a:pt x="1940240" y="1684908"/>
                </a:lnTo>
                <a:lnTo>
                  <a:pt x="1888909" y="1698274"/>
                </a:lnTo>
                <a:lnTo>
                  <a:pt x="1836573" y="1710363"/>
                </a:lnTo>
                <a:lnTo>
                  <a:pt x="1783280" y="1721144"/>
                </a:lnTo>
                <a:lnTo>
                  <a:pt x="1729077" y="1730587"/>
                </a:lnTo>
                <a:lnTo>
                  <a:pt x="1674014" y="1738660"/>
                </a:lnTo>
                <a:lnTo>
                  <a:pt x="1618139" y="1745334"/>
                </a:lnTo>
                <a:lnTo>
                  <a:pt x="1561499" y="1750579"/>
                </a:lnTo>
                <a:lnTo>
                  <a:pt x="1504143" y="1754362"/>
                </a:lnTo>
                <a:lnTo>
                  <a:pt x="1446118" y="1756655"/>
                </a:lnTo>
                <a:lnTo>
                  <a:pt x="1387475" y="1757426"/>
                </a:lnTo>
                <a:lnTo>
                  <a:pt x="1328821" y="1756655"/>
                </a:lnTo>
                <a:lnTo>
                  <a:pt x="1270789" y="1754362"/>
                </a:lnTo>
                <a:lnTo>
                  <a:pt x="1213425" y="1750579"/>
                </a:lnTo>
                <a:lnTo>
                  <a:pt x="1156779" y="1745334"/>
                </a:lnTo>
                <a:lnTo>
                  <a:pt x="1100898" y="1738660"/>
                </a:lnTo>
                <a:lnTo>
                  <a:pt x="1045830" y="1730587"/>
                </a:lnTo>
                <a:lnTo>
                  <a:pt x="991623" y="1721144"/>
                </a:lnTo>
                <a:lnTo>
                  <a:pt x="938327" y="1710363"/>
                </a:lnTo>
                <a:lnTo>
                  <a:pt x="885988" y="1698274"/>
                </a:lnTo>
                <a:lnTo>
                  <a:pt x="834655" y="1684908"/>
                </a:lnTo>
                <a:lnTo>
                  <a:pt x="784376" y="1670294"/>
                </a:lnTo>
                <a:lnTo>
                  <a:pt x="735199" y="1654464"/>
                </a:lnTo>
                <a:lnTo>
                  <a:pt x="687173" y="1637448"/>
                </a:lnTo>
                <a:lnTo>
                  <a:pt x="640345" y="1619277"/>
                </a:lnTo>
                <a:lnTo>
                  <a:pt x="594764" y="1599980"/>
                </a:lnTo>
                <a:lnTo>
                  <a:pt x="550478" y="1579590"/>
                </a:lnTo>
                <a:lnTo>
                  <a:pt x="507535" y="1558135"/>
                </a:lnTo>
                <a:lnTo>
                  <a:pt x="465982" y="1535647"/>
                </a:lnTo>
                <a:lnTo>
                  <a:pt x="425869" y="1512156"/>
                </a:lnTo>
                <a:lnTo>
                  <a:pt x="387244" y="1487693"/>
                </a:lnTo>
                <a:lnTo>
                  <a:pt x="350154" y="1462288"/>
                </a:lnTo>
                <a:lnTo>
                  <a:pt x="314648" y="1435971"/>
                </a:lnTo>
                <a:lnTo>
                  <a:pt x="280773" y="1408774"/>
                </a:lnTo>
                <a:lnTo>
                  <a:pt x="248579" y="1380726"/>
                </a:lnTo>
                <a:lnTo>
                  <a:pt x="218112" y="1351858"/>
                </a:lnTo>
                <a:lnTo>
                  <a:pt x="189422" y="1322201"/>
                </a:lnTo>
                <a:lnTo>
                  <a:pt x="162557" y="1291785"/>
                </a:lnTo>
                <a:lnTo>
                  <a:pt x="137564" y="1260641"/>
                </a:lnTo>
                <a:lnTo>
                  <a:pt x="114491" y="1228799"/>
                </a:lnTo>
                <a:lnTo>
                  <a:pt x="93388" y="1196290"/>
                </a:lnTo>
                <a:lnTo>
                  <a:pt x="74301" y="1163144"/>
                </a:lnTo>
                <a:lnTo>
                  <a:pt x="42372" y="1095064"/>
                </a:lnTo>
                <a:lnTo>
                  <a:pt x="19089" y="1024802"/>
                </a:lnTo>
                <a:lnTo>
                  <a:pt x="4836" y="952604"/>
                </a:lnTo>
                <a:lnTo>
                  <a:pt x="0" y="878713"/>
                </a:lnTo>
                <a:close/>
              </a:path>
            </a:pathLst>
          </a:custGeom>
          <a:ln w="9525">
            <a:solidFill>
              <a:srgbClr val="000000"/>
            </a:solidFill>
          </a:ln>
        </p:spPr>
        <p:txBody>
          <a:bodyPr wrap="square" lIns="0" tIns="0" rIns="0" bIns="0" rtlCol="0"/>
          <a:lstStyle/>
          <a:p>
            <a:endParaRPr/>
          </a:p>
        </p:txBody>
      </p:sp>
      <p:sp>
        <p:nvSpPr>
          <p:cNvPr id="37" name="object 37"/>
          <p:cNvSpPr/>
          <p:nvPr/>
        </p:nvSpPr>
        <p:spPr>
          <a:xfrm>
            <a:off x="6244470" y="2377275"/>
            <a:ext cx="1698625" cy="44450"/>
          </a:xfrm>
          <a:custGeom>
            <a:avLst/>
            <a:gdLst/>
            <a:ahLst/>
            <a:cxnLst/>
            <a:rect l="l" t="t" r="r" b="b"/>
            <a:pathLst>
              <a:path w="1698625" h="44450">
                <a:moveTo>
                  <a:pt x="0" y="44450"/>
                </a:moveTo>
                <a:lnTo>
                  <a:pt x="1698625" y="44450"/>
                </a:lnTo>
                <a:lnTo>
                  <a:pt x="1698625" y="0"/>
                </a:lnTo>
                <a:lnTo>
                  <a:pt x="0" y="0"/>
                </a:lnTo>
                <a:lnTo>
                  <a:pt x="0" y="44450"/>
                </a:lnTo>
                <a:close/>
              </a:path>
            </a:pathLst>
          </a:custGeom>
          <a:ln w="57150">
            <a:solidFill>
              <a:srgbClr val="003399"/>
            </a:solidFill>
          </a:ln>
        </p:spPr>
        <p:txBody>
          <a:bodyPr wrap="square" lIns="0" tIns="0" rIns="0" bIns="0" rtlCol="0"/>
          <a:lstStyle/>
          <a:p>
            <a:endParaRPr/>
          </a:p>
        </p:txBody>
      </p:sp>
      <p:sp>
        <p:nvSpPr>
          <p:cNvPr id="38" name="object 38"/>
          <p:cNvSpPr/>
          <p:nvPr/>
        </p:nvSpPr>
        <p:spPr>
          <a:xfrm>
            <a:off x="6704845" y="2391499"/>
            <a:ext cx="76200" cy="657225"/>
          </a:xfrm>
          <a:custGeom>
            <a:avLst/>
            <a:gdLst/>
            <a:ahLst/>
            <a:cxnLst/>
            <a:rect l="l" t="t" r="r" b="b"/>
            <a:pathLst>
              <a:path w="76200" h="657225">
                <a:moveTo>
                  <a:pt x="25400" y="581025"/>
                </a:moveTo>
                <a:lnTo>
                  <a:pt x="0" y="581025"/>
                </a:lnTo>
                <a:lnTo>
                  <a:pt x="38100" y="657225"/>
                </a:lnTo>
                <a:lnTo>
                  <a:pt x="69850" y="593725"/>
                </a:lnTo>
                <a:lnTo>
                  <a:pt x="25400" y="593725"/>
                </a:lnTo>
                <a:lnTo>
                  <a:pt x="25400" y="581025"/>
                </a:lnTo>
                <a:close/>
              </a:path>
              <a:path w="76200" h="657225">
                <a:moveTo>
                  <a:pt x="50800" y="0"/>
                </a:moveTo>
                <a:lnTo>
                  <a:pt x="25400" y="0"/>
                </a:lnTo>
                <a:lnTo>
                  <a:pt x="25400" y="593725"/>
                </a:lnTo>
                <a:lnTo>
                  <a:pt x="50800" y="593725"/>
                </a:lnTo>
                <a:lnTo>
                  <a:pt x="50800" y="0"/>
                </a:lnTo>
                <a:close/>
              </a:path>
              <a:path w="76200" h="657225">
                <a:moveTo>
                  <a:pt x="76200" y="581025"/>
                </a:moveTo>
                <a:lnTo>
                  <a:pt x="50800" y="581025"/>
                </a:lnTo>
                <a:lnTo>
                  <a:pt x="50800" y="593725"/>
                </a:lnTo>
                <a:lnTo>
                  <a:pt x="69850" y="593725"/>
                </a:lnTo>
                <a:lnTo>
                  <a:pt x="76200" y="581025"/>
                </a:lnTo>
                <a:close/>
              </a:path>
            </a:pathLst>
          </a:custGeom>
          <a:solidFill>
            <a:srgbClr val="003399"/>
          </a:solidFill>
        </p:spPr>
        <p:txBody>
          <a:bodyPr wrap="square" lIns="0" tIns="0" rIns="0" bIns="0" rtlCol="0"/>
          <a:lstStyle/>
          <a:p>
            <a:endParaRPr/>
          </a:p>
        </p:txBody>
      </p:sp>
      <p:sp>
        <p:nvSpPr>
          <p:cNvPr id="39" name="object 39"/>
          <p:cNvSpPr txBox="1"/>
          <p:nvPr/>
        </p:nvSpPr>
        <p:spPr>
          <a:xfrm>
            <a:off x="7236593" y="2677375"/>
            <a:ext cx="481330" cy="269240"/>
          </a:xfrm>
          <a:prstGeom prst="rect">
            <a:avLst/>
          </a:prstGeom>
        </p:spPr>
        <p:txBody>
          <a:bodyPr vert="horz" wrap="square" lIns="0" tIns="12065" rIns="0" bIns="0" rtlCol="0">
            <a:spAutoFit/>
          </a:bodyPr>
          <a:lstStyle/>
          <a:p>
            <a:pPr marL="12700">
              <a:lnSpc>
                <a:spcPct val="100000"/>
              </a:lnSpc>
              <a:spcBef>
                <a:spcPts val="95"/>
              </a:spcBef>
            </a:pPr>
            <a:r>
              <a:rPr sz="1600" spc="-155" dirty="0">
                <a:solidFill>
                  <a:srgbClr val="003399"/>
                </a:solidFill>
                <a:latin typeface="Arial"/>
                <a:cs typeface="Arial"/>
              </a:rPr>
              <a:t>Loads</a:t>
            </a:r>
            <a:endParaRPr sz="1600">
              <a:latin typeface="Arial"/>
              <a:cs typeface="Arial"/>
            </a:endParaRPr>
          </a:p>
        </p:txBody>
      </p:sp>
      <p:sp>
        <p:nvSpPr>
          <p:cNvPr id="40" name="object 40"/>
          <p:cNvSpPr txBox="1"/>
          <p:nvPr/>
        </p:nvSpPr>
        <p:spPr>
          <a:xfrm>
            <a:off x="6885692" y="1819745"/>
            <a:ext cx="886460" cy="269240"/>
          </a:xfrm>
          <a:prstGeom prst="rect">
            <a:avLst/>
          </a:prstGeom>
        </p:spPr>
        <p:txBody>
          <a:bodyPr vert="horz" wrap="square" lIns="0" tIns="12065" rIns="0" bIns="0" rtlCol="0">
            <a:spAutoFit/>
          </a:bodyPr>
          <a:lstStyle/>
          <a:p>
            <a:pPr marL="12700">
              <a:lnSpc>
                <a:spcPct val="100000"/>
              </a:lnSpc>
              <a:spcBef>
                <a:spcPts val="95"/>
              </a:spcBef>
            </a:pPr>
            <a:r>
              <a:rPr sz="1600" spc="-295" dirty="0">
                <a:solidFill>
                  <a:srgbClr val="003399"/>
                </a:solidFill>
                <a:latin typeface="Arial"/>
                <a:cs typeface="Arial"/>
              </a:rPr>
              <a:t>G</a:t>
            </a:r>
            <a:r>
              <a:rPr sz="1600" spc="-145" dirty="0">
                <a:solidFill>
                  <a:srgbClr val="003399"/>
                </a:solidFill>
                <a:latin typeface="Arial"/>
                <a:cs typeface="Arial"/>
              </a:rPr>
              <a:t>e</a:t>
            </a:r>
            <a:r>
              <a:rPr sz="1600" spc="-155" dirty="0">
                <a:solidFill>
                  <a:srgbClr val="003399"/>
                </a:solidFill>
                <a:latin typeface="Arial"/>
                <a:cs typeface="Arial"/>
              </a:rPr>
              <a:t>n</a:t>
            </a:r>
            <a:r>
              <a:rPr sz="1600" spc="-130" dirty="0">
                <a:solidFill>
                  <a:srgbClr val="003399"/>
                </a:solidFill>
                <a:latin typeface="Arial"/>
                <a:cs typeface="Arial"/>
              </a:rPr>
              <a:t>e</a:t>
            </a:r>
            <a:r>
              <a:rPr sz="1600" spc="-90" dirty="0">
                <a:solidFill>
                  <a:srgbClr val="003399"/>
                </a:solidFill>
                <a:latin typeface="Arial"/>
                <a:cs typeface="Arial"/>
              </a:rPr>
              <a:t>r</a:t>
            </a:r>
            <a:r>
              <a:rPr sz="1600" spc="-55" dirty="0">
                <a:solidFill>
                  <a:srgbClr val="003399"/>
                </a:solidFill>
                <a:latin typeface="Arial"/>
                <a:cs typeface="Arial"/>
              </a:rPr>
              <a:t>at</a:t>
            </a:r>
            <a:r>
              <a:rPr sz="1600" spc="-114" dirty="0">
                <a:solidFill>
                  <a:srgbClr val="003399"/>
                </a:solidFill>
                <a:latin typeface="Arial"/>
                <a:cs typeface="Arial"/>
              </a:rPr>
              <a:t>ors</a:t>
            </a:r>
            <a:endParaRPr sz="1600">
              <a:latin typeface="Arial"/>
              <a:cs typeface="Arial"/>
            </a:endParaRPr>
          </a:p>
        </p:txBody>
      </p:sp>
      <p:sp>
        <p:nvSpPr>
          <p:cNvPr id="41" name="object 41"/>
          <p:cNvSpPr/>
          <p:nvPr/>
        </p:nvSpPr>
        <p:spPr>
          <a:xfrm>
            <a:off x="6509646" y="1815299"/>
            <a:ext cx="247650" cy="224154"/>
          </a:xfrm>
          <a:custGeom>
            <a:avLst/>
            <a:gdLst/>
            <a:ahLst/>
            <a:cxnLst/>
            <a:rect l="l" t="t" r="r" b="b"/>
            <a:pathLst>
              <a:path w="247650" h="224155">
                <a:moveTo>
                  <a:pt x="0" y="111887"/>
                </a:moveTo>
                <a:lnTo>
                  <a:pt x="9721" y="68312"/>
                </a:lnTo>
                <a:lnTo>
                  <a:pt x="36242" y="32750"/>
                </a:lnTo>
                <a:lnTo>
                  <a:pt x="75598" y="8784"/>
                </a:lnTo>
                <a:lnTo>
                  <a:pt x="123825" y="0"/>
                </a:lnTo>
                <a:lnTo>
                  <a:pt x="171997" y="8784"/>
                </a:lnTo>
                <a:lnTo>
                  <a:pt x="211359" y="32750"/>
                </a:lnTo>
                <a:lnTo>
                  <a:pt x="237910" y="68312"/>
                </a:lnTo>
                <a:lnTo>
                  <a:pt x="247650" y="111887"/>
                </a:lnTo>
                <a:lnTo>
                  <a:pt x="237910" y="155408"/>
                </a:lnTo>
                <a:lnTo>
                  <a:pt x="211359" y="190976"/>
                </a:lnTo>
                <a:lnTo>
                  <a:pt x="171997" y="214971"/>
                </a:lnTo>
                <a:lnTo>
                  <a:pt x="123825" y="223774"/>
                </a:lnTo>
                <a:lnTo>
                  <a:pt x="75598" y="214971"/>
                </a:lnTo>
                <a:lnTo>
                  <a:pt x="36242" y="190976"/>
                </a:lnTo>
                <a:lnTo>
                  <a:pt x="9721" y="155408"/>
                </a:lnTo>
                <a:lnTo>
                  <a:pt x="0" y="111887"/>
                </a:lnTo>
                <a:close/>
              </a:path>
            </a:pathLst>
          </a:custGeom>
          <a:ln w="22225">
            <a:solidFill>
              <a:srgbClr val="003399"/>
            </a:solidFill>
          </a:ln>
        </p:spPr>
        <p:txBody>
          <a:bodyPr wrap="square" lIns="0" tIns="0" rIns="0" bIns="0" rtlCol="0"/>
          <a:lstStyle/>
          <a:p>
            <a:endParaRPr/>
          </a:p>
        </p:txBody>
      </p:sp>
      <p:sp>
        <p:nvSpPr>
          <p:cNvPr id="42" name="object 42"/>
          <p:cNvSpPr/>
          <p:nvPr/>
        </p:nvSpPr>
        <p:spPr>
          <a:xfrm>
            <a:off x="6604768" y="2065997"/>
            <a:ext cx="76200" cy="319405"/>
          </a:xfrm>
          <a:custGeom>
            <a:avLst/>
            <a:gdLst/>
            <a:ahLst/>
            <a:cxnLst/>
            <a:rect l="l" t="t" r="r" b="b"/>
            <a:pathLst>
              <a:path w="76200" h="319405">
                <a:moveTo>
                  <a:pt x="27050" y="242950"/>
                </a:moveTo>
                <a:lnTo>
                  <a:pt x="0" y="242950"/>
                </a:lnTo>
                <a:lnTo>
                  <a:pt x="38100" y="319150"/>
                </a:lnTo>
                <a:lnTo>
                  <a:pt x="69850" y="255650"/>
                </a:lnTo>
                <a:lnTo>
                  <a:pt x="27050" y="255650"/>
                </a:lnTo>
                <a:lnTo>
                  <a:pt x="27050" y="242950"/>
                </a:lnTo>
                <a:close/>
              </a:path>
              <a:path w="76200" h="319405">
                <a:moveTo>
                  <a:pt x="49275" y="0"/>
                </a:moveTo>
                <a:lnTo>
                  <a:pt x="27050" y="0"/>
                </a:lnTo>
                <a:lnTo>
                  <a:pt x="27050" y="255650"/>
                </a:lnTo>
                <a:lnTo>
                  <a:pt x="49275" y="255650"/>
                </a:lnTo>
                <a:lnTo>
                  <a:pt x="49275" y="0"/>
                </a:lnTo>
                <a:close/>
              </a:path>
              <a:path w="76200" h="319405">
                <a:moveTo>
                  <a:pt x="76200" y="242950"/>
                </a:moveTo>
                <a:lnTo>
                  <a:pt x="49275" y="242950"/>
                </a:lnTo>
                <a:lnTo>
                  <a:pt x="49275" y="255650"/>
                </a:lnTo>
                <a:lnTo>
                  <a:pt x="69850" y="255650"/>
                </a:lnTo>
                <a:lnTo>
                  <a:pt x="76200" y="242950"/>
                </a:lnTo>
                <a:close/>
              </a:path>
            </a:pathLst>
          </a:custGeom>
          <a:solidFill>
            <a:srgbClr val="003399"/>
          </a:solidFill>
        </p:spPr>
        <p:txBody>
          <a:bodyPr wrap="square" lIns="0" tIns="0" rIns="0" bIns="0" rtlCol="0"/>
          <a:lstStyle/>
          <a:p>
            <a:endParaRPr/>
          </a:p>
        </p:txBody>
      </p:sp>
      <p:sp>
        <p:nvSpPr>
          <p:cNvPr id="43" name="object 43"/>
          <p:cNvSpPr/>
          <p:nvPr/>
        </p:nvSpPr>
        <p:spPr>
          <a:xfrm>
            <a:off x="6590545" y="1918424"/>
            <a:ext cx="8890" cy="17145"/>
          </a:xfrm>
          <a:custGeom>
            <a:avLst/>
            <a:gdLst/>
            <a:ahLst/>
            <a:cxnLst/>
            <a:rect l="l" t="t" r="r" b="b"/>
            <a:pathLst>
              <a:path w="8890" h="17144">
                <a:moveTo>
                  <a:pt x="0" y="17145"/>
                </a:moveTo>
                <a:lnTo>
                  <a:pt x="507" y="8636"/>
                </a:lnTo>
                <a:lnTo>
                  <a:pt x="4064" y="1650"/>
                </a:lnTo>
                <a:lnTo>
                  <a:pt x="8890" y="0"/>
                </a:lnTo>
              </a:path>
            </a:pathLst>
          </a:custGeom>
          <a:ln w="22225">
            <a:solidFill>
              <a:srgbClr val="003399"/>
            </a:solidFill>
          </a:ln>
        </p:spPr>
        <p:txBody>
          <a:bodyPr wrap="square" lIns="0" tIns="0" rIns="0" bIns="0" rtlCol="0"/>
          <a:lstStyle/>
          <a:p>
            <a:endParaRPr/>
          </a:p>
        </p:txBody>
      </p:sp>
      <p:sp>
        <p:nvSpPr>
          <p:cNvPr id="44" name="object 44"/>
          <p:cNvSpPr/>
          <p:nvPr/>
        </p:nvSpPr>
        <p:spPr>
          <a:xfrm>
            <a:off x="6610356" y="1918424"/>
            <a:ext cx="13335" cy="19050"/>
          </a:xfrm>
          <a:custGeom>
            <a:avLst/>
            <a:gdLst/>
            <a:ahLst/>
            <a:cxnLst/>
            <a:rect l="l" t="t" r="r" b="b"/>
            <a:pathLst>
              <a:path w="13334" h="19050">
                <a:moveTo>
                  <a:pt x="0" y="380"/>
                </a:moveTo>
                <a:lnTo>
                  <a:pt x="762" y="126"/>
                </a:lnTo>
                <a:lnTo>
                  <a:pt x="1397" y="0"/>
                </a:lnTo>
                <a:lnTo>
                  <a:pt x="2159" y="0"/>
                </a:lnTo>
                <a:lnTo>
                  <a:pt x="8255" y="0"/>
                </a:lnTo>
                <a:lnTo>
                  <a:pt x="13208" y="8509"/>
                </a:lnTo>
                <a:lnTo>
                  <a:pt x="13208" y="19050"/>
                </a:lnTo>
              </a:path>
            </a:pathLst>
          </a:custGeom>
          <a:ln w="22225">
            <a:solidFill>
              <a:srgbClr val="003399"/>
            </a:solidFill>
          </a:ln>
        </p:spPr>
        <p:txBody>
          <a:bodyPr wrap="square" lIns="0" tIns="0" rIns="0" bIns="0" rtlCol="0"/>
          <a:lstStyle/>
          <a:p>
            <a:endParaRPr/>
          </a:p>
        </p:txBody>
      </p:sp>
      <p:sp>
        <p:nvSpPr>
          <p:cNvPr id="45" name="object 45"/>
          <p:cNvSpPr/>
          <p:nvPr/>
        </p:nvSpPr>
        <p:spPr>
          <a:xfrm>
            <a:off x="6658743" y="1935569"/>
            <a:ext cx="8890" cy="20955"/>
          </a:xfrm>
          <a:custGeom>
            <a:avLst/>
            <a:gdLst/>
            <a:ahLst/>
            <a:cxnLst/>
            <a:rect l="l" t="t" r="r" b="b"/>
            <a:pathLst>
              <a:path w="8890" h="20955">
                <a:moveTo>
                  <a:pt x="8635" y="20954"/>
                </a:moveTo>
                <a:lnTo>
                  <a:pt x="3555" y="18922"/>
                </a:lnTo>
                <a:lnTo>
                  <a:pt x="0" y="11049"/>
                </a:lnTo>
                <a:lnTo>
                  <a:pt x="0" y="1904"/>
                </a:lnTo>
                <a:lnTo>
                  <a:pt x="0" y="1269"/>
                </a:lnTo>
                <a:lnTo>
                  <a:pt x="0" y="634"/>
                </a:lnTo>
                <a:lnTo>
                  <a:pt x="126" y="0"/>
                </a:lnTo>
              </a:path>
            </a:pathLst>
          </a:custGeom>
          <a:ln w="22225">
            <a:solidFill>
              <a:srgbClr val="003399"/>
            </a:solidFill>
          </a:ln>
        </p:spPr>
        <p:txBody>
          <a:bodyPr wrap="square" lIns="0" tIns="0" rIns="0" bIns="0" rtlCol="0"/>
          <a:lstStyle/>
          <a:p>
            <a:endParaRPr/>
          </a:p>
        </p:txBody>
      </p:sp>
      <p:sp>
        <p:nvSpPr>
          <p:cNvPr id="46" name="object 46"/>
          <p:cNvSpPr/>
          <p:nvPr/>
        </p:nvSpPr>
        <p:spPr>
          <a:xfrm>
            <a:off x="6674238" y="1933663"/>
            <a:ext cx="13335" cy="19050"/>
          </a:xfrm>
          <a:custGeom>
            <a:avLst/>
            <a:gdLst/>
            <a:ahLst/>
            <a:cxnLst/>
            <a:rect l="l" t="t" r="r" b="b"/>
            <a:pathLst>
              <a:path w="13334" h="19050">
                <a:moveTo>
                  <a:pt x="13207" y="0"/>
                </a:moveTo>
                <a:lnTo>
                  <a:pt x="13207" y="10540"/>
                </a:lnTo>
                <a:lnTo>
                  <a:pt x="8254" y="19050"/>
                </a:lnTo>
                <a:lnTo>
                  <a:pt x="2285" y="19050"/>
                </a:lnTo>
                <a:lnTo>
                  <a:pt x="1524" y="19050"/>
                </a:lnTo>
                <a:lnTo>
                  <a:pt x="761" y="18923"/>
                </a:lnTo>
                <a:lnTo>
                  <a:pt x="0" y="18542"/>
                </a:lnTo>
              </a:path>
            </a:pathLst>
          </a:custGeom>
          <a:ln w="22225">
            <a:solidFill>
              <a:srgbClr val="003399"/>
            </a:solidFill>
          </a:ln>
        </p:spPr>
        <p:txBody>
          <a:bodyPr wrap="square" lIns="0" tIns="0" rIns="0" bIns="0" rtlCol="0"/>
          <a:lstStyle/>
          <a:p>
            <a:endParaRPr/>
          </a:p>
        </p:txBody>
      </p:sp>
      <p:sp>
        <p:nvSpPr>
          <p:cNvPr id="47" name="object 47"/>
          <p:cNvSpPr/>
          <p:nvPr/>
        </p:nvSpPr>
        <p:spPr>
          <a:xfrm>
            <a:off x="6358770" y="1815299"/>
            <a:ext cx="247650" cy="224154"/>
          </a:xfrm>
          <a:custGeom>
            <a:avLst/>
            <a:gdLst/>
            <a:ahLst/>
            <a:cxnLst/>
            <a:rect l="l" t="t" r="r" b="b"/>
            <a:pathLst>
              <a:path w="247650" h="224155">
                <a:moveTo>
                  <a:pt x="0" y="111887"/>
                </a:moveTo>
                <a:lnTo>
                  <a:pt x="9739" y="68312"/>
                </a:lnTo>
                <a:lnTo>
                  <a:pt x="36290" y="32750"/>
                </a:lnTo>
                <a:lnTo>
                  <a:pt x="75652" y="8784"/>
                </a:lnTo>
                <a:lnTo>
                  <a:pt x="123825" y="0"/>
                </a:lnTo>
                <a:lnTo>
                  <a:pt x="171997" y="8784"/>
                </a:lnTo>
                <a:lnTo>
                  <a:pt x="211359" y="32750"/>
                </a:lnTo>
                <a:lnTo>
                  <a:pt x="237910" y="68312"/>
                </a:lnTo>
                <a:lnTo>
                  <a:pt x="247650" y="111887"/>
                </a:lnTo>
                <a:lnTo>
                  <a:pt x="237910" y="155408"/>
                </a:lnTo>
                <a:lnTo>
                  <a:pt x="211359" y="190976"/>
                </a:lnTo>
                <a:lnTo>
                  <a:pt x="171997" y="214971"/>
                </a:lnTo>
                <a:lnTo>
                  <a:pt x="123825" y="223774"/>
                </a:lnTo>
                <a:lnTo>
                  <a:pt x="75652" y="214971"/>
                </a:lnTo>
                <a:lnTo>
                  <a:pt x="36290" y="190976"/>
                </a:lnTo>
                <a:lnTo>
                  <a:pt x="9739" y="155408"/>
                </a:lnTo>
                <a:lnTo>
                  <a:pt x="0" y="111887"/>
                </a:lnTo>
                <a:close/>
              </a:path>
            </a:pathLst>
          </a:custGeom>
          <a:ln w="22225">
            <a:solidFill>
              <a:srgbClr val="003399"/>
            </a:solidFill>
          </a:ln>
        </p:spPr>
        <p:txBody>
          <a:bodyPr wrap="square" lIns="0" tIns="0" rIns="0" bIns="0" rtlCol="0"/>
          <a:lstStyle/>
          <a:p>
            <a:endParaRPr/>
          </a:p>
        </p:txBody>
      </p:sp>
      <p:sp>
        <p:nvSpPr>
          <p:cNvPr id="48" name="object 48"/>
          <p:cNvSpPr/>
          <p:nvPr/>
        </p:nvSpPr>
        <p:spPr>
          <a:xfrm>
            <a:off x="6454020" y="2065997"/>
            <a:ext cx="76200" cy="319405"/>
          </a:xfrm>
          <a:custGeom>
            <a:avLst/>
            <a:gdLst/>
            <a:ahLst/>
            <a:cxnLst/>
            <a:rect l="l" t="t" r="r" b="b"/>
            <a:pathLst>
              <a:path w="76200" h="319405">
                <a:moveTo>
                  <a:pt x="26924" y="242950"/>
                </a:moveTo>
                <a:lnTo>
                  <a:pt x="0" y="242950"/>
                </a:lnTo>
                <a:lnTo>
                  <a:pt x="38100" y="319150"/>
                </a:lnTo>
                <a:lnTo>
                  <a:pt x="69850" y="255650"/>
                </a:lnTo>
                <a:lnTo>
                  <a:pt x="26924" y="255650"/>
                </a:lnTo>
                <a:lnTo>
                  <a:pt x="26924" y="242950"/>
                </a:lnTo>
                <a:close/>
              </a:path>
              <a:path w="76200" h="319405">
                <a:moveTo>
                  <a:pt x="49149" y="0"/>
                </a:moveTo>
                <a:lnTo>
                  <a:pt x="26924" y="0"/>
                </a:lnTo>
                <a:lnTo>
                  <a:pt x="26924" y="255650"/>
                </a:lnTo>
                <a:lnTo>
                  <a:pt x="49149" y="255650"/>
                </a:lnTo>
                <a:lnTo>
                  <a:pt x="49149" y="0"/>
                </a:lnTo>
                <a:close/>
              </a:path>
              <a:path w="76200" h="319405">
                <a:moveTo>
                  <a:pt x="76200" y="242950"/>
                </a:moveTo>
                <a:lnTo>
                  <a:pt x="49149" y="242950"/>
                </a:lnTo>
                <a:lnTo>
                  <a:pt x="49149" y="255650"/>
                </a:lnTo>
                <a:lnTo>
                  <a:pt x="69850" y="255650"/>
                </a:lnTo>
                <a:lnTo>
                  <a:pt x="76200" y="242950"/>
                </a:lnTo>
                <a:close/>
              </a:path>
            </a:pathLst>
          </a:custGeom>
          <a:solidFill>
            <a:srgbClr val="003399"/>
          </a:solidFill>
        </p:spPr>
        <p:txBody>
          <a:bodyPr wrap="square" lIns="0" tIns="0" rIns="0" bIns="0" rtlCol="0"/>
          <a:lstStyle/>
          <a:p>
            <a:endParaRPr/>
          </a:p>
        </p:txBody>
      </p:sp>
      <p:sp>
        <p:nvSpPr>
          <p:cNvPr id="49" name="object 49"/>
          <p:cNvSpPr/>
          <p:nvPr/>
        </p:nvSpPr>
        <p:spPr>
          <a:xfrm>
            <a:off x="6439796" y="1918424"/>
            <a:ext cx="8890" cy="17145"/>
          </a:xfrm>
          <a:custGeom>
            <a:avLst/>
            <a:gdLst/>
            <a:ahLst/>
            <a:cxnLst/>
            <a:rect l="l" t="t" r="r" b="b"/>
            <a:pathLst>
              <a:path w="8890" h="17144">
                <a:moveTo>
                  <a:pt x="0" y="17145"/>
                </a:moveTo>
                <a:lnTo>
                  <a:pt x="380" y="8636"/>
                </a:lnTo>
                <a:lnTo>
                  <a:pt x="4064" y="1650"/>
                </a:lnTo>
                <a:lnTo>
                  <a:pt x="8763" y="0"/>
                </a:lnTo>
              </a:path>
            </a:pathLst>
          </a:custGeom>
          <a:ln w="22224">
            <a:solidFill>
              <a:srgbClr val="003399"/>
            </a:solidFill>
          </a:ln>
        </p:spPr>
        <p:txBody>
          <a:bodyPr wrap="square" lIns="0" tIns="0" rIns="0" bIns="0" rtlCol="0"/>
          <a:lstStyle/>
          <a:p>
            <a:endParaRPr/>
          </a:p>
        </p:txBody>
      </p:sp>
      <p:sp>
        <p:nvSpPr>
          <p:cNvPr id="50" name="object 50"/>
          <p:cNvSpPr/>
          <p:nvPr/>
        </p:nvSpPr>
        <p:spPr>
          <a:xfrm>
            <a:off x="6459480" y="1918424"/>
            <a:ext cx="13335" cy="19050"/>
          </a:xfrm>
          <a:custGeom>
            <a:avLst/>
            <a:gdLst/>
            <a:ahLst/>
            <a:cxnLst/>
            <a:rect l="l" t="t" r="r" b="b"/>
            <a:pathLst>
              <a:path w="13334" h="19050">
                <a:moveTo>
                  <a:pt x="0" y="380"/>
                </a:moveTo>
                <a:lnTo>
                  <a:pt x="762" y="126"/>
                </a:lnTo>
                <a:lnTo>
                  <a:pt x="1524" y="0"/>
                </a:lnTo>
                <a:lnTo>
                  <a:pt x="2286" y="0"/>
                </a:lnTo>
                <a:lnTo>
                  <a:pt x="8382" y="0"/>
                </a:lnTo>
                <a:lnTo>
                  <a:pt x="13208" y="8509"/>
                </a:lnTo>
                <a:lnTo>
                  <a:pt x="13208" y="19050"/>
                </a:lnTo>
              </a:path>
            </a:pathLst>
          </a:custGeom>
          <a:ln w="22225">
            <a:solidFill>
              <a:srgbClr val="003399"/>
            </a:solidFill>
          </a:ln>
        </p:spPr>
        <p:txBody>
          <a:bodyPr wrap="square" lIns="0" tIns="0" rIns="0" bIns="0" rtlCol="0"/>
          <a:lstStyle/>
          <a:p>
            <a:endParaRPr/>
          </a:p>
        </p:txBody>
      </p:sp>
      <p:sp>
        <p:nvSpPr>
          <p:cNvPr id="51" name="object 51"/>
          <p:cNvSpPr/>
          <p:nvPr/>
        </p:nvSpPr>
        <p:spPr>
          <a:xfrm>
            <a:off x="6507995" y="1935569"/>
            <a:ext cx="8890" cy="20955"/>
          </a:xfrm>
          <a:custGeom>
            <a:avLst/>
            <a:gdLst/>
            <a:ahLst/>
            <a:cxnLst/>
            <a:rect l="l" t="t" r="r" b="b"/>
            <a:pathLst>
              <a:path w="8890" h="20955">
                <a:moveTo>
                  <a:pt x="8635" y="20954"/>
                </a:moveTo>
                <a:lnTo>
                  <a:pt x="3555" y="18922"/>
                </a:lnTo>
                <a:lnTo>
                  <a:pt x="0" y="11049"/>
                </a:lnTo>
                <a:lnTo>
                  <a:pt x="0" y="1904"/>
                </a:lnTo>
                <a:lnTo>
                  <a:pt x="0" y="1269"/>
                </a:lnTo>
                <a:lnTo>
                  <a:pt x="0" y="634"/>
                </a:lnTo>
                <a:lnTo>
                  <a:pt x="0" y="0"/>
                </a:lnTo>
              </a:path>
            </a:pathLst>
          </a:custGeom>
          <a:ln w="22225">
            <a:solidFill>
              <a:srgbClr val="003399"/>
            </a:solidFill>
          </a:ln>
        </p:spPr>
        <p:txBody>
          <a:bodyPr wrap="square" lIns="0" tIns="0" rIns="0" bIns="0" rtlCol="0"/>
          <a:lstStyle/>
          <a:p>
            <a:endParaRPr/>
          </a:p>
        </p:txBody>
      </p:sp>
      <p:sp>
        <p:nvSpPr>
          <p:cNvPr id="52" name="object 52"/>
          <p:cNvSpPr/>
          <p:nvPr/>
        </p:nvSpPr>
        <p:spPr>
          <a:xfrm>
            <a:off x="6523362" y="1933663"/>
            <a:ext cx="13335" cy="19050"/>
          </a:xfrm>
          <a:custGeom>
            <a:avLst/>
            <a:gdLst/>
            <a:ahLst/>
            <a:cxnLst/>
            <a:rect l="l" t="t" r="r" b="b"/>
            <a:pathLst>
              <a:path w="13334" h="19050">
                <a:moveTo>
                  <a:pt x="13207" y="0"/>
                </a:moveTo>
                <a:lnTo>
                  <a:pt x="13207" y="10540"/>
                </a:lnTo>
                <a:lnTo>
                  <a:pt x="8381" y="19050"/>
                </a:lnTo>
                <a:lnTo>
                  <a:pt x="2412" y="19050"/>
                </a:lnTo>
                <a:lnTo>
                  <a:pt x="1524" y="19050"/>
                </a:lnTo>
                <a:lnTo>
                  <a:pt x="761" y="18923"/>
                </a:lnTo>
                <a:lnTo>
                  <a:pt x="0" y="18542"/>
                </a:lnTo>
              </a:path>
            </a:pathLst>
          </a:custGeom>
          <a:ln w="22225">
            <a:solidFill>
              <a:srgbClr val="003399"/>
            </a:solidFill>
          </a:ln>
        </p:spPr>
        <p:txBody>
          <a:bodyPr wrap="square" lIns="0" tIns="0" rIns="0" bIns="0" rtlCol="0"/>
          <a:lstStyle/>
          <a:p>
            <a:endParaRPr/>
          </a:p>
        </p:txBody>
      </p:sp>
      <p:sp>
        <p:nvSpPr>
          <p:cNvPr id="53" name="object 53"/>
          <p:cNvSpPr/>
          <p:nvPr/>
        </p:nvSpPr>
        <p:spPr>
          <a:xfrm>
            <a:off x="6184145" y="1815299"/>
            <a:ext cx="247650" cy="224154"/>
          </a:xfrm>
          <a:custGeom>
            <a:avLst/>
            <a:gdLst/>
            <a:ahLst/>
            <a:cxnLst/>
            <a:rect l="l" t="t" r="r" b="b"/>
            <a:pathLst>
              <a:path w="247650" h="224155">
                <a:moveTo>
                  <a:pt x="0" y="111887"/>
                </a:moveTo>
                <a:lnTo>
                  <a:pt x="9739" y="68312"/>
                </a:lnTo>
                <a:lnTo>
                  <a:pt x="36290" y="32750"/>
                </a:lnTo>
                <a:lnTo>
                  <a:pt x="75652" y="8784"/>
                </a:lnTo>
                <a:lnTo>
                  <a:pt x="123825" y="0"/>
                </a:lnTo>
                <a:lnTo>
                  <a:pt x="171997" y="8784"/>
                </a:lnTo>
                <a:lnTo>
                  <a:pt x="211359" y="32750"/>
                </a:lnTo>
                <a:lnTo>
                  <a:pt x="237910" y="68312"/>
                </a:lnTo>
                <a:lnTo>
                  <a:pt x="247650" y="111887"/>
                </a:lnTo>
                <a:lnTo>
                  <a:pt x="237910" y="155408"/>
                </a:lnTo>
                <a:lnTo>
                  <a:pt x="211359" y="190976"/>
                </a:lnTo>
                <a:lnTo>
                  <a:pt x="171997" y="214971"/>
                </a:lnTo>
                <a:lnTo>
                  <a:pt x="123825" y="223774"/>
                </a:lnTo>
                <a:lnTo>
                  <a:pt x="75652" y="214971"/>
                </a:lnTo>
                <a:lnTo>
                  <a:pt x="36290" y="190976"/>
                </a:lnTo>
                <a:lnTo>
                  <a:pt x="9739" y="155408"/>
                </a:lnTo>
                <a:lnTo>
                  <a:pt x="0" y="111887"/>
                </a:lnTo>
                <a:close/>
              </a:path>
            </a:pathLst>
          </a:custGeom>
          <a:ln w="22225">
            <a:solidFill>
              <a:srgbClr val="003399"/>
            </a:solidFill>
          </a:ln>
        </p:spPr>
        <p:txBody>
          <a:bodyPr wrap="square" lIns="0" tIns="0" rIns="0" bIns="0" rtlCol="0"/>
          <a:lstStyle/>
          <a:p>
            <a:endParaRPr/>
          </a:p>
        </p:txBody>
      </p:sp>
      <p:sp>
        <p:nvSpPr>
          <p:cNvPr id="54" name="object 54"/>
          <p:cNvSpPr/>
          <p:nvPr/>
        </p:nvSpPr>
        <p:spPr>
          <a:xfrm>
            <a:off x="6279395" y="2065997"/>
            <a:ext cx="76200" cy="319405"/>
          </a:xfrm>
          <a:custGeom>
            <a:avLst/>
            <a:gdLst/>
            <a:ahLst/>
            <a:cxnLst/>
            <a:rect l="l" t="t" r="r" b="b"/>
            <a:pathLst>
              <a:path w="76200" h="319405">
                <a:moveTo>
                  <a:pt x="27044" y="242950"/>
                </a:moveTo>
                <a:lnTo>
                  <a:pt x="0" y="242950"/>
                </a:lnTo>
                <a:lnTo>
                  <a:pt x="38100" y="319150"/>
                </a:lnTo>
                <a:lnTo>
                  <a:pt x="69850" y="255650"/>
                </a:lnTo>
                <a:lnTo>
                  <a:pt x="27050" y="255650"/>
                </a:lnTo>
                <a:lnTo>
                  <a:pt x="27044" y="242950"/>
                </a:lnTo>
                <a:close/>
              </a:path>
              <a:path w="76200" h="319405">
                <a:moveTo>
                  <a:pt x="49275" y="0"/>
                </a:moveTo>
                <a:lnTo>
                  <a:pt x="26924" y="0"/>
                </a:lnTo>
                <a:lnTo>
                  <a:pt x="27050" y="255650"/>
                </a:lnTo>
                <a:lnTo>
                  <a:pt x="49275" y="255650"/>
                </a:lnTo>
                <a:lnTo>
                  <a:pt x="49275" y="0"/>
                </a:lnTo>
                <a:close/>
              </a:path>
              <a:path w="76200" h="319405">
                <a:moveTo>
                  <a:pt x="76200" y="242950"/>
                </a:moveTo>
                <a:lnTo>
                  <a:pt x="49275" y="242950"/>
                </a:lnTo>
                <a:lnTo>
                  <a:pt x="49275" y="255650"/>
                </a:lnTo>
                <a:lnTo>
                  <a:pt x="69850" y="255650"/>
                </a:lnTo>
                <a:lnTo>
                  <a:pt x="76200" y="242950"/>
                </a:lnTo>
                <a:close/>
              </a:path>
            </a:pathLst>
          </a:custGeom>
          <a:solidFill>
            <a:srgbClr val="003399"/>
          </a:solidFill>
        </p:spPr>
        <p:txBody>
          <a:bodyPr wrap="square" lIns="0" tIns="0" rIns="0" bIns="0" rtlCol="0"/>
          <a:lstStyle/>
          <a:p>
            <a:endParaRPr/>
          </a:p>
        </p:txBody>
      </p:sp>
      <p:sp>
        <p:nvSpPr>
          <p:cNvPr id="55" name="object 55"/>
          <p:cNvSpPr/>
          <p:nvPr/>
        </p:nvSpPr>
        <p:spPr>
          <a:xfrm>
            <a:off x="6265171" y="1918424"/>
            <a:ext cx="8890" cy="17145"/>
          </a:xfrm>
          <a:custGeom>
            <a:avLst/>
            <a:gdLst/>
            <a:ahLst/>
            <a:cxnLst/>
            <a:rect l="l" t="t" r="r" b="b"/>
            <a:pathLst>
              <a:path w="8889" h="17144">
                <a:moveTo>
                  <a:pt x="0" y="17145"/>
                </a:moveTo>
                <a:lnTo>
                  <a:pt x="381" y="8636"/>
                </a:lnTo>
                <a:lnTo>
                  <a:pt x="4063" y="1650"/>
                </a:lnTo>
                <a:lnTo>
                  <a:pt x="8762" y="0"/>
                </a:lnTo>
              </a:path>
            </a:pathLst>
          </a:custGeom>
          <a:ln w="22225">
            <a:solidFill>
              <a:srgbClr val="003399"/>
            </a:solidFill>
          </a:ln>
        </p:spPr>
        <p:txBody>
          <a:bodyPr wrap="square" lIns="0" tIns="0" rIns="0" bIns="0" rtlCol="0"/>
          <a:lstStyle/>
          <a:p>
            <a:endParaRPr/>
          </a:p>
        </p:txBody>
      </p:sp>
      <p:sp>
        <p:nvSpPr>
          <p:cNvPr id="56" name="object 56"/>
          <p:cNvSpPr/>
          <p:nvPr/>
        </p:nvSpPr>
        <p:spPr>
          <a:xfrm>
            <a:off x="6284855" y="1918424"/>
            <a:ext cx="13335" cy="19050"/>
          </a:xfrm>
          <a:custGeom>
            <a:avLst/>
            <a:gdLst/>
            <a:ahLst/>
            <a:cxnLst/>
            <a:rect l="l" t="t" r="r" b="b"/>
            <a:pathLst>
              <a:path w="13334" h="19050">
                <a:moveTo>
                  <a:pt x="0" y="380"/>
                </a:moveTo>
                <a:lnTo>
                  <a:pt x="762" y="126"/>
                </a:lnTo>
                <a:lnTo>
                  <a:pt x="1524" y="0"/>
                </a:lnTo>
                <a:lnTo>
                  <a:pt x="2286" y="0"/>
                </a:lnTo>
                <a:lnTo>
                  <a:pt x="8382" y="0"/>
                </a:lnTo>
                <a:lnTo>
                  <a:pt x="13208" y="8509"/>
                </a:lnTo>
                <a:lnTo>
                  <a:pt x="13208" y="19050"/>
                </a:lnTo>
              </a:path>
            </a:pathLst>
          </a:custGeom>
          <a:ln w="22225">
            <a:solidFill>
              <a:srgbClr val="003399"/>
            </a:solidFill>
          </a:ln>
        </p:spPr>
        <p:txBody>
          <a:bodyPr wrap="square" lIns="0" tIns="0" rIns="0" bIns="0" rtlCol="0"/>
          <a:lstStyle/>
          <a:p>
            <a:endParaRPr/>
          </a:p>
        </p:txBody>
      </p:sp>
      <p:sp>
        <p:nvSpPr>
          <p:cNvPr id="57" name="object 57"/>
          <p:cNvSpPr/>
          <p:nvPr/>
        </p:nvSpPr>
        <p:spPr>
          <a:xfrm>
            <a:off x="6333370" y="1935569"/>
            <a:ext cx="8890" cy="20955"/>
          </a:xfrm>
          <a:custGeom>
            <a:avLst/>
            <a:gdLst/>
            <a:ahLst/>
            <a:cxnLst/>
            <a:rect l="l" t="t" r="r" b="b"/>
            <a:pathLst>
              <a:path w="8890" h="20955">
                <a:moveTo>
                  <a:pt x="8635" y="20954"/>
                </a:moveTo>
                <a:lnTo>
                  <a:pt x="3555" y="18922"/>
                </a:lnTo>
                <a:lnTo>
                  <a:pt x="0" y="11049"/>
                </a:lnTo>
                <a:lnTo>
                  <a:pt x="0" y="1904"/>
                </a:lnTo>
                <a:lnTo>
                  <a:pt x="0" y="1269"/>
                </a:lnTo>
                <a:lnTo>
                  <a:pt x="0" y="634"/>
                </a:lnTo>
                <a:lnTo>
                  <a:pt x="0" y="0"/>
                </a:lnTo>
              </a:path>
            </a:pathLst>
          </a:custGeom>
          <a:ln w="22225">
            <a:solidFill>
              <a:srgbClr val="003399"/>
            </a:solidFill>
          </a:ln>
        </p:spPr>
        <p:txBody>
          <a:bodyPr wrap="square" lIns="0" tIns="0" rIns="0" bIns="0" rtlCol="0"/>
          <a:lstStyle/>
          <a:p>
            <a:endParaRPr/>
          </a:p>
        </p:txBody>
      </p:sp>
      <p:sp>
        <p:nvSpPr>
          <p:cNvPr id="58" name="object 58"/>
          <p:cNvSpPr/>
          <p:nvPr/>
        </p:nvSpPr>
        <p:spPr>
          <a:xfrm>
            <a:off x="6348737" y="1933663"/>
            <a:ext cx="13335" cy="19050"/>
          </a:xfrm>
          <a:custGeom>
            <a:avLst/>
            <a:gdLst/>
            <a:ahLst/>
            <a:cxnLst/>
            <a:rect l="l" t="t" r="r" b="b"/>
            <a:pathLst>
              <a:path w="13334" h="19050">
                <a:moveTo>
                  <a:pt x="13207" y="0"/>
                </a:moveTo>
                <a:lnTo>
                  <a:pt x="13207" y="10540"/>
                </a:lnTo>
                <a:lnTo>
                  <a:pt x="8381" y="19050"/>
                </a:lnTo>
                <a:lnTo>
                  <a:pt x="2412" y="19050"/>
                </a:lnTo>
                <a:lnTo>
                  <a:pt x="1524" y="19050"/>
                </a:lnTo>
                <a:lnTo>
                  <a:pt x="761" y="18923"/>
                </a:lnTo>
                <a:lnTo>
                  <a:pt x="0" y="18542"/>
                </a:lnTo>
              </a:path>
            </a:pathLst>
          </a:custGeom>
          <a:ln w="22225">
            <a:solidFill>
              <a:srgbClr val="003399"/>
            </a:solidFill>
          </a:ln>
        </p:spPr>
        <p:txBody>
          <a:bodyPr wrap="square" lIns="0" tIns="0" rIns="0" bIns="0" rtlCol="0"/>
          <a:lstStyle/>
          <a:p>
            <a:endParaRPr/>
          </a:p>
        </p:txBody>
      </p:sp>
      <p:sp>
        <p:nvSpPr>
          <p:cNvPr id="59" name="object 59"/>
          <p:cNvSpPr/>
          <p:nvPr/>
        </p:nvSpPr>
        <p:spPr>
          <a:xfrm>
            <a:off x="6825495" y="2391499"/>
            <a:ext cx="76200" cy="657225"/>
          </a:xfrm>
          <a:custGeom>
            <a:avLst/>
            <a:gdLst/>
            <a:ahLst/>
            <a:cxnLst/>
            <a:rect l="l" t="t" r="r" b="b"/>
            <a:pathLst>
              <a:path w="76200" h="657225">
                <a:moveTo>
                  <a:pt x="25400" y="581025"/>
                </a:moveTo>
                <a:lnTo>
                  <a:pt x="0" y="581025"/>
                </a:lnTo>
                <a:lnTo>
                  <a:pt x="38100" y="657225"/>
                </a:lnTo>
                <a:lnTo>
                  <a:pt x="69850" y="593725"/>
                </a:lnTo>
                <a:lnTo>
                  <a:pt x="25400" y="593725"/>
                </a:lnTo>
                <a:lnTo>
                  <a:pt x="25400" y="581025"/>
                </a:lnTo>
                <a:close/>
              </a:path>
              <a:path w="76200" h="657225">
                <a:moveTo>
                  <a:pt x="50800" y="0"/>
                </a:moveTo>
                <a:lnTo>
                  <a:pt x="25400" y="0"/>
                </a:lnTo>
                <a:lnTo>
                  <a:pt x="25400" y="593725"/>
                </a:lnTo>
                <a:lnTo>
                  <a:pt x="50800" y="593725"/>
                </a:lnTo>
                <a:lnTo>
                  <a:pt x="50800" y="0"/>
                </a:lnTo>
                <a:close/>
              </a:path>
              <a:path w="76200" h="657225">
                <a:moveTo>
                  <a:pt x="76200" y="581025"/>
                </a:moveTo>
                <a:lnTo>
                  <a:pt x="50800" y="581025"/>
                </a:lnTo>
                <a:lnTo>
                  <a:pt x="50800" y="593725"/>
                </a:lnTo>
                <a:lnTo>
                  <a:pt x="69850" y="593725"/>
                </a:lnTo>
                <a:lnTo>
                  <a:pt x="76200" y="581025"/>
                </a:lnTo>
                <a:close/>
              </a:path>
            </a:pathLst>
          </a:custGeom>
          <a:solidFill>
            <a:srgbClr val="003399"/>
          </a:solidFill>
        </p:spPr>
        <p:txBody>
          <a:bodyPr wrap="square" lIns="0" tIns="0" rIns="0" bIns="0" rtlCol="0"/>
          <a:lstStyle/>
          <a:p>
            <a:endParaRPr/>
          </a:p>
        </p:txBody>
      </p:sp>
      <p:sp>
        <p:nvSpPr>
          <p:cNvPr id="60" name="object 60"/>
          <p:cNvSpPr/>
          <p:nvPr/>
        </p:nvSpPr>
        <p:spPr>
          <a:xfrm>
            <a:off x="6968370" y="2391499"/>
            <a:ext cx="76200" cy="657225"/>
          </a:xfrm>
          <a:custGeom>
            <a:avLst/>
            <a:gdLst/>
            <a:ahLst/>
            <a:cxnLst/>
            <a:rect l="l" t="t" r="r" b="b"/>
            <a:pathLst>
              <a:path w="76200" h="657225">
                <a:moveTo>
                  <a:pt x="25400" y="581025"/>
                </a:moveTo>
                <a:lnTo>
                  <a:pt x="0" y="581025"/>
                </a:lnTo>
                <a:lnTo>
                  <a:pt x="38100" y="657225"/>
                </a:lnTo>
                <a:lnTo>
                  <a:pt x="69850" y="593725"/>
                </a:lnTo>
                <a:lnTo>
                  <a:pt x="25400" y="593725"/>
                </a:lnTo>
                <a:lnTo>
                  <a:pt x="25400" y="581025"/>
                </a:lnTo>
                <a:close/>
              </a:path>
              <a:path w="76200" h="657225">
                <a:moveTo>
                  <a:pt x="50800" y="0"/>
                </a:moveTo>
                <a:lnTo>
                  <a:pt x="25400" y="0"/>
                </a:lnTo>
                <a:lnTo>
                  <a:pt x="25400" y="593725"/>
                </a:lnTo>
                <a:lnTo>
                  <a:pt x="50800" y="593725"/>
                </a:lnTo>
                <a:lnTo>
                  <a:pt x="50800" y="0"/>
                </a:lnTo>
                <a:close/>
              </a:path>
              <a:path w="76200" h="657225">
                <a:moveTo>
                  <a:pt x="76200" y="581025"/>
                </a:moveTo>
                <a:lnTo>
                  <a:pt x="50800" y="581025"/>
                </a:lnTo>
                <a:lnTo>
                  <a:pt x="50800" y="593725"/>
                </a:lnTo>
                <a:lnTo>
                  <a:pt x="69850" y="593725"/>
                </a:lnTo>
                <a:lnTo>
                  <a:pt x="76200" y="581025"/>
                </a:lnTo>
                <a:close/>
              </a:path>
            </a:pathLst>
          </a:custGeom>
          <a:solidFill>
            <a:srgbClr val="003399"/>
          </a:solidFill>
        </p:spPr>
        <p:txBody>
          <a:bodyPr wrap="square" lIns="0" tIns="0" rIns="0" bIns="0" rtlCol="0"/>
          <a:lstStyle/>
          <a:p>
            <a:endParaRPr/>
          </a:p>
        </p:txBody>
      </p:sp>
      <p:sp>
        <p:nvSpPr>
          <p:cNvPr id="61" name="TextBox 60"/>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914594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928" y="496415"/>
            <a:ext cx="7312658" cy="1143000"/>
          </a:xfrm>
        </p:spPr>
        <p:txBody>
          <a:bodyPr/>
          <a:lstStyle/>
          <a:p>
            <a:r>
              <a:rPr lang="en-IN" u="sng" dirty="0" smtClean="0"/>
              <a:t>WHAT IS SCADA?</a:t>
            </a:r>
            <a:endParaRPr lang="en-GB" u="sng" dirty="0"/>
          </a:p>
        </p:txBody>
      </p:sp>
      <p:sp>
        <p:nvSpPr>
          <p:cNvPr id="3" name="Content Placeholder 2"/>
          <p:cNvSpPr>
            <a:spLocks noGrp="1"/>
          </p:cNvSpPr>
          <p:nvPr>
            <p:ph idx="1"/>
          </p:nvPr>
        </p:nvSpPr>
        <p:spPr>
          <a:xfrm>
            <a:off x="568565" y="1988840"/>
            <a:ext cx="7992888" cy="3508977"/>
          </a:xfrm>
        </p:spPr>
        <p:txBody>
          <a:bodyPr/>
          <a:lstStyle/>
          <a:p>
            <a:r>
              <a:rPr lang="en-IN" dirty="0" smtClean="0"/>
              <a:t>SUPERVISORY CONTROL AND DATA ACQUSITION</a:t>
            </a:r>
            <a:endParaRPr lang="en-GB" dirty="0"/>
          </a:p>
        </p:txBody>
      </p:sp>
      <p:sp>
        <p:nvSpPr>
          <p:cNvPr id="4" name="TextBox 3"/>
          <p:cNvSpPr txBox="1"/>
          <p:nvPr/>
        </p:nvSpPr>
        <p:spPr>
          <a:xfrm>
            <a:off x="5580112" y="-16933"/>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6" name="Rectangle 5"/>
          <p:cNvSpPr/>
          <p:nvPr/>
        </p:nvSpPr>
        <p:spPr>
          <a:xfrm>
            <a:off x="568565" y="2564904"/>
            <a:ext cx="8136904" cy="2492990"/>
          </a:xfrm>
          <a:prstGeom prst="rect">
            <a:avLst/>
          </a:prstGeom>
        </p:spPr>
        <p:txBody>
          <a:bodyPr wrap="square">
            <a:spAutoFit/>
          </a:bodyPr>
          <a:lstStyle/>
          <a:p>
            <a:pPr marL="285750" indent="-285750">
              <a:buFont typeface="Courier New" panose="02070309020205020404" pitchFamily="49" charset="0"/>
              <a:buChar char="o"/>
            </a:pPr>
            <a:r>
              <a:rPr lang="en-IN" sz="2400" b="1" dirty="0" smtClean="0">
                <a:solidFill>
                  <a:schemeClr val="accent1"/>
                </a:solidFill>
              </a:rPr>
              <a:t>ASPECTS:</a:t>
            </a:r>
          </a:p>
          <a:p>
            <a:pPr marL="285750" indent="-285750">
              <a:buFont typeface="Arial" panose="020B0604020202020204" pitchFamily="34" charset="0"/>
              <a:buChar char="•"/>
            </a:pPr>
            <a:r>
              <a:rPr lang="en-IN" sz="2400" b="1" dirty="0" smtClean="0">
                <a:solidFill>
                  <a:schemeClr val="accent1"/>
                </a:solidFill>
              </a:rPr>
              <a:t>Supervision – Monitoring.</a:t>
            </a:r>
          </a:p>
          <a:p>
            <a:pPr marL="285750" indent="-285750">
              <a:buFont typeface="Arial" panose="020B0604020202020204" pitchFamily="34" charset="0"/>
              <a:buChar char="•"/>
            </a:pPr>
            <a:r>
              <a:rPr lang="en-IN" sz="2400" b="1" dirty="0" smtClean="0">
                <a:solidFill>
                  <a:schemeClr val="accent1"/>
                </a:solidFill>
              </a:rPr>
              <a:t>Control – Supervisory.</a:t>
            </a:r>
          </a:p>
          <a:p>
            <a:pPr marL="285750" indent="-285750">
              <a:buFont typeface="Arial" panose="020B0604020202020204" pitchFamily="34" charset="0"/>
              <a:buChar char="•"/>
            </a:pPr>
            <a:r>
              <a:rPr lang="en-IN" sz="2400" b="1" dirty="0" smtClean="0">
                <a:solidFill>
                  <a:schemeClr val="accent1"/>
                </a:solidFill>
              </a:rPr>
              <a:t>Data Acquisition System : </a:t>
            </a:r>
          </a:p>
          <a:p>
            <a:r>
              <a:rPr lang="en-IN" sz="2000" dirty="0" smtClean="0">
                <a:solidFill>
                  <a:schemeClr val="accent1"/>
                </a:solidFill>
              </a:rPr>
              <a:t>	a system provided to record the sequence of operation 	in time, of the relays/equipment as well as the 	measurement of pre-selected </a:t>
            </a:r>
            <a:r>
              <a:rPr lang="en-GB" sz="2000" dirty="0" smtClean="0">
                <a:solidFill>
                  <a:schemeClr val="accent1"/>
                </a:solidFill>
              </a:rPr>
              <a:t>system parameters.</a:t>
            </a:r>
            <a:endParaRPr lang="en-GB" sz="2000" dirty="0">
              <a:solidFill>
                <a:schemeClr val="accent1"/>
              </a:solidFill>
            </a:endParaRPr>
          </a:p>
        </p:txBody>
      </p:sp>
    </p:spTree>
    <p:extLst>
      <p:ext uri="{BB962C8B-B14F-4D97-AF65-F5344CB8AC3E}">
        <p14:creationId xmlns:p14="http://schemas.microsoft.com/office/powerpoint/2010/main" val="15028453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33575" y="5741496"/>
            <a:ext cx="2376805" cy="1071880"/>
          </a:xfrm>
          <a:custGeom>
            <a:avLst/>
            <a:gdLst/>
            <a:ahLst/>
            <a:cxnLst/>
            <a:rect l="l" t="t" r="r" b="b"/>
            <a:pathLst>
              <a:path w="2376804" h="1071879">
                <a:moveTo>
                  <a:pt x="2247646" y="0"/>
                </a:moveTo>
                <a:lnTo>
                  <a:pt x="128777" y="0"/>
                </a:lnTo>
                <a:lnTo>
                  <a:pt x="78652" y="10110"/>
                </a:lnTo>
                <a:lnTo>
                  <a:pt x="37718" y="37688"/>
                </a:lnTo>
                <a:lnTo>
                  <a:pt x="10120" y="78604"/>
                </a:lnTo>
                <a:lnTo>
                  <a:pt x="0" y="128727"/>
                </a:lnTo>
                <a:lnTo>
                  <a:pt x="0" y="942708"/>
                </a:lnTo>
                <a:lnTo>
                  <a:pt x="10120" y="992840"/>
                </a:lnTo>
                <a:lnTo>
                  <a:pt x="37718" y="1033778"/>
                </a:lnTo>
                <a:lnTo>
                  <a:pt x="78652" y="1061378"/>
                </a:lnTo>
                <a:lnTo>
                  <a:pt x="128777" y="1071499"/>
                </a:lnTo>
                <a:lnTo>
                  <a:pt x="2247646" y="1071499"/>
                </a:lnTo>
                <a:lnTo>
                  <a:pt x="2297791" y="1061378"/>
                </a:lnTo>
                <a:lnTo>
                  <a:pt x="2338768" y="1033778"/>
                </a:lnTo>
                <a:lnTo>
                  <a:pt x="2366410" y="992840"/>
                </a:lnTo>
                <a:lnTo>
                  <a:pt x="2376551" y="942708"/>
                </a:lnTo>
                <a:lnTo>
                  <a:pt x="2376551" y="128727"/>
                </a:lnTo>
                <a:lnTo>
                  <a:pt x="2366410" y="78604"/>
                </a:lnTo>
                <a:lnTo>
                  <a:pt x="2338768" y="37688"/>
                </a:lnTo>
                <a:lnTo>
                  <a:pt x="2297791" y="10110"/>
                </a:lnTo>
                <a:lnTo>
                  <a:pt x="2247646" y="0"/>
                </a:lnTo>
                <a:close/>
              </a:path>
            </a:pathLst>
          </a:custGeom>
          <a:solidFill>
            <a:srgbClr val="C0C0C0"/>
          </a:solidFill>
        </p:spPr>
        <p:txBody>
          <a:bodyPr wrap="square" lIns="0" tIns="0" rIns="0" bIns="0" rtlCol="0"/>
          <a:lstStyle/>
          <a:p>
            <a:endParaRPr/>
          </a:p>
        </p:txBody>
      </p:sp>
      <p:sp>
        <p:nvSpPr>
          <p:cNvPr id="3" name="object 3"/>
          <p:cNvSpPr/>
          <p:nvPr/>
        </p:nvSpPr>
        <p:spPr>
          <a:xfrm>
            <a:off x="1933575" y="5741496"/>
            <a:ext cx="2376805" cy="1071880"/>
          </a:xfrm>
          <a:custGeom>
            <a:avLst/>
            <a:gdLst/>
            <a:ahLst/>
            <a:cxnLst/>
            <a:rect l="l" t="t" r="r" b="b"/>
            <a:pathLst>
              <a:path w="2376804" h="1071879">
                <a:moveTo>
                  <a:pt x="0" y="128727"/>
                </a:moveTo>
                <a:lnTo>
                  <a:pt x="10120" y="78604"/>
                </a:lnTo>
                <a:lnTo>
                  <a:pt x="37718" y="37688"/>
                </a:lnTo>
                <a:lnTo>
                  <a:pt x="78652" y="10110"/>
                </a:lnTo>
                <a:lnTo>
                  <a:pt x="128777" y="0"/>
                </a:lnTo>
                <a:lnTo>
                  <a:pt x="2247646" y="0"/>
                </a:lnTo>
                <a:lnTo>
                  <a:pt x="2297791" y="10110"/>
                </a:lnTo>
                <a:lnTo>
                  <a:pt x="2338768" y="37688"/>
                </a:lnTo>
                <a:lnTo>
                  <a:pt x="2366410" y="78604"/>
                </a:lnTo>
                <a:lnTo>
                  <a:pt x="2376551" y="128727"/>
                </a:lnTo>
                <a:lnTo>
                  <a:pt x="2376551" y="942708"/>
                </a:lnTo>
                <a:lnTo>
                  <a:pt x="2366410" y="992840"/>
                </a:lnTo>
                <a:lnTo>
                  <a:pt x="2338768" y="1033778"/>
                </a:lnTo>
                <a:lnTo>
                  <a:pt x="2297791" y="1061378"/>
                </a:lnTo>
                <a:lnTo>
                  <a:pt x="2247646" y="1071499"/>
                </a:lnTo>
                <a:lnTo>
                  <a:pt x="128777" y="1071499"/>
                </a:lnTo>
                <a:lnTo>
                  <a:pt x="78652" y="1061378"/>
                </a:lnTo>
                <a:lnTo>
                  <a:pt x="37718" y="1033778"/>
                </a:lnTo>
                <a:lnTo>
                  <a:pt x="10120" y="992840"/>
                </a:lnTo>
                <a:lnTo>
                  <a:pt x="0" y="942708"/>
                </a:lnTo>
                <a:lnTo>
                  <a:pt x="0" y="128727"/>
                </a:lnTo>
                <a:close/>
              </a:path>
            </a:pathLst>
          </a:custGeom>
          <a:ln w="50800">
            <a:solidFill>
              <a:srgbClr val="FFFFFF"/>
            </a:solidFill>
          </a:ln>
        </p:spPr>
        <p:txBody>
          <a:bodyPr wrap="square" lIns="0" tIns="0" rIns="0" bIns="0" rtlCol="0"/>
          <a:lstStyle/>
          <a:p>
            <a:endParaRPr/>
          </a:p>
        </p:txBody>
      </p:sp>
      <p:sp>
        <p:nvSpPr>
          <p:cNvPr id="4" name="object 4"/>
          <p:cNvSpPr/>
          <p:nvPr/>
        </p:nvSpPr>
        <p:spPr>
          <a:xfrm>
            <a:off x="1781175" y="5512896"/>
            <a:ext cx="2376805" cy="1071880"/>
          </a:xfrm>
          <a:custGeom>
            <a:avLst/>
            <a:gdLst/>
            <a:ahLst/>
            <a:cxnLst/>
            <a:rect l="l" t="t" r="r" b="b"/>
            <a:pathLst>
              <a:path w="2376804" h="1071879">
                <a:moveTo>
                  <a:pt x="2247646" y="0"/>
                </a:moveTo>
                <a:lnTo>
                  <a:pt x="128777" y="0"/>
                </a:lnTo>
                <a:lnTo>
                  <a:pt x="78652" y="10120"/>
                </a:lnTo>
                <a:lnTo>
                  <a:pt x="37718" y="37719"/>
                </a:lnTo>
                <a:lnTo>
                  <a:pt x="10120" y="78652"/>
                </a:lnTo>
                <a:lnTo>
                  <a:pt x="0" y="128778"/>
                </a:lnTo>
                <a:lnTo>
                  <a:pt x="0" y="942708"/>
                </a:lnTo>
                <a:lnTo>
                  <a:pt x="10120" y="992840"/>
                </a:lnTo>
                <a:lnTo>
                  <a:pt x="37718" y="1033778"/>
                </a:lnTo>
                <a:lnTo>
                  <a:pt x="78652" y="1061378"/>
                </a:lnTo>
                <a:lnTo>
                  <a:pt x="128777" y="1071499"/>
                </a:lnTo>
                <a:lnTo>
                  <a:pt x="2247646" y="1071499"/>
                </a:lnTo>
                <a:lnTo>
                  <a:pt x="2297791" y="1061378"/>
                </a:lnTo>
                <a:lnTo>
                  <a:pt x="2338768" y="1033778"/>
                </a:lnTo>
                <a:lnTo>
                  <a:pt x="2366410" y="992840"/>
                </a:lnTo>
                <a:lnTo>
                  <a:pt x="2376551" y="942708"/>
                </a:lnTo>
                <a:lnTo>
                  <a:pt x="2376551" y="128778"/>
                </a:lnTo>
                <a:lnTo>
                  <a:pt x="2366410" y="78652"/>
                </a:lnTo>
                <a:lnTo>
                  <a:pt x="2338768" y="37719"/>
                </a:lnTo>
                <a:lnTo>
                  <a:pt x="2297791" y="10120"/>
                </a:lnTo>
                <a:lnTo>
                  <a:pt x="2247646" y="0"/>
                </a:lnTo>
                <a:close/>
              </a:path>
            </a:pathLst>
          </a:custGeom>
          <a:solidFill>
            <a:srgbClr val="C0C0C0"/>
          </a:solidFill>
        </p:spPr>
        <p:txBody>
          <a:bodyPr wrap="square" lIns="0" tIns="0" rIns="0" bIns="0" rtlCol="0"/>
          <a:lstStyle/>
          <a:p>
            <a:endParaRPr/>
          </a:p>
        </p:txBody>
      </p:sp>
      <p:sp>
        <p:nvSpPr>
          <p:cNvPr id="5" name="object 5"/>
          <p:cNvSpPr/>
          <p:nvPr/>
        </p:nvSpPr>
        <p:spPr>
          <a:xfrm>
            <a:off x="1781175" y="5512896"/>
            <a:ext cx="2376805" cy="1071880"/>
          </a:xfrm>
          <a:custGeom>
            <a:avLst/>
            <a:gdLst/>
            <a:ahLst/>
            <a:cxnLst/>
            <a:rect l="l" t="t" r="r" b="b"/>
            <a:pathLst>
              <a:path w="2376804" h="1071879">
                <a:moveTo>
                  <a:pt x="0" y="128778"/>
                </a:moveTo>
                <a:lnTo>
                  <a:pt x="10120" y="78652"/>
                </a:lnTo>
                <a:lnTo>
                  <a:pt x="37718" y="37719"/>
                </a:lnTo>
                <a:lnTo>
                  <a:pt x="78652" y="10120"/>
                </a:lnTo>
                <a:lnTo>
                  <a:pt x="128777" y="0"/>
                </a:lnTo>
                <a:lnTo>
                  <a:pt x="2247646" y="0"/>
                </a:lnTo>
                <a:lnTo>
                  <a:pt x="2297791" y="10120"/>
                </a:lnTo>
                <a:lnTo>
                  <a:pt x="2338768" y="37718"/>
                </a:lnTo>
                <a:lnTo>
                  <a:pt x="2366410" y="78652"/>
                </a:lnTo>
                <a:lnTo>
                  <a:pt x="2376551" y="128778"/>
                </a:lnTo>
                <a:lnTo>
                  <a:pt x="2376551" y="942708"/>
                </a:lnTo>
                <a:lnTo>
                  <a:pt x="2366410" y="992840"/>
                </a:lnTo>
                <a:lnTo>
                  <a:pt x="2338768" y="1033778"/>
                </a:lnTo>
                <a:lnTo>
                  <a:pt x="2297791" y="1061378"/>
                </a:lnTo>
                <a:lnTo>
                  <a:pt x="2247646" y="1071499"/>
                </a:lnTo>
                <a:lnTo>
                  <a:pt x="128777" y="1071499"/>
                </a:lnTo>
                <a:lnTo>
                  <a:pt x="78652" y="1061378"/>
                </a:lnTo>
                <a:lnTo>
                  <a:pt x="37718" y="1033778"/>
                </a:lnTo>
                <a:lnTo>
                  <a:pt x="10120" y="992840"/>
                </a:lnTo>
                <a:lnTo>
                  <a:pt x="0" y="942708"/>
                </a:lnTo>
                <a:lnTo>
                  <a:pt x="0" y="128778"/>
                </a:lnTo>
                <a:close/>
              </a:path>
            </a:pathLst>
          </a:custGeom>
          <a:ln w="50800">
            <a:solidFill>
              <a:srgbClr val="FFFFFF"/>
            </a:solidFill>
          </a:ln>
        </p:spPr>
        <p:txBody>
          <a:bodyPr wrap="square" lIns="0" tIns="0" rIns="0" bIns="0" rtlCol="0"/>
          <a:lstStyle/>
          <a:p>
            <a:endParaRPr/>
          </a:p>
        </p:txBody>
      </p:sp>
      <p:sp>
        <p:nvSpPr>
          <p:cNvPr id="6" name="object 6"/>
          <p:cNvSpPr txBox="1">
            <a:spLocks noGrp="1"/>
          </p:cNvSpPr>
          <p:nvPr>
            <p:ph type="title"/>
          </p:nvPr>
        </p:nvSpPr>
        <p:spPr>
          <a:xfrm>
            <a:off x="515477" y="503551"/>
            <a:ext cx="7920879" cy="474489"/>
          </a:xfrm>
          <a:prstGeom prst="rect">
            <a:avLst/>
          </a:prstGeom>
        </p:spPr>
        <p:txBody>
          <a:bodyPr vert="horz" wrap="square" lIns="0" tIns="12700" rIns="0" bIns="0" rtlCol="0">
            <a:spAutoFit/>
          </a:bodyPr>
          <a:lstStyle/>
          <a:p>
            <a:pPr marL="12700">
              <a:lnSpc>
                <a:spcPct val="100000"/>
              </a:lnSpc>
              <a:spcBef>
                <a:spcPts val="100"/>
              </a:spcBef>
              <a:tabLst>
                <a:tab pos="1817370" algn="l"/>
                <a:tab pos="3025140" algn="l"/>
              </a:tabLst>
            </a:pPr>
            <a:r>
              <a:rPr sz="3000" spc="-210" dirty="0" smtClean="0"/>
              <a:t>Generation</a:t>
            </a:r>
            <a:r>
              <a:rPr lang="en-IN" sz="3000" spc="-210" dirty="0" smtClean="0"/>
              <a:t> </a:t>
            </a:r>
            <a:r>
              <a:rPr sz="3000" spc="-135" dirty="0" smtClean="0"/>
              <a:t>control</a:t>
            </a:r>
            <a:r>
              <a:rPr lang="en-IN" sz="3000" spc="-135" dirty="0"/>
              <a:t> </a:t>
            </a:r>
            <a:r>
              <a:rPr sz="3000" spc="-170" dirty="0" smtClean="0"/>
              <a:t>organization</a:t>
            </a:r>
            <a:endParaRPr sz="3000" dirty="0"/>
          </a:p>
        </p:txBody>
      </p:sp>
      <p:sp>
        <p:nvSpPr>
          <p:cNvPr id="7" name="object 7"/>
          <p:cNvSpPr/>
          <p:nvPr/>
        </p:nvSpPr>
        <p:spPr>
          <a:xfrm>
            <a:off x="1395475" y="1212295"/>
            <a:ext cx="1402080" cy="2889250"/>
          </a:xfrm>
          <a:custGeom>
            <a:avLst/>
            <a:gdLst/>
            <a:ahLst/>
            <a:cxnLst/>
            <a:rect l="l" t="t" r="r" b="b"/>
            <a:pathLst>
              <a:path w="1402080" h="2889250">
                <a:moveTo>
                  <a:pt x="1258570" y="0"/>
                </a:moveTo>
                <a:lnTo>
                  <a:pt x="143002" y="0"/>
                </a:lnTo>
                <a:lnTo>
                  <a:pt x="97796" y="7289"/>
                </a:lnTo>
                <a:lnTo>
                  <a:pt x="58539" y="27594"/>
                </a:lnTo>
                <a:lnTo>
                  <a:pt x="27586" y="58567"/>
                </a:lnTo>
                <a:lnTo>
                  <a:pt x="7288" y="97861"/>
                </a:lnTo>
                <a:lnTo>
                  <a:pt x="0" y="143128"/>
                </a:lnTo>
                <a:lnTo>
                  <a:pt x="0" y="2746121"/>
                </a:lnTo>
                <a:lnTo>
                  <a:pt x="7288" y="2791388"/>
                </a:lnTo>
                <a:lnTo>
                  <a:pt x="27586" y="2830682"/>
                </a:lnTo>
                <a:lnTo>
                  <a:pt x="58539" y="2861655"/>
                </a:lnTo>
                <a:lnTo>
                  <a:pt x="97796" y="2881960"/>
                </a:lnTo>
                <a:lnTo>
                  <a:pt x="143002" y="2889250"/>
                </a:lnTo>
                <a:lnTo>
                  <a:pt x="1258570" y="2889250"/>
                </a:lnTo>
                <a:lnTo>
                  <a:pt x="1303837" y="2881960"/>
                </a:lnTo>
                <a:lnTo>
                  <a:pt x="1343131" y="2861655"/>
                </a:lnTo>
                <a:lnTo>
                  <a:pt x="1374104" y="2830682"/>
                </a:lnTo>
                <a:lnTo>
                  <a:pt x="1394409" y="2791388"/>
                </a:lnTo>
                <a:lnTo>
                  <a:pt x="1401699" y="2746121"/>
                </a:lnTo>
                <a:lnTo>
                  <a:pt x="1401699" y="143128"/>
                </a:lnTo>
                <a:lnTo>
                  <a:pt x="1394409" y="97861"/>
                </a:lnTo>
                <a:lnTo>
                  <a:pt x="1374104" y="58567"/>
                </a:lnTo>
                <a:lnTo>
                  <a:pt x="1343131" y="27594"/>
                </a:lnTo>
                <a:lnTo>
                  <a:pt x="1303837" y="7289"/>
                </a:lnTo>
                <a:lnTo>
                  <a:pt x="1258570" y="0"/>
                </a:lnTo>
                <a:close/>
              </a:path>
            </a:pathLst>
          </a:custGeom>
          <a:solidFill>
            <a:srgbClr val="C0C0C0"/>
          </a:solidFill>
        </p:spPr>
        <p:txBody>
          <a:bodyPr wrap="square" lIns="0" tIns="0" rIns="0" bIns="0" rtlCol="0"/>
          <a:lstStyle/>
          <a:p>
            <a:endParaRPr/>
          </a:p>
        </p:txBody>
      </p:sp>
      <p:sp>
        <p:nvSpPr>
          <p:cNvPr id="8" name="object 8"/>
          <p:cNvSpPr/>
          <p:nvPr/>
        </p:nvSpPr>
        <p:spPr>
          <a:xfrm>
            <a:off x="1395475" y="1212295"/>
            <a:ext cx="1402080" cy="2889250"/>
          </a:xfrm>
          <a:custGeom>
            <a:avLst/>
            <a:gdLst/>
            <a:ahLst/>
            <a:cxnLst/>
            <a:rect l="l" t="t" r="r" b="b"/>
            <a:pathLst>
              <a:path w="1402080" h="2889250">
                <a:moveTo>
                  <a:pt x="0" y="143128"/>
                </a:moveTo>
                <a:lnTo>
                  <a:pt x="7288" y="97861"/>
                </a:lnTo>
                <a:lnTo>
                  <a:pt x="27586" y="58567"/>
                </a:lnTo>
                <a:lnTo>
                  <a:pt x="58539" y="27594"/>
                </a:lnTo>
                <a:lnTo>
                  <a:pt x="97796" y="7289"/>
                </a:lnTo>
                <a:lnTo>
                  <a:pt x="143002" y="0"/>
                </a:lnTo>
                <a:lnTo>
                  <a:pt x="1258570" y="0"/>
                </a:lnTo>
                <a:lnTo>
                  <a:pt x="1303837" y="7289"/>
                </a:lnTo>
                <a:lnTo>
                  <a:pt x="1343131" y="27594"/>
                </a:lnTo>
                <a:lnTo>
                  <a:pt x="1374104" y="58567"/>
                </a:lnTo>
                <a:lnTo>
                  <a:pt x="1394409" y="97861"/>
                </a:lnTo>
                <a:lnTo>
                  <a:pt x="1401699" y="143128"/>
                </a:lnTo>
                <a:lnTo>
                  <a:pt x="1401699" y="2746121"/>
                </a:lnTo>
                <a:lnTo>
                  <a:pt x="1394409" y="2791388"/>
                </a:lnTo>
                <a:lnTo>
                  <a:pt x="1374104" y="2830682"/>
                </a:lnTo>
                <a:lnTo>
                  <a:pt x="1343131" y="2861655"/>
                </a:lnTo>
                <a:lnTo>
                  <a:pt x="1303837" y="2881960"/>
                </a:lnTo>
                <a:lnTo>
                  <a:pt x="1258570" y="2889250"/>
                </a:lnTo>
                <a:lnTo>
                  <a:pt x="143002" y="2889250"/>
                </a:lnTo>
                <a:lnTo>
                  <a:pt x="97796" y="2881960"/>
                </a:lnTo>
                <a:lnTo>
                  <a:pt x="58539" y="2861655"/>
                </a:lnTo>
                <a:lnTo>
                  <a:pt x="27586" y="2830682"/>
                </a:lnTo>
                <a:lnTo>
                  <a:pt x="7288" y="2791388"/>
                </a:lnTo>
                <a:lnTo>
                  <a:pt x="0" y="2746121"/>
                </a:lnTo>
                <a:lnTo>
                  <a:pt x="0" y="143128"/>
                </a:lnTo>
                <a:close/>
              </a:path>
            </a:pathLst>
          </a:custGeom>
          <a:ln w="50800">
            <a:solidFill>
              <a:srgbClr val="FFFFFF"/>
            </a:solidFill>
          </a:ln>
        </p:spPr>
        <p:txBody>
          <a:bodyPr wrap="square" lIns="0" tIns="0" rIns="0" bIns="0" rtlCol="0"/>
          <a:lstStyle/>
          <a:p>
            <a:endParaRPr/>
          </a:p>
        </p:txBody>
      </p:sp>
      <p:sp>
        <p:nvSpPr>
          <p:cNvPr id="9" name="object 9"/>
          <p:cNvSpPr txBox="1"/>
          <p:nvPr/>
        </p:nvSpPr>
        <p:spPr>
          <a:xfrm>
            <a:off x="1643252" y="1485040"/>
            <a:ext cx="594360" cy="756920"/>
          </a:xfrm>
          <a:prstGeom prst="rect">
            <a:avLst/>
          </a:prstGeom>
        </p:spPr>
        <p:txBody>
          <a:bodyPr vert="horz" wrap="square" lIns="0" tIns="12065" rIns="0" bIns="0" rtlCol="0">
            <a:spAutoFit/>
          </a:bodyPr>
          <a:lstStyle/>
          <a:p>
            <a:pPr marL="12700" marR="5080">
              <a:lnSpc>
                <a:spcPct val="100000"/>
              </a:lnSpc>
              <a:spcBef>
                <a:spcPts val="95"/>
              </a:spcBef>
            </a:pPr>
            <a:r>
              <a:rPr sz="1600" spc="-260" dirty="0">
                <a:solidFill>
                  <a:srgbClr val="333333"/>
                </a:solidFill>
                <a:latin typeface="Arial"/>
                <a:cs typeface="Arial"/>
              </a:rPr>
              <a:t>C</a:t>
            </a:r>
            <a:r>
              <a:rPr sz="1600" spc="-204" dirty="0">
                <a:solidFill>
                  <a:srgbClr val="333333"/>
                </a:solidFill>
                <a:latin typeface="Arial"/>
                <a:cs typeface="Arial"/>
              </a:rPr>
              <a:t>o</a:t>
            </a:r>
            <a:r>
              <a:rPr sz="1600" spc="-105" dirty="0">
                <a:solidFill>
                  <a:srgbClr val="333333"/>
                </a:solidFill>
                <a:latin typeface="Arial"/>
                <a:cs typeface="Arial"/>
              </a:rPr>
              <a:t>n</a:t>
            </a:r>
            <a:r>
              <a:rPr sz="1600" spc="-30" dirty="0">
                <a:solidFill>
                  <a:srgbClr val="333333"/>
                </a:solidFill>
                <a:latin typeface="Arial"/>
                <a:cs typeface="Arial"/>
              </a:rPr>
              <a:t>trol  </a:t>
            </a:r>
            <a:r>
              <a:rPr sz="1600" spc="-105" dirty="0">
                <a:solidFill>
                  <a:srgbClr val="333333"/>
                </a:solidFill>
                <a:latin typeface="Arial"/>
                <a:cs typeface="Arial"/>
              </a:rPr>
              <a:t>center  </a:t>
            </a:r>
            <a:r>
              <a:rPr sz="1600" spc="-5" dirty="0">
                <a:solidFill>
                  <a:srgbClr val="333333"/>
                </a:solidFill>
                <a:latin typeface="Arial"/>
                <a:cs typeface="Arial"/>
              </a:rPr>
              <a:t>(</a:t>
            </a:r>
            <a:r>
              <a:rPr sz="1600" spc="-135" dirty="0">
                <a:solidFill>
                  <a:srgbClr val="333333"/>
                </a:solidFill>
                <a:latin typeface="Arial"/>
                <a:cs typeface="Arial"/>
              </a:rPr>
              <a:t> EMS)</a:t>
            </a:r>
            <a:endParaRPr sz="1600">
              <a:latin typeface="Arial"/>
              <a:cs typeface="Arial"/>
            </a:endParaRPr>
          </a:p>
        </p:txBody>
      </p:sp>
      <p:sp>
        <p:nvSpPr>
          <p:cNvPr id="10" name="object 10"/>
          <p:cNvSpPr txBox="1"/>
          <p:nvPr/>
        </p:nvSpPr>
        <p:spPr>
          <a:xfrm>
            <a:off x="1643252" y="2460705"/>
            <a:ext cx="102870" cy="269240"/>
          </a:xfrm>
          <a:prstGeom prst="rect">
            <a:avLst/>
          </a:prstGeom>
        </p:spPr>
        <p:txBody>
          <a:bodyPr vert="horz" wrap="square" lIns="0" tIns="12065" rIns="0" bIns="0" rtlCol="0">
            <a:spAutoFit/>
          </a:bodyPr>
          <a:lstStyle/>
          <a:p>
            <a:pPr marL="12700">
              <a:lnSpc>
                <a:spcPct val="100000"/>
              </a:lnSpc>
              <a:spcBef>
                <a:spcPts val="95"/>
              </a:spcBef>
            </a:pPr>
            <a:r>
              <a:rPr sz="1600" spc="-15" dirty="0">
                <a:solidFill>
                  <a:srgbClr val="333333"/>
                </a:solidFill>
                <a:latin typeface="Arial"/>
                <a:cs typeface="Arial"/>
              </a:rPr>
              <a:t>*</a:t>
            </a:r>
            <a:endParaRPr sz="1600">
              <a:latin typeface="Arial"/>
              <a:cs typeface="Arial"/>
            </a:endParaRPr>
          </a:p>
        </p:txBody>
      </p:sp>
      <p:sp>
        <p:nvSpPr>
          <p:cNvPr id="11" name="object 11"/>
          <p:cNvSpPr/>
          <p:nvPr/>
        </p:nvSpPr>
        <p:spPr>
          <a:xfrm>
            <a:off x="2835275" y="1632919"/>
            <a:ext cx="3930650" cy="76200"/>
          </a:xfrm>
          <a:custGeom>
            <a:avLst/>
            <a:gdLst/>
            <a:ahLst/>
            <a:cxnLst/>
            <a:rect l="l" t="t" r="r" b="b"/>
            <a:pathLst>
              <a:path w="3930650" h="76200">
                <a:moveTo>
                  <a:pt x="76200" y="0"/>
                </a:moveTo>
                <a:lnTo>
                  <a:pt x="0" y="38100"/>
                </a:lnTo>
                <a:lnTo>
                  <a:pt x="76200" y="76200"/>
                </a:lnTo>
                <a:lnTo>
                  <a:pt x="76200" y="47625"/>
                </a:lnTo>
                <a:lnTo>
                  <a:pt x="63500" y="47625"/>
                </a:lnTo>
                <a:lnTo>
                  <a:pt x="63500" y="28575"/>
                </a:lnTo>
                <a:lnTo>
                  <a:pt x="76200" y="28575"/>
                </a:lnTo>
                <a:lnTo>
                  <a:pt x="76200" y="0"/>
                </a:lnTo>
                <a:close/>
              </a:path>
              <a:path w="3930650" h="76200">
                <a:moveTo>
                  <a:pt x="76200" y="28575"/>
                </a:moveTo>
                <a:lnTo>
                  <a:pt x="63500" y="28575"/>
                </a:lnTo>
                <a:lnTo>
                  <a:pt x="63500" y="47625"/>
                </a:lnTo>
                <a:lnTo>
                  <a:pt x="76200" y="47625"/>
                </a:lnTo>
                <a:lnTo>
                  <a:pt x="76200" y="28575"/>
                </a:lnTo>
                <a:close/>
              </a:path>
              <a:path w="3930650" h="76200">
                <a:moveTo>
                  <a:pt x="215900" y="28575"/>
                </a:moveTo>
                <a:lnTo>
                  <a:pt x="76200" y="28575"/>
                </a:lnTo>
                <a:lnTo>
                  <a:pt x="76200" y="47625"/>
                </a:lnTo>
                <a:lnTo>
                  <a:pt x="215900" y="47625"/>
                </a:lnTo>
                <a:lnTo>
                  <a:pt x="215900" y="28575"/>
                </a:lnTo>
                <a:close/>
              </a:path>
              <a:path w="3930650" h="76200">
                <a:moveTo>
                  <a:pt x="292100" y="28575"/>
                </a:moveTo>
                <a:lnTo>
                  <a:pt x="273050" y="28575"/>
                </a:lnTo>
                <a:lnTo>
                  <a:pt x="273050" y="47625"/>
                </a:lnTo>
                <a:lnTo>
                  <a:pt x="292100" y="47625"/>
                </a:lnTo>
                <a:lnTo>
                  <a:pt x="292100" y="28575"/>
                </a:lnTo>
                <a:close/>
              </a:path>
              <a:path w="3930650" h="76200">
                <a:moveTo>
                  <a:pt x="501650" y="28575"/>
                </a:moveTo>
                <a:lnTo>
                  <a:pt x="349250" y="28575"/>
                </a:lnTo>
                <a:lnTo>
                  <a:pt x="349250" y="47625"/>
                </a:lnTo>
                <a:lnTo>
                  <a:pt x="501650" y="47625"/>
                </a:lnTo>
                <a:lnTo>
                  <a:pt x="501650" y="28575"/>
                </a:lnTo>
                <a:close/>
              </a:path>
              <a:path w="3930650" h="76200">
                <a:moveTo>
                  <a:pt x="577850" y="28575"/>
                </a:moveTo>
                <a:lnTo>
                  <a:pt x="558800" y="28575"/>
                </a:lnTo>
                <a:lnTo>
                  <a:pt x="558800" y="47625"/>
                </a:lnTo>
                <a:lnTo>
                  <a:pt x="577850" y="47625"/>
                </a:lnTo>
                <a:lnTo>
                  <a:pt x="577850" y="28575"/>
                </a:lnTo>
                <a:close/>
              </a:path>
              <a:path w="3930650" h="76200">
                <a:moveTo>
                  <a:pt x="787400" y="28575"/>
                </a:moveTo>
                <a:lnTo>
                  <a:pt x="635000" y="28575"/>
                </a:lnTo>
                <a:lnTo>
                  <a:pt x="635000" y="47625"/>
                </a:lnTo>
                <a:lnTo>
                  <a:pt x="787400" y="47625"/>
                </a:lnTo>
                <a:lnTo>
                  <a:pt x="787400" y="28575"/>
                </a:lnTo>
                <a:close/>
              </a:path>
              <a:path w="3930650" h="76200">
                <a:moveTo>
                  <a:pt x="863600" y="28575"/>
                </a:moveTo>
                <a:lnTo>
                  <a:pt x="844550" y="28575"/>
                </a:lnTo>
                <a:lnTo>
                  <a:pt x="844550" y="47625"/>
                </a:lnTo>
                <a:lnTo>
                  <a:pt x="863600" y="47625"/>
                </a:lnTo>
                <a:lnTo>
                  <a:pt x="863600" y="28575"/>
                </a:lnTo>
                <a:close/>
              </a:path>
              <a:path w="3930650" h="76200">
                <a:moveTo>
                  <a:pt x="1073150" y="28575"/>
                </a:moveTo>
                <a:lnTo>
                  <a:pt x="920750" y="28575"/>
                </a:lnTo>
                <a:lnTo>
                  <a:pt x="920750" y="47625"/>
                </a:lnTo>
                <a:lnTo>
                  <a:pt x="1073150" y="47625"/>
                </a:lnTo>
                <a:lnTo>
                  <a:pt x="1073150" y="28575"/>
                </a:lnTo>
                <a:close/>
              </a:path>
              <a:path w="3930650" h="76200">
                <a:moveTo>
                  <a:pt x="1149350" y="28701"/>
                </a:moveTo>
                <a:lnTo>
                  <a:pt x="1130300" y="28701"/>
                </a:lnTo>
                <a:lnTo>
                  <a:pt x="1130300" y="47751"/>
                </a:lnTo>
                <a:lnTo>
                  <a:pt x="1149350" y="47751"/>
                </a:lnTo>
                <a:lnTo>
                  <a:pt x="1149350" y="28701"/>
                </a:lnTo>
                <a:close/>
              </a:path>
              <a:path w="3930650" h="76200">
                <a:moveTo>
                  <a:pt x="1358900" y="28701"/>
                </a:moveTo>
                <a:lnTo>
                  <a:pt x="1206500" y="28701"/>
                </a:lnTo>
                <a:lnTo>
                  <a:pt x="1206500" y="47751"/>
                </a:lnTo>
                <a:lnTo>
                  <a:pt x="1358900" y="47751"/>
                </a:lnTo>
                <a:lnTo>
                  <a:pt x="1358900" y="28701"/>
                </a:lnTo>
                <a:close/>
              </a:path>
              <a:path w="3930650" h="76200">
                <a:moveTo>
                  <a:pt x="1435100" y="28701"/>
                </a:moveTo>
                <a:lnTo>
                  <a:pt x="1416050" y="28701"/>
                </a:lnTo>
                <a:lnTo>
                  <a:pt x="1416050" y="47751"/>
                </a:lnTo>
                <a:lnTo>
                  <a:pt x="1435100" y="47751"/>
                </a:lnTo>
                <a:lnTo>
                  <a:pt x="1435100" y="28701"/>
                </a:lnTo>
                <a:close/>
              </a:path>
              <a:path w="3930650" h="76200">
                <a:moveTo>
                  <a:pt x="1644650" y="28701"/>
                </a:moveTo>
                <a:lnTo>
                  <a:pt x="1492250" y="28701"/>
                </a:lnTo>
                <a:lnTo>
                  <a:pt x="1492250" y="47751"/>
                </a:lnTo>
                <a:lnTo>
                  <a:pt x="1644650" y="47751"/>
                </a:lnTo>
                <a:lnTo>
                  <a:pt x="1644650" y="28701"/>
                </a:lnTo>
                <a:close/>
              </a:path>
              <a:path w="3930650" h="76200">
                <a:moveTo>
                  <a:pt x="1720850" y="28701"/>
                </a:moveTo>
                <a:lnTo>
                  <a:pt x="1701800" y="28701"/>
                </a:lnTo>
                <a:lnTo>
                  <a:pt x="1701800" y="47751"/>
                </a:lnTo>
                <a:lnTo>
                  <a:pt x="1720850" y="47751"/>
                </a:lnTo>
                <a:lnTo>
                  <a:pt x="1720850" y="28701"/>
                </a:lnTo>
                <a:close/>
              </a:path>
              <a:path w="3930650" h="76200">
                <a:moveTo>
                  <a:pt x="1930400" y="28701"/>
                </a:moveTo>
                <a:lnTo>
                  <a:pt x="1778000" y="28701"/>
                </a:lnTo>
                <a:lnTo>
                  <a:pt x="1778000" y="47751"/>
                </a:lnTo>
                <a:lnTo>
                  <a:pt x="1930400" y="47751"/>
                </a:lnTo>
                <a:lnTo>
                  <a:pt x="1930400" y="28701"/>
                </a:lnTo>
                <a:close/>
              </a:path>
              <a:path w="3930650" h="76200">
                <a:moveTo>
                  <a:pt x="2006600" y="28701"/>
                </a:moveTo>
                <a:lnTo>
                  <a:pt x="1987550" y="28701"/>
                </a:lnTo>
                <a:lnTo>
                  <a:pt x="1987550" y="47751"/>
                </a:lnTo>
                <a:lnTo>
                  <a:pt x="2006600" y="47751"/>
                </a:lnTo>
                <a:lnTo>
                  <a:pt x="2006600" y="28701"/>
                </a:lnTo>
                <a:close/>
              </a:path>
              <a:path w="3930650" h="76200">
                <a:moveTo>
                  <a:pt x="2216150" y="28701"/>
                </a:moveTo>
                <a:lnTo>
                  <a:pt x="2063750" y="28701"/>
                </a:lnTo>
                <a:lnTo>
                  <a:pt x="2063750" y="47751"/>
                </a:lnTo>
                <a:lnTo>
                  <a:pt x="2216150" y="47751"/>
                </a:lnTo>
                <a:lnTo>
                  <a:pt x="2216150" y="28701"/>
                </a:lnTo>
                <a:close/>
              </a:path>
              <a:path w="3930650" h="76200">
                <a:moveTo>
                  <a:pt x="2292350" y="28701"/>
                </a:moveTo>
                <a:lnTo>
                  <a:pt x="2273300" y="28701"/>
                </a:lnTo>
                <a:lnTo>
                  <a:pt x="2273300" y="47751"/>
                </a:lnTo>
                <a:lnTo>
                  <a:pt x="2292350" y="47751"/>
                </a:lnTo>
                <a:lnTo>
                  <a:pt x="2292350" y="28701"/>
                </a:lnTo>
                <a:close/>
              </a:path>
              <a:path w="3930650" h="76200">
                <a:moveTo>
                  <a:pt x="2501900" y="28701"/>
                </a:moveTo>
                <a:lnTo>
                  <a:pt x="2349500" y="28701"/>
                </a:lnTo>
                <a:lnTo>
                  <a:pt x="2349500" y="47751"/>
                </a:lnTo>
                <a:lnTo>
                  <a:pt x="2501900" y="47751"/>
                </a:lnTo>
                <a:lnTo>
                  <a:pt x="2501900" y="28701"/>
                </a:lnTo>
                <a:close/>
              </a:path>
              <a:path w="3930650" h="76200">
                <a:moveTo>
                  <a:pt x="2578100" y="28701"/>
                </a:moveTo>
                <a:lnTo>
                  <a:pt x="2559050" y="28701"/>
                </a:lnTo>
                <a:lnTo>
                  <a:pt x="2559050" y="47751"/>
                </a:lnTo>
                <a:lnTo>
                  <a:pt x="2578100" y="47751"/>
                </a:lnTo>
                <a:lnTo>
                  <a:pt x="2578100" y="28701"/>
                </a:lnTo>
                <a:close/>
              </a:path>
              <a:path w="3930650" h="76200">
                <a:moveTo>
                  <a:pt x="2787650" y="28701"/>
                </a:moveTo>
                <a:lnTo>
                  <a:pt x="2635250" y="28701"/>
                </a:lnTo>
                <a:lnTo>
                  <a:pt x="2635250" y="47751"/>
                </a:lnTo>
                <a:lnTo>
                  <a:pt x="2787650" y="47751"/>
                </a:lnTo>
                <a:lnTo>
                  <a:pt x="2787650" y="28701"/>
                </a:lnTo>
                <a:close/>
              </a:path>
              <a:path w="3930650" h="76200">
                <a:moveTo>
                  <a:pt x="2863850" y="28701"/>
                </a:moveTo>
                <a:lnTo>
                  <a:pt x="2844800" y="28701"/>
                </a:lnTo>
                <a:lnTo>
                  <a:pt x="2844800" y="47751"/>
                </a:lnTo>
                <a:lnTo>
                  <a:pt x="2863850" y="47751"/>
                </a:lnTo>
                <a:lnTo>
                  <a:pt x="2863850" y="28701"/>
                </a:lnTo>
                <a:close/>
              </a:path>
              <a:path w="3930650" h="76200">
                <a:moveTo>
                  <a:pt x="3073400" y="28701"/>
                </a:moveTo>
                <a:lnTo>
                  <a:pt x="2921000" y="28701"/>
                </a:lnTo>
                <a:lnTo>
                  <a:pt x="2921000" y="47751"/>
                </a:lnTo>
                <a:lnTo>
                  <a:pt x="3073400" y="47751"/>
                </a:lnTo>
                <a:lnTo>
                  <a:pt x="3073400" y="28701"/>
                </a:lnTo>
                <a:close/>
              </a:path>
              <a:path w="3930650" h="76200">
                <a:moveTo>
                  <a:pt x="3149600" y="28701"/>
                </a:moveTo>
                <a:lnTo>
                  <a:pt x="3130550" y="28701"/>
                </a:lnTo>
                <a:lnTo>
                  <a:pt x="3130550" y="47751"/>
                </a:lnTo>
                <a:lnTo>
                  <a:pt x="3149600" y="47751"/>
                </a:lnTo>
                <a:lnTo>
                  <a:pt x="3149600" y="28701"/>
                </a:lnTo>
                <a:close/>
              </a:path>
              <a:path w="3930650" h="76200">
                <a:moveTo>
                  <a:pt x="3359150" y="28701"/>
                </a:moveTo>
                <a:lnTo>
                  <a:pt x="3206750" y="28701"/>
                </a:lnTo>
                <a:lnTo>
                  <a:pt x="3206750" y="47751"/>
                </a:lnTo>
                <a:lnTo>
                  <a:pt x="3359150" y="47751"/>
                </a:lnTo>
                <a:lnTo>
                  <a:pt x="3359150" y="28701"/>
                </a:lnTo>
                <a:close/>
              </a:path>
              <a:path w="3930650" h="76200">
                <a:moveTo>
                  <a:pt x="3435350" y="28701"/>
                </a:moveTo>
                <a:lnTo>
                  <a:pt x="3416300" y="28701"/>
                </a:lnTo>
                <a:lnTo>
                  <a:pt x="3416300" y="47751"/>
                </a:lnTo>
                <a:lnTo>
                  <a:pt x="3435350" y="47751"/>
                </a:lnTo>
                <a:lnTo>
                  <a:pt x="3435350" y="28701"/>
                </a:lnTo>
                <a:close/>
              </a:path>
              <a:path w="3930650" h="76200">
                <a:moveTo>
                  <a:pt x="3644900" y="28701"/>
                </a:moveTo>
                <a:lnTo>
                  <a:pt x="3492500" y="28701"/>
                </a:lnTo>
                <a:lnTo>
                  <a:pt x="3492500" y="47751"/>
                </a:lnTo>
                <a:lnTo>
                  <a:pt x="3644900" y="47751"/>
                </a:lnTo>
                <a:lnTo>
                  <a:pt x="3644900" y="28701"/>
                </a:lnTo>
                <a:close/>
              </a:path>
              <a:path w="3930650" h="76200">
                <a:moveTo>
                  <a:pt x="3721100" y="28701"/>
                </a:moveTo>
                <a:lnTo>
                  <a:pt x="3702050" y="28701"/>
                </a:lnTo>
                <a:lnTo>
                  <a:pt x="3702050" y="47751"/>
                </a:lnTo>
                <a:lnTo>
                  <a:pt x="3721100" y="47751"/>
                </a:lnTo>
                <a:lnTo>
                  <a:pt x="3721100" y="28701"/>
                </a:lnTo>
                <a:close/>
              </a:path>
              <a:path w="3930650" h="76200">
                <a:moveTo>
                  <a:pt x="3930650" y="28701"/>
                </a:moveTo>
                <a:lnTo>
                  <a:pt x="3778250" y="28701"/>
                </a:lnTo>
                <a:lnTo>
                  <a:pt x="3778250" y="47751"/>
                </a:lnTo>
                <a:lnTo>
                  <a:pt x="3930650" y="47751"/>
                </a:lnTo>
                <a:lnTo>
                  <a:pt x="3930650" y="28701"/>
                </a:lnTo>
                <a:close/>
              </a:path>
            </a:pathLst>
          </a:custGeom>
          <a:solidFill>
            <a:srgbClr val="0066CC"/>
          </a:solidFill>
        </p:spPr>
        <p:txBody>
          <a:bodyPr wrap="square" lIns="0" tIns="0" rIns="0" bIns="0" rtlCol="0"/>
          <a:lstStyle/>
          <a:p>
            <a:endParaRPr/>
          </a:p>
        </p:txBody>
      </p:sp>
      <p:sp>
        <p:nvSpPr>
          <p:cNvPr id="12" name="object 12"/>
          <p:cNvSpPr/>
          <p:nvPr/>
        </p:nvSpPr>
        <p:spPr>
          <a:xfrm>
            <a:off x="6872351" y="1315545"/>
            <a:ext cx="1564005" cy="2870200"/>
          </a:xfrm>
          <a:custGeom>
            <a:avLst/>
            <a:gdLst/>
            <a:ahLst/>
            <a:cxnLst/>
            <a:rect l="l" t="t" r="r" b="b"/>
            <a:pathLst>
              <a:path w="1564004" h="2870200">
                <a:moveTo>
                  <a:pt x="1375664" y="0"/>
                </a:moveTo>
                <a:lnTo>
                  <a:pt x="187832" y="0"/>
                </a:lnTo>
                <a:lnTo>
                  <a:pt x="137892" y="6708"/>
                </a:lnTo>
                <a:lnTo>
                  <a:pt x="93020" y="25639"/>
                </a:lnTo>
                <a:lnTo>
                  <a:pt x="55006" y="55006"/>
                </a:lnTo>
                <a:lnTo>
                  <a:pt x="25639" y="93020"/>
                </a:lnTo>
                <a:lnTo>
                  <a:pt x="6708" y="137892"/>
                </a:lnTo>
                <a:lnTo>
                  <a:pt x="0" y="187833"/>
                </a:lnTo>
                <a:lnTo>
                  <a:pt x="0" y="2682240"/>
                </a:lnTo>
                <a:lnTo>
                  <a:pt x="6708" y="2732180"/>
                </a:lnTo>
                <a:lnTo>
                  <a:pt x="25639" y="2777052"/>
                </a:lnTo>
                <a:lnTo>
                  <a:pt x="55006" y="2815066"/>
                </a:lnTo>
                <a:lnTo>
                  <a:pt x="93020" y="2844433"/>
                </a:lnTo>
                <a:lnTo>
                  <a:pt x="137892" y="2863364"/>
                </a:lnTo>
                <a:lnTo>
                  <a:pt x="187832" y="2870073"/>
                </a:lnTo>
                <a:lnTo>
                  <a:pt x="1375664" y="2870073"/>
                </a:lnTo>
                <a:lnTo>
                  <a:pt x="1425614" y="2863364"/>
                </a:lnTo>
                <a:lnTo>
                  <a:pt x="1470509" y="2844433"/>
                </a:lnTo>
                <a:lnTo>
                  <a:pt x="1508553" y="2815066"/>
                </a:lnTo>
                <a:lnTo>
                  <a:pt x="1537951" y="2777052"/>
                </a:lnTo>
                <a:lnTo>
                  <a:pt x="1556906" y="2732180"/>
                </a:lnTo>
                <a:lnTo>
                  <a:pt x="1563624" y="2682240"/>
                </a:lnTo>
                <a:lnTo>
                  <a:pt x="1563624" y="187833"/>
                </a:lnTo>
                <a:lnTo>
                  <a:pt x="1556906" y="137892"/>
                </a:lnTo>
                <a:lnTo>
                  <a:pt x="1537951" y="93020"/>
                </a:lnTo>
                <a:lnTo>
                  <a:pt x="1508553" y="55006"/>
                </a:lnTo>
                <a:lnTo>
                  <a:pt x="1470509" y="25639"/>
                </a:lnTo>
                <a:lnTo>
                  <a:pt x="1425614" y="6708"/>
                </a:lnTo>
                <a:lnTo>
                  <a:pt x="1375664" y="0"/>
                </a:lnTo>
                <a:close/>
              </a:path>
            </a:pathLst>
          </a:custGeom>
          <a:solidFill>
            <a:srgbClr val="C0C0C0"/>
          </a:solidFill>
        </p:spPr>
        <p:txBody>
          <a:bodyPr wrap="square" lIns="0" tIns="0" rIns="0" bIns="0" rtlCol="0"/>
          <a:lstStyle/>
          <a:p>
            <a:endParaRPr/>
          </a:p>
        </p:txBody>
      </p:sp>
      <p:sp>
        <p:nvSpPr>
          <p:cNvPr id="13" name="object 13"/>
          <p:cNvSpPr/>
          <p:nvPr/>
        </p:nvSpPr>
        <p:spPr>
          <a:xfrm>
            <a:off x="6872351" y="1315545"/>
            <a:ext cx="1564005" cy="2870200"/>
          </a:xfrm>
          <a:custGeom>
            <a:avLst/>
            <a:gdLst/>
            <a:ahLst/>
            <a:cxnLst/>
            <a:rect l="l" t="t" r="r" b="b"/>
            <a:pathLst>
              <a:path w="1564004" h="2870200">
                <a:moveTo>
                  <a:pt x="0" y="187833"/>
                </a:moveTo>
                <a:lnTo>
                  <a:pt x="6708" y="137892"/>
                </a:lnTo>
                <a:lnTo>
                  <a:pt x="25639" y="93020"/>
                </a:lnTo>
                <a:lnTo>
                  <a:pt x="55006" y="55006"/>
                </a:lnTo>
                <a:lnTo>
                  <a:pt x="93020" y="25639"/>
                </a:lnTo>
                <a:lnTo>
                  <a:pt x="137892" y="6708"/>
                </a:lnTo>
                <a:lnTo>
                  <a:pt x="187832" y="0"/>
                </a:lnTo>
                <a:lnTo>
                  <a:pt x="1375664" y="0"/>
                </a:lnTo>
                <a:lnTo>
                  <a:pt x="1425614" y="6708"/>
                </a:lnTo>
                <a:lnTo>
                  <a:pt x="1470509" y="25639"/>
                </a:lnTo>
                <a:lnTo>
                  <a:pt x="1508553" y="55006"/>
                </a:lnTo>
                <a:lnTo>
                  <a:pt x="1537951" y="93020"/>
                </a:lnTo>
                <a:lnTo>
                  <a:pt x="1556906" y="137892"/>
                </a:lnTo>
                <a:lnTo>
                  <a:pt x="1563624" y="187833"/>
                </a:lnTo>
                <a:lnTo>
                  <a:pt x="1563624" y="2682240"/>
                </a:lnTo>
                <a:lnTo>
                  <a:pt x="1556906" y="2732180"/>
                </a:lnTo>
                <a:lnTo>
                  <a:pt x="1537951" y="2777052"/>
                </a:lnTo>
                <a:lnTo>
                  <a:pt x="1508553" y="2815066"/>
                </a:lnTo>
                <a:lnTo>
                  <a:pt x="1470509" y="2844433"/>
                </a:lnTo>
                <a:lnTo>
                  <a:pt x="1425614" y="2863364"/>
                </a:lnTo>
                <a:lnTo>
                  <a:pt x="1375664" y="2870073"/>
                </a:lnTo>
                <a:lnTo>
                  <a:pt x="187832" y="2870073"/>
                </a:lnTo>
                <a:lnTo>
                  <a:pt x="137892" y="2863364"/>
                </a:lnTo>
                <a:lnTo>
                  <a:pt x="93020" y="2844433"/>
                </a:lnTo>
                <a:lnTo>
                  <a:pt x="55006" y="2815066"/>
                </a:lnTo>
                <a:lnTo>
                  <a:pt x="25639" y="2777052"/>
                </a:lnTo>
                <a:lnTo>
                  <a:pt x="6708" y="2732180"/>
                </a:lnTo>
                <a:lnTo>
                  <a:pt x="0" y="2682240"/>
                </a:lnTo>
                <a:lnTo>
                  <a:pt x="0" y="187833"/>
                </a:lnTo>
                <a:close/>
              </a:path>
            </a:pathLst>
          </a:custGeom>
          <a:ln w="50800">
            <a:solidFill>
              <a:srgbClr val="FFFFFF"/>
            </a:solidFill>
          </a:ln>
        </p:spPr>
        <p:txBody>
          <a:bodyPr wrap="square" lIns="0" tIns="0" rIns="0" bIns="0" rtlCol="0"/>
          <a:lstStyle/>
          <a:p>
            <a:endParaRPr/>
          </a:p>
        </p:txBody>
      </p:sp>
      <p:sp>
        <p:nvSpPr>
          <p:cNvPr id="14" name="object 14"/>
          <p:cNvSpPr txBox="1"/>
          <p:nvPr/>
        </p:nvSpPr>
        <p:spPr>
          <a:xfrm>
            <a:off x="6916293" y="1678892"/>
            <a:ext cx="1119505" cy="269240"/>
          </a:xfrm>
          <a:prstGeom prst="rect">
            <a:avLst/>
          </a:prstGeom>
        </p:spPr>
        <p:txBody>
          <a:bodyPr vert="horz" wrap="square" lIns="0" tIns="12065" rIns="0" bIns="0" rtlCol="0">
            <a:spAutoFit/>
          </a:bodyPr>
          <a:lstStyle/>
          <a:p>
            <a:pPr marL="12700">
              <a:lnSpc>
                <a:spcPct val="100000"/>
              </a:lnSpc>
              <a:spcBef>
                <a:spcPts val="95"/>
              </a:spcBef>
            </a:pPr>
            <a:r>
              <a:rPr sz="1600" spc="-114" dirty="0">
                <a:solidFill>
                  <a:srgbClr val="333333"/>
                </a:solidFill>
                <a:latin typeface="Arial"/>
                <a:cs typeface="Arial"/>
              </a:rPr>
              <a:t>Power </a:t>
            </a:r>
            <a:r>
              <a:rPr sz="1600" spc="-70" dirty="0">
                <a:solidFill>
                  <a:srgbClr val="333333"/>
                </a:solidFill>
                <a:latin typeface="Arial"/>
                <a:cs typeface="Arial"/>
              </a:rPr>
              <a:t>station</a:t>
            </a:r>
            <a:endParaRPr sz="1600">
              <a:latin typeface="Arial"/>
              <a:cs typeface="Arial"/>
            </a:endParaRPr>
          </a:p>
        </p:txBody>
      </p:sp>
      <p:sp>
        <p:nvSpPr>
          <p:cNvPr id="15" name="object 15"/>
          <p:cNvSpPr txBox="1"/>
          <p:nvPr/>
        </p:nvSpPr>
        <p:spPr>
          <a:xfrm>
            <a:off x="6916293" y="2166572"/>
            <a:ext cx="333375" cy="269240"/>
          </a:xfrm>
          <a:prstGeom prst="rect">
            <a:avLst/>
          </a:prstGeom>
        </p:spPr>
        <p:txBody>
          <a:bodyPr vert="horz" wrap="square" lIns="0" tIns="12065" rIns="0" bIns="0" rtlCol="0">
            <a:spAutoFit/>
          </a:bodyPr>
          <a:lstStyle/>
          <a:p>
            <a:pPr marL="12700">
              <a:lnSpc>
                <a:spcPct val="100000"/>
              </a:lnSpc>
              <a:spcBef>
                <a:spcPts val="95"/>
              </a:spcBef>
            </a:pPr>
            <a:r>
              <a:rPr sz="1600" spc="-229" dirty="0">
                <a:solidFill>
                  <a:srgbClr val="333333"/>
                </a:solidFill>
                <a:latin typeface="Arial"/>
                <a:cs typeface="Arial"/>
              </a:rPr>
              <a:t>PLC</a:t>
            </a:r>
            <a:endParaRPr sz="1600">
              <a:latin typeface="Arial"/>
              <a:cs typeface="Arial"/>
            </a:endParaRPr>
          </a:p>
        </p:txBody>
      </p:sp>
      <p:sp>
        <p:nvSpPr>
          <p:cNvPr id="16" name="object 16"/>
          <p:cNvSpPr txBox="1"/>
          <p:nvPr/>
        </p:nvSpPr>
        <p:spPr>
          <a:xfrm>
            <a:off x="7504938" y="2654506"/>
            <a:ext cx="354330" cy="269240"/>
          </a:xfrm>
          <a:prstGeom prst="rect">
            <a:avLst/>
          </a:prstGeom>
        </p:spPr>
        <p:txBody>
          <a:bodyPr vert="horz" wrap="square" lIns="0" tIns="12065" rIns="0" bIns="0" rtlCol="0">
            <a:spAutoFit/>
          </a:bodyPr>
          <a:lstStyle/>
          <a:p>
            <a:pPr marL="12700">
              <a:lnSpc>
                <a:spcPct val="100000"/>
              </a:lnSpc>
              <a:spcBef>
                <a:spcPts val="95"/>
              </a:spcBef>
            </a:pPr>
            <a:r>
              <a:rPr sz="1600" spc="-165" dirty="0">
                <a:solidFill>
                  <a:srgbClr val="333333"/>
                </a:solidFill>
                <a:latin typeface="Arial"/>
                <a:cs typeface="Arial"/>
              </a:rPr>
              <a:t>U</a:t>
            </a:r>
            <a:r>
              <a:rPr sz="1600" spc="-135" dirty="0">
                <a:solidFill>
                  <a:srgbClr val="333333"/>
                </a:solidFill>
                <a:latin typeface="Arial"/>
                <a:cs typeface="Arial"/>
              </a:rPr>
              <a:t>n</a:t>
            </a:r>
            <a:r>
              <a:rPr sz="1600" spc="10" dirty="0">
                <a:solidFill>
                  <a:srgbClr val="333333"/>
                </a:solidFill>
                <a:latin typeface="Arial"/>
                <a:cs typeface="Arial"/>
              </a:rPr>
              <a:t>it</a:t>
            </a:r>
            <a:endParaRPr sz="1600">
              <a:latin typeface="Arial"/>
              <a:cs typeface="Arial"/>
            </a:endParaRPr>
          </a:p>
        </p:txBody>
      </p:sp>
      <p:sp>
        <p:nvSpPr>
          <p:cNvPr id="17" name="object 17"/>
          <p:cNvSpPr/>
          <p:nvPr/>
        </p:nvSpPr>
        <p:spPr>
          <a:xfrm>
            <a:off x="2847975" y="2013918"/>
            <a:ext cx="3962400" cy="76200"/>
          </a:xfrm>
          <a:custGeom>
            <a:avLst/>
            <a:gdLst/>
            <a:ahLst/>
            <a:cxnLst/>
            <a:rect l="l" t="t" r="r" b="b"/>
            <a:pathLst>
              <a:path w="3962400" h="76200">
                <a:moveTo>
                  <a:pt x="76200" y="0"/>
                </a:moveTo>
                <a:lnTo>
                  <a:pt x="0" y="38100"/>
                </a:lnTo>
                <a:lnTo>
                  <a:pt x="76200" y="76200"/>
                </a:lnTo>
                <a:lnTo>
                  <a:pt x="76200" y="47625"/>
                </a:lnTo>
                <a:lnTo>
                  <a:pt x="63500" y="47625"/>
                </a:lnTo>
                <a:lnTo>
                  <a:pt x="63500" y="28575"/>
                </a:lnTo>
                <a:lnTo>
                  <a:pt x="76200" y="28575"/>
                </a:lnTo>
                <a:lnTo>
                  <a:pt x="76200" y="0"/>
                </a:lnTo>
                <a:close/>
              </a:path>
              <a:path w="3962400" h="76200">
                <a:moveTo>
                  <a:pt x="76200" y="28575"/>
                </a:moveTo>
                <a:lnTo>
                  <a:pt x="63500" y="28575"/>
                </a:lnTo>
                <a:lnTo>
                  <a:pt x="63500" y="47625"/>
                </a:lnTo>
                <a:lnTo>
                  <a:pt x="76200" y="47625"/>
                </a:lnTo>
                <a:lnTo>
                  <a:pt x="76200" y="28575"/>
                </a:lnTo>
                <a:close/>
              </a:path>
              <a:path w="3962400" h="76200">
                <a:moveTo>
                  <a:pt x="139700" y="28575"/>
                </a:moveTo>
                <a:lnTo>
                  <a:pt x="76200" y="28575"/>
                </a:lnTo>
                <a:lnTo>
                  <a:pt x="76200" y="47625"/>
                </a:lnTo>
                <a:lnTo>
                  <a:pt x="139700" y="47625"/>
                </a:lnTo>
                <a:lnTo>
                  <a:pt x="139700" y="28575"/>
                </a:lnTo>
                <a:close/>
              </a:path>
              <a:path w="3962400" h="76200">
                <a:moveTo>
                  <a:pt x="273050" y="28575"/>
                </a:moveTo>
                <a:lnTo>
                  <a:pt x="196850" y="28575"/>
                </a:lnTo>
                <a:lnTo>
                  <a:pt x="196850" y="47625"/>
                </a:lnTo>
                <a:lnTo>
                  <a:pt x="273050" y="47625"/>
                </a:lnTo>
                <a:lnTo>
                  <a:pt x="273050" y="28575"/>
                </a:lnTo>
                <a:close/>
              </a:path>
              <a:path w="3962400" h="76200">
                <a:moveTo>
                  <a:pt x="406400" y="28575"/>
                </a:moveTo>
                <a:lnTo>
                  <a:pt x="330200" y="28575"/>
                </a:lnTo>
                <a:lnTo>
                  <a:pt x="330200" y="47625"/>
                </a:lnTo>
                <a:lnTo>
                  <a:pt x="406400" y="47625"/>
                </a:lnTo>
                <a:lnTo>
                  <a:pt x="406400" y="28575"/>
                </a:lnTo>
                <a:close/>
              </a:path>
              <a:path w="3962400" h="76200">
                <a:moveTo>
                  <a:pt x="539750" y="28575"/>
                </a:moveTo>
                <a:lnTo>
                  <a:pt x="463550" y="28575"/>
                </a:lnTo>
                <a:lnTo>
                  <a:pt x="463550" y="47625"/>
                </a:lnTo>
                <a:lnTo>
                  <a:pt x="539750" y="47625"/>
                </a:lnTo>
                <a:lnTo>
                  <a:pt x="539750" y="28575"/>
                </a:lnTo>
                <a:close/>
              </a:path>
              <a:path w="3962400" h="76200">
                <a:moveTo>
                  <a:pt x="673100" y="28575"/>
                </a:moveTo>
                <a:lnTo>
                  <a:pt x="596900" y="28575"/>
                </a:lnTo>
                <a:lnTo>
                  <a:pt x="596900" y="47625"/>
                </a:lnTo>
                <a:lnTo>
                  <a:pt x="673100" y="47625"/>
                </a:lnTo>
                <a:lnTo>
                  <a:pt x="673100" y="28575"/>
                </a:lnTo>
                <a:close/>
              </a:path>
              <a:path w="3962400" h="76200">
                <a:moveTo>
                  <a:pt x="806450" y="28575"/>
                </a:moveTo>
                <a:lnTo>
                  <a:pt x="730250" y="28575"/>
                </a:lnTo>
                <a:lnTo>
                  <a:pt x="730250" y="47625"/>
                </a:lnTo>
                <a:lnTo>
                  <a:pt x="806450" y="47625"/>
                </a:lnTo>
                <a:lnTo>
                  <a:pt x="806450" y="28575"/>
                </a:lnTo>
                <a:close/>
              </a:path>
              <a:path w="3962400" h="76200">
                <a:moveTo>
                  <a:pt x="939800" y="28575"/>
                </a:moveTo>
                <a:lnTo>
                  <a:pt x="863600" y="28575"/>
                </a:lnTo>
                <a:lnTo>
                  <a:pt x="863600" y="47625"/>
                </a:lnTo>
                <a:lnTo>
                  <a:pt x="939800" y="47625"/>
                </a:lnTo>
                <a:lnTo>
                  <a:pt x="939800" y="28575"/>
                </a:lnTo>
                <a:close/>
              </a:path>
              <a:path w="3962400" h="76200">
                <a:moveTo>
                  <a:pt x="1073150" y="28575"/>
                </a:moveTo>
                <a:lnTo>
                  <a:pt x="996950" y="28575"/>
                </a:lnTo>
                <a:lnTo>
                  <a:pt x="996950" y="47625"/>
                </a:lnTo>
                <a:lnTo>
                  <a:pt x="1073150" y="47625"/>
                </a:lnTo>
                <a:lnTo>
                  <a:pt x="1073150" y="28575"/>
                </a:lnTo>
                <a:close/>
              </a:path>
              <a:path w="3962400" h="76200">
                <a:moveTo>
                  <a:pt x="1206500" y="28575"/>
                </a:moveTo>
                <a:lnTo>
                  <a:pt x="1130300" y="28575"/>
                </a:lnTo>
                <a:lnTo>
                  <a:pt x="1130300" y="47625"/>
                </a:lnTo>
                <a:lnTo>
                  <a:pt x="1206500" y="47625"/>
                </a:lnTo>
                <a:lnTo>
                  <a:pt x="1206500" y="28575"/>
                </a:lnTo>
                <a:close/>
              </a:path>
              <a:path w="3962400" h="76200">
                <a:moveTo>
                  <a:pt x="1339850" y="28575"/>
                </a:moveTo>
                <a:lnTo>
                  <a:pt x="1263650" y="28575"/>
                </a:lnTo>
                <a:lnTo>
                  <a:pt x="1263650" y="47625"/>
                </a:lnTo>
                <a:lnTo>
                  <a:pt x="1339850" y="47625"/>
                </a:lnTo>
                <a:lnTo>
                  <a:pt x="1339850" y="28575"/>
                </a:lnTo>
                <a:close/>
              </a:path>
              <a:path w="3962400" h="76200">
                <a:moveTo>
                  <a:pt x="1473200" y="28575"/>
                </a:moveTo>
                <a:lnTo>
                  <a:pt x="1397000" y="28575"/>
                </a:lnTo>
                <a:lnTo>
                  <a:pt x="1397000" y="47625"/>
                </a:lnTo>
                <a:lnTo>
                  <a:pt x="1473200" y="47625"/>
                </a:lnTo>
                <a:lnTo>
                  <a:pt x="1473200" y="28575"/>
                </a:lnTo>
                <a:close/>
              </a:path>
              <a:path w="3962400" h="76200">
                <a:moveTo>
                  <a:pt x="1606550" y="28575"/>
                </a:moveTo>
                <a:lnTo>
                  <a:pt x="1530350" y="28575"/>
                </a:lnTo>
                <a:lnTo>
                  <a:pt x="1530350" y="47625"/>
                </a:lnTo>
                <a:lnTo>
                  <a:pt x="1606550" y="47625"/>
                </a:lnTo>
                <a:lnTo>
                  <a:pt x="1606550" y="28575"/>
                </a:lnTo>
                <a:close/>
              </a:path>
              <a:path w="3962400" h="76200">
                <a:moveTo>
                  <a:pt x="1739900" y="28575"/>
                </a:moveTo>
                <a:lnTo>
                  <a:pt x="1663700" y="28575"/>
                </a:lnTo>
                <a:lnTo>
                  <a:pt x="1663700" y="47625"/>
                </a:lnTo>
                <a:lnTo>
                  <a:pt x="1739900" y="47625"/>
                </a:lnTo>
                <a:lnTo>
                  <a:pt x="1739900" y="28575"/>
                </a:lnTo>
                <a:close/>
              </a:path>
              <a:path w="3962400" h="76200">
                <a:moveTo>
                  <a:pt x="1873250" y="28575"/>
                </a:moveTo>
                <a:lnTo>
                  <a:pt x="1797050" y="28575"/>
                </a:lnTo>
                <a:lnTo>
                  <a:pt x="1797050" y="47625"/>
                </a:lnTo>
                <a:lnTo>
                  <a:pt x="1873250" y="47625"/>
                </a:lnTo>
                <a:lnTo>
                  <a:pt x="1873250" y="28575"/>
                </a:lnTo>
                <a:close/>
              </a:path>
              <a:path w="3962400" h="76200">
                <a:moveTo>
                  <a:pt x="2006600" y="28575"/>
                </a:moveTo>
                <a:lnTo>
                  <a:pt x="1930400" y="28575"/>
                </a:lnTo>
                <a:lnTo>
                  <a:pt x="1930400" y="47625"/>
                </a:lnTo>
                <a:lnTo>
                  <a:pt x="2006600" y="47625"/>
                </a:lnTo>
                <a:lnTo>
                  <a:pt x="2006600" y="28575"/>
                </a:lnTo>
                <a:close/>
              </a:path>
              <a:path w="3962400" h="76200">
                <a:moveTo>
                  <a:pt x="2139950" y="28575"/>
                </a:moveTo>
                <a:lnTo>
                  <a:pt x="2063750" y="28575"/>
                </a:lnTo>
                <a:lnTo>
                  <a:pt x="2063750" y="47625"/>
                </a:lnTo>
                <a:lnTo>
                  <a:pt x="2139950" y="47625"/>
                </a:lnTo>
                <a:lnTo>
                  <a:pt x="2139950" y="28575"/>
                </a:lnTo>
                <a:close/>
              </a:path>
              <a:path w="3962400" h="76200">
                <a:moveTo>
                  <a:pt x="2197100" y="28575"/>
                </a:moveTo>
                <a:lnTo>
                  <a:pt x="2197100" y="47625"/>
                </a:lnTo>
                <a:lnTo>
                  <a:pt x="2273300" y="47751"/>
                </a:lnTo>
                <a:lnTo>
                  <a:pt x="2273300" y="28701"/>
                </a:lnTo>
                <a:lnTo>
                  <a:pt x="2197100" y="28575"/>
                </a:lnTo>
                <a:close/>
              </a:path>
              <a:path w="3962400" h="76200">
                <a:moveTo>
                  <a:pt x="2406650" y="28701"/>
                </a:moveTo>
                <a:lnTo>
                  <a:pt x="2330450" y="28701"/>
                </a:lnTo>
                <a:lnTo>
                  <a:pt x="2330450" y="47751"/>
                </a:lnTo>
                <a:lnTo>
                  <a:pt x="2406650" y="47751"/>
                </a:lnTo>
                <a:lnTo>
                  <a:pt x="2406650" y="28701"/>
                </a:lnTo>
                <a:close/>
              </a:path>
              <a:path w="3962400" h="76200">
                <a:moveTo>
                  <a:pt x="2540000" y="28701"/>
                </a:moveTo>
                <a:lnTo>
                  <a:pt x="2463800" y="28701"/>
                </a:lnTo>
                <a:lnTo>
                  <a:pt x="2463800" y="47751"/>
                </a:lnTo>
                <a:lnTo>
                  <a:pt x="2540000" y="47751"/>
                </a:lnTo>
                <a:lnTo>
                  <a:pt x="2540000" y="28701"/>
                </a:lnTo>
                <a:close/>
              </a:path>
              <a:path w="3962400" h="76200">
                <a:moveTo>
                  <a:pt x="2673350" y="28701"/>
                </a:moveTo>
                <a:lnTo>
                  <a:pt x="2597150" y="28701"/>
                </a:lnTo>
                <a:lnTo>
                  <a:pt x="2597150" y="47751"/>
                </a:lnTo>
                <a:lnTo>
                  <a:pt x="2673350" y="47751"/>
                </a:lnTo>
                <a:lnTo>
                  <a:pt x="2673350" y="28701"/>
                </a:lnTo>
                <a:close/>
              </a:path>
              <a:path w="3962400" h="76200">
                <a:moveTo>
                  <a:pt x="2806700" y="28701"/>
                </a:moveTo>
                <a:lnTo>
                  <a:pt x="2730500" y="28701"/>
                </a:lnTo>
                <a:lnTo>
                  <a:pt x="2730500" y="47751"/>
                </a:lnTo>
                <a:lnTo>
                  <a:pt x="2806700" y="47751"/>
                </a:lnTo>
                <a:lnTo>
                  <a:pt x="2806700" y="28701"/>
                </a:lnTo>
                <a:close/>
              </a:path>
              <a:path w="3962400" h="76200">
                <a:moveTo>
                  <a:pt x="2940050" y="28701"/>
                </a:moveTo>
                <a:lnTo>
                  <a:pt x="2863850" y="28701"/>
                </a:lnTo>
                <a:lnTo>
                  <a:pt x="2863850" y="47751"/>
                </a:lnTo>
                <a:lnTo>
                  <a:pt x="2940050" y="47751"/>
                </a:lnTo>
                <a:lnTo>
                  <a:pt x="2940050" y="28701"/>
                </a:lnTo>
                <a:close/>
              </a:path>
              <a:path w="3962400" h="76200">
                <a:moveTo>
                  <a:pt x="3073400" y="28701"/>
                </a:moveTo>
                <a:lnTo>
                  <a:pt x="2997200" y="28701"/>
                </a:lnTo>
                <a:lnTo>
                  <a:pt x="2997200" y="47751"/>
                </a:lnTo>
                <a:lnTo>
                  <a:pt x="3073400" y="47751"/>
                </a:lnTo>
                <a:lnTo>
                  <a:pt x="3073400" y="28701"/>
                </a:lnTo>
                <a:close/>
              </a:path>
              <a:path w="3962400" h="76200">
                <a:moveTo>
                  <a:pt x="3206750" y="28701"/>
                </a:moveTo>
                <a:lnTo>
                  <a:pt x="3130550" y="28701"/>
                </a:lnTo>
                <a:lnTo>
                  <a:pt x="3130550" y="47751"/>
                </a:lnTo>
                <a:lnTo>
                  <a:pt x="3206750" y="47751"/>
                </a:lnTo>
                <a:lnTo>
                  <a:pt x="3206750" y="28701"/>
                </a:lnTo>
                <a:close/>
              </a:path>
              <a:path w="3962400" h="76200">
                <a:moveTo>
                  <a:pt x="3340100" y="28701"/>
                </a:moveTo>
                <a:lnTo>
                  <a:pt x="3263900" y="28701"/>
                </a:lnTo>
                <a:lnTo>
                  <a:pt x="3263900" y="47751"/>
                </a:lnTo>
                <a:lnTo>
                  <a:pt x="3340100" y="47751"/>
                </a:lnTo>
                <a:lnTo>
                  <a:pt x="3340100" y="28701"/>
                </a:lnTo>
                <a:close/>
              </a:path>
              <a:path w="3962400" h="76200">
                <a:moveTo>
                  <a:pt x="3473450" y="28701"/>
                </a:moveTo>
                <a:lnTo>
                  <a:pt x="3397250" y="28701"/>
                </a:lnTo>
                <a:lnTo>
                  <a:pt x="3397250" y="47751"/>
                </a:lnTo>
                <a:lnTo>
                  <a:pt x="3473450" y="47751"/>
                </a:lnTo>
                <a:lnTo>
                  <a:pt x="3473450" y="28701"/>
                </a:lnTo>
                <a:close/>
              </a:path>
              <a:path w="3962400" h="76200">
                <a:moveTo>
                  <a:pt x="3606800" y="28701"/>
                </a:moveTo>
                <a:lnTo>
                  <a:pt x="3530600" y="28701"/>
                </a:lnTo>
                <a:lnTo>
                  <a:pt x="3530600" y="47751"/>
                </a:lnTo>
                <a:lnTo>
                  <a:pt x="3606800" y="47751"/>
                </a:lnTo>
                <a:lnTo>
                  <a:pt x="3606800" y="28701"/>
                </a:lnTo>
                <a:close/>
              </a:path>
              <a:path w="3962400" h="76200">
                <a:moveTo>
                  <a:pt x="3740150" y="28701"/>
                </a:moveTo>
                <a:lnTo>
                  <a:pt x="3663950" y="28701"/>
                </a:lnTo>
                <a:lnTo>
                  <a:pt x="3663950" y="47751"/>
                </a:lnTo>
                <a:lnTo>
                  <a:pt x="3740150" y="47751"/>
                </a:lnTo>
                <a:lnTo>
                  <a:pt x="3740150" y="28701"/>
                </a:lnTo>
                <a:close/>
              </a:path>
              <a:path w="3962400" h="76200">
                <a:moveTo>
                  <a:pt x="3873500" y="28701"/>
                </a:moveTo>
                <a:lnTo>
                  <a:pt x="3797300" y="28701"/>
                </a:lnTo>
                <a:lnTo>
                  <a:pt x="3797300" y="47751"/>
                </a:lnTo>
                <a:lnTo>
                  <a:pt x="3873500" y="47751"/>
                </a:lnTo>
                <a:lnTo>
                  <a:pt x="3873500" y="28701"/>
                </a:lnTo>
                <a:close/>
              </a:path>
              <a:path w="3962400" h="76200">
                <a:moveTo>
                  <a:pt x="3962400" y="28701"/>
                </a:moveTo>
                <a:lnTo>
                  <a:pt x="3930650" y="28701"/>
                </a:lnTo>
                <a:lnTo>
                  <a:pt x="3930650" y="47751"/>
                </a:lnTo>
                <a:lnTo>
                  <a:pt x="3962400" y="47751"/>
                </a:lnTo>
                <a:lnTo>
                  <a:pt x="3962400" y="28701"/>
                </a:lnTo>
                <a:close/>
              </a:path>
            </a:pathLst>
          </a:custGeom>
          <a:solidFill>
            <a:srgbClr val="0066CC"/>
          </a:solidFill>
        </p:spPr>
        <p:txBody>
          <a:bodyPr wrap="square" lIns="0" tIns="0" rIns="0" bIns="0" rtlCol="0"/>
          <a:lstStyle/>
          <a:p>
            <a:endParaRPr/>
          </a:p>
        </p:txBody>
      </p:sp>
      <p:sp>
        <p:nvSpPr>
          <p:cNvPr id="18" name="object 18"/>
          <p:cNvSpPr/>
          <p:nvPr/>
        </p:nvSpPr>
        <p:spPr>
          <a:xfrm>
            <a:off x="2860675" y="3285570"/>
            <a:ext cx="3962400" cy="76200"/>
          </a:xfrm>
          <a:custGeom>
            <a:avLst/>
            <a:gdLst/>
            <a:ahLst/>
            <a:cxnLst/>
            <a:rect l="l" t="t" r="r" b="b"/>
            <a:pathLst>
              <a:path w="3962400" h="76200">
                <a:moveTo>
                  <a:pt x="3886200" y="0"/>
                </a:moveTo>
                <a:lnTo>
                  <a:pt x="3886200" y="76200"/>
                </a:lnTo>
                <a:lnTo>
                  <a:pt x="3943350" y="47625"/>
                </a:lnTo>
                <a:lnTo>
                  <a:pt x="3898900" y="47625"/>
                </a:lnTo>
                <a:lnTo>
                  <a:pt x="3898900" y="28575"/>
                </a:lnTo>
                <a:lnTo>
                  <a:pt x="3943350" y="28575"/>
                </a:lnTo>
                <a:lnTo>
                  <a:pt x="3886200" y="0"/>
                </a:lnTo>
                <a:close/>
              </a:path>
              <a:path w="3962400" h="76200">
                <a:moveTo>
                  <a:pt x="3886200" y="28575"/>
                </a:moveTo>
                <a:lnTo>
                  <a:pt x="0" y="28575"/>
                </a:lnTo>
                <a:lnTo>
                  <a:pt x="0" y="47625"/>
                </a:lnTo>
                <a:lnTo>
                  <a:pt x="3886200" y="47625"/>
                </a:lnTo>
                <a:lnTo>
                  <a:pt x="3886200" y="28575"/>
                </a:lnTo>
                <a:close/>
              </a:path>
              <a:path w="3962400" h="76200">
                <a:moveTo>
                  <a:pt x="3943350" y="28575"/>
                </a:moveTo>
                <a:lnTo>
                  <a:pt x="3898900" y="28575"/>
                </a:lnTo>
                <a:lnTo>
                  <a:pt x="3898900" y="47625"/>
                </a:lnTo>
                <a:lnTo>
                  <a:pt x="3943350" y="47625"/>
                </a:lnTo>
                <a:lnTo>
                  <a:pt x="3962400" y="38100"/>
                </a:lnTo>
                <a:lnTo>
                  <a:pt x="3943350" y="28575"/>
                </a:lnTo>
                <a:close/>
              </a:path>
            </a:pathLst>
          </a:custGeom>
          <a:solidFill>
            <a:srgbClr val="F0430D"/>
          </a:solidFill>
        </p:spPr>
        <p:txBody>
          <a:bodyPr wrap="square" lIns="0" tIns="0" rIns="0" bIns="0" rtlCol="0"/>
          <a:lstStyle/>
          <a:p>
            <a:endParaRPr/>
          </a:p>
        </p:txBody>
      </p:sp>
      <p:sp>
        <p:nvSpPr>
          <p:cNvPr id="19" name="object 19"/>
          <p:cNvSpPr/>
          <p:nvPr/>
        </p:nvSpPr>
        <p:spPr>
          <a:xfrm>
            <a:off x="2830448" y="2415620"/>
            <a:ext cx="3962400" cy="76200"/>
          </a:xfrm>
          <a:custGeom>
            <a:avLst/>
            <a:gdLst/>
            <a:ahLst/>
            <a:cxnLst/>
            <a:rect l="l" t="t" r="r" b="b"/>
            <a:pathLst>
              <a:path w="3962400" h="76200">
                <a:moveTo>
                  <a:pt x="76200" y="0"/>
                </a:moveTo>
                <a:lnTo>
                  <a:pt x="0" y="38100"/>
                </a:lnTo>
                <a:lnTo>
                  <a:pt x="76200" y="76200"/>
                </a:lnTo>
                <a:lnTo>
                  <a:pt x="76200" y="47625"/>
                </a:lnTo>
                <a:lnTo>
                  <a:pt x="63500" y="47625"/>
                </a:lnTo>
                <a:lnTo>
                  <a:pt x="63500" y="28575"/>
                </a:lnTo>
                <a:lnTo>
                  <a:pt x="76200" y="28575"/>
                </a:lnTo>
                <a:lnTo>
                  <a:pt x="76200" y="0"/>
                </a:lnTo>
                <a:close/>
              </a:path>
              <a:path w="3962400" h="76200">
                <a:moveTo>
                  <a:pt x="76200" y="28575"/>
                </a:moveTo>
                <a:lnTo>
                  <a:pt x="63500" y="28575"/>
                </a:lnTo>
                <a:lnTo>
                  <a:pt x="63500" y="47625"/>
                </a:lnTo>
                <a:lnTo>
                  <a:pt x="76200" y="47625"/>
                </a:lnTo>
                <a:lnTo>
                  <a:pt x="76200" y="28575"/>
                </a:lnTo>
                <a:close/>
              </a:path>
              <a:path w="3962400" h="76200">
                <a:moveTo>
                  <a:pt x="3962400" y="28575"/>
                </a:moveTo>
                <a:lnTo>
                  <a:pt x="76200" y="28575"/>
                </a:lnTo>
                <a:lnTo>
                  <a:pt x="76200" y="47625"/>
                </a:lnTo>
                <a:lnTo>
                  <a:pt x="3962400" y="47625"/>
                </a:lnTo>
                <a:lnTo>
                  <a:pt x="3962400" y="28575"/>
                </a:lnTo>
                <a:close/>
              </a:path>
            </a:pathLst>
          </a:custGeom>
          <a:solidFill>
            <a:srgbClr val="0066CC"/>
          </a:solidFill>
        </p:spPr>
        <p:txBody>
          <a:bodyPr wrap="square" lIns="0" tIns="0" rIns="0" bIns="0" rtlCol="0"/>
          <a:lstStyle/>
          <a:p>
            <a:endParaRPr/>
          </a:p>
        </p:txBody>
      </p:sp>
      <p:sp>
        <p:nvSpPr>
          <p:cNvPr id="20" name="object 20"/>
          <p:cNvSpPr txBox="1"/>
          <p:nvPr/>
        </p:nvSpPr>
        <p:spPr>
          <a:xfrm>
            <a:off x="3688460" y="1278820"/>
            <a:ext cx="1766570" cy="759460"/>
          </a:xfrm>
          <a:prstGeom prst="rect">
            <a:avLst/>
          </a:prstGeom>
        </p:spPr>
        <p:txBody>
          <a:bodyPr vert="horz" wrap="square" lIns="0" tIns="135890" rIns="0" bIns="0" rtlCol="0">
            <a:spAutoFit/>
          </a:bodyPr>
          <a:lstStyle/>
          <a:p>
            <a:pPr algn="ctr">
              <a:lnSpc>
                <a:spcPct val="100000"/>
              </a:lnSpc>
              <a:spcBef>
                <a:spcPts val="1070"/>
              </a:spcBef>
            </a:pPr>
            <a:r>
              <a:rPr sz="1600" spc="-105" dirty="0">
                <a:solidFill>
                  <a:srgbClr val="333333"/>
                </a:solidFill>
                <a:latin typeface="Arial"/>
                <a:cs typeface="Arial"/>
              </a:rPr>
              <a:t>Operating</a:t>
            </a:r>
            <a:r>
              <a:rPr sz="1600" spc="-65" dirty="0">
                <a:solidFill>
                  <a:srgbClr val="333333"/>
                </a:solidFill>
                <a:latin typeface="Arial"/>
                <a:cs typeface="Arial"/>
              </a:rPr>
              <a:t> </a:t>
            </a:r>
            <a:r>
              <a:rPr sz="1600" spc="-85" dirty="0">
                <a:solidFill>
                  <a:srgbClr val="333333"/>
                </a:solidFill>
                <a:latin typeface="Arial"/>
                <a:cs typeface="Arial"/>
              </a:rPr>
              <a:t>constraints</a:t>
            </a:r>
            <a:endParaRPr sz="1600">
              <a:latin typeface="Arial"/>
              <a:cs typeface="Arial"/>
            </a:endParaRPr>
          </a:p>
          <a:p>
            <a:pPr marR="104139" algn="ctr">
              <a:lnSpc>
                <a:spcPct val="100000"/>
              </a:lnSpc>
              <a:spcBef>
                <a:spcPts val="965"/>
              </a:spcBef>
            </a:pPr>
            <a:r>
              <a:rPr sz="1600" spc="-150" dirty="0">
                <a:solidFill>
                  <a:srgbClr val="333333"/>
                </a:solidFill>
                <a:latin typeface="Arial"/>
                <a:cs typeface="Arial"/>
              </a:rPr>
              <a:t>Cost</a:t>
            </a:r>
            <a:r>
              <a:rPr sz="1600" spc="-70" dirty="0">
                <a:solidFill>
                  <a:srgbClr val="333333"/>
                </a:solidFill>
                <a:latin typeface="Arial"/>
                <a:cs typeface="Arial"/>
              </a:rPr>
              <a:t> </a:t>
            </a:r>
            <a:r>
              <a:rPr sz="1600" spc="-120" dirty="0">
                <a:solidFill>
                  <a:srgbClr val="333333"/>
                </a:solidFill>
                <a:latin typeface="Arial"/>
                <a:cs typeface="Arial"/>
              </a:rPr>
              <a:t>elements</a:t>
            </a:r>
            <a:endParaRPr sz="1600">
              <a:latin typeface="Arial"/>
              <a:cs typeface="Arial"/>
            </a:endParaRPr>
          </a:p>
        </p:txBody>
      </p:sp>
      <p:sp>
        <p:nvSpPr>
          <p:cNvPr id="21" name="object 21"/>
          <p:cNvSpPr txBox="1"/>
          <p:nvPr/>
        </p:nvSpPr>
        <p:spPr>
          <a:xfrm>
            <a:off x="2816732" y="2167792"/>
            <a:ext cx="3279140" cy="269240"/>
          </a:xfrm>
          <a:prstGeom prst="rect">
            <a:avLst/>
          </a:prstGeom>
        </p:spPr>
        <p:txBody>
          <a:bodyPr vert="horz" wrap="square" lIns="0" tIns="12065" rIns="0" bIns="0" rtlCol="0">
            <a:spAutoFit/>
          </a:bodyPr>
          <a:lstStyle/>
          <a:p>
            <a:pPr marL="12700">
              <a:lnSpc>
                <a:spcPct val="100000"/>
              </a:lnSpc>
              <a:spcBef>
                <a:spcPts val="95"/>
              </a:spcBef>
            </a:pPr>
            <a:r>
              <a:rPr sz="1600" spc="-105" dirty="0">
                <a:solidFill>
                  <a:srgbClr val="333333"/>
                </a:solidFill>
                <a:latin typeface="Arial"/>
                <a:cs typeface="Arial"/>
              </a:rPr>
              <a:t>Current </a:t>
            </a:r>
            <a:r>
              <a:rPr sz="1600" spc="-90" dirty="0">
                <a:solidFill>
                  <a:srgbClr val="333333"/>
                </a:solidFill>
                <a:latin typeface="Arial"/>
                <a:cs typeface="Arial"/>
              </a:rPr>
              <a:t>status </a:t>
            </a:r>
            <a:r>
              <a:rPr sz="1600" spc="175" dirty="0">
                <a:solidFill>
                  <a:srgbClr val="333333"/>
                </a:solidFill>
                <a:latin typeface="Arial"/>
                <a:cs typeface="Arial"/>
              </a:rPr>
              <a:t>/ </a:t>
            </a:r>
            <a:r>
              <a:rPr sz="1600" spc="-110" dirty="0">
                <a:solidFill>
                  <a:srgbClr val="333333"/>
                </a:solidFill>
                <a:latin typeface="Arial"/>
                <a:cs typeface="Arial"/>
              </a:rPr>
              <a:t>generations </a:t>
            </a:r>
            <a:r>
              <a:rPr sz="1600" spc="175" dirty="0">
                <a:solidFill>
                  <a:srgbClr val="333333"/>
                </a:solidFill>
                <a:latin typeface="Arial"/>
                <a:cs typeface="Arial"/>
              </a:rPr>
              <a:t>/</a:t>
            </a:r>
            <a:r>
              <a:rPr sz="1600" spc="5" dirty="0">
                <a:solidFill>
                  <a:srgbClr val="333333"/>
                </a:solidFill>
                <a:latin typeface="Arial"/>
                <a:cs typeface="Arial"/>
              </a:rPr>
              <a:t> </a:t>
            </a:r>
            <a:r>
              <a:rPr sz="1600" spc="-120" dirty="0">
                <a:solidFill>
                  <a:srgbClr val="333333"/>
                </a:solidFill>
                <a:latin typeface="Arial"/>
                <a:cs typeface="Arial"/>
              </a:rPr>
              <a:t>frequency</a:t>
            </a:r>
            <a:endParaRPr sz="1600">
              <a:latin typeface="Arial"/>
              <a:cs typeface="Arial"/>
            </a:endParaRPr>
          </a:p>
        </p:txBody>
      </p:sp>
      <p:sp>
        <p:nvSpPr>
          <p:cNvPr id="22" name="object 22"/>
          <p:cNvSpPr txBox="1"/>
          <p:nvPr/>
        </p:nvSpPr>
        <p:spPr>
          <a:xfrm>
            <a:off x="4195064" y="3050746"/>
            <a:ext cx="673735" cy="269240"/>
          </a:xfrm>
          <a:prstGeom prst="rect">
            <a:avLst/>
          </a:prstGeom>
        </p:spPr>
        <p:txBody>
          <a:bodyPr vert="horz" wrap="square" lIns="0" tIns="12065" rIns="0" bIns="0" rtlCol="0">
            <a:spAutoFit/>
          </a:bodyPr>
          <a:lstStyle/>
          <a:p>
            <a:pPr marL="12700">
              <a:lnSpc>
                <a:spcPct val="100000"/>
              </a:lnSpc>
              <a:spcBef>
                <a:spcPts val="95"/>
              </a:spcBef>
            </a:pPr>
            <a:r>
              <a:rPr sz="1600" spc="-195" dirty="0">
                <a:solidFill>
                  <a:srgbClr val="333333"/>
                </a:solidFill>
                <a:latin typeface="Arial"/>
                <a:cs typeface="Arial"/>
              </a:rPr>
              <a:t>Co</a:t>
            </a:r>
            <a:r>
              <a:rPr sz="1600" spc="-180" dirty="0">
                <a:solidFill>
                  <a:srgbClr val="333333"/>
                </a:solidFill>
                <a:latin typeface="Arial"/>
                <a:cs typeface="Arial"/>
              </a:rPr>
              <a:t>n</a:t>
            </a:r>
            <a:r>
              <a:rPr sz="1600" spc="35" dirty="0">
                <a:solidFill>
                  <a:srgbClr val="333333"/>
                </a:solidFill>
                <a:latin typeface="Arial"/>
                <a:cs typeface="Arial"/>
              </a:rPr>
              <a:t>t</a:t>
            </a:r>
            <a:r>
              <a:rPr sz="1600" spc="-90" dirty="0">
                <a:solidFill>
                  <a:srgbClr val="333333"/>
                </a:solidFill>
                <a:latin typeface="Arial"/>
                <a:cs typeface="Arial"/>
              </a:rPr>
              <a:t>rols</a:t>
            </a:r>
            <a:endParaRPr sz="1600">
              <a:latin typeface="Arial"/>
              <a:cs typeface="Arial"/>
            </a:endParaRPr>
          </a:p>
        </p:txBody>
      </p:sp>
      <p:sp>
        <p:nvSpPr>
          <p:cNvPr id="23" name="object 23"/>
          <p:cNvSpPr/>
          <p:nvPr/>
        </p:nvSpPr>
        <p:spPr>
          <a:xfrm>
            <a:off x="7411846" y="2448767"/>
            <a:ext cx="567055" cy="548005"/>
          </a:xfrm>
          <a:custGeom>
            <a:avLst/>
            <a:gdLst/>
            <a:ahLst/>
            <a:cxnLst/>
            <a:rect l="l" t="t" r="r" b="b"/>
            <a:pathLst>
              <a:path w="567054" h="548005">
                <a:moveTo>
                  <a:pt x="508777" y="463568"/>
                </a:moveTo>
                <a:lnTo>
                  <a:pt x="481075" y="465708"/>
                </a:lnTo>
                <a:lnTo>
                  <a:pt x="530478" y="547877"/>
                </a:lnTo>
                <a:lnTo>
                  <a:pt x="553234" y="491870"/>
                </a:lnTo>
                <a:lnTo>
                  <a:pt x="519049" y="491870"/>
                </a:lnTo>
                <a:lnTo>
                  <a:pt x="511809" y="486410"/>
                </a:lnTo>
                <a:lnTo>
                  <a:pt x="508777" y="463568"/>
                </a:lnTo>
                <a:close/>
              </a:path>
              <a:path w="567054" h="548005">
                <a:moveTo>
                  <a:pt x="537258" y="461368"/>
                </a:moveTo>
                <a:lnTo>
                  <a:pt x="508777" y="463568"/>
                </a:lnTo>
                <a:lnTo>
                  <a:pt x="511809" y="486410"/>
                </a:lnTo>
                <a:lnTo>
                  <a:pt x="519049" y="491870"/>
                </a:lnTo>
                <a:lnTo>
                  <a:pt x="534670" y="489838"/>
                </a:lnTo>
                <a:lnTo>
                  <a:pt x="540130" y="482600"/>
                </a:lnTo>
                <a:lnTo>
                  <a:pt x="539114" y="474725"/>
                </a:lnTo>
                <a:lnTo>
                  <a:pt x="537258" y="461368"/>
                </a:lnTo>
                <a:close/>
              </a:path>
              <a:path w="567054" h="548005">
                <a:moveTo>
                  <a:pt x="566547" y="459104"/>
                </a:moveTo>
                <a:lnTo>
                  <a:pt x="537258" y="461368"/>
                </a:lnTo>
                <a:lnTo>
                  <a:pt x="539114" y="474725"/>
                </a:lnTo>
                <a:lnTo>
                  <a:pt x="540130" y="482600"/>
                </a:lnTo>
                <a:lnTo>
                  <a:pt x="534670" y="489838"/>
                </a:lnTo>
                <a:lnTo>
                  <a:pt x="519049" y="491870"/>
                </a:lnTo>
                <a:lnTo>
                  <a:pt x="553234" y="491870"/>
                </a:lnTo>
                <a:lnTo>
                  <a:pt x="566547" y="459104"/>
                </a:lnTo>
                <a:close/>
              </a:path>
              <a:path w="567054" h="548005">
                <a:moveTo>
                  <a:pt x="6984" y="0"/>
                </a:moveTo>
                <a:lnTo>
                  <a:pt x="380" y="6223"/>
                </a:lnTo>
                <a:lnTo>
                  <a:pt x="253" y="14097"/>
                </a:lnTo>
                <a:lnTo>
                  <a:pt x="0" y="22098"/>
                </a:lnTo>
                <a:lnTo>
                  <a:pt x="6223" y="28575"/>
                </a:lnTo>
                <a:lnTo>
                  <a:pt x="40767" y="29463"/>
                </a:lnTo>
                <a:lnTo>
                  <a:pt x="66167" y="31495"/>
                </a:lnTo>
                <a:lnTo>
                  <a:pt x="115950" y="39369"/>
                </a:lnTo>
                <a:lnTo>
                  <a:pt x="163956" y="52197"/>
                </a:lnTo>
                <a:lnTo>
                  <a:pt x="210057" y="69595"/>
                </a:lnTo>
                <a:lnTo>
                  <a:pt x="253746" y="91566"/>
                </a:lnTo>
                <a:lnTo>
                  <a:pt x="295148" y="117475"/>
                </a:lnTo>
                <a:lnTo>
                  <a:pt x="333755" y="147447"/>
                </a:lnTo>
                <a:lnTo>
                  <a:pt x="369443" y="180975"/>
                </a:lnTo>
                <a:lnTo>
                  <a:pt x="401700" y="217804"/>
                </a:lnTo>
                <a:lnTo>
                  <a:pt x="430529" y="257810"/>
                </a:lnTo>
                <a:lnTo>
                  <a:pt x="455675" y="300608"/>
                </a:lnTo>
                <a:lnTo>
                  <a:pt x="476757" y="345948"/>
                </a:lnTo>
                <a:lnTo>
                  <a:pt x="493649" y="393700"/>
                </a:lnTo>
                <a:lnTo>
                  <a:pt x="506095" y="443483"/>
                </a:lnTo>
                <a:lnTo>
                  <a:pt x="508777" y="463568"/>
                </a:lnTo>
                <a:lnTo>
                  <a:pt x="537258" y="461368"/>
                </a:lnTo>
                <a:lnTo>
                  <a:pt x="527938" y="410717"/>
                </a:lnTo>
                <a:lnTo>
                  <a:pt x="512445" y="359410"/>
                </a:lnTo>
                <a:lnTo>
                  <a:pt x="492378" y="310261"/>
                </a:lnTo>
                <a:lnTo>
                  <a:pt x="467995" y="263778"/>
                </a:lnTo>
                <a:lnTo>
                  <a:pt x="439293" y="220090"/>
                </a:lnTo>
                <a:lnTo>
                  <a:pt x="407034" y="179577"/>
                </a:lnTo>
                <a:lnTo>
                  <a:pt x="370967" y="142493"/>
                </a:lnTo>
                <a:lnTo>
                  <a:pt x="331724" y="108965"/>
                </a:lnTo>
                <a:lnTo>
                  <a:pt x="289305" y="79501"/>
                </a:lnTo>
                <a:lnTo>
                  <a:pt x="244348" y="54101"/>
                </a:lnTo>
                <a:lnTo>
                  <a:pt x="196723" y="33400"/>
                </a:lnTo>
                <a:lnTo>
                  <a:pt x="146811" y="17399"/>
                </a:lnTo>
                <a:lnTo>
                  <a:pt x="94996" y="6476"/>
                </a:lnTo>
                <a:lnTo>
                  <a:pt x="41401" y="888"/>
                </a:lnTo>
                <a:lnTo>
                  <a:pt x="6984" y="0"/>
                </a:lnTo>
                <a:close/>
              </a:path>
            </a:pathLst>
          </a:custGeom>
          <a:solidFill>
            <a:srgbClr val="C0C0C0"/>
          </a:solidFill>
        </p:spPr>
        <p:txBody>
          <a:bodyPr wrap="square" lIns="0" tIns="0" rIns="0" bIns="0" rtlCol="0"/>
          <a:lstStyle/>
          <a:p>
            <a:endParaRPr/>
          </a:p>
        </p:txBody>
      </p:sp>
      <p:sp>
        <p:nvSpPr>
          <p:cNvPr id="24" name="object 24"/>
          <p:cNvSpPr/>
          <p:nvPr/>
        </p:nvSpPr>
        <p:spPr>
          <a:xfrm>
            <a:off x="7501128" y="2878915"/>
            <a:ext cx="455930" cy="541655"/>
          </a:xfrm>
          <a:custGeom>
            <a:avLst/>
            <a:gdLst/>
            <a:ahLst/>
            <a:cxnLst/>
            <a:rect l="l" t="t" r="r" b="b"/>
            <a:pathLst>
              <a:path w="455929" h="541655">
                <a:moveTo>
                  <a:pt x="80518" y="456311"/>
                </a:moveTo>
                <a:lnTo>
                  <a:pt x="0" y="508253"/>
                </a:lnTo>
                <a:lnTo>
                  <a:pt x="89916" y="541527"/>
                </a:lnTo>
                <a:lnTo>
                  <a:pt x="87058" y="515619"/>
                </a:lnTo>
                <a:lnTo>
                  <a:pt x="65024" y="515619"/>
                </a:lnTo>
                <a:lnTo>
                  <a:pt x="57785" y="510158"/>
                </a:lnTo>
                <a:lnTo>
                  <a:pt x="56896" y="502284"/>
                </a:lnTo>
                <a:lnTo>
                  <a:pt x="55879" y="494538"/>
                </a:lnTo>
                <a:lnTo>
                  <a:pt x="61341" y="487299"/>
                </a:lnTo>
                <a:lnTo>
                  <a:pt x="69215" y="486282"/>
                </a:lnTo>
                <a:lnTo>
                  <a:pt x="83635" y="484579"/>
                </a:lnTo>
                <a:lnTo>
                  <a:pt x="80518" y="456311"/>
                </a:lnTo>
                <a:close/>
              </a:path>
              <a:path w="455929" h="541655">
                <a:moveTo>
                  <a:pt x="83635" y="484579"/>
                </a:moveTo>
                <a:lnTo>
                  <a:pt x="69215" y="486282"/>
                </a:lnTo>
                <a:lnTo>
                  <a:pt x="61341" y="487299"/>
                </a:lnTo>
                <a:lnTo>
                  <a:pt x="55879" y="494538"/>
                </a:lnTo>
                <a:lnTo>
                  <a:pt x="56896" y="502284"/>
                </a:lnTo>
                <a:lnTo>
                  <a:pt x="57785" y="510158"/>
                </a:lnTo>
                <a:lnTo>
                  <a:pt x="65024" y="515619"/>
                </a:lnTo>
                <a:lnTo>
                  <a:pt x="86746" y="512790"/>
                </a:lnTo>
                <a:lnTo>
                  <a:pt x="83635" y="484579"/>
                </a:lnTo>
                <a:close/>
              </a:path>
              <a:path w="455929" h="541655">
                <a:moveTo>
                  <a:pt x="86746" y="512790"/>
                </a:moveTo>
                <a:lnTo>
                  <a:pt x="65024" y="515619"/>
                </a:lnTo>
                <a:lnTo>
                  <a:pt x="87058" y="515619"/>
                </a:lnTo>
                <a:lnTo>
                  <a:pt x="86746" y="512790"/>
                </a:lnTo>
                <a:close/>
              </a:path>
              <a:path w="455929" h="541655">
                <a:moveTo>
                  <a:pt x="433577" y="0"/>
                </a:moveTo>
                <a:lnTo>
                  <a:pt x="427100" y="6350"/>
                </a:lnTo>
                <a:lnTo>
                  <a:pt x="426958" y="14858"/>
                </a:lnTo>
                <a:lnTo>
                  <a:pt x="426339" y="39624"/>
                </a:lnTo>
                <a:lnTo>
                  <a:pt x="421894" y="88011"/>
                </a:lnTo>
                <a:lnTo>
                  <a:pt x="413257" y="135000"/>
                </a:lnTo>
                <a:lnTo>
                  <a:pt x="400812" y="180086"/>
                </a:lnTo>
                <a:lnTo>
                  <a:pt x="384428" y="223138"/>
                </a:lnTo>
                <a:lnTo>
                  <a:pt x="364617" y="264032"/>
                </a:lnTo>
                <a:lnTo>
                  <a:pt x="341502" y="302387"/>
                </a:lnTo>
                <a:lnTo>
                  <a:pt x="315214" y="337819"/>
                </a:lnTo>
                <a:lnTo>
                  <a:pt x="286257" y="370204"/>
                </a:lnTo>
                <a:lnTo>
                  <a:pt x="254507" y="399414"/>
                </a:lnTo>
                <a:lnTo>
                  <a:pt x="220472" y="425068"/>
                </a:lnTo>
                <a:lnTo>
                  <a:pt x="184150" y="447166"/>
                </a:lnTo>
                <a:lnTo>
                  <a:pt x="145923" y="465200"/>
                </a:lnTo>
                <a:lnTo>
                  <a:pt x="105918" y="479170"/>
                </a:lnTo>
                <a:lnTo>
                  <a:pt x="83635" y="484579"/>
                </a:lnTo>
                <a:lnTo>
                  <a:pt x="86746" y="512790"/>
                </a:lnTo>
                <a:lnTo>
                  <a:pt x="136271" y="499490"/>
                </a:lnTo>
                <a:lnTo>
                  <a:pt x="178180" y="482218"/>
                </a:lnTo>
                <a:lnTo>
                  <a:pt x="218058" y="460628"/>
                </a:lnTo>
                <a:lnTo>
                  <a:pt x="255650" y="435101"/>
                </a:lnTo>
                <a:lnTo>
                  <a:pt x="290575" y="405764"/>
                </a:lnTo>
                <a:lnTo>
                  <a:pt x="322833" y="372999"/>
                </a:lnTo>
                <a:lnTo>
                  <a:pt x="352044" y="336803"/>
                </a:lnTo>
                <a:lnTo>
                  <a:pt x="378205" y="297688"/>
                </a:lnTo>
                <a:lnTo>
                  <a:pt x="400939" y="255777"/>
                </a:lnTo>
                <a:lnTo>
                  <a:pt x="419989" y="211454"/>
                </a:lnTo>
                <a:lnTo>
                  <a:pt x="435228" y="164845"/>
                </a:lnTo>
                <a:lnTo>
                  <a:pt x="446404" y="116331"/>
                </a:lnTo>
                <a:lnTo>
                  <a:pt x="453136" y="65912"/>
                </a:lnTo>
                <a:lnTo>
                  <a:pt x="455442" y="14224"/>
                </a:lnTo>
                <a:lnTo>
                  <a:pt x="455675" y="6984"/>
                </a:lnTo>
                <a:lnTo>
                  <a:pt x="449452" y="380"/>
                </a:lnTo>
                <a:lnTo>
                  <a:pt x="441578" y="253"/>
                </a:lnTo>
                <a:lnTo>
                  <a:pt x="433577" y="0"/>
                </a:lnTo>
                <a:close/>
              </a:path>
            </a:pathLst>
          </a:custGeom>
          <a:solidFill>
            <a:srgbClr val="C0C0C0"/>
          </a:solidFill>
        </p:spPr>
        <p:txBody>
          <a:bodyPr wrap="square" lIns="0" tIns="0" rIns="0" bIns="0" rtlCol="0"/>
          <a:lstStyle/>
          <a:p>
            <a:endParaRPr/>
          </a:p>
        </p:txBody>
      </p:sp>
      <p:sp>
        <p:nvSpPr>
          <p:cNvPr id="25" name="object 25"/>
          <p:cNvSpPr txBox="1"/>
          <p:nvPr/>
        </p:nvSpPr>
        <p:spPr>
          <a:xfrm>
            <a:off x="7389621" y="4149550"/>
            <a:ext cx="864869" cy="1244600"/>
          </a:xfrm>
          <a:prstGeom prst="rect">
            <a:avLst/>
          </a:prstGeom>
        </p:spPr>
        <p:txBody>
          <a:bodyPr vert="horz" wrap="square" lIns="0" tIns="12065" rIns="0" bIns="0" rtlCol="0">
            <a:spAutoFit/>
          </a:bodyPr>
          <a:lstStyle/>
          <a:p>
            <a:pPr marL="12700" marR="5080">
              <a:lnSpc>
                <a:spcPct val="100000"/>
              </a:lnSpc>
              <a:spcBef>
                <a:spcPts val="95"/>
              </a:spcBef>
            </a:pPr>
            <a:r>
              <a:rPr sz="1600" spc="-130" dirty="0">
                <a:solidFill>
                  <a:srgbClr val="333333"/>
                </a:solidFill>
                <a:latin typeface="Arial"/>
                <a:cs typeface="Arial"/>
              </a:rPr>
              <a:t>Local  </a:t>
            </a:r>
            <a:r>
              <a:rPr sz="1600" spc="-114" dirty="0">
                <a:solidFill>
                  <a:srgbClr val="333333"/>
                </a:solidFill>
                <a:latin typeface="Arial"/>
                <a:cs typeface="Arial"/>
              </a:rPr>
              <a:t>frequency  </a:t>
            </a:r>
            <a:r>
              <a:rPr sz="1600" spc="-85" dirty="0">
                <a:solidFill>
                  <a:srgbClr val="333333"/>
                </a:solidFill>
                <a:latin typeface="Arial"/>
                <a:cs typeface="Arial"/>
              </a:rPr>
              <a:t>regulation  </a:t>
            </a:r>
            <a:r>
              <a:rPr sz="1600" spc="-140" dirty="0">
                <a:solidFill>
                  <a:srgbClr val="333333"/>
                </a:solidFill>
                <a:latin typeface="Arial"/>
                <a:cs typeface="Arial"/>
              </a:rPr>
              <a:t>(speed  </a:t>
            </a:r>
            <a:r>
              <a:rPr sz="1600" spc="-95" dirty="0">
                <a:solidFill>
                  <a:srgbClr val="333333"/>
                </a:solidFill>
                <a:latin typeface="Arial"/>
                <a:cs typeface="Arial"/>
              </a:rPr>
              <a:t>governor)</a:t>
            </a:r>
            <a:endParaRPr sz="1600">
              <a:latin typeface="Arial"/>
              <a:cs typeface="Arial"/>
            </a:endParaRPr>
          </a:p>
        </p:txBody>
      </p:sp>
      <p:sp>
        <p:nvSpPr>
          <p:cNvPr id="26" name="object 26"/>
          <p:cNvSpPr/>
          <p:nvPr/>
        </p:nvSpPr>
        <p:spPr>
          <a:xfrm>
            <a:off x="2844800" y="3726895"/>
            <a:ext cx="3962400" cy="76200"/>
          </a:xfrm>
          <a:custGeom>
            <a:avLst/>
            <a:gdLst/>
            <a:ahLst/>
            <a:cxnLst/>
            <a:rect l="l" t="t" r="r" b="b"/>
            <a:pathLst>
              <a:path w="3962400" h="76200">
                <a:moveTo>
                  <a:pt x="76200" y="28575"/>
                </a:moveTo>
                <a:lnTo>
                  <a:pt x="0" y="28575"/>
                </a:lnTo>
                <a:lnTo>
                  <a:pt x="0" y="47625"/>
                </a:lnTo>
                <a:lnTo>
                  <a:pt x="76200" y="47625"/>
                </a:lnTo>
                <a:lnTo>
                  <a:pt x="76200" y="28575"/>
                </a:lnTo>
                <a:close/>
              </a:path>
              <a:path w="3962400" h="76200">
                <a:moveTo>
                  <a:pt x="209550" y="28575"/>
                </a:moveTo>
                <a:lnTo>
                  <a:pt x="133350" y="28575"/>
                </a:lnTo>
                <a:lnTo>
                  <a:pt x="133350" y="47625"/>
                </a:lnTo>
                <a:lnTo>
                  <a:pt x="209550" y="47625"/>
                </a:lnTo>
                <a:lnTo>
                  <a:pt x="209550" y="28575"/>
                </a:lnTo>
                <a:close/>
              </a:path>
              <a:path w="3962400" h="76200">
                <a:moveTo>
                  <a:pt x="342900" y="28575"/>
                </a:moveTo>
                <a:lnTo>
                  <a:pt x="266700" y="28575"/>
                </a:lnTo>
                <a:lnTo>
                  <a:pt x="266700" y="47625"/>
                </a:lnTo>
                <a:lnTo>
                  <a:pt x="342900" y="47625"/>
                </a:lnTo>
                <a:lnTo>
                  <a:pt x="342900" y="28575"/>
                </a:lnTo>
                <a:close/>
              </a:path>
              <a:path w="3962400" h="76200">
                <a:moveTo>
                  <a:pt x="476250" y="28575"/>
                </a:moveTo>
                <a:lnTo>
                  <a:pt x="400050" y="28575"/>
                </a:lnTo>
                <a:lnTo>
                  <a:pt x="400050" y="47625"/>
                </a:lnTo>
                <a:lnTo>
                  <a:pt x="476250" y="47625"/>
                </a:lnTo>
                <a:lnTo>
                  <a:pt x="476250" y="28575"/>
                </a:lnTo>
                <a:close/>
              </a:path>
              <a:path w="3962400" h="76200">
                <a:moveTo>
                  <a:pt x="609600" y="28575"/>
                </a:moveTo>
                <a:lnTo>
                  <a:pt x="533400" y="28575"/>
                </a:lnTo>
                <a:lnTo>
                  <a:pt x="533400" y="47625"/>
                </a:lnTo>
                <a:lnTo>
                  <a:pt x="609600" y="47625"/>
                </a:lnTo>
                <a:lnTo>
                  <a:pt x="609600" y="28575"/>
                </a:lnTo>
                <a:close/>
              </a:path>
              <a:path w="3962400" h="76200">
                <a:moveTo>
                  <a:pt x="742950" y="28575"/>
                </a:moveTo>
                <a:lnTo>
                  <a:pt x="666750" y="28575"/>
                </a:lnTo>
                <a:lnTo>
                  <a:pt x="666750" y="47625"/>
                </a:lnTo>
                <a:lnTo>
                  <a:pt x="742950" y="47625"/>
                </a:lnTo>
                <a:lnTo>
                  <a:pt x="742950" y="28575"/>
                </a:lnTo>
                <a:close/>
              </a:path>
              <a:path w="3962400" h="76200">
                <a:moveTo>
                  <a:pt x="876300" y="28575"/>
                </a:moveTo>
                <a:lnTo>
                  <a:pt x="800100" y="28575"/>
                </a:lnTo>
                <a:lnTo>
                  <a:pt x="800100" y="47625"/>
                </a:lnTo>
                <a:lnTo>
                  <a:pt x="876300" y="47625"/>
                </a:lnTo>
                <a:lnTo>
                  <a:pt x="876300" y="28575"/>
                </a:lnTo>
                <a:close/>
              </a:path>
              <a:path w="3962400" h="76200">
                <a:moveTo>
                  <a:pt x="1009650" y="28575"/>
                </a:moveTo>
                <a:lnTo>
                  <a:pt x="933450" y="28575"/>
                </a:lnTo>
                <a:lnTo>
                  <a:pt x="933450" y="47625"/>
                </a:lnTo>
                <a:lnTo>
                  <a:pt x="1009650" y="47625"/>
                </a:lnTo>
                <a:lnTo>
                  <a:pt x="1009650" y="28575"/>
                </a:lnTo>
                <a:close/>
              </a:path>
              <a:path w="3962400" h="76200">
                <a:moveTo>
                  <a:pt x="1143000" y="28575"/>
                </a:moveTo>
                <a:lnTo>
                  <a:pt x="1066800" y="28575"/>
                </a:lnTo>
                <a:lnTo>
                  <a:pt x="1066800" y="47625"/>
                </a:lnTo>
                <a:lnTo>
                  <a:pt x="1143000" y="47625"/>
                </a:lnTo>
                <a:lnTo>
                  <a:pt x="1143000" y="28575"/>
                </a:lnTo>
                <a:close/>
              </a:path>
              <a:path w="3962400" h="76200">
                <a:moveTo>
                  <a:pt x="1276350" y="28575"/>
                </a:moveTo>
                <a:lnTo>
                  <a:pt x="1200150" y="28575"/>
                </a:lnTo>
                <a:lnTo>
                  <a:pt x="1200150" y="47625"/>
                </a:lnTo>
                <a:lnTo>
                  <a:pt x="1276350" y="47625"/>
                </a:lnTo>
                <a:lnTo>
                  <a:pt x="1276350" y="28575"/>
                </a:lnTo>
                <a:close/>
              </a:path>
              <a:path w="3962400" h="76200">
                <a:moveTo>
                  <a:pt x="1409700" y="28575"/>
                </a:moveTo>
                <a:lnTo>
                  <a:pt x="1333500" y="28575"/>
                </a:lnTo>
                <a:lnTo>
                  <a:pt x="1333500" y="47625"/>
                </a:lnTo>
                <a:lnTo>
                  <a:pt x="1409700" y="47625"/>
                </a:lnTo>
                <a:lnTo>
                  <a:pt x="1409700" y="28575"/>
                </a:lnTo>
                <a:close/>
              </a:path>
              <a:path w="3962400" h="76200">
                <a:moveTo>
                  <a:pt x="1543050" y="28575"/>
                </a:moveTo>
                <a:lnTo>
                  <a:pt x="1466850" y="28575"/>
                </a:lnTo>
                <a:lnTo>
                  <a:pt x="1466850" y="47625"/>
                </a:lnTo>
                <a:lnTo>
                  <a:pt x="1543050" y="47625"/>
                </a:lnTo>
                <a:lnTo>
                  <a:pt x="1543050" y="28575"/>
                </a:lnTo>
                <a:close/>
              </a:path>
              <a:path w="3962400" h="76200">
                <a:moveTo>
                  <a:pt x="1676400" y="28575"/>
                </a:moveTo>
                <a:lnTo>
                  <a:pt x="1600200" y="28575"/>
                </a:lnTo>
                <a:lnTo>
                  <a:pt x="1600200" y="47625"/>
                </a:lnTo>
                <a:lnTo>
                  <a:pt x="1676400" y="47625"/>
                </a:lnTo>
                <a:lnTo>
                  <a:pt x="1676400" y="28575"/>
                </a:lnTo>
                <a:close/>
              </a:path>
              <a:path w="3962400" h="76200">
                <a:moveTo>
                  <a:pt x="1809750" y="28575"/>
                </a:moveTo>
                <a:lnTo>
                  <a:pt x="1733550" y="28575"/>
                </a:lnTo>
                <a:lnTo>
                  <a:pt x="1733550" y="47625"/>
                </a:lnTo>
                <a:lnTo>
                  <a:pt x="1809750" y="47625"/>
                </a:lnTo>
                <a:lnTo>
                  <a:pt x="1809750" y="28575"/>
                </a:lnTo>
                <a:close/>
              </a:path>
              <a:path w="3962400" h="76200">
                <a:moveTo>
                  <a:pt x="1943100" y="28575"/>
                </a:moveTo>
                <a:lnTo>
                  <a:pt x="1866900" y="28575"/>
                </a:lnTo>
                <a:lnTo>
                  <a:pt x="1866900" y="47625"/>
                </a:lnTo>
                <a:lnTo>
                  <a:pt x="1943100" y="47625"/>
                </a:lnTo>
                <a:lnTo>
                  <a:pt x="1943100" y="28575"/>
                </a:lnTo>
                <a:close/>
              </a:path>
              <a:path w="3962400" h="76200">
                <a:moveTo>
                  <a:pt x="2076450" y="28575"/>
                </a:moveTo>
                <a:lnTo>
                  <a:pt x="2000250" y="28575"/>
                </a:lnTo>
                <a:lnTo>
                  <a:pt x="2000250" y="47625"/>
                </a:lnTo>
                <a:lnTo>
                  <a:pt x="2076450" y="47625"/>
                </a:lnTo>
                <a:lnTo>
                  <a:pt x="2076450" y="28575"/>
                </a:lnTo>
                <a:close/>
              </a:path>
              <a:path w="3962400" h="76200">
                <a:moveTo>
                  <a:pt x="2209800" y="28575"/>
                </a:moveTo>
                <a:lnTo>
                  <a:pt x="2133600" y="28575"/>
                </a:lnTo>
                <a:lnTo>
                  <a:pt x="2133600" y="47625"/>
                </a:lnTo>
                <a:lnTo>
                  <a:pt x="2209800" y="47625"/>
                </a:lnTo>
                <a:lnTo>
                  <a:pt x="2209800" y="28575"/>
                </a:lnTo>
                <a:close/>
              </a:path>
              <a:path w="3962400" h="76200">
                <a:moveTo>
                  <a:pt x="2343150" y="28575"/>
                </a:moveTo>
                <a:lnTo>
                  <a:pt x="2266950" y="28575"/>
                </a:lnTo>
                <a:lnTo>
                  <a:pt x="2266950" y="47625"/>
                </a:lnTo>
                <a:lnTo>
                  <a:pt x="2343150" y="47625"/>
                </a:lnTo>
                <a:lnTo>
                  <a:pt x="2343150" y="28575"/>
                </a:lnTo>
                <a:close/>
              </a:path>
              <a:path w="3962400" h="76200">
                <a:moveTo>
                  <a:pt x="2476500" y="28575"/>
                </a:moveTo>
                <a:lnTo>
                  <a:pt x="2400300" y="28575"/>
                </a:lnTo>
                <a:lnTo>
                  <a:pt x="2400300" y="47625"/>
                </a:lnTo>
                <a:lnTo>
                  <a:pt x="2476500" y="47625"/>
                </a:lnTo>
                <a:lnTo>
                  <a:pt x="2476500" y="28575"/>
                </a:lnTo>
                <a:close/>
              </a:path>
              <a:path w="3962400" h="76200">
                <a:moveTo>
                  <a:pt x="2609850" y="28575"/>
                </a:moveTo>
                <a:lnTo>
                  <a:pt x="2533650" y="28575"/>
                </a:lnTo>
                <a:lnTo>
                  <a:pt x="2533650" y="47625"/>
                </a:lnTo>
                <a:lnTo>
                  <a:pt x="2609850" y="47625"/>
                </a:lnTo>
                <a:lnTo>
                  <a:pt x="2609850" y="28575"/>
                </a:lnTo>
                <a:close/>
              </a:path>
              <a:path w="3962400" h="76200">
                <a:moveTo>
                  <a:pt x="2743200" y="28575"/>
                </a:moveTo>
                <a:lnTo>
                  <a:pt x="2667000" y="28575"/>
                </a:lnTo>
                <a:lnTo>
                  <a:pt x="2667000" y="47625"/>
                </a:lnTo>
                <a:lnTo>
                  <a:pt x="2743200" y="47625"/>
                </a:lnTo>
                <a:lnTo>
                  <a:pt x="2743200" y="28575"/>
                </a:lnTo>
                <a:close/>
              </a:path>
              <a:path w="3962400" h="76200">
                <a:moveTo>
                  <a:pt x="2876550" y="28575"/>
                </a:moveTo>
                <a:lnTo>
                  <a:pt x="2800350" y="28575"/>
                </a:lnTo>
                <a:lnTo>
                  <a:pt x="2800350" y="47625"/>
                </a:lnTo>
                <a:lnTo>
                  <a:pt x="2876550" y="47625"/>
                </a:lnTo>
                <a:lnTo>
                  <a:pt x="2876550" y="28575"/>
                </a:lnTo>
                <a:close/>
              </a:path>
              <a:path w="3962400" h="76200">
                <a:moveTo>
                  <a:pt x="3009900" y="28575"/>
                </a:moveTo>
                <a:lnTo>
                  <a:pt x="2933700" y="28575"/>
                </a:lnTo>
                <a:lnTo>
                  <a:pt x="2933700" y="47625"/>
                </a:lnTo>
                <a:lnTo>
                  <a:pt x="3009900" y="47625"/>
                </a:lnTo>
                <a:lnTo>
                  <a:pt x="3009900" y="28575"/>
                </a:lnTo>
                <a:close/>
              </a:path>
              <a:path w="3962400" h="76200">
                <a:moveTo>
                  <a:pt x="3143250" y="28575"/>
                </a:moveTo>
                <a:lnTo>
                  <a:pt x="3067050" y="28575"/>
                </a:lnTo>
                <a:lnTo>
                  <a:pt x="3067050" y="47625"/>
                </a:lnTo>
                <a:lnTo>
                  <a:pt x="3143250" y="47625"/>
                </a:lnTo>
                <a:lnTo>
                  <a:pt x="3143250" y="28575"/>
                </a:lnTo>
                <a:close/>
              </a:path>
              <a:path w="3962400" h="76200">
                <a:moveTo>
                  <a:pt x="3276600" y="28575"/>
                </a:moveTo>
                <a:lnTo>
                  <a:pt x="3200400" y="28575"/>
                </a:lnTo>
                <a:lnTo>
                  <a:pt x="3200400" y="47625"/>
                </a:lnTo>
                <a:lnTo>
                  <a:pt x="3276600" y="47625"/>
                </a:lnTo>
                <a:lnTo>
                  <a:pt x="3276600" y="28575"/>
                </a:lnTo>
                <a:close/>
              </a:path>
              <a:path w="3962400" h="76200">
                <a:moveTo>
                  <a:pt x="3409950" y="28575"/>
                </a:moveTo>
                <a:lnTo>
                  <a:pt x="3333750" y="28575"/>
                </a:lnTo>
                <a:lnTo>
                  <a:pt x="3333750" y="47625"/>
                </a:lnTo>
                <a:lnTo>
                  <a:pt x="3409950" y="47625"/>
                </a:lnTo>
                <a:lnTo>
                  <a:pt x="3409950" y="28575"/>
                </a:lnTo>
                <a:close/>
              </a:path>
              <a:path w="3962400" h="76200">
                <a:moveTo>
                  <a:pt x="3543300" y="28575"/>
                </a:moveTo>
                <a:lnTo>
                  <a:pt x="3467100" y="28575"/>
                </a:lnTo>
                <a:lnTo>
                  <a:pt x="3467100" y="47625"/>
                </a:lnTo>
                <a:lnTo>
                  <a:pt x="3543300" y="47625"/>
                </a:lnTo>
                <a:lnTo>
                  <a:pt x="3543300" y="28575"/>
                </a:lnTo>
                <a:close/>
              </a:path>
              <a:path w="3962400" h="76200">
                <a:moveTo>
                  <a:pt x="3676650" y="28575"/>
                </a:moveTo>
                <a:lnTo>
                  <a:pt x="3600450" y="28575"/>
                </a:lnTo>
                <a:lnTo>
                  <a:pt x="3600450" y="47625"/>
                </a:lnTo>
                <a:lnTo>
                  <a:pt x="3676650" y="47625"/>
                </a:lnTo>
                <a:lnTo>
                  <a:pt x="3676650" y="28575"/>
                </a:lnTo>
                <a:close/>
              </a:path>
              <a:path w="3962400" h="76200">
                <a:moveTo>
                  <a:pt x="3810000" y="28575"/>
                </a:moveTo>
                <a:lnTo>
                  <a:pt x="3733800" y="28575"/>
                </a:lnTo>
                <a:lnTo>
                  <a:pt x="3733800" y="47625"/>
                </a:lnTo>
                <a:lnTo>
                  <a:pt x="3810000" y="47625"/>
                </a:lnTo>
                <a:lnTo>
                  <a:pt x="3810000" y="28575"/>
                </a:lnTo>
                <a:close/>
              </a:path>
              <a:path w="3962400" h="76200">
                <a:moveTo>
                  <a:pt x="3886200" y="0"/>
                </a:moveTo>
                <a:lnTo>
                  <a:pt x="3886200" y="76200"/>
                </a:lnTo>
                <a:lnTo>
                  <a:pt x="3943350" y="47625"/>
                </a:lnTo>
                <a:lnTo>
                  <a:pt x="3898900" y="47625"/>
                </a:lnTo>
                <a:lnTo>
                  <a:pt x="3898900" y="28575"/>
                </a:lnTo>
                <a:lnTo>
                  <a:pt x="3943350" y="28575"/>
                </a:lnTo>
                <a:lnTo>
                  <a:pt x="3886200" y="0"/>
                </a:lnTo>
                <a:close/>
              </a:path>
              <a:path w="3962400" h="76200">
                <a:moveTo>
                  <a:pt x="3886200" y="28575"/>
                </a:moveTo>
                <a:lnTo>
                  <a:pt x="3867150" y="28575"/>
                </a:lnTo>
                <a:lnTo>
                  <a:pt x="3867150" y="47625"/>
                </a:lnTo>
                <a:lnTo>
                  <a:pt x="3886200" y="47625"/>
                </a:lnTo>
                <a:lnTo>
                  <a:pt x="3886200" y="28575"/>
                </a:lnTo>
                <a:close/>
              </a:path>
              <a:path w="3962400" h="76200">
                <a:moveTo>
                  <a:pt x="3943350" y="28575"/>
                </a:moveTo>
                <a:lnTo>
                  <a:pt x="3898900" y="28575"/>
                </a:lnTo>
                <a:lnTo>
                  <a:pt x="3898900" y="47625"/>
                </a:lnTo>
                <a:lnTo>
                  <a:pt x="3943350" y="47625"/>
                </a:lnTo>
                <a:lnTo>
                  <a:pt x="3962400" y="38100"/>
                </a:lnTo>
                <a:lnTo>
                  <a:pt x="3943350" y="28575"/>
                </a:lnTo>
                <a:close/>
              </a:path>
            </a:pathLst>
          </a:custGeom>
          <a:solidFill>
            <a:srgbClr val="F0430D"/>
          </a:solidFill>
        </p:spPr>
        <p:txBody>
          <a:bodyPr wrap="square" lIns="0" tIns="0" rIns="0" bIns="0" rtlCol="0"/>
          <a:lstStyle/>
          <a:p>
            <a:endParaRPr/>
          </a:p>
        </p:txBody>
      </p:sp>
      <p:sp>
        <p:nvSpPr>
          <p:cNvPr id="27" name="object 27"/>
          <p:cNvSpPr txBox="1"/>
          <p:nvPr/>
        </p:nvSpPr>
        <p:spPr>
          <a:xfrm>
            <a:off x="3339210" y="3481149"/>
            <a:ext cx="204914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33333"/>
                </a:solidFill>
                <a:latin typeface="Arial"/>
                <a:cs typeface="Arial"/>
              </a:rPr>
              <a:t>( </a:t>
            </a:r>
            <a:r>
              <a:rPr sz="1600" spc="-105" dirty="0">
                <a:solidFill>
                  <a:srgbClr val="333333"/>
                </a:solidFill>
                <a:latin typeface="Arial"/>
                <a:cs typeface="Arial"/>
              </a:rPr>
              <a:t>Base-points </a:t>
            </a:r>
            <a:r>
              <a:rPr sz="1600" spc="-140" dirty="0">
                <a:solidFill>
                  <a:srgbClr val="333333"/>
                </a:solidFill>
                <a:latin typeface="Arial"/>
                <a:cs typeface="Arial"/>
              </a:rPr>
              <a:t>schedules</a:t>
            </a:r>
            <a:r>
              <a:rPr sz="1600" spc="-50" dirty="0">
                <a:solidFill>
                  <a:srgbClr val="333333"/>
                </a:solidFill>
                <a:latin typeface="Arial"/>
                <a:cs typeface="Arial"/>
              </a:rPr>
              <a:t> </a:t>
            </a:r>
            <a:r>
              <a:rPr sz="1600" spc="0" dirty="0">
                <a:solidFill>
                  <a:srgbClr val="333333"/>
                </a:solidFill>
                <a:latin typeface="Arial"/>
                <a:cs typeface="Arial"/>
              </a:rPr>
              <a:t>)</a:t>
            </a:r>
            <a:endParaRPr sz="1600">
              <a:latin typeface="Arial"/>
              <a:cs typeface="Arial"/>
            </a:endParaRPr>
          </a:p>
        </p:txBody>
      </p:sp>
      <p:sp>
        <p:nvSpPr>
          <p:cNvPr id="28" name="object 28"/>
          <p:cNvSpPr txBox="1"/>
          <p:nvPr/>
        </p:nvSpPr>
        <p:spPr>
          <a:xfrm>
            <a:off x="1568577" y="3166824"/>
            <a:ext cx="830580" cy="574040"/>
          </a:xfrm>
          <a:prstGeom prst="rect">
            <a:avLst/>
          </a:prstGeom>
        </p:spPr>
        <p:txBody>
          <a:bodyPr vert="horz" wrap="square" lIns="0" tIns="12700" rIns="0" bIns="0" rtlCol="0">
            <a:spAutoFit/>
          </a:bodyPr>
          <a:lstStyle/>
          <a:p>
            <a:pPr marL="12700" marR="5080">
              <a:lnSpc>
                <a:spcPct val="100000"/>
              </a:lnSpc>
              <a:spcBef>
                <a:spcPts val="100"/>
              </a:spcBef>
            </a:pPr>
            <a:r>
              <a:rPr sz="1800" spc="-310" dirty="0">
                <a:solidFill>
                  <a:srgbClr val="333333"/>
                </a:solidFill>
                <a:latin typeface="Arial"/>
                <a:cs typeface="Arial"/>
              </a:rPr>
              <a:t>AGC  </a:t>
            </a:r>
            <a:r>
              <a:rPr sz="1800" spc="-85" dirty="0">
                <a:solidFill>
                  <a:srgbClr val="333333"/>
                </a:solidFill>
                <a:latin typeface="Arial"/>
                <a:cs typeface="Arial"/>
              </a:rPr>
              <a:t>(</a:t>
            </a:r>
            <a:r>
              <a:rPr sz="1800" spc="-180" dirty="0">
                <a:solidFill>
                  <a:srgbClr val="333333"/>
                </a:solidFill>
                <a:latin typeface="Arial"/>
                <a:cs typeface="Arial"/>
              </a:rPr>
              <a:t>R</a:t>
            </a:r>
            <a:r>
              <a:rPr sz="1800" spc="-285" dirty="0">
                <a:solidFill>
                  <a:srgbClr val="333333"/>
                </a:solidFill>
                <a:latin typeface="Arial"/>
                <a:cs typeface="Arial"/>
              </a:rPr>
              <a:t>TGE</a:t>
            </a:r>
            <a:r>
              <a:rPr sz="1800" spc="-30" dirty="0">
                <a:solidFill>
                  <a:srgbClr val="333333"/>
                </a:solidFill>
                <a:latin typeface="Arial"/>
                <a:cs typeface="Arial"/>
              </a:rPr>
              <a:t>N)</a:t>
            </a:r>
            <a:endParaRPr sz="1800">
              <a:latin typeface="Arial"/>
              <a:cs typeface="Arial"/>
            </a:endParaRPr>
          </a:p>
        </p:txBody>
      </p:sp>
      <p:sp>
        <p:nvSpPr>
          <p:cNvPr id="29" name="object 29"/>
          <p:cNvSpPr/>
          <p:nvPr/>
        </p:nvSpPr>
        <p:spPr>
          <a:xfrm>
            <a:off x="1628775" y="5360496"/>
            <a:ext cx="2376805" cy="1071880"/>
          </a:xfrm>
          <a:custGeom>
            <a:avLst/>
            <a:gdLst/>
            <a:ahLst/>
            <a:cxnLst/>
            <a:rect l="l" t="t" r="r" b="b"/>
            <a:pathLst>
              <a:path w="2376804" h="1071879">
                <a:moveTo>
                  <a:pt x="2247646" y="0"/>
                </a:moveTo>
                <a:lnTo>
                  <a:pt x="128777" y="0"/>
                </a:lnTo>
                <a:lnTo>
                  <a:pt x="78652" y="10120"/>
                </a:lnTo>
                <a:lnTo>
                  <a:pt x="37718" y="37719"/>
                </a:lnTo>
                <a:lnTo>
                  <a:pt x="10120" y="78652"/>
                </a:lnTo>
                <a:lnTo>
                  <a:pt x="0" y="128778"/>
                </a:lnTo>
                <a:lnTo>
                  <a:pt x="0" y="942708"/>
                </a:lnTo>
                <a:lnTo>
                  <a:pt x="10120" y="992840"/>
                </a:lnTo>
                <a:lnTo>
                  <a:pt x="37718" y="1033778"/>
                </a:lnTo>
                <a:lnTo>
                  <a:pt x="78652" y="1061378"/>
                </a:lnTo>
                <a:lnTo>
                  <a:pt x="128777" y="1071499"/>
                </a:lnTo>
                <a:lnTo>
                  <a:pt x="2247646" y="1071499"/>
                </a:lnTo>
                <a:lnTo>
                  <a:pt x="2297791" y="1061378"/>
                </a:lnTo>
                <a:lnTo>
                  <a:pt x="2338768" y="1033778"/>
                </a:lnTo>
                <a:lnTo>
                  <a:pt x="2366410" y="992840"/>
                </a:lnTo>
                <a:lnTo>
                  <a:pt x="2376551" y="942708"/>
                </a:lnTo>
                <a:lnTo>
                  <a:pt x="2376551" y="128778"/>
                </a:lnTo>
                <a:lnTo>
                  <a:pt x="2366410" y="78652"/>
                </a:lnTo>
                <a:lnTo>
                  <a:pt x="2338768" y="37719"/>
                </a:lnTo>
                <a:lnTo>
                  <a:pt x="2297791" y="10120"/>
                </a:lnTo>
                <a:lnTo>
                  <a:pt x="2247646" y="0"/>
                </a:lnTo>
                <a:close/>
              </a:path>
            </a:pathLst>
          </a:custGeom>
          <a:solidFill>
            <a:srgbClr val="C0C0C0"/>
          </a:solidFill>
        </p:spPr>
        <p:txBody>
          <a:bodyPr wrap="square" lIns="0" tIns="0" rIns="0" bIns="0" rtlCol="0"/>
          <a:lstStyle/>
          <a:p>
            <a:endParaRPr/>
          </a:p>
        </p:txBody>
      </p:sp>
      <p:sp>
        <p:nvSpPr>
          <p:cNvPr id="30" name="object 30"/>
          <p:cNvSpPr/>
          <p:nvPr/>
        </p:nvSpPr>
        <p:spPr>
          <a:xfrm>
            <a:off x="1628775" y="5360496"/>
            <a:ext cx="2376805" cy="1071880"/>
          </a:xfrm>
          <a:custGeom>
            <a:avLst/>
            <a:gdLst/>
            <a:ahLst/>
            <a:cxnLst/>
            <a:rect l="l" t="t" r="r" b="b"/>
            <a:pathLst>
              <a:path w="2376804" h="1071879">
                <a:moveTo>
                  <a:pt x="0" y="128778"/>
                </a:moveTo>
                <a:lnTo>
                  <a:pt x="10120" y="78652"/>
                </a:lnTo>
                <a:lnTo>
                  <a:pt x="37718" y="37719"/>
                </a:lnTo>
                <a:lnTo>
                  <a:pt x="78652" y="10120"/>
                </a:lnTo>
                <a:lnTo>
                  <a:pt x="128777" y="0"/>
                </a:lnTo>
                <a:lnTo>
                  <a:pt x="2247646" y="0"/>
                </a:lnTo>
                <a:lnTo>
                  <a:pt x="2297791" y="10120"/>
                </a:lnTo>
                <a:lnTo>
                  <a:pt x="2338768" y="37718"/>
                </a:lnTo>
                <a:lnTo>
                  <a:pt x="2366410" y="78652"/>
                </a:lnTo>
                <a:lnTo>
                  <a:pt x="2376551" y="128778"/>
                </a:lnTo>
                <a:lnTo>
                  <a:pt x="2376551" y="942708"/>
                </a:lnTo>
                <a:lnTo>
                  <a:pt x="2366410" y="992840"/>
                </a:lnTo>
                <a:lnTo>
                  <a:pt x="2338768" y="1033778"/>
                </a:lnTo>
                <a:lnTo>
                  <a:pt x="2297791" y="1061378"/>
                </a:lnTo>
                <a:lnTo>
                  <a:pt x="2247646" y="1071499"/>
                </a:lnTo>
                <a:lnTo>
                  <a:pt x="128777" y="1071499"/>
                </a:lnTo>
                <a:lnTo>
                  <a:pt x="78652" y="1061378"/>
                </a:lnTo>
                <a:lnTo>
                  <a:pt x="37718" y="1033778"/>
                </a:lnTo>
                <a:lnTo>
                  <a:pt x="10120" y="992840"/>
                </a:lnTo>
                <a:lnTo>
                  <a:pt x="0" y="942708"/>
                </a:lnTo>
                <a:lnTo>
                  <a:pt x="0" y="128778"/>
                </a:lnTo>
                <a:close/>
              </a:path>
            </a:pathLst>
          </a:custGeom>
          <a:ln w="50800">
            <a:solidFill>
              <a:srgbClr val="FFFFFF"/>
            </a:solidFill>
          </a:ln>
        </p:spPr>
        <p:txBody>
          <a:bodyPr wrap="square" lIns="0" tIns="0" rIns="0" bIns="0" rtlCol="0"/>
          <a:lstStyle/>
          <a:p>
            <a:endParaRPr/>
          </a:p>
        </p:txBody>
      </p:sp>
      <p:sp>
        <p:nvSpPr>
          <p:cNvPr id="31" name="object 31"/>
          <p:cNvSpPr txBox="1"/>
          <p:nvPr/>
        </p:nvSpPr>
        <p:spPr>
          <a:xfrm>
            <a:off x="1759457" y="5556507"/>
            <a:ext cx="1708785" cy="513080"/>
          </a:xfrm>
          <a:prstGeom prst="rect">
            <a:avLst/>
          </a:prstGeom>
        </p:spPr>
        <p:txBody>
          <a:bodyPr vert="horz" wrap="square" lIns="0" tIns="12065" rIns="0" bIns="0" rtlCol="0">
            <a:spAutoFit/>
          </a:bodyPr>
          <a:lstStyle/>
          <a:p>
            <a:pPr marL="12700">
              <a:lnSpc>
                <a:spcPct val="100000"/>
              </a:lnSpc>
              <a:spcBef>
                <a:spcPts val="95"/>
              </a:spcBef>
            </a:pPr>
            <a:r>
              <a:rPr sz="1600" spc="-100" dirty="0">
                <a:solidFill>
                  <a:srgbClr val="333333"/>
                </a:solidFill>
                <a:latin typeface="Arial"/>
                <a:cs typeface="Arial"/>
              </a:rPr>
              <a:t>Control</a:t>
            </a:r>
            <a:r>
              <a:rPr sz="1600" spc="-55" dirty="0">
                <a:solidFill>
                  <a:srgbClr val="333333"/>
                </a:solidFill>
                <a:latin typeface="Arial"/>
                <a:cs typeface="Arial"/>
              </a:rPr>
              <a:t> </a:t>
            </a:r>
            <a:r>
              <a:rPr sz="1600" spc="-114" dirty="0">
                <a:solidFill>
                  <a:srgbClr val="333333"/>
                </a:solidFill>
                <a:latin typeface="Arial"/>
                <a:cs typeface="Arial"/>
              </a:rPr>
              <a:t>centers</a:t>
            </a:r>
            <a:endParaRPr sz="1600">
              <a:latin typeface="Arial"/>
              <a:cs typeface="Arial"/>
            </a:endParaRPr>
          </a:p>
          <a:p>
            <a:pPr marL="12700">
              <a:lnSpc>
                <a:spcPct val="100000"/>
              </a:lnSpc>
            </a:pPr>
            <a:r>
              <a:rPr sz="1600" spc="-75" dirty="0">
                <a:solidFill>
                  <a:srgbClr val="333333"/>
                </a:solidFill>
                <a:latin typeface="Arial"/>
                <a:cs typeface="Arial"/>
              </a:rPr>
              <a:t>of </a:t>
            </a:r>
            <a:r>
              <a:rPr sz="1600" spc="-85" dirty="0">
                <a:solidFill>
                  <a:srgbClr val="333333"/>
                </a:solidFill>
                <a:latin typeface="Arial"/>
                <a:cs typeface="Arial"/>
              </a:rPr>
              <a:t>other </a:t>
            </a:r>
            <a:r>
              <a:rPr sz="1600" spc="-75" dirty="0">
                <a:solidFill>
                  <a:srgbClr val="333333"/>
                </a:solidFill>
                <a:latin typeface="Arial"/>
                <a:cs typeface="Arial"/>
              </a:rPr>
              <a:t>control</a:t>
            </a:r>
            <a:r>
              <a:rPr sz="1600" spc="-15" dirty="0">
                <a:solidFill>
                  <a:srgbClr val="333333"/>
                </a:solidFill>
                <a:latin typeface="Arial"/>
                <a:cs typeface="Arial"/>
              </a:rPr>
              <a:t> </a:t>
            </a:r>
            <a:r>
              <a:rPr sz="1600" spc="-140" dirty="0">
                <a:solidFill>
                  <a:srgbClr val="333333"/>
                </a:solidFill>
                <a:latin typeface="Arial"/>
                <a:cs typeface="Arial"/>
              </a:rPr>
              <a:t>areas</a:t>
            </a:r>
            <a:endParaRPr sz="1600">
              <a:latin typeface="Arial"/>
              <a:cs typeface="Arial"/>
            </a:endParaRPr>
          </a:p>
        </p:txBody>
      </p:sp>
      <p:sp>
        <p:nvSpPr>
          <p:cNvPr id="32" name="object 32"/>
          <p:cNvSpPr/>
          <p:nvPr/>
        </p:nvSpPr>
        <p:spPr>
          <a:xfrm>
            <a:off x="1920875" y="4133295"/>
            <a:ext cx="85725" cy="1219200"/>
          </a:xfrm>
          <a:custGeom>
            <a:avLst/>
            <a:gdLst/>
            <a:ahLst/>
            <a:cxnLst/>
            <a:rect l="l" t="t" r="r" b="b"/>
            <a:pathLst>
              <a:path w="85725" h="1219200">
                <a:moveTo>
                  <a:pt x="28575" y="1133475"/>
                </a:moveTo>
                <a:lnTo>
                  <a:pt x="0" y="1133475"/>
                </a:lnTo>
                <a:lnTo>
                  <a:pt x="42925" y="1219200"/>
                </a:lnTo>
                <a:lnTo>
                  <a:pt x="78623" y="1147699"/>
                </a:lnTo>
                <a:lnTo>
                  <a:pt x="28575" y="1147699"/>
                </a:lnTo>
                <a:lnTo>
                  <a:pt x="28575" y="1133475"/>
                </a:lnTo>
                <a:close/>
              </a:path>
              <a:path w="85725" h="1219200">
                <a:moveTo>
                  <a:pt x="57150" y="71374"/>
                </a:moveTo>
                <a:lnTo>
                  <a:pt x="28575" y="71374"/>
                </a:lnTo>
                <a:lnTo>
                  <a:pt x="28575" y="1147699"/>
                </a:lnTo>
                <a:lnTo>
                  <a:pt x="57150" y="1147699"/>
                </a:lnTo>
                <a:lnTo>
                  <a:pt x="57150" y="71374"/>
                </a:lnTo>
                <a:close/>
              </a:path>
              <a:path w="85725" h="1219200">
                <a:moveTo>
                  <a:pt x="85725" y="1133475"/>
                </a:moveTo>
                <a:lnTo>
                  <a:pt x="57150" y="1133475"/>
                </a:lnTo>
                <a:lnTo>
                  <a:pt x="57150" y="1147699"/>
                </a:lnTo>
                <a:lnTo>
                  <a:pt x="78623" y="1147699"/>
                </a:lnTo>
                <a:lnTo>
                  <a:pt x="85725" y="1133475"/>
                </a:lnTo>
                <a:close/>
              </a:path>
              <a:path w="85725" h="1219200">
                <a:moveTo>
                  <a:pt x="42925" y="0"/>
                </a:moveTo>
                <a:lnTo>
                  <a:pt x="0" y="85725"/>
                </a:lnTo>
                <a:lnTo>
                  <a:pt x="28575" y="85725"/>
                </a:lnTo>
                <a:lnTo>
                  <a:pt x="28575" y="71374"/>
                </a:lnTo>
                <a:lnTo>
                  <a:pt x="78560" y="71374"/>
                </a:lnTo>
                <a:lnTo>
                  <a:pt x="42925" y="0"/>
                </a:lnTo>
                <a:close/>
              </a:path>
              <a:path w="85725" h="1219200">
                <a:moveTo>
                  <a:pt x="78560" y="71374"/>
                </a:moveTo>
                <a:lnTo>
                  <a:pt x="57150" y="71374"/>
                </a:lnTo>
                <a:lnTo>
                  <a:pt x="57150" y="85725"/>
                </a:lnTo>
                <a:lnTo>
                  <a:pt x="85725" y="85725"/>
                </a:lnTo>
                <a:lnTo>
                  <a:pt x="78560" y="71374"/>
                </a:lnTo>
                <a:close/>
              </a:path>
            </a:pathLst>
          </a:custGeom>
          <a:solidFill>
            <a:srgbClr val="0066CC"/>
          </a:solidFill>
        </p:spPr>
        <p:txBody>
          <a:bodyPr wrap="square" lIns="0" tIns="0" rIns="0" bIns="0" rtlCol="0"/>
          <a:lstStyle/>
          <a:p>
            <a:endParaRPr/>
          </a:p>
        </p:txBody>
      </p:sp>
      <p:sp>
        <p:nvSpPr>
          <p:cNvPr id="33" name="object 33"/>
          <p:cNvSpPr txBox="1"/>
          <p:nvPr/>
        </p:nvSpPr>
        <p:spPr>
          <a:xfrm>
            <a:off x="2054732" y="4473528"/>
            <a:ext cx="984885" cy="513080"/>
          </a:xfrm>
          <a:prstGeom prst="rect">
            <a:avLst/>
          </a:prstGeom>
        </p:spPr>
        <p:txBody>
          <a:bodyPr vert="horz" wrap="square" lIns="0" tIns="12065" rIns="0" bIns="0" rtlCol="0">
            <a:spAutoFit/>
          </a:bodyPr>
          <a:lstStyle/>
          <a:p>
            <a:pPr marL="12700" marR="5080">
              <a:lnSpc>
                <a:spcPct val="100000"/>
              </a:lnSpc>
              <a:spcBef>
                <a:spcPts val="95"/>
              </a:spcBef>
            </a:pPr>
            <a:r>
              <a:rPr sz="1600" spc="-105" dirty="0">
                <a:solidFill>
                  <a:srgbClr val="333333"/>
                </a:solidFill>
                <a:latin typeface="Arial"/>
                <a:cs typeface="Arial"/>
              </a:rPr>
              <a:t>Interchange  </a:t>
            </a:r>
            <a:r>
              <a:rPr sz="1600" spc="35" dirty="0">
                <a:solidFill>
                  <a:srgbClr val="333333"/>
                </a:solidFill>
                <a:latin typeface="Arial"/>
                <a:cs typeface="Arial"/>
              </a:rPr>
              <a:t>t</a:t>
            </a:r>
            <a:r>
              <a:rPr sz="1600" spc="-80" dirty="0">
                <a:solidFill>
                  <a:srgbClr val="333333"/>
                </a:solidFill>
                <a:latin typeface="Arial"/>
                <a:cs typeface="Arial"/>
              </a:rPr>
              <a:t>ra</a:t>
            </a:r>
            <a:r>
              <a:rPr sz="1600" spc="-110" dirty="0">
                <a:solidFill>
                  <a:srgbClr val="333333"/>
                </a:solidFill>
                <a:latin typeface="Arial"/>
                <a:cs typeface="Arial"/>
              </a:rPr>
              <a:t>nsact</a:t>
            </a:r>
            <a:r>
              <a:rPr sz="1600" spc="-75" dirty="0">
                <a:solidFill>
                  <a:srgbClr val="333333"/>
                </a:solidFill>
                <a:latin typeface="Arial"/>
                <a:cs typeface="Arial"/>
              </a:rPr>
              <a:t>io</a:t>
            </a:r>
            <a:r>
              <a:rPr sz="1600" spc="-114" dirty="0">
                <a:solidFill>
                  <a:srgbClr val="333333"/>
                </a:solidFill>
                <a:latin typeface="Arial"/>
                <a:cs typeface="Arial"/>
              </a:rPr>
              <a:t>n</a:t>
            </a:r>
            <a:r>
              <a:rPr sz="1600" spc="-180" dirty="0">
                <a:solidFill>
                  <a:srgbClr val="333333"/>
                </a:solidFill>
                <a:latin typeface="Arial"/>
                <a:cs typeface="Arial"/>
              </a:rPr>
              <a:t>s</a:t>
            </a:r>
            <a:endParaRPr sz="1600">
              <a:latin typeface="Arial"/>
              <a:cs typeface="Arial"/>
            </a:endParaRPr>
          </a:p>
        </p:txBody>
      </p:sp>
      <p:sp>
        <p:nvSpPr>
          <p:cNvPr id="34" name="object 34"/>
          <p:cNvSpPr/>
          <p:nvPr/>
        </p:nvSpPr>
        <p:spPr>
          <a:xfrm>
            <a:off x="7145401" y="2456895"/>
            <a:ext cx="0" cy="1362075"/>
          </a:xfrm>
          <a:custGeom>
            <a:avLst/>
            <a:gdLst/>
            <a:ahLst/>
            <a:cxnLst/>
            <a:rect l="l" t="t" r="r" b="b"/>
            <a:pathLst>
              <a:path h="1362075">
                <a:moveTo>
                  <a:pt x="0" y="0"/>
                </a:moveTo>
                <a:lnTo>
                  <a:pt x="0" y="1362075"/>
                </a:lnTo>
              </a:path>
            </a:pathLst>
          </a:custGeom>
          <a:ln w="9525">
            <a:solidFill>
              <a:srgbClr val="333333"/>
            </a:solidFill>
          </a:ln>
        </p:spPr>
        <p:txBody>
          <a:bodyPr wrap="square" lIns="0" tIns="0" rIns="0" bIns="0" rtlCol="0"/>
          <a:lstStyle/>
          <a:p>
            <a:endParaRPr/>
          </a:p>
        </p:txBody>
      </p:sp>
      <p:sp>
        <p:nvSpPr>
          <p:cNvPr id="35" name="object 35"/>
          <p:cNvSpPr/>
          <p:nvPr/>
        </p:nvSpPr>
        <p:spPr>
          <a:xfrm>
            <a:off x="7461250" y="2955370"/>
            <a:ext cx="0" cy="865505"/>
          </a:xfrm>
          <a:custGeom>
            <a:avLst/>
            <a:gdLst/>
            <a:ahLst/>
            <a:cxnLst/>
            <a:rect l="l" t="t" r="r" b="b"/>
            <a:pathLst>
              <a:path h="865504">
                <a:moveTo>
                  <a:pt x="0" y="0"/>
                </a:moveTo>
                <a:lnTo>
                  <a:pt x="0" y="865251"/>
                </a:lnTo>
              </a:path>
            </a:pathLst>
          </a:custGeom>
          <a:ln w="9525">
            <a:solidFill>
              <a:srgbClr val="333333"/>
            </a:solidFill>
          </a:ln>
        </p:spPr>
        <p:txBody>
          <a:bodyPr wrap="square" lIns="0" tIns="0" rIns="0" bIns="0" rtlCol="0"/>
          <a:lstStyle/>
          <a:p>
            <a:endParaRPr/>
          </a:p>
        </p:txBody>
      </p:sp>
      <p:sp>
        <p:nvSpPr>
          <p:cNvPr id="36" name="object 36"/>
          <p:cNvSpPr/>
          <p:nvPr/>
        </p:nvSpPr>
        <p:spPr>
          <a:xfrm>
            <a:off x="7154926" y="2782396"/>
            <a:ext cx="161925" cy="0"/>
          </a:xfrm>
          <a:custGeom>
            <a:avLst/>
            <a:gdLst/>
            <a:ahLst/>
            <a:cxnLst/>
            <a:rect l="l" t="t" r="r" b="b"/>
            <a:pathLst>
              <a:path w="161925">
                <a:moveTo>
                  <a:pt x="0" y="0"/>
                </a:moveTo>
                <a:lnTo>
                  <a:pt x="161925" y="0"/>
                </a:lnTo>
              </a:path>
            </a:pathLst>
          </a:custGeom>
          <a:ln w="9525">
            <a:solidFill>
              <a:srgbClr val="333333"/>
            </a:solidFill>
          </a:ln>
        </p:spPr>
        <p:txBody>
          <a:bodyPr wrap="square" lIns="0" tIns="0" rIns="0" bIns="0" rtlCol="0"/>
          <a:lstStyle/>
          <a:p>
            <a:endParaRPr/>
          </a:p>
        </p:txBody>
      </p:sp>
      <p:sp>
        <p:nvSpPr>
          <p:cNvPr id="37" name="object 37"/>
          <p:cNvSpPr/>
          <p:nvPr/>
        </p:nvSpPr>
        <p:spPr>
          <a:xfrm>
            <a:off x="7459726" y="3290396"/>
            <a:ext cx="161925" cy="0"/>
          </a:xfrm>
          <a:custGeom>
            <a:avLst/>
            <a:gdLst/>
            <a:ahLst/>
            <a:cxnLst/>
            <a:rect l="l" t="t" r="r" b="b"/>
            <a:pathLst>
              <a:path w="161925">
                <a:moveTo>
                  <a:pt x="0" y="0"/>
                </a:moveTo>
                <a:lnTo>
                  <a:pt x="161925" y="0"/>
                </a:lnTo>
              </a:path>
            </a:pathLst>
          </a:custGeom>
          <a:ln w="9525">
            <a:solidFill>
              <a:srgbClr val="333333"/>
            </a:solidFill>
          </a:ln>
        </p:spPr>
        <p:txBody>
          <a:bodyPr wrap="square" lIns="0" tIns="0" rIns="0" bIns="0" rtlCol="0"/>
          <a:lstStyle/>
          <a:p>
            <a:endParaRPr/>
          </a:p>
        </p:txBody>
      </p:sp>
      <p:sp>
        <p:nvSpPr>
          <p:cNvPr id="38" name="TextBox 37"/>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5511097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12700">
              <a:lnSpc>
                <a:spcPct val="100000"/>
              </a:lnSpc>
              <a:spcBef>
                <a:spcPts val="1310"/>
              </a:spcBef>
            </a:pPr>
            <a:r>
              <a:rPr lang="en-IN" b="1" spc="-150" dirty="0">
                <a:solidFill>
                  <a:srgbClr val="5F5F5F"/>
                </a:solidFill>
                <a:latin typeface="Arial"/>
                <a:cs typeface="Arial"/>
              </a:rPr>
              <a:t>State </a:t>
            </a:r>
            <a:r>
              <a:rPr lang="en-IN" b="1" spc="-165" dirty="0" smtClean="0">
                <a:solidFill>
                  <a:srgbClr val="5F5F5F"/>
                </a:solidFill>
                <a:latin typeface="Arial"/>
                <a:cs typeface="Arial"/>
              </a:rPr>
              <a:t>Estimator:</a:t>
            </a:r>
            <a:br>
              <a:rPr lang="en-IN" b="1" spc="-165" dirty="0" smtClean="0">
                <a:solidFill>
                  <a:srgbClr val="5F5F5F"/>
                </a:solidFill>
                <a:latin typeface="Arial"/>
                <a:cs typeface="Arial"/>
              </a:rPr>
            </a:br>
            <a:r>
              <a:rPr lang="en-IN" b="1" spc="-215" dirty="0" smtClean="0">
                <a:solidFill>
                  <a:srgbClr val="5F5F5F"/>
                </a:solidFill>
                <a:latin typeface="Arial"/>
                <a:cs typeface="Arial"/>
              </a:rPr>
              <a:t>Real </a:t>
            </a:r>
            <a:r>
              <a:rPr lang="en-IN" b="1" spc="-240" dirty="0">
                <a:solidFill>
                  <a:srgbClr val="5F5F5F"/>
                </a:solidFill>
                <a:latin typeface="Arial"/>
                <a:cs typeface="Arial"/>
              </a:rPr>
              <a:t>Time </a:t>
            </a:r>
            <a:r>
              <a:rPr lang="en-IN" b="1" spc="-125" dirty="0">
                <a:solidFill>
                  <a:srgbClr val="5F5F5F"/>
                </a:solidFill>
                <a:latin typeface="Arial"/>
                <a:cs typeface="Arial"/>
              </a:rPr>
              <a:t>Network</a:t>
            </a:r>
            <a:r>
              <a:rPr lang="en-IN" b="1" spc="-220" dirty="0">
                <a:solidFill>
                  <a:srgbClr val="5F5F5F"/>
                </a:solidFill>
                <a:latin typeface="Arial"/>
                <a:cs typeface="Arial"/>
              </a:rPr>
              <a:t> </a:t>
            </a:r>
            <a:r>
              <a:rPr lang="en-IN" b="1" spc="-200" dirty="0">
                <a:solidFill>
                  <a:srgbClr val="5F5F5F"/>
                </a:solidFill>
                <a:latin typeface="Arial"/>
                <a:cs typeface="Arial"/>
              </a:rPr>
              <a:t>(RTNET)</a:t>
            </a:r>
            <a:endParaRPr lang="en-IN" dirty="0">
              <a:latin typeface="Arial"/>
              <a:cs typeface="Arial"/>
            </a:endParaRPr>
          </a:p>
        </p:txBody>
      </p:sp>
      <p:sp>
        <p:nvSpPr>
          <p:cNvPr id="6" name="Text Placeholder 5"/>
          <p:cNvSpPr>
            <a:spLocks noGrp="1"/>
          </p:cNvSpPr>
          <p:nvPr>
            <p:ph type="body" sz="half" idx="2"/>
          </p:nvPr>
        </p:nvSpPr>
        <p:spPr/>
        <p:txBody>
          <a:bodyPr/>
          <a:lstStyle/>
          <a:p>
            <a:endParaRPr lang="en-GB" dirty="0"/>
          </a:p>
        </p:txBody>
      </p:sp>
      <p:sp>
        <p:nvSpPr>
          <p:cNvPr id="8" name="TextBox 7"/>
          <p:cNvSpPr txBox="1"/>
          <p:nvPr/>
        </p:nvSpPr>
        <p:spPr>
          <a:xfrm>
            <a:off x="5580112" y="-16933"/>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6175" y="2132856"/>
            <a:ext cx="3090863"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3135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5576" y="1597065"/>
            <a:ext cx="8031480" cy="4677410"/>
          </a:xfrm>
          <a:prstGeom prst="rect">
            <a:avLst/>
          </a:prstGeom>
        </p:spPr>
        <p:txBody>
          <a:bodyPr vert="horz" wrap="square" lIns="0" tIns="12065" rIns="0" bIns="0" rtlCol="0">
            <a:spAutoFit/>
          </a:bodyPr>
          <a:lstStyle/>
          <a:p>
            <a:pPr marL="220979" indent="-208279">
              <a:lnSpc>
                <a:spcPct val="100000"/>
              </a:lnSpc>
              <a:spcBef>
                <a:spcPts val="95"/>
              </a:spcBef>
              <a:buChar char="-"/>
              <a:tabLst>
                <a:tab pos="221615" algn="l"/>
              </a:tabLst>
            </a:pPr>
            <a:r>
              <a:rPr sz="2800" spc="-114" dirty="0">
                <a:solidFill>
                  <a:srgbClr val="333333"/>
                </a:solidFill>
                <a:latin typeface="Arial"/>
                <a:cs typeface="Arial"/>
              </a:rPr>
              <a:t>Information </a:t>
            </a:r>
            <a:r>
              <a:rPr sz="2800" spc="-105" dirty="0">
                <a:solidFill>
                  <a:srgbClr val="333333"/>
                </a:solidFill>
                <a:latin typeface="Arial"/>
                <a:cs typeface="Arial"/>
              </a:rPr>
              <a:t>(Information </a:t>
            </a:r>
            <a:r>
              <a:rPr sz="2800" spc="-90" dirty="0">
                <a:solidFill>
                  <a:srgbClr val="333333"/>
                </a:solidFill>
                <a:latin typeface="Arial"/>
                <a:cs typeface="Arial"/>
              </a:rPr>
              <a:t>to </a:t>
            </a:r>
            <a:r>
              <a:rPr sz="2800" spc="-140" dirty="0">
                <a:solidFill>
                  <a:srgbClr val="333333"/>
                </a:solidFill>
                <a:latin typeface="Arial"/>
                <a:cs typeface="Arial"/>
              </a:rPr>
              <a:t>the </a:t>
            </a:r>
            <a:r>
              <a:rPr sz="2800" spc="-215" dirty="0">
                <a:solidFill>
                  <a:srgbClr val="333333"/>
                </a:solidFill>
                <a:latin typeface="Arial"/>
                <a:cs typeface="Arial"/>
              </a:rPr>
              <a:t>user </a:t>
            </a:r>
            <a:r>
              <a:rPr sz="2800" spc="-114" dirty="0">
                <a:solidFill>
                  <a:srgbClr val="333333"/>
                </a:solidFill>
                <a:latin typeface="Arial"/>
                <a:cs typeface="Arial"/>
              </a:rPr>
              <a:t>not</a:t>
            </a:r>
            <a:r>
              <a:rPr sz="2800" spc="40" dirty="0">
                <a:solidFill>
                  <a:srgbClr val="333333"/>
                </a:solidFill>
                <a:latin typeface="Arial"/>
                <a:cs typeface="Arial"/>
              </a:rPr>
              <a:t> </a:t>
            </a:r>
            <a:r>
              <a:rPr sz="2800" spc="-80" dirty="0">
                <a:solidFill>
                  <a:srgbClr val="333333"/>
                </a:solidFill>
                <a:latin typeface="Arial"/>
                <a:cs typeface="Arial"/>
              </a:rPr>
              <a:t>Harm-ful)</a:t>
            </a:r>
            <a:endParaRPr sz="2800" dirty="0">
              <a:latin typeface="Arial"/>
              <a:cs typeface="Arial"/>
            </a:endParaRPr>
          </a:p>
          <a:p>
            <a:pPr>
              <a:lnSpc>
                <a:spcPct val="100000"/>
              </a:lnSpc>
              <a:spcBef>
                <a:spcPts val="40"/>
              </a:spcBef>
              <a:buClr>
                <a:srgbClr val="333333"/>
              </a:buClr>
              <a:buFont typeface="Arial"/>
              <a:buChar char="-"/>
            </a:pPr>
            <a:endParaRPr sz="2300" dirty="0">
              <a:latin typeface="Times New Roman"/>
              <a:cs typeface="Times New Roman"/>
            </a:endParaRPr>
          </a:p>
          <a:p>
            <a:pPr marL="220979" indent="-208279">
              <a:lnSpc>
                <a:spcPct val="100000"/>
              </a:lnSpc>
              <a:spcBef>
                <a:spcPts val="5"/>
              </a:spcBef>
              <a:buChar char="-"/>
              <a:tabLst>
                <a:tab pos="221615" algn="l"/>
              </a:tabLst>
            </a:pPr>
            <a:r>
              <a:rPr sz="2800" spc="-160" dirty="0">
                <a:solidFill>
                  <a:srgbClr val="333333"/>
                </a:solidFill>
                <a:latin typeface="Arial"/>
                <a:cs typeface="Arial"/>
              </a:rPr>
              <a:t>Warnings </a:t>
            </a:r>
            <a:r>
              <a:rPr sz="2800" spc="-65" dirty="0">
                <a:solidFill>
                  <a:srgbClr val="333333"/>
                </a:solidFill>
                <a:latin typeface="Arial"/>
                <a:cs typeface="Arial"/>
              </a:rPr>
              <a:t>(to </a:t>
            </a:r>
            <a:r>
              <a:rPr sz="2800" spc="-285" dirty="0">
                <a:solidFill>
                  <a:srgbClr val="333333"/>
                </a:solidFill>
                <a:latin typeface="Arial"/>
                <a:cs typeface="Arial"/>
              </a:rPr>
              <a:t>so </a:t>
            </a:r>
            <a:r>
              <a:rPr sz="2800" spc="-75" dirty="0">
                <a:solidFill>
                  <a:srgbClr val="333333"/>
                </a:solidFill>
                <a:latin typeface="Arial"/>
                <a:cs typeface="Arial"/>
              </a:rPr>
              <a:t>that </a:t>
            </a:r>
            <a:r>
              <a:rPr sz="2800" spc="-140" dirty="0">
                <a:solidFill>
                  <a:srgbClr val="333333"/>
                </a:solidFill>
                <a:latin typeface="Arial"/>
                <a:cs typeface="Arial"/>
              </a:rPr>
              <a:t>the </a:t>
            </a:r>
            <a:r>
              <a:rPr sz="2800" spc="-200" dirty="0">
                <a:solidFill>
                  <a:srgbClr val="333333"/>
                </a:solidFill>
                <a:latin typeface="Arial"/>
                <a:cs typeface="Arial"/>
              </a:rPr>
              <a:t>model </a:t>
            </a:r>
            <a:r>
              <a:rPr sz="2800" spc="-229" dirty="0">
                <a:solidFill>
                  <a:srgbClr val="333333"/>
                </a:solidFill>
                <a:latin typeface="Arial"/>
                <a:cs typeface="Arial"/>
              </a:rPr>
              <a:t>can </a:t>
            </a:r>
            <a:r>
              <a:rPr sz="2800" spc="-280" dirty="0">
                <a:solidFill>
                  <a:srgbClr val="333333"/>
                </a:solidFill>
                <a:latin typeface="Arial"/>
                <a:cs typeface="Arial"/>
              </a:rPr>
              <a:t>be</a:t>
            </a:r>
            <a:r>
              <a:rPr sz="2800" spc="-145" dirty="0">
                <a:solidFill>
                  <a:srgbClr val="333333"/>
                </a:solidFill>
                <a:latin typeface="Arial"/>
                <a:cs typeface="Arial"/>
              </a:rPr>
              <a:t> </a:t>
            </a:r>
            <a:r>
              <a:rPr sz="2800" spc="-160" dirty="0">
                <a:solidFill>
                  <a:srgbClr val="333333"/>
                </a:solidFill>
                <a:latin typeface="Arial"/>
                <a:cs typeface="Arial"/>
              </a:rPr>
              <a:t>improved)</a:t>
            </a:r>
            <a:endParaRPr sz="2800" dirty="0">
              <a:latin typeface="Arial"/>
              <a:cs typeface="Arial"/>
            </a:endParaRPr>
          </a:p>
          <a:p>
            <a:pPr>
              <a:lnSpc>
                <a:spcPct val="100000"/>
              </a:lnSpc>
              <a:spcBef>
                <a:spcPts val="45"/>
              </a:spcBef>
              <a:buClr>
                <a:srgbClr val="333333"/>
              </a:buClr>
              <a:buFont typeface="Arial"/>
              <a:buChar char="-"/>
            </a:pPr>
            <a:endParaRPr sz="2300" dirty="0">
              <a:latin typeface="Times New Roman"/>
              <a:cs typeface="Times New Roman"/>
            </a:endParaRPr>
          </a:p>
          <a:p>
            <a:pPr marL="220979" indent="-208279">
              <a:lnSpc>
                <a:spcPct val="100000"/>
              </a:lnSpc>
              <a:buChar char="-"/>
              <a:tabLst>
                <a:tab pos="221615" algn="l"/>
              </a:tabLst>
            </a:pPr>
            <a:r>
              <a:rPr sz="2800" spc="-170" dirty="0">
                <a:solidFill>
                  <a:srgbClr val="333333"/>
                </a:solidFill>
                <a:latin typeface="Arial"/>
                <a:cs typeface="Arial"/>
              </a:rPr>
              <a:t>Hanging </a:t>
            </a:r>
            <a:r>
              <a:rPr sz="2800" spc="-245" dirty="0">
                <a:solidFill>
                  <a:srgbClr val="333333"/>
                </a:solidFill>
                <a:latin typeface="Arial"/>
                <a:cs typeface="Arial"/>
              </a:rPr>
              <a:t>Nodes</a:t>
            </a:r>
            <a:r>
              <a:rPr sz="2800" spc="-25" dirty="0">
                <a:solidFill>
                  <a:srgbClr val="333333"/>
                </a:solidFill>
                <a:latin typeface="Arial"/>
                <a:cs typeface="Arial"/>
              </a:rPr>
              <a:t> </a:t>
            </a:r>
            <a:r>
              <a:rPr sz="2800" spc="-150" dirty="0">
                <a:solidFill>
                  <a:srgbClr val="333333"/>
                </a:solidFill>
                <a:latin typeface="Arial"/>
                <a:cs typeface="Arial"/>
              </a:rPr>
              <a:t>etc.</a:t>
            </a:r>
            <a:endParaRPr sz="2800" dirty="0">
              <a:latin typeface="Arial"/>
              <a:cs typeface="Arial"/>
            </a:endParaRPr>
          </a:p>
          <a:p>
            <a:pPr>
              <a:lnSpc>
                <a:spcPct val="100000"/>
              </a:lnSpc>
              <a:spcBef>
                <a:spcPts val="40"/>
              </a:spcBef>
              <a:buClr>
                <a:srgbClr val="333333"/>
              </a:buClr>
              <a:buFont typeface="Arial"/>
              <a:buChar char="-"/>
            </a:pPr>
            <a:endParaRPr sz="2300" dirty="0">
              <a:latin typeface="Times New Roman"/>
              <a:cs typeface="Times New Roman"/>
            </a:endParaRPr>
          </a:p>
          <a:p>
            <a:pPr marL="220979" indent="-208279">
              <a:lnSpc>
                <a:spcPct val="100000"/>
              </a:lnSpc>
              <a:buChar char="-"/>
              <a:tabLst>
                <a:tab pos="221615" algn="l"/>
              </a:tabLst>
            </a:pPr>
            <a:r>
              <a:rPr sz="2800" spc="-145" dirty="0">
                <a:solidFill>
                  <a:srgbClr val="333333"/>
                </a:solidFill>
                <a:latin typeface="Arial"/>
                <a:cs typeface="Arial"/>
              </a:rPr>
              <a:t>All </a:t>
            </a:r>
            <a:r>
              <a:rPr sz="2800" spc="-160" dirty="0">
                <a:solidFill>
                  <a:srgbClr val="333333"/>
                </a:solidFill>
                <a:latin typeface="Arial"/>
                <a:cs typeface="Arial"/>
              </a:rPr>
              <a:t>Warnings </a:t>
            </a:r>
            <a:r>
              <a:rPr sz="2800" spc="-260" dirty="0">
                <a:solidFill>
                  <a:srgbClr val="333333"/>
                </a:solidFill>
                <a:latin typeface="Arial"/>
                <a:cs typeface="Arial"/>
              </a:rPr>
              <a:t>need </a:t>
            </a:r>
            <a:r>
              <a:rPr sz="2800" spc="-114" dirty="0">
                <a:solidFill>
                  <a:srgbClr val="333333"/>
                </a:solidFill>
                <a:latin typeface="Arial"/>
                <a:cs typeface="Arial"/>
              </a:rPr>
              <a:t>not </a:t>
            </a:r>
            <a:r>
              <a:rPr sz="2800" spc="-280" dirty="0">
                <a:solidFill>
                  <a:srgbClr val="333333"/>
                </a:solidFill>
                <a:latin typeface="Arial"/>
                <a:cs typeface="Arial"/>
              </a:rPr>
              <a:t>be</a:t>
            </a:r>
            <a:r>
              <a:rPr sz="2800" spc="-345" dirty="0">
                <a:solidFill>
                  <a:srgbClr val="333333"/>
                </a:solidFill>
                <a:latin typeface="Arial"/>
                <a:cs typeface="Arial"/>
              </a:rPr>
              <a:t> </a:t>
            </a:r>
            <a:r>
              <a:rPr sz="2800" spc="-114" dirty="0">
                <a:solidFill>
                  <a:srgbClr val="333333"/>
                </a:solidFill>
                <a:latin typeface="Arial"/>
                <a:cs typeface="Arial"/>
              </a:rPr>
              <a:t>harmful.</a:t>
            </a:r>
            <a:endParaRPr sz="2800" dirty="0">
              <a:latin typeface="Arial"/>
              <a:cs typeface="Arial"/>
            </a:endParaRPr>
          </a:p>
          <a:p>
            <a:pPr>
              <a:lnSpc>
                <a:spcPct val="100000"/>
              </a:lnSpc>
              <a:spcBef>
                <a:spcPts val="40"/>
              </a:spcBef>
              <a:buClr>
                <a:srgbClr val="333333"/>
              </a:buClr>
              <a:buFont typeface="Arial"/>
              <a:buChar char="-"/>
            </a:pPr>
            <a:endParaRPr sz="2300" dirty="0">
              <a:latin typeface="Times New Roman"/>
              <a:cs typeface="Times New Roman"/>
            </a:endParaRPr>
          </a:p>
          <a:p>
            <a:pPr marL="220979" indent="-208279">
              <a:lnSpc>
                <a:spcPct val="100000"/>
              </a:lnSpc>
              <a:buChar char="-"/>
              <a:tabLst>
                <a:tab pos="221615" algn="l"/>
              </a:tabLst>
            </a:pPr>
            <a:r>
              <a:rPr sz="2800" spc="-175" dirty="0">
                <a:solidFill>
                  <a:srgbClr val="333333"/>
                </a:solidFill>
                <a:latin typeface="Arial"/>
                <a:cs typeface="Arial"/>
              </a:rPr>
              <a:t>Errors</a:t>
            </a:r>
            <a:r>
              <a:rPr sz="2800" spc="-85" dirty="0">
                <a:solidFill>
                  <a:srgbClr val="333333"/>
                </a:solidFill>
                <a:latin typeface="Arial"/>
                <a:cs typeface="Arial"/>
              </a:rPr>
              <a:t> </a:t>
            </a:r>
            <a:r>
              <a:rPr sz="2800" spc="-90" dirty="0">
                <a:solidFill>
                  <a:srgbClr val="333333"/>
                </a:solidFill>
                <a:latin typeface="Arial"/>
                <a:cs typeface="Arial"/>
              </a:rPr>
              <a:t>(Harmful)</a:t>
            </a:r>
            <a:endParaRPr sz="2800" dirty="0">
              <a:latin typeface="Arial"/>
              <a:cs typeface="Arial"/>
            </a:endParaRPr>
          </a:p>
          <a:p>
            <a:pPr>
              <a:lnSpc>
                <a:spcPct val="100000"/>
              </a:lnSpc>
              <a:spcBef>
                <a:spcPts val="35"/>
              </a:spcBef>
              <a:buClr>
                <a:srgbClr val="333333"/>
              </a:buClr>
              <a:buFont typeface="Arial"/>
              <a:buChar char="-"/>
            </a:pPr>
            <a:endParaRPr sz="2300" dirty="0">
              <a:latin typeface="Times New Roman"/>
              <a:cs typeface="Times New Roman"/>
            </a:endParaRPr>
          </a:p>
          <a:p>
            <a:pPr marL="220979" indent="-208279">
              <a:lnSpc>
                <a:spcPts val="3195"/>
              </a:lnSpc>
              <a:spcBef>
                <a:spcPts val="5"/>
              </a:spcBef>
              <a:buChar char="-"/>
              <a:tabLst>
                <a:tab pos="221615" algn="l"/>
              </a:tabLst>
            </a:pPr>
            <a:r>
              <a:rPr sz="2800" spc="-145" dirty="0">
                <a:solidFill>
                  <a:srgbClr val="333333"/>
                </a:solidFill>
                <a:latin typeface="Arial"/>
                <a:cs typeface="Arial"/>
              </a:rPr>
              <a:t>All </a:t>
            </a:r>
            <a:r>
              <a:rPr sz="2800" spc="-165" dirty="0">
                <a:solidFill>
                  <a:srgbClr val="333333"/>
                </a:solidFill>
                <a:latin typeface="Arial"/>
                <a:cs typeface="Arial"/>
              </a:rPr>
              <a:t>errors </a:t>
            </a:r>
            <a:r>
              <a:rPr sz="2800" spc="-190" dirty="0">
                <a:solidFill>
                  <a:srgbClr val="333333"/>
                </a:solidFill>
                <a:latin typeface="Arial"/>
                <a:cs typeface="Arial"/>
              </a:rPr>
              <a:t>should </a:t>
            </a:r>
            <a:r>
              <a:rPr sz="2800" spc="-280" dirty="0">
                <a:solidFill>
                  <a:srgbClr val="333333"/>
                </a:solidFill>
                <a:latin typeface="Arial"/>
                <a:cs typeface="Arial"/>
              </a:rPr>
              <a:t>be </a:t>
            </a:r>
            <a:r>
              <a:rPr sz="2800" spc="-220" dirty="0">
                <a:solidFill>
                  <a:srgbClr val="333333"/>
                </a:solidFill>
                <a:latin typeface="Arial"/>
                <a:cs typeface="Arial"/>
              </a:rPr>
              <a:t>removed </a:t>
            </a:r>
            <a:r>
              <a:rPr sz="2800" spc="-195" dirty="0">
                <a:solidFill>
                  <a:srgbClr val="333333"/>
                </a:solidFill>
                <a:latin typeface="Arial"/>
                <a:cs typeface="Arial"/>
              </a:rPr>
              <a:t>before </a:t>
            </a:r>
            <a:r>
              <a:rPr sz="2800" spc="-140" dirty="0">
                <a:solidFill>
                  <a:srgbClr val="333333"/>
                </a:solidFill>
                <a:latin typeface="Arial"/>
                <a:cs typeface="Arial"/>
              </a:rPr>
              <a:t>the </a:t>
            </a:r>
            <a:r>
              <a:rPr sz="2800" spc="-200" dirty="0">
                <a:solidFill>
                  <a:srgbClr val="333333"/>
                </a:solidFill>
                <a:latin typeface="Arial"/>
                <a:cs typeface="Arial"/>
              </a:rPr>
              <a:t>model </a:t>
            </a:r>
            <a:r>
              <a:rPr sz="2800" spc="-229" dirty="0">
                <a:solidFill>
                  <a:srgbClr val="333333"/>
                </a:solidFill>
                <a:latin typeface="Arial"/>
                <a:cs typeface="Arial"/>
              </a:rPr>
              <a:t>can </a:t>
            </a:r>
            <a:r>
              <a:rPr sz="2800" spc="-280" dirty="0">
                <a:solidFill>
                  <a:srgbClr val="333333"/>
                </a:solidFill>
                <a:latin typeface="Arial"/>
                <a:cs typeface="Arial"/>
              </a:rPr>
              <a:t>be</a:t>
            </a:r>
            <a:r>
              <a:rPr sz="2800" spc="-175" dirty="0">
                <a:solidFill>
                  <a:srgbClr val="333333"/>
                </a:solidFill>
                <a:latin typeface="Arial"/>
                <a:cs typeface="Arial"/>
              </a:rPr>
              <a:t> </a:t>
            </a:r>
            <a:r>
              <a:rPr sz="2800" spc="-190" dirty="0">
                <a:solidFill>
                  <a:srgbClr val="333333"/>
                </a:solidFill>
                <a:latin typeface="Arial"/>
                <a:cs typeface="Arial"/>
              </a:rPr>
              <a:t>set</a:t>
            </a:r>
            <a:endParaRPr sz="2800" dirty="0">
              <a:latin typeface="Arial"/>
              <a:cs typeface="Arial"/>
            </a:endParaRPr>
          </a:p>
          <a:p>
            <a:pPr marL="12700">
              <a:lnSpc>
                <a:spcPts val="3195"/>
              </a:lnSpc>
            </a:pPr>
            <a:r>
              <a:rPr sz="2800" spc="-145" dirty="0">
                <a:solidFill>
                  <a:srgbClr val="333333"/>
                </a:solidFill>
                <a:latin typeface="Arial"/>
                <a:cs typeface="Arial"/>
              </a:rPr>
              <a:t>online.</a:t>
            </a:r>
            <a:endParaRPr sz="2800" dirty="0">
              <a:latin typeface="Arial"/>
              <a:cs typeface="Arial"/>
            </a:endParaRPr>
          </a:p>
        </p:txBody>
      </p:sp>
      <p:sp>
        <p:nvSpPr>
          <p:cNvPr id="4" name="object 4"/>
          <p:cNvSpPr/>
          <p:nvPr/>
        </p:nvSpPr>
        <p:spPr>
          <a:xfrm>
            <a:off x="4003547" y="96011"/>
            <a:ext cx="632460" cy="899159"/>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611560" y="620688"/>
            <a:ext cx="4826082" cy="513715"/>
          </a:xfrm>
          <a:prstGeom prst="rect">
            <a:avLst/>
          </a:prstGeom>
        </p:spPr>
        <p:txBody>
          <a:bodyPr vert="horz" wrap="square" lIns="0" tIns="13335" rIns="0" bIns="0" rtlCol="0">
            <a:spAutoFit/>
          </a:bodyPr>
          <a:lstStyle/>
          <a:p>
            <a:pPr marL="12700">
              <a:lnSpc>
                <a:spcPct val="100000"/>
              </a:lnSpc>
              <a:spcBef>
                <a:spcPts val="105"/>
              </a:spcBef>
            </a:pPr>
            <a:r>
              <a:rPr sz="3200" spc="-130" dirty="0">
                <a:solidFill>
                  <a:srgbClr val="0070C0"/>
                </a:solidFill>
                <a:effectLst>
                  <a:outerShdw blurRad="38100" dist="38100" dir="2700000" algn="tl">
                    <a:srgbClr val="000000">
                      <a:alpha val="43137"/>
                    </a:srgbClr>
                  </a:outerShdw>
                </a:effectLst>
              </a:rPr>
              <a:t>Network</a:t>
            </a:r>
            <a:r>
              <a:rPr sz="3200" spc="-190" dirty="0">
                <a:solidFill>
                  <a:srgbClr val="0070C0"/>
                </a:solidFill>
                <a:effectLst>
                  <a:outerShdw blurRad="38100" dist="38100" dir="2700000" algn="tl">
                    <a:srgbClr val="000000">
                      <a:alpha val="43137"/>
                    </a:srgbClr>
                  </a:outerShdw>
                </a:effectLst>
              </a:rPr>
              <a:t> </a:t>
            </a:r>
            <a:r>
              <a:rPr sz="3200" spc="-160" dirty="0">
                <a:solidFill>
                  <a:srgbClr val="0070C0"/>
                </a:solidFill>
                <a:effectLst>
                  <a:outerShdw blurRad="38100" dist="38100" dir="2700000" algn="tl">
                    <a:srgbClr val="000000">
                      <a:alpha val="43137"/>
                    </a:srgbClr>
                  </a:outerShdw>
                </a:effectLst>
              </a:rPr>
              <a:t>Validation</a:t>
            </a:r>
            <a:endParaRPr sz="3200" dirty="0">
              <a:solidFill>
                <a:srgbClr val="0070C0"/>
              </a:solidFill>
              <a:effectLst>
                <a:outerShdw blurRad="38100" dist="38100" dir="2700000" algn="tl">
                  <a:srgbClr val="000000">
                    <a:alpha val="43137"/>
                  </a:srgbClr>
                </a:outerShdw>
              </a:effectLst>
            </a:endParaRPr>
          </a:p>
        </p:txBody>
      </p:sp>
      <p:sp>
        <p:nvSpPr>
          <p:cNvPr id="6" name="TextBox 5"/>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139212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560" y="636396"/>
            <a:ext cx="7774531" cy="627736"/>
          </a:xfrm>
          <a:prstGeom prst="rect">
            <a:avLst/>
          </a:prstGeom>
        </p:spPr>
        <p:txBody>
          <a:bodyPr vert="horz" wrap="square" lIns="0" tIns="12065" rIns="0" bIns="0" rtlCol="0">
            <a:spAutoFit/>
          </a:bodyPr>
          <a:lstStyle/>
          <a:p>
            <a:pPr marL="12700">
              <a:lnSpc>
                <a:spcPct val="100000"/>
              </a:lnSpc>
              <a:spcBef>
                <a:spcPts val="95"/>
              </a:spcBef>
              <a:tabLst>
                <a:tab pos="787400" algn="l"/>
                <a:tab pos="1627505" algn="l"/>
                <a:tab pos="3174365" algn="l"/>
              </a:tabLst>
            </a:pPr>
            <a:r>
              <a:rPr spc="-254" dirty="0" smtClean="0"/>
              <a:t>Real</a:t>
            </a:r>
            <a:r>
              <a:rPr lang="en-IN" spc="-254" dirty="0" smtClean="0"/>
              <a:t> </a:t>
            </a:r>
            <a:r>
              <a:rPr spc="-240" dirty="0" smtClean="0"/>
              <a:t>Time</a:t>
            </a:r>
            <a:r>
              <a:rPr lang="en-IN" spc="-240" dirty="0" smtClean="0"/>
              <a:t> </a:t>
            </a:r>
            <a:r>
              <a:rPr spc="-120" dirty="0" smtClean="0"/>
              <a:t>Network</a:t>
            </a:r>
            <a:r>
              <a:rPr lang="en-IN" spc="-120" dirty="0" smtClean="0"/>
              <a:t>  </a:t>
            </a:r>
            <a:r>
              <a:rPr spc="-250" dirty="0" smtClean="0"/>
              <a:t>(RTNET</a:t>
            </a:r>
            <a:r>
              <a:rPr spc="-250" dirty="0"/>
              <a:t>)</a:t>
            </a:r>
          </a:p>
        </p:txBody>
      </p:sp>
      <p:sp>
        <p:nvSpPr>
          <p:cNvPr id="4" name="object 4"/>
          <p:cNvSpPr txBox="1"/>
          <p:nvPr/>
        </p:nvSpPr>
        <p:spPr>
          <a:xfrm>
            <a:off x="749300" y="1264132"/>
            <a:ext cx="4514215" cy="3361054"/>
          </a:xfrm>
          <a:prstGeom prst="rect">
            <a:avLst/>
          </a:prstGeom>
        </p:spPr>
        <p:txBody>
          <a:bodyPr vert="horz" wrap="square" lIns="0" tIns="125095" rIns="0" bIns="0" rtlCol="0">
            <a:spAutoFit/>
          </a:bodyPr>
          <a:lstStyle/>
          <a:p>
            <a:pPr marL="12700">
              <a:lnSpc>
                <a:spcPct val="100000"/>
              </a:lnSpc>
              <a:spcBef>
                <a:spcPts val="985"/>
              </a:spcBef>
            </a:pPr>
            <a:r>
              <a:rPr sz="2000" b="1" spc="-245" dirty="0">
                <a:solidFill>
                  <a:srgbClr val="5F5F5F"/>
                </a:solidFill>
                <a:latin typeface="Arial"/>
                <a:cs typeface="Arial"/>
              </a:rPr>
              <a:t>Topics</a:t>
            </a:r>
            <a:endParaRPr sz="2000">
              <a:latin typeface="Arial"/>
              <a:cs typeface="Arial"/>
            </a:endParaRPr>
          </a:p>
          <a:p>
            <a:pPr marL="12700">
              <a:lnSpc>
                <a:spcPct val="100000"/>
              </a:lnSpc>
              <a:spcBef>
                <a:spcPts val="88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245" dirty="0">
                <a:solidFill>
                  <a:srgbClr val="5F5F5F"/>
                </a:solidFill>
                <a:latin typeface="Arial"/>
                <a:cs typeface="Arial"/>
              </a:rPr>
              <a:t>RTNET</a:t>
            </a:r>
            <a:r>
              <a:rPr sz="2000" b="1" spc="-165" dirty="0">
                <a:solidFill>
                  <a:srgbClr val="5F5F5F"/>
                </a:solidFill>
                <a:latin typeface="Arial"/>
                <a:cs typeface="Arial"/>
              </a:rPr>
              <a:t> </a:t>
            </a:r>
            <a:r>
              <a:rPr sz="2000" b="1" spc="-180" dirty="0">
                <a:solidFill>
                  <a:srgbClr val="5F5F5F"/>
                </a:solidFill>
                <a:latin typeface="Arial"/>
                <a:cs typeface="Arial"/>
              </a:rPr>
              <a:t>functions</a:t>
            </a:r>
            <a:endParaRPr sz="2000">
              <a:latin typeface="Arial"/>
              <a:cs typeface="Arial"/>
            </a:endParaRPr>
          </a:p>
          <a:p>
            <a:pPr marL="12700">
              <a:lnSpc>
                <a:spcPct val="100000"/>
              </a:lnSpc>
              <a:spcBef>
                <a:spcPts val="87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25" dirty="0">
                <a:solidFill>
                  <a:srgbClr val="5F5F5F"/>
                </a:solidFill>
                <a:latin typeface="Arial"/>
                <a:cs typeface="Arial"/>
              </a:rPr>
              <a:t>State </a:t>
            </a:r>
            <a:r>
              <a:rPr sz="2000" b="1" spc="-140" dirty="0">
                <a:solidFill>
                  <a:srgbClr val="5F5F5F"/>
                </a:solidFill>
                <a:latin typeface="Arial"/>
                <a:cs typeface="Arial"/>
              </a:rPr>
              <a:t>estimator </a:t>
            </a:r>
            <a:r>
              <a:rPr sz="2000" b="1" spc="-155" dirty="0">
                <a:solidFill>
                  <a:srgbClr val="5F5F5F"/>
                </a:solidFill>
                <a:latin typeface="Arial"/>
                <a:cs typeface="Arial"/>
              </a:rPr>
              <a:t>variables </a:t>
            </a:r>
            <a:r>
              <a:rPr sz="2000" b="1" spc="-200" dirty="0">
                <a:solidFill>
                  <a:srgbClr val="5F5F5F"/>
                </a:solidFill>
                <a:latin typeface="Arial"/>
                <a:cs typeface="Arial"/>
              </a:rPr>
              <a:t>and</a:t>
            </a:r>
            <a:r>
              <a:rPr sz="2000" b="1" spc="-50" dirty="0">
                <a:solidFill>
                  <a:srgbClr val="5F5F5F"/>
                </a:solidFill>
                <a:latin typeface="Arial"/>
                <a:cs typeface="Arial"/>
              </a:rPr>
              <a:t> </a:t>
            </a:r>
            <a:r>
              <a:rPr sz="2000" b="1" spc="-180" dirty="0">
                <a:solidFill>
                  <a:srgbClr val="5F5F5F"/>
                </a:solidFill>
                <a:latin typeface="Arial"/>
                <a:cs typeface="Arial"/>
              </a:rPr>
              <a:t>equations</a:t>
            </a:r>
            <a:endParaRPr sz="2000">
              <a:latin typeface="Arial"/>
              <a:cs typeface="Arial"/>
            </a:endParaRPr>
          </a:p>
          <a:p>
            <a:pPr marL="12700">
              <a:lnSpc>
                <a:spcPct val="100000"/>
              </a:lnSpc>
              <a:spcBef>
                <a:spcPts val="875"/>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b="1" spc="-145" dirty="0">
                <a:solidFill>
                  <a:srgbClr val="5F5F5F"/>
                </a:solidFill>
                <a:latin typeface="Arial"/>
                <a:cs typeface="Arial"/>
              </a:rPr>
              <a:t>Weighted </a:t>
            </a:r>
            <a:r>
              <a:rPr sz="2000" b="1" spc="-140" dirty="0">
                <a:solidFill>
                  <a:srgbClr val="5F5F5F"/>
                </a:solidFill>
                <a:latin typeface="Arial"/>
                <a:cs typeface="Arial"/>
              </a:rPr>
              <a:t>least </a:t>
            </a:r>
            <a:r>
              <a:rPr sz="2000" b="1" spc="-204" dirty="0">
                <a:solidFill>
                  <a:srgbClr val="5F5F5F"/>
                </a:solidFill>
                <a:latin typeface="Arial"/>
                <a:cs typeface="Arial"/>
              </a:rPr>
              <a:t>squares</a:t>
            </a:r>
            <a:r>
              <a:rPr sz="2000" b="1" spc="40" dirty="0">
                <a:solidFill>
                  <a:srgbClr val="5F5F5F"/>
                </a:solidFill>
                <a:latin typeface="Arial"/>
                <a:cs typeface="Arial"/>
              </a:rPr>
              <a:t> </a:t>
            </a:r>
            <a:r>
              <a:rPr sz="2000" b="1" spc="-120" dirty="0">
                <a:solidFill>
                  <a:srgbClr val="5F5F5F"/>
                </a:solidFill>
                <a:latin typeface="Arial"/>
                <a:cs typeface="Arial"/>
              </a:rPr>
              <a:t>(WLS)</a:t>
            </a:r>
            <a:endParaRPr sz="2000">
              <a:latin typeface="Arial"/>
              <a:cs typeface="Arial"/>
            </a:endParaRPr>
          </a:p>
          <a:p>
            <a:pPr marL="12700">
              <a:lnSpc>
                <a:spcPct val="100000"/>
              </a:lnSpc>
              <a:spcBef>
                <a:spcPts val="88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65" dirty="0">
                <a:solidFill>
                  <a:srgbClr val="5F5F5F"/>
                </a:solidFill>
                <a:latin typeface="Arial"/>
                <a:cs typeface="Arial"/>
              </a:rPr>
              <a:t>Measurement </a:t>
            </a:r>
            <a:r>
              <a:rPr sz="2000" b="1" spc="-145" dirty="0">
                <a:solidFill>
                  <a:srgbClr val="5F5F5F"/>
                </a:solidFill>
                <a:latin typeface="Arial"/>
                <a:cs typeface="Arial"/>
              </a:rPr>
              <a:t>weights </a:t>
            </a:r>
            <a:r>
              <a:rPr sz="2000" b="1" spc="-40" dirty="0">
                <a:solidFill>
                  <a:srgbClr val="5F5F5F"/>
                </a:solidFill>
                <a:latin typeface="Arial"/>
                <a:cs typeface="Arial"/>
              </a:rPr>
              <a:t>- </a:t>
            </a:r>
            <a:r>
              <a:rPr sz="2000" b="1" spc="-220" dirty="0">
                <a:solidFill>
                  <a:srgbClr val="5F5F5F"/>
                </a:solidFill>
                <a:latin typeface="Arial"/>
                <a:cs typeface="Arial"/>
              </a:rPr>
              <a:t>accuracy</a:t>
            </a:r>
            <a:r>
              <a:rPr sz="2000" b="1" spc="-85" dirty="0">
                <a:solidFill>
                  <a:srgbClr val="5F5F5F"/>
                </a:solidFill>
                <a:latin typeface="Arial"/>
                <a:cs typeface="Arial"/>
              </a:rPr>
              <a:t> </a:t>
            </a:r>
            <a:r>
              <a:rPr sz="2000" b="1" spc="-235" dirty="0">
                <a:solidFill>
                  <a:srgbClr val="5F5F5F"/>
                </a:solidFill>
                <a:latin typeface="Arial"/>
                <a:cs typeface="Arial"/>
              </a:rPr>
              <a:t>classes</a:t>
            </a:r>
            <a:endParaRPr sz="2000">
              <a:latin typeface="Arial"/>
              <a:cs typeface="Arial"/>
            </a:endParaRPr>
          </a:p>
          <a:p>
            <a:pPr marL="12700">
              <a:lnSpc>
                <a:spcPct val="100000"/>
              </a:lnSpc>
              <a:spcBef>
                <a:spcPts val="875"/>
              </a:spcBef>
            </a:pPr>
            <a:r>
              <a:rPr sz="2000" dirty="0">
                <a:solidFill>
                  <a:srgbClr val="1B5CA4"/>
                </a:solidFill>
                <a:latin typeface="Wingdings"/>
                <a:cs typeface="Wingdings"/>
              </a:rPr>
              <a:t></a:t>
            </a:r>
            <a:r>
              <a:rPr sz="2000" spc="405" dirty="0">
                <a:solidFill>
                  <a:srgbClr val="1B5CA4"/>
                </a:solidFill>
                <a:latin typeface="Times New Roman"/>
                <a:cs typeface="Times New Roman"/>
              </a:rPr>
              <a:t> </a:t>
            </a:r>
            <a:r>
              <a:rPr sz="2000" b="1" spc="-165" dirty="0">
                <a:solidFill>
                  <a:srgbClr val="5F5F5F"/>
                </a:solidFill>
                <a:latin typeface="Arial"/>
                <a:cs typeface="Arial"/>
              </a:rPr>
              <a:t>Observability</a:t>
            </a:r>
            <a:endParaRPr sz="2000">
              <a:latin typeface="Arial"/>
              <a:cs typeface="Arial"/>
            </a:endParaRPr>
          </a:p>
          <a:p>
            <a:pPr marL="12700">
              <a:lnSpc>
                <a:spcPct val="100000"/>
              </a:lnSpc>
              <a:spcBef>
                <a:spcPts val="875"/>
              </a:spcBef>
            </a:pPr>
            <a:r>
              <a:rPr sz="2000" spc="0" dirty="0">
                <a:solidFill>
                  <a:srgbClr val="1B5CA4"/>
                </a:solidFill>
                <a:latin typeface="Wingdings"/>
                <a:cs typeface="Wingdings"/>
              </a:rPr>
              <a:t></a:t>
            </a:r>
            <a:r>
              <a:rPr sz="2000" spc="400" dirty="0">
                <a:solidFill>
                  <a:srgbClr val="1B5CA4"/>
                </a:solidFill>
                <a:latin typeface="Times New Roman"/>
                <a:cs typeface="Times New Roman"/>
              </a:rPr>
              <a:t> </a:t>
            </a:r>
            <a:r>
              <a:rPr sz="2000" b="1" spc="-200" dirty="0">
                <a:solidFill>
                  <a:srgbClr val="5F5F5F"/>
                </a:solidFill>
                <a:latin typeface="Arial"/>
                <a:cs typeface="Arial"/>
              </a:rPr>
              <a:t>Pseudo-measurements</a:t>
            </a:r>
            <a:endParaRPr sz="2000">
              <a:latin typeface="Arial"/>
              <a:cs typeface="Arial"/>
            </a:endParaRPr>
          </a:p>
          <a:p>
            <a:pPr marL="12700">
              <a:lnSpc>
                <a:spcPct val="100000"/>
              </a:lnSpc>
              <a:spcBef>
                <a:spcPts val="88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60" dirty="0">
                <a:solidFill>
                  <a:srgbClr val="5F5F5F"/>
                </a:solidFill>
                <a:latin typeface="Arial"/>
                <a:cs typeface="Arial"/>
              </a:rPr>
              <a:t>Estimation</a:t>
            </a:r>
            <a:r>
              <a:rPr sz="2000" b="1" spc="-200" dirty="0">
                <a:solidFill>
                  <a:srgbClr val="5F5F5F"/>
                </a:solidFill>
                <a:latin typeface="Arial"/>
                <a:cs typeface="Arial"/>
              </a:rPr>
              <a:t> </a:t>
            </a:r>
            <a:r>
              <a:rPr sz="2000" b="1" spc="-204" dirty="0">
                <a:solidFill>
                  <a:srgbClr val="5F5F5F"/>
                </a:solidFill>
                <a:latin typeface="Arial"/>
                <a:cs typeface="Arial"/>
              </a:rPr>
              <a:t>procedures</a:t>
            </a:r>
            <a:endParaRPr sz="2000">
              <a:latin typeface="Arial"/>
              <a:cs typeface="Arial"/>
            </a:endParaRPr>
          </a:p>
        </p:txBody>
      </p:sp>
      <p:sp>
        <p:nvSpPr>
          <p:cNvPr id="5" name="TextBox 4"/>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77275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1860" y="534923"/>
            <a:ext cx="3973272" cy="627736"/>
          </a:xfrm>
          <a:prstGeom prst="rect">
            <a:avLst/>
          </a:prstGeom>
        </p:spPr>
        <p:txBody>
          <a:bodyPr vert="horz" wrap="square" lIns="0" tIns="12065" rIns="0" bIns="0" rtlCol="0">
            <a:spAutoFit/>
          </a:bodyPr>
          <a:lstStyle/>
          <a:p>
            <a:pPr marL="12700">
              <a:lnSpc>
                <a:spcPct val="100000"/>
              </a:lnSpc>
              <a:spcBef>
                <a:spcPts val="95"/>
              </a:spcBef>
            </a:pPr>
            <a:r>
              <a:rPr spc="-355" dirty="0" smtClean="0"/>
              <a:t>RTNET</a:t>
            </a:r>
            <a:r>
              <a:rPr lang="en-IN" spc="-355" dirty="0" smtClean="0"/>
              <a:t>  (CONT.)</a:t>
            </a:r>
            <a:endParaRPr spc="-355" dirty="0"/>
          </a:p>
        </p:txBody>
      </p:sp>
      <p:sp>
        <p:nvSpPr>
          <p:cNvPr id="3" name="object 3"/>
          <p:cNvSpPr txBox="1"/>
          <p:nvPr/>
        </p:nvSpPr>
        <p:spPr>
          <a:xfrm>
            <a:off x="1903336" y="308863"/>
            <a:ext cx="1290320" cy="452120"/>
          </a:xfrm>
          <a:prstGeom prst="rect">
            <a:avLst/>
          </a:prstGeom>
        </p:spPr>
        <p:txBody>
          <a:bodyPr vert="horz" wrap="square" lIns="0" tIns="12065" rIns="0" bIns="0" rtlCol="0">
            <a:spAutoFit/>
          </a:bodyPr>
          <a:lstStyle/>
          <a:p>
            <a:pPr marL="12700">
              <a:lnSpc>
                <a:spcPct val="100000"/>
              </a:lnSpc>
              <a:spcBef>
                <a:spcPts val="95"/>
              </a:spcBef>
            </a:pPr>
            <a:r>
              <a:rPr sz="2800" spc="-100" dirty="0">
                <a:solidFill>
                  <a:srgbClr val="FFFFFF"/>
                </a:solidFill>
                <a:latin typeface="Arial"/>
                <a:cs typeface="Arial"/>
              </a:rPr>
              <a:t>funct</a:t>
            </a:r>
            <a:r>
              <a:rPr sz="2800" spc="-50" dirty="0">
                <a:solidFill>
                  <a:srgbClr val="FFFFFF"/>
                </a:solidFill>
                <a:latin typeface="Arial"/>
                <a:cs typeface="Arial"/>
              </a:rPr>
              <a:t>i</a:t>
            </a:r>
            <a:r>
              <a:rPr sz="2800" spc="-245" dirty="0">
                <a:solidFill>
                  <a:srgbClr val="FFFFFF"/>
                </a:solidFill>
                <a:latin typeface="Arial"/>
                <a:cs typeface="Arial"/>
              </a:rPr>
              <a:t>ons</a:t>
            </a:r>
            <a:endParaRPr sz="2800">
              <a:latin typeface="Arial"/>
              <a:cs typeface="Arial"/>
            </a:endParaRPr>
          </a:p>
        </p:txBody>
      </p:sp>
      <p:sp>
        <p:nvSpPr>
          <p:cNvPr id="4" name="object 4"/>
          <p:cNvSpPr txBox="1"/>
          <p:nvPr/>
        </p:nvSpPr>
        <p:spPr>
          <a:xfrm>
            <a:off x="652678" y="1331613"/>
            <a:ext cx="6140450" cy="4241800"/>
          </a:xfrm>
          <a:prstGeom prst="rect">
            <a:avLst/>
          </a:prstGeom>
        </p:spPr>
        <p:txBody>
          <a:bodyPr vert="horz" wrap="square" lIns="0" tIns="69850" rIns="0" bIns="0" rtlCol="0">
            <a:spAutoFit/>
          </a:bodyPr>
          <a:lstStyle/>
          <a:p>
            <a:pPr marL="12700">
              <a:lnSpc>
                <a:spcPct val="100000"/>
              </a:lnSpc>
              <a:spcBef>
                <a:spcPts val="55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50" dirty="0">
                <a:solidFill>
                  <a:srgbClr val="5F5F5F"/>
                </a:solidFill>
                <a:latin typeface="Arial"/>
                <a:cs typeface="Arial"/>
              </a:rPr>
              <a:t>Determine </a:t>
            </a:r>
            <a:r>
              <a:rPr sz="2000" b="1" spc="-130" dirty="0">
                <a:solidFill>
                  <a:srgbClr val="5F5F5F"/>
                </a:solidFill>
                <a:latin typeface="Arial"/>
                <a:cs typeface="Arial"/>
              </a:rPr>
              <a:t>the </a:t>
            </a:r>
            <a:r>
              <a:rPr sz="2000" b="1" spc="-125" dirty="0">
                <a:solidFill>
                  <a:srgbClr val="5F5F5F"/>
                </a:solidFill>
                <a:latin typeface="Arial"/>
                <a:cs typeface="Arial"/>
              </a:rPr>
              <a:t>network state </a:t>
            </a:r>
            <a:r>
              <a:rPr sz="2000" b="1" spc="-180" dirty="0">
                <a:solidFill>
                  <a:srgbClr val="5F5F5F"/>
                </a:solidFill>
                <a:latin typeface="Arial"/>
                <a:cs typeface="Arial"/>
              </a:rPr>
              <a:t>given</a:t>
            </a:r>
            <a:r>
              <a:rPr sz="2000" b="1" spc="10" dirty="0">
                <a:solidFill>
                  <a:srgbClr val="5F5F5F"/>
                </a:solidFill>
                <a:latin typeface="Arial"/>
                <a:cs typeface="Arial"/>
              </a:rPr>
              <a:t> </a:t>
            </a:r>
            <a:r>
              <a:rPr sz="2000" b="1" spc="-125" dirty="0">
                <a:solidFill>
                  <a:srgbClr val="5F5F5F"/>
                </a:solidFill>
                <a:latin typeface="Arial"/>
                <a:cs typeface="Arial"/>
              </a:rPr>
              <a:t>:</a:t>
            </a:r>
            <a:endParaRPr sz="2000">
              <a:latin typeface="Arial"/>
              <a:cs typeface="Arial"/>
            </a:endParaRPr>
          </a:p>
          <a:p>
            <a:pPr marL="756285" indent="-286385">
              <a:lnSpc>
                <a:spcPts val="2050"/>
              </a:lnSpc>
              <a:spcBef>
                <a:spcPts val="405"/>
              </a:spcBef>
              <a:buClr>
                <a:srgbClr val="1B5CA4"/>
              </a:buClr>
              <a:buFont typeface="Wingdings"/>
              <a:buChar char=""/>
              <a:tabLst>
                <a:tab pos="756285" algn="l"/>
                <a:tab pos="756920" algn="l"/>
              </a:tabLst>
            </a:pPr>
            <a:r>
              <a:rPr sz="1800" spc="-90" dirty="0">
                <a:solidFill>
                  <a:srgbClr val="5F5F5F"/>
                </a:solidFill>
                <a:latin typeface="Arial"/>
                <a:cs typeface="Arial"/>
              </a:rPr>
              <a:t>the </a:t>
            </a:r>
            <a:r>
              <a:rPr sz="1800" spc="-80" dirty="0">
                <a:solidFill>
                  <a:srgbClr val="5F5F5F"/>
                </a:solidFill>
                <a:latin typeface="Arial"/>
                <a:cs typeface="Arial"/>
              </a:rPr>
              <a:t>network </a:t>
            </a:r>
            <a:r>
              <a:rPr sz="1800" spc="-130" dirty="0">
                <a:solidFill>
                  <a:srgbClr val="5F5F5F"/>
                </a:solidFill>
                <a:latin typeface="Arial"/>
                <a:cs typeface="Arial"/>
              </a:rPr>
              <a:t>model </a:t>
            </a:r>
            <a:r>
              <a:rPr sz="1800" spc="-105" dirty="0">
                <a:solidFill>
                  <a:srgbClr val="5F5F5F"/>
                </a:solidFill>
                <a:latin typeface="Arial"/>
                <a:cs typeface="Arial"/>
              </a:rPr>
              <a:t>(equations </a:t>
            </a:r>
            <a:r>
              <a:rPr sz="1800" spc="-135" dirty="0">
                <a:solidFill>
                  <a:srgbClr val="5F5F5F"/>
                </a:solidFill>
                <a:latin typeface="Arial"/>
                <a:cs typeface="Arial"/>
              </a:rPr>
              <a:t>and</a:t>
            </a:r>
            <a:r>
              <a:rPr sz="1800" spc="30" dirty="0">
                <a:solidFill>
                  <a:srgbClr val="5F5F5F"/>
                </a:solidFill>
                <a:latin typeface="Arial"/>
                <a:cs typeface="Arial"/>
              </a:rPr>
              <a:t> </a:t>
            </a:r>
            <a:r>
              <a:rPr sz="1800" spc="-110" dirty="0">
                <a:solidFill>
                  <a:srgbClr val="5F5F5F"/>
                </a:solidFill>
                <a:latin typeface="Arial"/>
                <a:cs typeface="Arial"/>
              </a:rPr>
              <a:t>parameters)</a:t>
            </a:r>
            <a:endParaRPr sz="1800">
              <a:latin typeface="Arial"/>
              <a:cs typeface="Arial"/>
            </a:endParaRPr>
          </a:p>
          <a:p>
            <a:pPr marL="756285" indent="-286385">
              <a:lnSpc>
                <a:spcPts val="1945"/>
              </a:lnSpc>
              <a:buClr>
                <a:srgbClr val="1B5CA4"/>
              </a:buClr>
              <a:buFont typeface="Wingdings"/>
              <a:buChar char=""/>
              <a:tabLst>
                <a:tab pos="756285" algn="l"/>
                <a:tab pos="756920" algn="l"/>
              </a:tabLst>
            </a:pPr>
            <a:r>
              <a:rPr sz="1800" spc="-90" dirty="0">
                <a:solidFill>
                  <a:srgbClr val="5F5F5F"/>
                </a:solidFill>
                <a:latin typeface="Arial"/>
                <a:cs typeface="Arial"/>
              </a:rPr>
              <a:t>the </a:t>
            </a:r>
            <a:r>
              <a:rPr sz="1800" spc="-80" dirty="0">
                <a:solidFill>
                  <a:srgbClr val="5F5F5F"/>
                </a:solidFill>
                <a:latin typeface="Arial"/>
                <a:cs typeface="Arial"/>
              </a:rPr>
              <a:t>network </a:t>
            </a:r>
            <a:r>
              <a:rPr sz="1800" spc="-110" dirty="0">
                <a:solidFill>
                  <a:srgbClr val="5F5F5F"/>
                </a:solidFill>
                <a:latin typeface="Arial"/>
                <a:cs typeface="Arial"/>
              </a:rPr>
              <a:t>topology </a:t>
            </a:r>
            <a:r>
              <a:rPr sz="1800" spc="-105" dirty="0">
                <a:solidFill>
                  <a:srgbClr val="5F5F5F"/>
                </a:solidFill>
                <a:latin typeface="Arial"/>
                <a:cs typeface="Arial"/>
              </a:rPr>
              <a:t>(derived </a:t>
            </a:r>
            <a:r>
              <a:rPr sz="1800" spc="-75" dirty="0">
                <a:solidFill>
                  <a:srgbClr val="5F5F5F"/>
                </a:solidFill>
                <a:latin typeface="Arial"/>
                <a:cs typeface="Arial"/>
              </a:rPr>
              <a:t>from </a:t>
            </a:r>
            <a:r>
              <a:rPr sz="1800" spc="-100" dirty="0">
                <a:solidFill>
                  <a:srgbClr val="5F5F5F"/>
                </a:solidFill>
                <a:latin typeface="Arial"/>
                <a:cs typeface="Arial"/>
              </a:rPr>
              <a:t>status</a:t>
            </a:r>
            <a:r>
              <a:rPr sz="1800" spc="35" dirty="0">
                <a:solidFill>
                  <a:srgbClr val="5F5F5F"/>
                </a:solidFill>
                <a:latin typeface="Arial"/>
                <a:cs typeface="Arial"/>
              </a:rPr>
              <a:t> </a:t>
            </a:r>
            <a:r>
              <a:rPr sz="1800" spc="-130" dirty="0">
                <a:solidFill>
                  <a:srgbClr val="5F5F5F"/>
                </a:solidFill>
                <a:latin typeface="Arial"/>
                <a:cs typeface="Arial"/>
              </a:rPr>
              <a:t>measurements)</a:t>
            </a:r>
            <a:endParaRPr sz="1800">
              <a:latin typeface="Arial"/>
              <a:cs typeface="Arial"/>
            </a:endParaRPr>
          </a:p>
          <a:p>
            <a:pPr marL="756285" indent="-286385">
              <a:lnSpc>
                <a:spcPts val="1945"/>
              </a:lnSpc>
              <a:buClr>
                <a:srgbClr val="1B5CA4"/>
              </a:buClr>
              <a:buFont typeface="Wingdings"/>
              <a:buChar char=""/>
              <a:tabLst>
                <a:tab pos="756285" algn="l"/>
                <a:tab pos="756920" algn="l"/>
              </a:tabLst>
            </a:pPr>
            <a:r>
              <a:rPr sz="1800" spc="-110" dirty="0">
                <a:solidFill>
                  <a:srgbClr val="5F5F5F"/>
                </a:solidFill>
                <a:latin typeface="Arial"/>
                <a:cs typeface="Arial"/>
              </a:rPr>
              <a:t>available </a:t>
            </a:r>
            <a:r>
              <a:rPr sz="1800" spc="-125" dirty="0">
                <a:solidFill>
                  <a:srgbClr val="5F5F5F"/>
                </a:solidFill>
                <a:latin typeface="Arial"/>
                <a:cs typeface="Arial"/>
              </a:rPr>
              <a:t>analog</a:t>
            </a:r>
            <a:r>
              <a:rPr sz="1800" spc="-60" dirty="0">
                <a:solidFill>
                  <a:srgbClr val="5F5F5F"/>
                </a:solidFill>
                <a:latin typeface="Arial"/>
                <a:cs typeface="Arial"/>
              </a:rPr>
              <a:t> </a:t>
            </a:r>
            <a:r>
              <a:rPr sz="1800" spc="-140" dirty="0">
                <a:solidFill>
                  <a:srgbClr val="5F5F5F"/>
                </a:solidFill>
                <a:latin typeface="Arial"/>
                <a:cs typeface="Arial"/>
              </a:rPr>
              <a:t>measurements</a:t>
            </a:r>
            <a:endParaRPr sz="1800">
              <a:latin typeface="Arial"/>
              <a:cs typeface="Arial"/>
            </a:endParaRPr>
          </a:p>
          <a:p>
            <a:pPr marL="756285" indent="-286385">
              <a:lnSpc>
                <a:spcPts val="2050"/>
              </a:lnSpc>
              <a:buClr>
                <a:srgbClr val="1B5CA4"/>
              </a:buClr>
              <a:buFont typeface="Wingdings"/>
              <a:buChar char=""/>
              <a:tabLst>
                <a:tab pos="756285" algn="l"/>
                <a:tab pos="756920" algn="l"/>
              </a:tabLst>
            </a:pPr>
            <a:r>
              <a:rPr sz="1800" spc="-140" dirty="0">
                <a:solidFill>
                  <a:srgbClr val="5F5F5F"/>
                </a:solidFill>
                <a:latin typeface="Arial"/>
                <a:cs typeface="Arial"/>
              </a:rPr>
              <a:t>models </a:t>
            </a:r>
            <a:r>
              <a:rPr sz="1800" spc="-80" dirty="0">
                <a:solidFill>
                  <a:srgbClr val="5F5F5F"/>
                </a:solidFill>
                <a:latin typeface="Arial"/>
                <a:cs typeface="Arial"/>
              </a:rPr>
              <a:t>of </a:t>
            </a:r>
            <a:r>
              <a:rPr sz="1800" spc="-120" dirty="0">
                <a:solidFill>
                  <a:srgbClr val="5F5F5F"/>
                </a:solidFill>
                <a:latin typeface="Arial"/>
                <a:cs typeface="Arial"/>
              </a:rPr>
              <a:t>load </a:t>
            </a:r>
            <a:r>
              <a:rPr sz="1800" spc="-135" dirty="0">
                <a:solidFill>
                  <a:srgbClr val="5F5F5F"/>
                </a:solidFill>
                <a:latin typeface="Arial"/>
                <a:cs typeface="Arial"/>
              </a:rPr>
              <a:t>and </a:t>
            </a:r>
            <a:r>
              <a:rPr sz="1800" spc="-110" dirty="0">
                <a:solidFill>
                  <a:srgbClr val="5F5F5F"/>
                </a:solidFill>
                <a:latin typeface="Arial"/>
                <a:cs typeface="Arial"/>
              </a:rPr>
              <a:t>generation </a:t>
            </a:r>
            <a:r>
              <a:rPr sz="1800" spc="-155" dirty="0">
                <a:solidFill>
                  <a:srgbClr val="5F5F5F"/>
                </a:solidFill>
                <a:latin typeface="Arial"/>
                <a:cs typeface="Arial"/>
              </a:rPr>
              <a:t>bus</a:t>
            </a:r>
            <a:r>
              <a:rPr sz="1800" spc="125" dirty="0">
                <a:solidFill>
                  <a:srgbClr val="5F5F5F"/>
                </a:solidFill>
                <a:latin typeface="Arial"/>
                <a:cs typeface="Arial"/>
              </a:rPr>
              <a:t> </a:t>
            </a:r>
            <a:r>
              <a:rPr sz="1800" spc="-95" dirty="0">
                <a:solidFill>
                  <a:srgbClr val="5F5F5F"/>
                </a:solidFill>
                <a:latin typeface="Arial"/>
                <a:cs typeface="Arial"/>
              </a:rPr>
              <a:t>injections</a:t>
            </a:r>
            <a:endParaRPr sz="1800">
              <a:latin typeface="Arial"/>
              <a:cs typeface="Arial"/>
            </a:endParaRPr>
          </a:p>
          <a:p>
            <a:pPr marL="12700">
              <a:lnSpc>
                <a:spcPct val="100000"/>
              </a:lnSpc>
              <a:spcBef>
                <a:spcPts val="75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30" dirty="0">
                <a:solidFill>
                  <a:srgbClr val="5F5F5F"/>
                </a:solidFill>
                <a:latin typeface="Arial"/>
                <a:cs typeface="Arial"/>
              </a:rPr>
              <a:t>Inform </a:t>
            </a:r>
            <a:r>
              <a:rPr sz="2000" b="1" spc="-175" dirty="0">
                <a:solidFill>
                  <a:srgbClr val="5F5F5F"/>
                </a:solidFill>
                <a:latin typeface="Arial"/>
                <a:cs typeface="Arial"/>
              </a:rPr>
              <a:t>about </a:t>
            </a:r>
            <a:r>
              <a:rPr sz="2000" b="1" spc="-210" dirty="0">
                <a:solidFill>
                  <a:srgbClr val="5F5F5F"/>
                </a:solidFill>
                <a:latin typeface="Arial"/>
                <a:cs typeface="Arial"/>
              </a:rPr>
              <a:t>possible </a:t>
            </a:r>
            <a:r>
              <a:rPr sz="2000" b="1" spc="-160" dirty="0">
                <a:solidFill>
                  <a:srgbClr val="5F5F5F"/>
                </a:solidFill>
                <a:latin typeface="Arial"/>
                <a:cs typeface="Arial"/>
              </a:rPr>
              <a:t>violations </a:t>
            </a:r>
            <a:r>
              <a:rPr sz="2000" b="1" spc="-150" dirty="0">
                <a:solidFill>
                  <a:srgbClr val="5F5F5F"/>
                </a:solidFill>
                <a:latin typeface="Arial"/>
                <a:cs typeface="Arial"/>
              </a:rPr>
              <a:t>of </a:t>
            </a:r>
            <a:r>
              <a:rPr sz="2000" b="1" spc="-155" dirty="0">
                <a:solidFill>
                  <a:srgbClr val="5F5F5F"/>
                </a:solidFill>
                <a:latin typeface="Arial"/>
                <a:cs typeface="Arial"/>
              </a:rPr>
              <a:t>operating</a:t>
            </a:r>
            <a:r>
              <a:rPr sz="2000" b="1" spc="-45" dirty="0">
                <a:solidFill>
                  <a:srgbClr val="5F5F5F"/>
                </a:solidFill>
                <a:latin typeface="Arial"/>
                <a:cs typeface="Arial"/>
              </a:rPr>
              <a:t> </a:t>
            </a:r>
            <a:r>
              <a:rPr sz="2000" b="1" spc="-170" dirty="0">
                <a:solidFill>
                  <a:srgbClr val="5F5F5F"/>
                </a:solidFill>
                <a:latin typeface="Arial"/>
                <a:cs typeface="Arial"/>
              </a:rPr>
              <a:t>constraints</a:t>
            </a:r>
            <a:endParaRPr sz="2000">
              <a:latin typeface="Arial"/>
              <a:cs typeface="Arial"/>
            </a:endParaRPr>
          </a:p>
          <a:p>
            <a:pPr marL="12700">
              <a:lnSpc>
                <a:spcPct val="100000"/>
              </a:lnSpc>
              <a:spcBef>
                <a:spcPts val="135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10" dirty="0">
                <a:solidFill>
                  <a:srgbClr val="5F5F5F"/>
                </a:solidFill>
                <a:latin typeface="Arial"/>
                <a:cs typeface="Arial"/>
              </a:rPr>
              <a:t>Identify </a:t>
            </a:r>
            <a:r>
              <a:rPr sz="2000" b="1" spc="-210" dirty="0">
                <a:solidFill>
                  <a:srgbClr val="5F5F5F"/>
                </a:solidFill>
                <a:latin typeface="Arial"/>
                <a:cs typeface="Arial"/>
              </a:rPr>
              <a:t>anomalous</a:t>
            </a:r>
            <a:r>
              <a:rPr sz="2000" b="1" spc="-155" dirty="0">
                <a:solidFill>
                  <a:srgbClr val="5F5F5F"/>
                </a:solidFill>
                <a:latin typeface="Arial"/>
                <a:cs typeface="Arial"/>
              </a:rPr>
              <a:t> </a:t>
            </a:r>
            <a:r>
              <a:rPr sz="2000" b="1" spc="-190" dirty="0">
                <a:solidFill>
                  <a:srgbClr val="5F5F5F"/>
                </a:solidFill>
                <a:latin typeface="Arial"/>
                <a:cs typeface="Arial"/>
              </a:rPr>
              <a:t>measurements</a:t>
            </a:r>
            <a:endParaRPr sz="2000">
              <a:latin typeface="Arial"/>
              <a:cs typeface="Arial"/>
            </a:endParaRPr>
          </a:p>
          <a:p>
            <a:pPr marL="12700">
              <a:lnSpc>
                <a:spcPct val="100000"/>
              </a:lnSpc>
              <a:spcBef>
                <a:spcPts val="135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80" dirty="0">
                <a:solidFill>
                  <a:srgbClr val="5F5F5F"/>
                </a:solidFill>
                <a:latin typeface="Arial"/>
                <a:cs typeface="Arial"/>
              </a:rPr>
              <a:t>Calculate measurement </a:t>
            </a:r>
            <a:r>
              <a:rPr sz="2000" b="1" spc="-120" dirty="0">
                <a:solidFill>
                  <a:srgbClr val="5F5F5F"/>
                </a:solidFill>
                <a:latin typeface="Arial"/>
                <a:cs typeface="Arial"/>
              </a:rPr>
              <a:t>error</a:t>
            </a:r>
            <a:r>
              <a:rPr sz="2000" b="1" spc="-20" dirty="0">
                <a:solidFill>
                  <a:srgbClr val="5F5F5F"/>
                </a:solidFill>
                <a:latin typeface="Arial"/>
                <a:cs typeface="Arial"/>
              </a:rPr>
              <a:t> </a:t>
            </a:r>
            <a:r>
              <a:rPr sz="2000" b="1" spc="-150" dirty="0">
                <a:solidFill>
                  <a:srgbClr val="5F5F5F"/>
                </a:solidFill>
                <a:latin typeface="Arial"/>
                <a:cs typeface="Arial"/>
              </a:rPr>
              <a:t>statistics</a:t>
            </a:r>
            <a:endParaRPr sz="2000">
              <a:latin typeface="Arial"/>
              <a:cs typeface="Arial"/>
            </a:endParaRPr>
          </a:p>
          <a:p>
            <a:pPr marL="12700">
              <a:lnSpc>
                <a:spcPct val="100000"/>
              </a:lnSpc>
              <a:spcBef>
                <a:spcPts val="1370"/>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b="1" spc="-110" dirty="0">
                <a:solidFill>
                  <a:srgbClr val="5F5F5F"/>
                </a:solidFill>
                <a:latin typeface="Arial"/>
                <a:cs typeface="Arial"/>
              </a:rPr>
              <a:t>Identify </a:t>
            </a:r>
            <a:r>
              <a:rPr sz="2000" b="1" spc="-195" dirty="0">
                <a:solidFill>
                  <a:srgbClr val="5F5F5F"/>
                </a:solidFill>
                <a:latin typeface="Arial"/>
                <a:cs typeface="Arial"/>
              </a:rPr>
              <a:t>modeling</a:t>
            </a:r>
            <a:r>
              <a:rPr sz="2000" b="1" spc="-125" dirty="0">
                <a:solidFill>
                  <a:srgbClr val="5F5F5F"/>
                </a:solidFill>
                <a:latin typeface="Arial"/>
                <a:cs typeface="Arial"/>
              </a:rPr>
              <a:t> </a:t>
            </a:r>
            <a:r>
              <a:rPr sz="2000" b="1" spc="-150" dirty="0">
                <a:solidFill>
                  <a:srgbClr val="5F5F5F"/>
                </a:solidFill>
                <a:latin typeface="Arial"/>
                <a:cs typeface="Arial"/>
              </a:rPr>
              <a:t>errors</a:t>
            </a:r>
            <a:endParaRPr sz="2000">
              <a:latin typeface="Arial"/>
              <a:cs typeface="Arial"/>
            </a:endParaRPr>
          </a:p>
          <a:p>
            <a:pPr marL="12700">
              <a:lnSpc>
                <a:spcPct val="100000"/>
              </a:lnSpc>
              <a:spcBef>
                <a:spcPts val="135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65" dirty="0">
                <a:solidFill>
                  <a:srgbClr val="5F5F5F"/>
                </a:solidFill>
                <a:latin typeface="Arial"/>
                <a:cs typeface="Arial"/>
              </a:rPr>
              <a:t>Improve </a:t>
            </a:r>
            <a:r>
              <a:rPr sz="2000" b="1" spc="-204" dirty="0">
                <a:solidFill>
                  <a:srgbClr val="5F5F5F"/>
                </a:solidFill>
                <a:latin typeface="Arial"/>
                <a:cs typeface="Arial"/>
              </a:rPr>
              <a:t>modeled</a:t>
            </a:r>
            <a:r>
              <a:rPr sz="2000" b="1" spc="-110" dirty="0">
                <a:solidFill>
                  <a:srgbClr val="5F5F5F"/>
                </a:solidFill>
                <a:latin typeface="Arial"/>
                <a:cs typeface="Arial"/>
              </a:rPr>
              <a:t> </a:t>
            </a:r>
            <a:r>
              <a:rPr sz="2000" b="1" spc="-145" dirty="0">
                <a:solidFill>
                  <a:srgbClr val="5F5F5F"/>
                </a:solidFill>
                <a:latin typeface="Arial"/>
                <a:cs typeface="Arial"/>
              </a:rPr>
              <a:t>information</a:t>
            </a:r>
            <a:endParaRPr sz="2000">
              <a:latin typeface="Arial"/>
              <a:cs typeface="Arial"/>
            </a:endParaRPr>
          </a:p>
          <a:p>
            <a:pPr marL="12700">
              <a:lnSpc>
                <a:spcPct val="100000"/>
              </a:lnSpc>
              <a:spcBef>
                <a:spcPts val="135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80" dirty="0">
                <a:solidFill>
                  <a:srgbClr val="5F5F5F"/>
                </a:solidFill>
                <a:latin typeface="Arial"/>
                <a:cs typeface="Arial"/>
              </a:rPr>
              <a:t>Calculate </a:t>
            </a:r>
            <a:r>
              <a:rPr sz="2000" b="1" spc="-235" dirty="0">
                <a:solidFill>
                  <a:srgbClr val="5F5F5F"/>
                </a:solidFill>
                <a:latin typeface="Arial"/>
                <a:cs typeface="Arial"/>
              </a:rPr>
              <a:t>loss</a:t>
            </a:r>
            <a:r>
              <a:rPr sz="2000" b="1" spc="-80" dirty="0">
                <a:solidFill>
                  <a:srgbClr val="5F5F5F"/>
                </a:solidFill>
                <a:latin typeface="Arial"/>
                <a:cs typeface="Arial"/>
              </a:rPr>
              <a:t> </a:t>
            </a:r>
            <a:r>
              <a:rPr sz="2000" b="1" spc="-150" dirty="0">
                <a:solidFill>
                  <a:srgbClr val="5F5F5F"/>
                </a:solidFill>
                <a:latin typeface="Arial"/>
                <a:cs typeface="Arial"/>
              </a:rPr>
              <a:t>sensitivities</a:t>
            </a:r>
            <a:endParaRPr sz="2000">
              <a:latin typeface="Arial"/>
              <a:cs typeface="Arial"/>
            </a:endParaRPr>
          </a:p>
        </p:txBody>
      </p:sp>
      <p:sp>
        <p:nvSpPr>
          <p:cNvPr id="5" name="TextBox 4"/>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534667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870" y="548680"/>
            <a:ext cx="8005720" cy="627736"/>
          </a:xfrm>
          <a:prstGeom prst="rect">
            <a:avLst/>
          </a:prstGeom>
        </p:spPr>
        <p:txBody>
          <a:bodyPr vert="horz" wrap="square" lIns="0" tIns="12065" rIns="0" bIns="0" rtlCol="0">
            <a:spAutoFit/>
          </a:bodyPr>
          <a:lstStyle/>
          <a:p>
            <a:pPr marL="12700">
              <a:lnSpc>
                <a:spcPct val="100000"/>
              </a:lnSpc>
              <a:spcBef>
                <a:spcPts val="95"/>
              </a:spcBef>
              <a:tabLst>
                <a:tab pos="2329180" algn="l"/>
              </a:tabLst>
            </a:pPr>
            <a:r>
              <a:rPr spc="-150" dirty="0"/>
              <a:t>Sta</a:t>
            </a:r>
            <a:r>
              <a:rPr spc="-95" dirty="0"/>
              <a:t>t</a:t>
            </a:r>
            <a:r>
              <a:rPr spc="-335" dirty="0"/>
              <a:t>e</a:t>
            </a:r>
            <a:r>
              <a:rPr spc="-105" dirty="0"/>
              <a:t> </a:t>
            </a:r>
            <a:r>
              <a:rPr spc="-145" dirty="0"/>
              <a:t>Estimator</a:t>
            </a:r>
            <a:r>
              <a:rPr dirty="0"/>
              <a:t>	</a:t>
            </a:r>
            <a:r>
              <a:rPr spc="-204" dirty="0"/>
              <a:t>v</a:t>
            </a:r>
            <a:r>
              <a:rPr spc="-240" dirty="0"/>
              <a:t>a</a:t>
            </a:r>
            <a:r>
              <a:rPr spc="-25" dirty="0"/>
              <a:t>r</a:t>
            </a:r>
            <a:r>
              <a:rPr spc="-15" dirty="0"/>
              <a:t>i</a:t>
            </a:r>
            <a:r>
              <a:rPr spc="-229" dirty="0"/>
              <a:t>ables</a:t>
            </a:r>
          </a:p>
        </p:txBody>
      </p:sp>
      <p:sp>
        <p:nvSpPr>
          <p:cNvPr id="3" name="object 3"/>
          <p:cNvSpPr txBox="1"/>
          <p:nvPr/>
        </p:nvSpPr>
        <p:spPr>
          <a:xfrm>
            <a:off x="478384" y="1124744"/>
            <a:ext cx="8514715" cy="4350550"/>
          </a:xfrm>
          <a:prstGeom prst="rect">
            <a:avLst/>
          </a:prstGeom>
        </p:spPr>
        <p:txBody>
          <a:bodyPr vert="horz" wrap="square" lIns="0" tIns="41275" rIns="0" bIns="0" rtlCol="0">
            <a:spAutoFit/>
          </a:bodyPr>
          <a:lstStyle/>
          <a:p>
            <a:pPr marL="12700">
              <a:lnSpc>
                <a:spcPct val="100000"/>
              </a:lnSpc>
              <a:spcBef>
                <a:spcPts val="325"/>
              </a:spcBef>
              <a:tabLst>
                <a:tab pos="1843405" algn="l"/>
              </a:tabLst>
            </a:pPr>
            <a:r>
              <a:rPr dirty="0">
                <a:solidFill>
                  <a:srgbClr val="1B5CA4"/>
                </a:solidFill>
                <a:latin typeface="Wingdings"/>
                <a:cs typeface="Wingdings"/>
              </a:rPr>
              <a:t></a:t>
            </a:r>
            <a:r>
              <a:rPr spc="415" dirty="0">
                <a:solidFill>
                  <a:srgbClr val="1B5CA4"/>
                </a:solidFill>
                <a:latin typeface="Times New Roman"/>
                <a:cs typeface="Times New Roman"/>
              </a:rPr>
              <a:t> </a:t>
            </a:r>
            <a:r>
              <a:rPr b="1" spc="-125" dirty="0">
                <a:solidFill>
                  <a:srgbClr val="5F5F5F"/>
                </a:solidFill>
                <a:latin typeface="Arial"/>
                <a:cs typeface="Arial"/>
              </a:rPr>
              <a:t>State </a:t>
            </a:r>
            <a:r>
              <a:rPr b="1" spc="-45" dirty="0">
                <a:solidFill>
                  <a:srgbClr val="5F5F5F"/>
                </a:solidFill>
                <a:latin typeface="Arial"/>
                <a:cs typeface="Arial"/>
              </a:rPr>
              <a:t> </a:t>
            </a:r>
            <a:r>
              <a:rPr b="1" spc="-165" dirty="0">
                <a:solidFill>
                  <a:srgbClr val="5F5F5F"/>
                </a:solidFill>
                <a:latin typeface="Arial"/>
                <a:cs typeface="Arial"/>
              </a:rPr>
              <a:t>vector	</a:t>
            </a:r>
            <a:r>
              <a:rPr b="1" spc="-275" dirty="0">
                <a:solidFill>
                  <a:srgbClr val="5F5F5F"/>
                </a:solidFill>
                <a:latin typeface="Arial"/>
                <a:cs typeface="Arial"/>
              </a:rPr>
              <a:t>X</a:t>
            </a:r>
            <a:endParaRPr dirty="0">
              <a:latin typeface="Arial"/>
              <a:cs typeface="Arial"/>
            </a:endParaRPr>
          </a:p>
          <a:p>
            <a:pPr marL="756285" marR="706755" indent="-286385">
              <a:lnSpc>
                <a:spcPct val="90000"/>
              </a:lnSpc>
              <a:spcBef>
                <a:spcPts val="555"/>
              </a:spcBef>
              <a:buClr>
                <a:srgbClr val="1B5CA4"/>
              </a:buClr>
              <a:buFont typeface="Wingdings"/>
              <a:buChar char=""/>
              <a:tabLst>
                <a:tab pos="756285" algn="l"/>
                <a:tab pos="756920" algn="l"/>
                <a:tab pos="2079625" algn="l"/>
                <a:tab pos="2642235" algn="l"/>
                <a:tab pos="3223895" algn="l"/>
                <a:tab pos="4585970" algn="l"/>
                <a:tab pos="6583045" algn="l"/>
              </a:tabLst>
            </a:pPr>
            <a:r>
              <a:rPr sz="2000" spc="-150" dirty="0">
                <a:solidFill>
                  <a:srgbClr val="5F5F5F"/>
                </a:solidFill>
                <a:latin typeface="Arial"/>
                <a:cs typeface="Arial"/>
              </a:rPr>
              <a:t>State</a:t>
            </a:r>
            <a:r>
              <a:rPr sz="2000" spc="-25" dirty="0">
                <a:solidFill>
                  <a:srgbClr val="5F5F5F"/>
                </a:solidFill>
                <a:latin typeface="Arial"/>
                <a:cs typeface="Arial"/>
              </a:rPr>
              <a:t> </a:t>
            </a:r>
            <a:r>
              <a:rPr sz="2000" spc="-155" dirty="0">
                <a:solidFill>
                  <a:srgbClr val="5F5F5F"/>
                </a:solidFill>
                <a:latin typeface="Arial"/>
                <a:cs typeface="Arial"/>
              </a:rPr>
              <a:t>variables	</a:t>
            </a:r>
            <a:r>
              <a:rPr sz="2000" spc="-30" dirty="0">
                <a:solidFill>
                  <a:srgbClr val="5F5F5F"/>
                </a:solidFill>
                <a:latin typeface="Arial"/>
                <a:cs typeface="Arial"/>
              </a:rPr>
              <a:t>[X]	</a:t>
            </a:r>
            <a:r>
              <a:rPr sz="2000" spc="-155" dirty="0">
                <a:solidFill>
                  <a:srgbClr val="5F5F5F"/>
                </a:solidFill>
                <a:latin typeface="Arial"/>
                <a:cs typeface="Arial"/>
              </a:rPr>
              <a:t>consist </a:t>
            </a:r>
            <a:r>
              <a:rPr sz="2000" spc="-105" dirty="0">
                <a:solidFill>
                  <a:srgbClr val="5F5F5F"/>
                </a:solidFill>
                <a:latin typeface="Arial"/>
                <a:cs typeface="Arial"/>
              </a:rPr>
              <a:t>of </a:t>
            </a:r>
            <a:r>
              <a:rPr sz="2000" spc="-220" dirty="0">
                <a:solidFill>
                  <a:srgbClr val="5F5F5F"/>
                </a:solidFill>
                <a:latin typeface="Arial"/>
                <a:cs typeface="Arial"/>
              </a:rPr>
              <a:t>a </a:t>
            </a:r>
            <a:r>
              <a:rPr sz="2000" spc="-185" dirty="0">
                <a:solidFill>
                  <a:srgbClr val="5F5F5F"/>
                </a:solidFill>
                <a:latin typeface="Arial"/>
                <a:cs typeface="Arial"/>
              </a:rPr>
              <a:t>subset </a:t>
            </a:r>
            <a:r>
              <a:rPr sz="2000" spc="-110" dirty="0">
                <a:solidFill>
                  <a:srgbClr val="5F5F5F"/>
                </a:solidFill>
                <a:latin typeface="Arial"/>
                <a:cs typeface="Arial"/>
              </a:rPr>
              <a:t>of </a:t>
            </a:r>
            <a:r>
              <a:rPr sz="2000" spc="-120" dirty="0">
                <a:solidFill>
                  <a:srgbClr val="5F5F5F"/>
                </a:solidFill>
                <a:latin typeface="Arial"/>
                <a:cs typeface="Arial"/>
              </a:rPr>
              <a:t>the </a:t>
            </a:r>
            <a:r>
              <a:rPr sz="2000" spc="-155" dirty="0">
                <a:solidFill>
                  <a:srgbClr val="5F5F5F"/>
                </a:solidFill>
                <a:latin typeface="Arial"/>
                <a:cs typeface="Arial"/>
              </a:rPr>
              <a:t>variables  </a:t>
            </a:r>
            <a:r>
              <a:rPr sz="2000" spc="-140" dirty="0">
                <a:solidFill>
                  <a:srgbClr val="5F5F5F"/>
                </a:solidFill>
                <a:latin typeface="Arial"/>
                <a:cs typeface="Arial"/>
              </a:rPr>
              <a:t>characterizing </a:t>
            </a:r>
            <a:r>
              <a:rPr sz="2000" spc="-120" dirty="0">
                <a:solidFill>
                  <a:srgbClr val="5F5F5F"/>
                </a:solidFill>
                <a:latin typeface="Arial"/>
                <a:cs typeface="Arial"/>
              </a:rPr>
              <a:t>the </a:t>
            </a:r>
            <a:r>
              <a:rPr sz="2000" spc="-125" dirty="0">
                <a:solidFill>
                  <a:srgbClr val="5F5F5F"/>
                </a:solidFill>
                <a:latin typeface="Arial"/>
                <a:cs typeface="Arial"/>
              </a:rPr>
              <a:t>electrical </a:t>
            </a:r>
            <a:r>
              <a:rPr sz="2000" spc="-130" dirty="0">
                <a:solidFill>
                  <a:srgbClr val="5F5F5F"/>
                </a:solidFill>
                <a:latin typeface="Arial"/>
                <a:cs typeface="Arial"/>
              </a:rPr>
              <a:t>state </a:t>
            </a:r>
            <a:r>
              <a:rPr sz="2000" spc="-105" dirty="0">
                <a:solidFill>
                  <a:srgbClr val="5F5F5F"/>
                </a:solidFill>
                <a:latin typeface="Arial"/>
                <a:cs typeface="Arial"/>
              </a:rPr>
              <a:t>of </a:t>
            </a:r>
            <a:r>
              <a:rPr sz="2000" spc="-120" dirty="0">
                <a:solidFill>
                  <a:srgbClr val="5F5F5F"/>
                </a:solidFill>
                <a:latin typeface="Arial"/>
                <a:cs typeface="Arial"/>
              </a:rPr>
              <a:t>the </a:t>
            </a:r>
            <a:r>
              <a:rPr sz="2000" spc="-145" dirty="0">
                <a:solidFill>
                  <a:srgbClr val="5F5F5F"/>
                </a:solidFill>
                <a:latin typeface="Arial"/>
                <a:cs typeface="Arial"/>
              </a:rPr>
              <a:t>power </a:t>
            </a:r>
            <a:r>
              <a:rPr sz="2000" spc="-170" dirty="0">
                <a:solidFill>
                  <a:srgbClr val="5F5F5F"/>
                </a:solidFill>
                <a:latin typeface="Arial"/>
                <a:cs typeface="Arial"/>
              </a:rPr>
              <a:t>system.  </a:t>
            </a:r>
            <a:r>
              <a:rPr sz="2000" spc="-265" dirty="0">
                <a:solidFill>
                  <a:srgbClr val="5F5F5F"/>
                </a:solidFill>
                <a:latin typeface="Arial"/>
                <a:cs typeface="Arial"/>
              </a:rPr>
              <a:t>Th</a:t>
            </a:r>
            <a:r>
              <a:rPr sz="2000" spc="-250" dirty="0">
                <a:solidFill>
                  <a:srgbClr val="5F5F5F"/>
                </a:solidFill>
                <a:latin typeface="Arial"/>
                <a:cs typeface="Arial"/>
              </a:rPr>
              <a:t>e</a:t>
            </a:r>
            <a:r>
              <a:rPr sz="2000" spc="-204" dirty="0">
                <a:solidFill>
                  <a:srgbClr val="5F5F5F"/>
                </a:solidFill>
                <a:latin typeface="Arial"/>
                <a:cs typeface="Arial"/>
              </a:rPr>
              <a:t>y</a:t>
            </a:r>
            <a:r>
              <a:rPr sz="2000" spc="-90" dirty="0">
                <a:solidFill>
                  <a:srgbClr val="5F5F5F"/>
                </a:solidFill>
                <a:latin typeface="Arial"/>
                <a:cs typeface="Arial"/>
              </a:rPr>
              <a:t> </a:t>
            </a:r>
            <a:r>
              <a:rPr sz="2000" spc="-175" dirty="0">
                <a:solidFill>
                  <a:srgbClr val="5F5F5F"/>
                </a:solidFill>
                <a:latin typeface="Arial"/>
                <a:cs typeface="Arial"/>
              </a:rPr>
              <a:t>are</a:t>
            </a:r>
            <a:r>
              <a:rPr sz="2000" spc="-100" dirty="0">
                <a:solidFill>
                  <a:srgbClr val="5F5F5F"/>
                </a:solidFill>
                <a:latin typeface="Arial"/>
                <a:cs typeface="Arial"/>
              </a:rPr>
              <a:t> </a:t>
            </a:r>
            <a:r>
              <a:rPr sz="2000" spc="-225" dirty="0">
                <a:solidFill>
                  <a:srgbClr val="5F5F5F"/>
                </a:solidFill>
                <a:latin typeface="Arial"/>
                <a:cs typeface="Arial"/>
              </a:rPr>
              <a:t>ex</a:t>
            </a:r>
            <a:r>
              <a:rPr sz="2000" spc="-229" dirty="0">
                <a:solidFill>
                  <a:srgbClr val="5F5F5F"/>
                </a:solidFill>
                <a:latin typeface="Arial"/>
                <a:cs typeface="Arial"/>
              </a:rPr>
              <a:t>p</a:t>
            </a:r>
            <a:r>
              <a:rPr sz="2000" spc="-70" dirty="0">
                <a:solidFill>
                  <a:srgbClr val="5F5F5F"/>
                </a:solidFill>
                <a:latin typeface="Arial"/>
                <a:cs typeface="Arial"/>
              </a:rPr>
              <a:t>lic</a:t>
            </a:r>
            <a:r>
              <a:rPr sz="2000" spc="-60" dirty="0">
                <a:solidFill>
                  <a:srgbClr val="5F5F5F"/>
                </a:solidFill>
                <a:latin typeface="Arial"/>
                <a:cs typeface="Arial"/>
              </a:rPr>
              <a:t>i</a:t>
            </a:r>
            <a:r>
              <a:rPr sz="2000" spc="-50" dirty="0">
                <a:solidFill>
                  <a:srgbClr val="5F5F5F"/>
                </a:solidFill>
                <a:latin typeface="Arial"/>
                <a:cs typeface="Arial"/>
              </a:rPr>
              <a:t>tly</a:t>
            </a:r>
            <a:r>
              <a:rPr sz="2000" spc="-65" dirty="0">
                <a:solidFill>
                  <a:srgbClr val="5F5F5F"/>
                </a:solidFill>
                <a:latin typeface="Arial"/>
                <a:cs typeface="Arial"/>
              </a:rPr>
              <a:t> </a:t>
            </a:r>
            <a:r>
              <a:rPr sz="2000" spc="-155" dirty="0">
                <a:solidFill>
                  <a:srgbClr val="5F5F5F"/>
                </a:solidFill>
                <a:latin typeface="Arial"/>
                <a:cs typeface="Arial"/>
              </a:rPr>
              <a:t>sol</a:t>
            </a:r>
            <a:r>
              <a:rPr sz="2000" spc="-175" dirty="0">
                <a:solidFill>
                  <a:srgbClr val="5F5F5F"/>
                </a:solidFill>
                <a:latin typeface="Arial"/>
                <a:cs typeface="Arial"/>
              </a:rPr>
              <a:t>v</a:t>
            </a:r>
            <a:r>
              <a:rPr sz="2000" spc="-235" dirty="0">
                <a:solidFill>
                  <a:srgbClr val="5F5F5F"/>
                </a:solidFill>
                <a:latin typeface="Arial"/>
                <a:cs typeface="Arial"/>
              </a:rPr>
              <a:t>ed</a:t>
            </a:r>
            <a:r>
              <a:rPr sz="2000" spc="-100" dirty="0">
                <a:solidFill>
                  <a:srgbClr val="5F5F5F"/>
                </a:solidFill>
                <a:latin typeface="Arial"/>
                <a:cs typeface="Arial"/>
              </a:rPr>
              <a:t> </a:t>
            </a:r>
            <a:r>
              <a:rPr sz="2000" spc="-200" dirty="0">
                <a:solidFill>
                  <a:srgbClr val="5F5F5F"/>
                </a:solidFill>
                <a:latin typeface="Arial"/>
                <a:cs typeface="Arial"/>
              </a:rPr>
              <a:t>by</a:t>
            </a:r>
            <a:r>
              <a:rPr sz="2000" spc="-90" dirty="0">
                <a:solidFill>
                  <a:srgbClr val="5F5F5F"/>
                </a:solidFill>
                <a:latin typeface="Arial"/>
                <a:cs typeface="Arial"/>
              </a:rPr>
              <a:t> </a:t>
            </a:r>
            <a:r>
              <a:rPr sz="2000" spc="-25" dirty="0">
                <a:solidFill>
                  <a:srgbClr val="5F5F5F"/>
                </a:solidFill>
                <a:latin typeface="Arial"/>
                <a:cs typeface="Arial"/>
              </a:rPr>
              <a:t>t</a:t>
            </a:r>
            <a:r>
              <a:rPr sz="2000" spc="-50" dirty="0">
                <a:solidFill>
                  <a:srgbClr val="5F5F5F"/>
                </a:solidFill>
                <a:latin typeface="Arial"/>
                <a:cs typeface="Arial"/>
              </a:rPr>
              <a:t>h</a:t>
            </a:r>
            <a:r>
              <a:rPr sz="2000" spc="-285" dirty="0">
                <a:solidFill>
                  <a:srgbClr val="5F5F5F"/>
                </a:solidFill>
                <a:latin typeface="Arial"/>
                <a:cs typeface="Arial"/>
              </a:rPr>
              <a:t>e</a:t>
            </a:r>
            <a:r>
              <a:rPr sz="2000" spc="-90" dirty="0">
                <a:solidFill>
                  <a:srgbClr val="5F5F5F"/>
                </a:solidFill>
                <a:latin typeface="Arial"/>
                <a:cs typeface="Arial"/>
              </a:rPr>
              <a:t> </a:t>
            </a:r>
            <a:r>
              <a:rPr sz="2000" spc="-140" dirty="0">
                <a:solidFill>
                  <a:srgbClr val="5F5F5F"/>
                </a:solidFill>
                <a:latin typeface="Arial"/>
                <a:cs typeface="Arial"/>
              </a:rPr>
              <a:t>sta</a:t>
            </a:r>
            <a:r>
              <a:rPr sz="2000" spc="-110" dirty="0">
                <a:solidFill>
                  <a:srgbClr val="5F5F5F"/>
                </a:solidFill>
                <a:latin typeface="Arial"/>
                <a:cs typeface="Arial"/>
              </a:rPr>
              <a:t>te</a:t>
            </a:r>
            <a:r>
              <a:rPr sz="2000" spc="-90" dirty="0">
                <a:solidFill>
                  <a:srgbClr val="5F5F5F"/>
                </a:solidFill>
                <a:latin typeface="Arial"/>
                <a:cs typeface="Arial"/>
              </a:rPr>
              <a:t> </a:t>
            </a:r>
            <a:r>
              <a:rPr sz="2000" spc="-280" dirty="0" smtClean="0">
                <a:solidFill>
                  <a:srgbClr val="5F5F5F"/>
                </a:solidFill>
                <a:latin typeface="Arial"/>
                <a:cs typeface="Arial"/>
              </a:rPr>
              <a:t>e</a:t>
            </a:r>
            <a:r>
              <a:rPr sz="2000" spc="-100" dirty="0" smtClean="0">
                <a:solidFill>
                  <a:srgbClr val="5F5F5F"/>
                </a:solidFill>
                <a:latin typeface="Arial"/>
                <a:cs typeface="Arial"/>
              </a:rPr>
              <a:t>stimation</a:t>
            </a:r>
            <a:r>
              <a:rPr lang="en-IN" sz="2000" dirty="0">
                <a:solidFill>
                  <a:srgbClr val="5F5F5F"/>
                </a:solidFill>
                <a:latin typeface="Arial"/>
                <a:cs typeface="Arial"/>
              </a:rPr>
              <a:t> </a:t>
            </a:r>
            <a:r>
              <a:rPr sz="2000" spc="-125" dirty="0" smtClean="0">
                <a:solidFill>
                  <a:srgbClr val="5F5F5F"/>
                </a:solidFill>
                <a:latin typeface="Arial"/>
                <a:cs typeface="Arial"/>
              </a:rPr>
              <a:t>algor</a:t>
            </a:r>
            <a:r>
              <a:rPr sz="2000" spc="-75" dirty="0" smtClean="0">
                <a:solidFill>
                  <a:srgbClr val="5F5F5F"/>
                </a:solidFill>
                <a:latin typeface="Arial"/>
                <a:cs typeface="Arial"/>
              </a:rPr>
              <a:t>ithm</a:t>
            </a:r>
            <a:r>
              <a:rPr sz="2000" spc="-70" dirty="0">
                <a:solidFill>
                  <a:srgbClr val="5F5F5F"/>
                </a:solidFill>
                <a:latin typeface="Arial"/>
                <a:cs typeface="Arial"/>
              </a:rPr>
              <a:t>.  </a:t>
            </a:r>
            <a:r>
              <a:rPr sz="2000" spc="-150" dirty="0">
                <a:solidFill>
                  <a:srgbClr val="5F5F5F"/>
                </a:solidFill>
                <a:latin typeface="Arial"/>
                <a:cs typeface="Arial"/>
              </a:rPr>
              <a:t>Basically,	</a:t>
            </a:r>
            <a:r>
              <a:rPr sz="2000" spc="-370" dirty="0">
                <a:solidFill>
                  <a:srgbClr val="CC0000"/>
                </a:solidFill>
                <a:latin typeface="Arial"/>
                <a:cs typeface="Arial"/>
              </a:rPr>
              <a:t>X  </a:t>
            </a:r>
            <a:r>
              <a:rPr sz="2000" spc="-204" dirty="0">
                <a:solidFill>
                  <a:srgbClr val="CC0000"/>
                </a:solidFill>
                <a:latin typeface="Arial"/>
                <a:cs typeface="Arial"/>
              </a:rPr>
              <a:t>=</a:t>
            </a:r>
            <a:r>
              <a:rPr sz="2000" spc="-95" dirty="0">
                <a:solidFill>
                  <a:srgbClr val="CC0000"/>
                </a:solidFill>
                <a:latin typeface="Arial"/>
                <a:cs typeface="Arial"/>
              </a:rPr>
              <a:t> </a:t>
            </a:r>
            <a:r>
              <a:rPr sz="2000" spc="-185" dirty="0">
                <a:solidFill>
                  <a:srgbClr val="CC0000"/>
                </a:solidFill>
                <a:latin typeface="Arial"/>
                <a:cs typeface="Arial"/>
              </a:rPr>
              <a:t>complex</a:t>
            </a:r>
            <a:r>
              <a:rPr sz="2000" spc="-85" dirty="0">
                <a:solidFill>
                  <a:srgbClr val="CC0000"/>
                </a:solidFill>
                <a:latin typeface="Arial"/>
                <a:cs typeface="Arial"/>
              </a:rPr>
              <a:t> </a:t>
            </a:r>
            <a:r>
              <a:rPr sz="2000" spc="-145" dirty="0">
                <a:solidFill>
                  <a:srgbClr val="CC0000"/>
                </a:solidFill>
                <a:latin typeface="Arial"/>
                <a:cs typeface="Arial"/>
              </a:rPr>
              <a:t>voltage	</a:t>
            </a:r>
            <a:r>
              <a:rPr sz="2000" spc="-135" dirty="0">
                <a:solidFill>
                  <a:srgbClr val="CC0000"/>
                </a:solidFill>
                <a:latin typeface="Arial"/>
                <a:cs typeface="Arial"/>
              </a:rPr>
              <a:t>vector</a:t>
            </a:r>
            <a:r>
              <a:rPr sz="2000" spc="-135" dirty="0">
                <a:solidFill>
                  <a:srgbClr val="5F5F5F"/>
                </a:solidFill>
                <a:latin typeface="Arial"/>
                <a:cs typeface="Arial"/>
              </a:rPr>
              <a:t>.</a:t>
            </a:r>
            <a:endParaRPr sz="2000" dirty="0">
              <a:latin typeface="Arial"/>
              <a:cs typeface="Arial"/>
            </a:endParaRPr>
          </a:p>
          <a:p>
            <a:pPr marL="756285" indent="-286385">
              <a:lnSpc>
                <a:spcPts val="2450"/>
              </a:lnSpc>
              <a:buClr>
                <a:srgbClr val="1B5CA4"/>
              </a:buClr>
              <a:buFont typeface="Wingdings"/>
              <a:buChar char=""/>
              <a:tabLst>
                <a:tab pos="756285" algn="l"/>
                <a:tab pos="756920" algn="l"/>
              </a:tabLst>
            </a:pPr>
            <a:r>
              <a:rPr sz="2000" spc="-260" dirty="0">
                <a:solidFill>
                  <a:srgbClr val="5F5F5F"/>
                </a:solidFill>
                <a:latin typeface="Arial"/>
                <a:cs typeface="Arial"/>
              </a:rPr>
              <a:t>The </a:t>
            </a:r>
            <a:r>
              <a:rPr sz="2000" spc="-145" dirty="0">
                <a:solidFill>
                  <a:srgbClr val="5F5F5F"/>
                </a:solidFill>
                <a:latin typeface="Arial"/>
                <a:cs typeface="Arial"/>
              </a:rPr>
              <a:t>remainder </a:t>
            </a:r>
            <a:r>
              <a:rPr sz="2000" spc="-105" dirty="0">
                <a:solidFill>
                  <a:srgbClr val="5F5F5F"/>
                </a:solidFill>
                <a:latin typeface="Arial"/>
                <a:cs typeface="Arial"/>
              </a:rPr>
              <a:t>of </a:t>
            </a:r>
            <a:r>
              <a:rPr sz="2000" spc="-120" dirty="0">
                <a:solidFill>
                  <a:srgbClr val="5F5F5F"/>
                </a:solidFill>
                <a:latin typeface="Arial"/>
                <a:cs typeface="Arial"/>
              </a:rPr>
              <a:t>the </a:t>
            </a:r>
            <a:r>
              <a:rPr sz="2000" spc="-145" dirty="0">
                <a:solidFill>
                  <a:srgbClr val="5F5F5F"/>
                </a:solidFill>
                <a:latin typeface="Arial"/>
                <a:cs typeface="Arial"/>
              </a:rPr>
              <a:t>power </a:t>
            </a:r>
            <a:r>
              <a:rPr sz="2000" spc="-185" dirty="0">
                <a:solidFill>
                  <a:srgbClr val="5F5F5F"/>
                </a:solidFill>
                <a:latin typeface="Arial"/>
                <a:cs typeface="Arial"/>
              </a:rPr>
              <a:t>system </a:t>
            </a:r>
            <a:r>
              <a:rPr sz="2000" spc="-155" dirty="0">
                <a:solidFill>
                  <a:srgbClr val="5F5F5F"/>
                </a:solidFill>
                <a:latin typeface="Arial"/>
                <a:cs typeface="Arial"/>
              </a:rPr>
              <a:t>variables </a:t>
            </a:r>
            <a:r>
              <a:rPr sz="2000" spc="-175" dirty="0">
                <a:solidFill>
                  <a:srgbClr val="5F5F5F"/>
                </a:solidFill>
                <a:latin typeface="Arial"/>
                <a:cs typeface="Arial"/>
              </a:rPr>
              <a:t>are</a:t>
            </a:r>
            <a:r>
              <a:rPr sz="2000" spc="15" dirty="0">
                <a:solidFill>
                  <a:srgbClr val="5F5F5F"/>
                </a:solidFill>
                <a:latin typeface="Arial"/>
                <a:cs typeface="Arial"/>
              </a:rPr>
              <a:t> </a:t>
            </a:r>
            <a:r>
              <a:rPr sz="2000" spc="-114" dirty="0">
                <a:solidFill>
                  <a:srgbClr val="5F5F5F"/>
                </a:solidFill>
                <a:latin typeface="Arial"/>
                <a:cs typeface="Arial"/>
              </a:rPr>
              <a:t>deterministically</a:t>
            </a:r>
            <a:endParaRPr sz="2000" dirty="0">
              <a:latin typeface="Arial"/>
              <a:cs typeface="Arial"/>
            </a:endParaRPr>
          </a:p>
          <a:p>
            <a:pPr marL="1988185" marR="3474085" indent="-1231900">
              <a:lnSpc>
                <a:spcPts val="2590"/>
              </a:lnSpc>
              <a:spcBef>
                <a:spcPts val="185"/>
              </a:spcBef>
              <a:tabLst>
                <a:tab pos="2516505" algn="l"/>
                <a:tab pos="2962275" algn="l"/>
                <a:tab pos="3689985" algn="l"/>
                <a:tab pos="4955540" algn="l"/>
              </a:tabLst>
            </a:pPr>
            <a:r>
              <a:rPr sz="2000" spc="-235" dirty="0">
                <a:solidFill>
                  <a:srgbClr val="5F5F5F"/>
                </a:solidFill>
                <a:latin typeface="Arial"/>
                <a:cs typeface="Arial"/>
              </a:rPr>
              <a:t>d</a:t>
            </a:r>
            <a:r>
              <a:rPr sz="2000" spc="-229" dirty="0">
                <a:solidFill>
                  <a:srgbClr val="5F5F5F"/>
                </a:solidFill>
                <a:latin typeface="Arial"/>
                <a:cs typeface="Arial"/>
              </a:rPr>
              <a:t>e</a:t>
            </a:r>
            <a:r>
              <a:rPr sz="2000" spc="-235" dirty="0">
                <a:solidFill>
                  <a:srgbClr val="5F5F5F"/>
                </a:solidFill>
                <a:latin typeface="Arial"/>
                <a:cs typeface="Arial"/>
              </a:rPr>
              <a:t>p</a:t>
            </a:r>
            <a:r>
              <a:rPr sz="2000" spc="-229" dirty="0">
                <a:solidFill>
                  <a:srgbClr val="5F5F5F"/>
                </a:solidFill>
                <a:latin typeface="Arial"/>
                <a:cs typeface="Arial"/>
              </a:rPr>
              <a:t>e</a:t>
            </a:r>
            <a:r>
              <a:rPr sz="2000" spc="-204" dirty="0">
                <a:solidFill>
                  <a:srgbClr val="5F5F5F"/>
                </a:solidFill>
                <a:latin typeface="Arial"/>
                <a:cs typeface="Arial"/>
              </a:rPr>
              <a:t>nd</a:t>
            </a:r>
            <a:r>
              <a:rPr sz="2000" spc="-200" dirty="0">
                <a:solidFill>
                  <a:srgbClr val="5F5F5F"/>
                </a:solidFill>
                <a:latin typeface="Arial"/>
                <a:cs typeface="Arial"/>
              </a:rPr>
              <a:t>e</a:t>
            </a:r>
            <a:r>
              <a:rPr sz="2000" spc="-35" dirty="0">
                <a:solidFill>
                  <a:srgbClr val="5F5F5F"/>
                </a:solidFill>
                <a:latin typeface="Arial"/>
                <a:cs typeface="Arial"/>
              </a:rPr>
              <a:t>nt</a:t>
            </a:r>
            <a:r>
              <a:rPr sz="2000" spc="-114" dirty="0">
                <a:solidFill>
                  <a:srgbClr val="5F5F5F"/>
                </a:solidFill>
                <a:latin typeface="Arial"/>
                <a:cs typeface="Arial"/>
              </a:rPr>
              <a:t> </a:t>
            </a:r>
            <a:r>
              <a:rPr sz="2000" spc="-175" dirty="0">
                <a:solidFill>
                  <a:srgbClr val="5F5F5F"/>
                </a:solidFill>
                <a:latin typeface="Arial"/>
                <a:cs typeface="Arial"/>
              </a:rPr>
              <a:t>on</a:t>
            </a:r>
            <a:r>
              <a:rPr sz="2000" spc="-85" dirty="0">
                <a:solidFill>
                  <a:srgbClr val="5F5F5F"/>
                </a:solidFill>
                <a:latin typeface="Arial"/>
                <a:cs typeface="Arial"/>
              </a:rPr>
              <a:t> </a:t>
            </a:r>
            <a:r>
              <a:rPr sz="2000" spc="-120" dirty="0">
                <a:solidFill>
                  <a:srgbClr val="5F5F5F"/>
                </a:solidFill>
                <a:latin typeface="Arial"/>
                <a:cs typeface="Arial"/>
              </a:rPr>
              <a:t>the</a:t>
            </a:r>
            <a:r>
              <a:rPr sz="2000" dirty="0">
                <a:solidFill>
                  <a:srgbClr val="5F5F5F"/>
                </a:solidFill>
                <a:latin typeface="Arial"/>
                <a:cs typeface="Arial"/>
              </a:rPr>
              <a:t>	</a:t>
            </a:r>
            <a:r>
              <a:rPr sz="2000" spc="-130" dirty="0">
                <a:solidFill>
                  <a:srgbClr val="5F5F5F"/>
                </a:solidFill>
                <a:latin typeface="Arial"/>
                <a:cs typeface="Arial"/>
              </a:rPr>
              <a:t>state</a:t>
            </a:r>
            <a:r>
              <a:rPr sz="2000" dirty="0">
                <a:solidFill>
                  <a:srgbClr val="5F5F5F"/>
                </a:solidFill>
                <a:latin typeface="Arial"/>
                <a:cs typeface="Arial"/>
              </a:rPr>
              <a:t>	</a:t>
            </a:r>
            <a:r>
              <a:rPr sz="2000" spc="-175" dirty="0" smtClean="0">
                <a:solidFill>
                  <a:srgbClr val="5F5F5F"/>
                </a:solidFill>
                <a:latin typeface="Arial"/>
                <a:cs typeface="Arial"/>
              </a:rPr>
              <a:t>v</a:t>
            </a:r>
            <a:r>
              <a:rPr sz="2000" spc="-190" dirty="0" smtClean="0">
                <a:solidFill>
                  <a:srgbClr val="5F5F5F"/>
                </a:solidFill>
                <a:latin typeface="Arial"/>
                <a:cs typeface="Arial"/>
              </a:rPr>
              <a:t>a</a:t>
            </a:r>
            <a:r>
              <a:rPr sz="2000" spc="-125" dirty="0" smtClean="0">
                <a:solidFill>
                  <a:srgbClr val="5F5F5F"/>
                </a:solidFill>
                <a:latin typeface="Arial"/>
                <a:cs typeface="Arial"/>
              </a:rPr>
              <a:t>riable</a:t>
            </a:r>
            <a:r>
              <a:rPr sz="2000" spc="-265" dirty="0" smtClean="0">
                <a:solidFill>
                  <a:srgbClr val="5F5F5F"/>
                </a:solidFill>
                <a:latin typeface="Arial"/>
                <a:cs typeface="Arial"/>
              </a:rPr>
              <a:t>s</a:t>
            </a:r>
            <a:r>
              <a:rPr lang="en-IN" sz="2000" dirty="0" smtClean="0">
                <a:solidFill>
                  <a:srgbClr val="5F5F5F"/>
                </a:solidFill>
                <a:latin typeface="Arial"/>
                <a:cs typeface="Arial"/>
              </a:rPr>
              <a:t>:</a:t>
            </a:r>
          </a:p>
          <a:p>
            <a:pPr marL="1988185" marR="3474085" indent="-1231900">
              <a:lnSpc>
                <a:spcPts val="2590"/>
              </a:lnSpc>
              <a:spcBef>
                <a:spcPts val="185"/>
              </a:spcBef>
              <a:tabLst>
                <a:tab pos="2516505" algn="l"/>
                <a:tab pos="2962275" algn="l"/>
                <a:tab pos="3689985" algn="l"/>
                <a:tab pos="4955540" algn="l"/>
              </a:tabLst>
            </a:pPr>
            <a:r>
              <a:rPr lang="en-IN" sz="2000" spc="-385" dirty="0">
                <a:solidFill>
                  <a:srgbClr val="5F5F5F"/>
                </a:solidFill>
                <a:latin typeface="Arial"/>
                <a:cs typeface="Arial"/>
              </a:rPr>
              <a:t>	</a:t>
            </a:r>
            <a:r>
              <a:rPr lang="en-IN" sz="2000" spc="-385" dirty="0" smtClean="0">
                <a:solidFill>
                  <a:srgbClr val="5F5F5F"/>
                </a:solidFill>
                <a:latin typeface="Arial"/>
                <a:cs typeface="Arial"/>
              </a:rPr>
              <a:t>			</a:t>
            </a:r>
            <a:r>
              <a:rPr sz="2000" spc="-385" dirty="0" smtClean="0">
                <a:solidFill>
                  <a:srgbClr val="5F5F5F"/>
                </a:solidFill>
                <a:latin typeface="Arial"/>
                <a:cs typeface="Arial"/>
              </a:rPr>
              <a:t>Y</a:t>
            </a:r>
            <a:r>
              <a:rPr lang="en-IN" sz="2000" spc="-385" dirty="0" smtClean="0">
                <a:solidFill>
                  <a:srgbClr val="5F5F5F"/>
                </a:solidFill>
                <a:latin typeface="Arial"/>
                <a:cs typeface="Arial"/>
              </a:rPr>
              <a:t> </a:t>
            </a:r>
            <a:r>
              <a:rPr sz="2000" spc="-204" dirty="0" smtClean="0">
                <a:solidFill>
                  <a:srgbClr val="5F5F5F"/>
                </a:solidFill>
                <a:latin typeface="Arial"/>
                <a:cs typeface="Arial"/>
              </a:rPr>
              <a:t>=</a:t>
            </a:r>
            <a:r>
              <a:rPr sz="2000" spc="-140" dirty="0" smtClean="0">
                <a:solidFill>
                  <a:srgbClr val="5F5F5F"/>
                </a:solidFill>
                <a:latin typeface="Arial"/>
                <a:cs typeface="Arial"/>
              </a:rPr>
              <a:t>h</a:t>
            </a:r>
            <a:r>
              <a:rPr sz="2000" spc="-125" dirty="0" smtClean="0">
                <a:solidFill>
                  <a:srgbClr val="5F5F5F"/>
                </a:solidFill>
                <a:latin typeface="Arial"/>
                <a:cs typeface="Arial"/>
              </a:rPr>
              <a:t>(X)</a:t>
            </a:r>
            <a:endParaRPr sz="2000" dirty="0">
              <a:latin typeface="Arial"/>
              <a:cs typeface="Arial"/>
            </a:endParaRPr>
          </a:p>
          <a:p>
            <a:pPr marL="756285">
              <a:lnSpc>
                <a:spcPts val="2555"/>
              </a:lnSpc>
              <a:tabLst>
                <a:tab pos="2079625" algn="l"/>
              </a:tabLst>
            </a:pPr>
            <a:r>
              <a:rPr sz="2000" spc="-150" dirty="0">
                <a:solidFill>
                  <a:srgbClr val="5F5F5F"/>
                </a:solidFill>
                <a:latin typeface="Arial"/>
                <a:cs typeface="Arial"/>
              </a:rPr>
              <a:t>Basically,	</a:t>
            </a:r>
            <a:r>
              <a:rPr sz="2000" spc="-385" dirty="0" smtClean="0">
                <a:solidFill>
                  <a:srgbClr val="CC0000"/>
                </a:solidFill>
                <a:latin typeface="Arial"/>
                <a:cs typeface="Arial"/>
              </a:rPr>
              <a:t>Y </a:t>
            </a:r>
            <a:r>
              <a:rPr sz="2000" spc="-204" dirty="0" smtClean="0">
                <a:solidFill>
                  <a:srgbClr val="CC0000"/>
                </a:solidFill>
                <a:latin typeface="Arial"/>
                <a:cs typeface="Arial"/>
              </a:rPr>
              <a:t>= </a:t>
            </a:r>
            <a:r>
              <a:rPr sz="2000" spc="-185" dirty="0" smtClean="0">
                <a:solidFill>
                  <a:srgbClr val="CC0000"/>
                </a:solidFill>
                <a:latin typeface="Arial"/>
                <a:cs typeface="Arial"/>
              </a:rPr>
              <a:t>complex </a:t>
            </a:r>
            <a:r>
              <a:rPr sz="2000" spc="-145" dirty="0" smtClean="0">
                <a:solidFill>
                  <a:srgbClr val="CC0000"/>
                </a:solidFill>
                <a:latin typeface="Arial"/>
                <a:cs typeface="Arial"/>
              </a:rPr>
              <a:t>power</a:t>
            </a:r>
            <a:r>
              <a:rPr sz="2000" spc="110" dirty="0" smtClean="0">
                <a:solidFill>
                  <a:srgbClr val="CC0000"/>
                </a:solidFill>
                <a:latin typeface="Arial"/>
                <a:cs typeface="Arial"/>
              </a:rPr>
              <a:t> </a:t>
            </a:r>
            <a:r>
              <a:rPr sz="2000" spc="-100" dirty="0" smtClean="0">
                <a:solidFill>
                  <a:srgbClr val="CC0000"/>
                </a:solidFill>
                <a:latin typeface="Arial"/>
                <a:cs typeface="Arial"/>
              </a:rPr>
              <a:t>flows</a:t>
            </a:r>
            <a:r>
              <a:rPr sz="2000" spc="-100" dirty="0">
                <a:solidFill>
                  <a:srgbClr val="5F5F5F"/>
                </a:solidFill>
                <a:latin typeface="Arial"/>
                <a:cs typeface="Arial"/>
              </a:rPr>
              <a:t>.</a:t>
            </a:r>
            <a:endParaRPr sz="2000" dirty="0">
              <a:latin typeface="Arial"/>
              <a:cs typeface="Arial"/>
            </a:endParaRPr>
          </a:p>
          <a:p>
            <a:pPr marL="12700">
              <a:lnSpc>
                <a:spcPct val="100000"/>
              </a:lnSpc>
              <a:spcBef>
                <a:spcPts val="810"/>
              </a:spcBef>
            </a:pPr>
            <a:r>
              <a:rPr spc="0" dirty="0" smtClean="0">
                <a:solidFill>
                  <a:srgbClr val="1B5CA4"/>
                </a:solidFill>
                <a:latin typeface="Wingdings"/>
                <a:cs typeface="Wingdings"/>
              </a:rPr>
              <a:t></a:t>
            </a:r>
            <a:r>
              <a:rPr spc="0" dirty="0" smtClean="0">
                <a:solidFill>
                  <a:srgbClr val="1B5CA4"/>
                </a:solidFill>
                <a:latin typeface="Times New Roman"/>
                <a:cs typeface="Times New Roman"/>
              </a:rPr>
              <a:t> </a:t>
            </a:r>
            <a:r>
              <a:rPr b="1" spc="-165" dirty="0">
                <a:solidFill>
                  <a:srgbClr val="5F5F5F"/>
                </a:solidFill>
                <a:latin typeface="Arial"/>
                <a:cs typeface="Arial"/>
              </a:rPr>
              <a:t>Measurement vector</a:t>
            </a:r>
            <a:r>
              <a:rPr b="1" spc="50" dirty="0">
                <a:solidFill>
                  <a:srgbClr val="5F5F5F"/>
                </a:solidFill>
                <a:latin typeface="Arial"/>
                <a:cs typeface="Arial"/>
              </a:rPr>
              <a:t> </a:t>
            </a:r>
            <a:r>
              <a:rPr b="1" spc="-275" dirty="0">
                <a:solidFill>
                  <a:srgbClr val="5F5F5F"/>
                </a:solidFill>
                <a:latin typeface="Arial"/>
                <a:cs typeface="Arial"/>
              </a:rPr>
              <a:t>Y</a:t>
            </a:r>
            <a:endParaRPr dirty="0">
              <a:latin typeface="Arial"/>
              <a:cs typeface="Arial"/>
            </a:endParaRPr>
          </a:p>
          <a:p>
            <a:pPr marL="756285" indent="-286385">
              <a:lnSpc>
                <a:spcPts val="2735"/>
              </a:lnSpc>
              <a:spcBef>
                <a:spcPts val="270"/>
              </a:spcBef>
              <a:buClr>
                <a:srgbClr val="1B5CA4"/>
              </a:buClr>
              <a:buFont typeface="Wingdings"/>
              <a:buChar char=""/>
              <a:tabLst>
                <a:tab pos="756285" algn="l"/>
                <a:tab pos="756920" algn="l"/>
              </a:tabLst>
            </a:pPr>
            <a:r>
              <a:rPr sz="2000" spc="-215" dirty="0">
                <a:solidFill>
                  <a:srgbClr val="5F5F5F"/>
                </a:solidFill>
                <a:latin typeface="Arial"/>
                <a:cs typeface="Arial"/>
              </a:rPr>
              <a:t>Bus </a:t>
            </a:r>
            <a:r>
              <a:rPr sz="2000" spc="-145" dirty="0">
                <a:solidFill>
                  <a:srgbClr val="5F5F5F"/>
                </a:solidFill>
                <a:latin typeface="Arial"/>
                <a:cs typeface="Arial"/>
              </a:rPr>
              <a:t>voltage</a:t>
            </a:r>
            <a:r>
              <a:rPr sz="2000" spc="25" dirty="0">
                <a:solidFill>
                  <a:srgbClr val="5F5F5F"/>
                </a:solidFill>
                <a:latin typeface="Arial"/>
                <a:cs typeface="Arial"/>
              </a:rPr>
              <a:t> </a:t>
            </a:r>
            <a:r>
              <a:rPr sz="2000" spc="-155" dirty="0">
                <a:solidFill>
                  <a:srgbClr val="5F5F5F"/>
                </a:solidFill>
                <a:latin typeface="Arial"/>
                <a:cs typeface="Arial"/>
              </a:rPr>
              <a:t>magnitudes</a:t>
            </a:r>
            <a:endParaRPr sz="2000" dirty="0">
              <a:latin typeface="Arial"/>
              <a:cs typeface="Arial"/>
            </a:endParaRPr>
          </a:p>
          <a:p>
            <a:pPr marL="756285" indent="-286385">
              <a:lnSpc>
                <a:spcPts val="2590"/>
              </a:lnSpc>
              <a:buClr>
                <a:srgbClr val="1B5CA4"/>
              </a:buClr>
              <a:buFont typeface="Wingdings"/>
              <a:buChar char=""/>
              <a:tabLst>
                <a:tab pos="756285" algn="l"/>
                <a:tab pos="756920" algn="l"/>
                <a:tab pos="3391535" algn="l"/>
              </a:tabLst>
            </a:pPr>
            <a:r>
              <a:rPr sz="2000" spc="-85" dirty="0">
                <a:solidFill>
                  <a:srgbClr val="5F5F5F"/>
                </a:solidFill>
                <a:latin typeface="Arial"/>
                <a:cs typeface="Arial"/>
              </a:rPr>
              <a:t>MW </a:t>
            </a:r>
            <a:r>
              <a:rPr sz="2000" spc="-180" dirty="0">
                <a:solidFill>
                  <a:srgbClr val="5F5F5F"/>
                </a:solidFill>
                <a:latin typeface="Arial"/>
                <a:cs typeface="Arial"/>
              </a:rPr>
              <a:t>and</a:t>
            </a:r>
            <a:r>
              <a:rPr sz="2000" spc="-70" dirty="0">
                <a:solidFill>
                  <a:srgbClr val="5F5F5F"/>
                </a:solidFill>
                <a:latin typeface="Arial"/>
                <a:cs typeface="Arial"/>
              </a:rPr>
              <a:t> </a:t>
            </a:r>
            <a:r>
              <a:rPr sz="2000" spc="-175" dirty="0">
                <a:solidFill>
                  <a:srgbClr val="5F5F5F"/>
                </a:solidFill>
                <a:latin typeface="Arial"/>
                <a:cs typeface="Arial"/>
              </a:rPr>
              <a:t>MVAr</a:t>
            </a:r>
            <a:r>
              <a:rPr sz="2000" spc="-70" dirty="0">
                <a:solidFill>
                  <a:srgbClr val="5F5F5F"/>
                </a:solidFill>
                <a:latin typeface="Arial"/>
                <a:cs typeface="Arial"/>
              </a:rPr>
              <a:t> </a:t>
            </a:r>
            <a:r>
              <a:rPr sz="2000" spc="-105" dirty="0">
                <a:solidFill>
                  <a:srgbClr val="5F5F5F"/>
                </a:solidFill>
                <a:latin typeface="Arial"/>
                <a:cs typeface="Arial"/>
              </a:rPr>
              <a:t>flows	</a:t>
            </a:r>
            <a:r>
              <a:rPr sz="2000" spc="-85" dirty="0">
                <a:solidFill>
                  <a:srgbClr val="5F5F5F"/>
                </a:solidFill>
                <a:latin typeface="Arial"/>
                <a:cs typeface="Arial"/>
              </a:rPr>
              <a:t>in </a:t>
            </a:r>
            <a:r>
              <a:rPr sz="2000" spc="-130" dirty="0">
                <a:solidFill>
                  <a:srgbClr val="5F5F5F"/>
                </a:solidFill>
                <a:latin typeface="Arial"/>
                <a:cs typeface="Arial"/>
              </a:rPr>
              <a:t>lines, </a:t>
            </a:r>
            <a:r>
              <a:rPr sz="2000" spc="-125" dirty="0">
                <a:solidFill>
                  <a:srgbClr val="5F5F5F"/>
                </a:solidFill>
                <a:latin typeface="Arial"/>
                <a:cs typeface="Arial"/>
              </a:rPr>
              <a:t>transformers, </a:t>
            </a:r>
            <a:r>
              <a:rPr sz="2000" spc="-180" dirty="0">
                <a:solidFill>
                  <a:srgbClr val="5F5F5F"/>
                </a:solidFill>
                <a:latin typeface="Arial"/>
                <a:cs typeface="Arial"/>
              </a:rPr>
              <a:t>and </a:t>
            </a:r>
            <a:r>
              <a:rPr sz="2000" spc="-204" dirty="0">
                <a:solidFill>
                  <a:srgbClr val="5F5F5F"/>
                </a:solidFill>
                <a:latin typeface="Arial"/>
                <a:cs typeface="Arial"/>
              </a:rPr>
              <a:t>bus</a:t>
            </a:r>
            <a:r>
              <a:rPr sz="2000" spc="65" dirty="0">
                <a:solidFill>
                  <a:srgbClr val="5F5F5F"/>
                </a:solidFill>
                <a:latin typeface="Arial"/>
                <a:cs typeface="Arial"/>
              </a:rPr>
              <a:t> </a:t>
            </a:r>
            <a:r>
              <a:rPr sz="2000" spc="-125" dirty="0">
                <a:solidFill>
                  <a:srgbClr val="5F5F5F"/>
                </a:solidFill>
                <a:latin typeface="Arial"/>
                <a:cs typeface="Arial"/>
              </a:rPr>
              <a:t>injections</a:t>
            </a:r>
            <a:endParaRPr sz="2000" dirty="0">
              <a:latin typeface="Arial"/>
              <a:cs typeface="Arial"/>
            </a:endParaRPr>
          </a:p>
          <a:p>
            <a:pPr marL="756285" indent="-286385">
              <a:lnSpc>
                <a:spcPts val="2735"/>
              </a:lnSpc>
              <a:buClr>
                <a:srgbClr val="1B5CA4"/>
              </a:buClr>
              <a:buFont typeface="Wingdings"/>
              <a:buChar char=""/>
              <a:tabLst>
                <a:tab pos="756285" algn="l"/>
                <a:tab pos="756920" algn="l"/>
              </a:tabLst>
            </a:pPr>
            <a:r>
              <a:rPr sz="2000" spc="-155" dirty="0">
                <a:solidFill>
                  <a:srgbClr val="5F5F5F"/>
                </a:solidFill>
                <a:latin typeface="Arial"/>
                <a:cs typeface="Arial"/>
              </a:rPr>
              <a:t>Transformer </a:t>
            </a:r>
            <a:r>
              <a:rPr sz="2000" spc="-114" dirty="0">
                <a:solidFill>
                  <a:srgbClr val="5F5F5F"/>
                </a:solidFill>
                <a:latin typeface="Arial"/>
                <a:cs typeface="Arial"/>
              </a:rPr>
              <a:t>tap</a:t>
            </a:r>
            <a:r>
              <a:rPr sz="2000" spc="-30" dirty="0">
                <a:solidFill>
                  <a:srgbClr val="5F5F5F"/>
                </a:solidFill>
                <a:latin typeface="Arial"/>
                <a:cs typeface="Arial"/>
              </a:rPr>
              <a:t> </a:t>
            </a:r>
            <a:r>
              <a:rPr sz="2000" spc="-140" dirty="0">
                <a:solidFill>
                  <a:srgbClr val="5F5F5F"/>
                </a:solidFill>
                <a:latin typeface="Arial"/>
                <a:cs typeface="Arial"/>
              </a:rPr>
              <a:t>positions</a:t>
            </a:r>
            <a:endParaRPr sz="2000" dirty="0">
              <a:latin typeface="Arial"/>
              <a:cs typeface="Arial"/>
            </a:endParaRPr>
          </a:p>
        </p:txBody>
      </p:sp>
      <p:sp>
        <p:nvSpPr>
          <p:cNvPr id="4" name="object 3"/>
          <p:cNvSpPr txBox="1"/>
          <p:nvPr/>
        </p:nvSpPr>
        <p:spPr>
          <a:xfrm>
            <a:off x="540318" y="5475294"/>
            <a:ext cx="8390845" cy="988091"/>
          </a:xfrm>
          <a:prstGeom prst="rect">
            <a:avLst/>
          </a:prstGeom>
        </p:spPr>
        <p:txBody>
          <a:bodyPr vert="horz" wrap="square" lIns="0" tIns="13335" rIns="0" bIns="0" rtlCol="0">
            <a:spAutoFit/>
          </a:bodyPr>
          <a:lstStyle/>
          <a:p>
            <a:pPr marL="12700">
              <a:lnSpc>
                <a:spcPts val="2280"/>
              </a:lnSpc>
              <a:spcBef>
                <a:spcPts val="105"/>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b="1" spc="-160" dirty="0">
                <a:solidFill>
                  <a:srgbClr val="5F5F5F"/>
                </a:solidFill>
                <a:latin typeface="Arial"/>
                <a:cs typeface="Arial"/>
              </a:rPr>
              <a:t>Other variables or parameters </a:t>
            </a:r>
            <a:r>
              <a:rPr b="1" spc="-140" dirty="0">
                <a:solidFill>
                  <a:srgbClr val="5F5F5F"/>
                </a:solidFill>
                <a:latin typeface="Arial"/>
                <a:cs typeface="Arial"/>
              </a:rPr>
              <a:t>in </a:t>
            </a:r>
            <a:r>
              <a:rPr b="1" spc="-245" dirty="0" smtClean="0">
                <a:solidFill>
                  <a:srgbClr val="5F5F5F"/>
                </a:solidFill>
                <a:latin typeface="Arial"/>
                <a:cs typeface="Arial"/>
              </a:rPr>
              <a:t>R</a:t>
            </a:r>
            <a:r>
              <a:rPr lang="en-IN" b="1" spc="-245" dirty="0" smtClean="0">
                <a:solidFill>
                  <a:srgbClr val="5F5F5F"/>
                </a:solidFill>
                <a:latin typeface="Arial"/>
                <a:cs typeface="Arial"/>
              </a:rPr>
              <a:t> </a:t>
            </a:r>
            <a:r>
              <a:rPr b="1" spc="-245" dirty="0" smtClean="0">
                <a:solidFill>
                  <a:srgbClr val="5F5F5F"/>
                </a:solidFill>
                <a:latin typeface="Arial"/>
                <a:cs typeface="Arial"/>
              </a:rPr>
              <a:t>T</a:t>
            </a:r>
            <a:r>
              <a:rPr lang="en-IN" b="1" spc="-245" dirty="0" smtClean="0">
                <a:solidFill>
                  <a:srgbClr val="5F5F5F"/>
                </a:solidFill>
                <a:latin typeface="Arial"/>
                <a:cs typeface="Arial"/>
              </a:rPr>
              <a:t> </a:t>
            </a:r>
            <a:r>
              <a:rPr b="1" spc="-245" dirty="0" smtClean="0">
                <a:solidFill>
                  <a:srgbClr val="5F5F5F"/>
                </a:solidFill>
                <a:latin typeface="Arial"/>
                <a:cs typeface="Arial"/>
              </a:rPr>
              <a:t>N</a:t>
            </a:r>
            <a:r>
              <a:rPr lang="en-IN" b="1" spc="-245" dirty="0" smtClean="0">
                <a:solidFill>
                  <a:srgbClr val="5F5F5F"/>
                </a:solidFill>
                <a:latin typeface="Arial"/>
                <a:cs typeface="Arial"/>
              </a:rPr>
              <a:t> </a:t>
            </a:r>
            <a:r>
              <a:rPr b="1" spc="-245" dirty="0" smtClean="0">
                <a:solidFill>
                  <a:srgbClr val="5F5F5F"/>
                </a:solidFill>
                <a:latin typeface="Arial"/>
                <a:cs typeface="Arial"/>
              </a:rPr>
              <a:t>E</a:t>
            </a:r>
            <a:r>
              <a:rPr lang="en-IN" b="1" spc="-245" dirty="0" smtClean="0">
                <a:solidFill>
                  <a:srgbClr val="5F5F5F"/>
                </a:solidFill>
                <a:latin typeface="Arial"/>
                <a:cs typeface="Arial"/>
              </a:rPr>
              <a:t> </a:t>
            </a:r>
            <a:r>
              <a:rPr b="1" spc="-245" dirty="0" smtClean="0">
                <a:solidFill>
                  <a:srgbClr val="5F5F5F"/>
                </a:solidFill>
                <a:latin typeface="Arial"/>
                <a:cs typeface="Arial"/>
              </a:rPr>
              <a:t>T </a:t>
            </a:r>
            <a:r>
              <a:rPr b="1" spc="-155" dirty="0">
                <a:solidFill>
                  <a:srgbClr val="5F5F5F"/>
                </a:solidFill>
                <a:latin typeface="Arial"/>
                <a:cs typeface="Arial"/>
              </a:rPr>
              <a:t>not </a:t>
            </a:r>
            <a:r>
              <a:rPr b="1" spc="-125" dirty="0">
                <a:solidFill>
                  <a:srgbClr val="5F5F5F"/>
                </a:solidFill>
                <a:latin typeface="Arial"/>
                <a:cs typeface="Arial"/>
              </a:rPr>
              <a:t>related </a:t>
            </a:r>
            <a:r>
              <a:rPr b="1" spc="-120" dirty="0">
                <a:solidFill>
                  <a:srgbClr val="5F5F5F"/>
                </a:solidFill>
                <a:latin typeface="Arial"/>
                <a:cs typeface="Arial"/>
              </a:rPr>
              <a:t>to </a:t>
            </a:r>
            <a:r>
              <a:rPr b="1" spc="-125" dirty="0">
                <a:solidFill>
                  <a:srgbClr val="5F5F5F"/>
                </a:solidFill>
                <a:latin typeface="Arial"/>
                <a:cs typeface="Arial"/>
              </a:rPr>
              <a:t>the</a:t>
            </a:r>
            <a:r>
              <a:rPr b="1" spc="-130" dirty="0">
                <a:solidFill>
                  <a:srgbClr val="5F5F5F"/>
                </a:solidFill>
                <a:latin typeface="Arial"/>
                <a:cs typeface="Arial"/>
              </a:rPr>
              <a:t> </a:t>
            </a:r>
            <a:r>
              <a:rPr b="1" spc="-145" dirty="0">
                <a:solidFill>
                  <a:srgbClr val="5F5F5F"/>
                </a:solidFill>
                <a:latin typeface="Arial"/>
                <a:cs typeface="Arial"/>
              </a:rPr>
              <a:t>current</a:t>
            </a:r>
            <a:endParaRPr dirty="0">
              <a:latin typeface="Arial"/>
              <a:cs typeface="Arial"/>
            </a:endParaRPr>
          </a:p>
          <a:p>
            <a:pPr marL="354965">
              <a:lnSpc>
                <a:spcPts val="2280"/>
              </a:lnSpc>
            </a:pPr>
            <a:r>
              <a:rPr b="1" spc="-145" dirty="0">
                <a:solidFill>
                  <a:srgbClr val="5F5F5F"/>
                </a:solidFill>
                <a:latin typeface="Arial"/>
                <a:cs typeface="Arial"/>
              </a:rPr>
              <a:t>electrical </a:t>
            </a:r>
            <a:r>
              <a:rPr b="1" spc="-125" dirty="0">
                <a:solidFill>
                  <a:srgbClr val="5F5F5F"/>
                </a:solidFill>
                <a:latin typeface="Arial"/>
                <a:cs typeface="Arial"/>
              </a:rPr>
              <a:t>state </a:t>
            </a:r>
            <a:r>
              <a:rPr b="1" spc="-145" dirty="0">
                <a:solidFill>
                  <a:srgbClr val="5F5F5F"/>
                </a:solidFill>
                <a:latin typeface="Arial"/>
                <a:cs typeface="Arial"/>
              </a:rPr>
              <a:t>of </a:t>
            </a:r>
            <a:r>
              <a:rPr b="1" spc="-130" dirty="0">
                <a:solidFill>
                  <a:srgbClr val="5F5F5F"/>
                </a:solidFill>
                <a:latin typeface="Arial"/>
                <a:cs typeface="Arial"/>
              </a:rPr>
              <a:t>the </a:t>
            </a:r>
            <a:r>
              <a:rPr b="1" spc="-204" dirty="0">
                <a:solidFill>
                  <a:srgbClr val="5F5F5F"/>
                </a:solidFill>
                <a:latin typeface="Arial"/>
                <a:cs typeface="Arial"/>
              </a:rPr>
              <a:t>system</a:t>
            </a:r>
            <a:r>
              <a:rPr b="1" spc="110" dirty="0">
                <a:solidFill>
                  <a:srgbClr val="5F5F5F"/>
                </a:solidFill>
                <a:latin typeface="Arial"/>
                <a:cs typeface="Arial"/>
              </a:rPr>
              <a:t> </a:t>
            </a:r>
            <a:r>
              <a:rPr b="1" spc="-125" dirty="0">
                <a:solidFill>
                  <a:srgbClr val="5F5F5F"/>
                </a:solidFill>
                <a:latin typeface="Arial"/>
                <a:cs typeface="Arial"/>
              </a:rPr>
              <a:t>:</a:t>
            </a:r>
            <a:endParaRPr dirty="0">
              <a:latin typeface="Arial"/>
              <a:cs typeface="Arial"/>
            </a:endParaRPr>
          </a:p>
          <a:p>
            <a:pPr marL="756285" indent="-286385">
              <a:lnSpc>
                <a:spcPts val="2735"/>
              </a:lnSpc>
              <a:spcBef>
                <a:spcPts val="270"/>
              </a:spcBef>
              <a:buClr>
                <a:srgbClr val="1B5CA4"/>
              </a:buClr>
              <a:buFont typeface="Wingdings"/>
              <a:buChar char=""/>
              <a:tabLst>
                <a:tab pos="756285" algn="l"/>
                <a:tab pos="756920" algn="l"/>
                <a:tab pos="3594735" algn="l"/>
              </a:tabLst>
            </a:pPr>
            <a:r>
              <a:rPr sz="2000" spc="-165" dirty="0">
                <a:solidFill>
                  <a:srgbClr val="5F5F5F"/>
                </a:solidFill>
                <a:latin typeface="Arial"/>
                <a:cs typeface="Arial"/>
              </a:rPr>
              <a:t>Measurement</a:t>
            </a:r>
            <a:r>
              <a:rPr sz="2000" spc="-85" dirty="0">
                <a:solidFill>
                  <a:srgbClr val="5F5F5F"/>
                </a:solidFill>
                <a:latin typeface="Arial"/>
                <a:cs typeface="Arial"/>
              </a:rPr>
              <a:t> </a:t>
            </a:r>
            <a:r>
              <a:rPr sz="2000" spc="-175" dirty="0">
                <a:solidFill>
                  <a:srgbClr val="5F5F5F"/>
                </a:solidFill>
                <a:latin typeface="Arial"/>
                <a:cs typeface="Arial"/>
              </a:rPr>
              <a:t>bias</a:t>
            </a:r>
            <a:r>
              <a:rPr sz="2000" spc="-70" dirty="0">
                <a:solidFill>
                  <a:srgbClr val="5F5F5F"/>
                </a:solidFill>
                <a:latin typeface="Arial"/>
                <a:cs typeface="Arial"/>
              </a:rPr>
              <a:t> </a:t>
            </a:r>
            <a:r>
              <a:rPr sz="2000" spc="-180" dirty="0">
                <a:solidFill>
                  <a:srgbClr val="5F5F5F"/>
                </a:solidFill>
                <a:latin typeface="Arial"/>
                <a:cs typeface="Arial"/>
              </a:rPr>
              <a:t>and	</a:t>
            </a:r>
            <a:r>
              <a:rPr sz="2000" spc="-145" dirty="0">
                <a:solidFill>
                  <a:srgbClr val="5F5F5F"/>
                </a:solidFill>
                <a:latin typeface="Arial"/>
                <a:cs typeface="Arial"/>
              </a:rPr>
              <a:t>standard</a:t>
            </a:r>
            <a:r>
              <a:rPr sz="2000" spc="-110" dirty="0">
                <a:solidFill>
                  <a:srgbClr val="5F5F5F"/>
                </a:solidFill>
                <a:latin typeface="Arial"/>
                <a:cs typeface="Arial"/>
              </a:rPr>
              <a:t> </a:t>
            </a:r>
            <a:r>
              <a:rPr sz="2000" spc="-130" dirty="0" smtClean="0">
                <a:solidFill>
                  <a:srgbClr val="5F5F5F"/>
                </a:solidFill>
                <a:latin typeface="Arial"/>
                <a:cs typeface="Arial"/>
              </a:rPr>
              <a:t>deviation</a:t>
            </a:r>
            <a:endParaRPr sz="2000" dirty="0">
              <a:latin typeface="Arial"/>
              <a:cs typeface="Arial"/>
            </a:endParaRPr>
          </a:p>
        </p:txBody>
      </p:sp>
      <p:sp>
        <p:nvSpPr>
          <p:cNvPr id="5" name="TextBox 4"/>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00066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1651" y="764704"/>
            <a:ext cx="8005720" cy="627736"/>
          </a:xfrm>
          <a:prstGeom prst="rect">
            <a:avLst/>
          </a:prstGeom>
        </p:spPr>
        <p:txBody>
          <a:bodyPr vert="horz" wrap="square" lIns="0" tIns="12065" rIns="0" bIns="0" rtlCol="0">
            <a:spAutoFit/>
          </a:bodyPr>
          <a:lstStyle/>
          <a:p>
            <a:pPr marL="12700">
              <a:lnSpc>
                <a:spcPct val="100000"/>
              </a:lnSpc>
              <a:spcBef>
                <a:spcPts val="95"/>
              </a:spcBef>
              <a:tabLst>
                <a:tab pos="903605" algn="l"/>
                <a:tab pos="2585085" algn="l"/>
              </a:tabLst>
            </a:pPr>
            <a:r>
              <a:rPr spc="-150" dirty="0" smtClean="0"/>
              <a:t>Sta</a:t>
            </a:r>
            <a:r>
              <a:rPr spc="-95" dirty="0" smtClean="0"/>
              <a:t>t</a:t>
            </a:r>
            <a:r>
              <a:rPr spc="-335" dirty="0" smtClean="0"/>
              <a:t>e</a:t>
            </a:r>
            <a:r>
              <a:rPr lang="en-IN" dirty="0"/>
              <a:t> </a:t>
            </a:r>
            <a:r>
              <a:rPr spc="-145" dirty="0" smtClean="0"/>
              <a:t>Estimator</a:t>
            </a:r>
            <a:r>
              <a:rPr lang="en-IN" dirty="0"/>
              <a:t> </a:t>
            </a:r>
            <a:r>
              <a:rPr lang="en-IN" dirty="0" smtClean="0"/>
              <a:t>E</a:t>
            </a:r>
            <a:r>
              <a:rPr spc="-250" dirty="0" err="1" smtClean="0"/>
              <a:t>qu</a:t>
            </a:r>
            <a:r>
              <a:rPr spc="-114" dirty="0" err="1" smtClean="0"/>
              <a:t>atio</a:t>
            </a:r>
            <a:r>
              <a:rPr spc="-155" dirty="0" err="1" smtClean="0"/>
              <a:t>n</a:t>
            </a:r>
            <a:r>
              <a:rPr spc="-310" dirty="0" err="1" smtClean="0"/>
              <a:t>s</a:t>
            </a:r>
            <a:r>
              <a:rPr lang="en-IN" spc="-310" dirty="0" smtClean="0"/>
              <a:t> :</a:t>
            </a:r>
            <a:endParaRPr spc="-310" dirty="0"/>
          </a:p>
        </p:txBody>
      </p:sp>
      <p:sp>
        <p:nvSpPr>
          <p:cNvPr id="3" name="object 3"/>
          <p:cNvSpPr txBox="1"/>
          <p:nvPr/>
        </p:nvSpPr>
        <p:spPr>
          <a:xfrm>
            <a:off x="517651" y="1916832"/>
            <a:ext cx="8173720" cy="3214370"/>
          </a:xfrm>
          <a:prstGeom prst="rect">
            <a:avLst/>
          </a:prstGeom>
        </p:spPr>
        <p:txBody>
          <a:bodyPr vert="horz" wrap="square" lIns="0" tIns="41910" rIns="0" bIns="0" rtlCol="0">
            <a:spAutoFit/>
          </a:bodyPr>
          <a:lstStyle/>
          <a:p>
            <a:pPr marL="12700">
              <a:lnSpc>
                <a:spcPct val="100000"/>
              </a:lnSpc>
              <a:spcBef>
                <a:spcPts val="33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275" dirty="0">
                <a:solidFill>
                  <a:srgbClr val="5F5F5F"/>
                </a:solidFill>
                <a:latin typeface="Arial"/>
                <a:cs typeface="Arial"/>
              </a:rPr>
              <a:t>Bus </a:t>
            </a:r>
            <a:r>
              <a:rPr sz="2000" b="1" spc="-190" dirty="0">
                <a:solidFill>
                  <a:srgbClr val="5F5F5F"/>
                </a:solidFill>
                <a:latin typeface="Arial"/>
                <a:cs typeface="Arial"/>
              </a:rPr>
              <a:t>balance </a:t>
            </a:r>
            <a:r>
              <a:rPr sz="2000" b="1" spc="-185" dirty="0">
                <a:solidFill>
                  <a:srgbClr val="5F5F5F"/>
                </a:solidFill>
                <a:latin typeface="Arial"/>
                <a:cs typeface="Arial"/>
              </a:rPr>
              <a:t>equations </a:t>
            </a:r>
            <a:r>
              <a:rPr sz="2000" b="1" spc="-105" dirty="0">
                <a:solidFill>
                  <a:srgbClr val="5F5F5F"/>
                </a:solidFill>
                <a:latin typeface="Arial"/>
                <a:cs typeface="Arial"/>
              </a:rPr>
              <a:t>(First </a:t>
            </a:r>
            <a:r>
              <a:rPr sz="2000" b="1" spc="-165" dirty="0">
                <a:solidFill>
                  <a:srgbClr val="5F5F5F"/>
                </a:solidFill>
                <a:latin typeface="Arial"/>
                <a:cs typeface="Arial"/>
              </a:rPr>
              <a:t>Kirchhoff</a:t>
            </a:r>
            <a:r>
              <a:rPr sz="2000" b="1" spc="-375" dirty="0">
                <a:solidFill>
                  <a:srgbClr val="5F5F5F"/>
                </a:solidFill>
                <a:latin typeface="Arial"/>
                <a:cs typeface="Arial"/>
              </a:rPr>
              <a:t> </a:t>
            </a:r>
            <a:r>
              <a:rPr sz="2000" b="1" spc="-65" dirty="0">
                <a:solidFill>
                  <a:srgbClr val="5F5F5F"/>
                </a:solidFill>
                <a:latin typeface="Arial"/>
                <a:cs typeface="Arial"/>
              </a:rPr>
              <a:t>law):</a:t>
            </a:r>
            <a:endParaRPr sz="2000" dirty="0">
              <a:latin typeface="Arial"/>
              <a:cs typeface="Arial"/>
            </a:endParaRPr>
          </a:p>
          <a:p>
            <a:pPr marL="756285" marR="5080" indent="-286385">
              <a:lnSpc>
                <a:spcPts val="2590"/>
              </a:lnSpc>
              <a:spcBef>
                <a:spcPts val="600"/>
              </a:spcBef>
              <a:buClr>
                <a:srgbClr val="1B5CA4"/>
              </a:buClr>
              <a:buFont typeface="Wingdings"/>
              <a:buChar char=""/>
              <a:tabLst>
                <a:tab pos="756285" algn="l"/>
                <a:tab pos="756920" algn="l"/>
                <a:tab pos="2721610" algn="l"/>
              </a:tabLst>
            </a:pPr>
            <a:r>
              <a:rPr sz="2400" spc="-190" dirty="0">
                <a:solidFill>
                  <a:srgbClr val="5F5F5F"/>
                </a:solidFill>
                <a:latin typeface="Arial"/>
                <a:cs typeface="Arial"/>
              </a:rPr>
              <a:t>Require </a:t>
            </a:r>
            <a:r>
              <a:rPr sz="2400" spc="-120" dirty="0">
                <a:solidFill>
                  <a:srgbClr val="5F5F5F"/>
                </a:solidFill>
                <a:latin typeface="Arial"/>
                <a:cs typeface="Arial"/>
              </a:rPr>
              <a:t>the </a:t>
            </a:r>
            <a:r>
              <a:rPr sz="2400" spc="-210" dirty="0">
                <a:solidFill>
                  <a:srgbClr val="5F5F5F"/>
                </a:solidFill>
                <a:latin typeface="Arial"/>
                <a:cs typeface="Arial"/>
              </a:rPr>
              <a:t>sums </a:t>
            </a:r>
            <a:r>
              <a:rPr sz="2400" spc="-105" dirty="0">
                <a:solidFill>
                  <a:srgbClr val="5F5F5F"/>
                </a:solidFill>
                <a:latin typeface="Arial"/>
                <a:cs typeface="Arial"/>
              </a:rPr>
              <a:t>of </a:t>
            </a:r>
            <a:r>
              <a:rPr sz="2400" spc="-135" dirty="0">
                <a:solidFill>
                  <a:srgbClr val="5F5F5F"/>
                </a:solidFill>
                <a:latin typeface="Arial"/>
                <a:cs typeface="Arial"/>
              </a:rPr>
              <a:t>real </a:t>
            </a:r>
            <a:r>
              <a:rPr sz="2400" spc="-145" dirty="0">
                <a:solidFill>
                  <a:srgbClr val="5F5F5F"/>
                </a:solidFill>
                <a:latin typeface="Arial"/>
                <a:cs typeface="Arial"/>
              </a:rPr>
              <a:t>power </a:t>
            </a:r>
            <a:r>
              <a:rPr sz="2400" spc="-105" dirty="0">
                <a:solidFill>
                  <a:srgbClr val="5F5F5F"/>
                </a:solidFill>
                <a:latin typeface="Arial"/>
                <a:cs typeface="Arial"/>
              </a:rPr>
              <a:t>flows </a:t>
            </a:r>
            <a:r>
              <a:rPr sz="2400" spc="-180" dirty="0">
                <a:solidFill>
                  <a:srgbClr val="5F5F5F"/>
                </a:solidFill>
                <a:latin typeface="Arial"/>
                <a:cs typeface="Arial"/>
              </a:rPr>
              <a:t>and </a:t>
            </a:r>
            <a:r>
              <a:rPr sz="2400" spc="-145" dirty="0">
                <a:solidFill>
                  <a:srgbClr val="5F5F5F"/>
                </a:solidFill>
                <a:latin typeface="Arial"/>
                <a:cs typeface="Arial"/>
              </a:rPr>
              <a:t>reactive power </a:t>
            </a:r>
            <a:r>
              <a:rPr sz="2400" spc="-105" dirty="0">
                <a:solidFill>
                  <a:srgbClr val="5F5F5F"/>
                </a:solidFill>
                <a:latin typeface="Arial"/>
                <a:cs typeface="Arial"/>
              </a:rPr>
              <a:t>flows  </a:t>
            </a:r>
            <a:r>
              <a:rPr sz="2400" spc="-75" dirty="0">
                <a:solidFill>
                  <a:srgbClr val="5F5F5F"/>
                </a:solidFill>
                <a:latin typeface="Arial"/>
                <a:cs typeface="Arial"/>
              </a:rPr>
              <a:t>into </a:t>
            </a:r>
            <a:r>
              <a:rPr sz="2400" spc="-220" dirty="0">
                <a:solidFill>
                  <a:srgbClr val="5F5F5F"/>
                </a:solidFill>
                <a:latin typeface="Arial"/>
                <a:cs typeface="Arial"/>
              </a:rPr>
              <a:t>a </a:t>
            </a:r>
            <a:r>
              <a:rPr sz="2400" spc="-210" dirty="0">
                <a:solidFill>
                  <a:srgbClr val="5F5F5F"/>
                </a:solidFill>
                <a:latin typeface="Arial"/>
                <a:cs typeface="Arial"/>
              </a:rPr>
              <a:t>bus</a:t>
            </a:r>
            <a:r>
              <a:rPr sz="2400" spc="35" dirty="0">
                <a:solidFill>
                  <a:srgbClr val="5F5F5F"/>
                </a:solidFill>
                <a:latin typeface="Arial"/>
                <a:cs typeface="Arial"/>
              </a:rPr>
              <a:t> </a:t>
            </a:r>
            <a:r>
              <a:rPr sz="2400" spc="-75" dirty="0">
                <a:solidFill>
                  <a:srgbClr val="5F5F5F"/>
                </a:solidFill>
                <a:latin typeface="Arial"/>
                <a:cs typeface="Arial"/>
              </a:rPr>
              <a:t>to</a:t>
            </a:r>
            <a:r>
              <a:rPr sz="2400" spc="-85" dirty="0">
                <a:solidFill>
                  <a:srgbClr val="5F5F5F"/>
                </a:solidFill>
                <a:latin typeface="Arial"/>
                <a:cs typeface="Arial"/>
              </a:rPr>
              <a:t> </a:t>
            </a:r>
            <a:r>
              <a:rPr sz="2400" spc="-240" dirty="0">
                <a:solidFill>
                  <a:srgbClr val="5F5F5F"/>
                </a:solidFill>
                <a:latin typeface="Arial"/>
                <a:cs typeface="Arial"/>
              </a:rPr>
              <a:t>be	</a:t>
            </a:r>
            <a:r>
              <a:rPr sz="2400" spc="-175" dirty="0">
                <a:solidFill>
                  <a:srgbClr val="5F5F5F"/>
                </a:solidFill>
                <a:latin typeface="Arial"/>
                <a:cs typeface="Arial"/>
              </a:rPr>
              <a:t>zero.</a:t>
            </a:r>
            <a:endParaRPr sz="2400" dirty="0">
              <a:latin typeface="Arial"/>
              <a:cs typeface="Arial"/>
            </a:endParaRPr>
          </a:p>
          <a:p>
            <a:pPr marL="756285" marR="40640" indent="-286385">
              <a:lnSpc>
                <a:spcPts val="2590"/>
              </a:lnSpc>
              <a:spcBef>
                <a:spcPts val="5"/>
              </a:spcBef>
              <a:buClr>
                <a:srgbClr val="1B5CA4"/>
              </a:buClr>
              <a:buFont typeface="Wingdings"/>
              <a:buChar char=""/>
              <a:tabLst>
                <a:tab pos="756285" algn="l"/>
                <a:tab pos="756920" algn="l"/>
              </a:tabLst>
            </a:pPr>
            <a:r>
              <a:rPr sz="2400" spc="-204" dirty="0">
                <a:solidFill>
                  <a:srgbClr val="5F5F5F"/>
                </a:solidFill>
                <a:latin typeface="Arial"/>
                <a:cs typeface="Arial"/>
              </a:rPr>
              <a:t>Zero </a:t>
            </a:r>
            <a:r>
              <a:rPr sz="2400" spc="-110" dirty="0">
                <a:solidFill>
                  <a:srgbClr val="5F5F5F"/>
                </a:solidFill>
                <a:latin typeface="Arial"/>
                <a:cs typeface="Arial"/>
              </a:rPr>
              <a:t>injection </a:t>
            </a:r>
            <a:r>
              <a:rPr sz="2400" spc="-210" dirty="0">
                <a:solidFill>
                  <a:srgbClr val="5F5F5F"/>
                </a:solidFill>
                <a:latin typeface="Arial"/>
                <a:cs typeface="Arial"/>
              </a:rPr>
              <a:t>bus </a:t>
            </a:r>
            <a:r>
              <a:rPr sz="2400" spc="-160" dirty="0">
                <a:solidFill>
                  <a:srgbClr val="5F5F5F"/>
                </a:solidFill>
                <a:latin typeface="Arial"/>
                <a:cs typeface="Arial"/>
              </a:rPr>
              <a:t>equations </a:t>
            </a:r>
            <a:r>
              <a:rPr sz="2400" spc="-175" dirty="0">
                <a:solidFill>
                  <a:srgbClr val="5F5F5F"/>
                </a:solidFill>
                <a:latin typeface="Arial"/>
                <a:cs typeface="Arial"/>
              </a:rPr>
              <a:t>are </a:t>
            </a:r>
            <a:r>
              <a:rPr sz="2400" spc="-185" dirty="0">
                <a:solidFill>
                  <a:srgbClr val="5F5F5F"/>
                </a:solidFill>
                <a:latin typeface="Arial"/>
                <a:cs typeface="Arial"/>
              </a:rPr>
              <a:t>associated </a:t>
            </a:r>
            <a:r>
              <a:rPr sz="2400" spc="-30" dirty="0">
                <a:solidFill>
                  <a:srgbClr val="5F5F5F"/>
                </a:solidFill>
                <a:latin typeface="Arial"/>
                <a:cs typeface="Arial"/>
              </a:rPr>
              <a:t>with </a:t>
            </a:r>
            <a:r>
              <a:rPr sz="2400" spc="-114" dirty="0">
                <a:solidFill>
                  <a:srgbClr val="5F5F5F"/>
                </a:solidFill>
                <a:latin typeface="Arial"/>
                <a:cs typeface="Arial"/>
              </a:rPr>
              <a:t>relatively </a:t>
            </a:r>
            <a:r>
              <a:rPr sz="2400" spc="-125" dirty="0">
                <a:solidFill>
                  <a:srgbClr val="5F5F5F"/>
                </a:solidFill>
                <a:latin typeface="Arial"/>
                <a:cs typeface="Arial"/>
              </a:rPr>
              <a:t>high  </a:t>
            </a:r>
            <a:r>
              <a:rPr sz="2400" spc="-170" dirty="0">
                <a:solidFill>
                  <a:srgbClr val="5F5F5F"/>
                </a:solidFill>
                <a:latin typeface="Arial"/>
                <a:cs typeface="Arial"/>
              </a:rPr>
              <a:t>levels </a:t>
            </a:r>
            <a:r>
              <a:rPr sz="2400" spc="-105" dirty="0">
                <a:solidFill>
                  <a:srgbClr val="5F5F5F"/>
                </a:solidFill>
                <a:latin typeface="Arial"/>
                <a:cs typeface="Arial"/>
              </a:rPr>
              <a:t>of </a:t>
            </a:r>
            <a:r>
              <a:rPr sz="2400" spc="-175" dirty="0">
                <a:solidFill>
                  <a:srgbClr val="5F5F5F"/>
                </a:solidFill>
                <a:latin typeface="Arial"/>
                <a:cs typeface="Arial"/>
              </a:rPr>
              <a:t>confidence </a:t>
            </a:r>
            <a:r>
              <a:rPr sz="2400" spc="-65" dirty="0">
                <a:solidFill>
                  <a:srgbClr val="5F5F5F"/>
                </a:solidFill>
                <a:latin typeface="Arial"/>
                <a:cs typeface="Arial"/>
              </a:rPr>
              <a:t>(low</a:t>
            </a:r>
            <a:r>
              <a:rPr sz="2400" spc="85" dirty="0">
                <a:solidFill>
                  <a:srgbClr val="5F5F5F"/>
                </a:solidFill>
                <a:latin typeface="Arial"/>
                <a:cs typeface="Arial"/>
              </a:rPr>
              <a:t> </a:t>
            </a:r>
            <a:r>
              <a:rPr sz="2400" spc="-105" dirty="0">
                <a:solidFill>
                  <a:srgbClr val="5F5F5F"/>
                </a:solidFill>
                <a:latin typeface="Arial"/>
                <a:cs typeface="Arial"/>
              </a:rPr>
              <a:t>uncertainty).</a:t>
            </a:r>
            <a:endParaRPr sz="2400" dirty="0">
              <a:latin typeface="Arial"/>
              <a:cs typeface="Arial"/>
            </a:endParaRPr>
          </a:p>
          <a:p>
            <a:pPr marL="12700">
              <a:lnSpc>
                <a:spcPct val="100000"/>
              </a:lnSpc>
              <a:spcBef>
                <a:spcPts val="77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65" dirty="0">
                <a:solidFill>
                  <a:srgbClr val="5F5F5F"/>
                </a:solidFill>
                <a:latin typeface="Arial"/>
                <a:cs typeface="Arial"/>
              </a:rPr>
              <a:t>Measurement </a:t>
            </a:r>
            <a:r>
              <a:rPr sz="2000" b="1" spc="-185" dirty="0">
                <a:solidFill>
                  <a:srgbClr val="5F5F5F"/>
                </a:solidFill>
                <a:latin typeface="Arial"/>
                <a:cs typeface="Arial"/>
              </a:rPr>
              <a:t>equations </a:t>
            </a:r>
            <a:r>
              <a:rPr sz="2000" b="1" spc="-110" dirty="0">
                <a:solidFill>
                  <a:srgbClr val="5F5F5F"/>
                </a:solidFill>
                <a:latin typeface="Arial"/>
                <a:cs typeface="Arial"/>
              </a:rPr>
              <a:t>relate </a:t>
            </a:r>
            <a:r>
              <a:rPr sz="2000" b="1" spc="-155" dirty="0">
                <a:solidFill>
                  <a:srgbClr val="5F5F5F"/>
                </a:solidFill>
                <a:latin typeface="Arial"/>
                <a:cs typeface="Arial"/>
              </a:rPr>
              <a:t>a </a:t>
            </a:r>
            <a:r>
              <a:rPr sz="2000" b="1" spc="-180" dirty="0">
                <a:solidFill>
                  <a:srgbClr val="5F5F5F"/>
                </a:solidFill>
                <a:latin typeface="Arial"/>
                <a:cs typeface="Arial"/>
              </a:rPr>
              <a:t>measurement </a:t>
            </a:r>
            <a:r>
              <a:rPr sz="2000" b="1" spc="-125" dirty="0">
                <a:solidFill>
                  <a:srgbClr val="5F5F5F"/>
                </a:solidFill>
                <a:latin typeface="Arial"/>
                <a:cs typeface="Arial"/>
              </a:rPr>
              <a:t>to</a:t>
            </a:r>
            <a:r>
              <a:rPr sz="2000" b="1" spc="130" dirty="0">
                <a:solidFill>
                  <a:srgbClr val="5F5F5F"/>
                </a:solidFill>
                <a:latin typeface="Arial"/>
                <a:cs typeface="Arial"/>
              </a:rPr>
              <a:t> </a:t>
            </a:r>
            <a:r>
              <a:rPr sz="2000" b="1" spc="-125" dirty="0">
                <a:solidFill>
                  <a:srgbClr val="5F5F5F"/>
                </a:solidFill>
                <a:latin typeface="Arial"/>
                <a:cs typeface="Arial"/>
              </a:rPr>
              <a:t>:</a:t>
            </a:r>
            <a:endParaRPr sz="2000" dirty="0">
              <a:latin typeface="Arial"/>
              <a:cs typeface="Arial"/>
            </a:endParaRPr>
          </a:p>
          <a:p>
            <a:pPr marL="756285" indent="-286385">
              <a:lnSpc>
                <a:spcPts val="2735"/>
              </a:lnSpc>
              <a:spcBef>
                <a:spcPts val="270"/>
              </a:spcBef>
              <a:buClr>
                <a:srgbClr val="1B5CA4"/>
              </a:buClr>
              <a:buFont typeface="Wingdings"/>
              <a:buChar char=""/>
              <a:tabLst>
                <a:tab pos="756285" algn="l"/>
                <a:tab pos="756920" algn="l"/>
                <a:tab pos="2509520" algn="l"/>
              </a:tabLst>
            </a:pPr>
            <a:r>
              <a:rPr sz="2400" spc="-114" dirty="0">
                <a:solidFill>
                  <a:srgbClr val="5F5F5F"/>
                </a:solidFill>
                <a:latin typeface="Arial"/>
                <a:cs typeface="Arial"/>
              </a:rPr>
              <a:t>either</a:t>
            </a:r>
            <a:r>
              <a:rPr sz="2400" spc="-80" dirty="0">
                <a:solidFill>
                  <a:srgbClr val="5F5F5F"/>
                </a:solidFill>
                <a:latin typeface="Arial"/>
                <a:cs typeface="Arial"/>
              </a:rPr>
              <a:t> </a:t>
            </a:r>
            <a:r>
              <a:rPr sz="2400" spc="-110" dirty="0">
                <a:solidFill>
                  <a:srgbClr val="5F5F5F"/>
                </a:solidFill>
                <a:latin typeface="Arial"/>
                <a:cs typeface="Arial"/>
              </a:rPr>
              <a:t>directly	</a:t>
            </a:r>
            <a:r>
              <a:rPr sz="2400" spc="-220" dirty="0">
                <a:solidFill>
                  <a:srgbClr val="5F5F5F"/>
                </a:solidFill>
                <a:latin typeface="Arial"/>
                <a:cs typeface="Arial"/>
              </a:rPr>
              <a:t>a </a:t>
            </a:r>
            <a:r>
              <a:rPr sz="2400" spc="-120" dirty="0">
                <a:solidFill>
                  <a:srgbClr val="5F5F5F"/>
                </a:solidFill>
                <a:latin typeface="Arial"/>
                <a:cs typeface="Arial"/>
              </a:rPr>
              <a:t>solution </a:t>
            </a:r>
            <a:r>
              <a:rPr sz="2400" spc="-140" dirty="0">
                <a:solidFill>
                  <a:srgbClr val="5F5F5F"/>
                </a:solidFill>
                <a:latin typeface="Arial"/>
                <a:cs typeface="Arial"/>
              </a:rPr>
              <a:t>variable </a:t>
            </a:r>
            <a:r>
              <a:rPr sz="2400" spc="-130" dirty="0">
                <a:solidFill>
                  <a:srgbClr val="5F5F5F"/>
                </a:solidFill>
                <a:latin typeface="Arial"/>
                <a:cs typeface="Arial"/>
              </a:rPr>
              <a:t>(voltage</a:t>
            </a:r>
            <a:r>
              <a:rPr sz="2400" spc="114" dirty="0">
                <a:solidFill>
                  <a:srgbClr val="5F5F5F"/>
                </a:solidFill>
                <a:latin typeface="Arial"/>
                <a:cs typeface="Arial"/>
              </a:rPr>
              <a:t> </a:t>
            </a:r>
            <a:r>
              <a:rPr sz="2400" spc="-130" dirty="0">
                <a:solidFill>
                  <a:srgbClr val="5F5F5F"/>
                </a:solidFill>
                <a:latin typeface="Arial"/>
                <a:cs typeface="Arial"/>
              </a:rPr>
              <a:t>magnitude)</a:t>
            </a:r>
            <a:endParaRPr sz="2400" dirty="0">
              <a:latin typeface="Arial"/>
              <a:cs typeface="Arial"/>
            </a:endParaRPr>
          </a:p>
          <a:p>
            <a:pPr marL="756285" marR="236220" indent="-286385">
              <a:lnSpc>
                <a:spcPts val="2590"/>
              </a:lnSpc>
              <a:spcBef>
                <a:spcPts val="180"/>
              </a:spcBef>
              <a:buClr>
                <a:srgbClr val="1B5CA4"/>
              </a:buClr>
              <a:buFont typeface="Wingdings"/>
              <a:buChar char=""/>
              <a:tabLst>
                <a:tab pos="756285" algn="l"/>
                <a:tab pos="756920" algn="l"/>
              </a:tabLst>
            </a:pPr>
            <a:r>
              <a:rPr sz="2400" spc="-120" dirty="0">
                <a:solidFill>
                  <a:srgbClr val="5F5F5F"/>
                </a:solidFill>
                <a:latin typeface="Arial"/>
                <a:cs typeface="Arial"/>
              </a:rPr>
              <a:t>or </a:t>
            </a:r>
            <a:r>
              <a:rPr sz="2400" spc="-180" dirty="0">
                <a:solidFill>
                  <a:srgbClr val="5F5F5F"/>
                </a:solidFill>
                <a:latin typeface="Arial"/>
                <a:cs typeface="Arial"/>
              </a:rPr>
              <a:t>an </a:t>
            </a:r>
            <a:r>
              <a:rPr sz="2400" spc="-75" dirty="0">
                <a:solidFill>
                  <a:srgbClr val="5F5F5F"/>
                </a:solidFill>
                <a:latin typeface="Arial"/>
                <a:cs typeface="Arial"/>
              </a:rPr>
              <a:t>implicit </a:t>
            </a:r>
            <a:r>
              <a:rPr sz="2400" spc="-165" dirty="0">
                <a:solidFill>
                  <a:srgbClr val="5F5F5F"/>
                </a:solidFill>
                <a:latin typeface="Arial"/>
                <a:cs typeface="Arial"/>
              </a:rPr>
              <a:t>value </a:t>
            </a:r>
            <a:r>
              <a:rPr sz="2400" spc="-150" dirty="0">
                <a:solidFill>
                  <a:srgbClr val="5F5F5F"/>
                </a:solidFill>
                <a:latin typeface="Arial"/>
                <a:cs typeface="Arial"/>
              </a:rPr>
              <a:t>calculated </a:t>
            </a:r>
            <a:r>
              <a:rPr sz="2400" spc="-95" dirty="0">
                <a:solidFill>
                  <a:srgbClr val="5F5F5F"/>
                </a:solidFill>
                <a:latin typeface="Arial"/>
                <a:cs typeface="Arial"/>
              </a:rPr>
              <a:t>from </a:t>
            </a:r>
            <a:r>
              <a:rPr sz="2400" spc="-120" dirty="0">
                <a:solidFill>
                  <a:srgbClr val="5F5F5F"/>
                </a:solidFill>
                <a:latin typeface="Arial"/>
                <a:cs typeface="Arial"/>
              </a:rPr>
              <a:t>solution </a:t>
            </a:r>
            <a:r>
              <a:rPr sz="2400" spc="-155" dirty="0">
                <a:solidFill>
                  <a:srgbClr val="5F5F5F"/>
                </a:solidFill>
                <a:latin typeface="Arial"/>
                <a:cs typeface="Arial"/>
              </a:rPr>
              <a:t>variables </a:t>
            </a:r>
            <a:r>
              <a:rPr sz="2400" spc="-125" dirty="0">
                <a:solidFill>
                  <a:srgbClr val="5F5F5F"/>
                </a:solidFill>
                <a:latin typeface="Arial"/>
                <a:cs typeface="Arial"/>
              </a:rPr>
              <a:t>(power  </a:t>
            </a:r>
            <a:r>
              <a:rPr sz="2400" spc="-85" dirty="0">
                <a:solidFill>
                  <a:srgbClr val="5F5F5F"/>
                </a:solidFill>
                <a:latin typeface="Arial"/>
                <a:cs typeface="Arial"/>
              </a:rPr>
              <a:t>flows)</a:t>
            </a:r>
            <a:endParaRPr sz="2400" dirty="0">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74151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8405" y="638832"/>
            <a:ext cx="7846539" cy="627736"/>
          </a:xfrm>
          <a:prstGeom prst="rect">
            <a:avLst/>
          </a:prstGeom>
        </p:spPr>
        <p:txBody>
          <a:bodyPr vert="horz" wrap="square" lIns="0" tIns="12065" rIns="0" bIns="0" rtlCol="0">
            <a:spAutoFit/>
          </a:bodyPr>
          <a:lstStyle/>
          <a:p>
            <a:pPr marL="12700">
              <a:lnSpc>
                <a:spcPct val="100000"/>
              </a:lnSpc>
              <a:spcBef>
                <a:spcPts val="95"/>
              </a:spcBef>
              <a:tabLst>
                <a:tab pos="909955" algn="l"/>
                <a:tab pos="2269490" algn="l"/>
              </a:tabLst>
            </a:pPr>
            <a:r>
              <a:rPr spc="-229" dirty="0" smtClean="0"/>
              <a:t>Least</a:t>
            </a:r>
            <a:r>
              <a:rPr lang="en-IN" spc="-229" dirty="0" smtClean="0"/>
              <a:t> </a:t>
            </a:r>
            <a:r>
              <a:rPr spc="-254" dirty="0" smtClean="0"/>
              <a:t>Squares</a:t>
            </a:r>
            <a:r>
              <a:rPr lang="en-IN" spc="-254" dirty="0"/>
              <a:t> </a:t>
            </a:r>
            <a:r>
              <a:rPr spc="-175" dirty="0" smtClean="0"/>
              <a:t>State</a:t>
            </a:r>
            <a:r>
              <a:rPr lang="en-IN" spc="-190" dirty="0"/>
              <a:t> </a:t>
            </a:r>
            <a:r>
              <a:rPr spc="-145" dirty="0" smtClean="0"/>
              <a:t>Estimation</a:t>
            </a:r>
            <a:endParaRPr spc="-145" dirty="0"/>
          </a:p>
        </p:txBody>
      </p:sp>
      <p:sp>
        <p:nvSpPr>
          <p:cNvPr id="3" name="object 3"/>
          <p:cNvSpPr/>
          <p:nvPr/>
        </p:nvSpPr>
        <p:spPr>
          <a:xfrm>
            <a:off x="352749" y="5492080"/>
            <a:ext cx="569976" cy="457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48405" y="5492080"/>
            <a:ext cx="323088" cy="457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19906" y="1259755"/>
            <a:ext cx="438150" cy="331470"/>
          </a:xfrm>
          <a:prstGeom prst="rect">
            <a:avLst/>
          </a:prstGeom>
        </p:spPr>
        <p:txBody>
          <a:bodyPr vert="horz" wrap="square" lIns="0" tIns="13335" rIns="0" bIns="0" rtlCol="0">
            <a:spAutoFit/>
          </a:bodyPr>
          <a:lstStyle/>
          <a:p>
            <a:pPr marL="12700">
              <a:lnSpc>
                <a:spcPct val="100000"/>
              </a:lnSpc>
              <a:spcBef>
                <a:spcPts val="105"/>
              </a:spcBef>
            </a:pPr>
            <a:r>
              <a:rPr sz="1700" spc="-10" dirty="0">
                <a:solidFill>
                  <a:srgbClr val="E4405D"/>
                </a:solidFill>
                <a:latin typeface="Arial"/>
                <a:cs typeface="Arial"/>
              </a:rPr>
              <a:t>l</a:t>
            </a:r>
            <a:r>
              <a:rPr sz="2000" b="1" spc="-250" dirty="0">
                <a:solidFill>
                  <a:srgbClr val="333333"/>
                </a:solidFill>
                <a:latin typeface="Arial"/>
                <a:cs typeface="Arial"/>
              </a:rPr>
              <a:t>T</a:t>
            </a:r>
            <a:r>
              <a:rPr sz="2000" b="1" spc="-260" dirty="0">
                <a:solidFill>
                  <a:srgbClr val="333333"/>
                </a:solidFill>
                <a:latin typeface="Arial"/>
                <a:cs typeface="Arial"/>
              </a:rPr>
              <a:t>h</a:t>
            </a:r>
            <a:r>
              <a:rPr sz="2000" b="1" spc="-185" dirty="0">
                <a:solidFill>
                  <a:srgbClr val="333333"/>
                </a:solidFill>
                <a:latin typeface="Arial"/>
                <a:cs typeface="Arial"/>
              </a:rPr>
              <a:t>e</a:t>
            </a:r>
            <a:endParaRPr sz="2000">
              <a:latin typeface="Arial"/>
              <a:cs typeface="Arial"/>
            </a:endParaRPr>
          </a:p>
        </p:txBody>
      </p:sp>
      <p:sp>
        <p:nvSpPr>
          <p:cNvPr id="6" name="object 6"/>
          <p:cNvSpPr txBox="1"/>
          <p:nvPr/>
        </p:nvSpPr>
        <p:spPr>
          <a:xfrm>
            <a:off x="1017314" y="1259755"/>
            <a:ext cx="3124835" cy="331470"/>
          </a:xfrm>
          <a:prstGeom prst="rect">
            <a:avLst/>
          </a:prstGeom>
        </p:spPr>
        <p:txBody>
          <a:bodyPr vert="horz" wrap="square" lIns="0" tIns="13335" rIns="0" bIns="0" rtlCol="0">
            <a:spAutoFit/>
          </a:bodyPr>
          <a:lstStyle/>
          <a:p>
            <a:pPr marL="12700">
              <a:lnSpc>
                <a:spcPct val="100000"/>
              </a:lnSpc>
              <a:spcBef>
                <a:spcPts val="105"/>
              </a:spcBef>
            </a:pPr>
            <a:r>
              <a:rPr sz="2000" b="1" spc="-180" dirty="0">
                <a:solidFill>
                  <a:srgbClr val="CC0000"/>
                </a:solidFill>
                <a:latin typeface="Arial"/>
                <a:cs typeface="Arial"/>
              </a:rPr>
              <a:t>measurement equations </a:t>
            </a:r>
            <a:r>
              <a:rPr sz="2000" b="1" spc="-130" dirty="0">
                <a:solidFill>
                  <a:srgbClr val="333333"/>
                </a:solidFill>
                <a:latin typeface="Arial"/>
                <a:cs typeface="Arial"/>
              </a:rPr>
              <a:t>are</a:t>
            </a:r>
            <a:r>
              <a:rPr sz="2000" b="1" spc="-170" dirty="0">
                <a:solidFill>
                  <a:srgbClr val="333333"/>
                </a:solidFill>
                <a:latin typeface="Arial"/>
                <a:cs typeface="Arial"/>
              </a:rPr>
              <a:t> </a:t>
            </a:r>
            <a:r>
              <a:rPr sz="2000" b="1" spc="-125" dirty="0">
                <a:solidFill>
                  <a:srgbClr val="333333"/>
                </a:solidFill>
                <a:latin typeface="Arial"/>
                <a:cs typeface="Arial"/>
              </a:rPr>
              <a:t>:</a:t>
            </a:r>
            <a:endParaRPr sz="2000">
              <a:latin typeface="Arial"/>
              <a:cs typeface="Arial"/>
            </a:endParaRPr>
          </a:p>
        </p:txBody>
      </p:sp>
      <p:sp>
        <p:nvSpPr>
          <p:cNvPr id="7" name="object 7"/>
          <p:cNvSpPr txBox="1"/>
          <p:nvPr/>
        </p:nvSpPr>
        <p:spPr>
          <a:xfrm>
            <a:off x="851198" y="2275044"/>
            <a:ext cx="676910" cy="330835"/>
          </a:xfrm>
          <a:prstGeom prst="rect">
            <a:avLst/>
          </a:prstGeom>
        </p:spPr>
        <p:txBody>
          <a:bodyPr vert="horz" wrap="square" lIns="0" tIns="13335" rIns="0" bIns="0" rtlCol="0">
            <a:spAutoFit/>
          </a:bodyPr>
          <a:lstStyle/>
          <a:p>
            <a:pPr marL="12700">
              <a:lnSpc>
                <a:spcPct val="100000"/>
              </a:lnSpc>
              <a:spcBef>
                <a:spcPts val="105"/>
              </a:spcBef>
            </a:pPr>
            <a:r>
              <a:rPr sz="2000" b="1" spc="-150" dirty="0">
                <a:solidFill>
                  <a:srgbClr val="333333"/>
                </a:solidFill>
                <a:latin typeface="Arial"/>
                <a:cs typeface="Arial"/>
              </a:rPr>
              <a:t>wh</a:t>
            </a:r>
            <a:r>
              <a:rPr sz="2000" b="1" spc="-130" dirty="0">
                <a:solidFill>
                  <a:srgbClr val="333333"/>
                </a:solidFill>
                <a:latin typeface="Arial"/>
                <a:cs typeface="Arial"/>
              </a:rPr>
              <a:t>e</a:t>
            </a:r>
            <a:r>
              <a:rPr sz="2000" b="1" spc="-120" dirty="0">
                <a:solidFill>
                  <a:srgbClr val="333333"/>
                </a:solidFill>
                <a:latin typeface="Arial"/>
                <a:cs typeface="Arial"/>
              </a:rPr>
              <a:t>re</a:t>
            </a:r>
            <a:endParaRPr sz="2000">
              <a:latin typeface="Arial"/>
              <a:cs typeface="Arial"/>
            </a:endParaRPr>
          </a:p>
        </p:txBody>
      </p:sp>
      <p:sp>
        <p:nvSpPr>
          <p:cNvPr id="8" name="object 8"/>
          <p:cNvSpPr txBox="1"/>
          <p:nvPr/>
        </p:nvSpPr>
        <p:spPr>
          <a:xfrm>
            <a:off x="2139258" y="1733092"/>
            <a:ext cx="5032375" cy="1569085"/>
          </a:xfrm>
          <a:prstGeom prst="rect">
            <a:avLst/>
          </a:prstGeom>
        </p:spPr>
        <p:txBody>
          <a:bodyPr vert="horz" wrap="square" lIns="0" tIns="97790" rIns="0" bIns="0" rtlCol="0">
            <a:spAutoFit/>
          </a:bodyPr>
          <a:lstStyle/>
          <a:p>
            <a:pPr marL="12700">
              <a:lnSpc>
                <a:spcPct val="100000"/>
              </a:lnSpc>
              <a:spcBef>
                <a:spcPts val="770"/>
              </a:spcBef>
            </a:pPr>
            <a:r>
              <a:rPr sz="2000" b="1" spc="-280" dirty="0">
                <a:solidFill>
                  <a:srgbClr val="333333"/>
                </a:solidFill>
                <a:latin typeface="Arial"/>
                <a:cs typeface="Arial"/>
              </a:rPr>
              <a:t>Y </a:t>
            </a:r>
            <a:r>
              <a:rPr sz="2000" b="1" spc="-170" dirty="0">
                <a:solidFill>
                  <a:srgbClr val="333333"/>
                </a:solidFill>
                <a:latin typeface="Arial"/>
                <a:cs typeface="Arial"/>
              </a:rPr>
              <a:t>=</a:t>
            </a:r>
            <a:r>
              <a:rPr sz="2000" b="1" spc="210" dirty="0">
                <a:solidFill>
                  <a:srgbClr val="333333"/>
                </a:solidFill>
                <a:latin typeface="Arial"/>
                <a:cs typeface="Arial"/>
              </a:rPr>
              <a:t> </a:t>
            </a:r>
            <a:r>
              <a:rPr sz="2000" b="1" spc="-105" dirty="0">
                <a:solidFill>
                  <a:srgbClr val="333333"/>
                </a:solidFill>
                <a:latin typeface="Arial"/>
                <a:cs typeface="Arial"/>
              </a:rPr>
              <a:t>h(X) </a:t>
            </a:r>
            <a:r>
              <a:rPr sz="2000" b="1" spc="-170" dirty="0">
                <a:solidFill>
                  <a:srgbClr val="333333"/>
                </a:solidFill>
                <a:latin typeface="Arial"/>
                <a:cs typeface="Arial"/>
              </a:rPr>
              <a:t>+</a:t>
            </a:r>
            <a:r>
              <a:rPr sz="2000" b="1" spc="140" dirty="0">
                <a:solidFill>
                  <a:srgbClr val="333333"/>
                </a:solidFill>
                <a:latin typeface="Arial"/>
                <a:cs typeface="Arial"/>
              </a:rPr>
              <a:t> </a:t>
            </a:r>
            <a:r>
              <a:rPr sz="2000" b="1" spc="-175" dirty="0">
                <a:solidFill>
                  <a:srgbClr val="333333"/>
                </a:solidFill>
                <a:latin typeface="Arial"/>
                <a:cs typeface="Arial"/>
              </a:rPr>
              <a:t>V</a:t>
            </a:r>
            <a:endParaRPr sz="2000">
              <a:latin typeface="Arial"/>
              <a:cs typeface="Arial"/>
            </a:endParaRPr>
          </a:p>
          <a:p>
            <a:pPr marL="12700">
              <a:lnSpc>
                <a:spcPts val="2340"/>
              </a:lnSpc>
              <a:spcBef>
                <a:spcPts val="795"/>
              </a:spcBef>
              <a:tabLst>
                <a:tab pos="2616835" algn="l"/>
              </a:tabLst>
            </a:pPr>
            <a:r>
              <a:rPr sz="2400" spc="-370" dirty="0">
                <a:solidFill>
                  <a:srgbClr val="333333"/>
                </a:solidFill>
                <a:latin typeface="Arial"/>
                <a:cs typeface="Arial"/>
              </a:rPr>
              <a:t>X  </a:t>
            </a:r>
            <a:r>
              <a:rPr sz="2400" spc="-204" dirty="0">
                <a:solidFill>
                  <a:srgbClr val="333333"/>
                </a:solidFill>
                <a:latin typeface="Arial"/>
                <a:cs typeface="Arial"/>
              </a:rPr>
              <a:t>=</a:t>
            </a:r>
            <a:r>
              <a:rPr sz="2400" spc="-110" dirty="0">
                <a:solidFill>
                  <a:srgbClr val="333333"/>
                </a:solidFill>
                <a:latin typeface="Arial"/>
                <a:cs typeface="Arial"/>
              </a:rPr>
              <a:t> </a:t>
            </a:r>
            <a:r>
              <a:rPr sz="2400" spc="-130" dirty="0">
                <a:solidFill>
                  <a:srgbClr val="333333"/>
                </a:solidFill>
                <a:latin typeface="Arial"/>
                <a:cs typeface="Arial"/>
              </a:rPr>
              <a:t>column-vector</a:t>
            </a:r>
            <a:r>
              <a:rPr sz="2400" spc="-85" dirty="0">
                <a:solidFill>
                  <a:srgbClr val="333333"/>
                </a:solidFill>
                <a:latin typeface="Arial"/>
                <a:cs typeface="Arial"/>
              </a:rPr>
              <a:t> </a:t>
            </a:r>
            <a:r>
              <a:rPr sz="2400" spc="-105" dirty="0">
                <a:solidFill>
                  <a:srgbClr val="333333"/>
                </a:solidFill>
                <a:latin typeface="Arial"/>
                <a:cs typeface="Arial"/>
              </a:rPr>
              <a:t>of	</a:t>
            </a:r>
            <a:r>
              <a:rPr sz="2400" spc="-130" dirty="0">
                <a:solidFill>
                  <a:srgbClr val="333333"/>
                </a:solidFill>
                <a:latin typeface="Arial"/>
                <a:cs typeface="Arial"/>
              </a:rPr>
              <a:t>state</a:t>
            </a:r>
            <a:r>
              <a:rPr sz="2400" spc="-100" dirty="0">
                <a:solidFill>
                  <a:srgbClr val="333333"/>
                </a:solidFill>
                <a:latin typeface="Arial"/>
                <a:cs typeface="Arial"/>
              </a:rPr>
              <a:t> </a:t>
            </a:r>
            <a:r>
              <a:rPr sz="2400" spc="-155" dirty="0">
                <a:solidFill>
                  <a:srgbClr val="333333"/>
                </a:solidFill>
                <a:latin typeface="Arial"/>
                <a:cs typeface="Arial"/>
              </a:rPr>
              <a:t>variables</a:t>
            </a:r>
            <a:endParaRPr sz="2400">
              <a:latin typeface="Arial"/>
              <a:cs typeface="Arial"/>
            </a:endParaRPr>
          </a:p>
          <a:p>
            <a:pPr marL="12700">
              <a:lnSpc>
                <a:spcPts val="1800"/>
              </a:lnSpc>
              <a:tabLst>
                <a:tab pos="2614930" algn="l"/>
              </a:tabLst>
            </a:pPr>
            <a:r>
              <a:rPr sz="2400" spc="-385" dirty="0">
                <a:solidFill>
                  <a:srgbClr val="333333"/>
                </a:solidFill>
                <a:latin typeface="Arial"/>
                <a:cs typeface="Arial"/>
              </a:rPr>
              <a:t>Y  </a:t>
            </a:r>
            <a:r>
              <a:rPr sz="2400" spc="-204" dirty="0">
                <a:solidFill>
                  <a:srgbClr val="333333"/>
                </a:solidFill>
                <a:latin typeface="Arial"/>
                <a:cs typeface="Arial"/>
              </a:rPr>
              <a:t>=</a:t>
            </a:r>
            <a:r>
              <a:rPr sz="2400" spc="-60" dirty="0">
                <a:solidFill>
                  <a:srgbClr val="333333"/>
                </a:solidFill>
                <a:latin typeface="Arial"/>
                <a:cs typeface="Arial"/>
              </a:rPr>
              <a:t> </a:t>
            </a:r>
            <a:r>
              <a:rPr sz="2400" spc="-135" dirty="0">
                <a:solidFill>
                  <a:srgbClr val="333333"/>
                </a:solidFill>
                <a:latin typeface="Arial"/>
                <a:cs typeface="Arial"/>
              </a:rPr>
              <a:t>column-vector</a:t>
            </a:r>
            <a:r>
              <a:rPr sz="2400" spc="-80" dirty="0">
                <a:solidFill>
                  <a:srgbClr val="333333"/>
                </a:solidFill>
                <a:latin typeface="Arial"/>
                <a:cs typeface="Arial"/>
              </a:rPr>
              <a:t> </a:t>
            </a:r>
            <a:r>
              <a:rPr sz="2400" spc="-105" dirty="0">
                <a:solidFill>
                  <a:srgbClr val="333333"/>
                </a:solidFill>
                <a:latin typeface="Arial"/>
                <a:cs typeface="Arial"/>
              </a:rPr>
              <a:t>of	</a:t>
            </a:r>
            <a:r>
              <a:rPr sz="2400" spc="-180" dirty="0">
                <a:solidFill>
                  <a:srgbClr val="333333"/>
                </a:solidFill>
                <a:latin typeface="Arial"/>
                <a:cs typeface="Arial"/>
              </a:rPr>
              <a:t>measurements</a:t>
            </a:r>
            <a:endParaRPr sz="2400">
              <a:latin typeface="Arial"/>
              <a:cs typeface="Arial"/>
            </a:endParaRPr>
          </a:p>
          <a:p>
            <a:pPr marL="522605" marR="5080" indent="-510540">
              <a:lnSpc>
                <a:spcPct val="62500"/>
              </a:lnSpc>
              <a:spcBef>
                <a:spcPts val="540"/>
              </a:spcBef>
              <a:tabLst>
                <a:tab pos="2632075" algn="l"/>
              </a:tabLst>
            </a:pPr>
            <a:r>
              <a:rPr sz="2400" spc="-260" dirty="0">
                <a:solidFill>
                  <a:srgbClr val="333333"/>
                </a:solidFill>
                <a:latin typeface="Arial"/>
                <a:cs typeface="Arial"/>
              </a:rPr>
              <a:t>V  </a:t>
            </a:r>
            <a:r>
              <a:rPr sz="2400" spc="-204" dirty="0">
                <a:solidFill>
                  <a:srgbClr val="333333"/>
                </a:solidFill>
                <a:latin typeface="Arial"/>
                <a:cs typeface="Arial"/>
              </a:rPr>
              <a:t>=</a:t>
            </a:r>
            <a:r>
              <a:rPr sz="2400" spc="-335" dirty="0">
                <a:solidFill>
                  <a:srgbClr val="333333"/>
                </a:solidFill>
                <a:latin typeface="Arial"/>
                <a:cs typeface="Arial"/>
              </a:rPr>
              <a:t> </a:t>
            </a:r>
            <a:r>
              <a:rPr sz="2400" spc="-130" dirty="0">
                <a:solidFill>
                  <a:srgbClr val="333333"/>
                </a:solidFill>
                <a:latin typeface="Arial"/>
                <a:cs typeface="Arial"/>
              </a:rPr>
              <a:t>column-vector</a:t>
            </a:r>
            <a:r>
              <a:rPr sz="2400" spc="-85" dirty="0">
                <a:solidFill>
                  <a:srgbClr val="333333"/>
                </a:solidFill>
                <a:latin typeface="Arial"/>
                <a:cs typeface="Arial"/>
              </a:rPr>
              <a:t> </a:t>
            </a:r>
            <a:r>
              <a:rPr sz="2400" spc="-105" dirty="0">
                <a:solidFill>
                  <a:srgbClr val="333333"/>
                </a:solidFill>
                <a:latin typeface="Arial"/>
                <a:cs typeface="Arial"/>
              </a:rPr>
              <a:t>of	</a:t>
            </a:r>
            <a:r>
              <a:rPr sz="2400" spc="-175" dirty="0">
                <a:solidFill>
                  <a:srgbClr val="333333"/>
                </a:solidFill>
                <a:latin typeface="Arial"/>
                <a:cs typeface="Arial"/>
              </a:rPr>
              <a:t>measurement </a:t>
            </a:r>
            <a:r>
              <a:rPr sz="2400" spc="-140" dirty="0">
                <a:solidFill>
                  <a:srgbClr val="333333"/>
                </a:solidFill>
                <a:latin typeface="Arial"/>
                <a:cs typeface="Arial"/>
              </a:rPr>
              <a:t>errors  </a:t>
            </a:r>
            <a:r>
              <a:rPr sz="2400" spc="-160" dirty="0">
                <a:solidFill>
                  <a:srgbClr val="333333"/>
                </a:solidFill>
                <a:latin typeface="Arial"/>
                <a:cs typeface="Arial"/>
              </a:rPr>
              <a:t>(zero </a:t>
            </a:r>
            <a:r>
              <a:rPr sz="2400" spc="-175" dirty="0">
                <a:solidFill>
                  <a:srgbClr val="333333"/>
                </a:solidFill>
                <a:latin typeface="Arial"/>
                <a:cs typeface="Arial"/>
              </a:rPr>
              <a:t>mean, </a:t>
            </a:r>
            <a:r>
              <a:rPr sz="2400" spc="-135" dirty="0">
                <a:solidFill>
                  <a:srgbClr val="333333"/>
                </a:solidFill>
                <a:latin typeface="Arial"/>
                <a:cs typeface="Arial"/>
              </a:rPr>
              <a:t>uncorrelated,</a:t>
            </a:r>
            <a:r>
              <a:rPr sz="2400" spc="0" dirty="0">
                <a:solidFill>
                  <a:srgbClr val="333333"/>
                </a:solidFill>
                <a:latin typeface="Arial"/>
                <a:cs typeface="Arial"/>
              </a:rPr>
              <a:t> </a:t>
            </a:r>
            <a:r>
              <a:rPr sz="2400" spc="-190" dirty="0">
                <a:solidFill>
                  <a:srgbClr val="333333"/>
                </a:solidFill>
                <a:latin typeface="Arial"/>
                <a:cs typeface="Arial"/>
              </a:rPr>
              <a:t>Gaussian)</a:t>
            </a:r>
            <a:endParaRPr sz="2400">
              <a:latin typeface="Arial"/>
              <a:cs typeface="Arial"/>
            </a:endParaRPr>
          </a:p>
        </p:txBody>
      </p:sp>
      <p:sp>
        <p:nvSpPr>
          <p:cNvPr id="9" name="object 9"/>
          <p:cNvSpPr txBox="1"/>
          <p:nvPr/>
        </p:nvSpPr>
        <p:spPr>
          <a:xfrm>
            <a:off x="419906" y="3497770"/>
            <a:ext cx="8241665" cy="1772920"/>
          </a:xfrm>
          <a:prstGeom prst="rect">
            <a:avLst/>
          </a:prstGeom>
        </p:spPr>
        <p:txBody>
          <a:bodyPr vert="horz" wrap="square" lIns="0" tIns="41910" rIns="0" bIns="0" rtlCol="0">
            <a:spAutoFit/>
          </a:bodyPr>
          <a:lstStyle/>
          <a:p>
            <a:pPr marL="12700">
              <a:lnSpc>
                <a:spcPct val="100000"/>
              </a:lnSpc>
              <a:spcBef>
                <a:spcPts val="330"/>
              </a:spcBef>
            </a:pPr>
            <a:r>
              <a:rPr sz="1700" dirty="0">
                <a:solidFill>
                  <a:srgbClr val="BB3700"/>
                </a:solidFill>
                <a:latin typeface="Arial"/>
                <a:cs typeface="Arial"/>
              </a:rPr>
              <a:t>l </a:t>
            </a:r>
            <a:r>
              <a:rPr sz="2000" b="1" spc="-220" dirty="0">
                <a:solidFill>
                  <a:srgbClr val="333333"/>
                </a:solidFill>
                <a:latin typeface="Arial"/>
                <a:cs typeface="Arial"/>
              </a:rPr>
              <a:t>This </a:t>
            </a:r>
            <a:r>
              <a:rPr sz="2000" b="1" spc="-185" dirty="0">
                <a:solidFill>
                  <a:srgbClr val="333333"/>
                </a:solidFill>
                <a:latin typeface="Arial"/>
                <a:cs typeface="Arial"/>
              </a:rPr>
              <a:t>is an </a:t>
            </a:r>
            <a:r>
              <a:rPr sz="2000" b="1" spc="-155" dirty="0">
                <a:solidFill>
                  <a:srgbClr val="CC0000"/>
                </a:solidFill>
                <a:latin typeface="Arial"/>
                <a:cs typeface="Arial"/>
              </a:rPr>
              <a:t>over-determined </a:t>
            </a:r>
            <a:r>
              <a:rPr sz="2000" b="1" spc="-130" dirty="0">
                <a:solidFill>
                  <a:srgbClr val="CC0000"/>
                </a:solidFill>
                <a:latin typeface="Arial"/>
                <a:cs typeface="Arial"/>
              </a:rPr>
              <a:t>powerflow</a:t>
            </a:r>
            <a:r>
              <a:rPr sz="2000" b="1" dirty="0">
                <a:solidFill>
                  <a:srgbClr val="CC0000"/>
                </a:solidFill>
                <a:latin typeface="Arial"/>
                <a:cs typeface="Arial"/>
              </a:rPr>
              <a:t> </a:t>
            </a:r>
            <a:r>
              <a:rPr sz="2000" b="1" spc="-185" dirty="0">
                <a:solidFill>
                  <a:srgbClr val="CC0000"/>
                </a:solidFill>
                <a:latin typeface="Arial"/>
                <a:cs typeface="Arial"/>
              </a:rPr>
              <a:t>problem</a:t>
            </a:r>
            <a:endParaRPr sz="2000">
              <a:latin typeface="Arial"/>
              <a:cs typeface="Arial"/>
            </a:endParaRPr>
          </a:p>
          <a:p>
            <a:pPr marL="786765" indent="-342900">
              <a:lnSpc>
                <a:spcPts val="2700"/>
              </a:lnSpc>
              <a:spcBef>
                <a:spcPts val="315"/>
              </a:spcBef>
              <a:buClr>
                <a:srgbClr val="E4405D"/>
              </a:buClr>
              <a:buSzPct val="79166"/>
              <a:buChar char="•"/>
              <a:tabLst>
                <a:tab pos="786765" algn="l"/>
                <a:tab pos="787400" algn="l"/>
                <a:tab pos="4104640" algn="l"/>
                <a:tab pos="4495165" algn="l"/>
              </a:tabLst>
            </a:pPr>
            <a:r>
              <a:rPr sz="2400" spc="-155" dirty="0">
                <a:solidFill>
                  <a:srgbClr val="333333"/>
                </a:solidFill>
                <a:latin typeface="Arial"/>
                <a:cs typeface="Arial"/>
              </a:rPr>
              <a:t>using </a:t>
            </a:r>
            <a:r>
              <a:rPr sz="2400" spc="-120" dirty="0">
                <a:solidFill>
                  <a:srgbClr val="333333"/>
                </a:solidFill>
                <a:latin typeface="Arial"/>
                <a:cs typeface="Arial"/>
              </a:rPr>
              <a:t>the</a:t>
            </a:r>
            <a:r>
              <a:rPr sz="2400" spc="10" dirty="0">
                <a:solidFill>
                  <a:srgbClr val="333333"/>
                </a:solidFill>
                <a:latin typeface="Arial"/>
                <a:cs typeface="Arial"/>
              </a:rPr>
              <a:t> </a:t>
            </a:r>
            <a:r>
              <a:rPr sz="2400" spc="-100" dirty="0">
                <a:solidFill>
                  <a:srgbClr val="333333"/>
                </a:solidFill>
                <a:latin typeface="Arial"/>
                <a:cs typeface="Arial"/>
              </a:rPr>
              <a:t>information</a:t>
            </a:r>
            <a:r>
              <a:rPr sz="2400" spc="-35" dirty="0">
                <a:solidFill>
                  <a:srgbClr val="333333"/>
                </a:solidFill>
                <a:latin typeface="Arial"/>
                <a:cs typeface="Arial"/>
              </a:rPr>
              <a:t> </a:t>
            </a:r>
            <a:r>
              <a:rPr sz="2400" spc="-100" dirty="0">
                <a:solidFill>
                  <a:srgbClr val="333333"/>
                </a:solidFill>
                <a:latin typeface="Arial"/>
                <a:cs typeface="Arial"/>
              </a:rPr>
              <a:t>from	</a:t>
            </a:r>
            <a:r>
              <a:rPr sz="2500" i="1" spc="-160" dirty="0">
                <a:solidFill>
                  <a:srgbClr val="333333"/>
                </a:solidFill>
                <a:latin typeface="Arial"/>
                <a:cs typeface="Arial"/>
              </a:rPr>
              <a:t>M	</a:t>
            </a:r>
            <a:r>
              <a:rPr sz="2400" spc="-160" dirty="0">
                <a:solidFill>
                  <a:srgbClr val="333333"/>
                </a:solidFill>
                <a:latin typeface="Arial"/>
                <a:cs typeface="Arial"/>
              </a:rPr>
              <a:t>independent</a:t>
            </a:r>
            <a:r>
              <a:rPr sz="2400" spc="-114" dirty="0">
                <a:solidFill>
                  <a:srgbClr val="333333"/>
                </a:solidFill>
                <a:latin typeface="Arial"/>
                <a:cs typeface="Arial"/>
              </a:rPr>
              <a:t> </a:t>
            </a:r>
            <a:r>
              <a:rPr sz="2400" spc="-180" dirty="0">
                <a:solidFill>
                  <a:srgbClr val="333333"/>
                </a:solidFill>
                <a:latin typeface="Arial"/>
                <a:cs typeface="Arial"/>
              </a:rPr>
              <a:t>measurements</a:t>
            </a:r>
            <a:endParaRPr sz="2400">
              <a:latin typeface="Arial"/>
              <a:cs typeface="Arial"/>
            </a:endParaRPr>
          </a:p>
          <a:p>
            <a:pPr marL="871855">
              <a:lnSpc>
                <a:spcPts val="2580"/>
              </a:lnSpc>
            </a:pPr>
            <a:r>
              <a:rPr sz="2400" spc="-385" dirty="0">
                <a:solidFill>
                  <a:srgbClr val="333333"/>
                </a:solidFill>
                <a:latin typeface="Arial"/>
                <a:cs typeface="Arial"/>
              </a:rPr>
              <a:t>Y </a:t>
            </a:r>
            <a:r>
              <a:rPr sz="2400" spc="-204" dirty="0">
                <a:solidFill>
                  <a:srgbClr val="333333"/>
                </a:solidFill>
                <a:latin typeface="Arial"/>
                <a:cs typeface="Arial"/>
              </a:rPr>
              <a:t>= </a:t>
            </a:r>
            <a:r>
              <a:rPr sz="2400" spc="55" dirty="0">
                <a:solidFill>
                  <a:srgbClr val="333333"/>
                </a:solidFill>
                <a:latin typeface="Arial"/>
                <a:cs typeface="Arial"/>
              </a:rPr>
              <a:t>{ </a:t>
            </a:r>
            <a:r>
              <a:rPr sz="2400" spc="-110" dirty="0">
                <a:solidFill>
                  <a:srgbClr val="333333"/>
                </a:solidFill>
                <a:latin typeface="Arial"/>
                <a:cs typeface="Arial"/>
              </a:rPr>
              <a:t>y</a:t>
            </a:r>
            <a:r>
              <a:rPr sz="2400" spc="-165" baseline="-20833" dirty="0">
                <a:solidFill>
                  <a:srgbClr val="333333"/>
                </a:solidFill>
                <a:latin typeface="Arial"/>
                <a:cs typeface="Arial"/>
              </a:rPr>
              <a:t>j</a:t>
            </a:r>
            <a:r>
              <a:rPr sz="2400" spc="127" baseline="-20833" dirty="0">
                <a:solidFill>
                  <a:srgbClr val="333333"/>
                </a:solidFill>
                <a:latin typeface="Arial"/>
                <a:cs typeface="Arial"/>
              </a:rPr>
              <a:t> </a:t>
            </a:r>
            <a:r>
              <a:rPr sz="2400" spc="55" dirty="0">
                <a:solidFill>
                  <a:srgbClr val="333333"/>
                </a:solidFill>
                <a:latin typeface="Arial"/>
                <a:cs typeface="Arial"/>
              </a:rPr>
              <a:t>}</a:t>
            </a:r>
            <a:endParaRPr sz="2400">
              <a:latin typeface="Arial"/>
              <a:cs typeface="Arial"/>
            </a:endParaRPr>
          </a:p>
          <a:p>
            <a:pPr marL="786765" indent="-342900">
              <a:lnSpc>
                <a:spcPts val="2650"/>
              </a:lnSpc>
              <a:spcBef>
                <a:spcPts val="215"/>
              </a:spcBef>
              <a:buClr>
                <a:srgbClr val="E4405D"/>
              </a:buClr>
              <a:buSzPct val="79166"/>
              <a:buChar char="•"/>
              <a:tabLst>
                <a:tab pos="786765" algn="l"/>
                <a:tab pos="787400" algn="l"/>
                <a:tab pos="2237740" algn="l"/>
                <a:tab pos="2592705" algn="l"/>
              </a:tabLst>
            </a:pPr>
            <a:r>
              <a:rPr sz="2400" spc="-75" dirty="0">
                <a:solidFill>
                  <a:srgbClr val="333333"/>
                </a:solidFill>
                <a:latin typeface="Arial"/>
                <a:cs typeface="Arial"/>
              </a:rPr>
              <a:t>to</a:t>
            </a:r>
            <a:r>
              <a:rPr sz="2400" spc="-80" dirty="0">
                <a:solidFill>
                  <a:srgbClr val="333333"/>
                </a:solidFill>
                <a:latin typeface="Arial"/>
                <a:cs typeface="Arial"/>
              </a:rPr>
              <a:t> </a:t>
            </a:r>
            <a:r>
              <a:rPr sz="2400" spc="-185" dirty="0">
                <a:solidFill>
                  <a:srgbClr val="333333"/>
                </a:solidFill>
                <a:latin typeface="Arial"/>
                <a:cs typeface="Arial"/>
              </a:rPr>
              <a:t>solve</a:t>
            </a:r>
            <a:r>
              <a:rPr sz="2400" spc="-80" dirty="0">
                <a:solidFill>
                  <a:srgbClr val="333333"/>
                </a:solidFill>
                <a:latin typeface="Arial"/>
                <a:cs typeface="Arial"/>
              </a:rPr>
              <a:t> for	</a:t>
            </a:r>
            <a:r>
              <a:rPr sz="2500" i="1" spc="-155" dirty="0">
                <a:solidFill>
                  <a:srgbClr val="333333"/>
                </a:solidFill>
                <a:latin typeface="Arial"/>
                <a:cs typeface="Arial"/>
              </a:rPr>
              <a:t>N	</a:t>
            </a:r>
            <a:r>
              <a:rPr sz="2400" spc="-155" dirty="0">
                <a:solidFill>
                  <a:srgbClr val="333333"/>
                </a:solidFill>
                <a:latin typeface="Arial"/>
                <a:cs typeface="Arial"/>
              </a:rPr>
              <a:t>unknowns </a:t>
            </a:r>
            <a:r>
              <a:rPr sz="2400" spc="-110" dirty="0">
                <a:solidFill>
                  <a:srgbClr val="333333"/>
                </a:solidFill>
                <a:latin typeface="Arial"/>
                <a:cs typeface="Arial"/>
              </a:rPr>
              <a:t>(state </a:t>
            </a:r>
            <a:r>
              <a:rPr sz="2400" spc="-370" dirty="0">
                <a:solidFill>
                  <a:srgbClr val="333333"/>
                </a:solidFill>
                <a:latin typeface="Arial"/>
                <a:cs typeface="Arial"/>
              </a:rPr>
              <a:t>X </a:t>
            </a:r>
            <a:r>
              <a:rPr sz="2400" spc="-125" dirty="0">
                <a:solidFill>
                  <a:srgbClr val="333333"/>
                </a:solidFill>
                <a:latin typeface="Arial"/>
                <a:cs typeface="Arial"/>
              </a:rPr>
              <a:t>or </a:t>
            </a:r>
            <a:r>
              <a:rPr sz="2400" spc="-120" dirty="0">
                <a:solidFill>
                  <a:srgbClr val="333333"/>
                </a:solidFill>
                <a:latin typeface="Arial"/>
                <a:cs typeface="Arial"/>
              </a:rPr>
              <a:t>solution </a:t>
            </a:r>
            <a:r>
              <a:rPr sz="2400" spc="-130" dirty="0">
                <a:solidFill>
                  <a:srgbClr val="333333"/>
                </a:solidFill>
                <a:latin typeface="Arial"/>
                <a:cs typeface="Arial"/>
              </a:rPr>
              <a:t>variables),</a:t>
            </a:r>
            <a:r>
              <a:rPr sz="2400" spc="60" dirty="0">
                <a:solidFill>
                  <a:srgbClr val="333333"/>
                </a:solidFill>
                <a:latin typeface="Arial"/>
                <a:cs typeface="Arial"/>
              </a:rPr>
              <a:t> </a:t>
            </a:r>
            <a:r>
              <a:rPr sz="2400" spc="-150" dirty="0">
                <a:solidFill>
                  <a:srgbClr val="333333"/>
                </a:solidFill>
                <a:latin typeface="Arial"/>
                <a:cs typeface="Arial"/>
              </a:rPr>
              <a:t>where</a:t>
            </a:r>
            <a:endParaRPr sz="2400">
              <a:latin typeface="Arial"/>
              <a:cs typeface="Arial"/>
            </a:endParaRPr>
          </a:p>
          <a:p>
            <a:pPr marL="786765">
              <a:lnSpc>
                <a:spcPts val="2650"/>
              </a:lnSpc>
              <a:tabLst>
                <a:tab pos="1176655" algn="l"/>
                <a:tab pos="4121785" algn="l"/>
                <a:tab pos="4419600" algn="l"/>
              </a:tabLst>
            </a:pPr>
            <a:r>
              <a:rPr sz="2500" i="1" spc="-160" dirty="0">
                <a:solidFill>
                  <a:srgbClr val="333333"/>
                </a:solidFill>
                <a:latin typeface="Arial"/>
                <a:cs typeface="Arial"/>
              </a:rPr>
              <a:t>M	</a:t>
            </a:r>
            <a:r>
              <a:rPr sz="2400" spc="-140" dirty="0">
                <a:solidFill>
                  <a:srgbClr val="333333"/>
                </a:solidFill>
                <a:latin typeface="Arial"/>
                <a:cs typeface="Arial"/>
              </a:rPr>
              <a:t>is </a:t>
            </a:r>
            <a:r>
              <a:rPr sz="2400" spc="-135" dirty="0">
                <a:solidFill>
                  <a:srgbClr val="333333"/>
                </a:solidFill>
                <a:latin typeface="Arial"/>
                <a:cs typeface="Arial"/>
              </a:rPr>
              <a:t>greater </a:t>
            </a:r>
            <a:r>
              <a:rPr sz="2400" spc="-110" dirty="0">
                <a:solidFill>
                  <a:srgbClr val="333333"/>
                </a:solidFill>
                <a:latin typeface="Arial"/>
                <a:cs typeface="Arial"/>
              </a:rPr>
              <a:t>than </a:t>
            </a:r>
            <a:r>
              <a:rPr sz="2500" i="1" spc="-155" dirty="0">
                <a:solidFill>
                  <a:srgbClr val="333333"/>
                </a:solidFill>
                <a:latin typeface="Arial"/>
                <a:cs typeface="Arial"/>
              </a:rPr>
              <a:t>N</a:t>
            </a:r>
            <a:r>
              <a:rPr sz="2500" i="1" spc="0" dirty="0">
                <a:solidFill>
                  <a:srgbClr val="333333"/>
                </a:solidFill>
                <a:latin typeface="Arial"/>
                <a:cs typeface="Arial"/>
              </a:rPr>
              <a:t> </a:t>
            </a:r>
            <a:r>
              <a:rPr sz="2400" b="1" spc="25" dirty="0">
                <a:solidFill>
                  <a:srgbClr val="CC0000"/>
                </a:solidFill>
                <a:latin typeface="Arial"/>
                <a:cs typeface="Arial"/>
              </a:rPr>
              <a:t>(</a:t>
            </a:r>
            <a:r>
              <a:rPr sz="2400" b="1" spc="-105" dirty="0">
                <a:solidFill>
                  <a:srgbClr val="CC0000"/>
                </a:solidFill>
                <a:latin typeface="Arial"/>
                <a:cs typeface="Arial"/>
              </a:rPr>
              <a:t> </a:t>
            </a:r>
            <a:r>
              <a:rPr sz="2500" b="1" i="1" spc="-140" dirty="0">
                <a:solidFill>
                  <a:srgbClr val="CC0000"/>
                </a:solidFill>
                <a:latin typeface="Arial"/>
                <a:cs typeface="Arial"/>
              </a:rPr>
              <a:t>M-N	</a:t>
            </a:r>
            <a:r>
              <a:rPr sz="2400" b="1" spc="-204" dirty="0">
                <a:solidFill>
                  <a:srgbClr val="CC0000"/>
                </a:solidFill>
                <a:latin typeface="Arial"/>
                <a:cs typeface="Arial"/>
              </a:rPr>
              <a:t>=	</a:t>
            </a:r>
            <a:r>
              <a:rPr sz="2400" b="1" spc="-220" dirty="0">
                <a:solidFill>
                  <a:srgbClr val="CC0000"/>
                </a:solidFill>
                <a:latin typeface="Arial"/>
                <a:cs typeface="Arial"/>
              </a:rPr>
              <a:t>degree </a:t>
            </a:r>
            <a:r>
              <a:rPr sz="2400" b="1" spc="-175" dirty="0">
                <a:solidFill>
                  <a:srgbClr val="CC0000"/>
                </a:solidFill>
                <a:latin typeface="Arial"/>
                <a:cs typeface="Arial"/>
              </a:rPr>
              <a:t>of </a:t>
            </a:r>
            <a:r>
              <a:rPr sz="2400" b="1" spc="-204" dirty="0">
                <a:solidFill>
                  <a:srgbClr val="CC0000"/>
                </a:solidFill>
                <a:latin typeface="Arial"/>
                <a:cs typeface="Arial"/>
              </a:rPr>
              <a:t>freedom</a:t>
            </a:r>
            <a:r>
              <a:rPr sz="2400" b="1" spc="75" dirty="0">
                <a:solidFill>
                  <a:srgbClr val="CC0000"/>
                </a:solidFill>
                <a:latin typeface="Arial"/>
                <a:cs typeface="Arial"/>
              </a:rPr>
              <a:t> )</a:t>
            </a:r>
            <a:endParaRPr sz="2400">
              <a:latin typeface="Arial"/>
              <a:cs typeface="Arial"/>
            </a:endParaRPr>
          </a:p>
        </p:txBody>
      </p:sp>
      <p:sp>
        <p:nvSpPr>
          <p:cNvPr id="10" name="TextBox 9"/>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646761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7544" y="1263167"/>
            <a:ext cx="8555355" cy="4829175"/>
          </a:xfrm>
          <a:prstGeom prst="rect">
            <a:avLst/>
          </a:prstGeom>
        </p:spPr>
        <p:txBody>
          <a:bodyPr vert="horz" wrap="square" lIns="0" tIns="12700" rIns="0" bIns="0" rtlCol="0">
            <a:spAutoFit/>
          </a:bodyPr>
          <a:lstStyle/>
          <a:p>
            <a:pPr marL="355600" marR="5080" indent="-342900">
              <a:lnSpc>
                <a:spcPct val="100000"/>
              </a:lnSpc>
              <a:spcBef>
                <a:spcPts val="100"/>
              </a:spcBef>
              <a:tabLst>
                <a:tab pos="354965" algn="l"/>
              </a:tabLst>
            </a:pPr>
            <a:r>
              <a:rPr sz="1700" dirty="0">
                <a:solidFill>
                  <a:srgbClr val="BB3700"/>
                </a:solidFill>
                <a:latin typeface="Wingdings"/>
                <a:cs typeface="Wingdings"/>
              </a:rPr>
              <a:t></a:t>
            </a:r>
            <a:r>
              <a:rPr sz="1700" dirty="0">
                <a:solidFill>
                  <a:srgbClr val="BB3700"/>
                </a:solidFill>
                <a:latin typeface="Times New Roman"/>
                <a:cs typeface="Times New Roman"/>
              </a:rPr>
              <a:t>	</a:t>
            </a:r>
            <a:r>
              <a:rPr sz="2000" spc="-215" dirty="0">
                <a:solidFill>
                  <a:srgbClr val="5F5F5F"/>
                </a:solidFill>
                <a:latin typeface="Arial"/>
                <a:cs typeface="Arial"/>
              </a:rPr>
              <a:t>The </a:t>
            </a:r>
            <a:r>
              <a:rPr sz="2000" b="1" spc="-180" dirty="0">
                <a:solidFill>
                  <a:srgbClr val="CC0000"/>
                </a:solidFill>
                <a:latin typeface="Arial"/>
                <a:cs typeface="Arial"/>
              </a:rPr>
              <a:t>best </a:t>
            </a:r>
            <a:r>
              <a:rPr sz="2000" b="1" spc="-140" dirty="0">
                <a:solidFill>
                  <a:srgbClr val="CC0000"/>
                </a:solidFill>
                <a:latin typeface="Arial"/>
                <a:cs typeface="Arial"/>
              </a:rPr>
              <a:t>estimate </a:t>
            </a:r>
            <a:r>
              <a:rPr sz="2000" spc="-90" dirty="0">
                <a:solidFill>
                  <a:srgbClr val="5F5F5F"/>
                </a:solidFill>
                <a:latin typeface="Arial"/>
                <a:cs typeface="Arial"/>
              </a:rPr>
              <a:t>of </a:t>
            </a:r>
            <a:r>
              <a:rPr sz="2000" spc="-100" dirty="0">
                <a:solidFill>
                  <a:srgbClr val="5F5F5F"/>
                </a:solidFill>
                <a:latin typeface="Arial"/>
                <a:cs typeface="Arial"/>
              </a:rPr>
              <a:t>the </a:t>
            </a:r>
            <a:r>
              <a:rPr sz="2000" spc="-105" dirty="0">
                <a:solidFill>
                  <a:srgbClr val="5F5F5F"/>
                </a:solidFill>
                <a:latin typeface="Arial"/>
                <a:cs typeface="Arial"/>
              </a:rPr>
              <a:t>state </a:t>
            </a:r>
            <a:r>
              <a:rPr sz="2000" spc="-130" dirty="0">
                <a:solidFill>
                  <a:srgbClr val="5F5F5F"/>
                </a:solidFill>
                <a:latin typeface="Arial"/>
                <a:cs typeface="Arial"/>
              </a:rPr>
              <a:t>variables </a:t>
            </a:r>
            <a:r>
              <a:rPr sz="2000" spc="-305" dirty="0">
                <a:solidFill>
                  <a:srgbClr val="5F5F5F"/>
                </a:solidFill>
                <a:latin typeface="Arial"/>
                <a:cs typeface="Arial"/>
              </a:rPr>
              <a:t>X </a:t>
            </a:r>
            <a:r>
              <a:rPr sz="2000" spc="-114" dirty="0">
                <a:solidFill>
                  <a:srgbClr val="5F5F5F"/>
                </a:solidFill>
                <a:latin typeface="Arial"/>
                <a:cs typeface="Arial"/>
              </a:rPr>
              <a:t>is </a:t>
            </a:r>
            <a:r>
              <a:rPr sz="2000" spc="-125" dirty="0">
                <a:solidFill>
                  <a:srgbClr val="5F5F5F"/>
                </a:solidFill>
                <a:latin typeface="Arial"/>
                <a:cs typeface="Arial"/>
              </a:rPr>
              <a:t>obtained </a:t>
            </a:r>
            <a:r>
              <a:rPr sz="2000" spc="-165" dirty="0">
                <a:solidFill>
                  <a:srgbClr val="5F5F5F"/>
                </a:solidFill>
                <a:latin typeface="Arial"/>
                <a:cs typeface="Arial"/>
              </a:rPr>
              <a:t>by </a:t>
            </a:r>
            <a:r>
              <a:rPr sz="2000" spc="-100" dirty="0">
                <a:solidFill>
                  <a:srgbClr val="5F5F5F"/>
                </a:solidFill>
                <a:latin typeface="Arial"/>
                <a:cs typeface="Arial"/>
              </a:rPr>
              <a:t>the </a:t>
            </a:r>
            <a:r>
              <a:rPr sz="2000" b="1" spc="-150" dirty="0">
                <a:solidFill>
                  <a:srgbClr val="5F5F5F"/>
                </a:solidFill>
                <a:latin typeface="Arial"/>
                <a:cs typeface="Arial"/>
              </a:rPr>
              <a:t>Weighted </a:t>
            </a:r>
            <a:r>
              <a:rPr sz="2000" b="1" spc="-195" dirty="0">
                <a:solidFill>
                  <a:srgbClr val="5F5F5F"/>
                </a:solidFill>
                <a:latin typeface="Arial"/>
                <a:cs typeface="Arial"/>
              </a:rPr>
              <a:t>Least  </a:t>
            </a:r>
            <a:r>
              <a:rPr sz="2000" b="1" spc="-210" dirty="0">
                <a:solidFill>
                  <a:srgbClr val="5F5F5F"/>
                </a:solidFill>
                <a:latin typeface="Arial"/>
                <a:cs typeface="Arial"/>
              </a:rPr>
              <a:t>Squares </a:t>
            </a:r>
            <a:r>
              <a:rPr sz="2000" b="1" spc="-125" dirty="0">
                <a:solidFill>
                  <a:srgbClr val="5F5F5F"/>
                </a:solidFill>
                <a:latin typeface="Arial"/>
                <a:cs typeface="Arial"/>
              </a:rPr>
              <a:t>(WLS) </a:t>
            </a:r>
            <a:r>
              <a:rPr sz="2000" spc="-110" dirty="0">
                <a:solidFill>
                  <a:srgbClr val="5F5F5F"/>
                </a:solidFill>
                <a:latin typeface="Arial"/>
                <a:cs typeface="Arial"/>
              </a:rPr>
              <a:t>method</a:t>
            </a:r>
            <a:r>
              <a:rPr sz="2000" b="1" spc="-110" dirty="0">
                <a:solidFill>
                  <a:srgbClr val="5F5F5F"/>
                </a:solidFill>
                <a:latin typeface="Arial"/>
                <a:cs typeface="Arial"/>
              </a:rPr>
              <a:t>. </a:t>
            </a:r>
            <a:r>
              <a:rPr sz="2000" spc="-215" dirty="0">
                <a:solidFill>
                  <a:srgbClr val="5F5F5F"/>
                </a:solidFill>
                <a:latin typeface="Arial"/>
                <a:cs typeface="Arial"/>
              </a:rPr>
              <a:t>The </a:t>
            </a:r>
            <a:r>
              <a:rPr sz="2000" spc="-120" dirty="0">
                <a:solidFill>
                  <a:srgbClr val="5F5F5F"/>
                </a:solidFill>
                <a:latin typeface="Arial"/>
                <a:cs typeface="Arial"/>
              </a:rPr>
              <a:t>objective </a:t>
            </a:r>
            <a:r>
              <a:rPr sz="2000" spc="-114" dirty="0">
                <a:solidFill>
                  <a:srgbClr val="5F5F5F"/>
                </a:solidFill>
                <a:latin typeface="Arial"/>
                <a:cs typeface="Arial"/>
              </a:rPr>
              <a:t>is </a:t>
            </a:r>
            <a:r>
              <a:rPr sz="2000" spc="-65" dirty="0">
                <a:solidFill>
                  <a:srgbClr val="5F5F5F"/>
                </a:solidFill>
                <a:latin typeface="Arial"/>
                <a:cs typeface="Arial"/>
              </a:rPr>
              <a:t>to </a:t>
            </a:r>
            <a:r>
              <a:rPr sz="2000" spc="-110" dirty="0">
                <a:solidFill>
                  <a:srgbClr val="5F5F5F"/>
                </a:solidFill>
                <a:latin typeface="Arial"/>
                <a:cs typeface="Arial"/>
              </a:rPr>
              <a:t>minimize </a:t>
            </a:r>
            <a:r>
              <a:rPr sz="2000" spc="-100" dirty="0">
                <a:solidFill>
                  <a:srgbClr val="5F5F5F"/>
                </a:solidFill>
                <a:latin typeface="Arial"/>
                <a:cs typeface="Arial"/>
              </a:rPr>
              <a:t>the </a:t>
            </a:r>
            <a:r>
              <a:rPr sz="2000" spc="-160" dirty="0">
                <a:solidFill>
                  <a:srgbClr val="5F5F5F"/>
                </a:solidFill>
                <a:latin typeface="Arial"/>
                <a:cs typeface="Arial"/>
              </a:rPr>
              <a:t>sum </a:t>
            </a:r>
            <a:r>
              <a:rPr sz="2000" spc="-90" dirty="0">
                <a:solidFill>
                  <a:srgbClr val="5F5F5F"/>
                </a:solidFill>
                <a:latin typeface="Arial"/>
                <a:cs typeface="Arial"/>
              </a:rPr>
              <a:t>of </a:t>
            </a:r>
            <a:r>
              <a:rPr sz="2000" spc="-100" dirty="0">
                <a:solidFill>
                  <a:srgbClr val="5F5F5F"/>
                </a:solidFill>
                <a:latin typeface="Arial"/>
                <a:cs typeface="Arial"/>
              </a:rPr>
              <a:t>the </a:t>
            </a:r>
            <a:r>
              <a:rPr sz="2000" spc="-165" dirty="0">
                <a:solidFill>
                  <a:srgbClr val="5F5F5F"/>
                </a:solidFill>
                <a:latin typeface="Arial"/>
                <a:cs typeface="Arial"/>
              </a:rPr>
              <a:t>squares </a:t>
            </a:r>
            <a:r>
              <a:rPr sz="2000" spc="-90" dirty="0">
                <a:solidFill>
                  <a:srgbClr val="5F5F5F"/>
                </a:solidFill>
                <a:latin typeface="Arial"/>
                <a:cs typeface="Arial"/>
              </a:rPr>
              <a:t>of </a:t>
            </a:r>
            <a:r>
              <a:rPr sz="2000" spc="-100" dirty="0" smtClean="0">
                <a:solidFill>
                  <a:srgbClr val="5F5F5F"/>
                </a:solidFill>
                <a:latin typeface="Arial"/>
                <a:cs typeface="Arial"/>
              </a:rPr>
              <a:t>the</a:t>
            </a:r>
            <a:r>
              <a:rPr lang="en-IN" sz="2000" spc="-100" dirty="0" smtClean="0">
                <a:solidFill>
                  <a:srgbClr val="5F5F5F"/>
                </a:solidFill>
                <a:latin typeface="Arial"/>
                <a:cs typeface="Arial"/>
              </a:rPr>
              <a:t> </a:t>
            </a:r>
            <a:r>
              <a:rPr sz="2000" spc="-110" dirty="0" smtClean="0">
                <a:solidFill>
                  <a:srgbClr val="5F5F5F"/>
                </a:solidFill>
                <a:latin typeface="Arial"/>
                <a:cs typeface="Arial"/>
              </a:rPr>
              <a:t>weighted </a:t>
            </a:r>
            <a:r>
              <a:rPr sz="2000" spc="-120" dirty="0">
                <a:solidFill>
                  <a:srgbClr val="5F5F5F"/>
                </a:solidFill>
                <a:latin typeface="Arial"/>
                <a:cs typeface="Arial"/>
              </a:rPr>
              <a:t>deviations </a:t>
            </a:r>
            <a:r>
              <a:rPr sz="2000" spc="-90" dirty="0">
                <a:solidFill>
                  <a:srgbClr val="5F5F5F"/>
                </a:solidFill>
                <a:latin typeface="Arial"/>
                <a:cs typeface="Arial"/>
              </a:rPr>
              <a:t>of </a:t>
            </a:r>
            <a:r>
              <a:rPr sz="2000" spc="-100" dirty="0">
                <a:solidFill>
                  <a:srgbClr val="5F5F5F"/>
                </a:solidFill>
                <a:latin typeface="Arial"/>
                <a:cs typeface="Arial"/>
              </a:rPr>
              <a:t>the </a:t>
            </a:r>
            <a:r>
              <a:rPr sz="2000" spc="-120" dirty="0">
                <a:solidFill>
                  <a:srgbClr val="5F5F5F"/>
                </a:solidFill>
                <a:latin typeface="Arial"/>
                <a:cs typeface="Arial"/>
              </a:rPr>
              <a:t>estimated </a:t>
            </a:r>
            <a:r>
              <a:rPr sz="2000" spc="-150" dirty="0">
                <a:solidFill>
                  <a:srgbClr val="5F5F5F"/>
                </a:solidFill>
                <a:latin typeface="Arial"/>
                <a:cs typeface="Arial"/>
              </a:rPr>
              <a:t>measurements </a:t>
            </a:r>
            <a:r>
              <a:rPr sz="2000" spc="-80" dirty="0">
                <a:solidFill>
                  <a:srgbClr val="5F5F5F"/>
                </a:solidFill>
                <a:latin typeface="Arial"/>
                <a:cs typeface="Arial"/>
              </a:rPr>
              <a:t>from </a:t>
            </a:r>
            <a:r>
              <a:rPr sz="2000" spc="-100" dirty="0">
                <a:solidFill>
                  <a:srgbClr val="5F5F5F"/>
                </a:solidFill>
                <a:latin typeface="Arial"/>
                <a:cs typeface="Arial"/>
              </a:rPr>
              <a:t>the </a:t>
            </a:r>
            <a:r>
              <a:rPr sz="2000" spc="-105" dirty="0">
                <a:solidFill>
                  <a:srgbClr val="5F5F5F"/>
                </a:solidFill>
                <a:latin typeface="Arial"/>
                <a:cs typeface="Arial"/>
              </a:rPr>
              <a:t>actual  </a:t>
            </a:r>
            <a:r>
              <a:rPr sz="2000" spc="-145" dirty="0">
                <a:solidFill>
                  <a:srgbClr val="5F5F5F"/>
                </a:solidFill>
                <a:latin typeface="Arial"/>
                <a:cs typeface="Arial"/>
              </a:rPr>
              <a:t>measurements:</a:t>
            </a:r>
            <a:endParaRPr sz="2000" dirty="0">
              <a:latin typeface="Arial"/>
              <a:cs typeface="Arial"/>
            </a:endParaRPr>
          </a:p>
          <a:p>
            <a:pPr>
              <a:lnSpc>
                <a:spcPct val="100000"/>
              </a:lnSpc>
              <a:spcBef>
                <a:spcPts val="30"/>
              </a:spcBef>
            </a:pPr>
            <a:endParaRPr sz="1750" dirty="0">
              <a:latin typeface="Times New Roman"/>
              <a:cs typeface="Times New Roman"/>
            </a:endParaRPr>
          </a:p>
          <a:p>
            <a:pPr marL="927100">
              <a:lnSpc>
                <a:spcPct val="100000"/>
              </a:lnSpc>
              <a:tabLst>
                <a:tab pos="1543050" algn="l"/>
                <a:tab pos="2226945" algn="l"/>
                <a:tab pos="2599690" algn="l"/>
                <a:tab pos="3335020" algn="l"/>
              </a:tabLst>
            </a:pPr>
            <a:r>
              <a:rPr sz="2400" b="1" spc="-145" dirty="0">
                <a:solidFill>
                  <a:srgbClr val="CC0000"/>
                </a:solidFill>
                <a:latin typeface="Arial"/>
                <a:cs typeface="Arial"/>
              </a:rPr>
              <a:t>Min	</a:t>
            </a:r>
            <a:r>
              <a:rPr sz="2400" b="1" spc="-220" dirty="0">
                <a:solidFill>
                  <a:srgbClr val="CC0000"/>
                </a:solidFill>
                <a:latin typeface="Arial"/>
                <a:cs typeface="Arial"/>
              </a:rPr>
              <a:t>J(X)	</a:t>
            </a:r>
            <a:r>
              <a:rPr sz="2400" b="1" spc="-204" dirty="0">
                <a:solidFill>
                  <a:srgbClr val="CC0000"/>
                </a:solidFill>
                <a:latin typeface="Arial"/>
                <a:cs typeface="Arial"/>
              </a:rPr>
              <a:t>=	</a:t>
            </a:r>
            <a:r>
              <a:rPr sz="2400" b="1" spc="-250" dirty="0">
                <a:solidFill>
                  <a:srgbClr val="CC0000"/>
                </a:solidFill>
                <a:latin typeface="Arial"/>
                <a:cs typeface="Arial"/>
              </a:rPr>
              <a:t>Sum</a:t>
            </a:r>
            <a:r>
              <a:rPr sz="2400" b="1" spc="-375" baseline="-20833" dirty="0">
                <a:solidFill>
                  <a:srgbClr val="CC0000"/>
                </a:solidFill>
                <a:latin typeface="Arial"/>
                <a:cs typeface="Arial"/>
              </a:rPr>
              <a:t>j	</a:t>
            </a:r>
            <a:r>
              <a:rPr sz="2400" b="1" spc="-35" dirty="0">
                <a:solidFill>
                  <a:srgbClr val="CC0000"/>
                </a:solidFill>
                <a:latin typeface="Arial"/>
                <a:cs typeface="Arial"/>
              </a:rPr>
              <a:t>{ </a:t>
            </a:r>
            <a:r>
              <a:rPr sz="2400" b="1" spc="40" dirty="0">
                <a:solidFill>
                  <a:srgbClr val="CC0000"/>
                </a:solidFill>
                <a:latin typeface="Arial"/>
                <a:cs typeface="Arial"/>
              </a:rPr>
              <a:t>[ </a:t>
            </a:r>
            <a:r>
              <a:rPr sz="2400" b="1" spc="-150" dirty="0">
                <a:solidFill>
                  <a:srgbClr val="CC0000"/>
                </a:solidFill>
                <a:latin typeface="Arial"/>
                <a:cs typeface="Arial"/>
              </a:rPr>
              <a:t>y</a:t>
            </a:r>
            <a:r>
              <a:rPr sz="2400" b="1" spc="-225" baseline="-20833" dirty="0">
                <a:solidFill>
                  <a:srgbClr val="CC0000"/>
                </a:solidFill>
                <a:latin typeface="Arial"/>
                <a:cs typeface="Arial"/>
              </a:rPr>
              <a:t>j </a:t>
            </a:r>
            <a:r>
              <a:rPr sz="2400" b="1" spc="-50" dirty="0">
                <a:solidFill>
                  <a:srgbClr val="CC0000"/>
                </a:solidFill>
                <a:latin typeface="Arial"/>
                <a:cs typeface="Arial"/>
              </a:rPr>
              <a:t>- </a:t>
            </a:r>
            <a:r>
              <a:rPr sz="2400" b="1" spc="-110" dirty="0">
                <a:solidFill>
                  <a:srgbClr val="CC0000"/>
                </a:solidFill>
                <a:latin typeface="Arial"/>
                <a:cs typeface="Arial"/>
              </a:rPr>
              <a:t>h</a:t>
            </a:r>
            <a:r>
              <a:rPr sz="2400" b="1" spc="-165" baseline="-20833" dirty="0">
                <a:solidFill>
                  <a:srgbClr val="CC0000"/>
                </a:solidFill>
                <a:latin typeface="Arial"/>
                <a:cs typeface="Arial"/>
              </a:rPr>
              <a:t>j</a:t>
            </a:r>
            <a:r>
              <a:rPr sz="2400" b="1" spc="-110" dirty="0">
                <a:solidFill>
                  <a:srgbClr val="CC0000"/>
                </a:solidFill>
                <a:latin typeface="Arial"/>
                <a:cs typeface="Arial"/>
              </a:rPr>
              <a:t>(X) </a:t>
            </a:r>
            <a:r>
              <a:rPr sz="2400" b="1" spc="40" dirty="0">
                <a:solidFill>
                  <a:srgbClr val="CC0000"/>
                </a:solidFill>
                <a:latin typeface="Arial"/>
                <a:cs typeface="Arial"/>
              </a:rPr>
              <a:t>] </a:t>
            </a:r>
            <a:r>
              <a:rPr sz="2400" b="1" spc="425" dirty="0">
                <a:solidFill>
                  <a:srgbClr val="CC0000"/>
                </a:solidFill>
                <a:latin typeface="Arial"/>
                <a:cs typeface="Arial"/>
              </a:rPr>
              <a:t>/</a:t>
            </a:r>
            <a:r>
              <a:rPr sz="2400" b="1" spc="-229" dirty="0">
                <a:solidFill>
                  <a:srgbClr val="CC0000"/>
                </a:solidFill>
                <a:latin typeface="Arial"/>
                <a:cs typeface="Arial"/>
              </a:rPr>
              <a:t> </a:t>
            </a:r>
            <a:r>
              <a:rPr sz="2400" b="1" spc="-30" dirty="0">
                <a:solidFill>
                  <a:srgbClr val="CC0000"/>
                </a:solidFill>
                <a:latin typeface="Times New Roman"/>
                <a:cs typeface="Times New Roman"/>
              </a:rPr>
              <a:t>σ</a:t>
            </a:r>
            <a:r>
              <a:rPr sz="2400" b="1" spc="-44" baseline="-20833" dirty="0">
                <a:solidFill>
                  <a:srgbClr val="CC0000"/>
                </a:solidFill>
                <a:latin typeface="Arial"/>
                <a:cs typeface="Arial"/>
              </a:rPr>
              <a:t>j </a:t>
            </a:r>
            <a:r>
              <a:rPr sz="2400" b="1" spc="-65" dirty="0">
                <a:solidFill>
                  <a:srgbClr val="CC0000"/>
                </a:solidFill>
                <a:latin typeface="Arial"/>
                <a:cs typeface="Arial"/>
              </a:rPr>
              <a:t>}</a:t>
            </a:r>
            <a:r>
              <a:rPr sz="2400" b="1" spc="-97" baseline="24305" dirty="0">
                <a:solidFill>
                  <a:srgbClr val="CC0000"/>
                </a:solidFill>
                <a:latin typeface="Arial"/>
                <a:cs typeface="Arial"/>
              </a:rPr>
              <a:t>2</a:t>
            </a:r>
            <a:endParaRPr sz="2400" baseline="24305" dirty="0">
              <a:latin typeface="Arial"/>
              <a:cs typeface="Arial"/>
            </a:endParaRPr>
          </a:p>
          <a:p>
            <a:pPr marL="355600">
              <a:lnSpc>
                <a:spcPct val="100000"/>
              </a:lnSpc>
              <a:spcBef>
                <a:spcPts val="2315"/>
              </a:spcBef>
            </a:pPr>
            <a:r>
              <a:rPr sz="2000" dirty="0">
                <a:solidFill>
                  <a:srgbClr val="5F5F5F"/>
                </a:solidFill>
                <a:latin typeface="Times New Roman"/>
                <a:cs typeface="Times New Roman"/>
              </a:rPr>
              <a:t>σ </a:t>
            </a:r>
            <a:r>
              <a:rPr sz="2000" spc="-110" dirty="0">
                <a:solidFill>
                  <a:srgbClr val="5F5F5F"/>
                </a:solidFill>
                <a:latin typeface="Arial"/>
                <a:cs typeface="Arial"/>
              </a:rPr>
              <a:t>reflects </a:t>
            </a:r>
            <a:r>
              <a:rPr sz="2000" spc="-100" dirty="0">
                <a:solidFill>
                  <a:srgbClr val="5F5F5F"/>
                </a:solidFill>
                <a:latin typeface="Arial"/>
                <a:cs typeface="Arial"/>
              </a:rPr>
              <a:t>the </a:t>
            </a:r>
            <a:r>
              <a:rPr sz="2000" spc="-145" dirty="0">
                <a:solidFill>
                  <a:srgbClr val="5F5F5F"/>
                </a:solidFill>
                <a:latin typeface="Arial"/>
                <a:cs typeface="Arial"/>
              </a:rPr>
              <a:t>measurement</a:t>
            </a:r>
            <a:r>
              <a:rPr sz="2000" spc="-90" dirty="0">
                <a:solidFill>
                  <a:srgbClr val="5F5F5F"/>
                </a:solidFill>
                <a:latin typeface="Arial"/>
                <a:cs typeface="Arial"/>
              </a:rPr>
              <a:t> </a:t>
            </a:r>
            <a:r>
              <a:rPr sz="2000" spc="-95" dirty="0">
                <a:solidFill>
                  <a:srgbClr val="5F5F5F"/>
                </a:solidFill>
                <a:latin typeface="Arial"/>
                <a:cs typeface="Arial"/>
              </a:rPr>
              <a:t>uncertainty</a:t>
            </a:r>
            <a:endParaRPr sz="2000" dirty="0">
              <a:latin typeface="Arial"/>
              <a:cs typeface="Arial"/>
            </a:endParaRPr>
          </a:p>
          <a:p>
            <a:pPr marL="469900">
              <a:lnSpc>
                <a:spcPct val="100000"/>
              </a:lnSpc>
              <a:spcBef>
                <a:spcPts val="1860"/>
              </a:spcBef>
            </a:pPr>
            <a:r>
              <a:rPr sz="2000" b="1" spc="-229" dirty="0">
                <a:solidFill>
                  <a:srgbClr val="5F5F5F"/>
                </a:solidFill>
                <a:latin typeface="Arial"/>
                <a:cs typeface="Arial"/>
              </a:rPr>
              <a:t>The </a:t>
            </a:r>
            <a:r>
              <a:rPr sz="2000" b="1" spc="-165" dirty="0">
                <a:solidFill>
                  <a:srgbClr val="5F5F5F"/>
                </a:solidFill>
                <a:latin typeface="Arial"/>
                <a:cs typeface="Arial"/>
              </a:rPr>
              <a:t>value </a:t>
            </a:r>
            <a:r>
              <a:rPr sz="2000" b="1" spc="-150" dirty="0">
                <a:solidFill>
                  <a:srgbClr val="5F5F5F"/>
                </a:solidFill>
                <a:latin typeface="Arial"/>
                <a:cs typeface="Arial"/>
              </a:rPr>
              <a:t>of </a:t>
            </a:r>
            <a:r>
              <a:rPr sz="2000" spc="-455" dirty="0" smtClean="0">
                <a:solidFill>
                  <a:srgbClr val="CC0000"/>
                </a:solidFill>
                <a:latin typeface="Arial"/>
                <a:cs typeface="Arial"/>
              </a:rPr>
              <a:t>J</a:t>
            </a:r>
            <a:r>
              <a:rPr lang="en-IN" sz="2000" spc="-455" dirty="0" smtClean="0">
                <a:solidFill>
                  <a:srgbClr val="CC0000"/>
                </a:solidFill>
                <a:latin typeface="Arial"/>
                <a:cs typeface="Arial"/>
              </a:rPr>
              <a:t>        </a:t>
            </a:r>
            <a:r>
              <a:rPr sz="2000" spc="-455" dirty="0" smtClean="0">
                <a:solidFill>
                  <a:srgbClr val="CC0000"/>
                </a:solidFill>
                <a:latin typeface="Arial"/>
                <a:cs typeface="Arial"/>
              </a:rPr>
              <a:t> </a:t>
            </a:r>
            <a:r>
              <a:rPr sz="2000" b="1" spc="-185" dirty="0">
                <a:solidFill>
                  <a:srgbClr val="5F5F5F"/>
                </a:solidFill>
                <a:latin typeface="Arial"/>
                <a:cs typeface="Arial"/>
              </a:rPr>
              <a:t>is </a:t>
            </a:r>
            <a:r>
              <a:rPr sz="2000" b="1" spc="-180" dirty="0">
                <a:solidFill>
                  <a:srgbClr val="5F5F5F"/>
                </a:solidFill>
                <a:latin typeface="Arial"/>
                <a:cs typeface="Arial"/>
              </a:rPr>
              <a:t>called </a:t>
            </a:r>
            <a:r>
              <a:rPr sz="2000" b="1" spc="-125" dirty="0">
                <a:solidFill>
                  <a:srgbClr val="5F5F5F"/>
                </a:solidFill>
                <a:latin typeface="Arial"/>
                <a:cs typeface="Arial"/>
              </a:rPr>
              <a:t>the </a:t>
            </a:r>
            <a:r>
              <a:rPr sz="2000" spc="-40" dirty="0">
                <a:solidFill>
                  <a:srgbClr val="CC0000"/>
                </a:solidFill>
                <a:latin typeface="Arial"/>
                <a:cs typeface="Arial"/>
              </a:rPr>
              <a:t>“cost” </a:t>
            </a:r>
            <a:r>
              <a:rPr sz="2000" b="1" spc="-150" dirty="0">
                <a:solidFill>
                  <a:srgbClr val="5F5F5F"/>
                </a:solidFill>
                <a:latin typeface="Arial"/>
                <a:cs typeface="Arial"/>
              </a:rPr>
              <a:t>of </a:t>
            </a:r>
            <a:r>
              <a:rPr sz="2000" b="1" spc="-125" dirty="0">
                <a:solidFill>
                  <a:srgbClr val="5F5F5F"/>
                </a:solidFill>
                <a:latin typeface="Arial"/>
                <a:cs typeface="Arial"/>
              </a:rPr>
              <a:t>the</a:t>
            </a:r>
            <a:r>
              <a:rPr sz="2000" b="1" spc="-275" dirty="0">
                <a:solidFill>
                  <a:srgbClr val="5F5F5F"/>
                </a:solidFill>
                <a:latin typeface="Arial"/>
                <a:cs typeface="Arial"/>
              </a:rPr>
              <a:t> </a:t>
            </a:r>
            <a:r>
              <a:rPr sz="2000" b="1" spc="-160" dirty="0">
                <a:solidFill>
                  <a:srgbClr val="5F5F5F"/>
                </a:solidFill>
                <a:latin typeface="Arial"/>
                <a:cs typeface="Arial"/>
              </a:rPr>
              <a:t>solution</a:t>
            </a:r>
            <a:r>
              <a:rPr sz="1600" b="1" spc="-160" dirty="0">
                <a:solidFill>
                  <a:srgbClr val="5F5F5F"/>
                </a:solidFill>
                <a:latin typeface="Arial"/>
                <a:cs typeface="Arial"/>
              </a:rPr>
              <a:t>.</a:t>
            </a:r>
            <a:endParaRPr sz="1600" dirty="0">
              <a:latin typeface="Arial"/>
              <a:cs typeface="Arial"/>
            </a:endParaRPr>
          </a:p>
          <a:p>
            <a:pPr marL="12700">
              <a:lnSpc>
                <a:spcPct val="100000"/>
              </a:lnSpc>
              <a:spcBef>
                <a:spcPts val="63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spc="-60" dirty="0">
                <a:solidFill>
                  <a:srgbClr val="5F5F5F"/>
                </a:solidFill>
                <a:latin typeface="Arial"/>
                <a:cs typeface="Arial"/>
              </a:rPr>
              <a:t>In </a:t>
            </a:r>
            <a:r>
              <a:rPr sz="2000" spc="-75" dirty="0">
                <a:solidFill>
                  <a:srgbClr val="5F5F5F"/>
                </a:solidFill>
                <a:latin typeface="Arial"/>
                <a:cs typeface="Arial"/>
              </a:rPr>
              <a:t>matrix</a:t>
            </a:r>
            <a:r>
              <a:rPr sz="2000" spc="-190" dirty="0">
                <a:solidFill>
                  <a:srgbClr val="5F5F5F"/>
                </a:solidFill>
                <a:latin typeface="Arial"/>
                <a:cs typeface="Arial"/>
              </a:rPr>
              <a:t> </a:t>
            </a:r>
            <a:r>
              <a:rPr sz="2000" spc="-80" dirty="0">
                <a:solidFill>
                  <a:srgbClr val="5F5F5F"/>
                </a:solidFill>
                <a:latin typeface="Arial"/>
                <a:cs typeface="Arial"/>
              </a:rPr>
              <a:t>notation,</a:t>
            </a:r>
            <a:endParaRPr sz="2000" dirty="0">
              <a:latin typeface="Arial"/>
              <a:cs typeface="Arial"/>
            </a:endParaRPr>
          </a:p>
          <a:p>
            <a:pPr marL="1841500">
              <a:lnSpc>
                <a:spcPct val="100000"/>
              </a:lnSpc>
              <a:spcBef>
                <a:spcPts val="990"/>
              </a:spcBef>
              <a:tabLst>
                <a:tab pos="2453005" algn="l"/>
                <a:tab pos="2751455" algn="l"/>
              </a:tabLst>
            </a:pPr>
            <a:r>
              <a:rPr sz="2400" b="1" spc="-220" dirty="0">
                <a:solidFill>
                  <a:srgbClr val="CC0000"/>
                </a:solidFill>
                <a:latin typeface="Arial"/>
                <a:cs typeface="Arial"/>
              </a:rPr>
              <a:t>J(X)	</a:t>
            </a:r>
            <a:r>
              <a:rPr sz="2400" b="1" spc="-204" dirty="0">
                <a:solidFill>
                  <a:srgbClr val="CC0000"/>
                </a:solidFill>
                <a:latin typeface="Arial"/>
                <a:cs typeface="Arial"/>
              </a:rPr>
              <a:t>=	</a:t>
            </a:r>
            <a:r>
              <a:rPr sz="2400" b="1" spc="-105" dirty="0">
                <a:solidFill>
                  <a:srgbClr val="CC0000"/>
                </a:solidFill>
                <a:latin typeface="Arial"/>
                <a:cs typeface="Arial"/>
              </a:rPr>
              <a:t>[y-h(X)]</a:t>
            </a:r>
            <a:r>
              <a:rPr sz="2400" b="1" spc="-157" baseline="24305" dirty="0">
                <a:solidFill>
                  <a:srgbClr val="CC0000"/>
                </a:solidFill>
                <a:latin typeface="Arial"/>
                <a:cs typeface="Arial"/>
              </a:rPr>
              <a:t>T </a:t>
            </a:r>
            <a:r>
              <a:rPr sz="2400" b="1" spc="-70" dirty="0">
                <a:solidFill>
                  <a:srgbClr val="CC0000"/>
                </a:solidFill>
                <a:latin typeface="Arial"/>
                <a:cs typeface="Arial"/>
              </a:rPr>
              <a:t>W</a:t>
            </a:r>
            <a:r>
              <a:rPr sz="2400" b="1" spc="-104" baseline="24305" dirty="0">
                <a:solidFill>
                  <a:srgbClr val="CC0000"/>
                </a:solidFill>
                <a:latin typeface="Arial"/>
                <a:cs typeface="Arial"/>
              </a:rPr>
              <a:t>-1</a:t>
            </a:r>
            <a:r>
              <a:rPr sz="2400" b="1" spc="97" baseline="24305" dirty="0">
                <a:solidFill>
                  <a:srgbClr val="CC0000"/>
                </a:solidFill>
                <a:latin typeface="Arial"/>
                <a:cs typeface="Arial"/>
              </a:rPr>
              <a:t> </a:t>
            </a:r>
            <a:r>
              <a:rPr sz="2400" b="1" spc="-85" dirty="0">
                <a:solidFill>
                  <a:srgbClr val="CC0000"/>
                </a:solidFill>
                <a:latin typeface="Arial"/>
                <a:cs typeface="Arial"/>
              </a:rPr>
              <a:t>[y-h(X)]</a:t>
            </a:r>
            <a:endParaRPr sz="2400" dirty="0">
              <a:latin typeface="Arial"/>
              <a:cs typeface="Arial"/>
            </a:endParaRPr>
          </a:p>
          <a:p>
            <a:pPr marL="355600" marR="112395">
              <a:lnSpc>
                <a:spcPts val="1920"/>
              </a:lnSpc>
              <a:spcBef>
                <a:spcPts val="1620"/>
              </a:spcBef>
            </a:pPr>
            <a:r>
              <a:rPr sz="2000" spc="-75" dirty="0">
                <a:solidFill>
                  <a:srgbClr val="5F5F5F"/>
                </a:solidFill>
                <a:latin typeface="Arial"/>
                <a:cs typeface="Arial"/>
              </a:rPr>
              <a:t>W </a:t>
            </a:r>
            <a:r>
              <a:rPr sz="2000" spc="-114" dirty="0">
                <a:solidFill>
                  <a:srgbClr val="5F5F5F"/>
                </a:solidFill>
                <a:latin typeface="Arial"/>
                <a:cs typeface="Arial"/>
              </a:rPr>
              <a:t>is </a:t>
            </a:r>
            <a:r>
              <a:rPr sz="2000" spc="-105" dirty="0">
                <a:solidFill>
                  <a:srgbClr val="5F5F5F"/>
                </a:solidFill>
                <a:latin typeface="Arial"/>
                <a:cs typeface="Arial"/>
              </a:rPr>
              <a:t>the </a:t>
            </a:r>
            <a:r>
              <a:rPr sz="2000" spc="-145" dirty="0">
                <a:solidFill>
                  <a:srgbClr val="5F5F5F"/>
                </a:solidFill>
                <a:latin typeface="Arial"/>
                <a:cs typeface="Arial"/>
              </a:rPr>
              <a:t>covariance </a:t>
            </a:r>
            <a:r>
              <a:rPr sz="2000" spc="-75" dirty="0">
                <a:solidFill>
                  <a:srgbClr val="5F5F5F"/>
                </a:solidFill>
                <a:latin typeface="Arial"/>
                <a:cs typeface="Arial"/>
              </a:rPr>
              <a:t>matrix </a:t>
            </a:r>
            <a:r>
              <a:rPr sz="2000" spc="-90" dirty="0">
                <a:solidFill>
                  <a:srgbClr val="5F5F5F"/>
                </a:solidFill>
                <a:latin typeface="Arial"/>
                <a:cs typeface="Arial"/>
              </a:rPr>
              <a:t>of </a:t>
            </a:r>
            <a:r>
              <a:rPr sz="2000" spc="-145" dirty="0">
                <a:solidFill>
                  <a:srgbClr val="5F5F5F"/>
                </a:solidFill>
                <a:latin typeface="Arial"/>
                <a:cs typeface="Arial"/>
              </a:rPr>
              <a:t>measurement </a:t>
            </a:r>
            <a:r>
              <a:rPr sz="2000" spc="-110" dirty="0">
                <a:solidFill>
                  <a:srgbClr val="5F5F5F"/>
                </a:solidFill>
                <a:latin typeface="Arial"/>
                <a:cs typeface="Arial"/>
              </a:rPr>
              <a:t>errors, </a:t>
            </a:r>
            <a:r>
              <a:rPr sz="2000" spc="-90" dirty="0">
                <a:solidFill>
                  <a:srgbClr val="5F5F5F"/>
                </a:solidFill>
                <a:latin typeface="Arial"/>
                <a:cs typeface="Arial"/>
              </a:rPr>
              <a:t>which </a:t>
            </a:r>
            <a:r>
              <a:rPr sz="2000" spc="-110" dirty="0">
                <a:solidFill>
                  <a:srgbClr val="5F5F5F"/>
                </a:solidFill>
                <a:latin typeface="Arial"/>
                <a:cs typeface="Arial"/>
              </a:rPr>
              <a:t>reflects </a:t>
            </a:r>
            <a:r>
              <a:rPr sz="2000" spc="-100" dirty="0">
                <a:solidFill>
                  <a:srgbClr val="5F5F5F"/>
                </a:solidFill>
                <a:latin typeface="Arial"/>
                <a:cs typeface="Arial"/>
              </a:rPr>
              <a:t>the  </a:t>
            </a:r>
            <a:r>
              <a:rPr sz="2000" spc="-145" dirty="0">
                <a:solidFill>
                  <a:srgbClr val="5F5F5F"/>
                </a:solidFill>
                <a:latin typeface="Arial"/>
                <a:cs typeface="Arial"/>
              </a:rPr>
              <a:t>measurement </a:t>
            </a:r>
            <a:r>
              <a:rPr sz="2000" spc="-135" dirty="0">
                <a:solidFill>
                  <a:srgbClr val="5F5F5F"/>
                </a:solidFill>
                <a:latin typeface="Arial"/>
                <a:cs typeface="Arial"/>
              </a:rPr>
              <a:t>confidence. </a:t>
            </a:r>
            <a:r>
              <a:rPr sz="2000" spc="-60" dirty="0">
                <a:solidFill>
                  <a:srgbClr val="5F5F5F"/>
                </a:solidFill>
                <a:latin typeface="Arial"/>
                <a:cs typeface="Arial"/>
              </a:rPr>
              <a:t>In </a:t>
            </a:r>
            <a:r>
              <a:rPr sz="2000" spc="-105" dirty="0">
                <a:solidFill>
                  <a:srgbClr val="5F5F5F"/>
                </a:solidFill>
                <a:latin typeface="Arial"/>
                <a:cs typeface="Arial"/>
              </a:rPr>
              <a:t>the </a:t>
            </a:r>
            <a:r>
              <a:rPr sz="2000" spc="-204" dirty="0">
                <a:solidFill>
                  <a:srgbClr val="5F5F5F"/>
                </a:solidFill>
                <a:latin typeface="Arial"/>
                <a:cs typeface="Arial"/>
              </a:rPr>
              <a:t>case </a:t>
            </a:r>
            <a:r>
              <a:rPr sz="2000" spc="-90" dirty="0">
                <a:solidFill>
                  <a:srgbClr val="5F5F5F"/>
                </a:solidFill>
                <a:latin typeface="Arial"/>
                <a:cs typeface="Arial"/>
              </a:rPr>
              <a:t>of </a:t>
            </a:r>
            <a:r>
              <a:rPr sz="2000" spc="-135" dirty="0">
                <a:solidFill>
                  <a:srgbClr val="5F5F5F"/>
                </a:solidFill>
                <a:latin typeface="Arial"/>
                <a:cs typeface="Arial"/>
              </a:rPr>
              <a:t>independent </a:t>
            </a:r>
            <a:r>
              <a:rPr sz="2000" spc="-145" dirty="0">
                <a:solidFill>
                  <a:srgbClr val="5F5F5F"/>
                </a:solidFill>
                <a:latin typeface="Arial"/>
                <a:cs typeface="Arial"/>
              </a:rPr>
              <a:t>measurement </a:t>
            </a:r>
            <a:r>
              <a:rPr sz="2000" spc="-110" dirty="0">
                <a:solidFill>
                  <a:srgbClr val="5F5F5F"/>
                </a:solidFill>
                <a:latin typeface="Arial"/>
                <a:cs typeface="Arial"/>
              </a:rPr>
              <a:t>errors, </a:t>
            </a:r>
            <a:r>
              <a:rPr sz="2000" spc="-30" dirty="0">
                <a:solidFill>
                  <a:srgbClr val="5F5F5F"/>
                </a:solidFill>
                <a:latin typeface="Arial"/>
                <a:cs typeface="Arial"/>
              </a:rPr>
              <a:t>W</a:t>
            </a:r>
            <a:r>
              <a:rPr sz="1950" spc="-44" baseline="25641" dirty="0">
                <a:solidFill>
                  <a:srgbClr val="5F5F5F"/>
                </a:solidFill>
                <a:latin typeface="Arial"/>
                <a:cs typeface="Arial"/>
              </a:rPr>
              <a:t>-1 </a:t>
            </a:r>
            <a:r>
              <a:rPr sz="2000" spc="-114" dirty="0">
                <a:solidFill>
                  <a:srgbClr val="5F5F5F"/>
                </a:solidFill>
                <a:latin typeface="Arial"/>
                <a:cs typeface="Arial"/>
              </a:rPr>
              <a:t>is  </a:t>
            </a:r>
            <a:r>
              <a:rPr sz="2000" spc="-125" dirty="0">
                <a:solidFill>
                  <a:srgbClr val="5F5F5F"/>
                </a:solidFill>
                <a:latin typeface="Arial"/>
                <a:cs typeface="Arial"/>
              </a:rPr>
              <a:t>diagonal</a:t>
            </a:r>
            <a:r>
              <a:rPr sz="2000" spc="-95" dirty="0">
                <a:solidFill>
                  <a:srgbClr val="5F5F5F"/>
                </a:solidFill>
                <a:latin typeface="Arial"/>
                <a:cs typeface="Arial"/>
              </a:rPr>
              <a:t> </a:t>
            </a:r>
            <a:r>
              <a:rPr sz="2000" spc="-25" dirty="0">
                <a:solidFill>
                  <a:srgbClr val="5F5F5F"/>
                </a:solidFill>
                <a:latin typeface="Arial"/>
                <a:cs typeface="Arial"/>
              </a:rPr>
              <a:t>with</a:t>
            </a:r>
            <a:endParaRPr sz="2000" dirty="0">
              <a:latin typeface="Arial"/>
              <a:cs typeface="Arial"/>
            </a:endParaRPr>
          </a:p>
        </p:txBody>
      </p:sp>
      <p:sp>
        <p:nvSpPr>
          <p:cNvPr id="3" name="object 3"/>
          <p:cNvSpPr txBox="1"/>
          <p:nvPr/>
        </p:nvSpPr>
        <p:spPr>
          <a:xfrm>
            <a:off x="3933571" y="6073546"/>
            <a:ext cx="74930" cy="269240"/>
          </a:xfrm>
          <a:prstGeom prst="rect">
            <a:avLst/>
          </a:prstGeom>
        </p:spPr>
        <p:txBody>
          <a:bodyPr vert="horz" wrap="square" lIns="0" tIns="12065" rIns="0" bIns="0" rtlCol="0">
            <a:spAutoFit/>
          </a:bodyPr>
          <a:lstStyle/>
          <a:p>
            <a:pPr marL="12700">
              <a:lnSpc>
                <a:spcPct val="100000"/>
              </a:lnSpc>
              <a:spcBef>
                <a:spcPts val="95"/>
              </a:spcBef>
            </a:pPr>
            <a:r>
              <a:rPr sz="1600" b="1" spc="-60" dirty="0">
                <a:solidFill>
                  <a:srgbClr val="CC3300"/>
                </a:solidFill>
                <a:latin typeface="Arial"/>
                <a:cs typeface="Arial"/>
              </a:rPr>
              <a:t>j</a:t>
            </a:r>
            <a:endParaRPr sz="1600">
              <a:latin typeface="Arial"/>
              <a:cs typeface="Arial"/>
            </a:endParaRPr>
          </a:p>
        </p:txBody>
      </p:sp>
      <p:sp>
        <p:nvSpPr>
          <p:cNvPr id="4" name="object 4"/>
          <p:cNvSpPr txBox="1"/>
          <p:nvPr/>
        </p:nvSpPr>
        <p:spPr>
          <a:xfrm>
            <a:off x="2845435" y="5896762"/>
            <a:ext cx="1263650" cy="391160"/>
          </a:xfrm>
          <a:prstGeom prst="rect">
            <a:avLst/>
          </a:prstGeom>
        </p:spPr>
        <p:txBody>
          <a:bodyPr vert="horz" wrap="square" lIns="0" tIns="12700" rIns="0" bIns="0" rtlCol="0">
            <a:spAutoFit/>
          </a:bodyPr>
          <a:lstStyle/>
          <a:p>
            <a:pPr marL="12700">
              <a:lnSpc>
                <a:spcPct val="100000"/>
              </a:lnSpc>
              <a:spcBef>
                <a:spcPts val="100"/>
              </a:spcBef>
            </a:pPr>
            <a:r>
              <a:rPr sz="2400" b="1" spc="-55" dirty="0">
                <a:solidFill>
                  <a:srgbClr val="CC3300"/>
                </a:solidFill>
                <a:latin typeface="Arial"/>
                <a:cs typeface="Arial"/>
              </a:rPr>
              <a:t>w</a:t>
            </a:r>
            <a:r>
              <a:rPr sz="2400" b="1" spc="-82" baseline="-20833" dirty="0">
                <a:solidFill>
                  <a:srgbClr val="CC3300"/>
                </a:solidFill>
                <a:latin typeface="Arial"/>
                <a:cs typeface="Arial"/>
              </a:rPr>
              <a:t>jj </a:t>
            </a:r>
            <a:r>
              <a:rPr sz="2400" b="1" spc="-204" dirty="0">
                <a:solidFill>
                  <a:srgbClr val="CC3300"/>
                </a:solidFill>
                <a:latin typeface="Arial"/>
                <a:cs typeface="Arial"/>
              </a:rPr>
              <a:t>= </a:t>
            </a:r>
            <a:r>
              <a:rPr sz="2400" b="1" spc="90" dirty="0">
                <a:solidFill>
                  <a:srgbClr val="CC3300"/>
                </a:solidFill>
                <a:latin typeface="Arial"/>
                <a:cs typeface="Arial"/>
              </a:rPr>
              <a:t>1/</a:t>
            </a:r>
            <a:r>
              <a:rPr sz="2400" b="1" spc="90" dirty="0">
                <a:solidFill>
                  <a:srgbClr val="CC3300"/>
                </a:solidFill>
                <a:latin typeface="Times New Roman"/>
                <a:cs typeface="Times New Roman"/>
              </a:rPr>
              <a:t>σ</a:t>
            </a:r>
            <a:r>
              <a:rPr sz="2400" b="1" spc="-375" dirty="0">
                <a:solidFill>
                  <a:srgbClr val="CC3300"/>
                </a:solidFill>
                <a:latin typeface="Times New Roman"/>
                <a:cs typeface="Times New Roman"/>
              </a:rPr>
              <a:t> </a:t>
            </a:r>
            <a:r>
              <a:rPr sz="2400" b="1" spc="-142" baseline="24305" dirty="0">
                <a:solidFill>
                  <a:srgbClr val="CC3300"/>
                </a:solidFill>
                <a:latin typeface="Arial"/>
                <a:cs typeface="Arial"/>
              </a:rPr>
              <a:t>2</a:t>
            </a:r>
            <a:endParaRPr sz="2400" baseline="24305">
              <a:latin typeface="Arial"/>
              <a:cs typeface="Arial"/>
            </a:endParaRPr>
          </a:p>
        </p:txBody>
      </p:sp>
      <p:sp>
        <p:nvSpPr>
          <p:cNvPr id="5" name="object 5"/>
          <p:cNvSpPr txBox="1">
            <a:spLocks noGrp="1"/>
          </p:cNvSpPr>
          <p:nvPr>
            <p:ph type="title"/>
          </p:nvPr>
        </p:nvSpPr>
        <p:spPr>
          <a:xfrm>
            <a:off x="467544" y="548680"/>
            <a:ext cx="7994292" cy="627736"/>
          </a:xfrm>
          <a:prstGeom prst="rect">
            <a:avLst/>
          </a:prstGeom>
        </p:spPr>
        <p:txBody>
          <a:bodyPr vert="horz" wrap="square" lIns="0" tIns="12065" rIns="0" bIns="0" rtlCol="0">
            <a:spAutoFit/>
          </a:bodyPr>
          <a:lstStyle/>
          <a:p>
            <a:pPr marL="12700">
              <a:lnSpc>
                <a:spcPct val="100000"/>
              </a:lnSpc>
              <a:spcBef>
                <a:spcPts val="95"/>
              </a:spcBef>
              <a:tabLst>
                <a:tab pos="3670300" algn="l"/>
              </a:tabLst>
            </a:pPr>
            <a:r>
              <a:rPr spc="-165" dirty="0"/>
              <a:t>Weighted</a:t>
            </a:r>
            <a:r>
              <a:rPr spc="-90" dirty="0"/>
              <a:t> </a:t>
            </a:r>
            <a:r>
              <a:rPr spc="-229" dirty="0"/>
              <a:t>Least</a:t>
            </a:r>
            <a:r>
              <a:rPr spc="-100" dirty="0"/>
              <a:t> </a:t>
            </a:r>
            <a:r>
              <a:rPr spc="-250" dirty="0"/>
              <a:t>Squares	</a:t>
            </a:r>
            <a:r>
              <a:rPr spc="-215" dirty="0"/>
              <a:t>(WLS</a:t>
            </a:r>
            <a:r>
              <a:rPr spc="-170" dirty="0"/>
              <a:t> </a:t>
            </a:r>
            <a:r>
              <a:rPr spc="5" dirty="0"/>
              <a:t>)</a:t>
            </a:r>
          </a:p>
        </p:txBody>
      </p:sp>
      <p:sp>
        <p:nvSpPr>
          <p:cNvPr id="6" name="TextBox 5"/>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592146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4319" y="641024"/>
            <a:ext cx="7786649" cy="627736"/>
          </a:xfrm>
          <a:prstGeom prst="rect">
            <a:avLst/>
          </a:prstGeom>
        </p:spPr>
        <p:txBody>
          <a:bodyPr vert="horz" wrap="square" lIns="0" tIns="12065" rIns="0" bIns="0" rtlCol="0">
            <a:spAutoFit/>
          </a:bodyPr>
          <a:lstStyle/>
          <a:p>
            <a:pPr marL="12700">
              <a:lnSpc>
                <a:spcPct val="100000"/>
              </a:lnSpc>
              <a:spcBef>
                <a:spcPts val="95"/>
              </a:spcBef>
              <a:tabLst>
                <a:tab pos="934719" algn="l"/>
              </a:tabLst>
            </a:pPr>
            <a:r>
              <a:rPr spc="-285" dirty="0"/>
              <a:t>WLS	</a:t>
            </a:r>
            <a:r>
              <a:rPr lang="en-IN" spc="-285" dirty="0" smtClean="0"/>
              <a:t> </a:t>
            </a:r>
            <a:r>
              <a:rPr spc="-105" dirty="0" smtClean="0"/>
              <a:t>iteration</a:t>
            </a:r>
            <a:r>
              <a:rPr spc="-140" dirty="0" smtClean="0"/>
              <a:t> </a:t>
            </a:r>
            <a:r>
              <a:rPr spc="-204" dirty="0"/>
              <a:t>types</a:t>
            </a:r>
          </a:p>
        </p:txBody>
      </p:sp>
      <p:sp>
        <p:nvSpPr>
          <p:cNvPr id="3" name="object 3"/>
          <p:cNvSpPr txBox="1"/>
          <p:nvPr/>
        </p:nvSpPr>
        <p:spPr>
          <a:xfrm>
            <a:off x="1092809" y="2107312"/>
            <a:ext cx="992505" cy="391160"/>
          </a:xfrm>
          <a:prstGeom prst="rect">
            <a:avLst/>
          </a:prstGeom>
        </p:spPr>
        <p:txBody>
          <a:bodyPr vert="horz" wrap="square" lIns="0" tIns="12700" rIns="0" bIns="0" rtlCol="0">
            <a:spAutoFit/>
          </a:bodyPr>
          <a:lstStyle/>
          <a:p>
            <a:pPr marL="12700">
              <a:lnSpc>
                <a:spcPct val="100000"/>
              </a:lnSpc>
              <a:spcBef>
                <a:spcPts val="100"/>
              </a:spcBef>
            </a:pPr>
            <a:r>
              <a:rPr sz="3600" b="1" spc="-254" baseline="13888" dirty="0">
                <a:solidFill>
                  <a:srgbClr val="CC3300"/>
                </a:solidFill>
                <a:latin typeface="Arial"/>
                <a:cs typeface="Arial"/>
              </a:rPr>
              <a:t>X</a:t>
            </a:r>
            <a:r>
              <a:rPr sz="1600" b="1" spc="-170" dirty="0">
                <a:solidFill>
                  <a:srgbClr val="CC3300"/>
                </a:solidFill>
                <a:latin typeface="Arial"/>
                <a:cs typeface="Arial"/>
              </a:rPr>
              <a:t>k+1 </a:t>
            </a:r>
            <a:r>
              <a:rPr sz="3600" b="1" spc="-75" baseline="13888" dirty="0">
                <a:solidFill>
                  <a:srgbClr val="CC3300"/>
                </a:solidFill>
                <a:latin typeface="Arial"/>
                <a:cs typeface="Arial"/>
              </a:rPr>
              <a:t>-</a:t>
            </a:r>
            <a:r>
              <a:rPr sz="3600" b="1" spc="-209" baseline="13888" dirty="0">
                <a:solidFill>
                  <a:srgbClr val="CC3300"/>
                </a:solidFill>
                <a:latin typeface="Arial"/>
                <a:cs typeface="Arial"/>
              </a:rPr>
              <a:t> </a:t>
            </a:r>
            <a:r>
              <a:rPr sz="3600" b="1" spc="-337" baseline="13888" dirty="0">
                <a:solidFill>
                  <a:srgbClr val="CC3300"/>
                </a:solidFill>
                <a:latin typeface="Arial"/>
                <a:cs typeface="Arial"/>
              </a:rPr>
              <a:t>X</a:t>
            </a:r>
            <a:r>
              <a:rPr sz="1600" b="1" spc="-225" dirty="0">
                <a:solidFill>
                  <a:srgbClr val="CC3300"/>
                </a:solidFill>
                <a:latin typeface="Arial"/>
                <a:cs typeface="Arial"/>
              </a:rPr>
              <a:t>k</a:t>
            </a:r>
            <a:endParaRPr sz="1600" dirty="0">
              <a:latin typeface="Arial"/>
              <a:cs typeface="Arial"/>
            </a:endParaRPr>
          </a:p>
        </p:txBody>
      </p:sp>
      <p:sp>
        <p:nvSpPr>
          <p:cNvPr id="4" name="object 4"/>
          <p:cNvSpPr txBox="1"/>
          <p:nvPr/>
        </p:nvSpPr>
        <p:spPr>
          <a:xfrm>
            <a:off x="2280285" y="2032636"/>
            <a:ext cx="4207510" cy="391160"/>
          </a:xfrm>
          <a:prstGeom prst="rect">
            <a:avLst/>
          </a:prstGeom>
        </p:spPr>
        <p:txBody>
          <a:bodyPr vert="horz" wrap="square" lIns="0" tIns="12700" rIns="0" bIns="0" rtlCol="0">
            <a:spAutoFit/>
          </a:bodyPr>
          <a:lstStyle/>
          <a:p>
            <a:pPr marL="12700">
              <a:lnSpc>
                <a:spcPct val="100000"/>
              </a:lnSpc>
              <a:spcBef>
                <a:spcPts val="100"/>
              </a:spcBef>
              <a:tabLst>
                <a:tab pos="384810" algn="l"/>
              </a:tabLst>
            </a:pPr>
            <a:r>
              <a:rPr sz="2400" b="1" spc="-204" dirty="0">
                <a:solidFill>
                  <a:srgbClr val="CC3300"/>
                </a:solidFill>
                <a:latin typeface="Arial"/>
                <a:cs typeface="Arial"/>
              </a:rPr>
              <a:t>=	</a:t>
            </a:r>
            <a:r>
              <a:rPr sz="2400" b="1" spc="40" dirty="0">
                <a:solidFill>
                  <a:srgbClr val="CC3300"/>
                </a:solidFill>
                <a:latin typeface="Arial"/>
                <a:cs typeface="Arial"/>
              </a:rPr>
              <a:t>[ </a:t>
            </a:r>
            <a:r>
              <a:rPr sz="2400" b="1" spc="-215" dirty="0">
                <a:solidFill>
                  <a:srgbClr val="CC3300"/>
                </a:solidFill>
                <a:latin typeface="Arial"/>
                <a:cs typeface="Arial"/>
              </a:rPr>
              <a:t>H</a:t>
            </a:r>
            <a:r>
              <a:rPr sz="2400" b="1" spc="-322" baseline="24305" dirty="0">
                <a:solidFill>
                  <a:srgbClr val="CC3300"/>
                </a:solidFill>
                <a:latin typeface="Arial"/>
                <a:cs typeface="Arial"/>
              </a:rPr>
              <a:t>T </a:t>
            </a:r>
            <a:r>
              <a:rPr sz="2400" b="1" spc="-70" dirty="0">
                <a:solidFill>
                  <a:srgbClr val="CC3300"/>
                </a:solidFill>
                <a:latin typeface="Arial"/>
                <a:cs typeface="Arial"/>
              </a:rPr>
              <a:t>W</a:t>
            </a:r>
            <a:r>
              <a:rPr sz="2400" b="1" spc="-104" baseline="24305" dirty="0">
                <a:solidFill>
                  <a:srgbClr val="CC3300"/>
                </a:solidFill>
                <a:latin typeface="Arial"/>
                <a:cs typeface="Arial"/>
              </a:rPr>
              <a:t>-1 </a:t>
            </a:r>
            <a:r>
              <a:rPr sz="2400" b="1" spc="-185" dirty="0">
                <a:solidFill>
                  <a:srgbClr val="CC3300"/>
                </a:solidFill>
                <a:latin typeface="Arial"/>
                <a:cs typeface="Arial"/>
              </a:rPr>
              <a:t>H </a:t>
            </a:r>
            <a:r>
              <a:rPr sz="2400" b="1" spc="-30" dirty="0">
                <a:solidFill>
                  <a:srgbClr val="CC3300"/>
                </a:solidFill>
                <a:latin typeface="Arial"/>
                <a:cs typeface="Arial"/>
              </a:rPr>
              <a:t>]</a:t>
            </a:r>
            <a:r>
              <a:rPr sz="2400" b="1" spc="-44" baseline="24305" dirty="0">
                <a:solidFill>
                  <a:srgbClr val="CC3300"/>
                </a:solidFill>
                <a:latin typeface="Arial"/>
                <a:cs typeface="Arial"/>
              </a:rPr>
              <a:t>-1 </a:t>
            </a:r>
            <a:r>
              <a:rPr sz="2400" b="1" spc="-210" dirty="0">
                <a:solidFill>
                  <a:srgbClr val="CC3300"/>
                </a:solidFill>
                <a:latin typeface="Arial"/>
                <a:cs typeface="Arial"/>
              </a:rPr>
              <a:t>H</a:t>
            </a:r>
            <a:r>
              <a:rPr sz="2400" b="1" spc="-315" baseline="24305" dirty="0">
                <a:solidFill>
                  <a:srgbClr val="CC3300"/>
                </a:solidFill>
                <a:latin typeface="Arial"/>
                <a:cs typeface="Arial"/>
              </a:rPr>
              <a:t>T </a:t>
            </a:r>
            <a:r>
              <a:rPr sz="2400" b="1" spc="-70" dirty="0">
                <a:solidFill>
                  <a:srgbClr val="CC3300"/>
                </a:solidFill>
                <a:latin typeface="Arial"/>
                <a:cs typeface="Arial"/>
              </a:rPr>
              <a:t>W</a:t>
            </a:r>
            <a:r>
              <a:rPr sz="2400" b="1" spc="-104" baseline="24305" dirty="0">
                <a:solidFill>
                  <a:srgbClr val="CC3300"/>
                </a:solidFill>
                <a:latin typeface="Arial"/>
                <a:cs typeface="Arial"/>
              </a:rPr>
              <a:t>-1 </a:t>
            </a:r>
            <a:r>
              <a:rPr sz="2400" b="1" spc="40" dirty="0">
                <a:solidFill>
                  <a:srgbClr val="CC3300"/>
                </a:solidFill>
                <a:latin typeface="Arial"/>
                <a:cs typeface="Arial"/>
              </a:rPr>
              <a:t>[ </a:t>
            </a:r>
            <a:r>
              <a:rPr sz="2400" b="1" spc="-140" dirty="0">
                <a:solidFill>
                  <a:srgbClr val="CC3300"/>
                </a:solidFill>
                <a:latin typeface="Arial"/>
                <a:cs typeface="Arial"/>
              </a:rPr>
              <a:t>Y-h(X</a:t>
            </a:r>
            <a:r>
              <a:rPr sz="2400" b="1" spc="-209" baseline="-20833" dirty="0">
                <a:solidFill>
                  <a:srgbClr val="CC3300"/>
                </a:solidFill>
                <a:latin typeface="Arial"/>
                <a:cs typeface="Arial"/>
              </a:rPr>
              <a:t>k</a:t>
            </a:r>
            <a:r>
              <a:rPr sz="2400" b="1" spc="-140" dirty="0">
                <a:solidFill>
                  <a:srgbClr val="CC3300"/>
                </a:solidFill>
                <a:latin typeface="Arial"/>
                <a:cs typeface="Arial"/>
              </a:rPr>
              <a:t>)</a:t>
            </a:r>
            <a:r>
              <a:rPr sz="2400" b="1" spc="-380" dirty="0">
                <a:solidFill>
                  <a:srgbClr val="CC3300"/>
                </a:solidFill>
                <a:latin typeface="Arial"/>
                <a:cs typeface="Arial"/>
              </a:rPr>
              <a:t> </a:t>
            </a:r>
            <a:r>
              <a:rPr sz="2400" b="1" spc="40" dirty="0">
                <a:solidFill>
                  <a:srgbClr val="CC3300"/>
                </a:solidFill>
                <a:latin typeface="Arial"/>
                <a:cs typeface="Arial"/>
              </a:rPr>
              <a:t>]</a:t>
            </a:r>
            <a:endParaRPr sz="2400">
              <a:latin typeface="Arial"/>
              <a:cs typeface="Arial"/>
            </a:endParaRPr>
          </a:p>
        </p:txBody>
      </p:sp>
      <p:sp>
        <p:nvSpPr>
          <p:cNvPr id="6" name="object 6"/>
          <p:cNvSpPr/>
          <p:nvPr/>
        </p:nvSpPr>
        <p:spPr>
          <a:xfrm>
            <a:off x="3916679" y="1155956"/>
            <a:ext cx="438912" cy="623315"/>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790188" y="1457708"/>
            <a:ext cx="438912" cy="623315"/>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6437376" y="1253492"/>
            <a:ext cx="438912" cy="623315"/>
          </a:xfrm>
          <a:prstGeom prst="rect">
            <a:avLst/>
          </a:prstGeom>
          <a:blipFill>
            <a:blip r:embed="rId2" cstate="print"/>
            <a:stretch>
              <a:fillRect/>
            </a:stretch>
          </a:blipFill>
        </p:spPr>
        <p:txBody>
          <a:bodyPr wrap="square" lIns="0" tIns="0" rIns="0" bIns="0" rtlCol="0"/>
          <a:lstStyle/>
          <a:p>
            <a:endParaRPr/>
          </a:p>
        </p:txBody>
      </p:sp>
      <p:sp>
        <p:nvSpPr>
          <p:cNvPr id="13" name="object 13"/>
          <p:cNvSpPr txBox="1"/>
          <p:nvPr/>
        </p:nvSpPr>
        <p:spPr>
          <a:xfrm>
            <a:off x="492353" y="2634616"/>
            <a:ext cx="7968615" cy="3664585"/>
          </a:xfrm>
          <a:prstGeom prst="rect">
            <a:avLst/>
          </a:prstGeom>
        </p:spPr>
        <p:txBody>
          <a:bodyPr vert="horz" wrap="square" lIns="0" tIns="12065" rIns="0" bIns="0" rtlCol="0">
            <a:spAutoFit/>
          </a:bodyPr>
          <a:lstStyle/>
          <a:p>
            <a:pPr marL="12700">
              <a:lnSpc>
                <a:spcPts val="1975"/>
              </a:lnSpc>
              <a:spcBef>
                <a:spcPts val="95"/>
              </a:spcBef>
              <a:tabLst>
                <a:tab pos="354965" algn="l"/>
              </a:tabLst>
            </a:pPr>
            <a:r>
              <a:rPr sz="1900" spc="-5" dirty="0">
                <a:solidFill>
                  <a:srgbClr val="1B5CA4"/>
                </a:solidFill>
                <a:latin typeface="Wingdings"/>
                <a:cs typeface="Wingdings"/>
              </a:rPr>
              <a:t></a:t>
            </a:r>
            <a:r>
              <a:rPr sz="1900" spc="-5" dirty="0">
                <a:solidFill>
                  <a:srgbClr val="1B5CA4"/>
                </a:solidFill>
                <a:latin typeface="Times New Roman"/>
                <a:cs typeface="Times New Roman"/>
              </a:rPr>
              <a:t>	</a:t>
            </a:r>
            <a:r>
              <a:rPr sz="1900" b="1" spc="-325" dirty="0">
                <a:solidFill>
                  <a:srgbClr val="5F5F5F"/>
                </a:solidFill>
                <a:latin typeface="Arial"/>
                <a:cs typeface="Arial"/>
              </a:rPr>
              <a:t>FACTOR</a:t>
            </a:r>
            <a:r>
              <a:rPr sz="1900" b="1" spc="-200" dirty="0">
                <a:solidFill>
                  <a:srgbClr val="5F5F5F"/>
                </a:solidFill>
                <a:latin typeface="Arial"/>
                <a:cs typeface="Arial"/>
              </a:rPr>
              <a:t> </a:t>
            </a:r>
            <a:r>
              <a:rPr sz="1900" b="1" spc="-125" dirty="0">
                <a:solidFill>
                  <a:srgbClr val="5F5F5F"/>
                </a:solidFill>
                <a:latin typeface="Arial"/>
                <a:cs typeface="Arial"/>
              </a:rPr>
              <a:t>:</a:t>
            </a:r>
            <a:endParaRPr sz="1900">
              <a:latin typeface="Arial"/>
              <a:cs typeface="Arial"/>
            </a:endParaRPr>
          </a:p>
          <a:p>
            <a:pPr marL="355600" marR="5080" algn="just">
              <a:lnSpc>
                <a:spcPct val="80100"/>
              </a:lnSpc>
              <a:spcBef>
                <a:spcPts val="265"/>
              </a:spcBef>
            </a:pPr>
            <a:r>
              <a:rPr sz="2400" spc="-110" dirty="0">
                <a:solidFill>
                  <a:srgbClr val="5F5F5F"/>
                </a:solidFill>
                <a:latin typeface="Arial"/>
                <a:cs typeface="Arial"/>
              </a:rPr>
              <a:t>Full </a:t>
            </a:r>
            <a:r>
              <a:rPr sz="2400" spc="-125" dirty="0">
                <a:solidFill>
                  <a:srgbClr val="5F5F5F"/>
                </a:solidFill>
                <a:latin typeface="Arial"/>
                <a:cs typeface="Arial"/>
              </a:rPr>
              <a:t>rebuild </a:t>
            </a:r>
            <a:r>
              <a:rPr sz="2400" spc="-105" dirty="0">
                <a:solidFill>
                  <a:srgbClr val="5F5F5F"/>
                </a:solidFill>
                <a:latin typeface="Arial"/>
                <a:cs typeface="Arial"/>
              </a:rPr>
              <a:t>of </a:t>
            </a:r>
            <a:r>
              <a:rPr sz="2400" spc="-80" dirty="0">
                <a:solidFill>
                  <a:srgbClr val="5F5F5F"/>
                </a:solidFill>
                <a:latin typeface="Arial"/>
                <a:cs typeface="Arial"/>
              </a:rPr>
              <a:t>all </a:t>
            </a:r>
            <a:r>
              <a:rPr sz="2400" spc="-140" dirty="0">
                <a:solidFill>
                  <a:srgbClr val="5F5F5F"/>
                </a:solidFill>
                <a:latin typeface="Arial"/>
                <a:cs typeface="Arial"/>
              </a:rPr>
              <a:t>matrices </a:t>
            </a:r>
            <a:r>
              <a:rPr sz="2400" spc="-180" dirty="0">
                <a:solidFill>
                  <a:srgbClr val="5F5F5F"/>
                </a:solidFill>
                <a:latin typeface="Arial"/>
                <a:cs typeface="Arial"/>
              </a:rPr>
              <a:t>and </a:t>
            </a:r>
            <a:r>
              <a:rPr sz="2400" spc="-110" dirty="0">
                <a:solidFill>
                  <a:srgbClr val="5F5F5F"/>
                </a:solidFill>
                <a:latin typeface="Arial"/>
                <a:cs typeface="Arial"/>
              </a:rPr>
              <a:t>factorization </a:t>
            </a:r>
            <a:r>
              <a:rPr sz="2400" spc="-105" dirty="0">
                <a:solidFill>
                  <a:srgbClr val="5F5F5F"/>
                </a:solidFill>
                <a:latin typeface="Arial"/>
                <a:cs typeface="Arial"/>
              </a:rPr>
              <a:t>of </a:t>
            </a:r>
            <a:r>
              <a:rPr sz="2400" spc="-120" dirty="0">
                <a:solidFill>
                  <a:srgbClr val="5F5F5F"/>
                </a:solidFill>
                <a:latin typeface="Arial"/>
                <a:cs typeface="Arial"/>
              </a:rPr>
              <a:t>the </a:t>
            </a:r>
            <a:r>
              <a:rPr sz="2400" spc="-130" dirty="0">
                <a:solidFill>
                  <a:srgbClr val="5F5F5F"/>
                </a:solidFill>
                <a:latin typeface="Arial"/>
                <a:cs typeface="Arial"/>
              </a:rPr>
              <a:t>normal </a:t>
            </a:r>
            <a:r>
              <a:rPr sz="2400" spc="-95" dirty="0">
                <a:solidFill>
                  <a:srgbClr val="5F5F5F"/>
                </a:solidFill>
                <a:latin typeface="Arial"/>
                <a:cs typeface="Arial"/>
              </a:rPr>
              <a:t>matrix  </a:t>
            </a:r>
            <a:r>
              <a:rPr sz="2400" spc="-30" dirty="0">
                <a:solidFill>
                  <a:srgbClr val="5F5F5F"/>
                </a:solidFill>
                <a:latin typeface="Arial"/>
                <a:cs typeface="Arial"/>
              </a:rPr>
              <a:t>with </a:t>
            </a:r>
            <a:r>
              <a:rPr sz="2400" spc="-105" dirty="0">
                <a:solidFill>
                  <a:srgbClr val="5F5F5F"/>
                </a:solidFill>
                <a:latin typeface="Arial"/>
                <a:cs typeface="Arial"/>
              </a:rPr>
              <a:t>optimal </a:t>
            </a:r>
            <a:r>
              <a:rPr sz="2400" spc="-140" dirty="0">
                <a:solidFill>
                  <a:srgbClr val="5F5F5F"/>
                </a:solidFill>
                <a:latin typeface="Arial"/>
                <a:cs typeface="Arial"/>
              </a:rPr>
              <a:t>reordering </a:t>
            </a:r>
            <a:r>
              <a:rPr sz="2400" spc="-5" dirty="0">
                <a:solidFill>
                  <a:srgbClr val="5F5F5F"/>
                </a:solidFill>
                <a:latin typeface="Arial"/>
                <a:cs typeface="Arial"/>
              </a:rPr>
              <a:t>( </a:t>
            </a:r>
            <a:r>
              <a:rPr sz="2400" spc="-85" dirty="0">
                <a:solidFill>
                  <a:srgbClr val="5F5F5F"/>
                </a:solidFill>
                <a:latin typeface="Arial"/>
                <a:cs typeface="Arial"/>
              </a:rPr>
              <a:t>in </a:t>
            </a:r>
            <a:r>
              <a:rPr sz="2400" spc="-250" dirty="0">
                <a:solidFill>
                  <a:srgbClr val="5F5F5F"/>
                </a:solidFill>
                <a:latin typeface="Arial"/>
                <a:cs typeface="Arial"/>
              </a:rPr>
              <a:t>case </a:t>
            </a:r>
            <a:r>
              <a:rPr sz="2400" spc="-110" dirty="0">
                <a:solidFill>
                  <a:srgbClr val="5F5F5F"/>
                </a:solidFill>
                <a:latin typeface="Arial"/>
                <a:cs typeface="Arial"/>
              </a:rPr>
              <a:t>of </a:t>
            </a:r>
            <a:r>
              <a:rPr sz="2400" spc="-150" dirty="0">
                <a:solidFill>
                  <a:srgbClr val="5F5F5F"/>
                </a:solidFill>
                <a:latin typeface="Arial"/>
                <a:cs typeface="Arial"/>
              </a:rPr>
              <a:t>topology </a:t>
            </a:r>
            <a:r>
              <a:rPr sz="2400" spc="-200" dirty="0">
                <a:solidFill>
                  <a:srgbClr val="5F5F5F"/>
                </a:solidFill>
                <a:latin typeface="Arial"/>
                <a:cs typeface="Arial"/>
              </a:rPr>
              <a:t>change </a:t>
            </a:r>
            <a:r>
              <a:rPr sz="2400" spc="-120" dirty="0">
                <a:solidFill>
                  <a:srgbClr val="5F5F5F"/>
                </a:solidFill>
                <a:latin typeface="Arial"/>
                <a:cs typeface="Arial"/>
              </a:rPr>
              <a:t>or </a:t>
            </a:r>
            <a:r>
              <a:rPr sz="2400" spc="-200" dirty="0">
                <a:solidFill>
                  <a:srgbClr val="5F5F5F"/>
                </a:solidFill>
                <a:latin typeface="Arial"/>
                <a:cs typeface="Arial"/>
              </a:rPr>
              <a:t>change  </a:t>
            </a:r>
            <a:r>
              <a:rPr sz="2400" spc="-75" dirty="0">
                <a:solidFill>
                  <a:srgbClr val="5F5F5F"/>
                </a:solidFill>
                <a:latin typeface="Arial"/>
                <a:cs typeface="Arial"/>
              </a:rPr>
              <a:t>in </a:t>
            </a:r>
            <a:r>
              <a:rPr sz="2400" spc="-120" dirty="0">
                <a:solidFill>
                  <a:srgbClr val="5F5F5F"/>
                </a:solidFill>
                <a:latin typeface="Arial"/>
                <a:cs typeface="Arial"/>
              </a:rPr>
              <a:t>the </a:t>
            </a:r>
            <a:r>
              <a:rPr sz="2400" spc="-165" dirty="0">
                <a:solidFill>
                  <a:srgbClr val="5F5F5F"/>
                </a:solidFill>
                <a:latin typeface="Arial"/>
                <a:cs typeface="Arial"/>
              </a:rPr>
              <a:t>set </a:t>
            </a:r>
            <a:r>
              <a:rPr sz="2400" spc="-110" dirty="0">
                <a:solidFill>
                  <a:srgbClr val="5F5F5F"/>
                </a:solidFill>
                <a:latin typeface="Arial"/>
                <a:cs typeface="Arial"/>
              </a:rPr>
              <a:t>of </a:t>
            </a:r>
            <a:r>
              <a:rPr sz="2400" spc="-150" dirty="0">
                <a:solidFill>
                  <a:srgbClr val="5F5F5F"/>
                </a:solidFill>
                <a:latin typeface="Arial"/>
                <a:cs typeface="Arial"/>
              </a:rPr>
              <a:t>available </a:t>
            </a:r>
            <a:r>
              <a:rPr sz="2400" spc="-180" dirty="0">
                <a:solidFill>
                  <a:srgbClr val="5F5F5F"/>
                </a:solidFill>
                <a:latin typeface="Arial"/>
                <a:cs typeface="Arial"/>
              </a:rPr>
              <a:t>measurements</a:t>
            </a:r>
            <a:r>
              <a:rPr sz="2400" spc="55" dirty="0">
                <a:solidFill>
                  <a:srgbClr val="5F5F5F"/>
                </a:solidFill>
                <a:latin typeface="Arial"/>
                <a:cs typeface="Arial"/>
              </a:rPr>
              <a:t> </a:t>
            </a:r>
            <a:r>
              <a:rPr sz="2400" spc="0" dirty="0">
                <a:solidFill>
                  <a:srgbClr val="5F5F5F"/>
                </a:solidFill>
                <a:latin typeface="Arial"/>
                <a:cs typeface="Arial"/>
              </a:rPr>
              <a:t>)</a:t>
            </a:r>
            <a:endParaRPr sz="2400">
              <a:latin typeface="Arial"/>
              <a:cs typeface="Arial"/>
            </a:endParaRPr>
          </a:p>
          <a:p>
            <a:pPr marL="12700">
              <a:lnSpc>
                <a:spcPts val="1975"/>
              </a:lnSpc>
              <a:spcBef>
                <a:spcPts val="1180"/>
              </a:spcBef>
              <a:tabLst>
                <a:tab pos="354965" algn="l"/>
              </a:tabLst>
            </a:pPr>
            <a:r>
              <a:rPr sz="1900" spc="-5" dirty="0">
                <a:solidFill>
                  <a:srgbClr val="1B5CA4"/>
                </a:solidFill>
                <a:latin typeface="Wingdings"/>
                <a:cs typeface="Wingdings"/>
              </a:rPr>
              <a:t></a:t>
            </a:r>
            <a:r>
              <a:rPr sz="1900" spc="-5" dirty="0">
                <a:solidFill>
                  <a:srgbClr val="1B5CA4"/>
                </a:solidFill>
                <a:latin typeface="Times New Roman"/>
                <a:cs typeface="Times New Roman"/>
              </a:rPr>
              <a:t>	</a:t>
            </a:r>
            <a:r>
              <a:rPr sz="1900" b="1" spc="-315" dirty="0">
                <a:solidFill>
                  <a:srgbClr val="5F5F5F"/>
                </a:solidFill>
                <a:latin typeface="Arial"/>
                <a:cs typeface="Arial"/>
              </a:rPr>
              <a:t>REFACTOR</a:t>
            </a:r>
            <a:r>
              <a:rPr sz="1900" b="1" spc="-240" dirty="0">
                <a:solidFill>
                  <a:srgbClr val="5F5F5F"/>
                </a:solidFill>
                <a:latin typeface="Arial"/>
                <a:cs typeface="Arial"/>
              </a:rPr>
              <a:t> </a:t>
            </a:r>
            <a:r>
              <a:rPr sz="1900" b="1" spc="-125" dirty="0">
                <a:solidFill>
                  <a:srgbClr val="5F5F5F"/>
                </a:solidFill>
                <a:latin typeface="Arial"/>
                <a:cs typeface="Arial"/>
              </a:rPr>
              <a:t>:</a:t>
            </a:r>
            <a:endParaRPr sz="1900">
              <a:latin typeface="Arial"/>
              <a:cs typeface="Arial"/>
            </a:endParaRPr>
          </a:p>
          <a:p>
            <a:pPr marL="355600">
              <a:lnSpc>
                <a:spcPts val="2575"/>
              </a:lnSpc>
            </a:pPr>
            <a:r>
              <a:rPr sz="2400" spc="-254" dirty="0">
                <a:solidFill>
                  <a:srgbClr val="5F5F5F"/>
                </a:solidFill>
                <a:latin typeface="Arial"/>
                <a:cs typeface="Arial"/>
              </a:rPr>
              <a:t>Same </a:t>
            </a:r>
            <a:r>
              <a:rPr sz="2400" spc="-60" dirty="0">
                <a:solidFill>
                  <a:srgbClr val="5F5F5F"/>
                </a:solidFill>
                <a:latin typeface="Arial"/>
                <a:cs typeface="Arial"/>
              </a:rPr>
              <a:t>without </a:t>
            </a:r>
            <a:r>
              <a:rPr sz="2400" spc="-135" dirty="0">
                <a:solidFill>
                  <a:srgbClr val="5F5F5F"/>
                </a:solidFill>
                <a:latin typeface="Arial"/>
                <a:cs typeface="Arial"/>
              </a:rPr>
              <a:t>revising </a:t>
            </a:r>
            <a:r>
              <a:rPr sz="2400" spc="-120" dirty="0">
                <a:solidFill>
                  <a:srgbClr val="5F5F5F"/>
                </a:solidFill>
                <a:latin typeface="Arial"/>
                <a:cs typeface="Arial"/>
              </a:rPr>
              <a:t>the </a:t>
            </a:r>
            <a:r>
              <a:rPr sz="2400" spc="-110" dirty="0">
                <a:solidFill>
                  <a:srgbClr val="5F5F5F"/>
                </a:solidFill>
                <a:latin typeface="Arial"/>
                <a:cs typeface="Arial"/>
              </a:rPr>
              <a:t>factorization</a:t>
            </a:r>
            <a:r>
              <a:rPr sz="2400" spc="-280" dirty="0">
                <a:solidFill>
                  <a:srgbClr val="5F5F5F"/>
                </a:solidFill>
                <a:latin typeface="Arial"/>
                <a:cs typeface="Arial"/>
              </a:rPr>
              <a:t> </a:t>
            </a:r>
            <a:r>
              <a:rPr sz="2400" spc="-145" dirty="0">
                <a:solidFill>
                  <a:srgbClr val="5F5F5F"/>
                </a:solidFill>
                <a:latin typeface="Arial"/>
                <a:cs typeface="Arial"/>
              </a:rPr>
              <a:t>order</a:t>
            </a:r>
            <a:endParaRPr sz="2400">
              <a:latin typeface="Arial"/>
              <a:cs typeface="Arial"/>
            </a:endParaRPr>
          </a:p>
          <a:p>
            <a:pPr marL="12700">
              <a:lnSpc>
                <a:spcPts val="1975"/>
              </a:lnSpc>
              <a:spcBef>
                <a:spcPts val="1175"/>
              </a:spcBef>
              <a:tabLst>
                <a:tab pos="354965" algn="l"/>
              </a:tabLst>
            </a:pPr>
            <a:r>
              <a:rPr sz="1900" spc="-5" dirty="0">
                <a:solidFill>
                  <a:srgbClr val="1B5CA4"/>
                </a:solidFill>
                <a:latin typeface="Wingdings"/>
                <a:cs typeface="Wingdings"/>
              </a:rPr>
              <a:t></a:t>
            </a:r>
            <a:r>
              <a:rPr sz="1900" spc="-5" dirty="0">
                <a:solidFill>
                  <a:srgbClr val="1B5CA4"/>
                </a:solidFill>
                <a:latin typeface="Times New Roman"/>
                <a:cs typeface="Times New Roman"/>
              </a:rPr>
              <a:t>	</a:t>
            </a:r>
            <a:r>
              <a:rPr sz="1900" b="1" spc="-290" dirty="0">
                <a:solidFill>
                  <a:srgbClr val="5F5F5F"/>
                </a:solidFill>
                <a:latin typeface="Arial"/>
                <a:cs typeface="Arial"/>
              </a:rPr>
              <a:t>REPEAT</a:t>
            </a:r>
            <a:r>
              <a:rPr sz="1900" b="1" spc="-70" dirty="0">
                <a:solidFill>
                  <a:srgbClr val="5F5F5F"/>
                </a:solidFill>
                <a:latin typeface="Arial"/>
                <a:cs typeface="Arial"/>
              </a:rPr>
              <a:t> </a:t>
            </a:r>
            <a:r>
              <a:rPr sz="1900" b="1" spc="-125" dirty="0">
                <a:solidFill>
                  <a:srgbClr val="5F5F5F"/>
                </a:solidFill>
                <a:latin typeface="Arial"/>
                <a:cs typeface="Arial"/>
              </a:rPr>
              <a:t>:</a:t>
            </a:r>
            <a:endParaRPr sz="1900">
              <a:latin typeface="Arial"/>
              <a:cs typeface="Arial"/>
            </a:endParaRPr>
          </a:p>
          <a:p>
            <a:pPr marL="355600" marR="600710">
              <a:lnSpc>
                <a:spcPts val="2300"/>
              </a:lnSpc>
              <a:spcBef>
                <a:spcPts val="254"/>
              </a:spcBef>
              <a:tabLst>
                <a:tab pos="2865120" algn="l"/>
                <a:tab pos="4988560" algn="l"/>
              </a:tabLst>
            </a:pPr>
            <a:r>
              <a:rPr sz="2400" spc="-175" dirty="0">
                <a:solidFill>
                  <a:srgbClr val="5F5F5F"/>
                </a:solidFill>
                <a:latin typeface="Arial"/>
                <a:cs typeface="Arial"/>
              </a:rPr>
              <a:t>Recalculate</a:t>
            </a:r>
            <a:r>
              <a:rPr sz="2400" spc="-105" dirty="0">
                <a:solidFill>
                  <a:srgbClr val="5F5F5F"/>
                </a:solidFill>
                <a:latin typeface="Arial"/>
                <a:cs typeface="Arial"/>
              </a:rPr>
              <a:t> </a:t>
            </a:r>
            <a:r>
              <a:rPr sz="2400" spc="-145" dirty="0">
                <a:solidFill>
                  <a:srgbClr val="5F5F5F"/>
                </a:solidFill>
                <a:latin typeface="Arial"/>
                <a:cs typeface="Arial"/>
              </a:rPr>
              <a:t>only</a:t>
            </a:r>
            <a:r>
              <a:rPr sz="2400" spc="-85" dirty="0">
                <a:solidFill>
                  <a:srgbClr val="5F5F5F"/>
                </a:solidFill>
                <a:latin typeface="Arial"/>
                <a:cs typeface="Arial"/>
              </a:rPr>
              <a:t> </a:t>
            </a:r>
            <a:r>
              <a:rPr sz="2400" spc="-120" dirty="0">
                <a:solidFill>
                  <a:srgbClr val="5F5F5F"/>
                </a:solidFill>
                <a:latin typeface="Arial"/>
                <a:cs typeface="Arial"/>
              </a:rPr>
              <a:t>the	</a:t>
            </a:r>
            <a:r>
              <a:rPr sz="2400" spc="-275" dirty="0">
                <a:solidFill>
                  <a:srgbClr val="5F5F5F"/>
                </a:solidFill>
                <a:latin typeface="Arial"/>
                <a:cs typeface="Arial"/>
              </a:rPr>
              <a:t>RHS  </a:t>
            </a:r>
            <a:r>
              <a:rPr sz="2400" spc="-180" dirty="0">
                <a:solidFill>
                  <a:srgbClr val="5F5F5F"/>
                </a:solidFill>
                <a:latin typeface="Arial"/>
                <a:cs typeface="Arial"/>
              </a:rPr>
              <a:t>and</a:t>
            </a:r>
            <a:r>
              <a:rPr sz="2400" spc="-325" dirty="0">
                <a:solidFill>
                  <a:srgbClr val="5F5F5F"/>
                </a:solidFill>
                <a:latin typeface="Arial"/>
                <a:cs typeface="Arial"/>
              </a:rPr>
              <a:t> </a:t>
            </a:r>
            <a:r>
              <a:rPr sz="2400" spc="-235" dirty="0">
                <a:solidFill>
                  <a:srgbClr val="5F5F5F"/>
                </a:solidFill>
                <a:latin typeface="Arial"/>
                <a:cs typeface="Arial"/>
              </a:rPr>
              <a:t>use</a:t>
            </a:r>
            <a:r>
              <a:rPr sz="2400" spc="-90" dirty="0">
                <a:solidFill>
                  <a:srgbClr val="5F5F5F"/>
                </a:solidFill>
                <a:latin typeface="Arial"/>
                <a:cs typeface="Arial"/>
              </a:rPr>
              <a:t> </a:t>
            </a:r>
            <a:r>
              <a:rPr sz="2400" spc="-120" dirty="0">
                <a:solidFill>
                  <a:srgbClr val="5F5F5F"/>
                </a:solidFill>
                <a:latin typeface="Arial"/>
                <a:cs typeface="Arial"/>
              </a:rPr>
              <a:t>the	</a:t>
            </a:r>
            <a:r>
              <a:rPr sz="2400" spc="-229" dirty="0">
                <a:solidFill>
                  <a:srgbClr val="5F5F5F"/>
                </a:solidFill>
                <a:latin typeface="Arial"/>
                <a:cs typeface="Arial"/>
              </a:rPr>
              <a:t>same </a:t>
            </a:r>
            <a:r>
              <a:rPr sz="2400" spc="-125" dirty="0">
                <a:solidFill>
                  <a:srgbClr val="5F5F5F"/>
                </a:solidFill>
                <a:latin typeface="Arial"/>
                <a:cs typeface="Arial"/>
              </a:rPr>
              <a:t>normal </a:t>
            </a:r>
            <a:r>
              <a:rPr sz="2400" spc="-95" dirty="0">
                <a:solidFill>
                  <a:srgbClr val="5F5F5F"/>
                </a:solidFill>
                <a:latin typeface="Arial"/>
                <a:cs typeface="Arial"/>
              </a:rPr>
              <a:t>matrix  </a:t>
            </a:r>
            <a:r>
              <a:rPr sz="2400" spc="-165" dirty="0">
                <a:solidFill>
                  <a:srgbClr val="5F5F5F"/>
                </a:solidFill>
                <a:latin typeface="Arial"/>
                <a:cs typeface="Arial"/>
              </a:rPr>
              <a:t>inverse </a:t>
            </a:r>
            <a:r>
              <a:rPr sz="2400" spc="-75" dirty="0">
                <a:solidFill>
                  <a:srgbClr val="5F5F5F"/>
                </a:solidFill>
                <a:latin typeface="Arial"/>
                <a:cs typeface="Arial"/>
              </a:rPr>
              <a:t>to </a:t>
            </a:r>
            <a:r>
              <a:rPr sz="2400" spc="-160" dirty="0">
                <a:solidFill>
                  <a:srgbClr val="5F5F5F"/>
                </a:solidFill>
                <a:latin typeface="Arial"/>
                <a:cs typeface="Arial"/>
              </a:rPr>
              <a:t>update</a:t>
            </a:r>
            <a:r>
              <a:rPr sz="2400" spc="-55" dirty="0">
                <a:solidFill>
                  <a:srgbClr val="5F5F5F"/>
                </a:solidFill>
                <a:latin typeface="Arial"/>
                <a:cs typeface="Arial"/>
              </a:rPr>
              <a:t> </a:t>
            </a:r>
            <a:r>
              <a:rPr sz="2400" spc="-370" dirty="0">
                <a:solidFill>
                  <a:srgbClr val="5F5F5F"/>
                </a:solidFill>
                <a:latin typeface="Arial"/>
                <a:cs typeface="Arial"/>
              </a:rPr>
              <a:t>X</a:t>
            </a:r>
            <a:endParaRPr sz="2400">
              <a:latin typeface="Arial"/>
              <a:cs typeface="Arial"/>
            </a:endParaRPr>
          </a:p>
          <a:p>
            <a:pPr marL="12700">
              <a:lnSpc>
                <a:spcPts val="1975"/>
              </a:lnSpc>
              <a:spcBef>
                <a:spcPts val="1190"/>
              </a:spcBef>
              <a:tabLst>
                <a:tab pos="354965" algn="l"/>
              </a:tabLst>
            </a:pPr>
            <a:r>
              <a:rPr sz="1900" spc="-5" dirty="0">
                <a:solidFill>
                  <a:srgbClr val="1B5CA4"/>
                </a:solidFill>
                <a:latin typeface="Wingdings"/>
                <a:cs typeface="Wingdings"/>
              </a:rPr>
              <a:t></a:t>
            </a:r>
            <a:r>
              <a:rPr sz="1900" spc="-5" dirty="0">
                <a:solidFill>
                  <a:srgbClr val="1B5CA4"/>
                </a:solidFill>
                <a:latin typeface="Times New Roman"/>
                <a:cs typeface="Times New Roman"/>
              </a:rPr>
              <a:t>	</a:t>
            </a:r>
            <a:r>
              <a:rPr sz="1900" b="1" spc="-245" dirty="0">
                <a:solidFill>
                  <a:srgbClr val="5F5F5F"/>
                </a:solidFill>
                <a:latin typeface="Arial"/>
                <a:cs typeface="Arial"/>
              </a:rPr>
              <a:t>RHS</a:t>
            </a:r>
            <a:r>
              <a:rPr sz="1900" b="1" spc="-180" dirty="0">
                <a:solidFill>
                  <a:srgbClr val="5F5F5F"/>
                </a:solidFill>
                <a:latin typeface="Arial"/>
                <a:cs typeface="Arial"/>
              </a:rPr>
              <a:t> </a:t>
            </a:r>
            <a:r>
              <a:rPr sz="1900" b="1" spc="-125" dirty="0">
                <a:solidFill>
                  <a:srgbClr val="5F5F5F"/>
                </a:solidFill>
                <a:latin typeface="Arial"/>
                <a:cs typeface="Arial"/>
              </a:rPr>
              <a:t>:</a:t>
            </a:r>
            <a:endParaRPr sz="1900">
              <a:latin typeface="Arial"/>
              <a:cs typeface="Arial"/>
            </a:endParaRPr>
          </a:p>
          <a:p>
            <a:pPr marL="355600" algn="just">
              <a:lnSpc>
                <a:spcPts val="2575"/>
              </a:lnSpc>
            </a:pPr>
            <a:r>
              <a:rPr sz="2400" spc="-210" dirty="0">
                <a:solidFill>
                  <a:srgbClr val="5F5F5F"/>
                </a:solidFill>
                <a:latin typeface="Arial"/>
                <a:cs typeface="Arial"/>
              </a:rPr>
              <a:t>Repeat </a:t>
            </a:r>
            <a:r>
              <a:rPr sz="2400" spc="-30" dirty="0">
                <a:solidFill>
                  <a:srgbClr val="5F5F5F"/>
                </a:solidFill>
                <a:latin typeface="Arial"/>
                <a:cs typeface="Arial"/>
              </a:rPr>
              <a:t>with </a:t>
            </a:r>
            <a:r>
              <a:rPr sz="2400" spc="-165" dirty="0">
                <a:solidFill>
                  <a:srgbClr val="5F5F5F"/>
                </a:solidFill>
                <a:latin typeface="Arial"/>
                <a:cs typeface="Arial"/>
              </a:rPr>
              <a:t>updated </a:t>
            </a:r>
            <a:r>
              <a:rPr sz="2400" spc="-95" dirty="0">
                <a:solidFill>
                  <a:srgbClr val="5F5F5F"/>
                </a:solidFill>
                <a:latin typeface="Arial"/>
                <a:cs typeface="Arial"/>
              </a:rPr>
              <a:t>W </a:t>
            </a:r>
            <a:r>
              <a:rPr sz="2400" spc="-80" dirty="0">
                <a:solidFill>
                  <a:srgbClr val="5F5F5F"/>
                </a:solidFill>
                <a:latin typeface="Arial"/>
                <a:cs typeface="Arial"/>
              </a:rPr>
              <a:t>for</a:t>
            </a:r>
            <a:r>
              <a:rPr sz="2400" spc="-125" dirty="0">
                <a:solidFill>
                  <a:srgbClr val="5F5F5F"/>
                </a:solidFill>
                <a:latin typeface="Arial"/>
                <a:cs typeface="Arial"/>
              </a:rPr>
              <a:t> </a:t>
            </a:r>
            <a:r>
              <a:rPr sz="2400" spc="-105" dirty="0">
                <a:solidFill>
                  <a:srgbClr val="5F5F5F"/>
                </a:solidFill>
                <a:latin typeface="Arial"/>
                <a:cs typeface="Arial"/>
              </a:rPr>
              <a:t>de/re-weightings</a:t>
            </a:r>
            <a:endParaRPr sz="2400">
              <a:latin typeface="Arial"/>
              <a:cs typeface="Arial"/>
            </a:endParaRPr>
          </a:p>
        </p:txBody>
      </p:sp>
      <p:sp>
        <p:nvSpPr>
          <p:cNvPr id="14" name="TextBox 1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61987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7024744" cy="1143000"/>
          </a:xfrm>
        </p:spPr>
        <p:txBody>
          <a:bodyPr/>
          <a:lstStyle/>
          <a:p>
            <a:r>
              <a:rPr lang="en-IN" u="sng" dirty="0" smtClean="0"/>
              <a:t>WHY SCADA?</a:t>
            </a:r>
            <a:endParaRPr lang="en-GB" u="sng" dirty="0"/>
          </a:p>
        </p:txBody>
      </p:sp>
      <p:sp>
        <p:nvSpPr>
          <p:cNvPr id="3" name="Content Placeholder 2"/>
          <p:cNvSpPr>
            <a:spLocks noGrp="1"/>
          </p:cNvSpPr>
          <p:nvPr>
            <p:ph idx="1"/>
          </p:nvPr>
        </p:nvSpPr>
        <p:spPr>
          <a:xfrm>
            <a:off x="899592" y="1556792"/>
            <a:ext cx="7848872" cy="4680520"/>
          </a:xfrm>
        </p:spPr>
        <p:txBody>
          <a:bodyPr>
            <a:normAutofit fontScale="85000" lnSpcReduction="20000"/>
          </a:bodyPr>
          <a:lstStyle/>
          <a:p>
            <a:r>
              <a:rPr lang="en-IN" b="1" dirty="0" smtClean="0">
                <a:solidFill>
                  <a:schemeClr val="accent1"/>
                </a:solidFill>
              </a:rPr>
              <a:t>AUTOMATION Requirements</a:t>
            </a:r>
            <a:endParaRPr lang="en-IN" altLang="en-US" b="1" dirty="0" smtClean="0">
              <a:solidFill>
                <a:schemeClr val="accent1"/>
              </a:solidFill>
            </a:endParaRPr>
          </a:p>
          <a:p>
            <a:pPr lvl="1">
              <a:buFont typeface="Arial" panose="020B0604020202020204" pitchFamily="34" charset="0"/>
              <a:buChar char="•"/>
            </a:pPr>
            <a:r>
              <a:rPr lang="en-IN" altLang="en-US" b="1" dirty="0" smtClean="0">
                <a:solidFill>
                  <a:schemeClr val="accent1"/>
                </a:solidFill>
              </a:rPr>
              <a:t>Managing Hazardous/Complex/</a:t>
            </a:r>
            <a:r>
              <a:rPr lang="en-IN" altLang="en-US" b="1" dirty="0">
                <a:solidFill>
                  <a:schemeClr val="accent1"/>
                </a:solidFill>
              </a:rPr>
              <a:t> Sequential </a:t>
            </a:r>
            <a:r>
              <a:rPr lang="en-IN" altLang="en-US" b="1" dirty="0" smtClean="0">
                <a:solidFill>
                  <a:schemeClr val="accent1"/>
                </a:solidFill>
              </a:rPr>
              <a:t>/Repetitive Operations</a:t>
            </a:r>
          </a:p>
          <a:p>
            <a:pPr lvl="1">
              <a:buFont typeface="Arial" panose="020B0604020202020204" pitchFamily="34" charset="0"/>
              <a:buChar char="•"/>
            </a:pPr>
            <a:r>
              <a:rPr lang="en-IN" altLang="en-US" b="1" dirty="0" smtClean="0">
                <a:solidFill>
                  <a:schemeClr val="accent1"/>
                </a:solidFill>
              </a:rPr>
              <a:t>Centralized management requires feedback</a:t>
            </a:r>
          </a:p>
          <a:p>
            <a:r>
              <a:rPr lang="en-IN" altLang="en-US" b="1" dirty="0">
                <a:solidFill>
                  <a:schemeClr val="accent1"/>
                </a:solidFill>
              </a:rPr>
              <a:t>Faster response </a:t>
            </a:r>
            <a:r>
              <a:rPr lang="en-IN" altLang="en-US" b="1" dirty="0" smtClean="0">
                <a:solidFill>
                  <a:schemeClr val="accent1"/>
                </a:solidFill>
              </a:rPr>
              <a:t>: quicker and informed decision making</a:t>
            </a:r>
            <a:endParaRPr lang="en-IN" altLang="en-US" b="1" dirty="0">
              <a:solidFill>
                <a:schemeClr val="accent1"/>
              </a:solidFill>
            </a:endParaRPr>
          </a:p>
          <a:p>
            <a:r>
              <a:rPr lang="en-IN" altLang="en-US" b="1" dirty="0">
                <a:solidFill>
                  <a:schemeClr val="accent1"/>
                </a:solidFill>
              </a:rPr>
              <a:t>Faster restoration after </a:t>
            </a:r>
            <a:r>
              <a:rPr lang="en-IN" altLang="en-US" b="1" dirty="0" smtClean="0">
                <a:solidFill>
                  <a:schemeClr val="accent1"/>
                </a:solidFill>
              </a:rPr>
              <a:t>breakdown</a:t>
            </a:r>
          </a:p>
          <a:p>
            <a:r>
              <a:rPr lang="en-IN" altLang="en-US" b="1" dirty="0" smtClean="0">
                <a:solidFill>
                  <a:schemeClr val="accent1"/>
                </a:solidFill>
              </a:rPr>
              <a:t>Optimisation </a:t>
            </a:r>
            <a:r>
              <a:rPr lang="en-IN" altLang="en-US" b="1" dirty="0">
                <a:solidFill>
                  <a:schemeClr val="accent1"/>
                </a:solidFill>
              </a:rPr>
              <a:t>of resources, Reduction of losses, </a:t>
            </a:r>
            <a:r>
              <a:rPr lang="en-IN" altLang="en-US" b="1" dirty="0" smtClean="0">
                <a:solidFill>
                  <a:schemeClr val="accent1"/>
                </a:solidFill>
              </a:rPr>
              <a:t>and lower </a:t>
            </a:r>
            <a:r>
              <a:rPr lang="en-IN" altLang="en-US" b="1" dirty="0">
                <a:solidFill>
                  <a:schemeClr val="accent1"/>
                </a:solidFill>
              </a:rPr>
              <a:t>operational cost</a:t>
            </a:r>
            <a:endParaRPr lang="en-IN" dirty="0" smtClean="0">
              <a:solidFill>
                <a:schemeClr val="accent1"/>
              </a:solidFill>
            </a:endParaRPr>
          </a:p>
          <a:p>
            <a:r>
              <a:rPr lang="en-IN" altLang="en-US" b="1" dirty="0">
                <a:solidFill>
                  <a:schemeClr val="accent1"/>
                </a:solidFill>
              </a:rPr>
              <a:t>Increased security, availability, reliability, and </a:t>
            </a:r>
            <a:r>
              <a:rPr lang="en-IN" altLang="en-US" b="1" dirty="0" smtClean="0">
                <a:solidFill>
                  <a:schemeClr val="accent1"/>
                </a:solidFill>
              </a:rPr>
              <a:t>efficiency</a:t>
            </a:r>
          </a:p>
          <a:p>
            <a:endParaRPr lang="en-IN" altLang="en-US" b="1" dirty="0" smtClean="0">
              <a:solidFill>
                <a:schemeClr val="accent1"/>
              </a:solidFill>
            </a:endParaRPr>
          </a:p>
          <a:p>
            <a:pPr marL="68580" indent="0">
              <a:buNone/>
            </a:pPr>
            <a:endParaRPr lang="en-IN" altLang="en-US" b="1" dirty="0">
              <a:solidFill>
                <a:schemeClr val="accent1"/>
              </a:solidFill>
            </a:endParaRPr>
          </a:p>
          <a:p>
            <a:pPr marL="68580" indent="0" algn="ctr">
              <a:buNone/>
            </a:pPr>
            <a:r>
              <a:rPr lang="en-IN" sz="2600" b="1" dirty="0" smtClean="0">
                <a:solidFill>
                  <a:schemeClr val="accent1"/>
                </a:solidFill>
              </a:rPr>
              <a:t>POWER SYSTEM NEEDS</a:t>
            </a:r>
          </a:p>
          <a:p>
            <a:pPr>
              <a:lnSpc>
                <a:spcPct val="170000"/>
              </a:lnSpc>
              <a:buFont typeface="Courier New" panose="02070309020205020404" pitchFamily="49" charset="0"/>
              <a:buChar char="o"/>
            </a:pPr>
            <a:r>
              <a:rPr lang="en-IN" sz="2600" b="1" dirty="0" smtClean="0">
                <a:solidFill>
                  <a:schemeClr val="accent1"/>
                </a:solidFill>
              </a:rPr>
              <a:t>Before SCADA : 	Less and delayed information.</a:t>
            </a:r>
          </a:p>
          <a:p>
            <a:pPr marL="365760" lvl="1" indent="0">
              <a:buNone/>
            </a:pPr>
            <a:r>
              <a:rPr lang="en-IN" b="1" dirty="0" smtClean="0">
                <a:solidFill>
                  <a:schemeClr val="accent1"/>
                </a:solidFill>
              </a:rPr>
              <a:t>			Real time disturbance handling problems.</a:t>
            </a:r>
          </a:p>
        </p:txBody>
      </p:sp>
      <p:sp>
        <p:nvSpPr>
          <p:cNvPr id="4" name="TextBox 3"/>
          <p:cNvSpPr txBox="1"/>
          <p:nvPr/>
        </p:nvSpPr>
        <p:spPr>
          <a:xfrm>
            <a:off x="5580112" y="-16933"/>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0838847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9254" y="332656"/>
            <a:ext cx="7768946" cy="832920"/>
          </a:xfrm>
          <a:prstGeom prst="rect">
            <a:avLst/>
          </a:prstGeom>
        </p:spPr>
        <p:txBody>
          <a:bodyPr vert="horz" wrap="square" lIns="0" tIns="12065" rIns="0" bIns="0" rtlCol="0">
            <a:spAutoFit/>
          </a:bodyPr>
          <a:lstStyle/>
          <a:p>
            <a:pPr marL="12700">
              <a:lnSpc>
                <a:spcPts val="3190"/>
              </a:lnSpc>
              <a:spcBef>
                <a:spcPts val="95"/>
              </a:spcBef>
            </a:pPr>
            <a:r>
              <a:rPr sz="3200" spc="-355" dirty="0"/>
              <a:t>RTNET</a:t>
            </a:r>
          </a:p>
          <a:p>
            <a:pPr marL="12700">
              <a:lnSpc>
                <a:spcPts val="3190"/>
              </a:lnSpc>
            </a:pPr>
            <a:r>
              <a:rPr sz="3200" spc="-175" dirty="0"/>
              <a:t>State </a:t>
            </a:r>
            <a:r>
              <a:rPr sz="3200" spc="-145" dirty="0"/>
              <a:t>Estimator </a:t>
            </a:r>
            <a:r>
              <a:rPr sz="3200" spc="-140" dirty="0"/>
              <a:t>solution </a:t>
            </a:r>
            <a:r>
              <a:rPr sz="3200" spc="-229" dirty="0"/>
              <a:t>convergence</a:t>
            </a:r>
            <a:r>
              <a:rPr sz="3200" spc="30" dirty="0"/>
              <a:t> </a:t>
            </a:r>
            <a:r>
              <a:rPr sz="3200" spc="-240" dirty="0"/>
              <a:t>cycles</a:t>
            </a:r>
          </a:p>
        </p:txBody>
      </p:sp>
      <p:sp>
        <p:nvSpPr>
          <p:cNvPr id="3" name="object 3"/>
          <p:cNvSpPr/>
          <p:nvPr/>
        </p:nvSpPr>
        <p:spPr>
          <a:xfrm>
            <a:off x="2290826" y="2563876"/>
            <a:ext cx="2360930" cy="603250"/>
          </a:xfrm>
          <a:custGeom>
            <a:avLst/>
            <a:gdLst/>
            <a:ahLst/>
            <a:cxnLst/>
            <a:rect l="l" t="t" r="r" b="b"/>
            <a:pathLst>
              <a:path w="2360929" h="603250">
                <a:moveTo>
                  <a:pt x="0" y="603250"/>
                </a:moveTo>
                <a:lnTo>
                  <a:pt x="2360549" y="603250"/>
                </a:lnTo>
                <a:lnTo>
                  <a:pt x="2360549" y="0"/>
                </a:lnTo>
                <a:lnTo>
                  <a:pt x="0" y="0"/>
                </a:lnTo>
                <a:lnTo>
                  <a:pt x="0" y="603250"/>
                </a:lnTo>
                <a:close/>
              </a:path>
            </a:pathLst>
          </a:custGeom>
          <a:solidFill>
            <a:srgbClr val="C7DAE8"/>
          </a:solidFill>
        </p:spPr>
        <p:txBody>
          <a:bodyPr wrap="square" lIns="0" tIns="0" rIns="0" bIns="0" rtlCol="0"/>
          <a:lstStyle/>
          <a:p>
            <a:endParaRPr/>
          </a:p>
        </p:txBody>
      </p:sp>
      <p:sp>
        <p:nvSpPr>
          <p:cNvPr id="4" name="object 4"/>
          <p:cNvSpPr txBox="1"/>
          <p:nvPr/>
        </p:nvSpPr>
        <p:spPr>
          <a:xfrm>
            <a:off x="2290826" y="2563876"/>
            <a:ext cx="2360930" cy="603250"/>
          </a:xfrm>
          <a:prstGeom prst="rect">
            <a:avLst/>
          </a:prstGeom>
          <a:ln w="25400">
            <a:solidFill>
              <a:srgbClr val="CC0000"/>
            </a:solidFill>
          </a:ln>
        </p:spPr>
        <p:txBody>
          <a:bodyPr vert="horz" wrap="square" lIns="0" tIns="19685" rIns="0" bIns="0" rtlCol="0">
            <a:spAutoFit/>
          </a:bodyPr>
          <a:lstStyle/>
          <a:p>
            <a:pPr marL="245110" marR="236854" indent="699135">
              <a:lnSpc>
                <a:spcPct val="100000"/>
              </a:lnSpc>
              <a:spcBef>
                <a:spcPts val="155"/>
              </a:spcBef>
            </a:pPr>
            <a:r>
              <a:rPr sz="1600" spc="-140" dirty="0">
                <a:solidFill>
                  <a:srgbClr val="000066"/>
                </a:solidFill>
                <a:latin typeface="Arial"/>
                <a:cs typeface="Arial"/>
              </a:rPr>
              <a:t>Solve  </a:t>
            </a:r>
            <a:r>
              <a:rPr sz="1600" spc="-100" dirty="0">
                <a:solidFill>
                  <a:srgbClr val="000066"/>
                </a:solidFill>
                <a:latin typeface="Arial"/>
                <a:cs typeface="Arial"/>
              </a:rPr>
              <a:t>linearized </a:t>
            </a:r>
            <a:r>
              <a:rPr sz="1600" spc="-170" dirty="0">
                <a:solidFill>
                  <a:srgbClr val="000066"/>
                </a:solidFill>
                <a:latin typeface="Arial"/>
                <a:cs typeface="Arial"/>
              </a:rPr>
              <a:t>WLS</a:t>
            </a:r>
            <a:r>
              <a:rPr sz="1600" spc="-35" dirty="0">
                <a:solidFill>
                  <a:srgbClr val="000066"/>
                </a:solidFill>
                <a:latin typeface="Arial"/>
                <a:cs typeface="Arial"/>
              </a:rPr>
              <a:t> </a:t>
            </a:r>
            <a:r>
              <a:rPr sz="1600" spc="-105" dirty="0">
                <a:solidFill>
                  <a:srgbClr val="000066"/>
                </a:solidFill>
                <a:latin typeface="Arial"/>
                <a:cs typeface="Arial"/>
              </a:rPr>
              <a:t>problem</a:t>
            </a:r>
            <a:endParaRPr sz="1600">
              <a:latin typeface="Arial"/>
              <a:cs typeface="Arial"/>
            </a:endParaRPr>
          </a:p>
        </p:txBody>
      </p:sp>
      <p:sp>
        <p:nvSpPr>
          <p:cNvPr id="5" name="object 5"/>
          <p:cNvSpPr/>
          <p:nvPr/>
        </p:nvSpPr>
        <p:spPr>
          <a:xfrm>
            <a:off x="3430651" y="3192398"/>
            <a:ext cx="76200" cy="387350"/>
          </a:xfrm>
          <a:custGeom>
            <a:avLst/>
            <a:gdLst/>
            <a:ahLst/>
            <a:cxnLst/>
            <a:rect l="l" t="t" r="r" b="b"/>
            <a:pathLst>
              <a:path w="76200" h="387350">
                <a:moveTo>
                  <a:pt x="25395" y="311150"/>
                </a:moveTo>
                <a:lnTo>
                  <a:pt x="0" y="311150"/>
                </a:lnTo>
                <a:lnTo>
                  <a:pt x="38100" y="387350"/>
                </a:lnTo>
                <a:lnTo>
                  <a:pt x="69850" y="323850"/>
                </a:lnTo>
                <a:lnTo>
                  <a:pt x="25400" y="323850"/>
                </a:lnTo>
                <a:lnTo>
                  <a:pt x="25395" y="311150"/>
                </a:lnTo>
                <a:close/>
              </a:path>
              <a:path w="76200" h="387350">
                <a:moveTo>
                  <a:pt x="50673" y="0"/>
                </a:moveTo>
                <a:lnTo>
                  <a:pt x="25273" y="0"/>
                </a:lnTo>
                <a:lnTo>
                  <a:pt x="25400" y="323850"/>
                </a:lnTo>
                <a:lnTo>
                  <a:pt x="50800" y="323850"/>
                </a:lnTo>
                <a:lnTo>
                  <a:pt x="50673" y="0"/>
                </a:lnTo>
                <a:close/>
              </a:path>
              <a:path w="76200" h="387350">
                <a:moveTo>
                  <a:pt x="76200" y="311150"/>
                </a:moveTo>
                <a:lnTo>
                  <a:pt x="50795" y="311150"/>
                </a:lnTo>
                <a:lnTo>
                  <a:pt x="50800" y="323850"/>
                </a:lnTo>
                <a:lnTo>
                  <a:pt x="69850" y="323850"/>
                </a:lnTo>
                <a:lnTo>
                  <a:pt x="76200" y="311150"/>
                </a:lnTo>
                <a:close/>
              </a:path>
            </a:pathLst>
          </a:custGeom>
          <a:solidFill>
            <a:srgbClr val="CC0000"/>
          </a:solidFill>
        </p:spPr>
        <p:txBody>
          <a:bodyPr wrap="square" lIns="0" tIns="0" rIns="0" bIns="0" rtlCol="0"/>
          <a:lstStyle/>
          <a:p>
            <a:endParaRPr/>
          </a:p>
        </p:txBody>
      </p:sp>
      <p:sp>
        <p:nvSpPr>
          <p:cNvPr id="6" name="object 6"/>
          <p:cNvSpPr/>
          <p:nvPr/>
        </p:nvSpPr>
        <p:spPr>
          <a:xfrm>
            <a:off x="3433826" y="1903348"/>
            <a:ext cx="76200" cy="652780"/>
          </a:xfrm>
          <a:custGeom>
            <a:avLst/>
            <a:gdLst/>
            <a:ahLst/>
            <a:cxnLst/>
            <a:rect l="l" t="t" r="r" b="b"/>
            <a:pathLst>
              <a:path w="76200" h="652780">
                <a:moveTo>
                  <a:pt x="25397" y="576326"/>
                </a:moveTo>
                <a:lnTo>
                  <a:pt x="0" y="576326"/>
                </a:lnTo>
                <a:lnTo>
                  <a:pt x="38100" y="652526"/>
                </a:lnTo>
                <a:lnTo>
                  <a:pt x="69850" y="589026"/>
                </a:lnTo>
                <a:lnTo>
                  <a:pt x="25400" y="589026"/>
                </a:lnTo>
                <a:lnTo>
                  <a:pt x="25397" y="576326"/>
                </a:lnTo>
                <a:close/>
              </a:path>
              <a:path w="76200" h="652780">
                <a:moveTo>
                  <a:pt x="50673" y="0"/>
                </a:moveTo>
                <a:lnTo>
                  <a:pt x="25273" y="0"/>
                </a:lnTo>
                <a:lnTo>
                  <a:pt x="25400" y="589026"/>
                </a:lnTo>
                <a:lnTo>
                  <a:pt x="50800" y="589026"/>
                </a:lnTo>
                <a:lnTo>
                  <a:pt x="50673" y="0"/>
                </a:lnTo>
                <a:close/>
              </a:path>
              <a:path w="76200" h="652780">
                <a:moveTo>
                  <a:pt x="76200" y="576326"/>
                </a:moveTo>
                <a:lnTo>
                  <a:pt x="50797" y="576326"/>
                </a:lnTo>
                <a:lnTo>
                  <a:pt x="50800" y="589026"/>
                </a:lnTo>
                <a:lnTo>
                  <a:pt x="69850" y="589026"/>
                </a:lnTo>
                <a:lnTo>
                  <a:pt x="76200" y="576326"/>
                </a:lnTo>
                <a:close/>
              </a:path>
            </a:pathLst>
          </a:custGeom>
          <a:solidFill>
            <a:srgbClr val="CC0000"/>
          </a:solidFill>
        </p:spPr>
        <p:txBody>
          <a:bodyPr wrap="square" lIns="0" tIns="0" rIns="0" bIns="0" rtlCol="0"/>
          <a:lstStyle/>
          <a:p>
            <a:endParaRPr/>
          </a:p>
        </p:txBody>
      </p:sp>
      <p:sp>
        <p:nvSpPr>
          <p:cNvPr id="7" name="object 7"/>
          <p:cNvSpPr/>
          <p:nvPr/>
        </p:nvSpPr>
        <p:spPr>
          <a:xfrm>
            <a:off x="2762250" y="3590925"/>
            <a:ext cx="1390650" cy="684530"/>
          </a:xfrm>
          <a:custGeom>
            <a:avLst/>
            <a:gdLst/>
            <a:ahLst/>
            <a:cxnLst/>
            <a:rect l="l" t="t" r="r" b="b"/>
            <a:pathLst>
              <a:path w="1390650" h="684529">
                <a:moveTo>
                  <a:pt x="695325" y="0"/>
                </a:moveTo>
                <a:lnTo>
                  <a:pt x="0" y="342138"/>
                </a:lnTo>
                <a:lnTo>
                  <a:pt x="695325" y="684149"/>
                </a:lnTo>
                <a:lnTo>
                  <a:pt x="1390650" y="342138"/>
                </a:lnTo>
                <a:lnTo>
                  <a:pt x="695325" y="0"/>
                </a:lnTo>
                <a:close/>
              </a:path>
            </a:pathLst>
          </a:custGeom>
          <a:solidFill>
            <a:srgbClr val="C7DAE8"/>
          </a:solidFill>
        </p:spPr>
        <p:txBody>
          <a:bodyPr wrap="square" lIns="0" tIns="0" rIns="0" bIns="0" rtlCol="0"/>
          <a:lstStyle/>
          <a:p>
            <a:endParaRPr/>
          </a:p>
        </p:txBody>
      </p:sp>
      <p:sp>
        <p:nvSpPr>
          <p:cNvPr id="8" name="object 8"/>
          <p:cNvSpPr/>
          <p:nvPr/>
        </p:nvSpPr>
        <p:spPr>
          <a:xfrm>
            <a:off x="2762250" y="3590925"/>
            <a:ext cx="1390650" cy="684530"/>
          </a:xfrm>
          <a:custGeom>
            <a:avLst/>
            <a:gdLst/>
            <a:ahLst/>
            <a:cxnLst/>
            <a:rect l="l" t="t" r="r" b="b"/>
            <a:pathLst>
              <a:path w="1390650" h="684529">
                <a:moveTo>
                  <a:pt x="0" y="342138"/>
                </a:moveTo>
                <a:lnTo>
                  <a:pt x="695325" y="0"/>
                </a:lnTo>
                <a:lnTo>
                  <a:pt x="1390650" y="342138"/>
                </a:lnTo>
                <a:lnTo>
                  <a:pt x="695325" y="684149"/>
                </a:lnTo>
                <a:lnTo>
                  <a:pt x="0" y="342138"/>
                </a:lnTo>
                <a:close/>
              </a:path>
            </a:pathLst>
          </a:custGeom>
          <a:ln w="25399">
            <a:solidFill>
              <a:srgbClr val="CC0000"/>
            </a:solidFill>
          </a:ln>
        </p:spPr>
        <p:txBody>
          <a:bodyPr wrap="square" lIns="0" tIns="0" rIns="0" bIns="0" rtlCol="0"/>
          <a:lstStyle/>
          <a:p>
            <a:endParaRPr/>
          </a:p>
        </p:txBody>
      </p:sp>
      <p:sp>
        <p:nvSpPr>
          <p:cNvPr id="9" name="object 9"/>
          <p:cNvSpPr txBox="1"/>
          <p:nvPr/>
        </p:nvSpPr>
        <p:spPr>
          <a:xfrm>
            <a:off x="3135248" y="3675126"/>
            <a:ext cx="654050" cy="574675"/>
          </a:xfrm>
          <a:prstGeom prst="rect">
            <a:avLst/>
          </a:prstGeom>
        </p:spPr>
        <p:txBody>
          <a:bodyPr vert="horz" wrap="square" lIns="0" tIns="12700" rIns="0" bIns="0" rtlCol="0">
            <a:spAutoFit/>
          </a:bodyPr>
          <a:lstStyle/>
          <a:p>
            <a:pPr marL="12700" marR="5080" indent="1270" algn="ctr">
              <a:lnSpc>
                <a:spcPct val="100000"/>
              </a:lnSpc>
              <a:spcBef>
                <a:spcPts val="100"/>
              </a:spcBef>
            </a:pPr>
            <a:r>
              <a:rPr sz="1200" b="1" spc="-95" dirty="0">
                <a:solidFill>
                  <a:srgbClr val="000066"/>
                </a:solidFill>
                <a:latin typeface="Arial"/>
                <a:cs typeface="Arial"/>
              </a:rPr>
              <a:t>Voltage  </a:t>
            </a:r>
            <a:r>
              <a:rPr sz="1200" b="1" spc="-160" dirty="0">
                <a:solidFill>
                  <a:srgbClr val="000066"/>
                </a:solidFill>
                <a:latin typeface="Arial"/>
                <a:cs typeface="Arial"/>
              </a:rPr>
              <a:t>con</a:t>
            </a:r>
            <a:r>
              <a:rPr sz="1200" b="1" spc="-110" dirty="0">
                <a:solidFill>
                  <a:srgbClr val="000066"/>
                </a:solidFill>
                <a:latin typeface="Arial"/>
                <a:cs typeface="Arial"/>
              </a:rPr>
              <a:t>v</a:t>
            </a:r>
            <a:r>
              <a:rPr sz="1200" b="1" spc="-120" dirty="0">
                <a:solidFill>
                  <a:srgbClr val="000066"/>
                </a:solidFill>
                <a:latin typeface="Arial"/>
                <a:cs typeface="Arial"/>
              </a:rPr>
              <a:t>e</a:t>
            </a:r>
            <a:r>
              <a:rPr sz="1200" b="1" spc="-40" dirty="0">
                <a:solidFill>
                  <a:srgbClr val="000066"/>
                </a:solidFill>
                <a:latin typeface="Arial"/>
                <a:cs typeface="Arial"/>
              </a:rPr>
              <a:t>r</a:t>
            </a:r>
            <a:r>
              <a:rPr sz="1200" b="1" spc="-135" dirty="0">
                <a:solidFill>
                  <a:srgbClr val="000066"/>
                </a:solidFill>
                <a:latin typeface="Arial"/>
                <a:cs typeface="Arial"/>
              </a:rPr>
              <a:t>ge</a:t>
            </a:r>
            <a:r>
              <a:rPr sz="1200" b="1" spc="-140" dirty="0">
                <a:solidFill>
                  <a:srgbClr val="000066"/>
                </a:solidFill>
                <a:latin typeface="Arial"/>
                <a:cs typeface="Arial"/>
              </a:rPr>
              <a:t>d</a:t>
            </a:r>
            <a:endParaRPr sz="1200">
              <a:latin typeface="Arial"/>
              <a:cs typeface="Arial"/>
            </a:endParaRPr>
          </a:p>
          <a:p>
            <a:pPr marL="40640" algn="ctr">
              <a:lnSpc>
                <a:spcPct val="100000"/>
              </a:lnSpc>
            </a:pPr>
            <a:r>
              <a:rPr sz="1200" b="1" spc="-265" dirty="0">
                <a:solidFill>
                  <a:srgbClr val="000066"/>
                </a:solidFill>
                <a:latin typeface="Arial"/>
                <a:cs typeface="Arial"/>
              </a:rPr>
              <a:t>?</a:t>
            </a:r>
            <a:endParaRPr sz="1200">
              <a:latin typeface="Arial"/>
              <a:cs typeface="Arial"/>
            </a:endParaRPr>
          </a:p>
        </p:txBody>
      </p:sp>
      <p:sp>
        <p:nvSpPr>
          <p:cNvPr id="10" name="object 10"/>
          <p:cNvSpPr/>
          <p:nvPr/>
        </p:nvSpPr>
        <p:spPr>
          <a:xfrm>
            <a:off x="4176648" y="3906773"/>
            <a:ext cx="958850" cy="76200"/>
          </a:xfrm>
          <a:custGeom>
            <a:avLst/>
            <a:gdLst/>
            <a:ahLst/>
            <a:cxnLst/>
            <a:rect l="l" t="t" r="r" b="b"/>
            <a:pathLst>
              <a:path w="958850" h="76200">
                <a:moveTo>
                  <a:pt x="882650" y="50925"/>
                </a:moveTo>
                <a:lnTo>
                  <a:pt x="882650" y="76200"/>
                </a:lnTo>
                <a:lnTo>
                  <a:pt x="933365" y="50926"/>
                </a:lnTo>
                <a:lnTo>
                  <a:pt x="882650" y="50925"/>
                </a:lnTo>
                <a:close/>
              </a:path>
              <a:path w="958850" h="76200">
                <a:moveTo>
                  <a:pt x="882650" y="25525"/>
                </a:moveTo>
                <a:lnTo>
                  <a:pt x="882650" y="50925"/>
                </a:lnTo>
                <a:lnTo>
                  <a:pt x="895350" y="50926"/>
                </a:lnTo>
                <a:lnTo>
                  <a:pt x="895350" y="25526"/>
                </a:lnTo>
                <a:lnTo>
                  <a:pt x="882650" y="25525"/>
                </a:lnTo>
                <a:close/>
              </a:path>
              <a:path w="958850" h="76200">
                <a:moveTo>
                  <a:pt x="882650" y="0"/>
                </a:moveTo>
                <a:lnTo>
                  <a:pt x="882650" y="25525"/>
                </a:lnTo>
                <a:lnTo>
                  <a:pt x="895350" y="25526"/>
                </a:lnTo>
                <a:lnTo>
                  <a:pt x="895350" y="50926"/>
                </a:lnTo>
                <a:lnTo>
                  <a:pt x="933368" y="50925"/>
                </a:lnTo>
                <a:lnTo>
                  <a:pt x="958850" y="38226"/>
                </a:lnTo>
                <a:lnTo>
                  <a:pt x="882650" y="0"/>
                </a:lnTo>
                <a:close/>
              </a:path>
              <a:path w="958850" h="76200">
                <a:moveTo>
                  <a:pt x="0" y="25400"/>
                </a:moveTo>
                <a:lnTo>
                  <a:pt x="0" y="50800"/>
                </a:lnTo>
                <a:lnTo>
                  <a:pt x="882650" y="50925"/>
                </a:lnTo>
                <a:lnTo>
                  <a:pt x="882650" y="25525"/>
                </a:lnTo>
                <a:lnTo>
                  <a:pt x="0" y="25400"/>
                </a:lnTo>
                <a:close/>
              </a:path>
            </a:pathLst>
          </a:custGeom>
          <a:solidFill>
            <a:srgbClr val="CC0000"/>
          </a:solidFill>
        </p:spPr>
        <p:txBody>
          <a:bodyPr wrap="square" lIns="0" tIns="0" rIns="0" bIns="0" rtlCol="0"/>
          <a:lstStyle/>
          <a:p>
            <a:endParaRPr/>
          </a:p>
        </p:txBody>
      </p:sp>
      <p:sp>
        <p:nvSpPr>
          <p:cNvPr id="11" name="object 11"/>
          <p:cNvSpPr/>
          <p:nvPr/>
        </p:nvSpPr>
        <p:spPr>
          <a:xfrm>
            <a:off x="5076825" y="2859023"/>
            <a:ext cx="76200" cy="1098550"/>
          </a:xfrm>
          <a:custGeom>
            <a:avLst/>
            <a:gdLst/>
            <a:ahLst/>
            <a:cxnLst/>
            <a:rect l="l" t="t" r="r" b="b"/>
            <a:pathLst>
              <a:path w="76200" h="1098550">
                <a:moveTo>
                  <a:pt x="50800" y="63500"/>
                </a:moveTo>
                <a:lnTo>
                  <a:pt x="25400" y="63500"/>
                </a:lnTo>
                <a:lnTo>
                  <a:pt x="25400" y="1098550"/>
                </a:lnTo>
                <a:lnTo>
                  <a:pt x="50800" y="1098550"/>
                </a:lnTo>
                <a:lnTo>
                  <a:pt x="50800" y="63500"/>
                </a:lnTo>
                <a:close/>
              </a:path>
              <a:path w="76200" h="1098550">
                <a:moveTo>
                  <a:pt x="38100" y="0"/>
                </a:moveTo>
                <a:lnTo>
                  <a:pt x="0" y="76200"/>
                </a:lnTo>
                <a:lnTo>
                  <a:pt x="25400" y="76200"/>
                </a:lnTo>
                <a:lnTo>
                  <a:pt x="25400" y="63500"/>
                </a:lnTo>
                <a:lnTo>
                  <a:pt x="69850" y="63500"/>
                </a:lnTo>
                <a:lnTo>
                  <a:pt x="38100" y="0"/>
                </a:lnTo>
                <a:close/>
              </a:path>
              <a:path w="76200" h="1098550">
                <a:moveTo>
                  <a:pt x="69850" y="63500"/>
                </a:moveTo>
                <a:lnTo>
                  <a:pt x="50800" y="63500"/>
                </a:lnTo>
                <a:lnTo>
                  <a:pt x="50800" y="76200"/>
                </a:lnTo>
                <a:lnTo>
                  <a:pt x="76200" y="76200"/>
                </a:lnTo>
                <a:lnTo>
                  <a:pt x="69850" y="63500"/>
                </a:lnTo>
                <a:close/>
              </a:path>
            </a:pathLst>
          </a:custGeom>
          <a:solidFill>
            <a:srgbClr val="CC0000"/>
          </a:solidFill>
        </p:spPr>
        <p:txBody>
          <a:bodyPr wrap="square" lIns="0" tIns="0" rIns="0" bIns="0" rtlCol="0"/>
          <a:lstStyle/>
          <a:p>
            <a:endParaRPr/>
          </a:p>
        </p:txBody>
      </p:sp>
      <p:sp>
        <p:nvSpPr>
          <p:cNvPr id="12" name="object 12"/>
          <p:cNvSpPr/>
          <p:nvPr/>
        </p:nvSpPr>
        <p:spPr>
          <a:xfrm>
            <a:off x="3509898" y="2241676"/>
            <a:ext cx="3611879" cy="76200"/>
          </a:xfrm>
          <a:custGeom>
            <a:avLst/>
            <a:gdLst/>
            <a:ahLst/>
            <a:cxnLst/>
            <a:rect l="l" t="t" r="r" b="b"/>
            <a:pathLst>
              <a:path w="3611879" h="76200">
                <a:moveTo>
                  <a:pt x="76326" y="0"/>
                </a:moveTo>
                <a:lnTo>
                  <a:pt x="0" y="37973"/>
                </a:lnTo>
                <a:lnTo>
                  <a:pt x="76200" y="76200"/>
                </a:lnTo>
                <a:lnTo>
                  <a:pt x="76242" y="50828"/>
                </a:lnTo>
                <a:lnTo>
                  <a:pt x="63500" y="50800"/>
                </a:lnTo>
                <a:lnTo>
                  <a:pt x="63626" y="25400"/>
                </a:lnTo>
                <a:lnTo>
                  <a:pt x="76284" y="25400"/>
                </a:lnTo>
                <a:lnTo>
                  <a:pt x="76326" y="0"/>
                </a:lnTo>
                <a:close/>
              </a:path>
              <a:path w="3611879" h="76200">
                <a:moveTo>
                  <a:pt x="76284" y="25428"/>
                </a:moveTo>
                <a:lnTo>
                  <a:pt x="76242" y="50828"/>
                </a:lnTo>
                <a:lnTo>
                  <a:pt x="3611626" y="58674"/>
                </a:lnTo>
                <a:lnTo>
                  <a:pt x="3611626" y="33274"/>
                </a:lnTo>
                <a:lnTo>
                  <a:pt x="76284" y="25428"/>
                </a:lnTo>
                <a:close/>
              </a:path>
              <a:path w="3611879" h="76200">
                <a:moveTo>
                  <a:pt x="63626" y="25400"/>
                </a:moveTo>
                <a:lnTo>
                  <a:pt x="63500" y="50800"/>
                </a:lnTo>
                <a:lnTo>
                  <a:pt x="76242" y="50828"/>
                </a:lnTo>
                <a:lnTo>
                  <a:pt x="76284" y="25428"/>
                </a:lnTo>
                <a:lnTo>
                  <a:pt x="63626" y="25400"/>
                </a:lnTo>
                <a:close/>
              </a:path>
              <a:path w="3611879" h="76200">
                <a:moveTo>
                  <a:pt x="76284" y="25400"/>
                </a:moveTo>
                <a:lnTo>
                  <a:pt x="63626" y="25400"/>
                </a:lnTo>
                <a:lnTo>
                  <a:pt x="76284" y="25428"/>
                </a:lnTo>
                <a:close/>
              </a:path>
            </a:pathLst>
          </a:custGeom>
          <a:solidFill>
            <a:srgbClr val="CC0000"/>
          </a:solidFill>
        </p:spPr>
        <p:txBody>
          <a:bodyPr wrap="square" lIns="0" tIns="0" rIns="0" bIns="0" rtlCol="0"/>
          <a:lstStyle/>
          <a:p>
            <a:endParaRPr/>
          </a:p>
        </p:txBody>
      </p:sp>
      <p:sp>
        <p:nvSpPr>
          <p:cNvPr id="13" name="object 13"/>
          <p:cNvSpPr/>
          <p:nvPr/>
        </p:nvSpPr>
        <p:spPr>
          <a:xfrm>
            <a:off x="3430651" y="4313173"/>
            <a:ext cx="76200" cy="535305"/>
          </a:xfrm>
          <a:custGeom>
            <a:avLst/>
            <a:gdLst/>
            <a:ahLst/>
            <a:cxnLst/>
            <a:rect l="l" t="t" r="r" b="b"/>
            <a:pathLst>
              <a:path w="76200" h="535304">
                <a:moveTo>
                  <a:pt x="25396" y="458850"/>
                </a:moveTo>
                <a:lnTo>
                  <a:pt x="0" y="458850"/>
                </a:lnTo>
                <a:lnTo>
                  <a:pt x="38100" y="535051"/>
                </a:lnTo>
                <a:lnTo>
                  <a:pt x="69850" y="471550"/>
                </a:lnTo>
                <a:lnTo>
                  <a:pt x="25400" y="471550"/>
                </a:lnTo>
                <a:lnTo>
                  <a:pt x="25396" y="458850"/>
                </a:lnTo>
                <a:close/>
              </a:path>
              <a:path w="76200" h="535304">
                <a:moveTo>
                  <a:pt x="50673" y="0"/>
                </a:moveTo>
                <a:lnTo>
                  <a:pt x="25273" y="0"/>
                </a:lnTo>
                <a:lnTo>
                  <a:pt x="25400" y="471550"/>
                </a:lnTo>
                <a:lnTo>
                  <a:pt x="50800" y="471550"/>
                </a:lnTo>
                <a:lnTo>
                  <a:pt x="50673" y="0"/>
                </a:lnTo>
                <a:close/>
              </a:path>
              <a:path w="76200" h="535304">
                <a:moveTo>
                  <a:pt x="76200" y="458850"/>
                </a:moveTo>
                <a:lnTo>
                  <a:pt x="50796" y="458850"/>
                </a:lnTo>
                <a:lnTo>
                  <a:pt x="50800" y="471550"/>
                </a:lnTo>
                <a:lnTo>
                  <a:pt x="69850" y="471550"/>
                </a:lnTo>
                <a:lnTo>
                  <a:pt x="76200" y="458850"/>
                </a:lnTo>
                <a:close/>
              </a:path>
            </a:pathLst>
          </a:custGeom>
          <a:solidFill>
            <a:srgbClr val="CC0000"/>
          </a:solidFill>
        </p:spPr>
        <p:txBody>
          <a:bodyPr wrap="square" lIns="0" tIns="0" rIns="0" bIns="0" rtlCol="0"/>
          <a:lstStyle/>
          <a:p>
            <a:endParaRPr/>
          </a:p>
        </p:txBody>
      </p:sp>
      <p:sp>
        <p:nvSpPr>
          <p:cNvPr id="14" name="object 14"/>
          <p:cNvSpPr/>
          <p:nvPr/>
        </p:nvSpPr>
        <p:spPr>
          <a:xfrm>
            <a:off x="2776601" y="4864100"/>
            <a:ext cx="1390650" cy="684530"/>
          </a:xfrm>
          <a:custGeom>
            <a:avLst/>
            <a:gdLst/>
            <a:ahLst/>
            <a:cxnLst/>
            <a:rect l="l" t="t" r="r" b="b"/>
            <a:pathLst>
              <a:path w="1390650" h="684529">
                <a:moveTo>
                  <a:pt x="695325" y="0"/>
                </a:moveTo>
                <a:lnTo>
                  <a:pt x="0" y="342138"/>
                </a:lnTo>
                <a:lnTo>
                  <a:pt x="695325" y="684276"/>
                </a:lnTo>
                <a:lnTo>
                  <a:pt x="1390650" y="342138"/>
                </a:lnTo>
                <a:lnTo>
                  <a:pt x="695325" y="0"/>
                </a:lnTo>
                <a:close/>
              </a:path>
            </a:pathLst>
          </a:custGeom>
          <a:solidFill>
            <a:srgbClr val="C7DAE8"/>
          </a:solidFill>
        </p:spPr>
        <p:txBody>
          <a:bodyPr wrap="square" lIns="0" tIns="0" rIns="0" bIns="0" rtlCol="0"/>
          <a:lstStyle/>
          <a:p>
            <a:endParaRPr/>
          </a:p>
        </p:txBody>
      </p:sp>
      <p:sp>
        <p:nvSpPr>
          <p:cNvPr id="15" name="object 15"/>
          <p:cNvSpPr/>
          <p:nvPr/>
        </p:nvSpPr>
        <p:spPr>
          <a:xfrm>
            <a:off x="2776601" y="4864100"/>
            <a:ext cx="1390650" cy="684530"/>
          </a:xfrm>
          <a:custGeom>
            <a:avLst/>
            <a:gdLst/>
            <a:ahLst/>
            <a:cxnLst/>
            <a:rect l="l" t="t" r="r" b="b"/>
            <a:pathLst>
              <a:path w="1390650" h="684529">
                <a:moveTo>
                  <a:pt x="0" y="342138"/>
                </a:moveTo>
                <a:lnTo>
                  <a:pt x="695325" y="0"/>
                </a:lnTo>
                <a:lnTo>
                  <a:pt x="1390650" y="342138"/>
                </a:lnTo>
                <a:lnTo>
                  <a:pt x="695325" y="684276"/>
                </a:lnTo>
                <a:lnTo>
                  <a:pt x="0" y="342138"/>
                </a:lnTo>
                <a:close/>
              </a:path>
            </a:pathLst>
          </a:custGeom>
          <a:ln w="25400">
            <a:solidFill>
              <a:srgbClr val="CC0000"/>
            </a:solidFill>
          </a:ln>
        </p:spPr>
        <p:txBody>
          <a:bodyPr wrap="square" lIns="0" tIns="0" rIns="0" bIns="0" rtlCol="0"/>
          <a:lstStyle/>
          <a:p>
            <a:endParaRPr/>
          </a:p>
        </p:txBody>
      </p:sp>
      <p:sp>
        <p:nvSpPr>
          <p:cNvPr id="16" name="object 16"/>
          <p:cNvSpPr txBox="1"/>
          <p:nvPr/>
        </p:nvSpPr>
        <p:spPr>
          <a:xfrm>
            <a:off x="3227958" y="4948554"/>
            <a:ext cx="528320" cy="574675"/>
          </a:xfrm>
          <a:prstGeom prst="rect">
            <a:avLst/>
          </a:prstGeom>
        </p:spPr>
        <p:txBody>
          <a:bodyPr vert="horz" wrap="square" lIns="0" tIns="12700" rIns="0" bIns="0" rtlCol="0">
            <a:spAutoFit/>
          </a:bodyPr>
          <a:lstStyle/>
          <a:p>
            <a:pPr marL="12700" marR="5080" algn="ctr">
              <a:lnSpc>
                <a:spcPct val="100000"/>
              </a:lnSpc>
              <a:spcBef>
                <a:spcPts val="100"/>
              </a:spcBef>
            </a:pPr>
            <a:r>
              <a:rPr sz="1200" b="1" spc="-190" dirty="0">
                <a:solidFill>
                  <a:srgbClr val="000066"/>
                </a:solidFill>
                <a:latin typeface="Arial"/>
                <a:cs typeface="Arial"/>
              </a:rPr>
              <a:t>S</a:t>
            </a:r>
            <a:r>
              <a:rPr sz="1200" b="1" spc="-140" dirty="0">
                <a:solidFill>
                  <a:srgbClr val="000066"/>
                </a:solidFill>
                <a:latin typeface="Arial"/>
                <a:cs typeface="Arial"/>
              </a:rPr>
              <a:t>o</a:t>
            </a:r>
            <a:r>
              <a:rPr sz="1200" b="1" spc="-70" dirty="0">
                <a:solidFill>
                  <a:srgbClr val="000066"/>
                </a:solidFill>
                <a:latin typeface="Arial"/>
                <a:cs typeface="Arial"/>
              </a:rPr>
              <a:t>l</a:t>
            </a:r>
            <a:r>
              <a:rPr sz="1200" b="1" spc="-75" dirty="0">
                <a:solidFill>
                  <a:srgbClr val="000066"/>
                </a:solidFill>
                <a:latin typeface="Arial"/>
                <a:cs typeface="Arial"/>
              </a:rPr>
              <a:t>uti</a:t>
            </a:r>
            <a:r>
              <a:rPr sz="1200" b="1" spc="-114" dirty="0">
                <a:solidFill>
                  <a:srgbClr val="000066"/>
                </a:solidFill>
                <a:latin typeface="Arial"/>
                <a:cs typeface="Arial"/>
              </a:rPr>
              <a:t>o</a:t>
            </a:r>
            <a:r>
              <a:rPr sz="1200" b="1" spc="-85" dirty="0">
                <a:solidFill>
                  <a:srgbClr val="000066"/>
                </a:solidFill>
                <a:latin typeface="Arial"/>
                <a:cs typeface="Arial"/>
              </a:rPr>
              <a:t>n  </a:t>
            </a:r>
            <a:r>
              <a:rPr sz="1200" b="1" spc="-90" dirty="0">
                <a:solidFill>
                  <a:srgbClr val="000066"/>
                </a:solidFill>
                <a:latin typeface="Arial"/>
                <a:cs typeface="Arial"/>
              </a:rPr>
              <a:t>valid</a:t>
            </a:r>
            <a:endParaRPr sz="1200">
              <a:latin typeface="Arial"/>
              <a:cs typeface="Arial"/>
            </a:endParaRPr>
          </a:p>
          <a:p>
            <a:pPr marL="2540" algn="ctr">
              <a:lnSpc>
                <a:spcPct val="100000"/>
              </a:lnSpc>
            </a:pPr>
            <a:r>
              <a:rPr sz="1200" b="1" spc="-265" dirty="0">
                <a:solidFill>
                  <a:srgbClr val="000066"/>
                </a:solidFill>
                <a:latin typeface="Arial"/>
                <a:cs typeface="Arial"/>
              </a:rPr>
              <a:t>?</a:t>
            </a:r>
            <a:endParaRPr sz="1200">
              <a:latin typeface="Arial"/>
              <a:cs typeface="Arial"/>
            </a:endParaRPr>
          </a:p>
        </p:txBody>
      </p:sp>
      <p:sp>
        <p:nvSpPr>
          <p:cNvPr id="17" name="object 17"/>
          <p:cNvSpPr/>
          <p:nvPr/>
        </p:nvSpPr>
        <p:spPr>
          <a:xfrm>
            <a:off x="4197350" y="5159628"/>
            <a:ext cx="2946400" cy="76200"/>
          </a:xfrm>
          <a:custGeom>
            <a:avLst/>
            <a:gdLst/>
            <a:ahLst/>
            <a:cxnLst/>
            <a:rect l="l" t="t" r="r" b="b"/>
            <a:pathLst>
              <a:path w="2946400" h="76200">
                <a:moveTo>
                  <a:pt x="2921043" y="25273"/>
                </a:moveTo>
                <a:lnTo>
                  <a:pt x="2882900" y="25273"/>
                </a:lnTo>
                <a:lnTo>
                  <a:pt x="2882900" y="50673"/>
                </a:lnTo>
                <a:lnTo>
                  <a:pt x="2870242" y="50707"/>
                </a:lnTo>
                <a:lnTo>
                  <a:pt x="2870327" y="76200"/>
                </a:lnTo>
                <a:lnTo>
                  <a:pt x="2946400" y="37846"/>
                </a:lnTo>
                <a:lnTo>
                  <a:pt x="2921043" y="25273"/>
                </a:lnTo>
                <a:close/>
              </a:path>
              <a:path w="2946400" h="76200">
                <a:moveTo>
                  <a:pt x="2870157" y="25307"/>
                </a:moveTo>
                <a:lnTo>
                  <a:pt x="0" y="33147"/>
                </a:lnTo>
                <a:lnTo>
                  <a:pt x="0" y="58420"/>
                </a:lnTo>
                <a:lnTo>
                  <a:pt x="2870242" y="50707"/>
                </a:lnTo>
                <a:lnTo>
                  <a:pt x="2870157" y="25307"/>
                </a:lnTo>
                <a:close/>
              </a:path>
              <a:path w="2946400" h="76200">
                <a:moveTo>
                  <a:pt x="2882900" y="25273"/>
                </a:moveTo>
                <a:lnTo>
                  <a:pt x="2870157" y="25307"/>
                </a:lnTo>
                <a:lnTo>
                  <a:pt x="2870242" y="50707"/>
                </a:lnTo>
                <a:lnTo>
                  <a:pt x="2882900" y="50673"/>
                </a:lnTo>
                <a:lnTo>
                  <a:pt x="2882900" y="25273"/>
                </a:lnTo>
                <a:close/>
              </a:path>
              <a:path w="2946400" h="76200">
                <a:moveTo>
                  <a:pt x="2870073" y="0"/>
                </a:moveTo>
                <a:lnTo>
                  <a:pt x="2870157" y="25307"/>
                </a:lnTo>
                <a:lnTo>
                  <a:pt x="2921043" y="25273"/>
                </a:lnTo>
                <a:lnTo>
                  <a:pt x="2870073" y="0"/>
                </a:lnTo>
                <a:close/>
              </a:path>
            </a:pathLst>
          </a:custGeom>
          <a:solidFill>
            <a:srgbClr val="CC0000"/>
          </a:solidFill>
        </p:spPr>
        <p:txBody>
          <a:bodyPr wrap="square" lIns="0" tIns="0" rIns="0" bIns="0" rtlCol="0"/>
          <a:lstStyle/>
          <a:p>
            <a:endParaRPr/>
          </a:p>
        </p:txBody>
      </p:sp>
      <p:sp>
        <p:nvSpPr>
          <p:cNvPr id="18" name="object 18"/>
          <p:cNvSpPr/>
          <p:nvPr/>
        </p:nvSpPr>
        <p:spPr>
          <a:xfrm>
            <a:off x="3443223" y="5586348"/>
            <a:ext cx="76200" cy="363855"/>
          </a:xfrm>
          <a:custGeom>
            <a:avLst/>
            <a:gdLst/>
            <a:ahLst/>
            <a:cxnLst/>
            <a:rect l="l" t="t" r="r" b="b"/>
            <a:pathLst>
              <a:path w="76200" h="363854">
                <a:moveTo>
                  <a:pt x="25521" y="287400"/>
                </a:moveTo>
                <a:lnTo>
                  <a:pt x="0" y="287400"/>
                </a:lnTo>
                <a:lnTo>
                  <a:pt x="38226" y="363600"/>
                </a:lnTo>
                <a:lnTo>
                  <a:pt x="69871" y="300100"/>
                </a:lnTo>
                <a:lnTo>
                  <a:pt x="25526" y="300100"/>
                </a:lnTo>
                <a:lnTo>
                  <a:pt x="25521" y="287400"/>
                </a:lnTo>
                <a:close/>
              </a:path>
              <a:path w="76200" h="363854">
                <a:moveTo>
                  <a:pt x="50800" y="0"/>
                </a:moveTo>
                <a:lnTo>
                  <a:pt x="25400" y="0"/>
                </a:lnTo>
                <a:lnTo>
                  <a:pt x="25526" y="300100"/>
                </a:lnTo>
                <a:lnTo>
                  <a:pt x="50926" y="300100"/>
                </a:lnTo>
                <a:lnTo>
                  <a:pt x="50800" y="0"/>
                </a:lnTo>
                <a:close/>
              </a:path>
              <a:path w="76200" h="363854">
                <a:moveTo>
                  <a:pt x="76200" y="287400"/>
                </a:moveTo>
                <a:lnTo>
                  <a:pt x="50921" y="287400"/>
                </a:lnTo>
                <a:lnTo>
                  <a:pt x="50926" y="300100"/>
                </a:lnTo>
                <a:lnTo>
                  <a:pt x="69871" y="300100"/>
                </a:lnTo>
                <a:lnTo>
                  <a:pt x="76200" y="287400"/>
                </a:lnTo>
                <a:close/>
              </a:path>
            </a:pathLst>
          </a:custGeom>
          <a:solidFill>
            <a:srgbClr val="CC0000"/>
          </a:solidFill>
        </p:spPr>
        <p:txBody>
          <a:bodyPr wrap="square" lIns="0" tIns="0" rIns="0" bIns="0" rtlCol="0"/>
          <a:lstStyle/>
          <a:p>
            <a:endParaRPr/>
          </a:p>
        </p:txBody>
      </p:sp>
      <p:sp>
        <p:nvSpPr>
          <p:cNvPr id="19" name="object 19"/>
          <p:cNvSpPr txBox="1"/>
          <p:nvPr/>
        </p:nvSpPr>
        <p:spPr>
          <a:xfrm>
            <a:off x="5835650" y="3471798"/>
            <a:ext cx="2622550" cy="336550"/>
          </a:xfrm>
          <a:prstGeom prst="rect">
            <a:avLst/>
          </a:prstGeom>
          <a:solidFill>
            <a:srgbClr val="C7DAE8"/>
          </a:solidFill>
          <a:ln w="25400">
            <a:solidFill>
              <a:srgbClr val="CC0000"/>
            </a:solidFill>
          </a:ln>
        </p:spPr>
        <p:txBody>
          <a:bodyPr vert="horz" wrap="square" lIns="0" tIns="20320" rIns="0" bIns="0" rtlCol="0">
            <a:spAutoFit/>
          </a:bodyPr>
          <a:lstStyle/>
          <a:p>
            <a:pPr marL="245745">
              <a:lnSpc>
                <a:spcPct val="100000"/>
              </a:lnSpc>
              <a:spcBef>
                <a:spcPts val="160"/>
              </a:spcBef>
            </a:pPr>
            <a:r>
              <a:rPr sz="1600" spc="-95" dirty="0">
                <a:solidFill>
                  <a:srgbClr val="000066"/>
                </a:solidFill>
                <a:latin typeface="Arial"/>
                <a:cs typeface="Arial"/>
              </a:rPr>
              <a:t>Implement </a:t>
            </a:r>
            <a:r>
              <a:rPr sz="1600" spc="-70" dirty="0">
                <a:solidFill>
                  <a:srgbClr val="000066"/>
                </a:solidFill>
                <a:latin typeface="Arial"/>
                <a:cs typeface="Arial"/>
              </a:rPr>
              <a:t>weight</a:t>
            </a:r>
            <a:r>
              <a:rPr sz="1600" spc="15" dirty="0">
                <a:solidFill>
                  <a:srgbClr val="000066"/>
                </a:solidFill>
                <a:latin typeface="Arial"/>
                <a:cs typeface="Arial"/>
              </a:rPr>
              <a:t> </a:t>
            </a:r>
            <a:r>
              <a:rPr sz="1600" spc="-145" dirty="0">
                <a:solidFill>
                  <a:srgbClr val="000066"/>
                </a:solidFill>
                <a:latin typeface="Arial"/>
                <a:cs typeface="Arial"/>
              </a:rPr>
              <a:t>changes</a:t>
            </a:r>
            <a:endParaRPr sz="1600">
              <a:latin typeface="Arial"/>
              <a:cs typeface="Arial"/>
            </a:endParaRPr>
          </a:p>
        </p:txBody>
      </p:sp>
      <p:sp>
        <p:nvSpPr>
          <p:cNvPr id="20" name="object 20"/>
          <p:cNvSpPr/>
          <p:nvPr/>
        </p:nvSpPr>
        <p:spPr>
          <a:xfrm>
            <a:off x="7108825" y="3794125"/>
            <a:ext cx="76200" cy="1411605"/>
          </a:xfrm>
          <a:custGeom>
            <a:avLst/>
            <a:gdLst/>
            <a:ahLst/>
            <a:cxnLst/>
            <a:rect l="l" t="t" r="r" b="b"/>
            <a:pathLst>
              <a:path w="76200" h="1411604">
                <a:moveTo>
                  <a:pt x="50800" y="63500"/>
                </a:moveTo>
                <a:lnTo>
                  <a:pt x="25400" y="63500"/>
                </a:lnTo>
                <a:lnTo>
                  <a:pt x="25400" y="1411224"/>
                </a:lnTo>
                <a:lnTo>
                  <a:pt x="50800" y="1411224"/>
                </a:lnTo>
                <a:lnTo>
                  <a:pt x="50800" y="63500"/>
                </a:lnTo>
                <a:close/>
              </a:path>
              <a:path w="76200" h="1411604">
                <a:moveTo>
                  <a:pt x="38100" y="0"/>
                </a:moveTo>
                <a:lnTo>
                  <a:pt x="0" y="76200"/>
                </a:lnTo>
                <a:lnTo>
                  <a:pt x="25400" y="76200"/>
                </a:lnTo>
                <a:lnTo>
                  <a:pt x="25400" y="63500"/>
                </a:lnTo>
                <a:lnTo>
                  <a:pt x="69850" y="63500"/>
                </a:lnTo>
                <a:lnTo>
                  <a:pt x="38100" y="0"/>
                </a:lnTo>
                <a:close/>
              </a:path>
              <a:path w="76200" h="1411604">
                <a:moveTo>
                  <a:pt x="69850" y="63500"/>
                </a:moveTo>
                <a:lnTo>
                  <a:pt x="50800" y="63500"/>
                </a:lnTo>
                <a:lnTo>
                  <a:pt x="50800" y="76200"/>
                </a:lnTo>
                <a:lnTo>
                  <a:pt x="76200" y="76200"/>
                </a:lnTo>
                <a:lnTo>
                  <a:pt x="69850" y="63500"/>
                </a:lnTo>
                <a:close/>
              </a:path>
            </a:pathLst>
          </a:custGeom>
          <a:solidFill>
            <a:srgbClr val="CC0000"/>
          </a:solidFill>
        </p:spPr>
        <p:txBody>
          <a:bodyPr wrap="square" lIns="0" tIns="0" rIns="0" bIns="0" rtlCol="0"/>
          <a:lstStyle/>
          <a:p>
            <a:endParaRPr/>
          </a:p>
        </p:txBody>
      </p:sp>
      <p:sp>
        <p:nvSpPr>
          <p:cNvPr id="21" name="object 21"/>
          <p:cNvSpPr/>
          <p:nvPr/>
        </p:nvSpPr>
        <p:spPr>
          <a:xfrm>
            <a:off x="7093966" y="2282825"/>
            <a:ext cx="76200" cy="1175385"/>
          </a:xfrm>
          <a:custGeom>
            <a:avLst/>
            <a:gdLst/>
            <a:ahLst/>
            <a:cxnLst/>
            <a:rect l="l" t="t" r="r" b="b"/>
            <a:pathLst>
              <a:path w="76200" h="1175385">
                <a:moveTo>
                  <a:pt x="50843" y="76030"/>
                </a:moveTo>
                <a:lnTo>
                  <a:pt x="25444" y="76368"/>
                </a:lnTo>
                <a:lnTo>
                  <a:pt x="40258" y="1174877"/>
                </a:lnTo>
                <a:lnTo>
                  <a:pt x="65658" y="1174623"/>
                </a:lnTo>
                <a:lnTo>
                  <a:pt x="50843" y="76030"/>
                </a:lnTo>
                <a:close/>
              </a:path>
              <a:path w="76200" h="1175385">
                <a:moveTo>
                  <a:pt x="37083" y="0"/>
                </a:moveTo>
                <a:lnTo>
                  <a:pt x="0" y="76708"/>
                </a:lnTo>
                <a:lnTo>
                  <a:pt x="25444" y="76368"/>
                </a:lnTo>
                <a:lnTo>
                  <a:pt x="25273" y="63626"/>
                </a:lnTo>
                <a:lnTo>
                  <a:pt x="69833" y="63373"/>
                </a:lnTo>
                <a:lnTo>
                  <a:pt x="37083" y="0"/>
                </a:lnTo>
                <a:close/>
              </a:path>
              <a:path w="76200" h="1175385">
                <a:moveTo>
                  <a:pt x="50673" y="63373"/>
                </a:moveTo>
                <a:lnTo>
                  <a:pt x="25273" y="63626"/>
                </a:lnTo>
                <a:lnTo>
                  <a:pt x="25444" y="76368"/>
                </a:lnTo>
                <a:lnTo>
                  <a:pt x="50843" y="76030"/>
                </a:lnTo>
                <a:lnTo>
                  <a:pt x="50673" y="63373"/>
                </a:lnTo>
                <a:close/>
              </a:path>
              <a:path w="76200" h="1175385">
                <a:moveTo>
                  <a:pt x="69833" y="63373"/>
                </a:moveTo>
                <a:lnTo>
                  <a:pt x="50673" y="63373"/>
                </a:lnTo>
                <a:lnTo>
                  <a:pt x="50843" y="76030"/>
                </a:lnTo>
                <a:lnTo>
                  <a:pt x="76200" y="75691"/>
                </a:lnTo>
                <a:lnTo>
                  <a:pt x="69833" y="63373"/>
                </a:lnTo>
                <a:close/>
              </a:path>
            </a:pathLst>
          </a:custGeom>
          <a:solidFill>
            <a:srgbClr val="CC0000"/>
          </a:solidFill>
        </p:spPr>
        <p:txBody>
          <a:bodyPr wrap="square" lIns="0" tIns="0" rIns="0" bIns="0" rtlCol="0"/>
          <a:lstStyle/>
          <a:p>
            <a:endParaRPr/>
          </a:p>
        </p:txBody>
      </p:sp>
      <p:sp>
        <p:nvSpPr>
          <p:cNvPr id="22" name="object 22"/>
          <p:cNvSpPr/>
          <p:nvPr/>
        </p:nvSpPr>
        <p:spPr>
          <a:xfrm>
            <a:off x="4575175" y="2844800"/>
            <a:ext cx="530225" cy="76200"/>
          </a:xfrm>
          <a:custGeom>
            <a:avLst/>
            <a:gdLst/>
            <a:ahLst/>
            <a:cxnLst/>
            <a:rect l="l" t="t" r="r" b="b"/>
            <a:pathLst>
              <a:path w="530225" h="76200">
                <a:moveTo>
                  <a:pt x="76200" y="0"/>
                </a:moveTo>
                <a:lnTo>
                  <a:pt x="0" y="38100"/>
                </a:lnTo>
                <a:lnTo>
                  <a:pt x="76200" y="76200"/>
                </a:lnTo>
                <a:lnTo>
                  <a:pt x="76200" y="50800"/>
                </a:lnTo>
                <a:lnTo>
                  <a:pt x="63500" y="50800"/>
                </a:lnTo>
                <a:lnTo>
                  <a:pt x="63500" y="25400"/>
                </a:lnTo>
                <a:lnTo>
                  <a:pt x="76200" y="25400"/>
                </a:lnTo>
                <a:lnTo>
                  <a:pt x="76200" y="0"/>
                </a:lnTo>
                <a:close/>
              </a:path>
              <a:path w="530225" h="76200">
                <a:moveTo>
                  <a:pt x="76200" y="25400"/>
                </a:moveTo>
                <a:lnTo>
                  <a:pt x="63500" y="25400"/>
                </a:lnTo>
                <a:lnTo>
                  <a:pt x="63500" y="50800"/>
                </a:lnTo>
                <a:lnTo>
                  <a:pt x="76200" y="50800"/>
                </a:lnTo>
                <a:lnTo>
                  <a:pt x="76200" y="25400"/>
                </a:lnTo>
                <a:close/>
              </a:path>
              <a:path w="530225" h="76200">
                <a:moveTo>
                  <a:pt x="530225" y="25400"/>
                </a:moveTo>
                <a:lnTo>
                  <a:pt x="76200" y="25400"/>
                </a:lnTo>
                <a:lnTo>
                  <a:pt x="76200" y="50800"/>
                </a:lnTo>
                <a:lnTo>
                  <a:pt x="530225" y="50800"/>
                </a:lnTo>
                <a:lnTo>
                  <a:pt x="530225" y="25400"/>
                </a:lnTo>
                <a:close/>
              </a:path>
            </a:pathLst>
          </a:custGeom>
          <a:solidFill>
            <a:srgbClr val="CC0000"/>
          </a:solidFill>
        </p:spPr>
        <p:txBody>
          <a:bodyPr wrap="square" lIns="0" tIns="0" rIns="0" bIns="0" rtlCol="0"/>
          <a:lstStyle/>
          <a:p>
            <a:endParaRPr/>
          </a:p>
        </p:txBody>
      </p:sp>
      <p:sp>
        <p:nvSpPr>
          <p:cNvPr id="23" name="object 23"/>
          <p:cNvSpPr txBox="1"/>
          <p:nvPr/>
        </p:nvSpPr>
        <p:spPr>
          <a:xfrm>
            <a:off x="1890776" y="1279525"/>
            <a:ext cx="3213100" cy="603250"/>
          </a:xfrm>
          <a:prstGeom prst="rect">
            <a:avLst/>
          </a:prstGeom>
          <a:solidFill>
            <a:srgbClr val="C7DAE8"/>
          </a:solidFill>
          <a:ln w="25400">
            <a:solidFill>
              <a:srgbClr val="CC0000"/>
            </a:solidFill>
          </a:ln>
        </p:spPr>
        <p:txBody>
          <a:bodyPr vert="horz" wrap="square" lIns="0" tIns="19685" rIns="0" bIns="0" rtlCol="0">
            <a:spAutoFit/>
          </a:bodyPr>
          <a:lstStyle/>
          <a:p>
            <a:pPr marL="914400" marR="364490" indent="-588645">
              <a:lnSpc>
                <a:spcPct val="100000"/>
              </a:lnSpc>
              <a:spcBef>
                <a:spcPts val="155"/>
              </a:spcBef>
            </a:pPr>
            <a:r>
              <a:rPr sz="1600" spc="-150" dirty="0">
                <a:solidFill>
                  <a:srgbClr val="000066"/>
                </a:solidFill>
                <a:latin typeface="Arial"/>
                <a:cs typeface="Arial"/>
              </a:rPr>
              <a:t>Get </a:t>
            </a:r>
            <a:r>
              <a:rPr sz="1600" spc="-125" dirty="0">
                <a:solidFill>
                  <a:srgbClr val="000066"/>
                </a:solidFill>
                <a:latin typeface="Arial"/>
                <a:cs typeface="Arial"/>
              </a:rPr>
              <a:t>measurements </a:t>
            </a:r>
            <a:r>
              <a:rPr sz="1600" spc="-70" dirty="0">
                <a:solidFill>
                  <a:srgbClr val="000066"/>
                </a:solidFill>
                <a:latin typeface="Arial"/>
                <a:cs typeface="Arial"/>
              </a:rPr>
              <a:t>from </a:t>
            </a:r>
            <a:r>
              <a:rPr sz="1600" spc="-235" dirty="0">
                <a:solidFill>
                  <a:srgbClr val="000066"/>
                </a:solidFill>
                <a:latin typeface="Arial"/>
                <a:cs typeface="Arial"/>
              </a:rPr>
              <a:t>SCADA  </a:t>
            </a:r>
            <a:r>
              <a:rPr sz="1600" spc="-60" dirty="0">
                <a:solidFill>
                  <a:srgbClr val="000066"/>
                </a:solidFill>
                <a:latin typeface="Arial"/>
                <a:cs typeface="Arial"/>
              </a:rPr>
              <a:t>Filter </a:t>
            </a:r>
            <a:r>
              <a:rPr sz="1600" spc="-130" dirty="0">
                <a:solidFill>
                  <a:srgbClr val="000066"/>
                </a:solidFill>
                <a:latin typeface="Arial"/>
                <a:cs typeface="Arial"/>
              </a:rPr>
              <a:t>gross</a:t>
            </a:r>
            <a:r>
              <a:rPr sz="1600" spc="-35" dirty="0">
                <a:solidFill>
                  <a:srgbClr val="000066"/>
                </a:solidFill>
                <a:latin typeface="Arial"/>
                <a:cs typeface="Arial"/>
              </a:rPr>
              <a:t> </a:t>
            </a:r>
            <a:r>
              <a:rPr sz="1600" spc="-100" dirty="0">
                <a:solidFill>
                  <a:srgbClr val="000066"/>
                </a:solidFill>
                <a:latin typeface="Arial"/>
                <a:cs typeface="Arial"/>
              </a:rPr>
              <a:t>errors</a:t>
            </a:r>
            <a:endParaRPr sz="1600">
              <a:latin typeface="Arial"/>
              <a:cs typeface="Arial"/>
            </a:endParaRPr>
          </a:p>
        </p:txBody>
      </p:sp>
      <p:sp>
        <p:nvSpPr>
          <p:cNvPr id="24" name="object 24"/>
          <p:cNvSpPr txBox="1"/>
          <p:nvPr/>
        </p:nvSpPr>
        <p:spPr>
          <a:xfrm>
            <a:off x="1728851" y="5953125"/>
            <a:ext cx="3484879" cy="358775"/>
          </a:xfrm>
          <a:prstGeom prst="rect">
            <a:avLst/>
          </a:prstGeom>
          <a:solidFill>
            <a:srgbClr val="C7DAE8"/>
          </a:solidFill>
          <a:ln w="25400">
            <a:solidFill>
              <a:srgbClr val="CC0000"/>
            </a:solidFill>
          </a:ln>
        </p:spPr>
        <p:txBody>
          <a:bodyPr vert="horz" wrap="square" lIns="0" tIns="20955" rIns="0" bIns="0" rtlCol="0">
            <a:spAutoFit/>
          </a:bodyPr>
          <a:lstStyle/>
          <a:p>
            <a:pPr marL="307975">
              <a:lnSpc>
                <a:spcPct val="100000"/>
              </a:lnSpc>
              <a:spcBef>
                <a:spcPts val="165"/>
              </a:spcBef>
            </a:pPr>
            <a:r>
              <a:rPr sz="1600" spc="-125" dirty="0">
                <a:solidFill>
                  <a:srgbClr val="000066"/>
                </a:solidFill>
                <a:latin typeface="Arial"/>
                <a:cs typeface="Arial"/>
              </a:rPr>
              <a:t>Update </a:t>
            </a:r>
            <a:r>
              <a:rPr sz="1600" spc="-120" dirty="0">
                <a:solidFill>
                  <a:srgbClr val="000066"/>
                </a:solidFill>
                <a:latin typeface="Arial"/>
                <a:cs typeface="Arial"/>
              </a:rPr>
              <a:t>measurement </a:t>
            </a:r>
            <a:r>
              <a:rPr sz="1600" spc="-80" dirty="0">
                <a:solidFill>
                  <a:srgbClr val="000066"/>
                </a:solidFill>
                <a:latin typeface="Arial"/>
                <a:cs typeface="Arial"/>
              </a:rPr>
              <a:t>error</a:t>
            </a:r>
            <a:r>
              <a:rPr sz="1600" spc="-190" dirty="0">
                <a:solidFill>
                  <a:srgbClr val="000066"/>
                </a:solidFill>
                <a:latin typeface="Arial"/>
                <a:cs typeface="Arial"/>
              </a:rPr>
              <a:t> </a:t>
            </a:r>
            <a:r>
              <a:rPr sz="1600" spc="-75" dirty="0">
                <a:solidFill>
                  <a:srgbClr val="000066"/>
                </a:solidFill>
                <a:latin typeface="Arial"/>
                <a:cs typeface="Arial"/>
              </a:rPr>
              <a:t>statistics</a:t>
            </a:r>
            <a:endParaRPr sz="1600">
              <a:latin typeface="Arial"/>
              <a:cs typeface="Arial"/>
            </a:endParaRPr>
          </a:p>
        </p:txBody>
      </p:sp>
      <p:sp>
        <p:nvSpPr>
          <p:cNvPr id="25" name="TextBox 24"/>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265381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516" y="543120"/>
            <a:ext cx="8005720" cy="627736"/>
          </a:xfrm>
          <a:prstGeom prst="rect">
            <a:avLst/>
          </a:prstGeom>
        </p:spPr>
        <p:txBody>
          <a:bodyPr vert="horz" wrap="square" lIns="0" tIns="12065" rIns="0" bIns="0" rtlCol="0">
            <a:spAutoFit/>
          </a:bodyPr>
          <a:lstStyle/>
          <a:p>
            <a:pPr marL="12700">
              <a:lnSpc>
                <a:spcPct val="100000"/>
              </a:lnSpc>
              <a:spcBef>
                <a:spcPts val="95"/>
              </a:spcBef>
            </a:pPr>
            <a:r>
              <a:rPr spc="-145" dirty="0"/>
              <a:t>Estimating </a:t>
            </a:r>
            <a:r>
              <a:rPr spc="-130" dirty="0"/>
              <a:t>injection</a:t>
            </a:r>
            <a:r>
              <a:rPr spc="-75" dirty="0"/>
              <a:t> </a:t>
            </a:r>
            <a:r>
              <a:rPr spc="-204" dirty="0"/>
              <a:t>components</a:t>
            </a:r>
          </a:p>
        </p:txBody>
      </p:sp>
      <p:sp>
        <p:nvSpPr>
          <p:cNvPr id="3" name="object 3"/>
          <p:cNvSpPr txBox="1"/>
          <p:nvPr/>
        </p:nvSpPr>
        <p:spPr>
          <a:xfrm>
            <a:off x="639876" y="2727198"/>
            <a:ext cx="526415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spc="-135" dirty="0">
                <a:solidFill>
                  <a:srgbClr val="5F5F5F"/>
                </a:solidFill>
                <a:latin typeface="Arial"/>
                <a:cs typeface="Arial"/>
              </a:rPr>
              <a:t>Branch </a:t>
            </a:r>
            <a:r>
              <a:rPr sz="2000" spc="-50" dirty="0">
                <a:solidFill>
                  <a:srgbClr val="5F5F5F"/>
                </a:solidFill>
                <a:latin typeface="Arial"/>
                <a:cs typeface="Arial"/>
              </a:rPr>
              <a:t>flow </a:t>
            </a:r>
            <a:r>
              <a:rPr sz="2000" spc="-125" dirty="0">
                <a:solidFill>
                  <a:srgbClr val="5F5F5F"/>
                </a:solidFill>
                <a:latin typeface="Arial"/>
                <a:cs typeface="Arial"/>
              </a:rPr>
              <a:t>estimates </a:t>
            </a:r>
            <a:r>
              <a:rPr sz="2000" spc="-120" dirty="0">
                <a:solidFill>
                  <a:srgbClr val="5F5F5F"/>
                </a:solidFill>
                <a:latin typeface="Arial"/>
                <a:cs typeface="Arial"/>
              </a:rPr>
              <a:t>yield </a:t>
            </a:r>
            <a:r>
              <a:rPr sz="2000" spc="-100" dirty="0">
                <a:solidFill>
                  <a:srgbClr val="5F5F5F"/>
                </a:solidFill>
                <a:latin typeface="Arial"/>
                <a:cs typeface="Arial"/>
              </a:rPr>
              <a:t>net </a:t>
            </a:r>
            <a:r>
              <a:rPr sz="2000" spc="-90" dirty="0">
                <a:solidFill>
                  <a:srgbClr val="5F5F5F"/>
                </a:solidFill>
                <a:latin typeface="Arial"/>
                <a:cs typeface="Arial"/>
              </a:rPr>
              <a:t>injection</a:t>
            </a:r>
            <a:r>
              <a:rPr sz="2000" spc="-325" dirty="0">
                <a:solidFill>
                  <a:srgbClr val="5F5F5F"/>
                </a:solidFill>
                <a:latin typeface="Arial"/>
                <a:cs typeface="Arial"/>
              </a:rPr>
              <a:t> </a:t>
            </a:r>
            <a:r>
              <a:rPr sz="2000" spc="-114" dirty="0">
                <a:solidFill>
                  <a:srgbClr val="5F5F5F"/>
                </a:solidFill>
                <a:latin typeface="Arial"/>
                <a:cs typeface="Arial"/>
              </a:rPr>
              <a:t>estimate</a:t>
            </a:r>
            <a:endParaRPr sz="2000">
              <a:latin typeface="Arial"/>
              <a:cs typeface="Arial"/>
            </a:endParaRPr>
          </a:p>
        </p:txBody>
      </p:sp>
      <p:sp>
        <p:nvSpPr>
          <p:cNvPr id="4" name="object 4"/>
          <p:cNvSpPr txBox="1"/>
          <p:nvPr/>
        </p:nvSpPr>
        <p:spPr>
          <a:xfrm>
            <a:off x="639876" y="2999091"/>
            <a:ext cx="4212590" cy="784860"/>
          </a:xfrm>
          <a:prstGeom prst="rect">
            <a:avLst/>
          </a:prstGeom>
        </p:spPr>
        <p:txBody>
          <a:bodyPr vert="horz" wrap="square" lIns="0" tIns="97155" rIns="0" bIns="0" rtlCol="0">
            <a:spAutoFit/>
          </a:bodyPr>
          <a:lstStyle/>
          <a:p>
            <a:pPr marL="697865" indent="-227965">
              <a:lnSpc>
                <a:spcPct val="100000"/>
              </a:lnSpc>
              <a:spcBef>
                <a:spcPts val="765"/>
              </a:spcBef>
              <a:buClr>
                <a:srgbClr val="1B5CA4"/>
              </a:buClr>
              <a:buFont typeface="Wingdings"/>
              <a:buChar char=""/>
              <a:tabLst>
                <a:tab pos="698500" algn="l"/>
              </a:tabLst>
            </a:pPr>
            <a:r>
              <a:rPr sz="1800" spc="-65" dirty="0">
                <a:solidFill>
                  <a:srgbClr val="CC3300"/>
                </a:solidFill>
                <a:latin typeface="Arial"/>
                <a:cs typeface="Arial"/>
              </a:rPr>
              <a:t>NI</a:t>
            </a:r>
            <a:r>
              <a:rPr sz="1800" spc="-97" baseline="-20833" dirty="0">
                <a:solidFill>
                  <a:srgbClr val="CC3300"/>
                </a:solidFill>
                <a:latin typeface="Arial"/>
                <a:cs typeface="Arial"/>
              </a:rPr>
              <a:t>est </a:t>
            </a:r>
            <a:r>
              <a:rPr sz="1800" spc="-155" dirty="0">
                <a:solidFill>
                  <a:srgbClr val="CC3300"/>
                </a:solidFill>
                <a:latin typeface="Arial"/>
                <a:cs typeface="Arial"/>
              </a:rPr>
              <a:t>= </a:t>
            </a:r>
            <a:r>
              <a:rPr sz="1800" spc="-105" dirty="0">
                <a:solidFill>
                  <a:srgbClr val="CC3300"/>
                </a:solidFill>
                <a:latin typeface="Arial"/>
                <a:cs typeface="Arial"/>
              </a:rPr>
              <a:t>38 </a:t>
            </a:r>
            <a:r>
              <a:rPr sz="1800" spc="-155" dirty="0">
                <a:solidFill>
                  <a:srgbClr val="CC3300"/>
                </a:solidFill>
                <a:latin typeface="Arial"/>
                <a:cs typeface="Arial"/>
              </a:rPr>
              <a:t>+ </a:t>
            </a:r>
            <a:r>
              <a:rPr sz="1800" spc="-105" dirty="0">
                <a:solidFill>
                  <a:srgbClr val="CC3300"/>
                </a:solidFill>
                <a:latin typeface="Arial"/>
                <a:cs typeface="Arial"/>
              </a:rPr>
              <a:t>53 </a:t>
            </a:r>
            <a:r>
              <a:rPr sz="1800" spc="-155" dirty="0">
                <a:solidFill>
                  <a:srgbClr val="CC3300"/>
                </a:solidFill>
                <a:latin typeface="Arial"/>
                <a:cs typeface="Arial"/>
              </a:rPr>
              <a:t>=</a:t>
            </a:r>
            <a:r>
              <a:rPr sz="1800" spc="-15" dirty="0">
                <a:solidFill>
                  <a:srgbClr val="CC3300"/>
                </a:solidFill>
                <a:latin typeface="Arial"/>
                <a:cs typeface="Arial"/>
              </a:rPr>
              <a:t> </a:t>
            </a:r>
            <a:r>
              <a:rPr sz="1800" spc="-105" dirty="0">
                <a:solidFill>
                  <a:srgbClr val="CC3300"/>
                </a:solidFill>
                <a:latin typeface="Arial"/>
                <a:cs typeface="Arial"/>
              </a:rPr>
              <a:t>91</a:t>
            </a:r>
            <a:endParaRPr sz="1800">
              <a:latin typeface="Arial"/>
              <a:cs typeface="Arial"/>
            </a:endParaRPr>
          </a:p>
          <a:p>
            <a:pPr marL="12700">
              <a:lnSpc>
                <a:spcPct val="100000"/>
              </a:lnSpc>
              <a:spcBef>
                <a:spcPts val="745"/>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spc="-155" dirty="0">
                <a:solidFill>
                  <a:srgbClr val="5F5F5F"/>
                </a:solidFill>
                <a:latin typeface="Arial"/>
                <a:cs typeface="Arial"/>
              </a:rPr>
              <a:t>Measured </a:t>
            </a:r>
            <a:r>
              <a:rPr sz="2000" spc="-100" dirty="0">
                <a:solidFill>
                  <a:srgbClr val="5F5F5F"/>
                </a:solidFill>
                <a:latin typeface="Arial"/>
                <a:cs typeface="Arial"/>
              </a:rPr>
              <a:t>net </a:t>
            </a:r>
            <a:r>
              <a:rPr sz="2000" spc="-90" dirty="0">
                <a:solidFill>
                  <a:srgbClr val="5F5F5F"/>
                </a:solidFill>
                <a:latin typeface="Arial"/>
                <a:cs typeface="Arial"/>
              </a:rPr>
              <a:t>injection </a:t>
            </a:r>
            <a:r>
              <a:rPr sz="2000" spc="-165" dirty="0">
                <a:solidFill>
                  <a:srgbClr val="5F5F5F"/>
                </a:solidFill>
                <a:latin typeface="Arial"/>
                <a:cs typeface="Arial"/>
              </a:rPr>
              <a:t>= </a:t>
            </a:r>
            <a:r>
              <a:rPr sz="2000" spc="-110" dirty="0">
                <a:solidFill>
                  <a:srgbClr val="5F5F5F"/>
                </a:solidFill>
                <a:latin typeface="Arial"/>
                <a:cs typeface="Arial"/>
              </a:rPr>
              <a:t>100 </a:t>
            </a:r>
            <a:r>
              <a:rPr sz="2000" spc="0" dirty="0">
                <a:solidFill>
                  <a:srgbClr val="5F5F5F"/>
                </a:solidFill>
                <a:latin typeface="Arial"/>
                <a:cs typeface="Arial"/>
              </a:rPr>
              <a:t>– </a:t>
            </a:r>
            <a:r>
              <a:rPr sz="2000" spc="-110" dirty="0">
                <a:solidFill>
                  <a:srgbClr val="5F5F5F"/>
                </a:solidFill>
                <a:latin typeface="Arial"/>
                <a:cs typeface="Arial"/>
              </a:rPr>
              <a:t>12 </a:t>
            </a:r>
            <a:r>
              <a:rPr sz="2000" spc="-165" dirty="0">
                <a:solidFill>
                  <a:srgbClr val="5F5F5F"/>
                </a:solidFill>
                <a:latin typeface="Arial"/>
                <a:cs typeface="Arial"/>
              </a:rPr>
              <a:t>=</a:t>
            </a:r>
            <a:r>
              <a:rPr sz="2000" spc="0" dirty="0">
                <a:solidFill>
                  <a:srgbClr val="5F5F5F"/>
                </a:solidFill>
                <a:latin typeface="Arial"/>
                <a:cs typeface="Arial"/>
              </a:rPr>
              <a:t> </a:t>
            </a:r>
            <a:r>
              <a:rPr sz="2000" spc="-110" dirty="0">
                <a:solidFill>
                  <a:srgbClr val="5F5F5F"/>
                </a:solidFill>
                <a:latin typeface="Arial"/>
                <a:cs typeface="Arial"/>
              </a:rPr>
              <a:t>88</a:t>
            </a:r>
            <a:endParaRPr sz="2000">
              <a:latin typeface="Arial"/>
              <a:cs typeface="Arial"/>
            </a:endParaRPr>
          </a:p>
        </p:txBody>
      </p:sp>
      <p:sp>
        <p:nvSpPr>
          <p:cNvPr id="5" name="object 5"/>
          <p:cNvSpPr txBox="1"/>
          <p:nvPr/>
        </p:nvSpPr>
        <p:spPr>
          <a:xfrm>
            <a:off x="639876" y="3935984"/>
            <a:ext cx="8115934" cy="2323465"/>
          </a:xfrm>
          <a:prstGeom prst="rect">
            <a:avLst/>
          </a:prstGeom>
        </p:spPr>
        <p:txBody>
          <a:bodyPr vert="horz" wrap="square" lIns="0" tIns="52705" rIns="0" bIns="0" rtlCol="0">
            <a:spAutoFit/>
          </a:bodyPr>
          <a:lstStyle/>
          <a:p>
            <a:pPr marL="299085" marR="5080" indent="-287020">
              <a:lnSpc>
                <a:spcPts val="2110"/>
              </a:lnSpc>
              <a:spcBef>
                <a:spcPts val="415"/>
              </a:spcBef>
              <a:tabLst>
                <a:tab pos="3914140" algn="l"/>
              </a:tabLst>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spc="-135" dirty="0">
                <a:solidFill>
                  <a:srgbClr val="5F5F5F"/>
                </a:solidFill>
                <a:latin typeface="Arial"/>
                <a:cs typeface="Arial"/>
              </a:rPr>
              <a:t>Measurement </a:t>
            </a:r>
            <a:r>
              <a:rPr sz="2000" spc="-95" dirty="0">
                <a:solidFill>
                  <a:srgbClr val="5F5F5F"/>
                </a:solidFill>
                <a:latin typeface="Arial"/>
                <a:cs typeface="Arial"/>
              </a:rPr>
              <a:t>error </a:t>
            </a:r>
            <a:r>
              <a:rPr sz="2000" spc="-170" dirty="0">
                <a:solidFill>
                  <a:srgbClr val="5F5F5F"/>
                </a:solidFill>
                <a:latin typeface="Arial"/>
                <a:cs typeface="Arial"/>
              </a:rPr>
              <a:t>= </a:t>
            </a:r>
            <a:r>
              <a:rPr sz="2000" spc="-114" dirty="0">
                <a:solidFill>
                  <a:srgbClr val="5F5F5F"/>
                </a:solidFill>
                <a:latin typeface="Arial"/>
                <a:cs typeface="Arial"/>
              </a:rPr>
              <a:t>91 </a:t>
            </a:r>
            <a:r>
              <a:rPr sz="2000" spc="0" dirty="0">
                <a:solidFill>
                  <a:srgbClr val="5F5F5F"/>
                </a:solidFill>
                <a:latin typeface="Arial"/>
                <a:cs typeface="Arial"/>
              </a:rPr>
              <a:t>– </a:t>
            </a:r>
            <a:r>
              <a:rPr sz="2000" spc="-114" dirty="0">
                <a:solidFill>
                  <a:srgbClr val="5F5F5F"/>
                </a:solidFill>
                <a:latin typeface="Arial"/>
                <a:cs typeface="Arial"/>
              </a:rPr>
              <a:t>88</a:t>
            </a:r>
            <a:r>
              <a:rPr sz="2000" spc="35" dirty="0">
                <a:solidFill>
                  <a:srgbClr val="5F5F5F"/>
                </a:solidFill>
                <a:latin typeface="Arial"/>
                <a:cs typeface="Arial"/>
              </a:rPr>
              <a:t> </a:t>
            </a:r>
            <a:r>
              <a:rPr sz="2000" spc="-170" dirty="0">
                <a:solidFill>
                  <a:srgbClr val="5F5F5F"/>
                </a:solidFill>
                <a:latin typeface="Arial"/>
                <a:cs typeface="Arial"/>
              </a:rPr>
              <a:t>=</a:t>
            </a:r>
            <a:r>
              <a:rPr sz="2000" spc="-70" dirty="0">
                <a:solidFill>
                  <a:srgbClr val="5F5F5F"/>
                </a:solidFill>
                <a:latin typeface="Arial"/>
                <a:cs typeface="Arial"/>
              </a:rPr>
              <a:t> </a:t>
            </a:r>
            <a:r>
              <a:rPr sz="2000" spc="-140" dirty="0">
                <a:solidFill>
                  <a:srgbClr val="5F5F5F"/>
                </a:solidFill>
                <a:latin typeface="Arial"/>
                <a:cs typeface="Arial"/>
              </a:rPr>
              <a:t>+3	</a:t>
            </a:r>
            <a:r>
              <a:rPr sz="2000" dirty="0">
                <a:solidFill>
                  <a:srgbClr val="5F5F5F"/>
                </a:solidFill>
                <a:latin typeface="Wingdings"/>
                <a:cs typeface="Wingdings"/>
              </a:rPr>
              <a:t></a:t>
            </a:r>
            <a:r>
              <a:rPr sz="2000" dirty="0">
                <a:solidFill>
                  <a:srgbClr val="5F5F5F"/>
                </a:solidFill>
                <a:latin typeface="Times New Roman"/>
                <a:cs typeface="Times New Roman"/>
              </a:rPr>
              <a:t> </a:t>
            </a:r>
            <a:r>
              <a:rPr sz="2000" spc="-90" dirty="0">
                <a:solidFill>
                  <a:srgbClr val="5F5F5F"/>
                </a:solidFill>
                <a:latin typeface="Arial"/>
                <a:cs typeface="Arial"/>
              </a:rPr>
              <a:t>injection </a:t>
            </a:r>
            <a:r>
              <a:rPr sz="2000" spc="-135" dirty="0">
                <a:solidFill>
                  <a:srgbClr val="5F5F5F"/>
                </a:solidFill>
                <a:latin typeface="Arial"/>
                <a:cs typeface="Arial"/>
              </a:rPr>
              <a:t>component </a:t>
            </a:r>
            <a:r>
              <a:rPr sz="2000" spc="-125" dirty="0">
                <a:solidFill>
                  <a:srgbClr val="5F5F5F"/>
                </a:solidFill>
                <a:latin typeface="Arial"/>
                <a:cs typeface="Arial"/>
              </a:rPr>
              <a:t>estimates </a:t>
            </a:r>
            <a:r>
              <a:rPr sz="2000" spc="-105" dirty="0">
                <a:solidFill>
                  <a:srgbClr val="5F5F5F"/>
                </a:solidFill>
                <a:latin typeface="Arial"/>
                <a:cs typeface="Arial"/>
              </a:rPr>
              <a:t>must </a:t>
            </a:r>
            <a:r>
              <a:rPr sz="2000" spc="-200" dirty="0">
                <a:solidFill>
                  <a:srgbClr val="5F5F5F"/>
                </a:solidFill>
                <a:latin typeface="Arial"/>
                <a:cs typeface="Arial"/>
              </a:rPr>
              <a:t>be  </a:t>
            </a:r>
            <a:r>
              <a:rPr sz="2000" spc="-65" dirty="0">
                <a:solidFill>
                  <a:srgbClr val="5F5F5F"/>
                </a:solidFill>
                <a:latin typeface="Arial"/>
                <a:cs typeface="Arial"/>
              </a:rPr>
              <a:t>further </a:t>
            </a:r>
            <a:r>
              <a:rPr sz="2000" spc="-95" dirty="0">
                <a:solidFill>
                  <a:srgbClr val="5F5F5F"/>
                </a:solidFill>
                <a:latin typeface="Arial"/>
                <a:cs typeface="Arial"/>
              </a:rPr>
              <a:t>apart </a:t>
            </a:r>
            <a:r>
              <a:rPr sz="2000" spc="-90" dirty="0">
                <a:solidFill>
                  <a:srgbClr val="5F5F5F"/>
                </a:solidFill>
                <a:latin typeface="Arial"/>
                <a:cs typeface="Arial"/>
              </a:rPr>
              <a:t>than </a:t>
            </a:r>
            <a:r>
              <a:rPr sz="2000" spc="-165" dirty="0">
                <a:solidFill>
                  <a:srgbClr val="5F5F5F"/>
                </a:solidFill>
                <a:latin typeface="Arial"/>
                <a:cs typeface="Arial"/>
              </a:rPr>
              <a:t>measured</a:t>
            </a:r>
            <a:r>
              <a:rPr sz="2000" spc="-80" dirty="0">
                <a:solidFill>
                  <a:srgbClr val="5F5F5F"/>
                </a:solidFill>
                <a:latin typeface="Arial"/>
                <a:cs typeface="Arial"/>
              </a:rPr>
              <a:t> </a:t>
            </a:r>
            <a:r>
              <a:rPr sz="2000" spc="-150" dirty="0">
                <a:solidFill>
                  <a:srgbClr val="5F5F5F"/>
                </a:solidFill>
                <a:latin typeface="Arial"/>
                <a:cs typeface="Arial"/>
              </a:rPr>
              <a:t>values</a:t>
            </a:r>
            <a:endParaRPr sz="2000">
              <a:latin typeface="Arial"/>
              <a:cs typeface="Arial"/>
            </a:endParaRPr>
          </a:p>
          <a:p>
            <a:pPr marL="12700">
              <a:lnSpc>
                <a:spcPct val="100000"/>
              </a:lnSpc>
              <a:spcBef>
                <a:spcPts val="1335"/>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spc="-130" dirty="0">
                <a:solidFill>
                  <a:srgbClr val="5F5F5F"/>
                </a:solidFill>
                <a:latin typeface="Arial"/>
                <a:cs typeface="Arial"/>
              </a:rPr>
              <a:t>Allocate </a:t>
            </a:r>
            <a:r>
              <a:rPr sz="2000" spc="-110" dirty="0">
                <a:solidFill>
                  <a:srgbClr val="5F5F5F"/>
                </a:solidFill>
                <a:latin typeface="Arial"/>
                <a:cs typeface="Arial"/>
              </a:rPr>
              <a:t>correction </a:t>
            </a:r>
            <a:r>
              <a:rPr sz="2000" spc="-60" dirty="0">
                <a:solidFill>
                  <a:srgbClr val="5F5F5F"/>
                </a:solidFill>
                <a:latin typeface="Arial"/>
                <a:cs typeface="Arial"/>
              </a:rPr>
              <a:t>to </a:t>
            </a:r>
            <a:r>
              <a:rPr sz="2000" spc="-90" dirty="0">
                <a:solidFill>
                  <a:srgbClr val="5F5F5F"/>
                </a:solidFill>
                <a:latin typeface="Arial"/>
                <a:cs typeface="Arial"/>
              </a:rPr>
              <a:t>injection </a:t>
            </a:r>
            <a:r>
              <a:rPr sz="2000" spc="-135" dirty="0">
                <a:solidFill>
                  <a:srgbClr val="5F5F5F"/>
                </a:solidFill>
                <a:latin typeface="Arial"/>
                <a:cs typeface="Arial"/>
              </a:rPr>
              <a:t>component </a:t>
            </a:r>
            <a:r>
              <a:rPr sz="2000" spc="-60" dirty="0">
                <a:solidFill>
                  <a:srgbClr val="5F5F5F"/>
                </a:solidFill>
                <a:latin typeface="Arial"/>
                <a:cs typeface="Arial"/>
              </a:rPr>
              <a:t>in </a:t>
            </a:r>
            <a:r>
              <a:rPr sz="2000" spc="-95" dirty="0">
                <a:solidFill>
                  <a:srgbClr val="5F5F5F"/>
                </a:solidFill>
                <a:latin typeface="Arial"/>
                <a:cs typeface="Arial"/>
              </a:rPr>
              <a:t>proportion </a:t>
            </a:r>
            <a:r>
              <a:rPr sz="2000" spc="-85" dirty="0">
                <a:solidFill>
                  <a:srgbClr val="5F5F5F"/>
                </a:solidFill>
                <a:latin typeface="Arial"/>
                <a:cs typeface="Arial"/>
              </a:rPr>
              <a:t>of </a:t>
            </a:r>
            <a:r>
              <a:rPr sz="2000" spc="-70" dirty="0">
                <a:solidFill>
                  <a:srgbClr val="5F5F5F"/>
                </a:solidFill>
                <a:latin typeface="Arial"/>
                <a:cs typeface="Arial"/>
              </a:rPr>
              <a:t>their </a:t>
            </a:r>
            <a:r>
              <a:rPr sz="2000" spc="-140" dirty="0">
                <a:solidFill>
                  <a:srgbClr val="5F5F5F"/>
                </a:solidFill>
                <a:latin typeface="Arial"/>
                <a:cs typeface="Arial"/>
              </a:rPr>
              <a:t>variances</a:t>
            </a:r>
            <a:r>
              <a:rPr sz="2000" spc="60" dirty="0">
                <a:solidFill>
                  <a:srgbClr val="5F5F5F"/>
                </a:solidFill>
                <a:latin typeface="Arial"/>
                <a:cs typeface="Arial"/>
              </a:rPr>
              <a:t> </a:t>
            </a:r>
            <a:r>
              <a:rPr sz="2000" spc="-55" dirty="0">
                <a:solidFill>
                  <a:srgbClr val="5F5F5F"/>
                </a:solidFill>
                <a:latin typeface="Arial"/>
                <a:cs typeface="Arial"/>
              </a:rPr>
              <a:t>:</a:t>
            </a:r>
            <a:endParaRPr sz="2000">
              <a:latin typeface="Arial"/>
              <a:cs typeface="Arial"/>
            </a:endParaRPr>
          </a:p>
          <a:p>
            <a:pPr marL="697865" indent="-227965">
              <a:lnSpc>
                <a:spcPts val="2050"/>
              </a:lnSpc>
              <a:spcBef>
                <a:spcPts val="400"/>
              </a:spcBef>
              <a:buClr>
                <a:srgbClr val="1B5CA4"/>
              </a:buClr>
              <a:buFont typeface="Wingdings"/>
              <a:buChar char=""/>
              <a:tabLst>
                <a:tab pos="698500" algn="l"/>
              </a:tabLst>
            </a:pPr>
            <a:r>
              <a:rPr sz="1800" spc="-145" dirty="0">
                <a:solidFill>
                  <a:srgbClr val="CC3300"/>
                </a:solidFill>
                <a:latin typeface="Arial"/>
                <a:cs typeface="Arial"/>
              </a:rPr>
              <a:t>G</a:t>
            </a:r>
            <a:r>
              <a:rPr sz="1800" spc="-217" baseline="-20833" dirty="0">
                <a:solidFill>
                  <a:srgbClr val="CC3300"/>
                </a:solidFill>
                <a:latin typeface="Arial"/>
                <a:cs typeface="Arial"/>
              </a:rPr>
              <a:t>est </a:t>
            </a:r>
            <a:r>
              <a:rPr sz="1800" spc="-155" dirty="0">
                <a:solidFill>
                  <a:srgbClr val="CC3300"/>
                </a:solidFill>
                <a:latin typeface="Arial"/>
                <a:cs typeface="Arial"/>
              </a:rPr>
              <a:t>= </a:t>
            </a:r>
            <a:r>
              <a:rPr sz="1800" spc="-160" dirty="0">
                <a:solidFill>
                  <a:srgbClr val="CC3300"/>
                </a:solidFill>
                <a:latin typeface="Arial"/>
                <a:cs typeface="Arial"/>
              </a:rPr>
              <a:t>G</a:t>
            </a:r>
            <a:r>
              <a:rPr sz="1800" spc="-240" baseline="-20833" dirty="0">
                <a:solidFill>
                  <a:srgbClr val="CC3300"/>
                </a:solidFill>
                <a:latin typeface="Arial"/>
                <a:cs typeface="Arial"/>
              </a:rPr>
              <a:t>meas</a:t>
            </a:r>
            <a:r>
              <a:rPr sz="1800" spc="7" baseline="-20833" dirty="0">
                <a:solidFill>
                  <a:srgbClr val="CC3300"/>
                </a:solidFill>
                <a:latin typeface="Arial"/>
                <a:cs typeface="Arial"/>
              </a:rPr>
              <a:t> </a:t>
            </a:r>
            <a:r>
              <a:rPr sz="1800" spc="-155" dirty="0">
                <a:solidFill>
                  <a:srgbClr val="CC3300"/>
                </a:solidFill>
                <a:latin typeface="Arial"/>
                <a:cs typeface="Arial"/>
              </a:rPr>
              <a:t>+ </a:t>
            </a:r>
            <a:r>
              <a:rPr sz="1800" spc="-105" dirty="0">
                <a:solidFill>
                  <a:srgbClr val="CC3300"/>
                </a:solidFill>
                <a:latin typeface="Arial"/>
                <a:cs typeface="Arial"/>
              </a:rPr>
              <a:t>3 </a:t>
            </a:r>
            <a:r>
              <a:rPr sz="1800" spc="-15" dirty="0">
                <a:solidFill>
                  <a:srgbClr val="CC3300"/>
                </a:solidFill>
                <a:latin typeface="Arial"/>
                <a:cs typeface="Arial"/>
              </a:rPr>
              <a:t>* </a:t>
            </a:r>
            <a:r>
              <a:rPr sz="1800" spc="-65" dirty="0">
                <a:solidFill>
                  <a:srgbClr val="CC3300"/>
                </a:solidFill>
                <a:latin typeface="Arial"/>
                <a:cs typeface="Arial"/>
              </a:rPr>
              <a:t>(0.3 </a:t>
            </a:r>
            <a:r>
              <a:rPr sz="1800" spc="200" dirty="0">
                <a:solidFill>
                  <a:srgbClr val="CC3300"/>
                </a:solidFill>
                <a:latin typeface="Arial"/>
                <a:cs typeface="Arial"/>
              </a:rPr>
              <a:t>/ </a:t>
            </a:r>
            <a:r>
              <a:rPr sz="1800" spc="-85" dirty="0">
                <a:solidFill>
                  <a:srgbClr val="CC3300"/>
                </a:solidFill>
                <a:latin typeface="Arial"/>
                <a:cs typeface="Arial"/>
              </a:rPr>
              <a:t>0.3 </a:t>
            </a:r>
            <a:r>
              <a:rPr sz="1800" spc="-155" dirty="0">
                <a:solidFill>
                  <a:srgbClr val="CC3300"/>
                </a:solidFill>
                <a:latin typeface="Arial"/>
                <a:cs typeface="Arial"/>
              </a:rPr>
              <a:t>+ </a:t>
            </a:r>
            <a:r>
              <a:rPr sz="1800" spc="-50" dirty="0">
                <a:solidFill>
                  <a:srgbClr val="CC3300"/>
                </a:solidFill>
                <a:latin typeface="Arial"/>
                <a:cs typeface="Arial"/>
              </a:rPr>
              <a:t>1) </a:t>
            </a:r>
            <a:r>
              <a:rPr sz="1800" spc="-155" dirty="0">
                <a:solidFill>
                  <a:srgbClr val="CC3300"/>
                </a:solidFill>
                <a:latin typeface="Arial"/>
                <a:cs typeface="Arial"/>
              </a:rPr>
              <a:t>= </a:t>
            </a:r>
            <a:r>
              <a:rPr sz="1800" spc="-105" dirty="0">
                <a:solidFill>
                  <a:srgbClr val="CC3300"/>
                </a:solidFill>
                <a:latin typeface="Arial"/>
                <a:cs typeface="Arial"/>
              </a:rPr>
              <a:t>100 </a:t>
            </a:r>
            <a:r>
              <a:rPr sz="1800" spc="-155" dirty="0">
                <a:solidFill>
                  <a:srgbClr val="CC3300"/>
                </a:solidFill>
                <a:latin typeface="Arial"/>
                <a:cs typeface="Arial"/>
              </a:rPr>
              <a:t>+ </a:t>
            </a:r>
            <a:r>
              <a:rPr sz="1800" spc="-90" dirty="0">
                <a:solidFill>
                  <a:srgbClr val="CC3300"/>
                </a:solidFill>
                <a:latin typeface="Arial"/>
                <a:cs typeface="Arial"/>
              </a:rPr>
              <a:t>0.69 </a:t>
            </a:r>
            <a:r>
              <a:rPr sz="1800" spc="-155" dirty="0">
                <a:solidFill>
                  <a:srgbClr val="CC3300"/>
                </a:solidFill>
                <a:latin typeface="Arial"/>
                <a:cs typeface="Arial"/>
              </a:rPr>
              <a:t>=</a:t>
            </a:r>
            <a:r>
              <a:rPr sz="1800" spc="150" dirty="0">
                <a:solidFill>
                  <a:srgbClr val="CC3300"/>
                </a:solidFill>
                <a:latin typeface="Arial"/>
                <a:cs typeface="Arial"/>
              </a:rPr>
              <a:t> </a:t>
            </a:r>
            <a:r>
              <a:rPr sz="1800" spc="-95" dirty="0">
                <a:solidFill>
                  <a:srgbClr val="CC3300"/>
                </a:solidFill>
                <a:latin typeface="Arial"/>
                <a:cs typeface="Arial"/>
              </a:rPr>
              <a:t>100.69</a:t>
            </a:r>
            <a:endParaRPr sz="1800">
              <a:latin typeface="Arial"/>
              <a:cs typeface="Arial"/>
            </a:endParaRPr>
          </a:p>
          <a:p>
            <a:pPr marL="697865" indent="-227965">
              <a:lnSpc>
                <a:spcPts val="2050"/>
              </a:lnSpc>
              <a:buClr>
                <a:srgbClr val="1B5CA4"/>
              </a:buClr>
              <a:buFont typeface="Wingdings"/>
              <a:buChar char=""/>
              <a:tabLst>
                <a:tab pos="698500" algn="l"/>
                <a:tab pos="3683635" algn="l"/>
              </a:tabLst>
            </a:pPr>
            <a:r>
              <a:rPr sz="1800" spc="-105" dirty="0">
                <a:solidFill>
                  <a:srgbClr val="CC3300"/>
                </a:solidFill>
                <a:latin typeface="Arial"/>
                <a:cs typeface="Arial"/>
              </a:rPr>
              <a:t>D</a:t>
            </a:r>
            <a:r>
              <a:rPr sz="1800" spc="-157" baseline="-20833" dirty="0">
                <a:solidFill>
                  <a:srgbClr val="CC3300"/>
                </a:solidFill>
                <a:latin typeface="Arial"/>
                <a:cs typeface="Arial"/>
              </a:rPr>
              <a:t>est  </a:t>
            </a:r>
            <a:r>
              <a:rPr sz="1800" spc="-155" dirty="0">
                <a:solidFill>
                  <a:srgbClr val="CC3300"/>
                </a:solidFill>
                <a:latin typeface="Arial"/>
                <a:cs typeface="Arial"/>
              </a:rPr>
              <a:t>= </a:t>
            </a:r>
            <a:r>
              <a:rPr sz="1800" spc="-130" dirty="0">
                <a:solidFill>
                  <a:srgbClr val="CC3300"/>
                </a:solidFill>
                <a:latin typeface="Arial"/>
                <a:cs typeface="Arial"/>
              </a:rPr>
              <a:t>D</a:t>
            </a:r>
            <a:r>
              <a:rPr sz="1800" spc="-195" baseline="-20833" dirty="0">
                <a:solidFill>
                  <a:srgbClr val="CC3300"/>
                </a:solidFill>
                <a:latin typeface="Arial"/>
                <a:cs typeface="Arial"/>
              </a:rPr>
              <a:t>meas  </a:t>
            </a:r>
            <a:r>
              <a:rPr sz="1800" spc="25" dirty="0">
                <a:solidFill>
                  <a:srgbClr val="CC3300"/>
                </a:solidFill>
                <a:latin typeface="Arial"/>
                <a:cs typeface="Arial"/>
              </a:rPr>
              <a:t>- </a:t>
            </a:r>
            <a:r>
              <a:rPr sz="1800" spc="-105" dirty="0">
                <a:solidFill>
                  <a:srgbClr val="CC3300"/>
                </a:solidFill>
                <a:latin typeface="Arial"/>
                <a:cs typeface="Arial"/>
              </a:rPr>
              <a:t>3 </a:t>
            </a:r>
            <a:r>
              <a:rPr sz="1800" spc="-15" dirty="0">
                <a:solidFill>
                  <a:srgbClr val="CC3300"/>
                </a:solidFill>
                <a:latin typeface="Arial"/>
                <a:cs typeface="Arial"/>
              </a:rPr>
              <a:t>* </a:t>
            </a:r>
            <a:r>
              <a:rPr sz="1800" spc="-55" dirty="0">
                <a:solidFill>
                  <a:srgbClr val="CC3300"/>
                </a:solidFill>
                <a:latin typeface="Arial"/>
                <a:cs typeface="Arial"/>
              </a:rPr>
              <a:t>(1 </a:t>
            </a:r>
            <a:r>
              <a:rPr sz="1800" spc="200" dirty="0">
                <a:solidFill>
                  <a:srgbClr val="CC3300"/>
                </a:solidFill>
                <a:latin typeface="Arial"/>
                <a:cs typeface="Arial"/>
              </a:rPr>
              <a:t>/ </a:t>
            </a:r>
            <a:r>
              <a:rPr sz="1800" spc="-85" dirty="0">
                <a:solidFill>
                  <a:srgbClr val="CC3300"/>
                </a:solidFill>
                <a:latin typeface="Arial"/>
                <a:cs typeface="Arial"/>
              </a:rPr>
              <a:t>0.3 </a:t>
            </a:r>
            <a:r>
              <a:rPr sz="1800" spc="-155" dirty="0">
                <a:solidFill>
                  <a:srgbClr val="CC3300"/>
                </a:solidFill>
                <a:latin typeface="Arial"/>
                <a:cs typeface="Arial"/>
              </a:rPr>
              <a:t>+</a:t>
            </a:r>
            <a:r>
              <a:rPr sz="1800" spc="135" dirty="0">
                <a:solidFill>
                  <a:srgbClr val="CC3300"/>
                </a:solidFill>
                <a:latin typeface="Arial"/>
                <a:cs typeface="Arial"/>
              </a:rPr>
              <a:t> </a:t>
            </a:r>
            <a:r>
              <a:rPr sz="1800" spc="-50" dirty="0">
                <a:solidFill>
                  <a:srgbClr val="CC3300"/>
                </a:solidFill>
                <a:latin typeface="Arial"/>
                <a:cs typeface="Arial"/>
              </a:rPr>
              <a:t>1)</a:t>
            </a:r>
            <a:r>
              <a:rPr sz="1800" spc="-65" dirty="0">
                <a:solidFill>
                  <a:srgbClr val="CC3300"/>
                </a:solidFill>
                <a:latin typeface="Arial"/>
                <a:cs typeface="Arial"/>
              </a:rPr>
              <a:t> </a:t>
            </a:r>
            <a:r>
              <a:rPr sz="1800" spc="-155" dirty="0">
                <a:solidFill>
                  <a:srgbClr val="CC3300"/>
                </a:solidFill>
                <a:latin typeface="Arial"/>
                <a:cs typeface="Arial"/>
              </a:rPr>
              <a:t>=	</a:t>
            </a:r>
            <a:r>
              <a:rPr sz="1800" spc="-105" dirty="0">
                <a:solidFill>
                  <a:srgbClr val="CC3300"/>
                </a:solidFill>
                <a:latin typeface="Arial"/>
                <a:cs typeface="Arial"/>
              </a:rPr>
              <a:t>12 </a:t>
            </a:r>
            <a:r>
              <a:rPr sz="1800" spc="0" dirty="0">
                <a:solidFill>
                  <a:srgbClr val="CC3300"/>
                </a:solidFill>
                <a:latin typeface="Arial"/>
                <a:cs typeface="Arial"/>
              </a:rPr>
              <a:t>– </a:t>
            </a:r>
            <a:r>
              <a:rPr sz="1800" spc="-90" dirty="0">
                <a:solidFill>
                  <a:srgbClr val="CC3300"/>
                </a:solidFill>
                <a:latin typeface="Arial"/>
                <a:cs typeface="Arial"/>
              </a:rPr>
              <a:t>2.31 </a:t>
            </a:r>
            <a:r>
              <a:rPr sz="1800" spc="-155" dirty="0">
                <a:solidFill>
                  <a:srgbClr val="CC3300"/>
                </a:solidFill>
                <a:latin typeface="Arial"/>
                <a:cs typeface="Arial"/>
              </a:rPr>
              <a:t>=</a:t>
            </a:r>
            <a:r>
              <a:rPr sz="1800" spc="-135" dirty="0">
                <a:solidFill>
                  <a:srgbClr val="CC3300"/>
                </a:solidFill>
                <a:latin typeface="Arial"/>
                <a:cs typeface="Arial"/>
              </a:rPr>
              <a:t> </a:t>
            </a:r>
            <a:r>
              <a:rPr sz="1800" spc="-90" dirty="0">
                <a:solidFill>
                  <a:srgbClr val="CC3300"/>
                </a:solidFill>
                <a:latin typeface="Arial"/>
                <a:cs typeface="Arial"/>
              </a:rPr>
              <a:t>9.69</a:t>
            </a:r>
            <a:endParaRPr sz="1800">
              <a:latin typeface="Arial"/>
              <a:cs typeface="Arial"/>
            </a:endParaRPr>
          </a:p>
          <a:p>
            <a:pPr marL="12700">
              <a:lnSpc>
                <a:spcPts val="2280"/>
              </a:lnSpc>
              <a:spcBef>
                <a:spcPts val="75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spc="-60" dirty="0">
                <a:solidFill>
                  <a:srgbClr val="5F5F5F"/>
                </a:solidFill>
                <a:latin typeface="Arial"/>
                <a:cs typeface="Arial"/>
              </a:rPr>
              <a:t>In </a:t>
            </a:r>
            <a:r>
              <a:rPr sz="2000" spc="-75" dirty="0">
                <a:solidFill>
                  <a:srgbClr val="5F5F5F"/>
                </a:solidFill>
                <a:latin typeface="Arial"/>
                <a:cs typeface="Arial"/>
              </a:rPr>
              <a:t>this </a:t>
            </a:r>
            <a:r>
              <a:rPr sz="2000" spc="-160" dirty="0">
                <a:solidFill>
                  <a:srgbClr val="5F5F5F"/>
                </a:solidFill>
                <a:latin typeface="Arial"/>
                <a:cs typeface="Arial"/>
              </a:rPr>
              <a:t>process, </a:t>
            </a:r>
            <a:r>
              <a:rPr sz="2000" spc="-150" dirty="0">
                <a:solidFill>
                  <a:srgbClr val="5F5F5F"/>
                </a:solidFill>
                <a:latin typeface="Arial"/>
                <a:cs typeface="Arial"/>
              </a:rPr>
              <a:t>pseudo-measurements and </a:t>
            </a:r>
            <a:r>
              <a:rPr sz="2000" spc="-70" dirty="0">
                <a:solidFill>
                  <a:srgbClr val="5F5F5F"/>
                </a:solidFill>
                <a:latin typeface="Arial"/>
                <a:cs typeface="Arial"/>
              </a:rPr>
              <a:t>their </a:t>
            </a:r>
            <a:r>
              <a:rPr sz="2000" spc="-140" dirty="0">
                <a:solidFill>
                  <a:srgbClr val="5F5F5F"/>
                </a:solidFill>
                <a:latin typeface="Arial"/>
                <a:cs typeface="Arial"/>
              </a:rPr>
              <a:t>variances </a:t>
            </a:r>
            <a:r>
              <a:rPr sz="2000" spc="-145" dirty="0">
                <a:solidFill>
                  <a:srgbClr val="5F5F5F"/>
                </a:solidFill>
                <a:latin typeface="Arial"/>
                <a:cs typeface="Arial"/>
              </a:rPr>
              <a:t>are </a:t>
            </a:r>
            <a:r>
              <a:rPr sz="2000" spc="-185" dirty="0">
                <a:solidFill>
                  <a:srgbClr val="5F5F5F"/>
                </a:solidFill>
                <a:latin typeface="Arial"/>
                <a:cs typeface="Arial"/>
              </a:rPr>
              <a:t>used </a:t>
            </a:r>
            <a:r>
              <a:rPr sz="2000" spc="-60" dirty="0">
                <a:solidFill>
                  <a:srgbClr val="5F5F5F"/>
                </a:solidFill>
                <a:latin typeface="Arial"/>
                <a:cs typeface="Arial"/>
              </a:rPr>
              <a:t>in </a:t>
            </a:r>
            <a:r>
              <a:rPr sz="2000" spc="-204" dirty="0">
                <a:solidFill>
                  <a:srgbClr val="5F5F5F"/>
                </a:solidFill>
                <a:latin typeface="Arial"/>
                <a:cs typeface="Arial"/>
              </a:rPr>
              <a:t>case</a:t>
            </a:r>
            <a:r>
              <a:rPr sz="2000" spc="-90" dirty="0">
                <a:solidFill>
                  <a:srgbClr val="5F5F5F"/>
                </a:solidFill>
                <a:latin typeface="Arial"/>
                <a:cs typeface="Arial"/>
              </a:rPr>
              <a:t> of</a:t>
            </a:r>
            <a:endParaRPr sz="2000">
              <a:latin typeface="Arial"/>
              <a:cs typeface="Arial"/>
            </a:endParaRPr>
          </a:p>
          <a:p>
            <a:pPr marL="299085">
              <a:lnSpc>
                <a:spcPts val="2280"/>
              </a:lnSpc>
            </a:pPr>
            <a:r>
              <a:rPr sz="2000" spc="-110" dirty="0">
                <a:solidFill>
                  <a:srgbClr val="5F5F5F"/>
                </a:solidFill>
                <a:latin typeface="Arial"/>
                <a:cs typeface="Arial"/>
              </a:rPr>
              <a:t>lacking</a:t>
            </a:r>
            <a:r>
              <a:rPr sz="2000" spc="-90" dirty="0">
                <a:solidFill>
                  <a:srgbClr val="5F5F5F"/>
                </a:solidFill>
                <a:latin typeface="Arial"/>
                <a:cs typeface="Arial"/>
              </a:rPr>
              <a:t> </a:t>
            </a:r>
            <a:r>
              <a:rPr sz="2000" spc="-130" dirty="0">
                <a:solidFill>
                  <a:srgbClr val="5F5F5F"/>
                </a:solidFill>
                <a:latin typeface="Arial"/>
                <a:cs typeface="Arial"/>
              </a:rPr>
              <a:t>measurement(s)</a:t>
            </a:r>
            <a:endParaRPr sz="2000">
              <a:latin typeface="Arial"/>
              <a:cs typeface="Arial"/>
            </a:endParaRPr>
          </a:p>
        </p:txBody>
      </p:sp>
      <p:sp>
        <p:nvSpPr>
          <p:cNvPr id="6" name="object 6"/>
          <p:cNvSpPr/>
          <p:nvPr/>
        </p:nvSpPr>
        <p:spPr>
          <a:xfrm>
            <a:off x="5434076" y="2159000"/>
            <a:ext cx="1981200" cy="0"/>
          </a:xfrm>
          <a:custGeom>
            <a:avLst/>
            <a:gdLst/>
            <a:ahLst/>
            <a:cxnLst/>
            <a:rect l="l" t="t" r="r" b="b"/>
            <a:pathLst>
              <a:path w="1981200">
                <a:moveTo>
                  <a:pt x="0" y="0"/>
                </a:moveTo>
                <a:lnTo>
                  <a:pt x="1981200" y="0"/>
                </a:lnTo>
              </a:path>
            </a:pathLst>
          </a:custGeom>
          <a:ln w="76200">
            <a:solidFill>
              <a:srgbClr val="003399"/>
            </a:solidFill>
          </a:ln>
        </p:spPr>
        <p:txBody>
          <a:bodyPr wrap="square" lIns="0" tIns="0" rIns="0" bIns="0" rtlCol="0"/>
          <a:lstStyle/>
          <a:p>
            <a:endParaRPr/>
          </a:p>
        </p:txBody>
      </p:sp>
      <p:sp>
        <p:nvSpPr>
          <p:cNvPr id="7" name="object 7"/>
          <p:cNvSpPr/>
          <p:nvPr/>
        </p:nvSpPr>
        <p:spPr>
          <a:xfrm>
            <a:off x="6496050" y="2197100"/>
            <a:ext cx="85725" cy="1016000"/>
          </a:xfrm>
          <a:custGeom>
            <a:avLst/>
            <a:gdLst/>
            <a:ahLst/>
            <a:cxnLst/>
            <a:rect l="l" t="t" r="r" b="b"/>
            <a:pathLst>
              <a:path w="85725" h="1016000">
                <a:moveTo>
                  <a:pt x="28575" y="930275"/>
                </a:moveTo>
                <a:lnTo>
                  <a:pt x="0" y="930275"/>
                </a:lnTo>
                <a:lnTo>
                  <a:pt x="42799" y="1016000"/>
                </a:lnTo>
                <a:lnTo>
                  <a:pt x="78602" y="944499"/>
                </a:lnTo>
                <a:lnTo>
                  <a:pt x="28575" y="944499"/>
                </a:lnTo>
                <a:lnTo>
                  <a:pt x="28575" y="930275"/>
                </a:lnTo>
                <a:close/>
              </a:path>
              <a:path w="85725" h="1016000">
                <a:moveTo>
                  <a:pt x="57150" y="0"/>
                </a:moveTo>
                <a:lnTo>
                  <a:pt x="28575" y="0"/>
                </a:lnTo>
                <a:lnTo>
                  <a:pt x="28575" y="944499"/>
                </a:lnTo>
                <a:lnTo>
                  <a:pt x="57150" y="944499"/>
                </a:lnTo>
                <a:lnTo>
                  <a:pt x="57150" y="0"/>
                </a:lnTo>
                <a:close/>
              </a:path>
              <a:path w="85725" h="1016000">
                <a:moveTo>
                  <a:pt x="85725" y="930275"/>
                </a:moveTo>
                <a:lnTo>
                  <a:pt x="57150" y="930275"/>
                </a:lnTo>
                <a:lnTo>
                  <a:pt x="57150" y="944499"/>
                </a:lnTo>
                <a:lnTo>
                  <a:pt x="78602" y="944499"/>
                </a:lnTo>
                <a:lnTo>
                  <a:pt x="85725" y="930275"/>
                </a:lnTo>
                <a:close/>
              </a:path>
            </a:pathLst>
          </a:custGeom>
          <a:solidFill>
            <a:srgbClr val="003399"/>
          </a:solidFill>
        </p:spPr>
        <p:txBody>
          <a:bodyPr wrap="square" lIns="0" tIns="0" rIns="0" bIns="0" rtlCol="0"/>
          <a:lstStyle/>
          <a:p>
            <a:endParaRPr/>
          </a:p>
        </p:txBody>
      </p:sp>
      <p:sp>
        <p:nvSpPr>
          <p:cNvPr id="8" name="object 8"/>
          <p:cNvSpPr/>
          <p:nvPr/>
        </p:nvSpPr>
        <p:spPr>
          <a:xfrm>
            <a:off x="5880100" y="1193800"/>
            <a:ext cx="421005" cy="400050"/>
          </a:xfrm>
          <a:custGeom>
            <a:avLst/>
            <a:gdLst/>
            <a:ahLst/>
            <a:cxnLst/>
            <a:rect l="l" t="t" r="r" b="b"/>
            <a:pathLst>
              <a:path w="421004" h="400050">
                <a:moveTo>
                  <a:pt x="0" y="199898"/>
                </a:moveTo>
                <a:lnTo>
                  <a:pt x="5558" y="154075"/>
                </a:lnTo>
                <a:lnTo>
                  <a:pt x="21389" y="112004"/>
                </a:lnTo>
                <a:lnTo>
                  <a:pt x="46226" y="74887"/>
                </a:lnTo>
                <a:lnTo>
                  <a:pt x="78803" y="43927"/>
                </a:lnTo>
                <a:lnTo>
                  <a:pt x="117854" y="20324"/>
                </a:lnTo>
                <a:lnTo>
                  <a:pt x="162112" y="5281"/>
                </a:lnTo>
                <a:lnTo>
                  <a:pt x="210312" y="0"/>
                </a:lnTo>
                <a:lnTo>
                  <a:pt x="258558" y="5281"/>
                </a:lnTo>
                <a:lnTo>
                  <a:pt x="302850" y="20324"/>
                </a:lnTo>
                <a:lnTo>
                  <a:pt x="341923" y="43927"/>
                </a:lnTo>
                <a:lnTo>
                  <a:pt x="374514" y="74887"/>
                </a:lnTo>
                <a:lnTo>
                  <a:pt x="399358" y="112004"/>
                </a:lnTo>
                <a:lnTo>
                  <a:pt x="415192" y="154075"/>
                </a:lnTo>
                <a:lnTo>
                  <a:pt x="420750" y="199898"/>
                </a:lnTo>
                <a:lnTo>
                  <a:pt x="415192" y="245720"/>
                </a:lnTo>
                <a:lnTo>
                  <a:pt x="399358" y="287791"/>
                </a:lnTo>
                <a:lnTo>
                  <a:pt x="374514" y="324908"/>
                </a:lnTo>
                <a:lnTo>
                  <a:pt x="341923" y="355868"/>
                </a:lnTo>
                <a:lnTo>
                  <a:pt x="302850" y="379471"/>
                </a:lnTo>
                <a:lnTo>
                  <a:pt x="258558" y="394514"/>
                </a:lnTo>
                <a:lnTo>
                  <a:pt x="210312" y="399796"/>
                </a:lnTo>
                <a:lnTo>
                  <a:pt x="162112" y="394514"/>
                </a:lnTo>
                <a:lnTo>
                  <a:pt x="117854" y="379471"/>
                </a:lnTo>
                <a:lnTo>
                  <a:pt x="78803" y="355868"/>
                </a:lnTo>
                <a:lnTo>
                  <a:pt x="46226" y="324908"/>
                </a:lnTo>
                <a:lnTo>
                  <a:pt x="21389" y="287791"/>
                </a:lnTo>
                <a:lnTo>
                  <a:pt x="5558" y="245720"/>
                </a:lnTo>
                <a:lnTo>
                  <a:pt x="0" y="199898"/>
                </a:lnTo>
                <a:close/>
              </a:path>
            </a:pathLst>
          </a:custGeom>
          <a:ln w="28575">
            <a:solidFill>
              <a:srgbClr val="003399"/>
            </a:solidFill>
          </a:ln>
        </p:spPr>
        <p:txBody>
          <a:bodyPr wrap="square" lIns="0" tIns="0" rIns="0" bIns="0" rtlCol="0"/>
          <a:lstStyle/>
          <a:p>
            <a:endParaRPr/>
          </a:p>
        </p:txBody>
      </p:sp>
      <p:sp>
        <p:nvSpPr>
          <p:cNvPr id="9" name="object 9"/>
          <p:cNvSpPr/>
          <p:nvPr/>
        </p:nvSpPr>
        <p:spPr>
          <a:xfrm>
            <a:off x="6047232" y="1596136"/>
            <a:ext cx="85725" cy="569595"/>
          </a:xfrm>
          <a:custGeom>
            <a:avLst/>
            <a:gdLst/>
            <a:ahLst/>
            <a:cxnLst/>
            <a:rect l="l" t="t" r="r" b="b"/>
            <a:pathLst>
              <a:path w="85725" h="569594">
                <a:moveTo>
                  <a:pt x="28575" y="483488"/>
                </a:moveTo>
                <a:lnTo>
                  <a:pt x="0" y="483488"/>
                </a:lnTo>
                <a:lnTo>
                  <a:pt x="42925" y="569213"/>
                </a:lnTo>
                <a:lnTo>
                  <a:pt x="78623" y="497713"/>
                </a:lnTo>
                <a:lnTo>
                  <a:pt x="28575" y="497713"/>
                </a:lnTo>
                <a:lnTo>
                  <a:pt x="28575" y="483488"/>
                </a:lnTo>
                <a:close/>
              </a:path>
              <a:path w="85725" h="569594">
                <a:moveTo>
                  <a:pt x="57150" y="0"/>
                </a:moveTo>
                <a:lnTo>
                  <a:pt x="28575" y="0"/>
                </a:lnTo>
                <a:lnTo>
                  <a:pt x="28575" y="497713"/>
                </a:lnTo>
                <a:lnTo>
                  <a:pt x="57150" y="497713"/>
                </a:lnTo>
                <a:lnTo>
                  <a:pt x="57150" y="0"/>
                </a:lnTo>
                <a:close/>
              </a:path>
              <a:path w="85725" h="569594">
                <a:moveTo>
                  <a:pt x="85725" y="483488"/>
                </a:moveTo>
                <a:lnTo>
                  <a:pt x="57150" y="483488"/>
                </a:lnTo>
                <a:lnTo>
                  <a:pt x="57150" y="497713"/>
                </a:lnTo>
                <a:lnTo>
                  <a:pt x="78623" y="497713"/>
                </a:lnTo>
                <a:lnTo>
                  <a:pt x="85725" y="483488"/>
                </a:lnTo>
                <a:close/>
              </a:path>
            </a:pathLst>
          </a:custGeom>
          <a:solidFill>
            <a:srgbClr val="003399"/>
          </a:solidFill>
        </p:spPr>
        <p:txBody>
          <a:bodyPr wrap="square" lIns="0" tIns="0" rIns="0" bIns="0" rtlCol="0"/>
          <a:lstStyle/>
          <a:p>
            <a:endParaRPr/>
          </a:p>
        </p:txBody>
      </p:sp>
      <p:sp>
        <p:nvSpPr>
          <p:cNvPr id="10" name="object 10"/>
          <p:cNvSpPr/>
          <p:nvPr/>
        </p:nvSpPr>
        <p:spPr>
          <a:xfrm>
            <a:off x="5949441" y="1308735"/>
            <a:ext cx="292227" cy="18313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6615176" y="1319212"/>
            <a:ext cx="1616075" cy="338455"/>
          </a:xfrm>
          <a:custGeom>
            <a:avLst/>
            <a:gdLst/>
            <a:ahLst/>
            <a:cxnLst/>
            <a:rect l="l" t="t" r="r" b="b"/>
            <a:pathLst>
              <a:path w="1616075" h="338455">
                <a:moveTo>
                  <a:pt x="0" y="338137"/>
                </a:moveTo>
                <a:lnTo>
                  <a:pt x="1616075" y="338137"/>
                </a:lnTo>
                <a:lnTo>
                  <a:pt x="1616075" y="0"/>
                </a:lnTo>
                <a:lnTo>
                  <a:pt x="0" y="0"/>
                </a:lnTo>
                <a:lnTo>
                  <a:pt x="0" y="338137"/>
                </a:lnTo>
                <a:close/>
              </a:path>
            </a:pathLst>
          </a:custGeom>
          <a:ln w="9525">
            <a:solidFill>
              <a:srgbClr val="003399"/>
            </a:solidFill>
          </a:ln>
        </p:spPr>
        <p:txBody>
          <a:bodyPr wrap="square" lIns="0" tIns="0" rIns="0" bIns="0" rtlCol="0"/>
          <a:lstStyle/>
          <a:p>
            <a:endParaRPr/>
          </a:p>
        </p:txBody>
      </p:sp>
      <p:sp>
        <p:nvSpPr>
          <p:cNvPr id="12" name="object 12"/>
          <p:cNvSpPr txBox="1"/>
          <p:nvPr/>
        </p:nvSpPr>
        <p:spPr>
          <a:xfrm>
            <a:off x="6425946" y="1328166"/>
            <a:ext cx="2000250" cy="269240"/>
          </a:xfrm>
          <a:prstGeom prst="rect">
            <a:avLst/>
          </a:prstGeom>
        </p:spPr>
        <p:txBody>
          <a:bodyPr vert="horz" wrap="square" lIns="0" tIns="12065" rIns="0" bIns="0" rtlCol="0">
            <a:spAutoFit/>
          </a:bodyPr>
          <a:lstStyle/>
          <a:p>
            <a:pPr marL="12700">
              <a:lnSpc>
                <a:spcPct val="100000"/>
              </a:lnSpc>
              <a:spcBef>
                <a:spcPts val="95"/>
              </a:spcBef>
            </a:pPr>
            <a:r>
              <a:rPr sz="1600" b="1" spc="-135" dirty="0">
                <a:solidFill>
                  <a:srgbClr val="3366CC"/>
                </a:solidFill>
                <a:latin typeface="Arial"/>
                <a:cs typeface="Arial"/>
              </a:rPr>
              <a:t>G</a:t>
            </a:r>
            <a:r>
              <a:rPr sz="1575" b="1" spc="-202" baseline="-21164" dirty="0">
                <a:solidFill>
                  <a:srgbClr val="3366CC"/>
                </a:solidFill>
                <a:latin typeface="Arial"/>
                <a:cs typeface="Arial"/>
              </a:rPr>
              <a:t>meas</a:t>
            </a:r>
            <a:r>
              <a:rPr sz="1600" b="1" spc="-135" dirty="0">
                <a:solidFill>
                  <a:srgbClr val="3366CC"/>
                </a:solidFill>
                <a:latin typeface="Arial"/>
                <a:cs typeface="Arial"/>
              </a:rPr>
              <a:t>=100 </a:t>
            </a:r>
            <a:r>
              <a:rPr sz="1600" b="1" spc="-105" dirty="0">
                <a:solidFill>
                  <a:srgbClr val="3366CC"/>
                </a:solidFill>
                <a:latin typeface="Arial"/>
                <a:cs typeface="Arial"/>
              </a:rPr>
              <a:t>;</a:t>
            </a:r>
            <a:r>
              <a:rPr sz="1600" b="1" spc="165" dirty="0">
                <a:solidFill>
                  <a:srgbClr val="3366CC"/>
                </a:solidFill>
                <a:latin typeface="Arial"/>
                <a:cs typeface="Arial"/>
              </a:rPr>
              <a:t> </a:t>
            </a:r>
            <a:r>
              <a:rPr sz="1600" b="1" spc="-125" dirty="0">
                <a:solidFill>
                  <a:srgbClr val="3366CC"/>
                </a:solidFill>
                <a:latin typeface="Arial"/>
                <a:cs typeface="Arial"/>
              </a:rPr>
              <a:t>sigma</a:t>
            </a:r>
            <a:r>
              <a:rPr sz="1575" b="1" spc="-187" baseline="26455" dirty="0">
                <a:solidFill>
                  <a:srgbClr val="3366CC"/>
                </a:solidFill>
                <a:latin typeface="Arial"/>
                <a:cs typeface="Arial"/>
              </a:rPr>
              <a:t>2</a:t>
            </a:r>
            <a:r>
              <a:rPr sz="1600" b="1" spc="-125" dirty="0">
                <a:solidFill>
                  <a:srgbClr val="3366CC"/>
                </a:solidFill>
                <a:latin typeface="Arial"/>
                <a:cs typeface="Arial"/>
              </a:rPr>
              <a:t>=0.3</a:t>
            </a:r>
            <a:endParaRPr sz="1600" dirty="0">
              <a:latin typeface="Arial"/>
              <a:cs typeface="Arial"/>
            </a:endParaRPr>
          </a:p>
        </p:txBody>
      </p:sp>
      <p:sp>
        <p:nvSpPr>
          <p:cNvPr id="13" name="object 13"/>
          <p:cNvSpPr/>
          <p:nvPr/>
        </p:nvSpPr>
        <p:spPr>
          <a:xfrm>
            <a:off x="4100576" y="2184400"/>
            <a:ext cx="1651000" cy="482600"/>
          </a:xfrm>
          <a:custGeom>
            <a:avLst/>
            <a:gdLst/>
            <a:ahLst/>
            <a:cxnLst/>
            <a:rect l="l" t="t" r="r" b="b"/>
            <a:pathLst>
              <a:path w="1651000" h="482600">
                <a:moveTo>
                  <a:pt x="1651000" y="0"/>
                </a:moveTo>
                <a:lnTo>
                  <a:pt x="1651000" y="482600"/>
                </a:lnTo>
                <a:lnTo>
                  <a:pt x="0" y="482600"/>
                </a:lnTo>
              </a:path>
            </a:pathLst>
          </a:custGeom>
          <a:ln w="12700">
            <a:solidFill>
              <a:srgbClr val="003399"/>
            </a:solidFill>
          </a:ln>
        </p:spPr>
        <p:txBody>
          <a:bodyPr wrap="square" lIns="0" tIns="0" rIns="0" bIns="0" rtlCol="0"/>
          <a:lstStyle/>
          <a:p>
            <a:endParaRPr/>
          </a:p>
        </p:txBody>
      </p:sp>
      <p:sp>
        <p:nvSpPr>
          <p:cNvPr id="14" name="object 14"/>
          <p:cNvSpPr/>
          <p:nvPr/>
        </p:nvSpPr>
        <p:spPr>
          <a:xfrm>
            <a:off x="7161276" y="2171700"/>
            <a:ext cx="1054100" cy="406400"/>
          </a:xfrm>
          <a:custGeom>
            <a:avLst/>
            <a:gdLst/>
            <a:ahLst/>
            <a:cxnLst/>
            <a:rect l="l" t="t" r="r" b="b"/>
            <a:pathLst>
              <a:path w="1054100" h="406400">
                <a:moveTo>
                  <a:pt x="0" y="0"/>
                </a:moveTo>
                <a:lnTo>
                  <a:pt x="0" y="406400"/>
                </a:lnTo>
                <a:lnTo>
                  <a:pt x="1054100" y="406400"/>
                </a:lnTo>
              </a:path>
            </a:pathLst>
          </a:custGeom>
          <a:ln w="19050">
            <a:solidFill>
              <a:srgbClr val="003399"/>
            </a:solidFill>
          </a:ln>
        </p:spPr>
        <p:txBody>
          <a:bodyPr wrap="square" lIns="0" tIns="0" rIns="0" bIns="0" rtlCol="0"/>
          <a:lstStyle/>
          <a:p>
            <a:endParaRPr/>
          </a:p>
        </p:txBody>
      </p:sp>
      <p:sp>
        <p:nvSpPr>
          <p:cNvPr id="15" name="object 15"/>
          <p:cNvSpPr txBox="1"/>
          <p:nvPr/>
        </p:nvSpPr>
        <p:spPr>
          <a:xfrm>
            <a:off x="7445756" y="2661920"/>
            <a:ext cx="634365" cy="269240"/>
          </a:xfrm>
          <a:prstGeom prst="rect">
            <a:avLst/>
          </a:prstGeom>
        </p:spPr>
        <p:txBody>
          <a:bodyPr vert="horz" wrap="square" lIns="0" tIns="12065" rIns="0" bIns="0" rtlCol="0">
            <a:spAutoFit/>
          </a:bodyPr>
          <a:lstStyle/>
          <a:p>
            <a:pPr marL="12700">
              <a:lnSpc>
                <a:spcPct val="100000"/>
              </a:lnSpc>
              <a:spcBef>
                <a:spcPts val="95"/>
              </a:spcBef>
            </a:pPr>
            <a:r>
              <a:rPr sz="1600" b="1" spc="-160" dirty="0">
                <a:solidFill>
                  <a:srgbClr val="CC00FF"/>
                </a:solidFill>
                <a:latin typeface="Arial"/>
                <a:cs typeface="Arial"/>
              </a:rPr>
              <a:t>Est</a:t>
            </a:r>
            <a:r>
              <a:rPr sz="1600" b="1" spc="-125" dirty="0">
                <a:solidFill>
                  <a:srgbClr val="CC00FF"/>
                </a:solidFill>
                <a:latin typeface="Arial"/>
                <a:cs typeface="Arial"/>
              </a:rPr>
              <a:t> </a:t>
            </a:r>
            <a:r>
              <a:rPr sz="1600" b="1" spc="-114" dirty="0">
                <a:solidFill>
                  <a:srgbClr val="CC00FF"/>
                </a:solidFill>
                <a:latin typeface="Arial"/>
                <a:cs typeface="Arial"/>
              </a:rPr>
              <a:t>=53</a:t>
            </a:r>
            <a:endParaRPr sz="1600">
              <a:latin typeface="Arial"/>
              <a:cs typeface="Arial"/>
            </a:endParaRPr>
          </a:p>
        </p:txBody>
      </p:sp>
      <p:sp>
        <p:nvSpPr>
          <p:cNvPr id="16" name="object 16"/>
          <p:cNvSpPr/>
          <p:nvPr/>
        </p:nvSpPr>
        <p:spPr>
          <a:xfrm>
            <a:off x="6545326" y="3249612"/>
            <a:ext cx="1447800" cy="338455"/>
          </a:xfrm>
          <a:custGeom>
            <a:avLst/>
            <a:gdLst/>
            <a:ahLst/>
            <a:cxnLst/>
            <a:rect l="l" t="t" r="r" b="b"/>
            <a:pathLst>
              <a:path w="1447800" h="338454">
                <a:moveTo>
                  <a:pt x="0" y="338137"/>
                </a:moveTo>
                <a:lnTo>
                  <a:pt x="1447800" y="338137"/>
                </a:lnTo>
                <a:lnTo>
                  <a:pt x="1447800" y="0"/>
                </a:lnTo>
                <a:lnTo>
                  <a:pt x="0" y="0"/>
                </a:lnTo>
                <a:lnTo>
                  <a:pt x="0" y="338137"/>
                </a:lnTo>
                <a:close/>
              </a:path>
            </a:pathLst>
          </a:custGeom>
          <a:ln w="9525">
            <a:solidFill>
              <a:srgbClr val="003399"/>
            </a:solidFill>
          </a:ln>
        </p:spPr>
        <p:txBody>
          <a:bodyPr wrap="square" lIns="0" tIns="0" rIns="0" bIns="0" rtlCol="0"/>
          <a:lstStyle/>
          <a:p>
            <a:endParaRPr/>
          </a:p>
        </p:txBody>
      </p:sp>
      <p:sp>
        <p:nvSpPr>
          <p:cNvPr id="17" name="object 17"/>
          <p:cNvSpPr txBox="1"/>
          <p:nvPr/>
        </p:nvSpPr>
        <p:spPr>
          <a:xfrm>
            <a:off x="6520688" y="3374897"/>
            <a:ext cx="312420" cy="188595"/>
          </a:xfrm>
          <a:prstGeom prst="rect">
            <a:avLst/>
          </a:prstGeom>
        </p:spPr>
        <p:txBody>
          <a:bodyPr vert="horz" wrap="square" lIns="0" tIns="14604" rIns="0" bIns="0" rtlCol="0">
            <a:spAutoFit/>
          </a:bodyPr>
          <a:lstStyle/>
          <a:p>
            <a:pPr marL="12700">
              <a:lnSpc>
                <a:spcPct val="100000"/>
              </a:lnSpc>
              <a:spcBef>
                <a:spcPts val="114"/>
              </a:spcBef>
            </a:pPr>
            <a:r>
              <a:rPr sz="1050" b="1" spc="-130" dirty="0">
                <a:solidFill>
                  <a:srgbClr val="3366CC"/>
                </a:solidFill>
                <a:latin typeface="Arial"/>
                <a:cs typeface="Arial"/>
              </a:rPr>
              <a:t>m</a:t>
            </a:r>
            <a:r>
              <a:rPr sz="1050" b="1" spc="-85" dirty="0">
                <a:solidFill>
                  <a:srgbClr val="3366CC"/>
                </a:solidFill>
                <a:latin typeface="Arial"/>
                <a:cs typeface="Arial"/>
              </a:rPr>
              <a:t>e</a:t>
            </a:r>
            <a:r>
              <a:rPr sz="1050" b="1" spc="-75" dirty="0">
                <a:solidFill>
                  <a:srgbClr val="3366CC"/>
                </a:solidFill>
                <a:latin typeface="Arial"/>
                <a:cs typeface="Arial"/>
              </a:rPr>
              <a:t>a</a:t>
            </a:r>
            <a:r>
              <a:rPr sz="1050" b="1" spc="-150" dirty="0">
                <a:solidFill>
                  <a:srgbClr val="3366CC"/>
                </a:solidFill>
                <a:latin typeface="Arial"/>
                <a:cs typeface="Arial"/>
              </a:rPr>
              <a:t>s</a:t>
            </a:r>
            <a:endParaRPr sz="1050">
              <a:latin typeface="Arial"/>
              <a:cs typeface="Arial"/>
            </a:endParaRPr>
          </a:p>
        </p:txBody>
      </p:sp>
      <p:sp>
        <p:nvSpPr>
          <p:cNvPr id="18" name="object 18"/>
          <p:cNvSpPr txBox="1"/>
          <p:nvPr/>
        </p:nvSpPr>
        <p:spPr>
          <a:xfrm>
            <a:off x="6397244" y="3259073"/>
            <a:ext cx="1746250" cy="269240"/>
          </a:xfrm>
          <a:prstGeom prst="rect">
            <a:avLst/>
          </a:prstGeom>
        </p:spPr>
        <p:txBody>
          <a:bodyPr vert="horz" wrap="square" lIns="0" tIns="12065" rIns="0" bIns="0" rtlCol="0">
            <a:spAutoFit/>
          </a:bodyPr>
          <a:lstStyle/>
          <a:p>
            <a:pPr marL="12700">
              <a:lnSpc>
                <a:spcPct val="100000"/>
              </a:lnSpc>
              <a:spcBef>
                <a:spcPts val="95"/>
              </a:spcBef>
              <a:tabLst>
                <a:tab pos="422275" algn="l"/>
              </a:tabLst>
            </a:pPr>
            <a:r>
              <a:rPr sz="1600" b="1" spc="-180" dirty="0">
                <a:solidFill>
                  <a:srgbClr val="3366CC"/>
                </a:solidFill>
                <a:latin typeface="Arial"/>
                <a:cs typeface="Arial"/>
              </a:rPr>
              <a:t>D	</a:t>
            </a:r>
            <a:r>
              <a:rPr sz="1600" b="1" spc="-114" dirty="0">
                <a:solidFill>
                  <a:srgbClr val="3366CC"/>
                </a:solidFill>
                <a:latin typeface="Arial"/>
                <a:cs typeface="Arial"/>
              </a:rPr>
              <a:t>=12 </a:t>
            </a:r>
            <a:r>
              <a:rPr sz="1600" b="1" spc="-105" dirty="0">
                <a:solidFill>
                  <a:srgbClr val="3366CC"/>
                </a:solidFill>
                <a:latin typeface="Arial"/>
                <a:cs typeface="Arial"/>
              </a:rPr>
              <a:t>;</a:t>
            </a:r>
            <a:r>
              <a:rPr sz="1600" b="1" spc="85" dirty="0">
                <a:solidFill>
                  <a:srgbClr val="3366CC"/>
                </a:solidFill>
                <a:latin typeface="Arial"/>
                <a:cs typeface="Arial"/>
              </a:rPr>
              <a:t> </a:t>
            </a:r>
            <a:r>
              <a:rPr sz="1600" b="1" spc="-145" dirty="0">
                <a:solidFill>
                  <a:srgbClr val="3366CC"/>
                </a:solidFill>
                <a:latin typeface="Arial"/>
                <a:cs typeface="Arial"/>
              </a:rPr>
              <a:t>sigma</a:t>
            </a:r>
            <a:r>
              <a:rPr sz="1575" b="1" spc="-217" baseline="26455" dirty="0">
                <a:solidFill>
                  <a:srgbClr val="3366CC"/>
                </a:solidFill>
                <a:latin typeface="Arial"/>
                <a:cs typeface="Arial"/>
              </a:rPr>
              <a:t>2</a:t>
            </a:r>
            <a:r>
              <a:rPr sz="1600" b="1" spc="-145" dirty="0">
                <a:solidFill>
                  <a:srgbClr val="3366CC"/>
                </a:solidFill>
                <a:latin typeface="Arial"/>
                <a:cs typeface="Arial"/>
              </a:rPr>
              <a:t>=1</a:t>
            </a:r>
            <a:endParaRPr sz="1600">
              <a:latin typeface="Arial"/>
              <a:cs typeface="Arial"/>
            </a:endParaRPr>
          </a:p>
        </p:txBody>
      </p:sp>
      <p:sp>
        <p:nvSpPr>
          <p:cNvPr id="19" name="object 19"/>
          <p:cNvSpPr txBox="1"/>
          <p:nvPr/>
        </p:nvSpPr>
        <p:spPr>
          <a:xfrm>
            <a:off x="4219194" y="2319020"/>
            <a:ext cx="634365" cy="269240"/>
          </a:xfrm>
          <a:prstGeom prst="rect">
            <a:avLst/>
          </a:prstGeom>
        </p:spPr>
        <p:txBody>
          <a:bodyPr vert="horz" wrap="square" lIns="0" tIns="12065" rIns="0" bIns="0" rtlCol="0">
            <a:spAutoFit/>
          </a:bodyPr>
          <a:lstStyle/>
          <a:p>
            <a:pPr marL="12700">
              <a:lnSpc>
                <a:spcPct val="100000"/>
              </a:lnSpc>
              <a:spcBef>
                <a:spcPts val="95"/>
              </a:spcBef>
            </a:pPr>
            <a:r>
              <a:rPr sz="1600" b="1" spc="-160" dirty="0">
                <a:solidFill>
                  <a:srgbClr val="CC00FF"/>
                </a:solidFill>
                <a:latin typeface="Arial"/>
                <a:cs typeface="Arial"/>
              </a:rPr>
              <a:t>Est</a:t>
            </a:r>
            <a:r>
              <a:rPr sz="1600" b="1" spc="-125" dirty="0">
                <a:solidFill>
                  <a:srgbClr val="CC00FF"/>
                </a:solidFill>
                <a:latin typeface="Arial"/>
                <a:cs typeface="Arial"/>
              </a:rPr>
              <a:t> </a:t>
            </a:r>
            <a:r>
              <a:rPr sz="1600" b="1" spc="-114" dirty="0">
                <a:solidFill>
                  <a:srgbClr val="CC00FF"/>
                </a:solidFill>
                <a:latin typeface="Arial"/>
                <a:cs typeface="Arial"/>
              </a:rPr>
              <a:t>=38</a:t>
            </a:r>
            <a:endParaRPr sz="1600">
              <a:latin typeface="Arial"/>
              <a:cs typeface="Arial"/>
            </a:endParaRPr>
          </a:p>
        </p:txBody>
      </p:sp>
      <p:sp>
        <p:nvSpPr>
          <p:cNvPr id="20" name="object 20"/>
          <p:cNvSpPr/>
          <p:nvPr/>
        </p:nvSpPr>
        <p:spPr>
          <a:xfrm>
            <a:off x="3706876" y="2400300"/>
            <a:ext cx="381000" cy="76200"/>
          </a:xfrm>
          <a:custGeom>
            <a:avLst/>
            <a:gdLst/>
            <a:ahLst/>
            <a:cxnLst/>
            <a:rect l="l" t="t" r="r" b="b"/>
            <a:pathLst>
              <a:path w="381000" h="76200">
                <a:moveTo>
                  <a:pt x="76073" y="0"/>
                </a:moveTo>
                <a:lnTo>
                  <a:pt x="0" y="38100"/>
                </a:lnTo>
                <a:lnTo>
                  <a:pt x="76073" y="76200"/>
                </a:lnTo>
                <a:lnTo>
                  <a:pt x="76073" y="42799"/>
                </a:lnTo>
                <a:lnTo>
                  <a:pt x="63500" y="42799"/>
                </a:lnTo>
                <a:lnTo>
                  <a:pt x="63500" y="33274"/>
                </a:lnTo>
                <a:lnTo>
                  <a:pt x="76073" y="33274"/>
                </a:lnTo>
                <a:lnTo>
                  <a:pt x="76073" y="0"/>
                </a:lnTo>
                <a:close/>
              </a:path>
              <a:path w="381000" h="76200">
                <a:moveTo>
                  <a:pt x="76073" y="33274"/>
                </a:moveTo>
                <a:lnTo>
                  <a:pt x="63500" y="33274"/>
                </a:lnTo>
                <a:lnTo>
                  <a:pt x="63500" y="42799"/>
                </a:lnTo>
                <a:lnTo>
                  <a:pt x="76073" y="42799"/>
                </a:lnTo>
                <a:lnTo>
                  <a:pt x="76073" y="33274"/>
                </a:lnTo>
                <a:close/>
              </a:path>
              <a:path w="381000" h="76200">
                <a:moveTo>
                  <a:pt x="381000" y="33274"/>
                </a:moveTo>
                <a:lnTo>
                  <a:pt x="76073" y="33274"/>
                </a:lnTo>
                <a:lnTo>
                  <a:pt x="76073" y="42799"/>
                </a:lnTo>
                <a:lnTo>
                  <a:pt x="381000" y="42799"/>
                </a:lnTo>
                <a:lnTo>
                  <a:pt x="381000" y="33274"/>
                </a:lnTo>
                <a:close/>
              </a:path>
            </a:pathLst>
          </a:custGeom>
          <a:solidFill>
            <a:srgbClr val="003399"/>
          </a:solidFill>
        </p:spPr>
        <p:txBody>
          <a:bodyPr wrap="square" lIns="0" tIns="0" rIns="0" bIns="0" rtlCol="0"/>
          <a:lstStyle/>
          <a:p>
            <a:endParaRPr/>
          </a:p>
        </p:txBody>
      </p:sp>
      <p:sp>
        <p:nvSpPr>
          <p:cNvPr id="21" name="object 21"/>
          <p:cNvSpPr/>
          <p:nvPr/>
        </p:nvSpPr>
        <p:spPr>
          <a:xfrm>
            <a:off x="8177148" y="2781300"/>
            <a:ext cx="342900" cy="76200"/>
          </a:xfrm>
          <a:custGeom>
            <a:avLst/>
            <a:gdLst/>
            <a:ahLst/>
            <a:cxnLst/>
            <a:rect l="l" t="t" r="r" b="b"/>
            <a:pathLst>
              <a:path w="342900" h="76200">
                <a:moveTo>
                  <a:pt x="266700" y="0"/>
                </a:moveTo>
                <a:lnTo>
                  <a:pt x="266700" y="76200"/>
                </a:lnTo>
                <a:lnTo>
                  <a:pt x="333501" y="42799"/>
                </a:lnTo>
                <a:lnTo>
                  <a:pt x="279400" y="42799"/>
                </a:lnTo>
                <a:lnTo>
                  <a:pt x="279400" y="33274"/>
                </a:lnTo>
                <a:lnTo>
                  <a:pt x="333248" y="33274"/>
                </a:lnTo>
                <a:lnTo>
                  <a:pt x="266700" y="0"/>
                </a:lnTo>
                <a:close/>
              </a:path>
              <a:path w="342900" h="76200">
                <a:moveTo>
                  <a:pt x="266700" y="33274"/>
                </a:moveTo>
                <a:lnTo>
                  <a:pt x="0" y="33274"/>
                </a:lnTo>
                <a:lnTo>
                  <a:pt x="0" y="42799"/>
                </a:lnTo>
                <a:lnTo>
                  <a:pt x="266700" y="42799"/>
                </a:lnTo>
                <a:lnTo>
                  <a:pt x="266700" y="33274"/>
                </a:lnTo>
                <a:close/>
              </a:path>
              <a:path w="342900" h="76200">
                <a:moveTo>
                  <a:pt x="333248" y="33274"/>
                </a:moveTo>
                <a:lnTo>
                  <a:pt x="279400" y="33274"/>
                </a:lnTo>
                <a:lnTo>
                  <a:pt x="279400" y="42799"/>
                </a:lnTo>
                <a:lnTo>
                  <a:pt x="333501" y="42799"/>
                </a:lnTo>
                <a:lnTo>
                  <a:pt x="342900" y="38100"/>
                </a:lnTo>
                <a:lnTo>
                  <a:pt x="333248" y="33274"/>
                </a:lnTo>
                <a:close/>
              </a:path>
            </a:pathLst>
          </a:custGeom>
          <a:solidFill>
            <a:srgbClr val="003399"/>
          </a:solidFill>
        </p:spPr>
        <p:txBody>
          <a:bodyPr wrap="square" lIns="0" tIns="0" rIns="0" bIns="0" rtlCol="0"/>
          <a:lstStyle/>
          <a:p>
            <a:endParaRPr/>
          </a:p>
        </p:txBody>
      </p:sp>
      <p:sp>
        <p:nvSpPr>
          <p:cNvPr id="22" name="TextBox 21"/>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40725681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0729" y="534923"/>
            <a:ext cx="4561231" cy="627736"/>
          </a:xfrm>
          <a:prstGeom prst="rect">
            <a:avLst/>
          </a:prstGeom>
        </p:spPr>
        <p:txBody>
          <a:bodyPr vert="horz" wrap="square" lIns="0" tIns="12065" rIns="0" bIns="0" rtlCol="0">
            <a:spAutoFit/>
          </a:bodyPr>
          <a:lstStyle/>
          <a:p>
            <a:pPr marL="12700">
              <a:lnSpc>
                <a:spcPct val="100000"/>
              </a:lnSpc>
              <a:spcBef>
                <a:spcPts val="95"/>
              </a:spcBef>
            </a:pPr>
            <a:r>
              <a:rPr spc="-355" dirty="0"/>
              <a:t>RTNET</a:t>
            </a:r>
          </a:p>
        </p:txBody>
      </p:sp>
      <p:sp>
        <p:nvSpPr>
          <p:cNvPr id="3" name="object 3"/>
          <p:cNvSpPr txBox="1"/>
          <p:nvPr/>
        </p:nvSpPr>
        <p:spPr>
          <a:xfrm>
            <a:off x="646277" y="1212366"/>
            <a:ext cx="4108288" cy="627736"/>
          </a:xfrm>
          <a:prstGeom prst="rect">
            <a:avLst/>
          </a:prstGeom>
        </p:spPr>
        <p:txBody>
          <a:bodyPr vert="horz" wrap="square" lIns="0" tIns="12065" rIns="0" bIns="0" rtlCol="0">
            <a:spAutoFit/>
          </a:bodyPr>
          <a:lstStyle/>
          <a:p>
            <a:pPr marL="12700">
              <a:spcBef>
                <a:spcPts val="95"/>
              </a:spcBef>
              <a:tabLst>
                <a:tab pos="445134" algn="l"/>
              </a:tabLst>
            </a:pPr>
            <a:r>
              <a:rPr sz="4000" spc="-355" dirty="0" smtClean="0">
                <a:solidFill>
                  <a:schemeClr val="accent1"/>
                </a:solidFill>
                <a:latin typeface="+mj-lt"/>
                <a:ea typeface="+mj-ea"/>
                <a:cs typeface="+mj-cs"/>
              </a:rPr>
              <a:t>Observability</a:t>
            </a:r>
            <a:endParaRPr sz="4000" spc="-355" dirty="0">
              <a:solidFill>
                <a:schemeClr val="accent1"/>
              </a:solidFill>
              <a:latin typeface="+mj-lt"/>
              <a:ea typeface="+mj-ea"/>
              <a:cs typeface="+mj-cs"/>
            </a:endParaRPr>
          </a:p>
        </p:txBody>
      </p:sp>
      <p:sp>
        <p:nvSpPr>
          <p:cNvPr id="4" name="object 4"/>
          <p:cNvSpPr txBox="1"/>
          <p:nvPr/>
        </p:nvSpPr>
        <p:spPr>
          <a:xfrm>
            <a:off x="646277" y="3620213"/>
            <a:ext cx="7874000" cy="2469515"/>
          </a:xfrm>
          <a:prstGeom prst="rect">
            <a:avLst/>
          </a:prstGeom>
        </p:spPr>
        <p:txBody>
          <a:bodyPr vert="horz" wrap="square" lIns="0" tIns="61594" rIns="0" bIns="0" rtlCol="0">
            <a:spAutoFit/>
          </a:bodyPr>
          <a:lstStyle/>
          <a:p>
            <a:pPr marL="355600" marR="175895" indent="-342900">
              <a:lnSpc>
                <a:spcPts val="2160"/>
              </a:lnSpc>
              <a:spcBef>
                <a:spcPts val="484"/>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100" b="1" i="1" spc="-229" dirty="0">
                <a:solidFill>
                  <a:srgbClr val="CC3300"/>
                </a:solidFill>
                <a:latin typeface="Arial"/>
                <a:cs typeface="Arial"/>
              </a:rPr>
              <a:t>Measurement-Observable </a:t>
            </a:r>
            <a:r>
              <a:rPr sz="2100" b="1" i="1" spc="-140" dirty="0">
                <a:solidFill>
                  <a:srgbClr val="5F5F5F"/>
                </a:solidFill>
                <a:latin typeface="Arial"/>
                <a:cs typeface="Arial"/>
              </a:rPr>
              <a:t>(or </a:t>
            </a:r>
            <a:r>
              <a:rPr sz="2100" b="1" i="1" spc="-165" dirty="0">
                <a:solidFill>
                  <a:srgbClr val="5F5F5F"/>
                </a:solidFill>
                <a:latin typeface="Arial"/>
                <a:cs typeface="Arial"/>
              </a:rPr>
              <a:t>strictly </a:t>
            </a:r>
            <a:r>
              <a:rPr sz="2100" b="1" i="1" spc="-245" dirty="0">
                <a:solidFill>
                  <a:srgbClr val="5F5F5F"/>
                </a:solidFill>
                <a:latin typeface="Arial"/>
                <a:cs typeface="Arial"/>
              </a:rPr>
              <a:t>speaking </a:t>
            </a:r>
            <a:r>
              <a:rPr sz="2100" b="1" i="1" spc="-160" dirty="0">
                <a:solidFill>
                  <a:srgbClr val="5F5F5F"/>
                </a:solidFill>
                <a:latin typeface="Arial"/>
                <a:cs typeface="Arial"/>
              </a:rPr>
              <a:t>: </a:t>
            </a:r>
            <a:r>
              <a:rPr sz="2100" b="1" i="1" spc="-200" dirty="0">
                <a:solidFill>
                  <a:srgbClr val="5F5F5F"/>
                </a:solidFill>
                <a:latin typeface="Arial"/>
                <a:cs typeface="Arial"/>
              </a:rPr>
              <a:t>“observable”)  </a:t>
            </a:r>
            <a:r>
              <a:rPr sz="2000" b="1" spc="-170" dirty="0">
                <a:solidFill>
                  <a:srgbClr val="5F5F5F"/>
                </a:solidFill>
                <a:latin typeface="Arial"/>
                <a:cs typeface="Arial"/>
              </a:rPr>
              <a:t>Portions </a:t>
            </a:r>
            <a:r>
              <a:rPr sz="2000" b="1" spc="-145" dirty="0">
                <a:solidFill>
                  <a:srgbClr val="5F5F5F"/>
                </a:solidFill>
                <a:latin typeface="Arial"/>
                <a:cs typeface="Arial"/>
              </a:rPr>
              <a:t>of </a:t>
            </a:r>
            <a:r>
              <a:rPr sz="2000" b="1" spc="-130" dirty="0">
                <a:solidFill>
                  <a:srgbClr val="5F5F5F"/>
                </a:solidFill>
                <a:latin typeface="Arial"/>
                <a:cs typeface="Arial"/>
              </a:rPr>
              <a:t>the </a:t>
            </a:r>
            <a:r>
              <a:rPr sz="2000" b="1" spc="-125" dirty="0">
                <a:solidFill>
                  <a:srgbClr val="5F5F5F"/>
                </a:solidFill>
                <a:latin typeface="Arial"/>
                <a:cs typeface="Arial"/>
              </a:rPr>
              <a:t>network </a:t>
            </a:r>
            <a:r>
              <a:rPr sz="2000" b="1" spc="-135" dirty="0">
                <a:solidFill>
                  <a:srgbClr val="5F5F5F"/>
                </a:solidFill>
                <a:latin typeface="Arial"/>
                <a:cs typeface="Arial"/>
              </a:rPr>
              <a:t>where </a:t>
            </a:r>
            <a:r>
              <a:rPr sz="2000" b="1" spc="-245" dirty="0">
                <a:solidFill>
                  <a:srgbClr val="5F5F5F"/>
                </a:solidFill>
                <a:latin typeface="Arial"/>
                <a:cs typeface="Arial"/>
              </a:rPr>
              <a:t>RTNET </a:t>
            </a:r>
            <a:r>
              <a:rPr sz="2000" b="1" spc="-235" dirty="0">
                <a:solidFill>
                  <a:srgbClr val="5F5F5F"/>
                </a:solidFill>
                <a:latin typeface="Arial"/>
                <a:cs typeface="Arial"/>
              </a:rPr>
              <a:t>can </a:t>
            </a:r>
            <a:r>
              <a:rPr sz="2000" b="1" spc="-140" dirty="0">
                <a:solidFill>
                  <a:srgbClr val="5F5F5F"/>
                </a:solidFill>
                <a:latin typeface="Arial"/>
                <a:cs typeface="Arial"/>
              </a:rPr>
              <a:t>estimate </a:t>
            </a:r>
            <a:r>
              <a:rPr sz="2000" b="1" spc="-130" dirty="0">
                <a:solidFill>
                  <a:srgbClr val="5F5F5F"/>
                </a:solidFill>
                <a:latin typeface="Arial"/>
                <a:cs typeface="Arial"/>
              </a:rPr>
              <a:t>the </a:t>
            </a:r>
            <a:r>
              <a:rPr sz="2000" b="1" spc="-125" dirty="0">
                <a:solidFill>
                  <a:srgbClr val="5F5F5F"/>
                </a:solidFill>
                <a:latin typeface="Arial"/>
                <a:cs typeface="Arial"/>
              </a:rPr>
              <a:t>state </a:t>
            </a:r>
            <a:r>
              <a:rPr sz="2000" b="1" spc="-210" dirty="0">
                <a:solidFill>
                  <a:srgbClr val="5F5F5F"/>
                </a:solidFill>
                <a:latin typeface="Arial"/>
                <a:cs typeface="Arial"/>
              </a:rPr>
              <a:t>using </a:t>
            </a:r>
            <a:r>
              <a:rPr sz="2000" b="1" spc="-185" dirty="0">
                <a:solidFill>
                  <a:srgbClr val="5F5F5F"/>
                </a:solidFill>
                <a:latin typeface="Arial"/>
                <a:cs typeface="Arial"/>
              </a:rPr>
              <a:t>only  </a:t>
            </a:r>
            <a:r>
              <a:rPr sz="2000" b="1" spc="-150" dirty="0">
                <a:solidFill>
                  <a:srgbClr val="5F5F5F"/>
                </a:solidFill>
                <a:latin typeface="Arial"/>
                <a:cs typeface="Arial"/>
              </a:rPr>
              <a:t>actual</a:t>
            </a:r>
            <a:r>
              <a:rPr sz="2000" b="1" spc="-100" dirty="0">
                <a:solidFill>
                  <a:srgbClr val="5F5F5F"/>
                </a:solidFill>
                <a:latin typeface="Arial"/>
                <a:cs typeface="Arial"/>
              </a:rPr>
              <a:t> </a:t>
            </a:r>
            <a:r>
              <a:rPr sz="2000" b="1" spc="-180" dirty="0">
                <a:solidFill>
                  <a:srgbClr val="5F5F5F"/>
                </a:solidFill>
                <a:latin typeface="Arial"/>
                <a:cs typeface="Arial"/>
              </a:rPr>
              <a:t>measurements.</a:t>
            </a:r>
            <a:endParaRPr sz="2000" dirty="0">
              <a:latin typeface="Arial"/>
              <a:cs typeface="Arial"/>
            </a:endParaRPr>
          </a:p>
          <a:p>
            <a:pPr marL="12700">
              <a:lnSpc>
                <a:spcPts val="2390"/>
              </a:lnSpc>
              <a:spcBef>
                <a:spcPts val="123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100" b="1" i="1" spc="-250" dirty="0">
                <a:solidFill>
                  <a:srgbClr val="CC3300"/>
                </a:solidFill>
                <a:latin typeface="Arial"/>
                <a:cs typeface="Arial"/>
              </a:rPr>
              <a:t>Observable </a:t>
            </a:r>
            <a:r>
              <a:rPr sz="2100" b="1" i="1" spc="-140" dirty="0">
                <a:solidFill>
                  <a:srgbClr val="5F5F5F"/>
                </a:solidFill>
                <a:latin typeface="Arial"/>
                <a:cs typeface="Arial"/>
              </a:rPr>
              <a:t>(or </a:t>
            </a:r>
            <a:r>
              <a:rPr sz="2100" b="1" i="1" spc="-165" dirty="0">
                <a:solidFill>
                  <a:srgbClr val="5F5F5F"/>
                </a:solidFill>
                <a:latin typeface="Arial"/>
                <a:cs typeface="Arial"/>
              </a:rPr>
              <a:t>strictly </a:t>
            </a:r>
            <a:r>
              <a:rPr sz="2100" b="1" i="1" spc="-245" dirty="0">
                <a:solidFill>
                  <a:srgbClr val="5F5F5F"/>
                </a:solidFill>
                <a:latin typeface="Arial"/>
                <a:cs typeface="Arial"/>
              </a:rPr>
              <a:t>speaking</a:t>
            </a:r>
            <a:r>
              <a:rPr sz="2100" b="1" i="1" spc="85" dirty="0">
                <a:solidFill>
                  <a:srgbClr val="5F5F5F"/>
                </a:solidFill>
                <a:latin typeface="Arial"/>
                <a:cs typeface="Arial"/>
              </a:rPr>
              <a:t> </a:t>
            </a:r>
            <a:r>
              <a:rPr sz="2100" b="1" i="1" spc="-160" dirty="0">
                <a:solidFill>
                  <a:srgbClr val="5F5F5F"/>
                </a:solidFill>
                <a:latin typeface="Arial"/>
                <a:cs typeface="Arial"/>
              </a:rPr>
              <a:t>:</a:t>
            </a:r>
            <a:r>
              <a:rPr sz="2100" b="1" i="1" spc="-80" dirty="0">
                <a:solidFill>
                  <a:srgbClr val="5F5F5F"/>
                </a:solidFill>
                <a:latin typeface="Arial"/>
                <a:cs typeface="Arial"/>
              </a:rPr>
              <a:t> </a:t>
            </a:r>
            <a:r>
              <a:rPr sz="2100" b="1" i="1" spc="-190" dirty="0">
                <a:solidFill>
                  <a:srgbClr val="5F5F5F"/>
                </a:solidFill>
                <a:latin typeface="Arial"/>
                <a:cs typeface="Arial"/>
              </a:rPr>
              <a:t>“solvable”)</a:t>
            </a:r>
            <a:endParaRPr sz="2100" dirty="0">
              <a:latin typeface="Arial"/>
              <a:cs typeface="Arial"/>
            </a:endParaRPr>
          </a:p>
          <a:p>
            <a:pPr marL="355600" marR="5080">
              <a:lnSpc>
                <a:spcPts val="2160"/>
              </a:lnSpc>
              <a:spcBef>
                <a:spcPts val="135"/>
              </a:spcBef>
            </a:pPr>
            <a:r>
              <a:rPr sz="2000" b="1" spc="-170" dirty="0">
                <a:solidFill>
                  <a:srgbClr val="5F5F5F"/>
                </a:solidFill>
                <a:latin typeface="Arial"/>
                <a:cs typeface="Arial"/>
              </a:rPr>
              <a:t>Portions </a:t>
            </a:r>
            <a:r>
              <a:rPr sz="2000" b="1" spc="-145" dirty="0">
                <a:solidFill>
                  <a:srgbClr val="5F5F5F"/>
                </a:solidFill>
                <a:latin typeface="Arial"/>
                <a:cs typeface="Arial"/>
              </a:rPr>
              <a:t>of </a:t>
            </a:r>
            <a:r>
              <a:rPr sz="2000" b="1" spc="-130" dirty="0">
                <a:solidFill>
                  <a:srgbClr val="5F5F5F"/>
                </a:solidFill>
                <a:latin typeface="Arial"/>
                <a:cs typeface="Arial"/>
              </a:rPr>
              <a:t>the </a:t>
            </a:r>
            <a:r>
              <a:rPr sz="2000" b="1" spc="-125" dirty="0">
                <a:solidFill>
                  <a:srgbClr val="5F5F5F"/>
                </a:solidFill>
                <a:latin typeface="Arial"/>
                <a:cs typeface="Arial"/>
              </a:rPr>
              <a:t>network </a:t>
            </a:r>
            <a:r>
              <a:rPr sz="2000" b="1" spc="-135" dirty="0">
                <a:solidFill>
                  <a:srgbClr val="5F5F5F"/>
                </a:solidFill>
                <a:latin typeface="Arial"/>
                <a:cs typeface="Arial"/>
              </a:rPr>
              <a:t>where </a:t>
            </a:r>
            <a:r>
              <a:rPr sz="2000" b="1" spc="-245" dirty="0">
                <a:solidFill>
                  <a:srgbClr val="5F5F5F"/>
                </a:solidFill>
                <a:latin typeface="Arial"/>
                <a:cs typeface="Arial"/>
              </a:rPr>
              <a:t>RTNET </a:t>
            </a:r>
            <a:r>
              <a:rPr sz="2000" b="1" spc="-235" dirty="0">
                <a:solidFill>
                  <a:srgbClr val="5F5F5F"/>
                </a:solidFill>
                <a:latin typeface="Arial"/>
                <a:cs typeface="Arial"/>
              </a:rPr>
              <a:t>can </a:t>
            </a:r>
            <a:r>
              <a:rPr sz="2000" b="1" spc="-170" dirty="0">
                <a:solidFill>
                  <a:srgbClr val="5F5F5F"/>
                </a:solidFill>
                <a:latin typeface="Arial"/>
                <a:cs typeface="Arial"/>
              </a:rPr>
              <a:t>calculate</a:t>
            </a:r>
            <a:r>
              <a:rPr sz="2000" b="1" spc="210" dirty="0">
                <a:solidFill>
                  <a:srgbClr val="5F5F5F"/>
                </a:solidFill>
                <a:latin typeface="Arial"/>
                <a:cs typeface="Arial"/>
              </a:rPr>
              <a:t> </a:t>
            </a:r>
            <a:r>
              <a:rPr sz="2000" b="1" spc="-130" dirty="0">
                <a:solidFill>
                  <a:srgbClr val="5F5F5F"/>
                </a:solidFill>
                <a:latin typeface="Arial"/>
                <a:cs typeface="Arial"/>
              </a:rPr>
              <a:t>the </a:t>
            </a:r>
            <a:r>
              <a:rPr sz="2000" b="1" spc="-125" dirty="0">
                <a:solidFill>
                  <a:srgbClr val="5F5F5F"/>
                </a:solidFill>
                <a:latin typeface="Arial"/>
                <a:cs typeface="Arial"/>
              </a:rPr>
              <a:t>state </a:t>
            </a:r>
            <a:r>
              <a:rPr sz="2000" b="1" spc="-210" dirty="0">
                <a:solidFill>
                  <a:srgbClr val="5F5F5F"/>
                </a:solidFill>
                <a:latin typeface="Arial"/>
                <a:cs typeface="Arial"/>
              </a:rPr>
              <a:t>using  </a:t>
            </a:r>
            <a:r>
              <a:rPr sz="2000" b="1" spc="-145" dirty="0">
                <a:solidFill>
                  <a:srgbClr val="5F5F5F"/>
                </a:solidFill>
                <a:latin typeface="Arial"/>
                <a:cs typeface="Arial"/>
              </a:rPr>
              <a:t>available </a:t>
            </a:r>
            <a:r>
              <a:rPr sz="2000" b="1" spc="-180" dirty="0">
                <a:solidFill>
                  <a:srgbClr val="5F5F5F"/>
                </a:solidFill>
                <a:latin typeface="Arial"/>
                <a:cs typeface="Arial"/>
              </a:rPr>
              <a:t>measurements, </a:t>
            </a:r>
            <a:r>
              <a:rPr sz="2000" b="1" spc="-200" dirty="0">
                <a:solidFill>
                  <a:srgbClr val="5F5F5F"/>
                </a:solidFill>
                <a:latin typeface="Arial"/>
                <a:cs typeface="Arial"/>
              </a:rPr>
              <a:t>complemented </a:t>
            </a:r>
            <a:r>
              <a:rPr sz="2000" b="1" spc="-215" dirty="0">
                <a:solidFill>
                  <a:srgbClr val="5F5F5F"/>
                </a:solidFill>
                <a:latin typeface="Arial"/>
                <a:cs typeface="Arial"/>
              </a:rPr>
              <a:t>by </a:t>
            </a:r>
            <a:r>
              <a:rPr sz="2000" b="1" spc="-200" dirty="0">
                <a:solidFill>
                  <a:srgbClr val="5F5F5F"/>
                </a:solidFill>
                <a:latin typeface="Arial"/>
                <a:cs typeface="Arial"/>
              </a:rPr>
              <a:t>pseudo-measurements </a:t>
            </a:r>
            <a:r>
              <a:rPr sz="2000" b="1" spc="-185" dirty="0">
                <a:solidFill>
                  <a:srgbClr val="5F5F5F"/>
                </a:solidFill>
                <a:latin typeface="Arial"/>
                <a:cs typeface="Arial"/>
              </a:rPr>
              <a:t>(based  </a:t>
            </a:r>
            <a:r>
              <a:rPr sz="2000" b="1" spc="-235" dirty="0">
                <a:solidFill>
                  <a:srgbClr val="5F5F5F"/>
                </a:solidFill>
                <a:latin typeface="Arial"/>
                <a:cs typeface="Arial"/>
              </a:rPr>
              <a:t>on </a:t>
            </a:r>
            <a:r>
              <a:rPr sz="2000" b="1" spc="-204" dirty="0">
                <a:solidFill>
                  <a:srgbClr val="5F5F5F"/>
                </a:solidFill>
                <a:latin typeface="Arial"/>
                <a:cs typeface="Arial"/>
              </a:rPr>
              <a:t>modeled</a:t>
            </a:r>
            <a:r>
              <a:rPr sz="2000" b="1" spc="-90" dirty="0">
                <a:solidFill>
                  <a:srgbClr val="5F5F5F"/>
                </a:solidFill>
                <a:latin typeface="Arial"/>
                <a:cs typeface="Arial"/>
              </a:rPr>
              <a:t> </a:t>
            </a:r>
            <a:r>
              <a:rPr sz="2000" b="1" spc="-120" dirty="0">
                <a:solidFill>
                  <a:srgbClr val="5F5F5F"/>
                </a:solidFill>
                <a:latin typeface="Arial"/>
                <a:cs typeface="Arial"/>
              </a:rPr>
              <a:t>information).</a:t>
            </a:r>
            <a:endParaRPr sz="2000" dirty="0">
              <a:latin typeface="Arial"/>
              <a:cs typeface="Arial"/>
            </a:endParaRPr>
          </a:p>
          <a:p>
            <a:pPr marL="355600">
              <a:lnSpc>
                <a:spcPts val="2130"/>
              </a:lnSpc>
            </a:pPr>
            <a:r>
              <a:rPr sz="2000" b="1" spc="-170" dirty="0">
                <a:solidFill>
                  <a:srgbClr val="5F5F5F"/>
                </a:solidFill>
                <a:latin typeface="Arial"/>
                <a:cs typeface="Arial"/>
              </a:rPr>
              <a:t>= </a:t>
            </a:r>
            <a:r>
              <a:rPr sz="2000" b="1" spc="-160" dirty="0">
                <a:solidFill>
                  <a:srgbClr val="5F5F5F"/>
                </a:solidFill>
                <a:latin typeface="Arial"/>
                <a:cs typeface="Arial"/>
              </a:rPr>
              <a:t>set </a:t>
            </a:r>
            <a:r>
              <a:rPr sz="2000" b="1" spc="-150" dirty="0">
                <a:solidFill>
                  <a:srgbClr val="5F5F5F"/>
                </a:solidFill>
                <a:latin typeface="Arial"/>
                <a:cs typeface="Arial"/>
              </a:rPr>
              <a:t>of </a:t>
            </a:r>
            <a:r>
              <a:rPr sz="2000" b="1" spc="-175" dirty="0">
                <a:solidFill>
                  <a:srgbClr val="5F5F5F"/>
                </a:solidFill>
                <a:latin typeface="Arial"/>
                <a:cs typeface="Arial"/>
              </a:rPr>
              <a:t>“non-measurement </a:t>
            </a:r>
            <a:r>
              <a:rPr sz="2000" b="1" spc="-180" dirty="0">
                <a:solidFill>
                  <a:srgbClr val="5F5F5F"/>
                </a:solidFill>
                <a:latin typeface="Arial"/>
                <a:cs typeface="Arial"/>
              </a:rPr>
              <a:t>observable”</a:t>
            </a:r>
            <a:r>
              <a:rPr sz="2000" b="1" spc="-125" dirty="0">
                <a:solidFill>
                  <a:srgbClr val="5F5F5F"/>
                </a:solidFill>
                <a:latin typeface="Arial"/>
                <a:cs typeface="Arial"/>
              </a:rPr>
              <a:t> </a:t>
            </a:r>
            <a:r>
              <a:rPr sz="2000" b="1" spc="-250" dirty="0">
                <a:solidFill>
                  <a:srgbClr val="5F5F5F"/>
                </a:solidFill>
                <a:latin typeface="Arial"/>
                <a:cs typeface="Arial"/>
              </a:rPr>
              <a:t>buses</a:t>
            </a:r>
            <a:endParaRPr sz="2000" dirty="0">
              <a:latin typeface="Arial"/>
              <a:cs typeface="Arial"/>
            </a:endParaRPr>
          </a:p>
        </p:txBody>
      </p:sp>
      <p:sp>
        <p:nvSpPr>
          <p:cNvPr id="5" name="object 5"/>
          <p:cNvSpPr/>
          <p:nvPr/>
        </p:nvSpPr>
        <p:spPr>
          <a:xfrm>
            <a:off x="4795901" y="1076325"/>
            <a:ext cx="3862324" cy="240830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795901" y="1076325"/>
            <a:ext cx="3862704" cy="2408555"/>
          </a:xfrm>
          <a:custGeom>
            <a:avLst/>
            <a:gdLst/>
            <a:ahLst/>
            <a:cxnLst/>
            <a:rect l="l" t="t" r="r" b="b"/>
            <a:pathLst>
              <a:path w="3862704" h="2408554">
                <a:moveTo>
                  <a:pt x="0" y="2408301"/>
                </a:moveTo>
                <a:lnTo>
                  <a:pt x="3862324" y="2408301"/>
                </a:lnTo>
                <a:lnTo>
                  <a:pt x="3862324" y="0"/>
                </a:lnTo>
                <a:lnTo>
                  <a:pt x="0" y="0"/>
                </a:lnTo>
                <a:lnTo>
                  <a:pt x="0" y="2408301"/>
                </a:lnTo>
                <a:close/>
              </a:path>
            </a:pathLst>
          </a:custGeom>
          <a:ln w="12699">
            <a:solidFill>
              <a:srgbClr val="000000"/>
            </a:solidFill>
          </a:ln>
        </p:spPr>
        <p:txBody>
          <a:bodyPr wrap="square" lIns="0" tIns="0" rIns="0" bIns="0" rtlCol="0"/>
          <a:lstStyle/>
          <a:p>
            <a:endParaRPr/>
          </a:p>
        </p:txBody>
      </p:sp>
      <p:sp>
        <p:nvSpPr>
          <p:cNvPr id="7" name="object 7"/>
          <p:cNvSpPr/>
          <p:nvPr/>
        </p:nvSpPr>
        <p:spPr>
          <a:xfrm>
            <a:off x="4859401" y="1193800"/>
            <a:ext cx="3735704" cy="2155825"/>
          </a:xfrm>
          <a:custGeom>
            <a:avLst/>
            <a:gdLst/>
            <a:ahLst/>
            <a:cxnLst/>
            <a:rect l="l" t="t" r="r" b="b"/>
            <a:pathLst>
              <a:path w="3735704" h="2155825">
                <a:moveTo>
                  <a:pt x="3551047" y="0"/>
                </a:moveTo>
                <a:lnTo>
                  <a:pt x="184150" y="0"/>
                </a:lnTo>
                <a:lnTo>
                  <a:pt x="135187" y="6576"/>
                </a:lnTo>
                <a:lnTo>
                  <a:pt x="91195" y="25141"/>
                </a:lnTo>
                <a:lnTo>
                  <a:pt x="53927" y="53943"/>
                </a:lnTo>
                <a:lnTo>
                  <a:pt x="25136" y="91233"/>
                </a:lnTo>
                <a:lnTo>
                  <a:pt x="6576" y="135260"/>
                </a:lnTo>
                <a:lnTo>
                  <a:pt x="0" y="184276"/>
                </a:lnTo>
                <a:lnTo>
                  <a:pt x="0" y="1971548"/>
                </a:lnTo>
                <a:lnTo>
                  <a:pt x="6576" y="2020564"/>
                </a:lnTo>
                <a:lnTo>
                  <a:pt x="25136" y="2064591"/>
                </a:lnTo>
                <a:lnTo>
                  <a:pt x="53927" y="2101881"/>
                </a:lnTo>
                <a:lnTo>
                  <a:pt x="91195" y="2130683"/>
                </a:lnTo>
                <a:lnTo>
                  <a:pt x="135187" y="2149248"/>
                </a:lnTo>
                <a:lnTo>
                  <a:pt x="184150" y="2155825"/>
                </a:lnTo>
                <a:lnTo>
                  <a:pt x="3551047" y="2155825"/>
                </a:lnTo>
                <a:lnTo>
                  <a:pt x="3600063" y="2149248"/>
                </a:lnTo>
                <a:lnTo>
                  <a:pt x="3644090" y="2130683"/>
                </a:lnTo>
                <a:lnTo>
                  <a:pt x="3681380" y="2101881"/>
                </a:lnTo>
                <a:lnTo>
                  <a:pt x="3710182" y="2064591"/>
                </a:lnTo>
                <a:lnTo>
                  <a:pt x="3728747" y="2020564"/>
                </a:lnTo>
                <a:lnTo>
                  <a:pt x="3735324" y="1971548"/>
                </a:lnTo>
                <a:lnTo>
                  <a:pt x="3735324" y="184276"/>
                </a:lnTo>
                <a:lnTo>
                  <a:pt x="3728747" y="135260"/>
                </a:lnTo>
                <a:lnTo>
                  <a:pt x="3710182" y="91233"/>
                </a:lnTo>
                <a:lnTo>
                  <a:pt x="3681380" y="53943"/>
                </a:lnTo>
                <a:lnTo>
                  <a:pt x="3644090" y="25141"/>
                </a:lnTo>
                <a:lnTo>
                  <a:pt x="3600063" y="6576"/>
                </a:lnTo>
                <a:lnTo>
                  <a:pt x="3551047" y="0"/>
                </a:lnTo>
                <a:close/>
              </a:path>
            </a:pathLst>
          </a:custGeom>
          <a:solidFill>
            <a:srgbClr val="FFE2FF"/>
          </a:solidFill>
        </p:spPr>
        <p:txBody>
          <a:bodyPr wrap="square" lIns="0" tIns="0" rIns="0" bIns="0" rtlCol="0"/>
          <a:lstStyle/>
          <a:p>
            <a:endParaRPr/>
          </a:p>
        </p:txBody>
      </p:sp>
      <p:sp>
        <p:nvSpPr>
          <p:cNvPr id="8" name="object 8"/>
          <p:cNvSpPr/>
          <p:nvPr/>
        </p:nvSpPr>
        <p:spPr>
          <a:xfrm>
            <a:off x="4859401" y="1193800"/>
            <a:ext cx="3735704" cy="2155825"/>
          </a:xfrm>
          <a:custGeom>
            <a:avLst/>
            <a:gdLst/>
            <a:ahLst/>
            <a:cxnLst/>
            <a:rect l="l" t="t" r="r" b="b"/>
            <a:pathLst>
              <a:path w="3735704" h="2155825">
                <a:moveTo>
                  <a:pt x="0" y="184276"/>
                </a:moveTo>
                <a:lnTo>
                  <a:pt x="6576" y="135260"/>
                </a:lnTo>
                <a:lnTo>
                  <a:pt x="25136" y="91233"/>
                </a:lnTo>
                <a:lnTo>
                  <a:pt x="53927" y="53943"/>
                </a:lnTo>
                <a:lnTo>
                  <a:pt x="91195" y="25141"/>
                </a:lnTo>
                <a:lnTo>
                  <a:pt x="135187" y="6576"/>
                </a:lnTo>
                <a:lnTo>
                  <a:pt x="184150" y="0"/>
                </a:lnTo>
                <a:lnTo>
                  <a:pt x="3551047" y="0"/>
                </a:lnTo>
                <a:lnTo>
                  <a:pt x="3600063" y="6576"/>
                </a:lnTo>
                <a:lnTo>
                  <a:pt x="3644090" y="25141"/>
                </a:lnTo>
                <a:lnTo>
                  <a:pt x="3681380" y="53943"/>
                </a:lnTo>
                <a:lnTo>
                  <a:pt x="3710182" y="91233"/>
                </a:lnTo>
                <a:lnTo>
                  <a:pt x="3728747" y="135260"/>
                </a:lnTo>
                <a:lnTo>
                  <a:pt x="3735324" y="184276"/>
                </a:lnTo>
                <a:lnTo>
                  <a:pt x="3735324" y="1971548"/>
                </a:lnTo>
                <a:lnTo>
                  <a:pt x="3728747" y="2020564"/>
                </a:lnTo>
                <a:lnTo>
                  <a:pt x="3710182" y="2064591"/>
                </a:lnTo>
                <a:lnTo>
                  <a:pt x="3681380" y="2101881"/>
                </a:lnTo>
                <a:lnTo>
                  <a:pt x="3644090" y="2130683"/>
                </a:lnTo>
                <a:lnTo>
                  <a:pt x="3600063" y="2149248"/>
                </a:lnTo>
                <a:lnTo>
                  <a:pt x="3551047" y="2155825"/>
                </a:lnTo>
                <a:lnTo>
                  <a:pt x="184150" y="2155825"/>
                </a:lnTo>
                <a:lnTo>
                  <a:pt x="135187" y="2149248"/>
                </a:lnTo>
                <a:lnTo>
                  <a:pt x="91195" y="2130683"/>
                </a:lnTo>
                <a:lnTo>
                  <a:pt x="53927" y="2101881"/>
                </a:lnTo>
                <a:lnTo>
                  <a:pt x="25136" y="2064591"/>
                </a:lnTo>
                <a:lnTo>
                  <a:pt x="6576" y="2020564"/>
                </a:lnTo>
                <a:lnTo>
                  <a:pt x="0" y="1971548"/>
                </a:lnTo>
                <a:lnTo>
                  <a:pt x="0" y="184276"/>
                </a:lnTo>
                <a:close/>
              </a:path>
            </a:pathLst>
          </a:custGeom>
          <a:ln w="12700">
            <a:solidFill>
              <a:srgbClr val="000000"/>
            </a:solidFill>
          </a:ln>
        </p:spPr>
        <p:txBody>
          <a:bodyPr wrap="square" lIns="0" tIns="0" rIns="0" bIns="0" rtlCol="0"/>
          <a:lstStyle/>
          <a:p>
            <a:endParaRPr/>
          </a:p>
        </p:txBody>
      </p:sp>
      <p:sp>
        <p:nvSpPr>
          <p:cNvPr id="9" name="object 9"/>
          <p:cNvSpPr/>
          <p:nvPr/>
        </p:nvSpPr>
        <p:spPr>
          <a:xfrm>
            <a:off x="7263383" y="2264664"/>
            <a:ext cx="190500" cy="263651"/>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7056119" y="2165095"/>
            <a:ext cx="296545" cy="286385"/>
          </a:xfrm>
          <a:prstGeom prst="rect">
            <a:avLst/>
          </a:prstGeom>
        </p:spPr>
        <p:txBody>
          <a:bodyPr vert="horz" wrap="square" lIns="0" tIns="28575" rIns="0" bIns="0" rtlCol="0">
            <a:spAutoFit/>
          </a:bodyPr>
          <a:lstStyle/>
          <a:p>
            <a:pPr marR="5080">
              <a:lnSpc>
                <a:spcPts val="969"/>
              </a:lnSpc>
              <a:spcBef>
                <a:spcPts val="225"/>
              </a:spcBef>
            </a:pPr>
            <a:r>
              <a:rPr sz="900" spc="-20" dirty="0">
                <a:latin typeface="Arial"/>
                <a:cs typeface="Arial"/>
              </a:rPr>
              <a:t>MW  M</a:t>
            </a:r>
            <a:r>
              <a:rPr sz="900" dirty="0">
                <a:latin typeface="Arial"/>
                <a:cs typeface="Arial"/>
              </a:rPr>
              <a:t>VAr</a:t>
            </a:r>
            <a:endParaRPr sz="900">
              <a:latin typeface="Arial"/>
              <a:cs typeface="Arial"/>
            </a:endParaRPr>
          </a:p>
        </p:txBody>
      </p:sp>
      <p:sp>
        <p:nvSpPr>
          <p:cNvPr id="11" name="object 11"/>
          <p:cNvSpPr/>
          <p:nvPr/>
        </p:nvSpPr>
        <p:spPr>
          <a:xfrm>
            <a:off x="5343525" y="2836798"/>
            <a:ext cx="292100" cy="290830"/>
          </a:xfrm>
          <a:custGeom>
            <a:avLst/>
            <a:gdLst/>
            <a:ahLst/>
            <a:cxnLst/>
            <a:rect l="l" t="t" r="r" b="b"/>
            <a:pathLst>
              <a:path w="292100" h="290830">
                <a:moveTo>
                  <a:pt x="146050" y="0"/>
                </a:moveTo>
                <a:lnTo>
                  <a:pt x="99893" y="7416"/>
                </a:lnTo>
                <a:lnTo>
                  <a:pt x="59801" y="28061"/>
                </a:lnTo>
                <a:lnTo>
                  <a:pt x="28183" y="59527"/>
                </a:lnTo>
                <a:lnTo>
                  <a:pt x="7447" y="99405"/>
                </a:lnTo>
                <a:lnTo>
                  <a:pt x="0" y="145287"/>
                </a:lnTo>
                <a:lnTo>
                  <a:pt x="7447" y="191219"/>
                </a:lnTo>
                <a:lnTo>
                  <a:pt x="28183" y="231103"/>
                </a:lnTo>
                <a:lnTo>
                  <a:pt x="59801" y="262550"/>
                </a:lnTo>
                <a:lnTo>
                  <a:pt x="99893" y="283171"/>
                </a:lnTo>
                <a:lnTo>
                  <a:pt x="146050" y="290575"/>
                </a:lnTo>
                <a:lnTo>
                  <a:pt x="192206" y="283171"/>
                </a:lnTo>
                <a:lnTo>
                  <a:pt x="232298" y="262550"/>
                </a:lnTo>
                <a:lnTo>
                  <a:pt x="263916" y="231103"/>
                </a:lnTo>
                <a:lnTo>
                  <a:pt x="284652" y="191219"/>
                </a:lnTo>
                <a:lnTo>
                  <a:pt x="292100" y="145287"/>
                </a:lnTo>
                <a:lnTo>
                  <a:pt x="284652" y="99405"/>
                </a:lnTo>
                <a:lnTo>
                  <a:pt x="263916" y="59527"/>
                </a:lnTo>
                <a:lnTo>
                  <a:pt x="232298" y="28061"/>
                </a:lnTo>
                <a:lnTo>
                  <a:pt x="192206" y="7416"/>
                </a:lnTo>
                <a:lnTo>
                  <a:pt x="146050" y="0"/>
                </a:lnTo>
                <a:close/>
              </a:path>
            </a:pathLst>
          </a:custGeom>
          <a:solidFill>
            <a:srgbClr val="FFFFFF"/>
          </a:solidFill>
        </p:spPr>
        <p:txBody>
          <a:bodyPr wrap="square" lIns="0" tIns="0" rIns="0" bIns="0" rtlCol="0"/>
          <a:lstStyle/>
          <a:p>
            <a:endParaRPr/>
          </a:p>
        </p:txBody>
      </p:sp>
      <p:sp>
        <p:nvSpPr>
          <p:cNvPr id="12" name="object 12"/>
          <p:cNvSpPr/>
          <p:nvPr/>
        </p:nvSpPr>
        <p:spPr>
          <a:xfrm>
            <a:off x="5343525" y="2836798"/>
            <a:ext cx="292100" cy="290830"/>
          </a:xfrm>
          <a:custGeom>
            <a:avLst/>
            <a:gdLst/>
            <a:ahLst/>
            <a:cxnLst/>
            <a:rect l="l" t="t" r="r" b="b"/>
            <a:pathLst>
              <a:path w="292100" h="290830">
                <a:moveTo>
                  <a:pt x="0" y="145287"/>
                </a:moveTo>
                <a:lnTo>
                  <a:pt x="7447" y="99405"/>
                </a:lnTo>
                <a:lnTo>
                  <a:pt x="28183" y="59527"/>
                </a:lnTo>
                <a:lnTo>
                  <a:pt x="59801" y="28061"/>
                </a:lnTo>
                <a:lnTo>
                  <a:pt x="99893" y="7416"/>
                </a:lnTo>
                <a:lnTo>
                  <a:pt x="146050" y="0"/>
                </a:lnTo>
                <a:lnTo>
                  <a:pt x="192206" y="7416"/>
                </a:lnTo>
                <a:lnTo>
                  <a:pt x="232298" y="28061"/>
                </a:lnTo>
                <a:lnTo>
                  <a:pt x="263916" y="59527"/>
                </a:lnTo>
                <a:lnTo>
                  <a:pt x="284652" y="99405"/>
                </a:lnTo>
                <a:lnTo>
                  <a:pt x="292100" y="145287"/>
                </a:lnTo>
                <a:lnTo>
                  <a:pt x="284652" y="191219"/>
                </a:lnTo>
                <a:lnTo>
                  <a:pt x="263916" y="231103"/>
                </a:lnTo>
                <a:lnTo>
                  <a:pt x="232298" y="262550"/>
                </a:lnTo>
                <a:lnTo>
                  <a:pt x="192206" y="283171"/>
                </a:lnTo>
                <a:lnTo>
                  <a:pt x="146050" y="290575"/>
                </a:lnTo>
                <a:lnTo>
                  <a:pt x="99893" y="283171"/>
                </a:lnTo>
                <a:lnTo>
                  <a:pt x="59801" y="262550"/>
                </a:lnTo>
                <a:lnTo>
                  <a:pt x="28183" y="231103"/>
                </a:lnTo>
                <a:lnTo>
                  <a:pt x="7447" y="191219"/>
                </a:lnTo>
                <a:lnTo>
                  <a:pt x="0" y="145287"/>
                </a:lnTo>
                <a:close/>
              </a:path>
            </a:pathLst>
          </a:custGeom>
          <a:ln w="12700">
            <a:solidFill>
              <a:srgbClr val="000000"/>
            </a:solidFill>
          </a:ln>
        </p:spPr>
        <p:txBody>
          <a:bodyPr wrap="square" lIns="0" tIns="0" rIns="0" bIns="0" rtlCol="0"/>
          <a:lstStyle/>
          <a:p>
            <a:endParaRPr/>
          </a:p>
        </p:txBody>
      </p:sp>
      <p:sp>
        <p:nvSpPr>
          <p:cNvPr id="13" name="object 13"/>
          <p:cNvSpPr/>
          <p:nvPr/>
        </p:nvSpPr>
        <p:spPr>
          <a:xfrm>
            <a:off x="5853176" y="2230373"/>
            <a:ext cx="76200" cy="739775"/>
          </a:xfrm>
          <a:custGeom>
            <a:avLst/>
            <a:gdLst/>
            <a:ahLst/>
            <a:cxnLst/>
            <a:rect l="l" t="t" r="r" b="b"/>
            <a:pathLst>
              <a:path w="76200" h="739775">
                <a:moveTo>
                  <a:pt x="31623" y="663575"/>
                </a:moveTo>
                <a:lnTo>
                  <a:pt x="0" y="663575"/>
                </a:lnTo>
                <a:lnTo>
                  <a:pt x="38100" y="739775"/>
                </a:lnTo>
                <a:lnTo>
                  <a:pt x="69850" y="676275"/>
                </a:lnTo>
                <a:lnTo>
                  <a:pt x="31623" y="676275"/>
                </a:lnTo>
                <a:lnTo>
                  <a:pt x="31623" y="663575"/>
                </a:lnTo>
                <a:close/>
              </a:path>
              <a:path w="76200" h="739775">
                <a:moveTo>
                  <a:pt x="44323" y="0"/>
                </a:moveTo>
                <a:lnTo>
                  <a:pt x="31623" y="0"/>
                </a:lnTo>
                <a:lnTo>
                  <a:pt x="31623" y="676275"/>
                </a:lnTo>
                <a:lnTo>
                  <a:pt x="44323" y="676275"/>
                </a:lnTo>
                <a:lnTo>
                  <a:pt x="44323" y="0"/>
                </a:lnTo>
                <a:close/>
              </a:path>
              <a:path w="76200" h="739775">
                <a:moveTo>
                  <a:pt x="76200" y="663575"/>
                </a:moveTo>
                <a:lnTo>
                  <a:pt x="44323" y="663575"/>
                </a:lnTo>
                <a:lnTo>
                  <a:pt x="44323" y="676275"/>
                </a:lnTo>
                <a:lnTo>
                  <a:pt x="69850" y="676275"/>
                </a:lnTo>
                <a:lnTo>
                  <a:pt x="76200" y="663575"/>
                </a:lnTo>
                <a:close/>
              </a:path>
            </a:pathLst>
          </a:custGeom>
          <a:solidFill>
            <a:srgbClr val="000000"/>
          </a:solidFill>
        </p:spPr>
        <p:txBody>
          <a:bodyPr wrap="square" lIns="0" tIns="0" rIns="0" bIns="0" rtlCol="0"/>
          <a:lstStyle/>
          <a:p>
            <a:endParaRPr/>
          </a:p>
        </p:txBody>
      </p:sp>
      <p:sp>
        <p:nvSpPr>
          <p:cNvPr id="14" name="object 14"/>
          <p:cNvSpPr/>
          <p:nvPr/>
        </p:nvSpPr>
        <p:spPr>
          <a:xfrm>
            <a:off x="7440676" y="1365250"/>
            <a:ext cx="279400" cy="292100"/>
          </a:xfrm>
          <a:custGeom>
            <a:avLst/>
            <a:gdLst/>
            <a:ahLst/>
            <a:cxnLst/>
            <a:rect l="l" t="t" r="r" b="b"/>
            <a:pathLst>
              <a:path w="279400" h="292100">
                <a:moveTo>
                  <a:pt x="139700" y="0"/>
                </a:moveTo>
                <a:lnTo>
                  <a:pt x="95520" y="7447"/>
                </a:lnTo>
                <a:lnTo>
                  <a:pt x="57168" y="28183"/>
                </a:lnTo>
                <a:lnTo>
                  <a:pt x="26936" y="59801"/>
                </a:lnTo>
                <a:lnTo>
                  <a:pt x="7116" y="99893"/>
                </a:lnTo>
                <a:lnTo>
                  <a:pt x="0" y="146050"/>
                </a:lnTo>
                <a:lnTo>
                  <a:pt x="7116" y="192206"/>
                </a:lnTo>
                <a:lnTo>
                  <a:pt x="26936" y="232298"/>
                </a:lnTo>
                <a:lnTo>
                  <a:pt x="57168" y="263916"/>
                </a:lnTo>
                <a:lnTo>
                  <a:pt x="95520" y="284652"/>
                </a:lnTo>
                <a:lnTo>
                  <a:pt x="139700" y="292100"/>
                </a:lnTo>
                <a:lnTo>
                  <a:pt x="183830" y="284652"/>
                </a:lnTo>
                <a:lnTo>
                  <a:pt x="222176" y="263916"/>
                </a:lnTo>
                <a:lnTo>
                  <a:pt x="252427" y="232298"/>
                </a:lnTo>
                <a:lnTo>
                  <a:pt x="272271" y="192206"/>
                </a:lnTo>
                <a:lnTo>
                  <a:pt x="279400" y="146050"/>
                </a:lnTo>
                <a:lnTo>
                  <a:pt x="272271" y="99893"/>
                </a:lnTo>
                <a:lnTo>
                  <a:pt x="252427" y="59801"/>
                </a:lnTo>
                <a:lnTo>
                  <a:pt x="222176" y="28183"/>
                </a:lnTo>
                <a:lnTo>
                  <a:pt x="183830" y="7447"/>
                </a:lnTo>
                <a:lnTo>
                  <a:pt x="139700" y="0"/>
                </a:lnTo>
                <a:close/>
              </a:path>
            </a:pathLst>
          </a:custGeom>
          <a:solidFill>
            <a:srgbClr val="FFFFFF"/>
          </a:solidFill>
        </p:spPr>
        <p:txBody>
          <a:bodyPr wrap="square" lIns="0" tIns="0" rIns="0" bIns="0" rtlCol="0"/>
          <a:lstStyle/>
          <a:p>
            <a:endParaRPr/>
          </a:p>
        </p:txBody>
      </p:sp>
      <p:sp>
        <p:nvSpPr>
          <p:cNvPr id="15" name="object 15"/>
          <p:cNvSpPr/>
          <p:nvPr/>
        </p:nvSpPr>
        <p:spPr>
          <a:xfrm>
            <a:off x="7440676" y="1365250"/>
            <a:ext cx="279400" cy="292100"/>
          </a:xfrm>
          <a:custGeom>
            <a:avLst/>
            <a:gdLst/>
            <a:ahLst/>
            <a:cxnLst/>
            <a:rect l="l" t="t" r="r" b="b"/>
            <a:pathLst>
              <a:path w="279400" h="292100">
                <a:moveTo>
                  <a:pt x="0" y="146050"/>
                </a:moveTo>
                <a:lnTo>
                  <a:pt x="7116" y="99893"/>
                </a:lnTo>
                <a:lnTo>
                  <a:pt x="26936" y="59801"/>
                </a:lnTo>
                <a:lnTo>
                  <a:pt x="57168" y="28183"/>
                </a:lnTo>
                <a:lnTo>
                  <a:pt x="95520" y="7447"/>
                </a:lnTo>
                <a:lnTo>
                  <a:pt x="139700" y="0"/>
                </a:lnTo>
                <a:lnTo>
                  <a:pt x="183830" y="7447"/>
                </a:lnTo>
                <a:lnTo>
                  <a:pt x="222176" y="28183"/>
                </a:lnTo>
                <a:lnTo>
                  <a:pt x="252427" y="59801"/>
                </a:lnTo>
                <a:lnTo>
                  <a:pt x="272271" y="99893"/>
                </a:lnTo>
                <a:lnTo>
                  <a:pt x="279400" y="146050"/>
                </a:lnTo>
                <a:lnTo>
                  <a:pt x="272271" y="192206"/>
                </a:lnTo>
                <a:lnTo>
                  <a:pt x="252427" y="232298"/>
                </a:lnTo>
                <a:lnTo>
                  <a:pt x="222176" y="263916"/>
                </a:lnTo>
                <a:lnTo>
                  <a:pt x="183830" y="284652"/>
                </a:lnTo>
                <a:lnTo>
                  <a:pt x="139700" y="292100"/>
                </a:lnTo>
                <a:lnTo>
                  <a:pt x="95520" y="284652"/>
                </a:lnTo>
                <a:lnTo>
                  <a:pt x="57168" y="263916"/>
                </a:lnTo>
                <a:lnTo>
                  <a:pt x="26936" y="232298"/>
                </a:lnTo>
                <a:lnTo>
                  <a:pt x="7116" y="192206"/>
                </a:lnTo>
                <a:lnTo>
                  <a:pt x="0" y="146050"/>
                </a:lnTo>
                <a:close/>
              </a:path>
            </a:pathLst>
          </a:custGeom>
          <a:ln w="12700">
            <a:solidFill>
              <a:srgbClr val="000000"/>
            </a:solidFill>
          </a:ln>
        </p:spPr>
        <p:txBody>
          <a:bodyPr wrap="square" lIns="0" tIns="0" rIns="0" bIns="0" rtlCol="0"/>
          <a:lstStyle/>
          <a:p>
            <a:endParaRPr/>
          </a:p>
        </p:txBody>
      </p:sp>
      <p:sp>
        <p:nvSpPr>
          <p:cNvPr id="16" name="object 16"/>
          <p:cNvSpPr/>
          <p:nvPr/>
        </p:nvSpPr>
        <p:spPr>
          <a:xfrm>
            <a:off x="7545831" y="1663700"/>
            <a:ext cx="76200" cy="278130"/>
          </a:xfrm>
          <a:custGeom>
            <a:avLst/>
            <a:gdLst/>
            <a:ahLst/>
            <a:cxnLst/>
            <a:rect l="l" t="t" r="r" b="b"/>
            <a:pathLst>
              <a:path w="76200" h="278130">
                <a:moveTo>
                  <a:pt x="0" y="201422"/>
                </a:moveTo>
                <a:lnTo>
                  <a:pt x="37592" y="277749"/>
                </a:lnTo>
                <a:lnTo>
                  <a:pt x="69808" y="214375"/>
                </a:lnTo>
                <a:lnTo>
                  <a:pt x="44323" y="214375"/>
                </a:lnTo>
                <a:lnTo>
                  <a:pt x="31623" y="214249"/>
                </a:lnTo>
                <a:lnTo>
                  <a:pt x="31698" y="201580"/>
                </a:lnTo>
                <a:lnTo>
                  <a:pt x="0" y="201422"/>
                </a:lnTo>
                <a:close/>
              </a:path>
              <a:path w="76200" h="278130">
                <a:moveTo>
                  <a:pt x="31698" y="201580"/>
                </a:moveTo>
                <a:lnTo>
                  <a:pt x="31623" y="214249"/>
                </a:lnTo>
                <a:lnTo>
                  <a:pt x="44323" y="214375"/>
                </a:lnTo>
                <a:lnTo>
                  <a:pt x="44398" y="201643"/>
                </a:lnTo>
                <a:lnTo>
                  <a:pt x="31698" y="201580"/>
                </a:lnTo>
                <a:close/>
              </a:path>
              <a:path w="76200" h="278130">
                <a:moveTo>
                  <a:pt x="44398" y="201643"/>
                </a:moveTo>
                <a:lnTo>
                  <a:pt x="44323" y="214375"/>
                </a:lnTo>
                <a:lnTo>
                  <a:pt x="69808" y="214375"/>
                </a:lnTo>
                <a:lnTo>
                  <a:pt x="76200" y="201802"/>
                </a:lnTo>
                <a:lnTo>
                  <a:pt x="44398" y="201643"/>
                </a:lnTo>
                <a:close/>
              </a:path>
              <a:path w="76200" h="278130">
                <a:moveTo>
                  <a:pt x="45593" y="0"/>
                </a:moveTo>
                <a:lnTo>
                  <a:pt x="32893" y="0"/>
                </a:lnTo>
                <a:lnTo>
                  <a:pt x="31698" y="201580"/>
                </a:lnTo>
                <a:lnTo>
                  <a:pt x="44398" y="201643"/>
                </a:lnTo>
                <a:lnTo>
                  <a:pt x="45593" y="0"/>
                </a:lnTo>
                <a:close/>
              </a:path>
            </a:pathLst>
          </a:custGeom>
          <a:solidFill>
            <a:srgbClr val="000000"/>
          </a:solidFill>
        </p:spPr>
        <p:txBody>
          <a:bodyPr wrap="square" lIns="0" tIns="0" rIns="0" bIns="0" rtlCol="0"/>
          <a:lstStyle/>
          <a:p>
            <a:endParaRPr/>
          </a:p>
        </p:txBody>
      </p:sp>
      <p:sp>
        <p:nvSpPr>
          <p:cNvPr id="17" name="object 17"/>
          <p:cNvSpPr/>
          <p:nvPr/>
        </p:nvSpPr>
        <p:spPr>
          <a:xfrm>
            <a:off x="7129271" y="1650492"/>
            <a:ext cx="190500" cy="263651"/>
          </a:xfrm>
          <a:prstGeom prst="rect">
            <a:avLst/>
          </a:prstGeom>
          <a:blipFill>
            <a:blip r:embed="rId3" cstate="print"/>
            <a:stretch>
              <a:fillRect/>
            </a:stretch>
          </a:blipFill>
        </p:spPr>
        <p:txBody>
          <a:bodyPr wrap="square" lIns="0" tIns="0" rIns="0" bIns="0" rtlCol="0"/>
          <a:lstStyle/>
          <a:p>
            <a:endParaRPr/>
          </a:p>
        </p:txBody>
      </p:sp>
      <p:sp>
        <p:nvSpPr>
          <p:cNvPr id="18" name="object 18"/>
          <p:cNvSpPr txBox="1"/>
          <p:nvPr/>
        </p:nvSpPr>
        <p:spPr>
          <a:xfrm>
            <a:off x="7070470" y="1674367"/>
            <a:ext cx="147955" cy="162560"/>
          </a:xfrm>
          <a:prstGeom prst="rect">
            <a:avLst/>
          </a:prstGeom>
        </p:spPr>
        <p:txBody>
          <a:bodyPr vert="horz" wrap="square" lIns="0" tIns="12700" rIns="0" bIns="0" rtlCol="0">
            <a:spAutoFit/>
          </a:bodyPr>
          <a:lstStyle/>
          <a:p>
            <a:pPr>
              <a:lnSpc>
                <a:spcPct val="100000"/>
              </a:lnSpc>
              <a:spcBef>
                <a:spcPts val="100"/>
              </a:spcBef>
            </a:pPr>
            <a:r>
              <a:rPr sz="900" spc="0" dirty="0">
                <a:latin typeface="Arial"/>
                <a:cs typeface="Arial"/>
              </a:rPr>
              <a:t>kV</a:t>
            </a:r>
            <a:endParaRPr sz="900">
              <a:latin typeface="Arial"/>
              <a:cs typeface="Arial"/>
            </a:endParaRPr>
          </a:p>
        </p:txBody>
      </p:sp>
      <p:sp>
        <p:nvSpPr>
          <p:cNvPr id="19" name="object 19"/>
          <p:cNvSpPr/>
          <p:nvPr/>
        </p:nvSpPr>
        <p:spPr>
          <a:xfrm>
            <a:off x="8253983" y="2176272"/>
            <a:ext cx="190500" cy="263651"/>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7600188" y="2484120"/>
            <a:ext cx="513588" cy="365760"/>
          </a:xfrm>
          <a:prstGeom prst="rect">
            <a:avLst/>
          </a:prstGeom>
          <a:blipFill>
            <a:blip r:embed="rId4" cstate="print"/>
            <a:stretch>
              <a:fillRect/>
            </a:stretch>
          </a:blipFill>
        </p:spPr>
        <p:txBody>
          <a:bodyPr wrap="square" lIns="0" tIns="0" rIns="0" bIns="0" rtlCol="0"/>
          <a:lstStyle/>
          <a:p>
            <a:endParaRPr/>
          </a:p>
        </p:txBody>
      </p:sp>
      <p:sp>
        <p:nvSpPr>
          <p:cNvPr id="21" name="object 21"/>
          <p:cNvSpPr txBox="1"/>
          <p:nvPr/>
        </p:nvSpPr>
        <p:spPr>
          <a:xfrm>
            <a:off x="7755444" y="2504058"/>
            <a:ext cx="306070" cy="138430"/>
          </a:xfrm>
          <a:prstGeom prst="rect">
            <a:avLst/>
          </a:prstGeom>
        </p:spPr>
        <p:txBody>
          <a:bodyPr vert="vert" wrap="square" lIns="0" tIns="13970" rIns="0" bIns="0" rtlCol="0">
            <a:spAutoFit/>
          </a:bodyPr>
          <a:lstStyle/>
          <a:p>
            <a:pPr marL="12700">
              <a:lnSpc>
                <a:spcPct val="100000"/>
              </a:lnSpc>
              <a:spcBef>
                <a:spcPts val="110"/>
              </a:spcBef>
            </a:pPr>
            <a:r>
              <a:rPr sz="1800" dirty="0">
                <a:latin typeface="Symbol"/>
                <a:cs typeface="Symbol"/>
              </a:rPr>
              <a:t></a:t>
            </a:r>
            <a:endParaRPr sz="1800">
              <a:latin typeface="Symbol"/>
              <a:cs typeface="Symbol"/>
            </a:endParaRPr>
          </a:p>
        </p:txBody>
      </p:sp>
      <p:sp>
        <p:nvSpPr>
          <p:cNvPr id="22" name="object 22"/>
          <p:cNvSpPr/>
          <p:nvPr/>
        </p:nvSpPr>
        <p:spPr>
          <a:xfrm>
            <a:off x="7150607" y="2122932"/>
            <a:ext cx="513588" cy="365760"/>
          </a:xfrm>
          <a:prstGeom prst="rect">
            <a:avLst/>
          </a:prstGeom>
          <a:blipFill>
            <a:blip r:embed="rId4" cstate="print"/>
            <a:stretch>
              <a:fillRect/>
            </a:stretch>
          </a:blipFill>
        </p:spPr>
        <p:txBody>
          <a:bodyPr wrap="square" lIns="0" tIns="0" rIns="0" bIns="0" rtlCol="0"/>
          <a:lstStyle/>
          <a:p>
            <a:endParaRPr/>
          </a:p>
        </p:txBody>
      </p:sp>
      <p:sp>
        <p:nvSpPr>
          <p:cNvPr id="23" name="object 23"/>
          <p:cNvSpPr txBox="1"/>
          <p:nvPr/>
        </p:nvSpPr>
        <p:spPr>
          <a:xfrm>
            <a:off x="7306245" y="2143760"/>
            <a:ext cx="306070" cy="138430"/>
          </a:xfrm>
          <a:prstGeom prst="rect">
            <a:avLst/>
          </a:prstGeom>
        </p:spPr>
        <p:txBody>
          <a:bodyPr vert="vert" wrap="square" lIns="0" tIns="13970" rIns="0" bIns="0" rtlCol="0">
            <a:spAutoFit/>
          </a:bodyPr>
          <a:lstStyle/>
          <a:p>
            <a:pPr marL="12700">
              <a:lnSpc>
                <a:spcPct val="100000"/>
              </a:lnSpc>
              <a:spcBef>
                <a:spcPts val="110"/>
              </a:spcBef>
            </a:pPr>
            <a:r>
              <a:rPr sz="1800" dirty="0">
                <a:latin typeface="Symbol"/>
                <a:cs typeface="Symbol"/>
              </a:rPr>
              <a:t></a:t>
            </a:r>
            <a:endParaRPr sz="1800">
              <a:latin typeface="Symbol"/>
              <a:cs typeface="Symbol"/>
            </a:endParaRPr>
          </a:p>
        </p:txBody>
      </p:sp>
      <p:sp>
        <p:nvSpPr>
          <p:cNvPr id="24" name="object 24"/>
          <p:cNvSpPr/>
          <p:nvPr/>
        </p:nvSpPr>
        <p:spPr>
          <a:xfrm>
            <a:off x="7298435" y="1697735"/>
            <a:ext cx="513587" cy="365760"/>
          </a:xfrm>
          <a:prstGeom prst="rect">
            <a:avLst/>
          </a:prstGeom>
          <a:blipFill>
            <a:blip r:embed="rId4" cstate="print"/>
            <a:stretch>
              <a:fillRect/>
            </a:stretch>
          </a:blipFill>
        </p:spPr>
        <p:txBody>
          <a:bodyPr wrap="square" lIns="0" tIns="0" rIns="0" bIns="0" rtlCol="0"/>
          <a:lstStyle/>
          <a:p>
            <a:endParaRPr/>
          </a:p>
        </p:txBody>
      </p:sp>
      <p:sp>
        <p:nvSpPr>
          <p:cNvPr id="25" name="object 25"/>
          <p:cNvSpPr txBox="1"/>
          <p:nvPr/>
        </p:nvSpPr>
        <p:spPr>
          <a:xfrm>
            <a:off x="7453692" y="1717929"/>
            <a:ext cx="306070" cy="138430"/>
          </a:xfrm>
          <a:prstGeom prst="rect">
            <a:avLst/>
          </a:prstGeom>
        </p:spPr>
        <p:txBody>
          <a:bodyPr vert="vert" wrap="square" lIns="0" tIns="13970" rIns="0" bIns="0" rtlCol="0">
            <a:spAutoFit/>
          </a:bodyPr>
          <a:lstStyle/>
          <a:p>
            <a:pPr marL="12700">
              <a:lnSpc>
                <a:spcPct val="100000"/>
              </a:lnSpc>
              <a:spcBef>
                <a:spcPts val="110"/>
              </a:spcBef>
            </a:pPr>
            <a:r>
              <a:rPr sz="1800" dirty="0">
                <a:latin typeface="Symbol"/>
                <a:cs typeface="Symbol"/>
              </a:rPr>
              <a:t></a:t>
            </a:r>
            <a:endParaRPr sz="1800">
              <a:latin typeface="Symbol"/>
              <a:cs typeface="Symbol"/>
            </a:endParaRPr>
          </a:p>
        </p:txBody>
      </p:sp>
      <p:sp>
        <p:nvSpPr>
          <p:cNvPr id="26" name="object 26"/>
          <p:cNvSpPr/>
          <p:nvPr/>
        </p:nvSpPr>
        <p:spPr>
          <a:xfrm>
            <a:off x="5977128" y="1906523"/>
            <a:ext cx="365760" cy="513588"/>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5455030" y="2249551"/>
            <a:ext cx="76200" cy="589280"/>
          </a:xfrm>
          <a:custGeom>
            <a:avLst/>
            <a:gdLst/>
            <a:ahLst/>
            <a:cxnLst/>
            <a:rect l="l" t="t" r="r" b="b"/>
            <a:pathLst>
              <a:path w="76200" h="589280">
                <a:moveTo>
                  <a:pt x="44517" y="76104"/>
                </a:moveTo>
                <a:lnTo>
                  <a:pt x="31817" y="76167"/>
                </a:lnTo>
                <a:lnTo>
                  <a:pt x="34544" y="588899"/>
                </a:lnTo>
                <a:lnTo>
                  <a:pt x="47244" y="588899"/>
                </a:lnTo>
                <a:lnTo>
                  <a:pt x="44517" y="76104"/>
                </a:lnTo>
                <a:close/>
              </a:path>
              <a:path w="76200" h="589280">
                <a:moveTo>
                  <a:pt x="37719" y="0"/>
                </a:moveTo>
                <a:lnTo>
                  <a:pt x="0" y="76326"/>
                </a:lnTo>
                <a:lnTo>
                  <a:pt x="31817" y="76167"/>
                </a:lnTo>
                <a:lnTo>
                  <a:pt x="31750" y="63500"/>
                </a:lnTo>
                <a:lnTo>
                  <a:pt x="69829" y="63373"/>
                </a:lnTo>
                <a:lnTo>
                  <a:pt x="37719" y="0"/>
                </a:lnTo>
                <a:close/>
              </a:path>
              <a:path w="76200" h="589280">
                <a:moveTo>
                  <a:pt x="44450" y="63373"/>
                </a:moveTo>
                <a:lnTo>
                  <a:pt x="31750" y="63500"/>
                </a:lnTo>
                <a:lnTo>
                  <a:pt x="31817" y="76167"/>
                </a:lnTo>
                <a:lnTo>
                  <a:pt x="44517" y="76104"/>
                </a:lnTo>
                <a:lnTo>
                  <a:pt x="44450" y="63373"/>
                </a:lnTo>
                <a:close/>
              </a:path>
              <a:path w="76200" h="589280">
                <a:moveTo>
                  <a:pt x="69829" y="63373"/>
                </a:moveTo>
                <a:lnTo>
                  <a:pt x="44450" y="63373"/>
                </a:lnTo>
                <a:lnTo>
                  <a:pt x="44517" y="76104"/>
                </a:lnTo>
                <a:lnTo>
                  <a:pt x="76200" y="75946"/>
                </a:lnTo>
                <a:lnTo>
                  <a:pt x="69829" y="63373"/>
                </a:lnTo>
                <a:close/>
              </a:path>
            </a:pathLst>
          </a:custGeom>
          <a:solidFill>
            <a:srgbClr val="333333"/>
          </a:solidFill>
        </p:spPr>
        <p:txBody>
          <a:bodyPr wrap="square" lIns="0" tIns="0" rIns="0" bIns="0" rtlCol="0"/>
          <a:lstStyle/>
          <a:p>
            <a:endParaRPr/>
          </a:p>
        </p:txBody>
      </p:sp>
      <p:sp>
        <p:nvSpPr>
          <p:cNvPr id="28" name="object 28"/>
          <p:cNvSpPr/>
          <p:nvPr/>
        </p:nvSpPr>
        <p:spPr>
          <a:xfrm>
            <a:off x="5810250" y="1971675"/>
            <a:ext cx="1457325" cy="257175"/>
          </a:xfrm>
          <a:custGeom>
            <a:avLst/>
            <a:gdLst/>
            <a:ahLst/>
            <a:cxnLst/>
            <a:rect l="l" t="t" r="r" b="b"/>
            <a:pathLst>
              <a:path w="1457325" h="257175">
                <a:moveTo>
                  <a:pt x="0" y="257175"/>
                </a:moveTo>
                <a:lnTo>
                  <a:pt x="0" y="133350"/>
                </a:lnTo>
                <a:lnTo>
                  <a:pt x="1447800" y="133350"/>
                </a:lnTo>
                <a:lnTo>
                  <a:pt x="1447800" y="0"/>
                </a:lnTo>
                <a:lnTo>
                  <a:pt x="1457325" y="0"/>
                </a:lnTo>
              </a:path>
            </a:pathLst>
          </a:custGeom>
          <a:ln w="12700">
            <a:solidFill>
              <a:srgbClr val="333333"/>
            </a:solidFill>
          </a:ln>
        </p:spPr>
        <p:txBody>
          <a:bodyPr wrap="square" lIns="0" tIns="0" rIns="0" bIns="0" rtlCol="0"/>
          <a:lstStyle/>
          <a:p>
            <a:endParaRPr/>
          </a:p>
        </p:txBody>
      </p:sp>
      <p:sp>
        <p:nvSpPr>
          <p:cNvPr id="29" name="object 29"/>
          <p:cNvSpPr/>
          <p:nvPr/>
        </p:nvSpPr>
        <p:spPr>
          <a:xfrm>
            <a:off x="7404100" y="1971675"/>
            <a:ext cx="76200" cy="692150"/>
          </a:xfrm>
          <a:custGeom>
            <a:avLst/>
            <a:gdLst/>
            <a:ahLst/>
            <a:cxnLst/>
            <a:rect l="l" t="t" r="r" b="b"/>
            <a:pathLst>
              <a:path w="76200" h="692150">
                <a:moveTo>
                  <a:pt x="31750" y="615950"/>
                </a:moveTo>
                <a:lnTo>
                  <a:pt x="0" y="615950"/>
                </a:lnTo>
                <a:lnTo>
                  <a:pt x="38100" y="692150"/>
                </a:lnTo>
                <a:lnTo>
                  <a:pt x="69850" y="628650"/>
                </a:lnTo>
                <a:lnTo>
                  <a:pt x="31750" y="628650"/>
                </a:lnTo>
                <a:lnTo>
                  <a:pt x="31750" y="615950"/>
                </a:lnTo>
                <a:close/>
              </a:path>
              <a:path w="76200" h="692150">
                <a:moveTo>
                  <a:pt x="44450" y="0"/>
                </a:moveTo>
                <a:lnTo>
                  <a:pt x="31750" y="0"/>
                </a:lnTo>
                <a:lnTo>
                  <a:pt x="31750" y="628650"/>
                </a:lnTo>
                <a:lnTo>
                  <a:pt x="44450" y="628650"/>
                </a:lnTo>
                <a:lnTo>
                  <a:pt x="44450" y="0"/>
                </a:lnTo>
                <a:close/>
              </a:path>
              <a:path w="76200" h="692150">
                <a:moveTo>
                  <a:pt x="76200" y="615950"/>
                </a:moveTo>
                <a:lnTo>
                  <a:pt x="44450" y="615950"/>
                </a:lnTo>
                <a:lnTo>
                  <a:pt x="44450" y="628650"/>
                </a:lnTo>
                <a:lnTo>
                  <a:pt x="69850" y="628650"/>
                </a:lnTo>
                <a:lnTo>
                  <a:pt x="76200" y="615950"/>
                </a:lnTo>
                <a:close/>
              </a:path>
            </a:pathLst>
          </a:custGeom>
          <a:solidFill>
            <a:srgbClr val="333333"/>
          </a:solidFill>
        </p:spPr>
        <p:txBody>
          <a:bodyPr wrap="square" lIns="0" tIns="0" rIns="0" bIns="0" rtlCol="0"/>
          <a:lstStyle/>
          <a:p>
            <a:endParaRPr/>
          </a:p>
        </p:txBody>
      </p:sp>
      <p:sp>
        <p:nvSpPr>
          <p:cNvPr id="30" name="object 30"/>
          <p:cNvSpPr/>
          <p:nvPr/>
        </p:nvSpPr>
        <p:spPr>
          <a:xfrm>
            <a:off x="7865998" y="1962150"/>
            <a:ext cx="76200" cy="1054100"/>
          </a:xfrm>
          <a:custGeom>
            <a:avLst/>
            <a:gdLst/>
            <a:ahLst/>
            <a:cxnLst/>
            <a:rect l="l" t="t" r="r" b="b"/>
            <a:pathLst>
              <a:path w="76200" h="1054100">
                <a:moveTo>
                  <a:pt x="31750" y="977900"/>
                </a:moveTo>
                <a:lnTo>
                  <a:pt x="0" y="977900"/>
                </a:lnTo>
                <a:lnTo>
                  <a:pt x="38100" y="1054100"/>
                </a:lnTo>
                <a:lnTo>
                  <a:pt x="69850" y="990600"/>
                </a:lnTo>
                <a:lnTo>
                  <a:pt x="31750" y="990600"/>
                </a:lnTo>
                <a:lnTo>
                  <a:pt x="31750" y="977900"/>
                </a:lnTo>
                <a:close/>
              </a:path>
              <a:path w="76200" h="1054100">
                <a:moveTo>
                  <a:pt x="44450" y="0"/>
                </a:moveTo>
                <a:lnTo>
                  <a:pt x="31750" y="0"/>
                </a:lnTo>
                <a:lnTo>
                  <a:pt x="31750" y="990600"/>
                </a:lnTo>
                <a:lnTo>
                  <a:pt x="44450" y="990600"/>
                </a:lnTo>
                <a:lnTo>
                  <a:pt x="44450" y="0"/>
                </a:lnTo>
                <a:close/>
              </a:path>
              <a:path w="76200" h="1054100">
                <a:moveTo>
                  <a:pt x="76200" y="977900"/>
                </a:moveTo>
                <a:lnTo>
                  <a:pt x="44450" y="977900"/>
                </a:lnTo>
                <a:lnTo>
                  <a:pt x="44450" y="990600"/>
                </a:lnTo>
                <a:lnTo>
                  <a:pt x="69850" y="990600"/>
                </a:lnTo>
                <a:lnTo>
                  <a:pt x="76200" y="977900"/>
                </a:lnTo>
                <a:close/>
              </a:path>
            </a:pathLst>
          </a:custGeom>
          <a:solidFill>
            <a:srgbClr val="333333"/>
          </a:solidFill>
        </p:spPr>
        <p:txBody>
          <a:bodyPr wrap="square" lIns="0" tIns="0" rIns="0" bIns="0" rtlCol="0"/>
          <a:lstStyle/>
          <a:p>
            <a:endParaRPr/>
          </a:p>
        </p:txBody>
      </p:sp>
      <p:sp>
        <p:nvSpPr>
          <p:cNvPr id="31" name="object 31"/>
          <p:cNvSpPr/>
          <p:nvPr/>
        </p:nvSpPr>
        <p:spPr>
          <a:xfrm>
            <a:off x="5435600" y="2724150"/>
            <a:ext cx="120650" cy="0"/>
          </a:xfrm>
          <a:custGeom>
            <a:avLst/>
            <a:gdLst/>
            <a:ahLst/>
            <a:cxnLst/>
            <a:rect l="l" t="t" r="r" b="b"/>
            <a:pathLst>
              <a:path w="120650">
                <a:moveTo>
                  <a:pt x="0" y="0"/>
                </a:moveTo>
                <a:lnTo>
                  <a:pt x="120650" y="0"/>
                </a:lnTo>
              </a:path>
            </a:pathLst>
          </a:custGeom>
          <a:ln w="12700">
            <a:solidFill>
              <a:srgbClr val="333333"/>
            </a:solidFill>
          </a:ln>
        </p:spPr>
        <p:txBody>
          <a:bodyPr wrap="square" lIns="0" tIns="0" rIns="0" bIns="0" rtlCol="0"/>
          <a:lstStyle/>
          <a:p>
            <a:endParaRPr/>
          </a:p>
        </p:txBody>
      </p:sp>
      <p:sp>
        <p:nvSpPr>
          <p:cNvPr id="32" name="object 32"/>
          <p:cNvSpPr/>
          <p:nvPr/>
        </p:nvSpPr>
        <p:spPr>
          <a:xfrm>
            <a:off x="7777226" y="2782951"/>
            <a:ext cx="247650" cy="0"/>
          </a:xfrm>
          <a:custGeom>
            <a:avLst/>
            <a:gdLst/>
            <a:ahLst/>
            <a:cxnLst/>
            <a:rect l="l" t="t" r="r" b="b"/>
            <a:pathLst>
              <a:path w="247650">
                <a:moveTo>
                  <a:pt x="0" y="0"/>
                </a:moveTo>
                <a:lnTo>
                  <a:pt x="247650" y="0"/>
                </a:lnTo>
              </a:path>
            </a:pathLst>
          </a:custGeom>
          <a:ln w="76200">
            <a:solidFill>
              <a:srgbClr val="333333"/>
            </a:solidFill>
          </a:ln>
        </p:spPr>
        <p:txBody>
          <a:bodyPr wrap="square" lIns="0" tIns="0" rIns="0" bIns="0" rtlCol="0"/>
          <a:lstStyle/>
          <a:p>
            <a:endParaRPr/>
          </a:p>
        </p:txBody>
      </p:sp>
      <p:sp>
        <p:nvSpPr>
          <p:cNvPr id="33" name="object 33"/>
          <p:cNvSpPr/>
          <p:nvPr/>
        </p:nvSpPr>
        <p:spPr>
          <a:xfrm>
            <a:off x="5219700" y="2240026"/>
            <a:ext cx="1050925" cy="0"/>
          </a:xfrm>
          <a:custGeom>
            <a:avLst/>
            <a:gdLst/>
            <a:ahLst/>
            <a:cxnLst/>
            <a:rect l="l" t="t" r="r" b="b"/>
            <a:pathLst>
              <a:path w="1050925">
                <a:moveTo>
                  <a:pt x="1050925" y="0"/>
                </a:moveTo>
                <a:lnTo>
                  <a:pt x="0" y="0"/>
                </a:lnTo>
              </a:path>
            </a:pathLst>
          </a:custGeom>
          <a:ln w="76200">
            <a:solidFill>
              <a:srgbClr val="333333"/>
            </a:solidFill>
          </a:ln>
        </p:spPr>
        <p:txBody>
          <a:bodyPr wrap="square" lIns="0" tIns="0" rIns="0" bIns="0" rtlCol="0"/>
          <a:lstStyle/>
          <a:p>
            <a:endParaRPr/>
          </a:p>
        </p:txBody>
      </p:sp>
      <p:sp>
        <p:nvSpPr>
          <p:cNvPr id="34" name="object 34"/>
          <p:cNvSpPr/>
          <p:nvPr/>
        </p:nvSpPr>
        <p:spPr>
          <a:xfrm>
            <a:off x="7064375" y="1965325"/>
            <a:ext cx="960755" cy="0"/>
          </a:xfrm>
          <a:custGeom>
            <a:avLst/>
            <a:gdLst/>
            <a:ahLst/>
            <a:cxnLst/>
            <a:rect l="l" t="t" r="r" b="b"/>
            <a:pathLst>
              <a:path w="960754">
                <a:moveTo>
                  <a:pt x="960501" y="0"/>
                </a:moveTo>
                <a:lnTo>
                  <a:pt x="0" y="0"/>
                </a:lnTo>
              </a:path>
            </a:pathLst>
          </a:custGeom>
          <a:ln w="76200">
            <a:solidFill>
              <a:srgbClr val="333333"/>
            </a:solidFill>
          </a:ln>
        </p:spPr>
        <p:txBody>
          <a:bodyPr wrap="square" lIns="0" tIns="0" rIns="0" bIns="0" rtlCol="0"/>
          <a:lstStyle/>
          <a:p>
            <a:endParaRPr/>
          </a:p>
        </p:txBody>
      </p:sp>
      <p:sp>
        <p:nvSpPr>
          <p:cNvPr id="35" name="object 35"/>
          <p:cNvSpPr/>
          <p:nvPr/>
        </p:nvSpPr>
        <p:spPr>
          <a:xfrm>
            <a:off x="7978140" y="1653539"/>
            <a:ext cx="190500" cy="263651"/>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770621" y="1553717"/>
            <a:ext cx="296545" cy="286385"/>
          </a:xfrm>
          <a:prstGeom prst="rect">
            <a:avLst/>
          </a:prstGeom>
        </p:spPr>
        <p:txBody>
          <a:bodyPr vert="horz" wrap="square" lIns="0" tIns="27940" rIns="0" bIns="0" rtlCol="0">
            <a:spAutoFit/>
          </a:bodyPr>
          <a:lstStyle/>
          <a:p>
            <a:pPr marR="5080">
              <a:lnSpc>
                <a:spcPts val="969"/>
              </a:lnSpc>
              <a:spcBef>
                <a:spcPts val="220"/>
              </a:spcBef>
            </a:pPr>
            <a:r>
              <a:rPr sz="900" spc="-20" dirty="0">
                <a:latin typeface="Arial"/>
                <a:cs typeface="Arial"/>
              </a:rPr>
              <a:t>MW  M</a:t>
            </a:r>
            <a:r>
              <a:rPr sz="900" dirty="0">
                <a:latin typeface="Arial"/>
                <a:cs typeface="Arial"/>
              </a:rPr>
              <a:t>VAr</a:t>
            </a:r>
            <a:endParaRPr sz="900">
              <a:latin typeface="Arial"/>
              <a:cs typeface="Arial"/>
            </a:endParaRPr>
          </a:p>
        </p:txBody>
      </p:sp>
      <p:sp>
        <p:nvSpPr>
          <p:cNvPr id="37" name="object 37"/>
          <p:cNvSpPr/>
          <p:nvPr/>
        </p:nvSpPr>
        <p:spPr>
          <a:xfrm>
            <a:off x="5332476" y="2543555"/>
            <a:ext cx="190500" cy="263651"/>
          </a:xfrm>
          <a:prstGeom prst="rect">
            <a:avLst/>
          </a:prstGeom>
          <a:blipFill>
            <a:blip r:embed="rId3" cstate="print"/>
            <a:stretch>
              <a:fillRect/>
            </a:stretch>
          </a:blipFill>
        </p:spPr>
        <p:txBody>
          <a:bodyPr wrap="square" lIns="0" tIns="0" rIns="0" bIns="0" rtlCol="0"/>
          <a:lstStyle/>
          <a:p>
            <a:endParaRPr/>
          </a:p>
        </p:txBody>
      </p:sp>
      <p:sp>
        <p:nvSpPr>
          <p:cNvPr id="38" name="object 38"/>
          <p:cNvSpPr txBox="1"/>
          <p:nvPr/>
        </p:nvSpPr>
        <p:spPr>
          <a:xfrm>
            <a:off x="5123688" y="2444623"/>
            <a:ext cx="296545" cy="286385"/>
          </a:xfrm>
          <a:prstGeom prst="rect">
            <a:avLst/>
          </a:prstGeom>
        </p:spPr>
        <p:txBody>
          <a:bodyPr vert="horz" wrap="square" lIns="0" tIns="27940" rIns="0" bIns="0" rtlCol="0">
            <a:spAutoFit/>
          </a:bodyPr>
          <a:lstStyle/>
          <a:p>
            <a:pPr marR="5080">
              <a:lnSpc>
                <a:spcPts val="969"/>
              </a:lnSpc>
              <a:spcBef>
                <a:spcPts val="220"/>
              </a:spcBef>
            </a:pPr>
            <a:r>
              <a:rPr sz="900" spc="-20" dirty="0">
                <a:latin typeface="Arial"/>
                <a:cs typeface="Arial"/>
              </a:rPr>
              <a:t>MW  M</a:t>
            </a:r>
            <a:r>
              <a:rPr sz="900" dirty="0">
                <a:latin typeface="Arial"/>
                <a:cs typeface="Arial"/>
              </a:rPr>
              <a:t>VAr</a:t>
            </a:r>
            <a:endParaRPr sz="900">
              <a:latin typeface="Arial"/>
              <a:cs typeface="Arial"/>
            </a:endParaRPr>
          </a:p>
        </p:txBody>
      </p:sp>
      <p:sp>
        <p:nvSpPr>
          <p:cNvPr id="39" name="object 39"/>
          <p:cNvSpPr/>
          <p:nvPr/>
        </p:nvSpPr>
        <p:spPr>
          <a:xfrm>
            <a:off x="6120384" y="1815083"/>
            <a:ext cx="190500" cy="263651"/>
          </a:xfrm>
          <a:prstGeom prst="rect">
            <a:avLst/>
          </a:prstGeom>
          <a:blipFill>
            <a:blip r:embed="rId3" cstate="print"/>
            <a:stretch>
              <a:fillRect/>
            </a:stretch>
          </a:blipFill>
        </p:spPr>
        <p:txBody>
          <a:bodyPr wrap="square" lIns="0" tIns="0" rIns="0" bIns="0" rtlCol="0"/>
          <a:lstStyle/>
          <a:p>
            <a:endParaRPr/>
          </a:p>
        </p:txBody>
      </p:sp>
      <p:sp>
        <p:nvSpPr>
          <p:cNvPr id="40" name="object 40"/>
          <p:cNvSpPr txBox="1"/>
          <p:nvPr/>
        </p:nvSpPr>
        <p:spPr>
          <a:xfrm>
            <a:off x="5835650" y="2568067"/>
            <a:ext cx="161925" cy="162560"/>
          </a:xfrm>
          <a:prstGeom prst="rect">
            <a:avLst/>
          </a:prstGeom>
        </p:spPr>
        <p:txBody>
          <a:bodyPr vert="horz" wrap="square" lIns="0" tIns="12700" rIns="0" bIns="0" rtlCol="0">
            <a:spAutoFit/>
          </a:bodyPr>
          <a:lstStyle/>
          <a:p>
            <a:pPr>
              <a:lnSpc>
                <a:spcPct val="100000"/>
              </a:lnSpc>
              <a:spcBef>
                <a:spcPts val="100"/>
              </a:spcBef>
            </a:pPr>
            <a:r>
              <a:rPr sz="900" u="sng" dirty="0">
                <a:latin typeface="Arial"/>
                <a:cs typeface="Arial"/>
              </a:rPr>
              <a:t> </a:t>
            </a:r>
            <a:r>
              <a:rPr sz="900" u="sng" spc="-80" dirty="0">
                <a:latin typeface="Arial"/>
                <a:cs typeface="Arial"/>
              </a:rPr>
              <a:t> </a:t>
            </a:r>
            <a:endParaRPr sz="900">
              <a:latin typeface="Arial"/>
              <a:cs typeface="Arial"/>
            </a:endParaRPr>
          </a:p>
        </p:txBody>
      </p:sp>
      <p:sp>
        <p:nvSpPr>
          <p:cNvPr id="41" name="object 41"/>
          <p:cNvSpPr txBox="1"/>
          <p:nvPr/>
        </p:nvSpPr>
        <p:spPr>
          <a:xfrm>
            <a:off x="5912865" y="1715516"/>
            <a:ext cx="296545" cy="546735"/>
          </a:xfrm>
          <a:prstGeom prst="rect">
            <a:avLst/>
          </a:prstGeom>
        </p:spPr>
        <p:txBody>
          <a:bodyPr vert="horz" wrap="square" lIns="0" tIns="12700" rIns="0" bIns="0" rtlCol="0">
            <a:spAutoFit/>
          </a:bodyPr>
          <a:lstStyle/>
          <a:p>
            <a:pPr marR="89535" algn="ctr">
              <a:lnSpc>
                <a:spcPts val="1025"/>
              </a:lnSpc>
              <a:spcBef>
                <a:spcPts val="100"/>
              </a:spcBef>
            </a:pPr>
            <a:r>
              <a:rPr sz="900" spc="-20" dirty="0">
                <a:latin typeface="Arial"/>
                <a:cs typeface="Arial"/>
              </a:rPr>
              <a:t>MW</a:t>
            </a:r>
            <a:endParaRPr sz="900">
              <a:latin typeface="Arial"/>
              <a:cs typeface="Arial"/>
            </a:endParaRPr>
          </a:p>
          <a:p>
            <a:pPr marR="5080" algn="ctr">
              <a:lnSpc>
                <a:spcPts val="969"/>
              </a:lnSpc>
            </a:pPr>
            <a:r>
              <a:rPr sz="900" spc="-20" dirty="0">
                <a:latin typeface="Arial"/>
                <a:cs typeface="Arial"/>
              </a:rPr>
              <a:t>M</a:t>
            </a:r>
            <a:r>
              <a:rPr sz="900" dirty="0">
                <a:latin typeface="Arial"/>
                <a:cs typeface="Arial"/>
              </a:rPr>
              <a:t>V</a:t>
            </a:r>
            <a:r>
              <a:rPr sz="900" spc="-5" dirty="0">
                <a:latin typeface="Arial"/>
                <a:cs typeface="Arial"/>
              </a:rPr>
              <a:t>A</a:t>
            </a:r>
            <a:r>
              <a:rPr sz="900" dirty="0">
                <a:latin typeface="Arial"/>
                <a:cs typeface="Arial"/>
              </a:rPr>
              <a:t>r</a:t>
            </a:r>
            <a:endParaRPr sz="900">
              <a:latin typeface="Arial"/>
              <a:cs typeface="Arial"/>
            </a:endParaRPr>
          </a:p>
          <a:p>
            <a:pPr marL="13335" algn="ctr">
              <a:lnSpc>
                <a:spcPts val="2105"/>
              </a:lnSpc>
            </a:pPr>
            <a:r>
              <a:rPr sz="1800" dirty="0">
                <a:latin typeface="Symbol"/>
                <a:cs typeface="Symbol"/>
              </a:rPr>
              <a:t></a:t>
            </a:r>
            <a:endParaRPr sz="1800">
              <a:latin typeface="Symbol"/>
              <a:cs typeface="Symbol"/>
            </a:endParaRPr>
          </a:p>
        </p:txBody>
      </p:sp>
      <p:sp>
        <p:nvSpPr>
          <p:cNvPr id="42" name="object 42"/>
          <p:cNvSpPr/>
          <p:nvPr/>
        </p:nvSpPr>
        <p:spPr>
          <a:xfrm>
            <a:off x="7754873" y="2224151"/>
            <a:ext cx="315975" cy="212725"/>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5247132" y="2441448"/>
            <a:ext cx="513588" cy="365760"/>
          </a:xfrm>
          <a:prstGeom prst="rect">
            <a:avLst/>
          </a:prstGeom>
          <a:blipFill>
            <a:blip r:embed="rId4" cstate="print"/>
            <a:stretch>
              <a:fillRect/>
            </a:stretch>
          </a:blipFill>
        </p:spPr>
        <p:txBody>
          <a:bodyPr wrap="square" lIns="0" tIns="0" rIns="0" bIns="0" rtlCol="0"/>
          <a:lstStyle/>
          <a:p>
            <a:endParaRPr/>
          </a:p>
        </p:txBody>
      </p:sp>
      <p:sp>
        <p:nvSpPr>
          <p:cNvPr id="44" name="object 44"/>
          <p:cNvSpPr txBox="1"/>
          <p:nvPr/>
        </p:nvSpPr>
        <p:spPr>
          <a:xfrm>
            <a:off x="5402388" y="2461386"/>
            <a:ext cx="306070" cy="138430"/>
          </a:xfrm>
          <a:prstGeom prst="rect">
            <a:avLst/>
          </a:prstGeom>
        </p:spPr>
        <p:txBody>
          <a:bodyPr vert="vert" wrap="square" lIns="0" tIns="13970" rIns="0" bIns="0" rtlCol="0">
            <a:spAutoFit/>
          </a:bodyPr>
          <a:lstStyle/>
          <a:p>
            <a:pPr marL="12700">
              <a:lnSpc>
                <a:spcPct val="100000"/>
              </a:lnSpc>
              <a:spcBef>
                <a:spcPts val="110"/>
              </a:spcBef>
            </a:pPr>
            <a:r>
              <a:rPr sz="1800" dirty="0">
                <a:latin typeface="Symbol"/>
                <a:cs typeface="Symbol"/>
              </a:rPr>
              <a:t></a:t>
            </a:r>
            <a:endParaRPr sz="1800">
              <a:latin typeface="Symbol"/>
              <a:cs typeface="Symbol"/>
            </a:endParaRPr>
          </a:p>
        </p:txBody>
      </p:sp>
      <p:sp>
        <p:nvSpPr>
          <p:cNvPr id="45" name="object 45"/>
          <p:cNvSpPr/>
          <p:nvPr/>
        </p:nvSpPr>
        <p:spPr>
          <a:xfrm>
            <a:off x="8244840" y="2526792"/>
            <a:ext cx="190500" cy="263651"/>
          </a:xfrm>
          <a:prstGeom prst="rect">
            <a:avLst/>
          </a:prstGeom>
          <a:blipFill>
            <a:blip r:embed="rId3" cstate="print"/>
            <a:stretch>
              <a:fillRect/>
            </a:stretch>
          </a:blipFill>
        </p:spPr>
        <p:txBody>
          <a:bodyPr wrap="square" lIns="0" tIns="0" rIns="0" bIns="0" rtlCol="0"/>
          <a:lstStyle/>
          <a:p>
            <a:endParaRPr/>
          </a:p>
        </p:txBody>
      </p:sp>
      <p:sp>
        <p:nvSpPr>
          <p:cNvPr id="46" name="object 46"/>
          <p:cNvSpPr txBox="1"/>
          <p:nvPr/>
        </p:nvSpPr>
        <p:spPr>
          <a:xfrm>
            <a:off x="8037576" y="2199894"/>
            <a:ext cx="305435" cy="513080"/>
          </a:xfrm>
          <a:prstGeom prst="rect">
            <a:avLst/>
          </a:prstGeom>
        </p:spPr>
        <p:txBody>
          <a:bodyPr vert="horz" wrap="square" lIns="0" tIns="12700" rIns="0" bIns="0" rtlCol="0">
            <a:spAutoFit/>
          </a:bodyPr>
          <a:lstStyle/>
          <a:p>
            <a:pPr marL="71120">
              <a:lnSpc>
                <a:spcPct val="100000"/>
              </a:lnSpc>
              <a:spcBef>
                <a:spcPts val="100"/>
              </a:spcBef>
            </a:pPr>
            <a:r>
              <a:rPr sz="900" spc="-10" dirty="0">
                <a:latin typeface="Arial"/>
                <a:cs typeface="Arial"/>
              </a:rPr>
              <a:t>T</a:t>
            </a:r>
            <a:r>
              <a:rPr sz="900" dirty="0">
                <a:latin typeface="Arial"/>
                <a:cs typeface="Arial"/>
              </a:rPr>
              <a:t>AP</a:t>
            </a:r>
            <a:endParaRPr sz="900">
              <a:latin typeface="Arial"/>
              <a:cs typeface="Arial"/>
            </a:endParaRPr>
          </a:p>
          <a:p>
            <a:pPr marR="13970">
              <a:lnSpc>
                <a:spcPts val="969"/>
              </a:lnSpc>
              <a:spcBef>
                <a:spcPts val="830"/>
              </a:spcBef>
            </a:pPr>
            <a:r>
              <a:rPr sz="900" spc="-20" dirty="0">
                <a:latin typeface="Arial"/>
                <a:cs typeface="Arial"/>
              </a:rPr>
              <a:t>MW  M</a:t>
            </a:r>
            <a:r>
              <a:rPr sz="900" dirty="0">
                <a:latin typeface="Arial"/>
                <a:cs typeface="Arial"/>
              </a:rPr>
              <a:t>VAr</a:t>
            </a:r>
            <a:endParaRPr sz="900">
              <a:latin typeface="Arial"/>
              <a:cs typeface="Arial"/>
            </a:endParaRPr>
          </a:p>
        </p:txBody>
      </p:sp>
      <p:sp>
        <p:nvSpPr>
          <p:cNvPr id="47" name="object 47"/>
          <p:cNvSpPr txBox="1"/>
          <p:nvPr/>
        </p:nvSpPr>
        <p:spPr>
          <a:xfrm>
            <a:off x="5356873" y="2923941"/>
            <a:ext cx="239395" cy="93980"/>
          </a:xfrm>
          <a:prstGeom prst="rect">
            <a:avLst/>
          </a:prstGeom>
        </p:spPr>
        <p:txBody>
          <a:bodyPr vert="vert270" wrap="square" lIns="0" tIns="6350" rIns="0" bIns="0" rtlCol="0">
            <a:spAutoFit/>
          </a:bodyPr>
          <a:lstStyle/>
          <a:p>
            <a:pPr marL="12700">
              <a:lnSpc>
                <a:spcPct val="100000"/>
              </a:lnSpc>
              <a:spcBef>
                <a:spcPts val="50"/>
              </a:spcBef>
            </a:pPr>
            <a:r>
              <a:rPr sz="1400" b="1" dirty="0">
                <a:solidFill>
                  <a:srgbClr val="333333"/>
                </a:solidFill>
                <a:latin typeface="Tw Cen MT Condensed"/>
                <a:cs typeface="Tw Cen MT Condensed"/>
              </a:rPr>
              <a:t>S</a:t>
            </a:r>
            <a:endParaRPr sz="1400">
              <a:latin typeface="Tw Cen MT Condensed"/>
              <a:cs typeface="Tw Cen MT Condensed"/>
            </a:endParaRPr>
          </a:p>
        </p:txBody>
      </p:sp>
      <p:sp>
        <p:nvSpPr>
          <p:cNvPr id="48" name="object 48"/>
          <p:cNvSpPr txBox="1"/>
          <p:nvPr/>
        </p:nvSpPr>
        <p:spPr>
          <a:xfrm>
            <a:off x="7449578" y="1450487"/>
            <a:ext cx="239395" cy="93980"/>
          </a:xfrm>
          <a:prstGeom prst="rect">
            <a:avLst/>
          </a:prstGeom>
        </p:spPr>
        <p:txBody>
          <a:bodyPr vert="vert270" wrap="square" lIns="0" tIns="6350" rIns="0" bIns="0" rtlCol="0">
            <a:spAutoFit/>
          </a:bodyPr>
          <a:lstStyle/>
          <a:p>
            <a:pPr marL="12700">
              <a:lnSpc>
                <a:spcPct val="100000"/>
              </a:lnSpc>
              <a:spcBef>
                <a:spcPts val="50"/>
              </a:spcBef>
            </a:pPr>
            <a:r>
              <a:rPr sz="1400" b="1" dirty="0">
                <a:solidFill>
                  <a:srgbClr val="333333"/>
                </a:solidFill>
                <a:latin typeface="Tw Cen MT Condensed"/>
                <a:cs typeface="Tw Cen MT Condensed"/>
              </a:rPr>
              <a:t>S</a:t>
            </a:r>
            <a:endParaRPr sz="1400">
              <a:latin typeface="Tw Cen MT Condensed"/>
              <a:cs typeface="Tw Cen MT Condensed"/>
            </a:endParaRPr>
          </a:p>
        </p:txBody>
      </p:sp>
      <p:sp>
        <p:nvSpPr>
          <p:cNvPr id="49" name="TextBox 48"/>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915502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1391" y="692696"/>
            <a:ext cx="7919691" cy="835660"/>
          </a:xfrm>
          <a:prstGeom prst="rect">
            <a:avLst/>
          </a:prstGeom>
        </p:spPr>
        <p:txBody>
          <a:bodyPr vert="horz" wrap="square" lIns="0" tIns="60960" rIns="0" bIns="0" rtlCol="0">
            <a:spAutoFit/>
          </a:bodyPr>
          <a:lstStyle/>
          <a:p>
            <a:pPr marL="12700" marR="5080">
              <a:lnSpc>
                <a:spcPts val="3020"/>
              </a:lnSpc>
              <a:spcBef>
                <a:spcPts val="480"/>
              </a:spcBef>
              <a:tabLst>
                <a:tab pos="1146175" algn="l"/>
              </a:tabLst>
            </a:pPr>
            <a:r>
              <a:rPr sz="3600" spc="-350" dirty="0"/>
              <a:t>RTNET	</a:t>
            </a:r>
            <a:r>
              <a:rPr sz="3600" spc="-80" dirty="0"/>
              <a:t>: </a:t>
            </a:r>
            <a:r>
              <a:rPr sz="3600" spc="-130" dirty="0"/>
              <a:t>unified </a:t>
            </a:r>
            <a:r>
              <a:rPr sz="3600" spc="-140" dirty="0"/>
              <a:t>solution </a:t>
            </a:r>
            <a:r>
              <a:rPr sz="3600" spc="-95" dirty="0"/>
              <a:t>for </a:t>
            </a:r>
            <a:r>
              <a:rPr sz="3600" spc="-215" dirty="0"/>
              <a:t>observable and  </a:t>
            </a:r>
            <a:r>
              <a:rPr sz="3600" spc="-210" dirty="0"/>
              <a:t>unobservable</a:t>
            </a:r>
          </a:p>
        </p:txBody>
      </p:sp>
      <p:sp>
        <p:nvSpPr>
          <p:cNvPr id="3" name="object 3"/>
          <p:cNvSpPr txBox="1"/>
          <p:nvPr/>
        </p:nvSpPr>
        <p:spPr>
          <a:xfrm>
            <a:off x="621391" y="1772816"/>
            <a:ext cx="7658734" cy="4662805"/>
          </a:xfrm>
          <a:prstGeom prst="rect">
            <a:avLst/>
          </a:prstGeom>
        </p:spPr>
        <p:txBody>
          <a:bodyPr vert="horz" wrap="square" lIns="0" tIns="53975" rIns="0" bIns="0" rtlCol="0">
            <a:spAutoFit/>
          </a:bodyPr>
          <a:lstStyle/>
          <a:p>
            <a:pPr marL="355600" marR="687070" indent="-342900">
              <a:lnSpc>
                <a:spcPts val="2590"/>
              </a:lnSpc>
              <a:spcBef>
                <a:spcPts val="425"/>
              </a:spcBef>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240" dirty="0">
                <a:solidFill>
                  <a:srgbClr val="5F5F5F"/>
                </a:solidFill>
                <a:latin typeface="Arial"/>
                <a:cs typeface="Arial"/>
              </a:rPr>
              <a:t>Pseudo-measurements </a:t>
            </a:r>
            <a:r>
              <a:rPr sz="2400" b="1" spc="-160" dirty="0">
                <a:solidFill>
                  <a:srgbClr val="5F5F5F"/>
                </a:solidFill>
                <a:latin typeface="Arial"/>
                <a:cs typeface="Arial"/>
              </a:rPr>
              <a:t>are </a:t>
            </a:r>
            <a:r>
              <a:rPr sz="2400" b="1" spc="-285" dirty="0">
                <a:solidFill>
                  <a:srgbClr val="5F5F5F"/>
                </a:solidFill>
                <a:latin typeface="Arial"/>
                <a:cs typeface="Arial"/>
              </a:rPr>
              <a:t>used </a:t>
            </a:r>
            <a:r>
              <a:rPr sz="2400" b="1" spc="-150" dirty="0">
                <a:solidFill>
                  <a:srgbClr val="5F5F5F"/>
                </a:solidFill>
                <a:latin typeface="Arial"/>
                <a:cs typeface="Arial"/>
              </a:rPr>
              <a:t>to </a:t>
            </a:r>
            <a:r>
              <a:rPr sz="2400" b="1" spc="-235" dirty="0">
                <a:solidFill>
                  <a:srgbClr val="5F5F5F"/>
                </a:solidFill>
                <a:latin typeface="Arial"/>
                <a:cs typeface="Arial"/>
              </a:rPr>
              <a:t>complement </a:t>
            </a:r>
            <a:r>
              <a:rPr sz="2400" b="1" spc="-185" dirty="0">
                <a:solidFill>
                  <a:srgbClr val="5F5F5F"/>
                </a:solidFill>
                <a:latin typeface="Arial"/>
                <a:cs typeface="Arial"/>
              </a:rPr>
              <a:t>actual  </a:t>
            </a:r>
            <a:r>
              <a:rPr sz="2400" b="1" spc="-229" dirty="0">
                <a:solidFill>
                  <a:srgbClr val="5F5F5F"/>
                </a:solidFill>
                <a:latin typeface="Arial"/>
                <a:cs typeface="Arial"/>
              </a:rPr>
              <a:t>measurements </a:t>
            </a:r>
            <a:r>
              <a:rPr sz="2400" b="1" spc="-170" dirty="0">
                <a:solidFill>
                  <a:srgbClr val="5F5F5F"/>
                </a:solidFill>
                <a:latin typeface="Arial"/>
                <a:cs typeface="Arial"/>
              </a:rPr>
              <a:t>in </a:t>
            </a:r>
            <a:r>
              <a:rPr sz="2400" b="1" spc="-190" dirty="0">
                <a:solidFill>
                  <a:srgbClr val="5F5F5F"/>
                </a:solidFill>
                <a:latin typeface="Arial"/>
                <a:cs typeface="Arial"/>
              </a:rPr>
              <a:t>order </a:t>
            </a:r>
            <a:r>
              <a:rPr sz="2400" b="1" spc="-150" dirty="0">
                <a:solidFill>
                  <a:srgbClr val="5F5F5F"/>
                </a:solidFill>
                <a:latin typeface="Arial"/>
                <a:cs typeface="Arial"/>
              </a:rPr>
              <a:t>to </a:t>
            </a:r>
            <a:r>
              <a:rPr sz="2400" b="1" spc="-145" dirty="0">
                <a:solidFill>
                  <a:srgbClr val="5F5F5F"/>
                </a:solidFill>
                <a:latin typeface="Arial"/>
                <a:cs typeface="Arial"/>
              </a:rPr>
              <a:t>allow </a:t>
            </a:r>
            <a:r>
              <a:rPr sz="2400" b="1" spc="-120" dirty="0">
                <a:solidFill>
                  <a:srgbClr val="5F5F5F"/>
                </a:solidFill>
                <a:latin typeface="Arial"/>
                <a:cs typeface="Arial"/>
              </a:rPr>
              <a:t>full </a:t>
            </a:r>
            <a:r>
              <a:rPr sz="2400" b="1" spc="-150" dirty="0">
                <a:solidFill>
                  <a:srgbClr val="5F5F5F"/>
                </a:solidFill>
                <a:latin typeface="Arial"/>
                <a:cs typeface="Arial"/>
              </a:rPr>
              <a:t>network</a:t>
            </a:r>
            <a:r>
              <a:rPr sz="2400" b="1" spc="340" dirty="0">
                <a:solidFill>
                  <a:srgbClr val="5F5F5F"/>
                </a:solidFill>
                <a:latin typeface="Arial"/>
                <a:cs typeface="Arial"/>
              </a:rPr>
              <a:t> </a:t>
            </a:r>
            <a:r>
              <a:rPr sz="2400" b="1" spc="-210" dirty="0">
                <a:solidFill>
                  <a:srgbClr val="5F5F5F"/>
                </a:solidFill>
                <a:latin typeface="Arial"/>
                <a:cs typeface="Arial"/>
              </a:rPr>
              <a:t>solution</a:t>
            </a:r>
            <a:endParaRPr sz="2400" dirty="0">
              <a:latin typeface="Arial"/>
              <a:cs typeface="Arial"/>
            </a:endParaRPr>
          </a:p>
          <a:p>
            <a:pPr marL="12700">
              <a:lnSpc>
                <a:spcPct val="100000"/>
              </a:lnSpc>
              <a:spcBef>
                <a:spcPts val="1280"/>
              </a:spcBef>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235" dirty="0">
                <a:solidFill>
                  <a:srgbClr val="5F5F5F"/>
                </a:solidFill>
                <a:latin typeface="Arial"/>
                <a:cs typeface="Arial"/>
              </a:rPr>
              <a:t>Pseudo-measurements </a:t>
            </a:r>
            <a:r>
              <a:rPr sz="2400" b="1" spc="-160" dirty="0">
                <a:solidFill>
                  <a:srgbClr val="5F5F5F"/>
                </a:solidFill>
                <a:latin typeface="Arial"/>
                <a:cs typeface="Arial"/>
              </a:rPr>
              <a:t>are </a:t>
            </a:r>
            <a:r>
              <a:rPr sz="2400" b="1" spc="-190" dirty="0">
                <a:solidFill>
                  <a:srgbClr val="5F5F5F"/>
                </a:solidFill>
                <a:latin typeface="Arial"/>
                <a:cs typeface="Arial"/>
              </a:rPr>
              <a:t>generated </a:t>
            </a:r>
            <a:r>
              <a:rPr sz="2400" b="1" spc="-175" dirty="0">
                <a:solidFill>
                  <a:srgbClr val="5F5F5F"/>
                </a:solidFill>
                <a:latin typeface="Arial"/>
                <a:cs typeface="Arial"/>
              </a:rPr>
              <a:t>from</a:t>
            </a:r>
            <a:r>
              <a:rPr sz="2400" b="1" spc="80" dirty="0">
                <a:solidFill>
                  <a:srgbClr val="5F5F5F"/>
                </a:solidFill>
                <a:latin typeface="Arial"/>
                <a:cs typeface="Arial"/>
              </a:rPr>
              <a:t> </a:t>
            </a:r>
            <a:r>
              <a:rPr sz="2400" b="1" spc="-155" dirty="0">
                <a:solidFill>
                  <a:srgbClr val="5F5F5F"/>
                </a:solidFill>
                <a:latin typeface="Arial"/>
                <a:cs typeface="Arial"/>
              </a:rPr>
              <a:t>:</a:t>
            </a:r>
            <a:endParaRPr sz="2400" dirty="0">
              <a:latin typeface="Arial"/>
              <a:cs typeface="Arial"/>
            </a:endParaRPr>
          </a:p>
          <a:p>
            <a:pPr marL="603885" indent="-210185">
              <a:lnSpc>
                <a:spcPts val="2280"/>
              </a:lnSpc>
              <a:spcBef>
                <a:spcPts val="400"/>
              </a:spcBef>
              <a:buClr>
                <a:srgbClr val="1B5CA4"/>
              </a:buClr>
              <a:buFont typeface="Wingdings"/>
              <a:buChar char=""/>
              <a:tabLst>
                <a:tab pos="604520" algn="l"/>
              </a:tabLst>
            </a:pPr>
            <a:r>
              <a:rPr sz="2000" spc="-70" dirty="0">
                <a:solidFill>
                  <a:srgbClr val="5F5F5F"/>
                </a:solidFill>
                <a:latin typeface="Arial"/>
                <a:cs typeface="Arial"/>
              </a:rPr>
              <a:t>MW </a:t>
            </a:r>
            <a:r>
              <a:rPr sz="2000" spc="-120" dirty="0">
                <a:solidFill>
                  <a:srgbClr val="5F5F5F"/>
                </a:solidFill>
                <a:latin typeface="Arial"/>
                <a:cs typeface="Arial"/>
              </a:rPr>
              <a:t>generation </a:t>
            </a:r>
            <a:r>
              <a:rPr sz="2000" spc="-80" dirty="0">
                <a:solidFill>
                  <a:srgbClr val="5F5F5F"/>
                </a:solidFill>
                <a:latin typeface="Arial"/>
                <a:cs typeface="Arial"/>
              </a:rPr>
              <a:t>from </a:t>
            </a:r>
            <a:r>
              <a:rPr sz="2000" spc="-150" dirty="0">
                <a:solidFill>
                  <a:srgbClr val="5F5F5F"/>
                </a:solidFill>
                <a:latin typeface="Arial"/>
                <a:cs typeface="Arial"/>
              </a:rPr>
              <a:t>economic </a:t>
            </a:r>
            <a:r>
              <a:rPr sz="2000" spc="-125" dirty="0">
                <a:solidFill>
                  <a:srgbClr val="5F5F5F"/>
                </a:solidFill>
                <a:latin typeface="Arial"/>
                <a:cs typeface="Arial"/>
              </a:rPr>
              <a:t>dispatch </a:t>
            </a:r>
            <a:r>
              <a:rPr sz="2000" spc="225" dirty="0">
                <a:solidFill>
                  <a:srgbClr val="5F5F5F"/>
                </a:solidFill>
                <a:latin typeface="Arial"/>
                <a:cs typeface="Arial"/>
              </a:rPr>
              <a:t>/</a:t>
            </a:r>
            <a:r>
              <a:rPr sz="2000" spc="55" dirty="0">
                <a:solidFill>
                  <a:srgbClr val="5F5F5F"/>
                </a:solidFill>
                <a:latin typeface="Arial"/>
                <a:cs typeface="Arial"/>
              </a:rPr>
              <a:t> </a:t>
            </a:r>
            <a:r>
              <a:rPr sz="2000" spc="-100" dirty="0">
                <a:solidFill>
                  <a:srgbClr val="5F5F5F"/>
                </a:solidFill>
                <a:latin typeface="Arial"/>
                <a:cs typeface="Arial"/>
              </a:rPr>
              <a:t>commitment</a:t>
            </a:r>
            <a:endParaRPr sz="2000" dirty="0">
              <a:latin typeface="Arial"/>
              <a:cs typeface="Arial"/>
            </a:endParaRPr>
          </a:p>
          <a:p>
            <a:pPr marL="603885" indent="-210185">
              <a:lnSpc>
                <a:spcPts val="2160"/>
              </a:lnSpc>
              <a:buClr>
                <a:srgbClr val="1B5CA4"/>
              </a:buClr>
              <a:buFont typeface="Wingdings"/>
              <a:buChar char=""/>
              <a:tabLst>
                <a:tab pos="604520" algn="l"/>
              </a:tabLst>
            </a:pPr>
            <a:r>
              <a:rPr sz="2000" spc="-145" dirty="0">
                <a:solidFill>
                  <a:srgbClr val="5F5F5F"/>
                </a:solidFill>
                <a:latin typeface="Arial"/>
                <a:cs typeface="Arial"/>
              </a:rPr>
              <a:t>MVAr </a:t>
            </a:r>
            <a:r>
              <a:rPr sz="2000" spc="-120" dirty="0">
                <a:solidFill>
                  <a:srgbClr val="5F5F5F"/>
                </a:solidFill>
                <a:latin typeface="Arial"/>
                <a:cs typeface="Arial"/>
              </a:rPr>
              <a:t>generation </a:t>
            </a:r>
            <a:r>
              <a:rPr sz="2000" spc="-80" dirty="0">
                <a:solidFill>
                  <a:srgbClr val="5F5F5F"/>
                </a:solidFill>
                <a:latin typeface="Arial"/>
                <a:cs typeface="Arial"/>
              </a:rPr>
              <a:t>from </a:t>
            </a:r>
            <a:r>
              <a:rPr sz="2000" spc="-120" dirty="0">
                <a:solidFill>
                  <a:srgbClr val="5F5F5F"/>
                </a:solidFill>
                <a:latin typeface="Arial"/>
                <a:cs typeface="Arial"/>
              </a:rPr>
              <a:t>voltage </a:t>
            </a:r>
            <a:r>
              <a:rPr sz="2000" spc="-100" dirty="0">
                <a:solidFill>
                  <a:srgbClr val="5F5F5F"/>
                </a:solidFill>
                <a:latin typeface="Arial"/>
                <a:cs typeface="Arial"/>
              </a:rPr>
              <a:t>regulation</a:t>
            </a:r>
            <a:r>
              <a:rPr sz="2000" spc="35" dirty="0">
                <a:solidFill>
                  <a:srgbClr val="5F5F5F"/>
                </a:solidFill>
                <a:latin typeface="Arial"/>
                <a:cs typeface="Arial"/>
              </a:rPr>
              <a:t> </a:t>
            </a:r>
            <a:r>
              <a:rPr sz="2000" spc="-170" dirty="0">
                <a:solidFill>
                  <a:srgbClr val="5F5F5F"/>
                </a:solidFill>
                <a:latin typeface="Arial"/>
                <a:cs typeface="Arial"/>
              </a:rPr>
              <a:t>schedules</a:t>
            </a:r>
            <a:endParaRPr sz="2000" dirty="0">
              <a:latin typeface="Arial"/>
              <a:cs typeface="Arial"/>
            </a:endParaRPr>
          </a:p>
          <a:p>
            <a:pPr marL="603885" indent="-210185">
              <a:lnSpc>
                <a:spcPts val="2280"/>
              </a:lnSpc>
              <a:buClr>
                <a:srgbClr val="1B5CA4"/>
              </a:buClr>
              <a:buFont typeface="Wingdings"/>
              <a:buChar char=""/>
              <a:tabLst>
                <a:tab pos="604520" algn="l"/>
              </a:tabLst>
            </a:pPr>
            <a:r>
              <a:rPr sz="2000" spc="-65" dirty="0">
                <a:solidFill>
                  <a:srgbClr val="5F5F5F"/>
                </a:solidFill>
                <a:latin typeface="Arial"/>
                <a:cs typeface="Arial"/>
              </a:rPr>
              <a:t>MW </a:t>
            </a:r>
            <a:r>
              <a:rPr sz="2000" spc="225" dirty="0">
                <a:solidFill>
                  <a:srgbClr val="5F5F5F"/>
                </a:solidFill>
                <a:latin typeface="Arial"/>
                <a:cs typeface="Arial"/>
              </a:rPr>
              <a:t>/ </a:t>
            </a:r>
            <a:r>
              <a:rPr sz="2000" spc="-140" dirty="0">
                <a:solidFill>
                  <a:srgbClr val="5F5F5F"/>
                </a:solidFill>
                <a:latin typeface="Arial"/>
                <a:cs typeface="Arial"/>
              </a:rPr>
              <a:t>MVAr </a:t>
            </a:r>
            <a:r>
              <a:rPr sz="2000" spc="-135" dirty="0">
                <a:solidFill>
                  <a:srgbClr val="5F5F5F"/>
                </a:solidFill>
                <a:latin typeface="Arial"/>
                <a:cs typeface="Arial"/>
              </a:rPr>
              <a:t>load </a:t>
            </a:r>
            <a:r>
              <a:rPr sz="2000" spc="-155" dirty="0">
                <a:solidFill>
                  <a:srgbClr val="5F5F5F"/>
                </a:solidFill>
                <a:latin typeface="Arial"/>
                <a:cs typeface="Arial"/>
              </a:rPr>
              <a:t>models </a:t>
            </a:r>
            <a:r>
              <a:rPr sz="2000" spc="-150" dirty="0">
                <a:solidFill>
                  <a:srgbClr val="5F5F5F"/>
                </a:solidFill>
                <a:latin typeface="Arial"/>
                <a:cs typeface="Arial"/>
              </a:rPr>
              <a:t>and </a:t>
            </a:r>
            <a:r>
              <a:rPr sz="2000" spc="-170" dirty="0">
                <a:solidFill>
                  <a:srgbClr val="5F5F5F"/>
                </a:solidFill>
                <a:latin typeface="Arial"/>
                <a:cs typeface="Arial"/>
              </a:rPr>
              <a:t>schedules </a:t>
            </a:r>
            <a:r>
              <a:rPr sz="2000" spc="-120" dirty="0">
                <a:solidFill>
                  <a:srgbClr val="5F5F5F"/>
                </a:solidFill>
                <a:latin typeface="Arial"/>
                <a:cs typeface="Arial"/>
              </a:rPr>
              <a:t>(updated </a:t>
            </a:r>
            <a:r>
              <a:rPr sz="2000" spc="-80" dirty="0">
                <a:solidFill>
                  <a:srgbClr val="5F5F5F"/>
                </a:solidFill>
                <a:latin typeface="Arial"/>
                <a:cs typeface="Arial"/>
              </a:rPr>
              <a:t>from </a:t>
            </a:r>
            <a:r>
              <a:rPr sz="2000" spc="-125" dirty="0">
                <a:solidFill>
                  <a:srgbClr val="5F5F5F"/>
                </a:solidFill>
                <a:latin typeface="Arial"/>
                <a:cs typeface="Arial"/>
              </a:rPr>
              <a:t>past</a:t>
            </a:r>
            <a:r>
              <a:rPr sz="2000" spc="-20" dirty="0">
                <a:solidFill>
                  <a:srgbClr val="5F5F5F"/>
                </a:solidFill>
                <a:latin typeface="Arial"/>
                <a:cs typeface="Arial"/>
              </a:rPr>
              <a:t> </a:t>
            </a:r>
            <a:r>
              <a:rPr sz="2000" spc="-125" dirty="0">
                <a:solidFill>
                  <a:srgbClr val="5F5F5F"/>
                </a:solidFill>
                <a:latin typeface="Arial"/>
                <a:cs typeface="Arial"/>
              </a:rPr>
              <a:t>records)</a:t>
            </a:r>
            <a:endParaRPr sz="2000" dirty="0">
              <a:latin typeface="Arial"/>
              <a:cs typeface="Arial"/>
            </a:endParaRPr>
          </a:p>
          <a:p>
            <a:pPr marL="355600" marR="5080" indent="-342900">
              <a:lnSpc>
                <a:spcPts val="2590"/>
              </a:lnSpc>
              <a:spcBef>
                <a:spcPts val="1000"/>
              </a:spcBef>
              <a:tabLst>
                <a:tab pos="2337435" algn="l"/>
                <a:tab pos="4051935" algn="l"/>
                <a:tab pos="4674870" algn="l"/>
                <a:tab pos="5756275" algn="l"/>
              </a:tabLst>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305" dirty="0">
                <a:solidFill>
                  <a:srgbClr val="5F5F5F"/>
                </a:solidFill>
                <a:latin typeface="Arial"/>
                <a:cs typeface="Arial"/>
              </a:rPr>
              <a:t>Above</a:t>
            </a:r>
            <a:r>
              <a:rPr sz="2400" b="1" spc="-105" dirty="0">
                <a:solidFill>
                  <a:srgbClr val="5F5F5F"/>
                </a:solidFill>
                <a:latin typeface="Arial"/>
                <a:cs typeface="Arial"/>
              </a:rPr>
              <a:t> </a:t>
            </a:r>
            <a:r>
              <a:rPr sz="2400" b="1" spc="-170" dirty="0">
                <a:solidFill>
                  <a:srgbClr val="5F5F5F"/>
                </a:solidFill>
                <a:latin typeface="Arial"/>
                <a:cs typeface="Arial"/>
              </a:rPr>
              <a:t>information</a:t>
            </a:r>
            <a:r>
              <a:rPr sz="2400" b="1" spc="-85" dirty="0">
                <a:solidFill>
                  <a:srgbClr val="5F5F5F"/>
                </a:solidFill>
                <a:latin typeface="Arial"/>
                <a:cs typeface="Arial"/>
              </a:rPr>
              <a:t> </a:t>
            </a:r>
            <a:r>
              <a:rPr sz="2400" b="1" spc="-170" dirty="0">
                <a:solidFill>
                  <a:srgbClr val="5F5F5F"/>
                </a:solidFill>
                <a:latin typeface="Arial"/>
                <a:cs typeface="Arial"/>
              </a:rPr>
              <a:t>translates	</a:t>
            </a:r>
            <a:r>
              <a:rPr sz="2400" b="1" spc="-165" dirty="0">
                <a:solidFill>
                  <a:srgbClr val="5F5F5F"/>
                </a:solidFill>
                <a:latin typeface="Arial"/>
                <a:cs typeface="Arial"/>
              </a:rPr>
              <a:t>into	</a:t>
            </a:r>
            <a:r>
              <a:rPr sz="2400" b="1" spc="-190" dirty="0">
                <a:solidFill>
                  <a:srgbClr val="5F5F5F"/>
                </a:solidFill>
                <a:latin typeface="Arial"/>
                <a:cs typeface="Arial"/>
              </a:rPr>
              <a:t>a</a:t>
            </a:r>
            <a:r>
              <a:rPr sz="2400" b="1" spc="-85" dirty="0">
                <a:solidFill>
                  <a:srgbClr val="5F5F5F"/>
                </a:solidFill>
                <a:latin typeface="Arial"/>
                <a:cs typeface="Arial"/>
              </a:rPr>
              <a:t> </a:t>
            </a:r>
            <a:r>
              <a:rPr sz="2400" b="1" spc="-220" dirty="0">
                <a:solidFill>
                  <a:srgbClr val="5F5F5F"/>
                </a:solidFill>
                <a:latin typeface="Arial"/>
                <a:cs typeface="Arial"/>
              </a:rPr>
              <a:t>single	</a:t>
            </a:r>
            <a:r>
              <a:rPr sz="2400" b="1" spc="-180" dirty="0">
                <a:solidFill>
                  <a:srgbClr val="5F5F5F"/>
                </a:solidFill>
                <a:latin typeface="Arial"/>
                <a:cs typeface="Arial"/>
              </a:rPr>
              <a:t>type </a:t>
            </a:r>
            <a:r>
              <a:rPr sz="2400" b="1" spc="-175" dirty="0">
                <a:solidFill>
                  <a:srgbClr val="5F5F5F"/>
                </a:solidFill>
                <a:latin typeface="Arial"/>
                <a:cs typeface="Arial"/>
              </a:rPr>
              <a:t>of </a:t>
            </a:r>
            <a:r>
              <a:rPr sz="2400" b="1" spc="-250" dirty="0">
                <a:solidFill>
                  <a:srgbClr val="5F5F5F"/>
                </a:solidFill>
                <a:latin typeface="Arial"/>
                <a:cs typeface="Arial"/>
              </a:rPr>
              <a:t>pseudo-  </a:t>
            </a:r>
            <a:r>
              <a:rPr sz="2400" b="1" spc="-210" dirty="0">
                <a:solidFill>
                  <a:srgbClr val="5F5F5F"/>
                </a:solidFill>
                <a:latin typeface="Arial"/>
                <a:cs typeface="Arial"/>
              </a:rPr>
              <a:t>measurement:	</a:t>
            </a:r>
            <a:r>
              <a:rPr sz="2400" b="1" spc="-150" dirty="0">
                <a:solidFill>
                  <a:srgbClr val="5F5F5F"/>
                </a:solidFill>
                <a:latin typeface="Arial"/>
                <a:cs typeface="Arial"/>
              </a:rPr>
              <a:t>unit </a:t>
            </a:r>
            <a:r>
              <a:rPr sz="2400" b="1" spc="-240" dirty="0">
                <a:solidFill>
                  <a:srgbClr val="5F5F5F"/>
                </a:solidFill>
                <a:latin typeface="Arial"/>
                <a:cs typeface="Arial"/>
              </a:rPr>
              <a:t>and </a:t>
            </a:r>
            <a:r>
              <a:rPr sz="2400" b="1" spc="-220" dirty="0">
                <a:solidFill>
                  <a:srgbClr val="5F5F5F"/>
                </a:solidFill>
                <a:latin typeface="Arial"/>
                <a:cs typeface="Arial"/>
              </a:rPr>
              <a:t>load</a:t>
            </a:r>
            <a:r>
              <a:rPr sz="2400" b="1" spc="-325" dirty="0">
                <a:solidFill>
                  <a:srgbClr val="5F5F5F"/>
                </a:solidFill>
                <a:latin typeface="Arial"/>
                <a:cs typeface="Arial"/>
              </a:rPr>
              <a:t> </a:t>
            </a:r>
            <a:r>
              <a:rPr sz="2400" b="1" spc="-204" dirty="0">
                <a:solidFill>
                  <a:srgbClr val="5F5F5F"/>
                </a:solidFill>
                <a:latin typeface="Arial"/>
                <a:cs typeface="Arial"/>
              </a:rPr>
              <a:t>injections</a:t>
            </a:r>
            <a:endParaRPr sz="2400" dirty="0">
              <a:latin typeface="Arial"/>
              <a:cs typeface="Arial"/>
            </a:endParaRPr>
          </a:p>
          <a:p>
            <a:pPr marL="355600" marR="607060" indent="-342900">
              <a:lnSpc>
                <a:spcPts val="2590"/>
              </a:lnSpc>
              <a:spcBef>
                <a:spcPts val="1595"/>
              </a:spcBef>
              <a:tabLst>
                <a:tab pos="2191385" algn="l"/>
                <a:tab pos="3335654" algn="l"/>
              </a:tabLst>
            </a:pPr>
            <a:r>
              <a:rPr sz="2400" dirty="0">
                <a:solidFill>
                  <a:srgbClr val="1B5CA4"/>
                </a:solidFill>
                <a:latin typeface="Wingdings"/>
                <a:cs typeface="Wingdings"/>
              </a:rPr>
              <a:t></a:t>
            </a:r>
            <a:r>
              <a:rPr sz="2400" spc="-30" dirty="0">
                <a:solidFill>
                  <a:srgbClr val="1B5CA4"/>
                </a:solidFill>
                <a:latin typeface="Times New Roman"/>
                <a:cs typeface="Times New Roman"/>
              </a:rPr>
              <a:t> </a:t>
            </a:r>
            <a:r>
              <a:rPr sz="2400" b="1" spc="-200" dirty="0">
                <a:solidFill>
                  <a:srgbClr val="5F5F5F"/>
                </a:solidFill>
                <a:latin typeface="Arial"/>
                <a:cs typeface="Arial"/>
              </a:rPr>
              <a:t>Measurement	vector</a:t>
            </a:r>
            <a:r>
              <a:rPr sz="2400" b="1" spc="-105" dirty="0">
                <a:solidFill>
                  <a:srgbClr val="5F5F5F"/>
                </a:solidFill>
                <a:latin typeface="Arial"/>
                <a:cs typeface="Arial"/>
              </a:rPr>
              <a:t> </a:t>
            </a:r>
            <a:r>
              <a:rPr sz="2400" b="1" spc="-335" dirty="0">
                <a:solidFill>
                  <a:srgbClr val="5F5F5F"/>
                </a:solidFill>
                <a:latin typeface="Arial"/>
                <a:cs typeface="Arial"/>
              </a:rPr>
              <a:t>Y	</a:t>
            </a:r>
            <a:r>
              <a:rPr sz="2400" b="1" spc="-229" dirty="0">
                <a:solidFill>
                  <a:srgbClr val="5F5F5F"/>
                </a:solidFill>
                <a:latin typeface="Arial"/>
                <a:cs typeface="Arial"/>
              </a:rPr>
              <a:t>is </a:t>
            </a:r>
            <a:r>
              <a:rPr sz="2400" b="1" spc="-220" dirty="0">
                <a:solidFill>
                  <a:srgbClr val="5F5F5F"/>
                </a:solidFill>
                <a:latin typeface="Arial"/>
                <a:cs typeface="Arial"/>
              </a:rPr>
              <a:t>extended </a:t>
            </a:r>
            <a:r>
              <a:rPr sz="2400" b="1" spc="-150" dirty="0">
                <a:solidFill>
                  <a:srgbClr val="5F5F5F"/>
                </a:solidFill>
                <a:latin typeface="Arial"/>
                <a:cs typeface="Arial"/>
              </a:rPr>
              <a:t>to </a:t>
            </a:r>
            <a:r>
              <a:rPr sz="2400" b="1" spc="-229" dirty="0">
                <a:solidFill>
                  <a:srgbClr val="5F5F5F"/>
                </a:solidFill>
                <a:latin typeface="Arial"/>
                <a:cs typeface="Arial"/>
              </a:rPr>
              <a:t>include </a:t>
            </a:r>
            <a:r>
              <a:rPr sz="2400" b="1" spc="-190" dirty="0">
                <a:solidFill>
                  <a:srgbClr val="5F5F5F"/>
                </a:solidFill>
                <a:latin typeface="Arial"/>
                <a:cs typeface="Arial"/>
              </a:rPr>
              <a:t>minimal  </a:t>
            </a:r>
            <a:r>
              <a:rPr sz="2400" b="1" spc="-235" dirty="0">
                <a:solidFill>
                  <a:srgbClr val="5F5F5F"/>
                </a:solidFill>
                <a:latin typeface="Arial"/>
                <a:cs typeface="Arial"/>
              </a:rPr>
              <a:t>number </a:t>
            </a:r>
            <a:r>
              <a:rPr sz="2400" b="1" spc="-175" dirty="0">
                <a:solidFill>
                  <a:srgbClr val="5F5F5F"/>
                </a:solidFill>
                <a:latin typeface="Arial"/>
                <a:cs typeface="Arial"/>
              </a:rPr>
              <a:t>of</a:t>
            </a:r>
            <a:r>
              <a:rPr sz="2400" b="1" spc="-380" dirty="0">
                <a:solidFill>
                  <a:srgbClr val="5F5F5F"/>
                </a:solidFill>
                <a:latin typeface="Arial"/>
                <a:cs typeface="Arial"/>
              </a:rPr>
              <a:t> </a:t>
            </a:r>
            <a:r>
              <a:rPr sz="2400" b="1" spc="-240" dirty="0">
                <a:solidFill>
                  <a:srgbClr val="5F5F5F"/>
                </a:solidFill>
                <a:latin typeface="Arial"/>
                <a:cs typeface="Arial"/>
              </a:rPr>
              <a:t>pseudo-measurements</a:t>
            </a:r>
            <a:endParaRPr sz="2400" dirty="0">
              <a:latin typeface="Arial"/>
              <a:cs typeface="Arial"/>
            </a:endParaRPr>
          </a:p>
          <a:p>
            <a:pPr marL="355600" marR="229870" indent="-342900">
              <a:lnSpc>
                <a:spcPts val="2590"/>
              </a:lnSpc>
              <a:spcBef>
                <a:spcPts val="1605"/>
              </a:spcBef>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240" dirty="0">
                <a:solidFill>
                  <a:srgbClr val="5F5F5F"/>
                </a:solidFill>
                <a:latin typeface="Arial"/>
                <a:cs typeface="Arial"/>
              </a:rPr>
              <a:t>Pseudo-measurements </a:t>
            </a:r>
            <a:r>
              <a:rPr sz="2400" b="1" spc="-160" dirty="0">
                <a:solidFill>
                  <a:srgbClr val="5F5F5F"/>
                </a:solidFill>
                <a:latin typeface="Arial"/>
                <a:cs typeface="Arial"/>
              </a:rPr>
              <a:t>are </a:t>
            </a:r>
            <a:r>
              <a:rPr sz="2400" b="1" spc="-215" dirty="0">
                <a:solidFill>
                  <a:srgbClr val="5F5F5F"/>
                </a:solidFill>
                <a:latin typeface="Arial"/>
                <a:cs typeface="Arial"/>
              </a:rPr>
              <a:t>given </a:t>
            </a:r>
            <a:r>
              <a:rPr sz="2400" b="1" spc="-150" dirty="0">
                <a:solidFill>
                  <a:srgbClr val="5F5F5F"/>
                </a:solidFill>
                <a:latin typeface="Arial"/>
                <a:cs typeface="Arial"/>
              </a:rPr>
              <a:t>greater </a:t>
            </a:r>
            <a:r>
              <a:rPr sz="2400" b="1" spc="-175" dirty="0">
                <a:solidFill>
                  <a:srgbClr val="5F5F5F"/>
                </a:solidFill>
                <a:latin typeface="Arial"/>
                <a:cs typeface="Arial"/>
              </a:rPr>
              <a:t>uncertainty </a:t>
            </a:r>
            <a:r>
              <a:rPr sz="2400" b="1" spc="-170" dirty="0">
                <a:solidFill>
                  <a:srgbClr val="5F5F5F"/>
                </a:solidFill>
                <a:latin typeface="Arial"/>
                <a:cs typeface="Arial"/>
              </a:rPr>
              <a:t>than  </a:t>
            </a:r>
            <a:r>
              <a:rPr sz="2400" b="1" spc="-185" dirty="0">
                <a:solidFill>
                  <a:srgbClr val="5F5F5F"/>
                </a:solidFill>
                <a:latin typeface="Arial"/>
                <a:cs typeface="Arial"/>
              </a:rPr>
              <a:t>actual</a:t>
            </a:r>
            <a:r>
              <a:rPr sz="2400" b="1" spc="-120" dirty="0">
                <a:solidFill>
                  <a:srgbClr val="5F5F5F"/>
                </a:solidFill>
                <a:latin typeface="Arial"/>
                <a:cs typeface="Arial"/>
              </a:rPr>
              <a:t> </a:t>
            </a:r>
            <a:r>
              <a:rPr sz="2400" b="1" spc="-229" dirty="0">
                <a:solidFill>
                  <a:srgbClr val="5F5F5F"/>
                </a:solidFill>
                <a:latin typeface="Arial"/>
                <a:cs typeface="Arial"/>
              </a:rPr>
              <a:t>measurements</a:t>
            </a:r>
            <a:endParaRPr sz="2400" dirty="0">
              <a:latin typeface="Arial"/>
              <a:cs typeface="Arial"/>
            </a:endParaRPr>
          </a:p>
        </p:txBody>
      </p:sp>
      <p:sp>
        <p:nvSpPr>
          <p:cNvPr id="18" name="TextBox 17"/>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41651233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28431"/>
            <a:ext cx="7024744" cy="1143000"/>
          </a:xfrm>
        </p:spPr>
        <p:txBody>
          <a:bodyPr/>
          <a:lstStyle/>
          <a:p>
            <a:r>
              <a:rPr lang="en-IN" dirty="0" smtClean="0"/>
              <a:t>RTNET: Summary</a:t>
            </a:r>
            <a:endParaRPr lang="en-GB" dirty="0"/>
          </a:p>
        </p:txBody>
      </p:sp>
      <p:sp>
        <p:nvSpPr>
          <p:cNvPr id="4" name="object 2"/>
          <p:cNvSpPr/>
          <p:nvPr/>
        </p:nvSpPr>
        <p:spPr>
          <a:xfrm>
            <a:off x="6800850" y="3521075"/>
            <a:ext cx="114300" cy="411480"/>
          </a:xfrm>
          <a:custGeom>
            <a:avLst/>
            <a:gdLst/>
            <a:ahLst/>
            <a:cxnLst/>
            <a:rect l="l" t="t" r="r" b="b"/>
            <a:pathLst>
              <a:path w="114300" h="411479">
                <a:moveTo>
                  <a:pt x="38100" y="296799"/>
                </a:moveTo>
                <a:lnTo>
                  <a:pt x="0" y="296799"/>
                </a:lnTo>
                <a:lnTo>
                  <a:pt x="57150" y="411099"/>
                </a:lnTo>
                <a:lnTo>
                  <a:pt x="104775" y="315849"/>
                </a:lnTo>
                <a:lnTo>
                  <a:pt x="38100" y="315849"/>
                </a:lnTo>
                <a:lnTo>
                  <a:pt x="38100" y="296799"/>
                </a:lnTo>
                <a:close/>
              </a:path>
              <a:path w="114300" h="411479">
                <a:moveTo>
                  <a:pt x="76200" y="0"/>
                </a:moveTo>
                <a:lnTo>
                  <a:pt x="38100" y="0"/>
                </a:lnTo>
                <a:lnTo>
                  <a:pt x="38100" y="315849"/>
                </a:lnTo>
                <a:lnTo>
                  <a:pt x="76200" y="315849"/>
                </a:lnTo>
                <a:lnTo>
                  <a:pt x="76200" y="0"/>
                </a:lnTo>
                <a:close/>
              </a:path>
              <a:path w="114300" h="411479">
                <a:moveTo>
                  <a:pt x="114300" y="296799"/>
                </a:moveTo>
                <a:lnTo>
                  <a:pt x="76200" y="296799"/>
                </a:lnTo>
                <a:lnTo>
                  <a:pt x="76200" y="315849"/>
                </a:lnTo>
                <a:lnTo>
                  <a:pt x="104775" y="315849"/>
                </a:lnTo>
                <a:lnTo>
                  <a:pt x="114300" y="296799"/>
                </a:lnTo>
                <a:close/>
              </a:path>
            </a:pathLst>
          </a:custGeom>
          <a:solidFill>
            <a:srgbClr val="CC00FF"/>
          </a:solidFill>
        </p:spPr>
        <p:txBody>
          <a:bodyPr wrap="square" lIns="0" tIns="0" rIns="0" bIns="0" rtlCol="0"/>
          <a:lstStyle/>
          <a:p>
            <a:endParaRPr/>
          </a:p>
        </p:txBody>
      </p:sp>
      <p:sp>
        <p:nvSpPr>
          <p:cNvPr id="5" name="object 5"/>
          <p:cNvSpPr/>
          <p:nvPr/>
        </p:nvSpPr>
        <p:spPr>
          <a:xfrm>
            <a:off x="6799706" y="1963673"/>
            <a:ext cx="114300" cy="438150"/>
          </a:xfrm>
          <a:custGeom>
            <a:avLst/>
            <a:gdLst/>
            <a:ahLst/>
            <a:cxnLst/>
            <a:rect l="l" t="t" r="r" b="b"/>
            <a:pathLst>
              <a:path w="114300" h="438150">
                <a:moveTo>
                  <a:pt x="0" y="323723"/>
                </a:moveTo>
                <a:lnTo>
                  <a:pt x="56642" y="438150"/>
                </a:lnTo>
                <a:lnTo>
                  <a:pt x="104733" y="343026"/>
                </a:lnTo>
                <a:lnTo>
                  <a:pt x="76073" y="343026"/>
                </a:lnTo>
                <a:lnTo>
                  <a:pt x="37973" y="342900"/>
                </a:lnTo>
                <a:lnTo>
                  <a:pt x="38043" y="323849"/>
                </a:lnTo>
                <a:lnTo>
                  <a:pt x="0" y="323723"/>
                </a:lnTo>
                <a:close/>
              </a:path>
              <a:path w="114300" h="438150">
                <a:moveTo>
                  <a:pt x="38043" y="323849"/>
                </a:moveTo>
                <a:lnTo>
                  <a:pt x="37973" y="342900"/>
                </a:lnTo>
                <a:lnTo>
                  <a:pt x="76073" y="343026"/>
                </a:lnTo>
                <a:lnTo>
                  <a:pt x="76143" y="323976"/>
                </a:lnTo>
                <a:lnTo>
                  <a:pt x="38043" y="323849"/>
                </a:lnTo>
                <a:close/>
              </a:path>
              <a:path w="114300" h="438150">
                <a:moveTo>
                  <a:pt x="76143" y="323976"/>
                </a:moveTo>
                <a:lnTo>
                  <a:pt x="76073" y="343026"/>
                </a:lnTo>
                <a:lnTo>
                  <a:pt x="104733" y="343026"/>
                </a:lnTo>
                <a:lnTo>
                  <a:pt x="114300" y="324103"/>
                </a:lnTo>
                <a:lnTo>
                  <a:pt x="76143" y="323976"/>
                </a:lnTo>
                <a:close/>
              </a:path>
              <a:path w="114300" h="438150">
                <a:moveTo>
                  <a:pt x="39243" y="0"/>
                </a:moveTo>
                <a:lnTo>
                  <a:pt x="38043" y="323849"/>
                </a:lnTo>
                <a:lnTo>
                  <a:pt x="76143" y="323976"/>
                </a:lnTo>
                <a:lnTo>
                  <a:pt x="77343" y="126"/>
                </a:lnTo>
                <a:lnTo>
                  <a:pt x="39243" y="0"/>
                </a:lnTo>
                <a:close/>
              </a:path>
            </a:pathLst>
          </a:custGeom>
          <a:solidFill>
            <a:srgbClr val="CC00FF"/>
          </a:solidFill>
        </p:spPr>
        <p:txBody>
          <a:bodyPr wrap="square" lIns="0" tIns="0" rIns="0" bIns="0" rtlCol="0"/>
          <a:lstStyle/>
          <a:p>
            <a:endParaRPr/>
          </a:p>
        </p:txBody>
      </p:sp>
      <p:sp>
        <p:nvSpPr>
          <p:cNvPr id="6" name="object 6"/>
          <p:cNvSpPr txBox="1"/>
          <p:nvPr/>
        </p:nvSpPr>
        <p:spPr>
          <a:xfrm>
            <a:off x="4935601" y="2322512"/>
            <a:ext cx="3843654" cy="1233805"/>
          </a:xfrm>
          <a:prstGeom prst="rect">
            <a:avLst/>
          </a:prstGeom>
          <a:solidFill>
            <a:srgbClr val="FFCCCC"/>
          </a:solidFill>
          <a:ln w="19050">
            <a:solidFill>
              <a:srgbClr val="CC00FF"/>
            </a:solidFill>
          </a:ln>
        </p:spPr>
        <p:txBody>
          <a:bodyPr vert="horz" wrap="square" lIns="0" tIns="17780" rIns="0" bIns="0" rtlCol="0">
            <a:spAutoFit/>
          </a:bodyPr>
          <a:lstStyle/>
          <a:p>
            <a:pPr marL="90805">
              <a:lnSpc>
                <a:spcPct val="100000"/>
              </a:lnSpc>
              <a:spcBef>
                <a:spcPts val="140"/>
              </a:spcBef>
              <a:tabLst>
                <a:tab pos="826769" algn="l"/>
              </a:tabLst>
            </a:pPr>
            <a:r>
              <a:rPr sz="1800" b="1" spc="-285" dirty="0">
                <a:solidFill>
                  <a:srgbClr val="003399"/>
                </a:solidFill>
                <a:latin typeface="Arial"/>
                <a:cs typeface="Arial"/>
              </a:rPr>
              <a:t>STATE	</a:t>
            </a:r>
            <a:r>
              <a:rPr sz="1800" b="1" spc="-229" dirty="0">
                <a:solidFill>
                  <a:srgbClr val="003399"/>
                </a:solidFill>
                <a:latin typeface="Arial"/>
                <a:cs typeface="Arial"/>
              </a:rPr>
              <a:t>ESTIMATOR</a:t>
            </a:r>
            <a:endParaRPr sz="1800">
              <a:latin typeface="Arial"/>
              <a:cs typeface="Arial"/>
            </a:endParaRPr>
          </a:p>
          <a:p>
            <a:pPr marL="90805" marR="742950">
              <a:lnSpc>
                <a:spcPct val="100000"/>
              </a:lnSpc>
              <a:spcBef>
                <a:spcPts val="40"/>
              </a:spcBef>
            </a:pPr>
            <a:r>
              <a:rPr sz="1400" b="1" spc="-145" dirty="0">
                <a:solidFill>
                  <a:srgbClr val="003399"/>
                </a:solidFill>
                <a:latin typeface="Arial"/>
                <a:cs typeface="Arial"/>
              </a:rPr>
              <a:t>Solve </a:t>
            </a:r>
            <a:r>
              <a:rPr sz="1400" b="1" spc="-90" dirty="0">
                <a:solidFill>
                  <a:srgbClr val="003399"/>
                </a:solidFill>
                <a:latin typeface="Arial"/>
                <a:cs typeface="Arial"/>
              </a:rPr>
              <a:t>the </a:t>
            </a:r>
            <a:r>
              <a:rPr sz="1400" b="1" spc="-120" dirty="0">
                <a:solidFill>
                  <a:srgbClr val="003399"/>
                </a:solidFill>
                <a:latin typeface="Arial"/>
                <a:cs typeface="Arial"/>
              </a:rPr>
              <a:t>normal</a:t>
            </a:r>
            <a:r>
              <a:rPr sz="1400" b="1" spc="140" dirty="0">
                <a:solidFill>
                  <a:srgbClr val="003399"/>
                </a:solidFill>
                <a:latin typeface="Arial"/>
                <a:cs typeface="Arial"/>
              </a:rPr>
              <a:t> </a:t>
            </a:r>
            <a:r>
              <a:rPr sz="1400" b="1" spc="-165" dirty="0">
                <a:solidFill>
                  <a:srgbClr val="003399"/>
                </a:solidFill>
                <a:latin typeface="Arial"/>
                <a:cs typeface="Arial"/>
              </a:rPr>
              <a:t>WLS </a:t>
            </a:r>
            <a:r>
              <a:rPr sz="1400" b="1" spc="-130" dirty="0">
                <a:solidFill>
                  <a:srgbClr val="003399"/>
                </a:solidFill>
                <a:latin typeface="Arial"/>
                <a:cs typeface="Arial"/>
              </a:rPr>
              <a:t>equations  </a:t>
            </a:r>
            <a:r>
              <a:rPr sz="1400" b="1" spc="-100" dirty="0">
                <a:solidFill>
                  <a:srgbClr val="003399"/>
                </a:solidFill>
                <a:latin typeface="Arial"/>
                <a:cs typeface="Arial"/>
              </a:rPr>
              <a:t>(derived </a:t>
            </a:r>
            <a:r>
              <a:rPr sz="1400" b="1" spc="-105" dirty="0">
                <a:solidFill>
                  <a:srgbClr val="003399"/>
                </a:solidFill>
                <a:latin typeface="Arial"/>
                <a:cs typeface="Arial"/>
              </a:rPr>
              <a:t>from </a:t>
            </a:r>
            <a:r>
              <a:rPr sz="1400" b="1" spc="-90" dirty="0">
                <a:solidFill>
                  <a:srgbClr val="003399"/>
                </a:solidFill>
                <a:latin typeface="Arial"/>
                <a:cs typeface="Arial"/>
              </a:rPr>
              <a:t>the </a:t>
            </a:r>
            <a:r>
              <a:rPr sz="1400" b="1" spc="-175" dirty="0">
                <a:solidFill>
                  <a:srgbClr val="003399"/>
                </a:solidFill>
                <a:latin typeface="Arial"/>
                <a:cs typeface="Arial"/>
              </a:rPr>
              <a:t>m </a:t>
            </a:r>
            <a:r>
              <a:rPr sz="1400" b="1" spc="-125" dirty="0">
                <a:solidFill>
                  <a:srgbClr val="003399"/>
                </a:solidFill>
                <a:latin typeface="Arial"/>
                <a:cs typeface="Arial"/>
              </a:rPr>
              <a:t>measurement </a:t>
            </a:r>
            <a:r>
              <a:rPr sz="1400" b="1" spc="-105" dirty="0">
                <a:solidFill>
                  <a:srgbClr val="003399"/>
                </a:solidFill>
                <a:latin typeface="Arial"/>
                <a:cs typeface="Arial"/>
              </a:rPr>
              <a:t>eq. </a:t>
            </a:r>
            <a:r>
              <a:rPr sz="1400" b="1" spc="35" dirty="0">
                <a:solidFill>
                  <a:srgbClr val="003399"/>
                </a:solidFill>
                <a:latin typeface="Arial"/>
                <a:cs typeface="Arial"/>
              </a:rPr>
              <a:t>)  </a:t>
            </a:r>
            <a:r>
              <a:rPr sz="1400" b="1" spc="-85" dirty="0">
                <a:solidFill>
                  <a:srgbClr val="003399"/>
                </a:solidFill>
                <a:latin typeface="Arial"/>
                <a:cs typeface="Arial"/>
              </a:rPr>
              <a:t>for </a:t>
            </a:r>
            <a:r>
              <a:rPr sz="1400" b="1" spc="-90" dirty="0">
                <a:solidFill>
                  <a:srgbClr val="003399"/>
                </a:solidFill>
                <a:latin typeface="Arial"/>
                <a:cs typeface="Arial"/>
              </a:rPr>
              <a:t>the </a:t>
            </a:r>
            <a:r>
              <a:rPr sz="1400" b="1" spc="-105" dirty="0">
                <a:solidFill>
                  <a:srgbClr val="FF0066"/>
                </a:solidFill>
                <a:latin typeface="Arial"/>
                <a:cs typeface="Arial"/>
              </a:rPr>
              <a:t>actual</a:t>
            </a:r>
            <a:r>
              <a:rPr sz="1400" b="1" spc="125" dirty="0">
                <a:solidFill>
                  <a:srgbClr val="FF0066"/>
                </a:solidFill>
                <a:latin typeface="Arial"/>
                <a:cs typeface="Arial"/>
              </a:rPr>
              <a:t> </a:t>
            </a:r>
            <a:r>
              <a:rPr sz="1400" b="1" spc="-85" dirty="0">
                <a:solidFill>
                  <a:srgbClr val="FF0066"/>
                </a:solidFill>
                <a:latin typeface="Arial"/>
                <a:cs typeface="Arial"/>
              </a:rPr>
              <a:t>network</a:t>
            </a:r>
            <a:endParaRPr sz="1400">
              <a:latin typeface="Arial"/>
              <a:cs typeface="Arial"/>
            </a:endParaRPr>
          </a:p>
          <a:p>
            <a:pPr marL="90805">
              <a:lnSpc>
                <a:spcPct val="100000"/>
              </a:lnSpc>
              <a:tabLst>
                <a:tab pos="633730" algn="l"/>
              </a:tabLst>
            </a:pPr>
            <a:r>
              <a:rPr sz="1400" b="1" spc="-125" dirty="0">
                <a:solidFill>
                  <a:srgbClr val="003399"/>
                </a:solidFill>
                <a:latin typeface="Arial"/>
                <a:cs typeface="Arial"/>
              </a:rPr>
              <a:t>under	</a:t>
            </a:r>
            <a:r>
              <a:rPr sz="1400" b="1" spc="-105" dirty="0">
                <a:solidFill>
                  <a:srgbClr val="FF0066"/>
                </a:solidFill>
                <a:latin typeface="Arial"/>
                <a:cs typeface="Arial"/>
              </a:rPr>
              <a:t>current</a:t>
            </a:r>
            <a:r>
              <a:rPr sz="1400" b="1" spc="-15" dirty="0">
                <a:solidFill>
                  <a:srgbClr val="FF0066"/>
                </a:solidFill>
                <a:latin typeface="Arial"/>
                <a:cs typeface="Arial"/>
              </a:rPr>
              <a:t> </a:t>
            </a:r>
            <a:r>
              <a:rPr sz="1400" b="1" spc="-135" dirty="0">
                <a:solidFill>
                  <a:srgbClr val="FF0066"/>
                </a:solidFill>
                <a:latin typeface="Arial"/>
                <a:cs typeface="Arial"/>
              </a:rPr>
              <a:t>conditions</a:t>
            </a:r>
            <a:endParaRPr sz="1400">
              <a:latin typeface="Arial"/>
              <a:cs typeface="Arial"/>
            </a:endParaRPr>
          </a:p>
        </p:txBody>
      </p:sp>
      <p:sp>
        <p:nvSpPr>
          <p:cNvPr id="7" name="object 7"/>
          <p:cNvSpPr txBox="1"/>
          <p:nvPr/>
        </p:nvSpPr>
        <p:spPr>
          <a:xfrm>
            <a:off x="5641975" y="3948048"/>
            <a:ext cx="2432050" cy="746125"/>
          </a:xfrm>
          <a:prstGeom prst="rect">
            <a:avLst/>
          </a:prstGeom>
          <a:solidFill>
            <a:srgbClr val="FFCCCC"/>
          </a:solidFill>
          <a:ln w="19050">
            <a:solidFill>
              <a:srgbClr val="CC00FF"/>
            </a:solidFill>
          </a:ln>
        </p:spPr>
        <p:txBody>
          <a:bodyPr vert="horz" wrap="square" lIns="0" tIns="22860" rIns="0" bIns="0" rtlCol="0">
            <a:spAutoFit/>
          </a:bodyPr>
          <a:lstStyle/>
          <a:p>
            <a:pPr marL="91440">
              <a:lnSpc>
                <a:spcPct val="100000"/>
              </a:lnSpc>
              <a:spcBef>
                <a:spcPts val="180"/>
              </a:spcBef>
            </a:pPr>
            <a:r>
              <a:rPr sz="1400" b="1" spc="-110" dirty="0">
                <a:solidFill>
                  <a:srgbClr val="FF0066"/>
                </a:solidFill>
                <a:latin typeface="Arial"/>
                <a:cs typeface="Arial"/>
              </a:rPr>
              <a:t>Estimate </a:t>
            </a:r>
            <a:r>
              <a:rPr sz="1400" b="1" spc="-105" dirty="0">
                <a:solidFill>
                  <a:srgbClr val="003399"/>
                </a:solidFill>
                <a:latin typeface="Arial"/>
                <a:cs typeface="Arial"/>
              </a:rPr>
              <a:t>of</a:t>
            </a:r>
            <a:r>
              <a:rPr sz="1400" b="1" spc="100" dirty="0">
                <a:solidFill>
                  <a:srgbClr val="003399"/>
                </a:solidFill>
                <a:latin typeface="Arial"/>
                <a:cs typeface="Arial"/>
              </a:rPr>
              <a:t> </a:t>
            </a:r>
            <a:r>
              <a:rPr sz="1400" b="1" spc="-90" dirty="0">
                <a:solidFill>
                  <a:srgbClr val="003399"/>
                </a:solidFill>
                <a:latin typeface="Arial"/>
                <a:cs typeface="Arial"/>
              </a:rPr>
              <a:t>:</a:t>
            </a:r>
            <a:endParaRPr sz="1400">
              <a:latin typeface="Arial"/>
              <a:cs typeface="Arial"/>
            </a:endParaRPr>
          </a:p>
          <a:p>
            <a:pPr marL="330835" indent="-239395">
              <a:lnSpc>
                <a:spcPts val="1664"/>
              </a:lnSpc>
              <a:spcBef>
                <a:spcPts val="35"/>
              </a:spcBef>
              <a:buChar char="*"/>
              <a:tabLst>
                <a:tab pos="330835" algn="l"/>
                <a:tab pos="331470" algn="l"/>
                <a:tab pos="1534795" algn="l"/>
              </a:tabLst>
            </a:pPr>
            <a:r>
              <a:rPr sz="1400" b="1" spc="-110" dirty="0">
                <a:solidFill>
                  <a:srgbClr val="003399"/>
                </a:solidFill>
                <a:latin typeface="Arial"/>
                <a:cs typeface="Arial"/>
              </a:rPr>
              <a:t>voltage </a:t>
            </a:r>
            <a:r>
              <a:rPr sz="1400" b="1" spc="10" dirty="0">
                <a:solidFill>
                  <a:srgbClr val="003399"/>
                </a:solidFill>
                <a:latin typeface="Arial"/>
                <a:cs typeface="Arial"/>
              </a:rPr>
              <a:t> </a:t>
            </a:r>
            <a:r>
              <a:rPr sz="1400" b="1" spc="-140" dirty="0">
                <a:solidFill>
                  <a:srgbClr val="003399"/>
                </a:solidFill>
                <a:latin typeface="Arial"/>
                <a:cs typeface="Arial"/>
              </a:rPr>
              <a:t>angles	</a:t>
            </a:r>
            <a:r>
              <a:rPr sz="1400" b="1" dirty="0">
                <a:solidFill>
                  <a:srgbClr val="003399"/>
                </a:solidFill>
                <a:latin typeface="Symbol"/>
                <a:cs typeface="Symbol"/>
              </a:rPr>
              <a:t></a:t>
            </a:r>
            <a:endParaRPr sz="1400">
              <a:latin typeface="Symbol"/>
              <a:cs typeface="Symbol"/>
            </a:endParaRPr>
          </a:p>
          <a:p>
            <a:pPr marL="330835" indent="-239395">
              <a:lnSpc>
                <a:spcPts val="1664"/>
              </a:lnSpc>
              <a:buChar char="*"/>
              <a:tabLst>
                <a:tab pos="330835" algn="l"/>
                <a:tab pos="331470" algn="l"/>
              </a:tabLst>
            </a:pPr>
            <a:r>
              <a:rPr sz="1400" b="1" spc="-110" dirty="0">
                <a:solidFill>
                  <a:srgbClr val="003399"/>
                </a:solidFill>
                <a:latin typeface="Arial"/>
                <a:cs typeface="Arial"/>
              </a:rPr>
              <a:t>voltage </a:t>
            </a:r>
            <a:r>
              <a:rPr sz="1400" b="1" spc="-130" dirty="0">
                <a:solidFill>
                  <a:srgbClr val="003399"/>
                </a:solidFill>
                <a:latin typeface="Arial"/>
                <a:cs typeface="Arial"/>
              </a:rPr>
              <a:t>magnitudes</a:t>
            </a:r>
            <a:r>
              <a:rPr sz="1400" b="1" spc="85" dirty="0">
                <a:solidFill>
                  <a:srgbClr val="003399"/>
                </a:solidFill>
                <a:latin typeface="Arial"/>
                <a:cs typeface="Arial"/>
              </a:rPr>
              <a:t> </a:t>
            </a:r>
            <a:r>
              <a:rPr sz="1400" b="1" spc="-120" dirty="0">
                <a:solidFill>
                  <a:srgbClr val="003399"/>
                </a:solidFill>
                <a:latin typeface="Arial"/>
                <a:cs typeface="Arial"/>
              </a:rPr>
              <a:t>V</a:t>
            </a:r>
            <a:endParaRPr sz="1400">
              <a:latin typeface="Arial"/>
              <a:cs typeface="Arial"/>
            </a:endParaRPr>
          </a:p>
        </p:txBody>
      </p:sp>
      <p:sp>
        <p:nvSpPr>
          <p:cNvPr id="8" name="object 8"/>
          <p:cNvSpPr/>
          <p:nvPr/>
        </p:nvSpPr>
        <p:spPr>
          <a:xfrm>
            <a:off x="6800850" y="4721225"/>
            <a:ext cx="114300" cy="368300"/>
          </a:xfrm>
          <a:custGeom>
            <a:avLst/>
            <a:gdLst/>
            <a:ahLst/>
            <a:cxnLst/>
            <a:rect l="l" t="t" r="r" b="b"/>
            <a:pathLst>
              <a:path w="114300" h="368300">
                <a:moveTo>
                  <a:pt x="38100" y="254000"/>
                </a:moveTo>
                <a:lnTo>
                  <a:pt x="0" y="254000"/>
                </a:lnTo>
                <a:lnTo>
                  <a:pt x="57150" y="368300"/>
                </a:lnTo>
                <a:lnTo>
                  <a:pt x="104775" y="273050"/>
                </a:lnTo>
                <a:lnTo>
                  <a:pt x="38100" y="273050"/>
                </a:lnTo>
                <a:lnTo>
                  <a:pt x="38100" y="254000"/>
                </a:lnTo>
                <a:close/>
              </a:path>
              <a:path w="114300" h="368300">
                <a:moveTo>
                  <a:pt x="76200" y="0"/>
                </a:moveTo>
                <a:lnTo>
                  <a:pt x="38100" y="0"/>
                </a:lnTo>
                <a:lnTo>
                  <a:pt x="38100" y="273050"/>
                </a:lnTo>
                <a:lnTo>
                  <a:pt x="76200" y="273050"/>
                </a:lnTo>
                <a:lnTo>
                  <a:pt x="76200" y="0"/>
                </a:lnTo>
                <a:close/>
              </a:path>
              <a:path w="114300" h="368300">
                <a:moveTo>
                  <a:pt x="114300" y="254000"/>
                </a:moveTo>
                <a:lnTo>
                  <a:pt x="76200" y="254000"/>
                </a:lnTo>
                <a:lnTo>
                  <a:pt x="76200" y="273050"/>
                </a:lnTo>
                <a:lnTo>
                  <a:pt x="104775" y="273050"/>
                </a:lnTo>
                <a:lnTo>
                  <a:pt x="114300" y="254000"/>
                </a:lnTo>
                <a:close/>
              </a:path>
            </a:pathLst>
          </a:custGeom>
          <a:solidFill>
            <a:srgbClr val="CC00FF"/>
          </a:solidFill>
        </p:spPr>
        <p:txBody>
          <a:bodyPr wrap="square" lIns="0" tIns="0" rIns="0" bIns="0" rtlCol="0"/>
          <a:lstStyle/>
          <a:p>
            <a:endParaRPr/>
          </a:p>
        </p:txBody>
      </p:sp>
      <p:sp>
        <p:nvSpPr>
          <p:cNvPr id="9" name="object 9"/>
          <p:cNvSpPr txBox="1"/>
          <p:nvPr/>
        </p:nvSpPr>
        <p:spPr>
          <a:xfrm>
            <a:off x="5759450" y="5097526"/>
            <a:ext cx="2197100" cy="320675"/>
          </a:xfrm>
          <a:prstGeom prst="rect">
            <a:avLst/>
          </a:prstGeom>
          <a:solidFill>
            <a:srgbClr val="FFCCCC"/>
          </a:solidFill>
          <a:ln w="19050">
            <a:solidFill>
              <a:srgbClr val="CC00FF"/>
            </a:solidFill>
          </a:ln>
        </p:spPr>
        <p:txBody>
          <a:bodyPr vert="horz" wrap="square" lIns="0" tIns="23495" rIns="0" bIns="0" rtlCol="0">
            <a:spAutoFit/>
          </a:bodyPr>
          <a:lstStyle/>
          <a:p>
            <a:pPr marL="90805">
              <a:lnSpc>
                <a:spcPct val="100000"/>
              </a:lnSpc>
              <a:spcBef>
                <a:spcPts val="185"/>
              </a:spcBef>
            </a:pPr>
            <a:r>
              <a:rPr sz="1400" b="1" spc="-150" dirty="0">
                <a:solidFill>
                  <a:srgbClr val="003399"/>
                </a:solidFill>
                <a:latin typeface="Arial"/>
                <a:cs typeface="Arial"/>
              </a:rPr>
              <a:t>Branch </a:t>
            </a:r>
            <a:r>
              <a:rPr sz="1400" b="1" spc="-70" dirty="0">
                <a:solidFill>
                  <a:srgbClr val="003399"/>
                </a:solidFill>
                <a:latin typeface="Arial"/>
                <a:cs typeface="Arial"/>
              </a:rPr>
              <a:t>flow</a:t>
            </a:r>
            <a:r>
              <a:rPr sz="1400" b="1" spc="-65" dirty="0">
                <a:solidFill>
                  <a:srgbClr val="003399"/>
                </a:solidFill>
                <a:latin typeface="Arial"/>
                <a:cs typeface="Arial"/>
              </a:rPr>
              <a:t> </a:t>
            </a:r>
            <a:r>
              <a:rPr sz="1400" b="1" spc="-130" dirty="0">
                <a:solidFill>
                  <a:srgbClr val="003399"/>
                </a:solidFill>
                <a:latin typeface="Arial"/>
                <a:cs typeface="Arial"/>
              </a:rPr>
              <a:t>equations</a:t>
            </a:r>
            <a:endParaRPr sz="1400">
              <a:latin typeface="Arial"/>
              <a:cs typeface="Arial"/>
            </a:endParaRPr>
          </a:p>
        </p:txBody>
      </p:sp>
      <p:sp>
        <p:nvSpPr>
          <p:cNvPr id="10" name="object 10"/>
          <p:cNvSpPr txBox="1"/>
          <p:nvPr/>
        </p:nvSpPr>
        <p:spPr>
          <a:xfrm>
            <a:off x="5994400" y="5818187"/>
            <a:ext cx="1727200" cy="746125"/>
          </a:xfrm>
          <a:prstGeom prst="rect">
            <a:avLst/>
          </a:prstGeom>
          <a:solidFill>
            <a:srgbClr val="FFCCCC"/>
          </a:solidFill>
          <a:ln w="19050">
            <a:solidFill>
              <a:srgbClr val="CC00FF"/>
            </a:solidFill>
          </a:ln>
        </p:spPr>
        <p:txBody>
          <a:bodyPr vert="horz" wrap="square" lIns="0" tIns="23495" rIns="0" bIns="0" rtlCol="0">
            <a:spAutoFit/>
          </a:bodyPr>
          <a:lstStyle/>
          <a:p>
            <a:pPr marL="91440">
              <a:lnSpc>
                <a:spcPct val="100000"/>
              </a:lnSpc>
              <a:spcBef>
                <a:spcPts val="185"/>
              </a:spcBef>
            </a:pPr>
            <a:r>
              <a:rPr sz="1400" b="1" spc="-110" dirty="0">
                <a:solidFill>
                  <a:srgbClr val="FF0066"/>
                </a:solidFill>
                <a:latin typeface="Arial"/>
                <a:cs typeface="Arial"/>
              </a:rPr>
              <a:t>Estimate </a:t>
            </a:r>
            <a:r>
              <a:rPr sz="1400" b="1" spc="-105" dirty="0">
                <a:solidFill>
                  <a:srgbClr val="003399"/>
                </a:solidFill>
                <a:latin typeface="Arial"/>
                <a:cs typeface="Arial"/>
              </a:rPr>
              <a:t>of</a:t>
            </a:r>
            <a:r>
              <a:rPr sz="1400" b="1" spc="100" dirty="0">
                <a:solidFill>
                  <a:srgbClr val="003399"/>
                </a:solidFill>
                <a:latin typeface="Arial"/>
                <a:cs typeface="Arial"/>
              </a:rPr>
              <a:t> </a:t>
            </a:r>
            <a:r>
              <a:rPr sz="1400" b="1" spc="-90" dirty="0">
                <a:solidFill>
                  <a:srgbClr val="003399"/>
                </a:solidFill>
                <a:latin typeface="Arial"/>
                <a:cs typeface="Arial"/>
              </a:rPr>
              <a:t>:</a:t>
            </a:r>
            <a:endParaRPr sz="1400">
              <a:latin typeface="Arial"/>
              <a:cs typeface="Arial"/>
            </a:endParaRPr>
          </a:p>
          <a:p>
            <a:pPr marL="330835" indent="-239395">
              <a:lnSpc>
                <a:spcPct val="100000"/>
              </a:lnSpc>
              <a:buChar char="*"/>
              <a:tabLst>
                <a:tab pos="330835" algn="l"/>
                <a:tab pos="331470" algn="l"/>
              </a:tabLst>
            </a:pPr>
            <a:r>
              <a:rPr sz="1400" b="1" spc="-150" dirty="0">
                <a:solidFill>
                  <a:srgbClr val="003399"/>
                </a:solidFill>
                <a:latin typeface="Arial"/>
                <a:cs typeface="Arial"/>
              </a:rPr>
              <a:t>Branch</a:t>
            </a:r>
            <a:r>
              <a:rPr sz="1400" b="1" spc="50" dirty="0">
                <a:solidFill>
                  <a:srgbClr val="003399"/>
                </a:solidFill>
                <a:latin typeface="Arial"/>
                <a:cs typeface="Arial"/>
              </a:rPr>
              <a:t> </a:t>
            </a:r>
            <a:r>
              <a:rPr sz="1400" b="1" spc="-100" dirty="0">
                <a:solidFill>
                  <a:srgbClr val="003399"/>
                </a:solidFill>
                <a:latin typeface="Arial"/>
                <a:cs typeface="Arial"/>
              </a:rPr>
              <a:t>flows</a:t>
            </a:r>
            <a:endParaRPr sz="1400">
              <a:latin typeface="Arial"/>
              <a:cs typeface="Arial"/>
            </a:endParaRPr>
          </a:p>
          <a:p>
            <a:pPr marL="330835" indent="-239395">
              <a:lnSpc>
                <a:spcPct val="100000"/>
              </a:lnSpc>
              <a:buChar char="*"/>
              <a:tabLst>
                <a:tab pos="330835" algn="l"/>
                <a:tab pos="331470" algn="l"/>
              </a:tabLst>
            </a:pPr>
            <a:r>
              <a:rPr sz="1400" b="1" spc="-114" dirty="0">
                <a:solidFill>
                  <a:srgbClr val="003399"/>
                </a:solidFill>
                <a:latin typeface="Arial"/>
                <a:cs typeface="Arial"/>
              </a:rPr>
              <a:t>Injections</a:t>
            </a:r>
            <a:endParaRPr sz="1400">
              <a:latin typeface="Arial"/>
              <a:cs typeface="Arial"/>
            </a:endParaRPr>
          </a:p>
        </p:txBody>
      </p:sp>
      <p:sp>
        <p:nvSpPr>
          <p:cNvPr id="11" name="object 11"/>
          <p:cNvSpPr/>
          <p:nvPr/>
        </p:nvSpPr>
        <p:spPr>
          <a:xfrm>
            <a:off x="6799706" y="5387847"/>
            <a:ext cx="114300" cy="392430"/>
          </a:xfrm>
          <a:custGeom>
            <a:avLst/>
            <a:gdLst/>
            <a:ahLst/>
            <a:cxnLst/>
            <a:rect l="l" t="t" r="r" b="b"/>
            <a:pathLst>
              <a:path w="114300" h="392429">
                <a:moveTo>
                  <a:pt x="0" y="277710"/>
                </a:moveTo>
                <a:lnTo>
                  <a:pt x="56642" y="392239"/>
                </a:lnTo>
                <a:lnTo>
                  <a:pt x="104748" y="297065"/>
                </a:lnTo>
                <a:lnTo>
                  <a:pt x="76200" y="297065"/>
                </a:lnTo>
                <a:lnTo>
                  <a:pt x="38100" y="296913"/>
                </a:lnTo>
                <a:lnTo>
                  <a:pt x="38173" y="277863"/>
                </a:lnTo>
                <a:lnTo>
                  <a:pt x="0" y="277710"/>
                </a:lnTo>
                <a:close/>
              </a:path>
              <a:path w="114300" h="392429">
                <a:moveTo>
                  <a:pt x="38173" y="277863"/>
                </a:moveTo>
                <a:lnTo>
                  <a:pt x="38100" y="296913"/>
                </a:lnTo>
                <a:lnTo>
                  <a:pt x="76200" y="297065"/>
                </a:lnTo>
                <a:lnTo>
                  <a:pt x="76273" y="278015"/>
                </a:lnTo>
                <a:lnTo>
                  <a:pt x="38173" y="277863"/>
                </a:lnTo>
                <a:close/>
              </a:path>
              <a:path w="114300" h="392429">
                <a:moveTo>
                  <a:pt x="76273" y="278015"/>
                </a:moveTo>
                <a:lnTo>
                  <a:pt x="76200" y="297065"/>
                </a:lnTo>
                <a:lnTo>
                  <a:pt x="104748" y="297065"/>
                </a:lnTo>
                <a:lnTo>
                  <a:pt x="114300" y="278168"/>
                </a:lnTo>
                <a:lnTo>
                  <a:pt x="76273" y="278015"/>
                </a:lnTo>
                <a:close/>
              </a:path>
              <a:path w="114300" h="392429">
                <a:moveTo>
                  <a:pt x="39243" y="0"/>
                </a:moveTo>
                <a:lnTo>
                  <a:pt x="38173" y="277863"/>
                </a:lnTo>
                <a:lnTo>
                  <a:pt x="76273" y="278015"/>
                </a:lnTo>
                <a:lnTo>
                  <a:pt x="77343" y="253"/>
                </a:lnTo>
                <a:lnTo>
                  <a:pt x="39243" y="0"/>
                </a:lnTo>
                <a:close/>
              </a:path>
            </a:pathLst>
          </a:custGeom>
          <a:solidFill>
            <a:srgbClr val="CC00FF"/>
          </a:solidFill>
        </p:spPr>
        <p:txBody>
          <a:bodyPr wrap="square" lIns="0" tIns="0" rIns="0" bIns="0" rtlCol="0"/>
          <a:lstStyle/>
          <a:p>
            <a:endParaRPr/>
          </a:p>
        </p:txBody>
      </p:sp>
      <p:sp>
        <p:nvSpPr>
          <p:cNvPr id="12" name="object 12"/>
          <p:cNvSpPr/>
          <p:nvPr/>
        </p:nvSpPr>
        <p:spPr>
          <a:xfrm>
            <a:off x="4813300" y="749300"/>
            <a:ext cx="4088129" cy="1209675"/>
          </a:xfrm>
          <a:custGeom>
            <a:avLst/>
            <a:gdLst/>
            <a:ahLst/>
            <a:cxnLst/>
            <a:rect l="l" t="t" r="r" b="b"/>
            <a:pathLst>
              <a:path w="4088129" h="1209675">
                <a:moveTo>
                  <a:pt x="0" y="1209675"/>
                </a:moveTo>
                <a:lnTo>
                  <a:pt x="4087876" y="1209675"/>
                </a:lnTo>
                <a:lnTo>
                  <a:pt x="4087876" y="0"/>
                </a:lnTo>
                <a:lnTo>
                  <a:pt x="0" y="0"/>
                </a:lnTo>
                <a:lnTo>
                  <a:pt x="0" y="1209675"/>
                </a:lnTo>
                <a:close/>
              </a:path>
            </a:pathLst>
          </a:custGeom>
          <a:solidFill>
            <a:srgbClr val="FFCCCC"/>
          </a:solidFill>
        </p:spPr>
        <p:txBody>
          <a:bodyPr wrap="square" lIns="0" tIns="0" rIns="0" bIns="0" rtlCol="0"/>
          <a:lstStyle/>
          <a:p>
            <a:endParaRPr/>
          </a:p>
        </p:txBody>
      </p:sp>
      <p:sp>
        <p:nvSpPr>
          <p:cNvPr id="13" name="object 13"/>
          <p:cNvSpPr/>
          <p:nvPr/>
        </p:nvSpPr>
        <p:spPr>
          <a:xfrm>
            <a:off x="4813300" y="749300"/>
            <a:ext cx="4088129" cy="1209675"/>
          </a:xfrm>
          <a:custGeom>
            <a:avLst/>
            <a:gdLst/>
            <a:ahLst/>
            <a:cxnLst/>
            <a:rect l="l" t="t" r="r" b="b"/>
            <a:pathLst>
              <a:path w="4088129" h="1209675">
                <a:moveTo>
                  <a:pt x="0" y="1209675"/>
                </a:moveTo>
                <a:lnTo>
                  <a:pt x="4087876" y="1209675"/>
                </a:lnTo>
                <a:lnTo>
                  <a:pt x="4087876" y="0"/>
                </a:lnTo>
                <a:lnTo>
                  <a:pt x="0" y="0"/>
                </a:lnTo>
                <a:lnTo>
                  <a:pt x="0" y="1209675"/>
                </a:lnTo>
                <a:close/>
              </a:path>
            </a:pathLst>
          </a:custGeom>
          <a:ln w="25400">
            <a:solidFill>
              <a:srgbClr val="CC00FF"/>
            </a:solidFill>
          </a:ln>
        </p:spPr>
        <p:txBody>
          <a:bodyPr wrap="square" lIns="0" tIns="0" rIns="0" bIns="0" rtlCol="0"/>
          <a:lstStyle/>
          <a:p>
            <a:endParaRPr/>
          </a:p>
        </p:txBody>
      </p:sp>
      <p:sp>
        <p:nvSpPr>
          <p:cNvPr id="14" name="object 14"/>
          <p:cNvSpPr txBox="1"/>
          <p:nvPr/>
        </p:nvSpPr>
        <p:spPr>
          <a:xfrm>
            <a:off x="5835522" y="756919"/>
            <a:ext cx="1885950" cy="269240"/>
          </a:xfrm>
          <a:prstGeom prst="rect">
            <a:avLst/>
          </a:prstGeom>
        </p:spPr>
        <p:txBody>
          <a:bodyPr vert="horz" wrap="square" lIns="0" tIns="12065" rIns="0" bIns="0" rtlCol="0">
            <a:spAutoFit/>
          </a:bodyPr>
          <a:lstStyle/>
          <a:p>
            <a:pPr marL="12700">
              <a:lnSpc>
                <a:spcPct val="100000"/>
              </a:lnSpc>
              <a:spcBef>
                <a:spcPts val="95"/>
              </a:spcBef>
              <a:tabLst>
                <a:tab pos="1824355" algn="l"/>
              </a:tabLst>
            </a:pPr>
            <a:r>
              <a:rPr sz="1600" b="1" spc="-110" dirty="0">
                <a:solidFill>
                  <a:srgbClr val="CC0000"/>
                </a:solidFill>
                <a:latin typeface="Arial"/>
                <a:cs typeface="Arial"/>
              </a:rPr>
              <a:t>Me</a:t>
            </a:r>
            <a:r>
              <a:rPr sz="1600" b="1" spc="-130" dirty="0">
                <a:solidFill>
                  <a:srgbClr val="CC0000"/>
                </a:solidFill>
                <a:latin typeface="Arial"/>
                <a:cs typeface="Arial"/>
              </a:rPr>
              <a:t>a</a:t>
            </a:r>
            <a:r>
              <a:rPr sz="1600" b="1" spc="-200" dirty="0">
                <a:solidFill>
                  <a:srgbClr val="CC0000"/>
                </a:solidFill>
                <a:latin typeface="Arial"/>
                <a:cs typeface="Arial"/>
              </a:rPr>
              <a:t>s</a:t>
            </a:r>
            <a:r>
              <a:rPr sz="1600" b="1" spc="-229" dirty="0">
                <a:solidFill>
                  <a:srgbClr val="CC0000"/>
                </a:solidFill>
                <a:latin typeface="Arial"/>
                <a:cs typeface="Arial"/>
              </a:rPr>
              <a:t>u</a:t>
            </a:r>
            <a:r>
              <a:rPr sz="1600" b="1" spc="-50" dirty="0">
                <a:solidFill>
                  <a:srgbClr val="CC0000"/>
                </a:solidFill>
                <a:latin typeface="Arial"/>
                <a:cs typeface="Arial"/>
              </a:rPr>
              <a:t>r</a:t>
            </a:r>
            <a:r>
              <a:rPr sz="1600" b="1" spc="-170" dirty="0">
                <a:solidFill>
                  <a:srgbClr val="CC0000"/>
                </a:solidFill>
                <a:latin typeface="Arial"/>
                <a:cs typeface="Arial"/>
              </a:rPr>
              <a:t>ed</a:t>
            </a:r>
            <a:r>
              <a:rPr sz="1600" b="1" dirty="0">
                <a:solidFill>
                  <a:srgbClr val="CC0000"/>
                </a:solidFill>
                <a:latin typeface="Arial"/>
                <a:cs typeface="Arial"/>
              </a:rPr>
              <a:t> </a:t>
            </a:r>
            <a:r>
              <a:rPr sz="1600" b="1" spc="-110" dirty="0">
                <a:solidFill>
                  <a:srgbClr val="CC0000"/>
                </a:solidFill>
                <a:latin typeface="Arial"/>
                <a:cs typeface="Arial"/>
              </a:rPr>
              <a:t> </a:t>
            </a:r>
            <a:r>
              <a:rPr sz="1600" b="1" spc="-140" dirty="0">
                <a:solidFill>
                  <a:srgbClr val="F09200"/>
                </a:solidFill>
                <a:latin typeface="Arial"/>
                <a:cs typeface="Arial"/>
              </a:rPr>
              <a:t>va</a:t>
            </a:r>
            <a:r>
              <a:rPr sz="1600" b="1" spc="-75" dirty="0">
                <a:solidFill>
                  <a:srgbClr val="F09200"/>
                </a:solidFill>
                <a:latin typeface="Arial"/>
                <a:cs typeface="Arial"/>
              </a:rPr>
              <a:t>l</a:t>
            </a:r>
            <a:r>
              <a:rPr sz="1600" b="1" spc="-175" dirty="0">
                <a:solidFill>
                  <a:srgbClr val="F09200"/>
                </a:solidFill>
                <a:latin typeface="Arial"/>
                <a:cs typeface="Arial"/>
              </a:rPr>
              <a:t>u</a:t>
            </a:r>
            <a:r>
              <a:rPr sz="1600" b="1" spc="-195" dirty="0">
                <a:solidFill>
                  <a:srgbClr val="F09200"/>
                </a:solidFill>
                <a:latin typeface="Arial"/>
                <a:cs typeface="Arial"/>
              </a:rPr>
              <a:t>es</a:t>
            </a:r>
            <a:r>
              <a:rPr sz="1600" b="1" dirty="0">
                <a:solidFill>
                  <a:srgbClr val="F09200"/>
                </a:solidFill>
                <a:latin typeface="Arial"/>
                <a:cs typeface="Arial"/>
              </a:rPr>
              <a:t> </a:t>
            </a:r>
            <a:r>
              <a:rPr sz="1600" b="1" spc="-105" dirty="0">
                <a:solidFill>
                  <a:srgbClr val="F09200"/>
                </a:solidFill>
                <a:latin typeface="Arial"/>
                <a:cs typeface="Arial"/>
              </a:rPr>
              <a:t> </a:t>
            </a:r>
            <a:r>
              <a:rPr sz="1600" b="1" spc="-120" dirty="0">
                <a:solidFill>
                  <a:srgbClr val="F09200"/>
                </a:solidFill>
                <a:latin typeface="Arial"/>
                <a:cs typeface="Arial"/>
              </a:rPr>
              <a:t>of</a:t>
            </a:r>
            <a:r>
              <a:rPr sz="1600" b="1" dirty="0">
                <a:solidFill>
                  <a:srgbClr val="F09200"/>
                </a:solidFill>
                <a:latin typeface="Arial"/>
                <a:cs typeface="Arial"/>
              </a:rPr>
              <a:t>	</a:t>
            </a:r>
            <a:r>
              <a:rPr sz="1400" b="1" spc="-90" dirty="0">
                <a:solidFill>
                  <a:srgbClr val="F09200"/>
                </a:solidFill>
                <a:latin typeface="Arial"/>
                <a:cs typeface="Arial"/>
              </a:rPr>
              <a:t>:</a:t>
            </a:r>
            <a:endParaRPr sz="1400">
              <a:latin typeface="Arial"/>
              <a:cs typeface="Arial"/>
            </a:endParaRPr>
          </a:p>
        </p:txBody>
      </p:sp>
      <p:sp>
        <p:nvSpPr>
          <p:cNvPr id="15" name="object 15"/>
          <p:cNvSpPr txBox="1"/>
          <p:nvPr/>
        </p:nvSpPr>
        <p:spPr>
          <a:xfrm>
            <a:off x="4959350" y="1238250"/>
            <a:ext cx="1310005" cy="533400"/>
          </a:xfrm>
          <a:prstGeom prst="rect">
            <a:avLst/>
          </a:prstGeom>
          <a:solidFill>
            <a:srgbClr val="C0C0C0"/>
          </a:solidFill>
          <a:ln w="19050">
            <a:solidFill>
              <a:srgbClr val="CC00FF"/>
            </a:solidFill>
          </a:ln>
        </p:spPr>
        <p:txBody>
          <a:bodyPr vert="horz" wrap="square" lIns="0" tIns="22225" rIns="0" bIns="0" rtlCol="0">
            <a:spAutoFit/>
          </a:bodyPr>
          <a:lstStyle/>
          <a:p>
            <a:pPr marL="90805" marR="271145">
              <a:lnSpc>
                <a:spcPct val="100000"/>
              </a:lnSpc>
              <a:spcBef>
                <a:spcPts val="175"/>
              </a:spcBef>
            </a:pPr>
            <a:r>
              <a:rPr sz="1400" b="1" spc="-160" dirty="0">
                <a:solidFill>
                  <a:srgbClr val="000066"/>
                </a:solidFill>
                <a:latin typeface="Arial"/>
                <a:cs typeface="Arial"/>
              </a:rPr>
              <a:t>Topology  </a:t>
            </a:r>
            <a:r>
              <a:rPr sz="1400" b="1" spc="-90" dirty="0">
                <a:solidFill>
                  <a:srgbClr val="000066"/>
                </a:solidFill>
                <a:latin typeface="Arial"/>
                <a:cs typeface="Arial"/>
              </a:rPr>
              <a:t>(switch</a:t>
            </a:r>
            <a:r>
              <a:rPr sz="1400" b="1" spc="-110" dirty="0">
                <a:solidFill>
                  <a:srgbClr val="000066"/>
                </a:solidFill>
                <a:latin typeface="Arial"/>
                <a:cs typeface="Arial"/>
              </a:rPr>
              <a:t> </a:t>
            </a:r>
            <a:r>
              <a:rPr sz="1400" b="1" spc="-105" dirty="0">
                <a:solidFill>
                  <a:srgbClr val="000066"/>
                </a:solidFill>
                <a:latin typeface="Arial"/>
                <a:cs typeface="Arial"/>
              </a:rPr>
              <a:t>pos.)</a:t>
            </a:r>
            <a:endParaRPr sz="1400" dirty="0">
              <a:latin typeface="Arial"/>
              <a:cs typeface="Arial"/>
            </a:endParaRPr>
          </a:p>
        </p:txBody>
      </p:sp>
      <p:sp>
        <p:nvSpPr>
          <p:cNvPr id="16" name="object 16"/>
          <p:cNvSpPr txBox="1"/>
          <p:nvPr/>
        </p:nvSpPr>
        <p:spPr>
          <a:xfrm>
            <a:off x="6350000" y="1130300"/>
            <a:ext cx="1490980" cy="739775"/>
          </a:xfrm>
          <a:prstGeom prst="rect">
            <a:avLst/>
          </a:prstGeom>
          <a:solidFill>
            <a:srgbClr val="C0C0C0"/>
          </a:solidFill>
          <a:ln w="12700">
            <a:solidFill>
              <a:srgbClr val="CC00FF"/>
            </a:solidFill>
          </a:ln>
        </p:spPr>
        <p:txBody>
          <a:bodyPr vert="horz" wrap="square" lIns="0" tIns="22225" rIns="0" bIns="0" rtlCol="0">
            <a:spAutoFit/>
          </a:bodyPr>
          <a:lstStyle/>
          <a:p>
            <a:pPr marL="91440" marR="290830">
              <a:lnSpc>
                <a:spcPct val="100000"/>
              </a:lnSpc>
              <a:spcBef>
                <a:spcPts val="175"/>
              </a:spcBef>
            </a:pPr>
            <a:r>
              <a:rPr sz="1400" b="1" spc="-125" dirty="0">
                <a:solidFill>
                  <a:srgbClr val="000066"/>
                </a:solidFill>
                <a:latin typeface="Arial"/>
                <a:cs typeface="Arial"/>
              </a:rPr>
              <a:t>Voltages  </a:t>
            </a:r>
            <a:r>
              <a:rPr sz="1400" b="1" spc="-114" dirty="0">
                <a:solidFill>
                  <a:srgbClr val="000066"/>
                </a:solidFill>
                <a:latin typeface="Arial"/>
                <a:cs typeface="Arial"/>
              </a:rPr>
              <a:t>Injections </a:t>
            </a:r>
            <a:r>
              <a:rPr sz="1400" b="1" spc="-95" dirty="0">
                <a:solidFill>
                  <a:srgbClr val="000066"/>
                </a:solidFill>
                <a:latin typeface="Arial"/>
                <a:cs typeface="Arial"/>
              </a:rPr>
              <a:t>(G-L)  </a:t>
            </a:r>
            <a:r>
              <a:rPr sz="1400" b="1" spc="-145" dirty="0">
                <a:solidFill>
                  <a:srgbClr val="000066"/>
                </a:solidFill>
                <a:latin typeface="Arial"/>
                <a:cs typeface="Arial"/>
              </a:rPr>
              <a:t>Branch</a:t>
            </a:r>
            <a:r>
              <a:rPr sz="1400" b="1" spc="5" dirty="0">
                <a:solidFill>
                  <a:srgbClr val="000066"/>
                </a:solidFill>
                <a:latin typeface="Arial"/>
                <a:cs typeface="Arial"/>
              </a:rPr>
              <a:t> </a:t>
            </a:r>
            <a:r>
              <a:rPr sz="1400" b="1" spc="-100" dirty="0">
                <a:solidFill>
                  <a:srgbClr val="000066"/>
                </a:solidFill>
                <a:latin typeface="Arial"/>
                <a:cs typeface="Arial"/>
              </a:rPr>
              <a:t>flows</a:t>
            </a:r>
            <a:endParaRPr sz="1400">
              <a:latin typeface="Arial"/>
              <a:cs typeface="Arial"/>
            </a:endParaRPr>
          </a:p>
        </p:txBody>
      </p:sp>
      <p:sp>
        <p:nvSpPr>
          <p:cNvPr id="17" name="object 17"/>
          <p:cNvSpPr txBox="1"/>
          <p:nvPr/>
        </p:nvSpPr>
        <p:spPr>
          <a:xfrm>
            <a:off x="7916926" y="1373250"/>
            <a:ext cx="920750" cy="314325"/>
          </a:xfrm>
          <a:prstGeom prst="rect">
            <a:avLst/>
          </a:prstGeom>
          <a:solidFill>
            <a:srgbClr val="C0C0C0"/>
          </a:solidFill>
          <a:ln w="12700">
            <a:solidFill>
              <a:srgbClr val="CC00FF"/>
            </a:solidFill>
          </a:ln>
        </p:spPr>
        <p:txBody>
          <a:bodyPr vert="horz" wrap="square" lIns="0" tIns="22225" rIns="0" bIns="0" rtlCol="0">
            <a:spAutoFit/>
          </a:bodyPr>
          <a:lstStyle/>
          <a:p>
            <a:pPr marL="91440">
              <a:lnSpc>
                <a:spcPct val="100000"/>
              </a:lnSpc>
              <a:spcBef>
                <a:spcPts val="175"/>
              </a:spcBef>
            </a:pPr>
            <a:r>
              <a:rPr sz="1400" b="1" spc="-160" dirty="0">
                <a:solidFill>
                  <a:srgbClr val="000066"/>
                </a:solidFill>
                <a:latin typeface="Arial"/>
                <a:cs typeface="Arial"/>
              </a:rPr>
              <a:t>Tap</a:t>
            </a:r>
            <a:r>
              <a:rPr sz="1400" b="1" spc="-80" dirty="0">
                <a:solidFill>
                  <a:srgbClr val="000066"/>
                </a:solidFill>
                <a:latin typeface="Arial"/>
                <a:cs typeface="Arial"/>
              </a:rPr>
              <a:t> </a:t>
            </a:r>
            <a:r>
              <a:rPr sz="1400" b="1" spc="-140" dirty="0">
                <a:solidFill>
                  <a:srgbClr val="000066"/>
                </a:solidFill>
                <a:latin typeface="Arial"/>
                <a:cs typeface="Arial"/>
              </a:rPr>
              <a:t>pos.</a:t>
            </a:r>
            <a:endParaRPr sz="1400">
              <a:latin typeface="Arial"/>
              <a:cs typeface="Arial"/>
            </a:endParaRPr>
          </a:p>
        </p:txBody>
      </p:sp>
      <p:sp>
        <p:nvSpPr>
          <p:cNvPr id="18" name="object 3"/>
          <p:cNvSpPr txBox="1"/>
          <p:nvPr/>
        </p:nvSpPr>
        <p:spPr>
          <a:xfrm>
            <a:off x="116013" y="1474724"/>
            <a:ext cx="4697287" cy="4784002"/>
          </a:xfrm>
          <a:prstGeom prst="rect">
            <a:avLst/>
          </a:prstGeom>
        </p:spPr>
        <p:txBody>
          <a:bodyPr vert="horz" wrap="square" lIns="0" tIns="53975" rIns="0" bIns="0" rtlCol="0">
            <a:spAutoFit/>
          </a:bodyPr>
          <a:lstStyle/>
          <a:p>
            <a:pPr marL="355600" marR="485140" indent="-342900">
              <a:lnSpc>
                <a:spcPts val="2590"/>
              </a:lnSpc>
              <a:spcBef>
                <a:spcPts val="425"/>
              </a:spcBef>
              <a:tabLst>
                <a:tab pos="2316480" algn="l"/>
                <a:tab pos="3232785" algn="l"/>
                <a:tab pos="3731895" algn="l"/>
                <a:tab pos="5967095" algn="l"/>
              </a:tabLst>
            </a:pPr>
            <a:r>
              <a:rPr sz="2400" dirty="0">
                <a:solidFill>
                  <a:srgbClr val="1B5CA4"/>
                </a:solidFill>
                <a:latin typeface="Wingdings"/>
                <a:cs typeface="Wingdings"/>
              </a:rPr>
              <a:t></a:t>
            </a:r>
            <a:r>
              <a:rPr sz="2400" spc="-40" dirty="0">
                <a:solidFill>
                  <a:srgbClr val="1B5CA4"/>
                </a:solidFill>
                <a:latin typeface="Times New Roman"/>
                <a:cs typeface="Times New Roman"/>
              </a:rPr>
              <a:t> </a:t>
            </a:r>
            <a:r>
              <a:rPr sz="2400" b="1" spc="-210" dirty="0" smtClean="0">
                <a:solidFill>
                  <a:srgbClr val="5F5F5F"/>
                </a:solidFill>
                <a:latin typeface="Arial"/>
                <a:cs typeface="Arial"/>
              </a:rPr>
              <a:t>Measurements</a:t>
            </a:r>
            <a:r>
              <a:rPr lang="en-IN" sz="2400" b="1" spc="-210" dirty="0" smtClean="0">
                <a:solidFill>
                  <a:srgbClr val="5F5F5F"/>
                </a:solidFill>
                <a:latin typeface="Arial"/>
                <a:cs typeface="Arial"/>
              </a:rPr>
              <a:t> </a:t>
            </a:r>
            <a:r>
              <a:rPr sz="2400" b="1" spc="-270" dirty="0" smtClean="0">
                <a:solidFill>
                  <a:srgbClr val="5F5F5F"/>
                </a:solidFill>
                <a:latin typeface="Arial"/>
                <a:cs typeface="Arial"/>
              </a:rPr>
              <a:t>you</a:t>
            </a:r>
            <a:r>
              <a:rPr sz="2400" b="1" spc="-80" dirty="0" smtClean="0">
                <a:solidFill>
                  <a:srgbClr val="5F5F5F"/>
                </a:solidFill>
                <a:latin typeface="Arial"/>
                <a:cs typeface="Arial"/>
              </a:rPr>
              <a:t> </a:t>
            </a:r>
            <a:r>
              <a:rPr sz="2400" b="1" spc="-185" dirty="0" smtClean="0">
                <a:solidFill>
                  <a:srgbClr val="5F5F5F"/>
                </a:solidFill>
                <a:latin typeface="Arial"/>
                <a:cs typeface="Arial"/>
              </a:rPr>
              <a:t>define</a:t>
            </a:r>
            <a:r>
              <a:rPr lang="en-IN" sz="2400" b="1" spc="-185" dirty="0">
                <a:solidFill>
                  <a:srgbClr val="5F5F5F"/>
                </a:solidFill>
                <a:latin typeface="Arial"/>
                <a:cs typeface="Arial"/>
              </a:rPr>
              <a:t> </a:t>
            </a:r>
            <a:r>
              <a:rPr sz="2400" b="1" spc="-220" dirty="0" smtClean="0">
                <a:solidFill>
                  <a:srgbClr val="5F5F5F"/>
                </a:solidFill>
                <a:latin typeface="Arial"/>
                <a:cs typeface="Arial"/>
              </a:rPr>
              <a:t>have </a:t>
            </a:r>
            <a:r>
              <a:rPr sz="2400" b="1" spc="-225" dirty="0">
                <a:solidFill>
                  <a:srgbClr val="5F5F5F"/>
                </a:solidFill>
                <a:latin typeface="Arial"/>
                <a:cs typeface="Arial"/>
              </a:rPr>
              <a:t>more  </a:t>
            </a:r>
            <a:r>
              <a:rPr sz="2400" b="1" spc="-204" dirty="0">
                <a:solidFill>
                  <a:srgbClr val="5F5F5F"/>
                </a:solidFill>
                <a:latin typeface="Arial"/>
                <a:cs typeface="Arial"/>
              </a:rPr>
              <a:t>influence </a:t>
            </a:r>
            <a:r>
              <a:rPr sz="2400" b="1" spc="-285" dirty="0">
                <a:solidFill>
                  <a:srgbClr val="5F5F5F"/>
                </a:solidFill>
                <a:latin typeface="Arial"/>
                <a:cs typeface="Arial"/>
              </a:rPr>
              <a:t>on</a:t>
            </a:r>
            <a:r>
              <a:rPr sz="2400" b="1" spc="65" dirty="0">
                <a:solidFill>
                  <a:srgbClr val="5F5F5F"/>
                </a:solidFill>
                <a:latin typeface="Arial"/>
                <a:cs typeface="Arial"/>
              </a:rPr>
              <a:t> </a:t>
            </a:r>
            <a:r>
              <a:rPr sz="2400" b="1" spc="-155" dirty="0">
                <a:solidFill>
                  <a:srgbClr val="5F5F5F"/>
                </a:solidFill>
                <a:latin typeface="Arial"/>
                <a:cs typeface="Arial"/>
              </a:rPr>
              <a:t>the</a:t>
            </a:r>
            <a:r>
              <a:rPr sz="2400" b="1" spc="-75" dirty="0">
                <a:solidFill>
                  <a:srgbClr val="5F5F5F"/>
                </a:solidFill>
                <a:latin typeface="Arial"/>
                <a:cs typeface="Arial"/>
              </a:rPr>
              <a:t> </a:t>
            </a:r>
            <a:r>
              <a:rPr sz="2400" b="1" spc="-165" dirty="0" smtClean="0">
                <a:solidFill>
                  <a:srgbClr val="5F5F5F"/>
                </a:solidFill>
                <a:latin typeface="Arial"/>
                <a:cs typeface="Arial"/>
              </a:rPr>
              <a:t>result</a:t>
            </a:r>
            <a:r>
              <a:rPr lang="en-IN" sz="2400" b="1" spc="-165" dirty="0">
                <a:solidFill>
                  <a:srgbClr val="5F5F5F"/>
                </a:solidFill>
                <a:latin typeface="Arial"/>
                <a:cs typeface="Arial"/>
              </a:rPr>
              <a:t> </a:t>
            </a:r>
            <a:r>
              <a:rPr sz="2400" b="1" spc="-170" dirty="0" smtClean="0">
                <a:solidFill>
                  <a:srgbClr val="5F5F5F"/>
                </a:solidFill>
                <a:latin typeface="Arial"/>
                <a:cs typeface="Arial"/>
              </a:rPr>
              <a:t>than </a:t>
            </a:r>
            <a:r>
              <a:rPr sz="2400" b="1" spc="-170" dirty="0">
                <a:solidFill>
                  <a:srgbClr val="5F5F5F"/>
                </a:solidFill>
                <a:latin typeface="Arial"/>
                <a:cs typeface="Arial"/>
              </a:rPr>
              <a:t>other</a:t>
            </a:r>
            <a:r>
              <a:rPr sz="2400" b="1" spc="-35" dirty="0">
                <a:solidFill>
                  <a:srgbClr val="5F5F5F"/>
                </a:solidFill>
                <a:latin typeface="Arial"/>
                <a:cs typeface="Arial"/>
              </a:rPr>
              <a:t> </a:t>
            </a:r>
            <a:r>
              <a:rPr sz="2400" b="1" spc="-229" dirty="0">
                <a:solidFill>
                  <a:srgbClr val="5F5F5F"/>
                </a:solidFill>
                <a:latin typeface="Arial"/>
                <a:cs typeface="Arial"/>
              </a:rPr>
              <a:t>measurements</a:t>
            </a:r>
            <a:endParaRPr sz="2400" dirty="0">
              <a:latin typeface="Arial"/>
              <a:cs typeface="Arial"/>
            </a:endParaRPr>
          </a:p>
          <a:p>
            <a:pPr marL="355600" marR="5080" indent="-342900">
              <a:lnSpc>
                <a:spcPts val="2590"/>
              </a:lnSpc>
              <a:spcBef>
                <a:spcPts val="1605"/>
              </a:spcBef>
              <a:tabLst>
                <a:tab pos="3385185" algn="l"/>
              </a:tabLst>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310" dirty="0">
                <a:solidFill>
                  <a:srgbClr val="5F5F5F"/>
                </a:solidFill>
                <a:latin typeface="Arial"/>
                <a:cs typeface="Arial"/>
              </a:rPr>
              <a:t>Uses  </a:t>
            </a:r>
            <a:r>
              <a:rPr sz="2400" b="1" spc="-155" dirty="0">
                <a:solidFill>
                  <a:srgbClr val="5F5F5F"/>
                </a:solidFill>
                <a:latin typeface="Arial"/>
                <a:cs typeface="Arial"/>
              </a:rPr>
              <a:t>the</a:t>
            </a:r>
            <a:r>
              <a:rPr sz="2400" b="1" spc="-275" dirty="0">
                <a:solidFill>
                  <a:srgbClr val="5F5F5F"/>
                </a:solidFill>
                <a:latin typeface="Arial"/>
                <a:cs typeface="Arial"/>
              </a:rPr>
              <a:t> </a:t>
            </a:r>
            <a:r>
              <a:rPr sz="2400" b="1" spc="-280" dirty="0">
                <a:solidFill>
                  <a:srgbClr val="5F5F5F"/>
                </a:solidFill>
                <a:latin typeface="Arial"/>
                <a:cs typeface="Arial"/>
              </a:rPr>
              <a:t>WLS</a:t>
            </a:r>
            <a:r>
              <a:rPr sz="2400" b="1" spc="-105" dirty="0">
                <a:solidFill>
                  <a:srgbClr val="5F5F5F"/>
                </a:solidFill>
                <a:latin typeface="Arial"/>
                <a:cs typeface="Arial"/>
              </a:rPr>
              <a:t> </a:t>
            </a:r>
            <a:r>
              <a:rPr sz="2400" b="1" spc="-245" dirty="0">
                <a:solidFill>
                  <a:srgbClr val="5F5F5F"/>
                </a:solidFill>
                <a:latin typeface="Arial"/>
                <a:cs typeface="Arial"/>
              </a:rPr>
              <a:t>approach	</a:t>
            </a:r>
            <a:r>
              <a:rPr sz="2400" b="1" spc="-150" dirty="0">
                <a:solidFill>
                  <a:srgbClr val="5F5F5F"/>
                </a:solidFill>
                <a:latin typeface="Arial"/>
                <a:cs typeface="Arial"/>
              </a:rPr>
              <a:t>to </a:t>
            </a:r>
            <a:r>
              <a:rPr sz="2400" b="1" spc="-165" dirty="0">
                <a:solidFill>
                  <a:srgbClr val="5F5F5F"/>
                </a:solidFill>
                <a:latin typeface="Arial"/>
                <a:cs typeface="Arial"/>
              </a:rPr>
              <a:t>find </a:t>
            </a:r>
            <a:r>
              <a:rPr sz="2400" b="1" spc="-190" dirty="0">
                <a:solidFill>
                  <a:srgbClr val="5F5F5F"/>
                </a:solidFill>
                <a:latin typeface="Arial"/>
                <a:cs typeface="Arial"/>
              </a:rPr>
              <a:t>a </a:t>
            </a:r>
            <a:r>
              <a:rPr sz="2400" b="1" spc="-150" dirty="0">
                <a:solidFill>
                  <a:srgbClr val="5F5F5F"/>
                </a:solidFill>
                <a:latin typeface="Arial"/>
                <a:cs typeface="Arial"/>
              </a:rPr>
              <a:t>network state </a:t>
            </a:r>
            <a:r>
              <a:rPr sz="2400" b="1" spc="-105" dirty="0">
                <a:solidFill>
                  <a:srgbClr val="5F5F5F"/>
                </a:solidFill>
                <a:latin typeface="Arial"/>
                <a:cs typeface="Arial"/>
              </a:rPr>
              <a:t>that </a:t>
            </a:r>
            <a:r>
              <a:rPr sz="2400" b="1" spc="-225" dirty="0">
                <a:solidFill>
                  <a:srgbClr val="5F5F5F"/>
                </a:solidFill>
                <a:latin typeface="Arial"/>
                <a:cs typeface="Arial"/>
              </a:rPr>
              <a:t>is </a:t>
            </a:r>
            <a:r>
              <a:rPr sz="2400" b="1" spc="-240" dirty="0">
                <a:solidFill>
                  <a:srgbClr val="5F5F5F"/>
                </a:solidFill>
                <a:latin typeface="Arial"/>
                <a:cs typeface="Arial"/>
              </a:rPr>
              <a:t>most  </a:t>
            </a:r>
            <a:r>
              <a:rPr sz="2400" b="1" spc="-220" dirty="0">
                <a:solidFill>
                  <a:srgbClr val="5F5F5F"/>
                </a:solidFill>
                <a:latin typeface="Arial"/>
                <a:cs typeface="Arial"/>
              </a:rPr>
              <a:t>consistent</a:t>
            </a:r>
            <a:r>
              <a:rPr sz="2400" b="1" spc="-120" dirty="0">
                <a:solidFill>
                  <a:srgbClr val="5F5F5F"/>
                </a:solidFill>
                <a:latin typeface="Arial"/>
                <a:cs typeface="Arial"/>
              </a:rPr>
              <a:t> </a:t>
            </a:r>
            <a:r>
              <a:rPr sz="2400" b="1" spc="-105" dirty="0">
                <a:solidFill>
                  <a:srgbClr val="5F5F5F"/>
                </a:solidFill>
                <a:latin typeface="Arial"/>
                <a:cs typeface="Arial"/>
              </a:rPr>
              <a:t>with:</a:t>
            </a:r>
            <a:endParaRPr sz="2400" dirty="0">
              <a:latin typeface="Arial"/>
              <a:cs typeface="Arial"/>
            </a:endParaRPr>
          </a:p>
          <a:p>
            <a:pPr marL="756285" indent="-286385">
              <a:lnSpc>
                <a:spcPts val="3195"/>
              </a:lnSpc>
              <a:spcBef>
                <a:spcPts val="180"/>
              </a:spcBef>
              <a:buClr>
                <a:srgbClr val="1B5CA4"/>
              </a:buClr>
              <a:buFont typeface="Wingdings"/>
              <a:buChar char=""/>
              <a:tabLst>
                <a:tab pos="756920" algn="l"/>
              </a:tabLst>
            </a:pPr>
            <a:r>
              <a:rPr sz="2000" spc="-95" dirty="0">
                <a:solidFill>
                  <a:srgbClr val="5F5F5F"/>
                </a:solidFill>
                <a:latin typeface="Arial"/>
                <a:cs typeface="Arial"/>
              </a:rPr>
              <a:t>all </a:t>
            </a:r>
            <a:r>
              <a:rPr sz="2000" spc="-140" dirty="0">
                <a:solidFill>
                  <a:srgbClr val="5F5F5F"/>
                </a:solidFill>
                <a:latin typeface="Arial"/>
                <a:cs typeface="Arial"/>
              </a:rPr>
              <a:t>the </a:t>
            </a:r>
            <a:r>
              <a:rPr sz="2000" spc="-235" dirty="0">
                <a:solidFill>
                  <a:srgbClr val="5F5F5F"/>
                </a:solidFill>
                <a:latin typeface="Arial"/>
                <a:cs typeface="Arial"/>
              </a:rPr>
              <a:t>measured</a:t>
            </a:r>
            <a:r>
              <a:rPr sz="2000" spc="-80" dirty="0">
                <a:solidFill>
                  <a:srgbClr val="5F5F5F"/>
                </a:solidFill>
                <a:latin typeface="Arial"/>
                <a:cs typeface="Arial"/>
              </a:rPr>
              <a:t> </a:t>
            </a:r>
            <a:r>
              <a:rPr sz="2000" spc="-165" dirty="0">
                <a:solidFill>
                  <a:srgbClr val="5F5F5F"/>
                </a:solidFill>
                <a:latin typeface="Arial"/>
                <a:cs typeface="Arial"/>
              </a:rPr>
              <a:t>data</a:t>
            </a:r>
            <a:endParaRPr sz="2000" dirty="0">
              <a:latin typeface="Arial"/>
              <a:cs typeface="Arial"/>
            </a:endParaRPr>
          </a:p>
          <a:p>
            <a:pPr marL="756285" indent="-286385">
              <a:lnSpc>
                <a:spcPts val="3195"/>
              </a:lnSpc>
              <a:buClr>
                <a:srgbClr val="1B5CA4"/>
              </a:buClr>
              <a:buFont typeface="Wingdings"/>
              <a:buChar char=""/>
              <a:tabLst>
                <a:tab pos="756920" algn="l"/>
                <a:tab pos="3321685" algn="l"/>
              </a:tabLst>
            </a:pPr>
            <a:r>
              <a:rPr sz="2000" spc="-140" dirty="0">
                <a:solidFill>
                  <a:srgbClr val="5F5F5F"/>
                </a:solidFill>
                <a:latin typeface="Arial"/>
                <a:cs typeface="Arial"/>
              </a:rPr>
              <a:t>the</a:t>
            </a:r>
            <a:r>
              <a:rPr sz="2000" spc="-105" dirty="0">
                <a:solidFill>
                  <a:srgbClr val="5F5F5F"/>
                </a:solidFill>
                <a:latin typeface="Arial"/>
                <a:cs typeface="Arial"/>
              </a:rPr>
              <a:t> </a:t>
            </a:r>
            <a:r>
              <a:rPr sz="2000" spc="-220" dirty="0">
                <a:solidFill>
                  <a:srgbClr val="5F5F5F"/>
                </a:solidFill>
                <a:latin typeface="Arial"/>
                <a:cs typeface="Arial"/>
              </a:rPr>
              <a:t>modeled</a:t>
            </a:r>
            <a:r>
              <a:rPr sz="2000" spc="-80" dirty="0">
                <a:solidFill>
                  <a:srgbClr val="5F5F5F"/>
                </a:solidFill>
                <a:latin typeface="Arial"/>
                <a:cs typeface="Arial"/>
              </a:rPr>
              <a:t> </a:t>
            </a:r>
            <a:r>
              <a:rPr sz="2000" spc="-165" dirty="0" smtClean="0">
                <a:solidFill>
                  <a:srgbClr val="5F5F5F"/>
                </a:solidFill>
                <a:latin typeface="Arial"/>
                <a:cs typeface="Arial"/>
              </a:rPr>
              <a:t>data</a:t>
            </a:r>
            <a:r>
              <a:rPr lang="en-IN" sz="2000" spc="-165" dirty="0" smtClean="0">
                <a:solidFill>
                  <a:srgbClr val="5F5F5F"/>
                </a:solidFill>
                <a:latin typeface="Arial"/>
                <a:cs typeface="Arial"/>
              </a:rPr>
              <a:t> </a:t>
            </a:r>
            <a:r>
              <a:rPr sz="2000" spc="-190" dirty="0" smtClean="0">
                <a:solidFill>
                  <a:srgbClr val="5F5F5F"/>
                </a:solidFill>
                <a:latin typeface="Arial"/>
                <a:cs typeface="Arial"/>
              </a:rPr>
              <a:t>(pseudo-measurements</a:t>
            </a:r>
            <a:r>
              <a:rPr sz="2000" spc="-190" dirty="0">
                <a:solidFill>
                  <a:srgbClr val="5F5F5F"/>
                </a:solidFill>
                <a:latin typeface="Arial"/>
                <a:cs typeface="Arial"/>
              </a:rPr>
              <a:t>)</a:t>
            </a:r>
            <a:endParaRPr sz="2000" dirty="0">
              <a:latin typeface="Arial"/>
              <a:cs typeface="Arial"/>
            </a:endParaRPr>
          </a:p>
          <a:p>
            <a:pPr marL="12700">
              <a:lnSpc>
                <a:spcPct val="100000"/>
              </a:lnSpc>
              <a:spcBef>
                <a:spcPts val="750"/>
              </a:spcBef>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204" dirty="0">
                <a:solidFill>
                  <a:srgbClr val="5F5F5F"/>
                </a:solidFill>
                <a:latin typeface="Arial"/>
                <a:cs typeface="Arial"/>
              </a:rPr>
              <a:t>Estimates </a:t>
            </a:r>
            <a:r>
              <a:rPr sz="2400" b="1" spc="-155" dirty="0">
                <a:solidFill>
                  <a:srgbClr val="5F5F5F"/>
                </a:solidFill>
                <a:latin typeface="Arial"/>
                <a:cs typeface="Arial"/>
              </a:rPr>
              <a:t>tap</a:t>
            </a:r>
            <a:r>
              <a:rPr sz="2400" b="1" spc="-65" dirty="0">
                <a:solidFill>
                  <a:srgbClr val="5F5F5F"/>
                </a:solidFill>
                <a:latin typeface="Arial"/>
                <a:cs typeface="Arial"/>
              </a:rPr>
              <a:t> </a:t>
            </a:r>
            <a:r>
              <a:rPr sz="2400" b="1" spc="-229" dirty="0">
                <a:solidFill>
                  <a:srgbClr val="5F5F5F"/>
                </a:solidFill>
                <a:latin typeface="Arial"/>
                <a:cs typeface="Arial"/>
              </a:rPr>
              <a:t>positions</a:t>
            </a:r>
            <a:endParaRPr sz="2400" dirty="0">
              <a:latin typeface="Arial"/>
              <a:cs typeface="Arial"/>
            </a:endParaRPr>
          </a:p>
          <a:p>
            <a:pPr marL="355600" marR="15240" indent="-342900">
              <a:lnSpc>
                <a:spcPts val="2590"/>
              </a:lnSpc>
              <a:spcBef>
                <a:spcPts val="1635"/>
              </a:spcBef>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185" dirty="0">
                <a:solidFill>
                  <a:srgbClr val="5F5F5F"/>
                </a:solidFill>
                <a:latin typeface="Arial"/>
                <a:cs typeface="Arial"/>
              </a:rPr>
              <a:t>Unified </a:t>
            </a:r>
            <a:r>
              <a:rPr sz="2400" b="1" spc="-210" dirty="0">
                <a:solidFill>
                  <a:srgbClr val="5F5F5F"/>
                </a:solidFill>
                <a:latin typeface="Arial"/>
                <a:cs typeface="Arial"/>
              </a:rPr>
              <a:t>solution </a:t>
            </a:r>
            <a:r>
              <a:rPr sz="2400" b="1" spc="-135" dirty="0">
                <a:solidFill>
                  <a:srgbClr val="5F5F5F"/>
                </a:solidFill>
                <a:latin typeface="Arial"/>
                <a:cs typeface="Arial"/>
              </a:rPr>
              <a:t>for </a:t>
            </a:r>
            <a:r>
              <a:rPr sz="2400" b="1" spc="-240" dirty="0">
                <a:solidFill>
                  <a:srgbClr val="5F5F5F"/>
                </a:solidFill>
                <a:latin typeface="Arial"/>
                <a:cs typeface="Arial"/>
              </a:rPr>
              <a:t>measured and </a:t>
            </a:r>
            <a:r>
              <a:rPr sz="2400" b="1" spc="-229" dirty="0">
                <a:solidFill>
                  <a:srgbClr val="5F5F5F"/>
                </a:solidFill>
                <a:latin typeface="Arial"/>
                <a:cs typeface="Arial"/>
              </a:rPr>
              <a:t>non-measured </a:t>
            </a:r>
            <a:r>
              <a:rPr sz="2400" b="1" spc="-210" dirty="0">
                <a:solidFill>
                  <a:srgbClr val="5F5F5F"/>
                </a:solidFill>
                <a:latin typeface="Arial"/>
                <a:cs typeface="Arial"/>
              </a:rPr>
              <a:t>portions </a:t>
            </a:r>
            <a:r>
              <a:rPr sz="2400" b="1" spc="-180" dirty="0">
                <a:solidFill>
                  <a:srgbClr val="5F5F5F"/>
                </a:solidFill>
                <a:latin typeface="Arial"/>
                <a:cs typeface="Arial"/>
              </a:rPr>
              <a:t>of  </a:t>
            </a:r>
            <a:r>
              <a:rPr sz="2400" b="1" spc="-155" dirty="0">
                <a:solidFill>
                  <a:srgbClr val="5F5F5F"/>
                </a:solidFill>
                <a:latin typeface="Arial"/>
                <a:cs typeface="Arial"/>
              </a:rPr>
              <a:t>the</a:t>
            </a:r>
            <a:r>
              <a:rPr sz="2400" b="1" spc="-110" dirty="0">
                <a:solidFill>
                  <a:srgbClr val="5F5F5F"/>
                </a:solidFill>
                <a:latin typeface="Arial"/>
                <a:cs typeface="Arial"/>
              </a:rPr>
              <a:t> </a:t>
            </a:r>
            <a:r>
              <a:rPr sz="2400" b="1" spc="-150" dirty="0">
                <a:solidFill>
                  <a:srgbClr val="5F5F5F"/>
                </a:solidFill>
                <a:latin typeface="Arial"/>
                <a:cs typeface="Arial"/>
              </a:rPr>
              <a:t>network</a:t>
            </a:r>
            <a:endParaRPr sz="2400" dirty="0">
              <a:latin typeface="Arial"/>
              <a:cs typeface="Arial"/>
            </a:endParaRPr>
          </a:p>
        </p:txBody>
      </p:sp>
      <p:sp>
        <p:nvSpPr>
          <p:cNvPr id="19" name="TextBox 18"/>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56549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8574" y="670108"/>
            <a:ext cx="7626476" cy="627736"/>
          </a:xfrm>
          <a:prstGeom prst="rect">
            <a:avLst/>
          </a:prstGeom>
        </p:spPr>
        <p:txBody>
          <a:bodyPr vert="horz" wrap="square" lIns="0" tIns="12065" rIns="0" bIns="0" rtlCol="0" anchor="b">
            <a:spAutoFit/>
          </a:bodyPr>
          <a:lstStyle/>
          <a:p>
            <a:pPr marL="12700">
              <a:spcBef>
                <a:spcPts val="95"/>
              </a:spcBef>
            </a:pPr>
            <a:r>
              <a:rPr spc="-355" dirty="0"/>
              <a:t>RTNET</a:t>
            </a:r>
            <a:r>
              <a:rPr lang="en-IN" spc="-355" dirty="0"/>
              <a:t>: Inputs and </a:t>
            </a:r>
            <a:r>
              <a:rPr lang="en-IN" spc="-355" dirty="0" smtClean="0"/>
              <a:t>Outputs</a:t>
            </a:r>
            <a:endParaRPr spc="-355" dirty="0"/>
          </a:p>
        </p:txBody>
      </p:sp>
      <p:sp>
        <p:nvSpPr>
          <p:cNvPr id="4" name="object 4"/>
          <p:cNvSpPr/>
          <p:nvPr/>
        </p:nvSpPr>
        <p:spPr>
          <a:xfrm>
            <a:off x="6277355" y="4539253"/>
            <a:ext cx="943355" cy="4572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394196" y="4559719"/>
            <a:ext cx="2096770" cy="1987550"/>
          </a:xfrm>
          <a:prstGeom prst="rect">
            <a:avLst/>
          </a:prstGeom>
        </p:spPr>
        <p:txBody>
          <a:bodyPr vert="horz" wrap="square" lIns="0" tIns="17145" rIns="0" bIns="0" rtlCol="0">
            <a:spAutoFit/>
          </a:bodyPr>
          <a:lstStyle/>
          <a:p>
            <a:pPr marL="12700">
              <a:lnSpc>
                <a:spcPts val="1975"/>
              </a:lnSpc>
              <a:spcBef>
                <a:spcPts val="135"/>
              </a:spcBef>
            </a:pPr>
            <a:r>
              <a:rPr sz="1650" b="1" i="1" spc="-165" dirty="0">
                <a:solidFill>
                  <a:srgbClr val="333333"/>
                </a:solidFill>
                <a:latin typeface="Arial"/>
                <a:cs typeface="Arial"/>
              </a:rPr>
              <a:t>Output</a:t>
            </a:r>
            <a:r>
              <a:rPr sz="1650" b="1" i="1" spc="-50" dirty="0">
                <a:solidFill>
                  <a:srgbClr val="333333"/>
                </a:solidFill>
                <a:latin typeface="Arial"/>
                <a:cs typeface="Arial"/>
              </a:rPr>
              <a:t> </a:t>
            </a:r>
            <a:r>
              <a:rPr sz="1650" b="1" i="1" spc="-120" dirty="0">
                <a:solidFill>
                  <a:srgbClr val="333333"/>
                </a:solidFill>
                <a:latin typeface="Arial"/>
                <a:cs typeface="Arial"/>
              </a:rPr>
              <a:t>:</a:t>
            </a:r>
            <a:endParaRPr sz="1650">
              <a:latin typeface="Arial"/>
              <a:cs typeface="Arial"/>
            </a:endParaRPr>
          </a:p>
          <a:p>
            <a:pPr marL="127000" indent="-114300">
              <a:lnSpc>
                <a:spcPts val="1914"/>
              </a:lnSpc>
              <a:buFont typeface="Arial"/>
              <a:buChar char="•"/>
              <a:tabLst>
                <a:tab pos="127000" algn="l"/>
              </a:tabLst>
            </a:pPr>
            <a:r>
              <a:rPr sz="1600" b="1" spc="-229" dirty="0">
                <a:solidFill>
                  <a:srgbClr val="003399"/>
                </a:solidFill>
                <a:latin typeface="Arial"/>
                <a:cs typeface="Arial"/>
              </a:rPr>
              <a:t>Bus </a:t>
            </a:r>
            <a:r>
              <a:rPr sz="1600" b="1" spc="-145" dirty="0">
                <a:solidFill>
                  <a:srgbClr val="003399"/>
                </a:solidFill>
                <a:latin typeface="Arial"/>
                <a:cs typeface="Arial"/>
              </a:rPr>
              <a:t>voltages </a:t>
            </a:r>
            <a:r>
              <a:rPr sz="1600" b="1" spc="-165" dirty="0">
                <a:solidFill>
                  <a:srgbClr val="003399"/>
                </a:solidFill>
                <a:latin typeface="Arial"/>
                <a:cs typeface="Arial"/>
              </a:rPr>
              <a:t>and</a:t>
            </a:r>
            <a:r>
              <a:rPr sz="1600" b="1" spc="-320" dirty="0">
                <a:solidFill>
                  <a:srgbClr val="003399"/>
                </a:solidFill>
                <a:latin typeface="Arial"/>
                <a:cs typeface="Arial"/>
              </a:rPr>
              <a:t> </a:t>
            </a:r>
            <a:r>
              <a:rPr sz="1600" b="1" spc="-160" dirty="0">
                <a:solidFill>
                  <a:srgbClr val="003399"/>
                </a:solidFill>
                <a:latin typeface="Arial"/>
                <a:cs typeface="Arial"/>
              </a:rPr>
              <a:t>angles</a:t>
            </a:r>
            <a:endParaRPr sz="1600">
              <a:latin typeface="Arial"/>
              <a:cs typeface="Arial"/>
            </a:endParaRPr>
          </a:p>
          <a:p>
            <a:pPr marL="127000" indent="-114300">
              <a:lnSpc>
                <a:spcPct val="100000"/>
              </a:lnSpc>
              <a:buFont typeface="Arial"/>
              <a:buChar char="•"/>
              <a:tabLst>
                <a:tab pos="127000" algn="l"/>
              </a:tabLst>
            </a:pPr>
            <a:r>
              <a:rPr sz="1600" b="1" spc="-60" dirty="0">
                <a:solidFill>
                  <a:srgbClr val="003399"/>
                </a:solidFill>
                <a:latin typeface="Arial"/>
                <a:cs typeface="Arial"/>
              </a:rPr>
              <a:t>MW </a:t>
            </a:r>
            <a:r>
              <a:rPr sz="1600" b="1" spc="275" dirty="0">
                <a:solidFill>
                  <a:srgbClr val="003399"/>
                </a:solidFill>
                <a:latin typeface="Arial"/>
                <a:cs typeface="Arial"/>
              </a:rPr>
              <a:t>/ </a:t>
            </a:r>
            <a:r>
              <a:rPr sz="1600" b="1" spc="-145" dirty="0">
                <a:solidFill>
                  <a:srgbClr val="003399"/>
                </a:solidFill>
                <a:latin typeface="Arial"/>
                <a:cs typeface="Arial"/>
              </a:rPr>
              <a:t>MVAr</a:t>
            </a:r>
            <a:r>
              <a:rPr sz="1600" b="1" spc="-20" dirty="0">
                <a:solidFill>
                  <a:srgbClr val="003399"/>
                </a:solidFill>
                <a:latin typeface="Arial"/>
                <a:cs typeface="Arial"/>
              </a:rPr>
              <a:t> </a:t>
            </a:r>
            <a:r>
              <a:rPr sz="1600" b="1" spc="-114" dirty="0">
                <a:solidFill>
                  <a:srgbClr val="003399"/>
                </a:solidFill>
                <a:latin typeface="Arial"/>
                <a:cs typeface="Arial"/>
              </a:rPr>
              <a:t>flows</a:t>
            </a:r>
            <a:endParaRPr sz="1600">
              <a:latin typeface="Arial"/>
              <a:cs typeface="Arial"/>
            </a:endParaRPr>
          </a:p>
          <a:p>
            <a:pPr marL="127000" indent="-114300">
              <a:lnSpc>
                <a:spcPct val="100000"/>
              </a:lnSpc>
              <a:buFont typeface="Arial"/>
              <a:buChar char="•"/>
              <a:tabLst>
                <a:tab pos="127000" algn="l"/>
              </a:tabLst>
            </a:pPr>
            <a:r>
              <a:rPr sz="1600" b="1" spc="-120" dirty="0">
                <a:solidFill>
                  <a:srgbClr val="003399"/>
                </a:solidFill>
                <a:latin typeface="Arial"/>
                <a:cs typeface="Arial"/>
              </a:rPr>
              <a:t>Limit</a:t>
            </a:r>
            <a:r>
              <a:rPr sz="1600" b="1" spc="-50" dirty="0">
                <a:solidFill>
                  <a:srgbClr val="003399"/>
                </a:solidFill>
                <a:latin typeface="Arial"/>
                <a:cs typeface="Arial"/>
              </a:rPr>
              <a:t> </a:t>
            </a:r>
            <a:r>
              <a:rPr sz="1600" b="1" spc="-130" dirty="0">
                <a:solidFill>
                  <a:srgbClr val="003399"/>
                </a:solidFill>
                <a:latin typeface="Arial"/>
                <a:cs typeface="Arial"/>
              </a:rPr>
              <a:t>violations</a:t>
            </a:r>
            <a:endParaRPr sz="1600">
              <a:latin typeface="Arial"/>
              <a:cs typeface="Arial"/>
            </a:endParaRPr>
          </a:p>
          <a:p>
            <a:pPr marL="127000" indent="-114300">
              <a:lnSpc>
                <a:spcPct val="100000"/>
              </a:lnSpc>
              <a:buFont typeface="Arial"/>
              <a:buChar char="•"/>
              <a:tabLst>
                <a:tab pos="127000" algn="l"/>
              </a:tabLst>
            </a:pPr>
            <a:r>
              <a:rPr sz="1600" b="1" spc="-150" dirty="0">
                <a:solidFill>
                  <a:srgbClr val="003399"/>
                </a:solidFill>
                <a:latin typeface="Arial"/>
                <a:cs typeface="Arial"/>
              </a:rPr>
              <a:t>Generations </a:t>
            </a:r>
            <a:r>
              <a:rPr sz="1600" b="1" spc="-165" dirty="0">
                <a:solidFill>
                  <a:srgbClr val="003399"/>
                </a:solidFill>
                <a:latin typeface="Arial"/>
                <a:cs typeface="Arial"/>
              </a:rPr>
              <a:t>and</a:t>
            </a:r>
            <a:r>
              <a:rPr sz="1600" b="1" spc="-254" dirty="0">
                <a:solidFill>
                  <a:srgbClr val="003399"/>
                </a:solidFill>
                <a:latin typeface="Arial"/>
                <a:cs typeface="Arial"/>
              </a:rPr>
              <a:t> </a:t>
            </a:r>
            <a:r>
              <a:rPr sz="1600" b="1" spc="-170" dirty="0">
                <a:solidFill>
                  <a:srgbClr val="003399"/>
                </a:solidFill>
                <a:latin typeface="Arial"/>
                <a:cs typeface="Arial"/>
              </a:rPr>
              <a:t>loads</a:t>
            </a:r>
            <a:endParaRPr sz="1600">
              <a:latin typeface="Arial"/>
              <a:cs typeface="Arial"/>
            </a:endParaRPr>
          </a:p>
          <a:p>
            <a:pPr marL="127000" indent="-114300">
              <a:lnSpc>
                <a:spcPct val="100000"/>
              </a:lnSpc>
              <a:buFont typeface="Arial"/>
              <a:buChar char="•"/>
              <a:tabLst>
                <a:tab pos="127000" algn="l"/>
                <a:tab pos="560705" algn="l"/>
              </a:tabLst>
            </a:pPr>
            <a:r>
              <a:rPr sz="1600" b="1" spc="-290" dirty="0">
                <a:solidFill>
                  <a:srgbClr val="003399"/>
                </a:solidFill>
                <a:latin typeface="Arial"/>
                <a:cs typeface="Arial"/>
              </a:rPr>
              <a:t>LTC	</a:t>
            </a:r>
            <a:r>
              <a:rPr sz="1600" b="1" spc="-105" dirty="0">
                <a:solidFill>
                  <a:srgbClr val="003399"/>
                </a:solidFill>
                <a:latin typeface="Arial"/>
                <a:cs typeface="Arial"/>
              </a:rPr>
              <a:t>tap</a:t>
            </a:r>
            <a:r>
              <a:rPr sz="1600" b="1" spc="-60" dirty="0">
                <a:solidFill>
                  <a:srgbClr val="003399"/>
                </a:solidFill>
                <a:latin typeface="Arial"/>
                <a:cs typeface="Arial"/>
              </a:rPr>
              <a:t> </a:t>
            </a:r>
            <a:r>
              <a:rPr sz="1600" b="1" spc="-155" dirty="0">
                <a:solidFill>
                  <a:srgbClr val="003399"/>
                </a:solidFill>
                <a:latin typeface="Arial"/>
                <a:cs typeface="Arial"/>
              </a:rPr>
              <a:t>positions</a:t>
            </a:r>
            <a:endParaRPr sz="1600">
              <a:latin typeface="Arial"/>
              <a:cs typeface="Arial"/>
            </a:endParaRPr>
          </a:p>
          <a:p>
            <a:pPr marL="127000" indent="-114300">
              <a:lnSpc>
                <a:spcPct val="100000"/>
              </a:lnSpc>
              <a:buFont typeface="Arial"/>
              <a:buChar char="•"/>
              <a:tabLst>
                <a:tab pos="127000" algn="l"/>
              </a:tabLst>
            </a:pPr>
            <a:r>
              <a:rPr sz="1600" b="1" spc="-195" dirty="0">
                <a:solidFill>
                  <a:srgbClr val="003399"/>
                </a:solidFill>
                <a:latin typeface="Arial"/>
                <a:cs typeface="Arial"/>
              </a:rPr>
              <a:t>Anomalous </a:t>
            </a:r>
            <a:r>
              <a:rPr sz="1600" b="1" spc="-120" dirty="0">
                <a:solidFill>
                  <a:srgbClr val="003399"/>
                </a:solidFill>
                <a:latin typeface="Arial"/>
                <a:cs typeface="Arial"/>
              </a:rPr>
              <a:t>input</a:t>
            </a:r>
            <a:r>
              <a:rPr sz="1600" b="1" spc="-150" dirty="0">
                <a:solidFill>
                  <a:srgbClr val="003399"/>
                </a:solidFill>
                <a:latin typeface="Arial"/>
                <a:cs typeface="Arial"/>
              </a:rPr>
              <a:t> </a:t>
            </a:r>
            <a:r>
              <a:rPr sz="1600" b="1" spc="-110" dirty="0">
                <a:solidFill>
                  <a:srgbClr val="003399"/>
                </a:solidFill>
                <a:latin typeface="Arial"/>
                <a:cs typeface="Arial"/>
              </a:rPr>
              <a:t>data</a:t>
            </a:r>
            <a:endParaRPr sz="1600">
              <a:latin typeface="Arial"/>
              <a:cs typeface="Arial"/>
            </a:endParaRPr>
          </a:p>
          <a:p>
            <a:pPr marL="127000" indent="-114300">
              <a:lnSpc>
                <a:spcPct val="100000"/>
              </a:lnSpc>
              <a:buFont typeface="Arial"/>
              <a:buChar char="•"/>
              <a:tabLst>
                <a:tab pos="127000" algn="l"/>
              </a:tabLst>
            </a:pPr>
            <a:r>
              <a:rPr sz="1600" b="1" spc="-245" dirty="0">
                <a:solidFill>
                  <a:srgbClr val="003399"/>
                </a:solidFill>
                <a:latin typeface="Arial"/>
                <a:cs typeface="Arial"/>
              </a:rPr>
              <a:t>Loss</a:t>
            </a:r>
            <a:r>
              <a:rPr sz="1600" b="1" spc="-50" dirty="0">
                <a:solidFill>
                  <a:srgbClr val="003399"/>
                </a:solidFill>
                <a:latin typeface="Arial"/>
                <a:cs typeface="Arial"/>
              </a:rPr>
              <a:t> </a:t>
            </a:r>
            <a:r>
              <a:rPr sz="1600" b="1" spc="-125" dirty="0">
                <a:solidFill>
                  <a:srgbClr val="003399"/>
                </a:solidFill>
                <a:latin typeface="Arial"/>
                <a:cs typeface="Arial"/>
              </a:rPr>
              <a:t>sensitivities</a:t>
            </a:r>
            <a:endParaRPr sz="1600">
              <a:latin typeface="Arial"/>
              <a:cs typeface="Arial"/>
            </a:endParaRPr>
          </a:p>
        </p:txBody>
      </p:sp>
      <p:sp>
        <p:nvSpPr>
          <p:cNvPr id="6" name="object 6"/>
          <p:cNvSpPr/>
          <p:nvPr/>
        </p:nvSpPr>
        <p:spPr>
          <a:xfrm>
            <a:off x="5143500" y="1385969"/>
            <a:ext cx="3705225" cy="1716405"/>
          </a:xfrm>
          <a:custGeom>
            <a:avLst/>
            <a:gdLst/>
            <a:ahLst/>
            <a:cxnLst/>
            <a:rect l="l" t="t" r="r" b="b"/>
            <a:pathLst>
              <a:path w="3705225" h="1716405">
                <a:moveTo>
                  <a:pt x="0" y="1716024"/>
                </a:moveTo>
                <a:lnTo>
                  <a:pt x="3705225" y="1716024"/>
                </a:lnTo>
                <a:lnTo>
                  <a:pt x="3705225" y="0"/>
                </a:lnTo>
                <a:lnTo>
                  <a:pt x="0" y="0"/>
                </a:lnTo>
                <a:lnTo>
                  <a:pt x="0" y="1716024"/>
                </a:lnTo>
                <a:close/>
              </a:path>
            </a:pathLst>
          </a:custGeom>
          <a:solidFill>
            <a:srgbClr val="C0C0C0"/>
          </a:solidFill>
        </p:spPr>
        <p:txBody>
          <a:bodyPr wrap="square" lIns="0" tIns="0" rIns="0" bIns="0" rtlCol="0"/>
          <a:lstStyle/>
          <a:p>
            <a:endParaRPr/>
          </a:p>
        </p:txBody>
      </p:sp>
      <p:sp>
        <p:nvSpPr>
          <p:cNvPr id="7" name="object 7"/>
          <p:cNvSpPr/>
          <p:nvPr/>
        </p:nvSpPr>
        <p:spPr>
          <a:xfrm>
            <a:off x="5434584" y="1713757"/>
            <a:ext cx="323088" cy="4572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084819" y="1738141"/>
            <a:ext cx="283464" cy="40081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483352" y="1937785"/>
            <a:ext cx="323088" cy="45720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7261859" y="1962169"/>
            <a:ext cx="283464" cy="400812"/>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5434584" y="2160289"/>
            <a:ext cx="323088" cy="457200"/>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6624828" y="2186196"/>
            <a:ext cx="283464" cy="400812"/>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434584" y="2382792"/>
            <a:ext cx="323088" cy="457200"/>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8346947" y="2408701"/>
            <a:ext cx="283464" cy="400812"/>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5434584" y="2606820"/>
            <a:ext cx="323088" cy="45720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7482840" y="2632729"/>
            <a:ext cx="283464" cy="400812"/>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5849111" y="1448580"/>
            <a:ext cx="323088" cy="457200"/>
          </a:xfrm>
          <a:prstGeom prst="rect">
            <a:avLst/>
          </a:prstGeom>
          <a:blipFill>
            <a:blip r:embed="rId3" cstate="print"/>
            <a:stretch>
              <a:fillRect/>
            </a:stretch>
          </a:blipFill>
        </p:spPr>
        <p:txBody>
          <a:bodyPr wrap="square" lIns="0" tIns="0" rIns="0" bIns="0" rtlCol="0"/>
          <a:lstStyle/>
          <a:p>
            <a:endParaRPr/>
          </a:p>
        </p:txBody>
      </p:sp>
      <p:sp>
        <p:nvSpPr>
          <p:cNvPr id="18" name="object 18"/>
          <p:cNvSpPr txBox="1"/>
          <p:nvPr/>
        </p:nvSpPr>
        <p:spPr>
          <a:xfrm>
            <a:off x="5143500" y="1385969"/>
            <a:ext cx="3705225" cy="1716405"/>
          </a:xfrm>
          <a:prstGeom prst="rect">
            <a:avLst/>
          </a:prstGeom>
          <a:ln w="12700">
            <a:solidFill>
              <a:srgbClr val="000080"/>
            </a:solidFill>
          </a:ln>
        </p:spPr>
        <p:txBody>
          <a:bodyPr vert="horz" wrap="square" lIns="0" tIns="99060" rIns="0" bIns="0" rtlCol="0">
            <a:spAutoFit/>
          </a:bodyPr>
          <a:lstStyle/>
          <a:p>
            <a:pPr marL="259715">
              <a:lnSpc>
                <a:spcPct val="100000"/>
              </a:lnSpc>
              <a:spcBef>
                <a:spcPts val="780"/>
              </a:spcBef>
            </a:pPr>
            <a:r>
              <a:rPr sz="1650" b="1" i="1" spc="-254" dirty="0">
                <a:solidFill>
                  <a:srgbClr val="003399"/>
                </a:solidFill>
                <a:latin typeface="Arial"/>
                <a:cs typeface="Arial"/>
              </a:rPr>
              <a:t>RTGEN</a:t>
            </a:r>
            <a:endParaRPr sz="1650">
              <a:latin typeface="Arial"/>
              <a:cs typeface="Arial"/>
            </a:endParaRPr>
          </a:p>
          <a:p>
            <a:pPr marL="514350" indent="-150495">
              <a:lnSpc>
                <a:spcPct val="100000"/>
              </a:lnSpc>
              <a:spcBef>
                <a:spcPts val="345"/>
              </a:spcBef>
              <a:buSzPct val="114285"/>
              <a:buFont typeface="Arial"/>
              <a:buChar char="•"/>
              <a:tabLst>
                <a:tab pos="514984" algn="l"/>
              </a:tabLst>
            </a:pPr>
            <a:r>
              <a:rPr sz="2100" spc="-82" baseline="1984" dirty="0">
                <a:solidFill>
                  <a:srgbClr val="003399"/>
                </a:solidFill>
                <a:latin typeface="Arial"/>
                <a:cs typeface="Arial"/>
              </a:rPr>
              <a:t>Unit </a:t>
            </a:r>
            <a:r>
              <a:rPr sz="2100" spc="-75" baseline="1984" dirty="0">
                <a:solidFill>
                  <a:srgbClr val="003399"/>
                </a:solidFill>
                <a:latin typeface="Arial"/>
                <a:cs typeface="Arial"/>
              </a:rPr>
              <a:t>MW </a:t>
            </a:r>
            <a:r>
              <a:rPr sz="2100" spc="-135" baseline="1984" dirty="0">
                <a:solidFill>
                  <a:srgbClr val="003399"/>
                </a:solidFill>
                <a:latin typeface="Arial"/>
                <a:cs typeface="Arial"/>
              </a:rPr>
              <a:t>base-points </a:t>
            </a:r>
            <a:r>
              <a:rPr sz="2100" spc="-157" baseline="1984" dirty="0">
                <a:solidFill>
                  <a:srgbClr val="003399"/>
                </a:solidFill>
                <a:latin typeface="Arial"/>
                <a:cs typeface="Arial"/>
              </a:rPr>
              <a:t>and </a:t>
            </a:r>
            <a:r>
              <a:rPr sz="2100" spc="-75" baseline="1984" dirty="0">
                <a:solidFill>
                  <a:srgbClr val="003399"/>
                </a:solidFill>
                <a:latin typeface="Arial"/>
                <a:cs typeface="Arial"/>
              </a:rPr>
              <a:t>MW</a:t>
            </a:r>
            <a:r>
              <a:rPr sz="2100" spc="-60" baseline="1984" dirty="0">
                <a:solidFill>
                  <a:srgbClr val="003399"/>
                </a:solidFill>
                <a:latin typeface="Arial"/>
                <a:cs typeface="Arial"/>
              </a:rPr>
              <a:t> limits</a:t>
            </a:r>
            <a:endParaRPr sz="2100" baseline="1984">
              <a:latin typeface="Arial"/>
              <a:cs typeface="Arial"/>
            </a:endParaRPr>
          </a:p>
          <a:p>
            <a:pPr marL="523875" indent="-160020">
              <a:lnSpc>
                <a:spcPct val="100000"/>
              </a:lnSpc>
              <a:spcBef>
                <a:spcPts val="80"/>
              </a:spcBef>
              <a:buSzPct val="114285"/>
              <a:buFont typeface="Arial"/>
              <a:buChar char="•"/>
              <a:tabLst>
                <a:tab pos="524510" algn="l"/>
              </a:tabLst>
            </a:pPr>
            <a:r>
              <a:rPr sz="2100" spc="-82" baseline="1984" dirty="0">
                <a:solidFill>
                  <a:srgbClr val="003399"/>
                </a:solidFill>
                <a:latin typeface="Arial"/>
                <a:cs typeface="Arial"/>
              </a:rPr>
              <a:t>Unit </a:t>
            </a:r>
            <a:r>
              <a:rPr sz="2100" spc="-89" baseline="1984" dirty="0">
                <a:solidFill>
                  <a:srgbClr val="003399"/>
                </a:solidFill>
                <a:latin typeface="Arial"/>
                <a:cs typeface="Arial"/>
              </a:rPr>
              <a:t>participation</a:t>
            </a:r>
            <a:r>
              <a:rPr sz="2100" spc="-127" baseline="1984" dirty="0">
                <a:solidFill>
                  <a:srgbClr val="003399"/>
                </a:solidFill>
                <a:latin typeface="Arial"/>
                <a:cs typeface="Arial"/>
              </a:rPr>
              <a:t> </a:t>
            </a:r>
            <a:r>
              <a:rPr sz="2100" spc="-112" baseline="1984" dirty="0">
                <a:solidFill>
                  <a:srgbClr val="003399"/>
                </a:solidFill>
                <a:latin typeface="Arial"/>
                <a:cs typeface="Arial"/>
              </a:rPr>
              <a:t>factors</a:t>
            </a:r>
            <a:endParaRPr sz="2100" baseline="1984">
              <a:latin typeface="Arial"/>
              <a:cs typeface="Arial"/>
            </a:endParaRPr>
          </a:p>
          <a:p>
            <a:pPr marL="514350" indent="-150495">
              <a:lnSpc>
                <a:spcPct val="100000"/>
              </a:lnSpc>
              <a:spcBef>
                <a:spcPts val="85"/>
              </a:spcBef>
              <a:buSzPct val="114285"/>
              <a:buFont typeface="Arial"/>
              <a:buChar char="•"/>
              <a:tabLst>
                <a:tab pos="514984" algn="l"/>
              </a:tabLst>
            </a:pPr>
            <a:r>
              <a:rPr sz="2100" spc="-82" baseline="1984" dirty="0">
                <a:solidFill>
                  <a:srgbClr val="003399"/>
                </a:solidFill>
                <a:latin typeface="Arial"/>
                <a:cs typeface="Arial"/>
              </a:rPr>
              <a:t>Unit </a:t>
            </a:r>
            <a:r>
              <a:rPr sz="2100" spc="-127" baseline="1984" dirty="0">
                <a:solidFill>
                  <a:srgbClr val="003399"/>
                </a:solidFill>
                <a:latin typeface="Arial"/>
                <a:cs typeface="Arial"/>
              </a:rPr>
              <a:t>ramp</a:t>
            </a:r>
            <a:r>
              <a:rPr sz="2100" spc="-104" baseline="1984" dirty="0">
                <a:solidFill>
                  <a:srgbClr val="003399"/>
                </a:solidFill>
                <a:latin typeface="Arial"/>
                <a:cs typeface="Arial"/>
              </a:rPr>
              <a:t> </a:t>
            </a:r>
            <a:r>
              <a:rPr sz="2100" spc="-127" baseline="1984" dirty="0">
                <a:solidFill>
                  <a:srgbClr val="003399"/>
                </a:solidFill>
                <a:latin typeface="Arial"/>
                <a:cs typeface="Arial"/>
              </a:rPr>
              <a:t>rates</a:t>
            </a:r>
            <a:endParaRPr sz="2100" baseline="1984">
              <a:latin typeface="Arial"/>
              <a:cs typeface="Arial"/>
            </a:endParaRPr>
          </a:p>
          <a:p>
            <a:pPr marL="514350" indent="-150495">
              <a:lnSpc>
                <a:spcPct val="100000"/>
              </a:lnSpc>
              <a:spcBef>
                <a:spcPts val="70"/>
              </a:spcBef>
              <a:buSzPct val="114285"/>
              <a:buFont typeface="Arial"/>
              <a:buChar char="•"/>
              <a:tabLst>
                <a:tab pos="514984" algn="l"/>
              </a:tabLst>
            </a:pPr>
            <a:r>
              <a:rPr sz="2100" spc="-82" baseline="1984" dirty="0">
                <a:solidFill>
                  <a:srgbClr val="003399"/>
                </a:solidFill>
                <a:latin typeface="Arial"/>
                <a:cs typeface="Arial"/>
              </a:rPr>
              <a:t>Unit </a:t>
            </a:r>
            <a:r>
              <a:rPr sz="2100" spc="-97" baseline="1984" dirty="0">
                <a:solidFill>
                  <a:srgbClr val="003399"/>
                </a:solidFill>
                <a:latin typeface="Arial"/>
                <a:cs typeface="Arial"/>
              </a:rPr>
              <a:t>control </a:t>
            </a:r>
            <a:r>
              <a:rPr sz="2100" spc="-120" baseline="1984" dirty="0">
                <a:solidFill>
                  <a:srgbClr val="003399"/>
                </a:solidFill>
                <a:latin typeface="Arial"/>
                <a:cs typeface="Arial"/>
              </a:rPr>
              <a:t>status </a:t>
            </a:r>
            <a:r>
              <a:rPr sz="2100" spc="-157" baseline="1984" dirty="0">
                <a:solidFill>
                  <a:srgbClr val="003399"/>
                </a:solidFill>
                <a:latin typeface="Arial"/>
                <a:cs typeface="Arial"/>
              </a:rPr>
              <a:t>and </a:t>
            </a:r>
            <a:r>
              <a:rPr sz="2100" spc="-60" baseline="1984" dirty="0">
                <a:solidFill>
                  <a:srgbClr val="003399"/>
                </a:solidFill>
                <a:latin typeface="Arial"/>
                <a:cs typeface="Arial"/>
              </a:rPr>
              <a:t>on/off-line</a:t>
            </a:r>
            <a:r>
              <a:rPr sz="2100" spc="-82" baseline="1984" dirty="0">
                <a:solidFill>
                  <a:srgbClr val="003399"/>
                </a:solidFill>
                <a:latin typeface="Arial"/>
                <a:cs typeface="Arial"/>
              </a:rPr>
              <a:t> </a:t>
            </a:r>
            <a:r>
              <a:rPr sz="2100" spc="-112" baseline="1984" dirty="0">
                <a:solidFill>
                  <a:srgbClr val="003399"/>
                </a:solidFill>
                <a:latin typeface="Arial"/>
                <a:cs typeface="Arial"/>
              </a:rPr>
              <a:t>status</a:t>
            </a:r>
            <a:endParaRPr sz="2100" baseline="1984">
              <a:latin typeface="Arial"/>
              <a:cs typeface="Arial"/>
            </a:endParaRPr>
          </a:p>
          <a:p>
            <a:pPr marL="514350" indent="-150495">
              <a:lnSpc>
                <a:spcPct val="100000"/>
              </a:lnSpc>
              <a:spcBef>
                <a:spcPts val="80"/>
              </a:spcBef>
              <a:buSzPct val="114285"/>
              <a:buFont typeface="Arial"/>
              <a:buChar char="•"/>
              <a:tabLst>
                <a:tab pos="514984" algn="l"/>
              </a:tabLst>
            </a:pPr>
            <a:r>
              <a:rPr sz="2100" spc="-179" baseline="1984" dirty="0">
                <a:solidFill>
                  <a:srgbClr val="003399"/>
                </a:solidFill>
                <a:latin typeface="Arial"/>
                <a:cs typeface="Arial"/>
              </a:rPr>
              <a:t>Scheduled </a:t>
            </a:r>
            <a:r>
              <a:rPr sz="2100" spc="-172" baseline="1984" dirty="0">
                <a:solidFill>
                  <a:srgbClr val="003399"/>
                </a:solidFill>
                <a:latin typeface="Arial"/>
                <a:cs typeface="Arial"/>
              </a:rPr>
              <a:t>area</a:t>
            </a:r>
            <a:r>
              <a:rPr sz="2100" baseline="1984" dirty="0">
                <a:solidFill>
                  <a:srgbClr val="003399"/>
                </a:solidFill>
                <a:latin typeface="Arial"/>
                <a:cs typeface="Arial"/>
              </a:rPr>
              <a:t> </a:t>
            </a:r>
            <a:r>
              <a:rPr sz="2100" spc="-120" baseline="1984" dirty="0">
                <a:solidFill>
                  <a:srgbClr val="003399"/>
                </a:solidFill>
                <a:latin typeface="Arial"/>
                <a:cs typeface="Arial"/>
              </a:rPr>
              <a:t>transactions</a:t>
            </a:r>
            <a:endParaRPr sz="2100" baseline="1984">
              <a:latin typeface="Arial"/>
              <a:cs typeface="Arial"/>
            </a:endParaRPr>
          </a:p>
        </p:txBody>
      </p:sp>
      <p:sp>
        <p:nvSpPr>
          <p:cNvPr id="19" name="object 19"/>
          <p:cNvSpPr/>
          <p:nvPr/>
        </p:nvSpPr>
        <p:spPr>
          <a:xfrm>
            <a:off x="5946647" y="1448580"/>
            <a:ext cx="323088" cy="457200"/>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984250" y="1389144"/>
            <a:ext cx="3232150" cy="1668780"/>
          </a:xfrm>
          <a:custGeom>
            <a:avLst/>
            <a:gdLst/>
            <a:ahLst/>
            <a:cxnLst/>
            <a:rect l="l" t="t" r="r" b="b"/>
            <a:pathLst>
              <a:path w="3232150" h="1668780">
                <a:moveTo>
                  <a:pt x="0" y="1668399"/>
                </a:moveTo>
                <a:lnTo>
                  <a:pt x="3232150" y="1668399"/>
                </a:lnTo>
                <a:lnTo>
                  <a:pt x="3232150" y="0"/>
                </a:lnTo>
                <a:lnTo>
                  <a:pt x="0" y="0"/>
                </a:lnTo>
                <a:lnTo>
                  <a:pt x="0" y="1668399"/>
                </a:lnTo>
                <a:close/>
              </a:path>
            </a:pathLst>
          </a:custGeom>
          <a:solidFill>
            <a:srgbClr val="C0C0C0"/>
          </a:solidFill>
        </p:spPr>
        <p:txBody>
          <a:bodyPr wrap="square" lIns="0" tIns="0" rIns="0" bIns="0" rtlCol="0"/>
          <a:lstStyle/>
          <a:p>
            <a:endParaRPr/>
          </a:p>
        </p:txBody>
      </p:sp>
      <p:sp>
        <p:nvSpPr>
          <p:cNvPr id="21" name="object 21"/>
          <p:cNvSpPr/>
          <p:nvPr/>
        </p:nvSpPr>
        <p:spPr>
          <a:xfrm>
            <a:off x="984250" y="1389144"/>
            <a:ext cx="3232150" cy="1668780"/>
          </a:xfrm>
          <a:custGeom>
            <a:avLst/>
            <a:gdLst/>
            <a:ahLst/>
            <a:cxnLst/>
            <a:rect l="l" t="t" r="r" b="b"/>
            <a:pathLst>
              <a:path w="3232150" h="1668780">
                <a:moveTo>
                  <a:pt x="0" y="1668399"/>
                </a:moveTo>
                <a:lnTo>
                  <a:pt x="3232150" y="1668399"/>
                </a:lnTo>
                <a:lnTo>
                  <a:pt x="3232150" y="0"/>
                </a:lnTo>
                <a:lnTo>
                  <a:pt x="0" y="0"/>
                </a:lnTo>
                <a:lnTo>
                  <a:pt x="0" y="1668399"/>
                </a:lnTo>
                <a:close/>
              </a:path>
            </a:pathLst>
          </a:custGeom>
          <a:ln w="12700">
            <a:solidFill>
              <a:srgbClr val="000080"/>
            </a:solidFill>
          </a:ln>
        </p:spPr>
        <p:txBody>
          <a:bodyPr wrap="square" lIns="0" tIns="0" rIns="0" bIns="0" rtlCol="0"/>
          <a:lstStyle/>
          <a:p>
            <a:endParaRPr/>
          </a:p>
        </p:txBody>
      </p:sp>
      <p:sp>
        <p:nvSpPr>
          <p:cNvPr id="22" name="object 22"/>
          <p:cNvSpPr/>
          <p:nvPr/>
        </p:nvSpPr>
        <p:spPr>
          <a:xfrm>
            <a:off x="1194816" y="1681752"/>
            <a:ext cx="323088" cy="457200"/>
          </a:xfrm>
          <a:prstGeom prst="rect">
            <a:avLst/>
          </a:prstGeom>
          <a:blipFill>
            <a:blip r:embed="rId3" cstate="print"/>
            <a:stretch>
              <a:fillRect/>
            </a:stretch>
          </a:blipFill>
        </p:spPr>
        <p:txBody>
          <a:bodyPr wrap="square" lIns="0" tIns="0" rIns="0" bIns="0" rtlCol="0"/>
          <a:lstStyle/>
          <a:p>
            <a:endParaRPr/>
          </a:p>
        </p:txBody>
      </p:sp>
      <p:sp>
        <p:nvSpPr>
          <p:cNvPr id="23" name="object 23"/>
          <p:cNvSpPr txBox="1"/>
          <p:nvPr/>
        </p:nvSpPr>
        <p:spPr>
          <a:xfrm>
            <a:off x="1253744" y="1713249"/>
            <a:ext cx="81280" cy="269240"/>
          </a:xfrm>
          <a:prstGeom prst="rect">
            <a:avLst/>
          </a:prstGeom>
        </p:spPr>
        <p:txBody>
          <a:bodyPr vert="horz" wrap="square" lIns="0" tIns="12065" rIns="0" bIns="0" rtlCol="0">
            <a:spAutoFit/>
          </a:bodyPr>
          <a:lstStyle/>
          <a:p>
            <a:pPr marL="12700">
              <a:lnSpc>
                <a:spcPct val="100000"/>
              </a:lnSpc>
              <a:spcBef>
                <a:spcPts val="95"/>
              </a:spcBef>
            </a:pPr>
            <a:r>
              <a:rPr sz="1600" b="1" spc="-125" dirty="0">
                <a:solidFill>
                  <a:srgbClr val="003399"/>
                </a:solidFill>
                <a:latin typeface="Arial"/>
                <a:cs typeface="Arial"/>
              </a:rPr>
              <a:t>•</a:t>
            </a:r>
            <a:endParaRPr sz="1600">
              <a:latin typeface="Arial"/>
              <a:cs typeface="Arial"/>
            </a:endParaRPr>
          </a:p>
        </p:txBody>
      </p:sp>
      <p:sp>
        <p:nvSpPr>
          <p:cNvPr id="24" name="object 24"/>
          <p:cNvSpPr/>
          <p:nvPr/>
        </p:nvSpPr>
        <p:spPr>
          <a:xfrm>
            <a:off x="3372611" y="1707660"/>
            <a:ext cx="283463" cy="400812"/>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3122676" y="1892065"/>
            <a:ext cx="283463" cy="400812"/>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1243583" y="2093233"/>
            <a:ext cx="323088" cy="457200"/>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3566159" y="2119141"/>
            <a:ext cx="283463" cy="400812"/>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1194816" y="2318785"/>
            <a:ext cx="323088" cy="457200"/>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3645408" y="2344692"/>
            <a:ext cx="283463" cy="400812"/>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1938527" y="2527573"/>
            <a:ext cx="283463" cy="400812"/>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1194816" y="2728741"/>
            <a:ext cx="323088" cy="457200"/>
          </a:xfrm>
          <a:prstGeom prst="rect">
            <a:avLst/>
          </a:prstGeom>
          <a:blipFill>
            <a:blip r:embed="rId3" cstate="print"/>
            <a:stretch>
              <a:fillRect/>
            </a:stretch>
          </a:blipFill>
        </p:spPr>
        <p:txBody>
          <a:bodyPr wrap="square" lIns="0" tIns="0" rIns="0" bIns="0" rtlCol="0"/>
          <a:lstStyle/>
          <a:p>
            <a:endParaRPr/>
          </a:p>
        </p:txBody>
      </p:sp>
      <p:sp>
        <p:nvSpPr>
          <p:cNvPr id="32" name="object 32"/>
          <p:cNvSpPr/>
          <p:nvPr/>
        </p:nvSpPr>
        <p:spPr>
          <a:xfrm>
            <a:off x="2990088" y="2754648"/>
            <a:ext cx="283463" cy="400812"/>
          </a:xfrm>
          <a:prstGeom prst="rect">
            <a:avLst/>
          </a:prstGeom>
          <a:blipFill>
            <a:blip r:embed="rId4" cstate="print"/>
            <a:stretch>
              <a:fillRect/>
            </a:stretch>
          </a:blipFill>
        </p:spPr>
        <p:txBody>
          <a:bodyPr wrap="square" lIns="0" tIns="0" rIns="0" bIns="0" rtlCol="0"/>
          <a:lstStyle/>
          <a:p>
            <a:endParaRPr/>
          </a:p>
        </p:txBody>
      </p:sp>
      <p:sp>
        <p:nvSpPr>
          <p:cNvPr id="33" name="object 33"/>
          <p:cNvSpPr txBox="1"/>
          <p:nvPr/>
        </p:nvSpPr>
        <p:spPr>
          <a:xfrm>
            <a:off x="1253744" y="1731791"/>
            <a:ext cx="2516505" cy="1297305"/>
          </a:xfrm>
          <a:prstGeom prst="rect">
            <a:avLst/>
          </a:prstGeom>
        </p:spPr>
        <p:txBody>
          <a:bodyPr vert="horz" wrap="square" lIns="0" tIns="43180" rIns="0" bIns="0" rtlCol="0">
            <a:spAutoFit/>
          </a:bodyPr>
          <a:lstStyle/>
          <a:p>
            <a:pPr marL="182880" marR="277495" indent="-12700">
              <a:lnSpc>
                <a:spcPts val="1450"/>
              </a:lnSpc>
              <a:spcBef>
                <a:spcPts val="340"/>
              </a:spcBef>
            </a:pPr>
            <a:r>
              <a:rPr sz="1400" spc="-60" dirty="0">
                <a:solidFill>
                  <a:srgbClr val="003399"/>
                </a:solidFill>
                <a:latin typeface="Arial"/>
                <a:cs typeface="Arial"/>
              </a:rPr>
              <a:t>Network </a:t>
            </a:r>
            <a:r>
              <a:rPr sz="1400" spc="-95" dirty="0">
                <a:solidFill>
                  <a:srgbClr val="003399"/>
                </a:solidFill>
                <a:latin typeface="Arial"/>
                <a:cs typeface="Arial"/>
              </a:rPr>
              <a:t>component </a:t>
            </a:r>
            <a:r>
              <a:rPr sz="1400" spc="-50" dirty="0">
                <a:solidFill>
                  <a:srgbClr val="003399"/>
                </a:solidFill>
                <a:latin typeface="Arial"/>
                <a:cs typeface="Arial"/>
              </a:rPr>
              <a:t>MW</a:t>
            </a:r>
            <a:r>
              <a:rPr sz="1400" spc="-105" dirty="0">
                <a:solidFill>
                  <a:srgbClr val="003399"/>
                </a:solidFill>
                <a:latin typeface="Arial"/>
                <a:cs typeface="Arial"/>
              </a:rPr>
              <a:t> </a:t>
            </a:r>
            <a:r>
              <a:rPr sz="1400" spc="-110" dirty="0">
                <a:solidFill>
                  <a:srgbClr val="003399"/>
                </a:solidFill>
                <a:latin typeface="Arial"/>
                <a:cs typeface="Arial"/>
              </a:rPr>
              <a:t>and  </a:t>
            </a:r>
            <a:r>
              <a:rPr sz="1400" spc="-100" dirty="0">
                <a:solidFill>
                  <a:srgbClr val="003399"/>
                </a:solidFill>
                <a:latin typeface="Arial"/>
                <a:cs typeface="Arial"/>
              </a:rPr>
              <a:t>MVAr </a:t>
            </a:r>
            <a:r>
              <a:rPr sz="1400" spc="-35" dirty="0">
                <a:solidFill>
                  <a:srgbClr val="003399"/>
                </a:solidFill>
                <a:latin typeface="Arial"/>
                <a:cs typeface="Arial"/>
              </a:rPr>
              <a:t>flow</a:t>
            </a:r>
            <a:r>
              <a:rPr sz="1400" spc="-65" dirty="0">
                <a:solidFill>
                  <a:srgbClr val="003399"/>
                </a:solidFill>
                <a:latin typeface="Arial"/>
                <a:cs typeface="Arial"/>
              </a:rPr>
              <a:t> </a:t>
            </a:r>
            <a:r>
              <a:rPr sz="1400" spc="-105" dirty="0">
                <a:solidFill>
                  <a:srgbClr val="003399"/>
                </a:solidFill>
                <a:latin typeface="Arial"/>
                <a:cs typeface="Arial"/>
              </a:rPr>
              <a:t>measurements</a:t>
            </a:r>
            <a:endParaRPr sz="1400">
              <a:latin typeface="Arial"/>
              <a:cs typeface="Arial"/>
            </a:endParaRPr>
          </a:p>
          <a:p>
            <a:pPr marL="182880" indent="-170180">
              <a:lnSpc>
                <a:spcPct val="100000"/>
              </a:lnSpc>
              <a:spcBef>
                <a:spcPts val="135"/>
              </a:spcBef>
              <a:buSzPct val="114285"/>
              <a:buFont typeface="Arial"/>
              <a:buChar char="•"/>
              <a:tabLst>
                <a:tab pos="187325" algn="l"/>
              </a:tabLst>
            </a:pPr>
            <a:r>
              <a:rPr sz="2100" spc="-187" baseline="1984" dirty="0">
                <a:solidFill>
                  <a:srgbClr val="003399"/>
                </a:solidFill>
                <a:latin typeface="Arial"/>
                <a:cs typeface="Arial"/>
              </a:rPr>
              <a:t>Bus </a:t>
            </a:r>
            <a:r>
              <a:rPr sz="2100" spc="-127" baseline="1984" dirty="0">
                <a:solidFill>
                  <a:srgbClr val="003399"/>
                </a:solidFill>
                <a:latin typeface="Arial"/>
                <a:cs typeface="Arial"/>
              </a:rPr>
              <a:t>voltage </a:t>
            </a:r>
            <a:r>
              <a:rPr sz="2100" spc="-142" baseline="1984" dirty="0">
                <a:solidFill>
                  <a:srgbClr val="003399"/>
                </a:solidFill>
                <a:latin typeface="Arial"/>
                <a:cs typeface="Arial"/>
              </a:rPr>
              <a:t>mag. </a:t>
            </a:r>
            <a:r>
              <a:rPr sz="2100" spc="-300" baseline="1984" dirty="0">
                <a:solidFill>
                  <a:srgbClr val="F09200"/>
                </a:solidFill>
                <a:latin typeface="Arial"/>
                <a:cs typeface="Arial"/>
              </a:rPr>
              <a:t>&amp; </a:t>
            </a:r>
            <a:r>
              <a:rPr sz="2100" spc="-150" baseline="1984" dirty="0">
                <a:solidFill>
                  <a:srgbClr val="F09200"/>
                </a:solidFill>
                <a:latin typeface="Arial"/>
                <a:cs typeface="Arial"/>
              </a:rPr>
              <a:t>angle</a:t>
            </a:r>
            <a:r>
              <a:rPr sz="2100" spc="7" baseline="1984" dirty="0">
                <a:solidFill>
                  <a:srgbClr val="F09200"/>
                </a:solidFill>
                <a:latin typeface="Arial"/>
                <a:cs typeface="Arial"/>
              </a:rPr>
              <a:t> </a:t>
            </a:r>
            <a:r>
              <a:rPr sz="2100" spc="-179" baseline="1984" dirty="0">
                <a:solidFill>
                  <a:srgbClr val="003399"/>
                </a:solidFill>
                <a:latin typeface="Arial"/>
                <a:cs typeface="Arial"/>
              </a:rPr>
              <a:t>meas.</a:t>
            </a:r>
            <a:endParaRPr sz="2100" baseline="1984">
              <a:latin typeface="Arial"/>
              <a:cs typeface="Arial"/>
            </a:endParaRPr>
          </a:p>
          <a:p>
            <a:pPr marL="182880" marR="5080" indent="-170180">
              <a:lnSpc>
                <a:spcPts val="1410"/>
              </a:lnSpc>
              <a:spcBef>
                <a:spcPts val="360"/>
              </a:spcBef>
              <a:buSzPct val="114285"/>
              <a:buFont typeface="Arial"/>
              <a:buChar char="•"/>
              <a:tabLst>
                <a:tab pos="171450" algn="l"/>
              </a:tabLst>
            </a:pPr>
            <a:r>
              <a:rPr sz="2100" spc="-135" baseline="1984" dirty="0">
                <a:solidFill>
                  <a:srgbClr val="003399"/>
                </a:solidFill>
                <a:latin typeface="Arial"/>
                <a:cs typeface="Arial"/>
              </a:rPr>
              <a:t>Transformer </a:t>
            </a:r>
            <a:r>
              <a:rPr sz="2100" spc="-157" baseline="1984" dirty="0">
                <a:solidFill>
                  <a:srgbClr val="003399"/>
                </a:solidFill>
                <a:latin typeface="Arial"/>
                <a:cs typeface="Arial"/>
              </a:rPr>
              <a:t>and </a:t>
            </a:r>
            <a:r>
              <a:rPr sz="2100" spc="-195" baseline="1984" dirty="0">
                <a:solidFill>
                  <a:srgbClr val="003399"/>
                </a:solidFill>
                <a:latin typeface="Arial"/>
                <a:cs typeface="Arial"/>
              </a:rPr>
              <a:t>phase </a:t>
            </a:r>
            <a:r>
              <a:rPr sz="2100" spc="-82" baseline="1984" dirty="0">
                <a:solidFill>
                  <a:srgbClr val="003399"/>
                </a:solidFill>
                <a:latin typeface="Arial"/>
                <a:cs typeface="Arial"/>
              </a:rPr>
              <a:t>shifter </a:t>
            </a:r>
            <a:r>
              <a:rPr sz="2100" spc="-97" baseline="1984" dirty="0">
                <a:solidFill>
                  <a:srgbClr val="003399"/>
                </a:solidFill>
                <a:latin typeface="Arial"/>
                <a:cs typeface="Arial"/>
              </a:rPr>
              <a:t>tap </a:t>
            </a:r>
            <a:r>
              <a:rPr sz="1400" spc="-65" dirty="0">
                <a:solidFill>
                  <a:srgbClr val="003399"/>
                </a:solidFill>
                <a:latin typeface="Arial"/>
                <a:cs typeface="Arial"/>
              </a:rPr>
              <a:t> </a:t>
            </a:r>
            <a:r>
              <a:rPr sz="1400" spc="-80" dirty="0">
                <a:solidFill>
                  <a:srgbClr val="003399"/>
                </a:solidFill>
                <a:latin typeface="Arial"/>
                <a:cs typeface="Arial"/>
              </a:rPr>
              <a:t>positions</a:t>
            </a:r>
            <a:endParaRPr sz="1400">
              <a:latin typeface="Arial"/>
              <a:cs typeface="Arial"/>
            </a:endParaRPr>
          </a:p>
          <a:p>
            <a:pPr marL="170815" indent="-158115">
              <a:lnSpc>
                <a:spcPct val="100000"/>
              </a:lnSpc>
              <a:spcBef>
                <a:spcPts val="145"/>
              </a:spcBef>
              <a:buSzPct val="114285"/>
              <a:buFont typeface="Arial"/>
              <a:buChar char="•"/>
              <a:tabLst>
                <a:tab pos="171450" algn="l"/>
              </a:tabLst>
            </a:pPr>
            <a:r>
              <a:rPr sz="2100" spc="-135" baseline="1984" dirty="0">
                <a:solidFill>
                  <a:srgbClr val="003399"/>
                </a:solidFill>
                <a:latin typeface="Arial"/>
                <a:cs typeface="Arial"/>
              </a:rPr>
              <a:t>Data </a:t>
            </a:r>
            <a:r>
              <a:rPr sz="2100" spc="-97" baseline="1984" dirty="0">
                <a:solidFill>
                  <a:srgbClr val="003399"/>
                </a:solidFill>
                <a:latin typeface="Arial"/>
                <a:cs typeface="Arial"/>
              </a:rPr>
              <a:t>quality</a:t>
            </a:r>
            <a:r>
              <a:rPr sz="2100" spc="-82" baseline="1984" dirty="0">
                <a:solidFill>
                  <a:srgbClr val="003399"/>
                </a:solidFill>
                <a:latin typeface="Arial"/>
                <a:cs typeface="Arial"/>
              </a:rPr>
              <a:t> </a:t>
            </a:r>
            <a:r>
              <a:rPr sz="2100" spc="-89" baseline="1984" dirty="0">
                <a:solidFill>
                  <a:srgbClr val="003399"/>
                </a:solidFill>
                <a:latin typeface="Arial"/>
                <a:cs typeface="Arial"/>
              </a:rPr>
              <a:t>information</a:t>
            </a:r>
            <a:endParaRPr sz="2100" baseline="1984">
              <a:latin typeface="Arial"/>
              <a:cs typeface="Arial"/>
            </a:endParaRPr>
          </a:p>
        </p:txBody>
      </p:sp>
      <p:sp>
        <p:nvSpPr>
          <p:cNvPr id="34" name="object 34"/>
          <p:cNvSpPr/>
          <p:nvPr/>
        </p:nvSpPr>
        <p:spPr>
          <a:xfrm>
            <a:off x="1562100" y="1415052"/>
            <a:ext cx="323088" cy="457200"/>
          </a:xfrm>
          <a:prstGeom prst="rect">
            <a:avLst/>
          </a:prstGeom>
          <a:blipFill>
            <a:blip r:embed="rId3" cstate="print"/>
            <a:stretch>
              <a:fillRect/>
            </a:stretch>
          </a:blipFill>
        </p:spPr>
        <p:txBody>
          <a:bodyPr wrap="square" lIns="0" tIns="0" rIns="0" bIns="0" rtlCol="0"/>
          <a:lstStyle/>
          <a:p>
            <a:endParaRPr/>
          </a:p>
        </p:txBody>
      </p:sp>
      <p:sp>
        <p:nvSpPr>
          <p:cNvPr id="35" name="object 35"/>
          <p:cNvSpPr txBox="1"/>
          <p:nvPr/>
        </p:nvSpPr>
        <p:spPr>
          <a:xfrm>
            <a:off x="1136396" y="1434697"/>
            <a:ext cx="567055" cy="281940"/>
          </a:xfrm>
          <a:prstGeom prst="rect">
            <a:avLst/>
          </a:prstGeom>
        </p:spPr>
        <p:txBody>
          <a:bodyPr vert="horz" wrap="square" lIns="0" tIns="16510" rIns="0" bIns="0" rtlCol="0">
            <a:spAutoFit/>
          </a:bodyPr>
          <a:lstStyle/>
          <a:p>
            <a:pPr marL="12700">
              <a:lnSpc>
                <a:spcPct val="100000"/>
              </a:lnSpc>
              <a:spcBef>
                <a:spcPts val="130"/>
              </a:spcBef>
            </a:pPr>
            <a:r>
              <a:rPr sz="1650" b="1" i="1" spc="-325" dirty="0">
                <a:solidFill>
                  <a:srgbClr val="003399"/>
                </a:solidFill>
                <a:latin typeface="Arial"/>
                <a:cs typeface="Arial"/>
              </a:rPr>
              <a:t>S</a:t>
            </a:r>
            <a:r>
              <a:rPr sz="1650" b="1" i="1" spc="-365" dirty="0">
                <a:solidFill>
                  <a:srgbClr val="003399"/>
                </a:solidFill>
                <a:latin typeface="Arial"/>
                <a:cs typeface="Arial"/>
              </a:rPr>
              <a:t>C</a:t>
            </a:r>
            <a:r>
              <a:rPr sz="1650" b="1" i="1" spc="-310" dirty="0">
                <a:solidFill>
                  <a:srgbClr val="003399"/>
                </a:solidFill>
                <a:latin typeface="Arial"/>
                <a:cs typeface="Arial"/>
              </a:rPr>
              <a:t>ADA</a:t>
            </a:r>
            <a:endParaRPr sz="1650">
              <a:latin typeface="Arial"/>
              <a:cs typeface="Arial"/>
            </a:endParaRPr>
          </a:p>
        </p:txBody>
      </p:sp>
      <p:sp>
        <p:nvSpPr>
          <p:cNvPr id="36" name="object 36"/>
          <p:cNvSpPr/>
          <p:nvPr/>
        </p:nvSpPr>
        <p:spPr>
          <a:xfrm>
            <a:off x="1784604" y="1415052"/>
            <a:ext cx="323088" cy="457200"/>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2466975" y="4651394"/>
            <a:ext cx="641350" cy="922655"/>
          </a:xfrm>
          <a:custGeom>
            <a:avLst/>
            <a:gdLst/>
            <a:ahLst/>
            <a:cxnLst/>
            <a:rect l="l" t="t" r="r" b="b"/>
            <a:pathLst>
              <a:path w="641350" h="922654">
                <a:moveTo>
                  <a:pt x="481075" y="0"/>
                </a:moveTo>
                <a:lnTo>
                  <a:pt x="481075" y="230631"/>
                </a:lnTo>
                <a:lnTo>
                  <a:pt x="0" y="230631"/>
                </a:lnTo>
                <a:lnTo>
                  <a:pt x="0" y="691769"/>
                </a:lnTo>
                <a:lnTo>
                  <a:pt x="481075" y="691769"/>
                </a:lnTo>
                <a:lnTo>
                  <a:pt x="481075" y="922401"/>
                </a:lnTo>
                <a:lnTo>
                  <a:pt x="641350" y="461137"/>
                </a:lnTo>
                <a:lnTo>
                  <a:pt x="481075" y="0"/>
                </a:lnTo>
                <a:close/>
              </a:path>
            </a:pathLst>
          </a:custGeom>
          <a:solidFill>
            <a:srgbClr val="000099"/>
          </a:solidFill>
        </p:spPr>
        <p:txBody>
          <a:bodyPr wrap="square" lIns="0" tIns="0" rIns="0" bIns="0" rtlCol="0"/>
          <a:lstStyle/>
          <a:p>
            <a:endParaRPr/>
          </a:p>
        </p:txBody>
      </p:sp>
      <p:sp>
        <p:nvSpPr>
          <p:cNvPr id="38" name="object 38"/>
          <p:cNvSpPr/>
          <p:nvPr/>
        </p:nvSpPr>
        <p:spPr>
          <a:xfrm>
            <a:off x="3155950" y="4378280"/>
            <a:ext cx="2371725" cy="2291080"/>
          </a:xfrm>
          <a:custGeom>
            <a:avLst/>
            <a:gdLst/>
            <a:ahLst/>
            <a:cxnLst/>
            <a:rect l="l" t="t" r="r" b="b"/>
            <a:pathLst>
              <a:path w="2371725" h="2291079">
                <a:moveTo>
                  <a:pt x="0" y="2290826"/>
                </a:moveTo>
                <a:lnTo>
                  <a:pt x="2371725" y="2290826"/>
                </a:lnTo>
                <a:lnTo>
                  <a:pt x="2371725" y="0"/>
                </a:lnTo>
                <a:lnTo>
                  <a:pt x="0" y="0"/>
                </a:lnTo>
                <a:lnTo>
                  <a:pt x="0" y="2290826"/>
                </a:lnTo>
                <a:close/>
              </a:path>
            </a:pathLst>
          </a:custGeom>
          <a:solidFill>
            <a:srgbClr val="FFEBFF"/>
          </a:solidFill>
        </p:spPr>
        <p:txBody>
          <a:bodyPr wrap="square" lIns="0" tIns="0" rIns="0" bIns="0" rtlCol="0"/>
          <a:lstStyle/>
          <a:p>
            <a:endParaRPr/>
          </a:p>
        </p:txBody>
      </p:sp>
      <p:sp>
        <p:nvSpPr>
          <p:cNvPr id="39" name="object 39"/>
          <p:cNvSpPr/>
          <p:nvPr/>
        </p:nvSpPr>
        <p:spPr>
          <a:xfrm>
            <a:off x="3282950" y="4445019"/>
            <a:ext cx="635000" cy="206375"/>
          </a:xfrm>
          <a:custGeom>
            <a:avLst/>
            <a:gdLst/>
            <a:ahLst/>
            <a:cxnLst/>
            <a:rect l="l" t="t" r="r" b="b"/>
            <a:pathLst>
              <a:path w="635000" h="206375">
                <a:moveTo>
                  <a:pt x="0" y="206375"/>
                </a:moveTo>
                <a:lnTo>
                  <a:pt x="635000" y="206375"/>
                </a:lnTo>
                <a:lnTo>
                  <a:pt x="635000" y="0"/>
                </a:lnTo>
                <a:lnTo>
                  <a:pt x="0" y="0"/>
                </a:lnTo>
                <a:lnTo>
                  <a:pt x="0" y="206375"/>
                </a:lnTo>
                <a:close/>
              </a:path>
            </a:pathLst>
          </a:custGeom>
          <a:solidFill>
            <a:srgbClr val="FFEBFF"/>
          </a:solidFill>
        </p:spPr>
        <p:txBody>
          <a:bodyPr wrap="square" lIns="0" tIns="0" rIns="0" bIns="0" rtlCol="0"/>
          <a:lstStyle/>
          <a:p>
            <a:endParaRPr/>
          </a:p>
        </p:txBody>
      </p:sp>
      <p:sp>
        <p:nvSpPr>
          <p:cNvPr id="40" name="object 40"/>
          <p:cNvSpPr/>
          <p:nvPr/>
        </p:nvSpPr>
        <p:spPr>
          <a:xfrm>
            <a:off x="3683508" y="4365516"/>
            <a:ext cx="301751" cy="426719"/>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3322701" y="6024581"/>
            <a:ext cx="2114550" cy="300355"/>
          </a:xfrm>
          <a:custGeom>
            <a:avLst/>
            <a:gdLst/>
            <a:ahLst/>
            <a:cxnLst/>
            <a:rect l="l" t="t" r="r" b="b"/>
            <a:pathLst>
              <a:path w="2114550" h="300354">
                <a:moveTo>
                  <a:pt x="1057275" y="0"/>
                </a:moveTo>
                <a:lnTo>
                  <a:pt x="981765" y="376"/>
                </a:lnTo>
                <a:lnTo>
                  <a:pt x="907689" y="1489"/>
                </a:lnTo>
                <a:lnTo>
                  <a:pt x="835225" y="3314"/>
                </a:lnTo>
                <a:lnTo>
                  <a:pt x="764552" y="5824"/>
                </a:lnTo>
                <a:lnTo>
                  <a:pt x="695849" y="8994"/>
                </a:lnTo>
                <a:lnTo>
                  <a:pt x="629296" y="12799"/>
                </a:lnTo>
                <a:lnTo>
                  <a:pt x="565070" y="17214"/>
                </a:lnTo>
                <a:lnTo>
                  <a:pt x="503351" y="22212"/>
                </a:lnTo>
                <a:lnTo>
                  <a:pt x="444318" y="27770"/>
                </a:lnTo>
                <a:lnTo>
                  <a:pt x="388149" y="33861"/>
                </a:lnTo>
                <a:lnTo>
                  <a:pt x="335023" y="40460"/>
                </a:lnTo>
                <a:lnTo>
                  <a:pt x="285119" y="47541"/>
                </a:lnTo>
                <a:lnTo>
                  <a:pt x="238617" y="55080"/>
                </a:lnTo>
                <a:lnTo>
                  <a:pt x="195694" y="63050"/>
                </a:lnTo>
                <a:lnTo>
                  <a:pt x="156530" y="71427"/>
                </a:lnTo>
                <a:lnTo>
                  <a:pt x="90195" y="89298"/>
                </a:lnTo>
                <a:lnTo>
                  <a:pt x="41040" y="108490"/>
                </a:lnTo>
                <a:lnTo>
                  <a:pt x="2654" y="139311"/>
                </a:lnTo>
                <a:lnTo>
                  <a:pt x="0" y="150025"/>
                </a:lnTo>
                <a:lnTo>
                  <a:pt x="2654" y="160737"/>
                </a:lnTo>
                <a:lnTo>
                  <a:pt x="41040" y="191554"/>
                </a:lnTo>
                <a:lnTo>
                  <a:pt x="90195" y="210744"/>
                </a:lnTo>
                <a:lnTo>
                  <a:pt x="156530" y="228613"/>
                </a:lnTo>
                <a:lnTo>
                  <a:pt x="195694" y="236989"/>
                </a:lnTo>
                <a:lnTo>
                  <a:pt x="238617" y="244959"/>
                </a:lnTo>
                <a:lnTo>
                  <a:pt x="285119" y="252497"/>
                </a:lnTo>
                <a:lnTo>
                  <a:pt x="335023" y="259578"/>
                </a:lnTo>
                <a:lnTo>
                  <a:pt x="388149" y="266177"/>
                </a:lnTo>
                <a:lnTo>
                  <a:pt x="444318" y="272267"/>
                </a:lnTo>
                <a:lnTo>
                  <a:pt x="503351" y="277825"/>
                </a:lnTo>
                <a:lnTo>
                  <a:pt x="565070" y="282823"/>
                </a:lnTo>
                <a:lnTo>
                  <a:pt x="629296" y="287238"/>
                </a:lnTo>
                <a:lnTo>
                  <a:pt x="695849" y="291043"/>
                </a:lnTo>
                <a:lnTo>
                  <a:pt x="764552" y="294213"/>
                </a:lnTo>
                <a:lnTo>
                  <a:pt x="835225" y="296723"/>
                </a:lnTo>
                <a:lnTo>
                  <a:pt x="907689" y="298547"/>
                </a:lnTo>
                <a:lnTo>
                  <a:pt x="981765" y="299660"/>
                </a:lnTo>
                <a:lnTo>
                  <a:pt x="1057275" y="300037"/>
                </a:lnTo>
                <a:lnTo>
                  <a:pt x="1132769" y="299660"/>
                </a:lnTo>
                <a:lnTo>
                  <a:pt x="1206833" y="298547"/>
                </a:lnTo>
                <a:lnTo>
                  <a:pt x="1279287" y="296723"/>
                </a:lnTo>
                <a:lnTo>
                  <a:pt x="1349952" y="294213"/>
                </a:lnTo>
                <a:lnTo>
                  <a:pt x="1418649" y="291043"/>
                </a:lnTo>
                <a:lnTo>
                  <a:pt x="1485199" y="287238"/>
                </a:lnTo>
                <a:lnTo>
                  <a:pt x="1549423" y="282823"/>
                </a:lnTo>
                <a:lnTo>
                  <a:pt x="1611141" y="277825"/>
                </a:lnTo>
                <a:lnTo>
                  <a:pt x="1670176" y="272267"/>
                </a:lnTo>
                <a:lnTo>
                  <a:pt x="1726347" y="266177"/>
                </a:lnTo>
                <a:lnTo>
                  <a:pt x="1779476" y="259578"/>
                </a:lnTo>
                <a:lnTo>
                  <a:pt x="1829384" y="252497"/>
                </a:lnTo>
                <a:lnTo>
                  <a:pt x="1875891" y="244959"/>
                </a:lnTo>
                <a:lnTo>
                  <a:pt x="1918819" y="236989"/>
                </a:lnTo>
                <a:lnTo>
                  <a:pt x="1957988" y="228613"/>
                </a:lnTo>
                <a:lnTo>
                  <a:pt x="2024335" y="210744"/>
                </a:lnTo>
                <a:lnTo>
                  <a:pt x="2073499" y="191554"/>
                </a:lnTo>
                <a:lnTo>
                  <a:pt x="2111894" y="160737"/>
                </a:lnTo>
                <a:lnTo>
                  <a:pt x="2114550" y="150025"/>
                </a:lnTo>
                <a:lnTo>
                  <a:pt x="2111894" y="139311"/>
                </a:lnTo>
                <a:lnTo>
                  <a:pt x="2073499" y="108490"/>
                </a:lnTo>
                <a:lnTo>
                  <a:pt x="2024335" y="89298"/>
                </a:lnTo>
                <a:lnTo>
                  <a:pt x="1957988" y="71427"/>
                </a:lnTo>
                <a:lnTo>
                  <a:pt x="1918819" y="63050"/>
                </a:lnTo>
                <a:lnTo>
                  <a:pt x="1875891" y="55080"/>
                </a:lnTo>
                <a:lnTo>
                  <a:pt x="1829384" y="47541"/>
                </a:lnTo>
                <a:lnTo>
                  <a:pt x="1779476" y="40460"/>
                </a:lnTo>
                <a:lnTo>
                  <a:pt x="1726347" y="33861"/>
                </a:lnTo>
                <a:lnTo>
                  <a:pt x="1670176" y="27770"/>
                </a:lnTo>
                <a:lnTo>
                  <a:pt x="1611141" y="22212"/>
                </a:lnTo>
                <a:lnTo>
                  <a:pt x="1549423" y="17214"/>
                </a:lnTo>
                <a:lnTo>
                  <a:pt x="1485199" y="12799"/>
                </a:lnTo>
                <a:lnTo>
                  <a:pt x="1418649" y="8994"/>
                </a:lnTo>
                <a:lnTo>
                  <a:pt x="1349952" y="5824"/>
                </a:lnTo>
                <a:lnTo>
                  <a:pt x="1279287" y="3314"/>
                </a:lnTo>
                <a:lnTo>
                  <a:pt x="1206833" y="1489"/>
                </a:lnTo>
                <a:lnTo>
                  <a:pt x="1132769" y="376"/>
                </a:lnTo>
                <a:lnTo>
                  <a:pt x="1057275" y="0"/>
                </a:lnTo>
                <a:close/>
              </a:path>
            </a:pathLst>
          </a:custGeom>
          <a:solidFill>
            <a:srgbClr val="FFEBFF"/>
          </a:solidFill>
        </p:spPr>
        <p:txBody>
          <a:bodyPr wrap="square" lIns="0" tIns="0" rIns="0" bIns="0" rtlCol="0"/>
          <a:lstStyle/>
          <a:p>
            <a:endParaRPr/>
          </a:p>
        </p:txBody>
      </p:sp>
      <p:sp>
        <p:nvSpPr>
          <p:cNvPr id="42" name="object 42"/>
          <p:cNvSpPr/>
          <p:nvPr/>
        </p:nvSpPr>
        <p:spPr>
          <a:xfrm>
            <a:off x="3322701" y="6024581"/>
            <a:ext cx="2114550" cy="300355"/>
          </a:xfrm>
          <a:custGeom>
            <a:avLst/>
            <a:gdLst/>
            <a:ahLst/>
            <a:cxnLst/>
            <a:rect l="l" t="t" r="r" b="b"/>
            <a:pathLst>
              <a:path w="2114550" h="300354">
                <a:moveTo>
                  <a:pt x="0" y="150025"/>
                </a:moveTo>
                <a:lnTo>
                  <a:pt x="23353" y="118518"/>
                </a:lnTo>
                <a:lnTo>
                  <a:pt x="63380" y="98742"/>
                </a:lnTo>
                <a:lnTo>
                  <a:pt x="121304" y="80184"/>
                </a:lnTo>
                <a:lnTo>
                  <a:pt x="195694" y="63050"/>
                </a:lnTo>
                <a:lnTo>
                  <a:pt x="238617" y="55080"/>
                </a:lnTo>
                <a:lnTo>
                  <a:pt x="285119" y="47541"/>
                </a:lnTo>
                <a:lnTo>
                  <a:pt x="335023" y="40460"/>
                </a:lnTo>
                <a:lnTo>
                  <a:pt x="388149" y="33861"/>
                </a:lnTo>
                <a:lnTo>
                  <a:pt x="444318" y="27770"/>
                </a:lnTo>
                <a:lnTo>
                  <a:pt x="503351" y="22212"/>
                </a:lnTo>
                <a:lnTo>
                  <a:pt x="565070" y="17214"/>
                </a:lnTo>
                <a:lnTo>
                  <a:pt x="629296" y="12799"/>
                </a:lnTo>
                <a:lnTo>
                  <a:pt x="695849" y="8994"/>
                </a:lnTo>
                <a:lnTo>
                  <a:pt x="764552" y="5824"/>
                </a:lnTo>
                <a:lnTo>
                  <a:pt x="835225" y="3314"/>
                </a:lnTo>
                <a:lnTo>
                  <a:pt x="907689" y="1489"/>
                </a:lnTo>
                <a:lnTo>
                  <a:pt x="981765" y="376"/>
                </a:lnTo>
                <a:lnTo>
                  <a:pt x="1057275" y="0"/>
                </a:lnTo>
                <a:lnTo>
                  <a:pt x="1132769" y="376"/>
                </a:lnTo>
                <a:lnTo>
                  <a:pt x="1206833" y="1489"/>
                </a:lnTo>
                <a:lnTo>
                  <a:pt x="1279287" y="3314"/>
                </a:lnTo>
                <a:lnTo>
                  <a:pt x="1349952" y="5824"/>
                </a:lnTo>
                <a:lnTo>
                  <a:pt x="1418649" y="8994"/>
                </a:lnTo>
                <a:lnTo>
                  <a:pt x="1485199" y="12799"/>
                </a:lnTo>
                <a:lnTo>
                  <a:pt x="1549423" y="17214"/>
                </a:lnTo>
                <a:lnTo>
                  <a:pt x="1611141" y="22212"/>
                </a:lnTo>
                <a:lnTo>
                  <a:pt x="1670176" y="27770"/>
                </a:lnTo>
                <a:lnTo>
                  <a:pt x="1726347" y="33861"/>
                </a:lnTo>
                <a:lnTo>
                  <a:pt x="1779476" y="40460"/>
                </a:lnTo>
                <a:lnTo>
                  <a:pt x="1829384" y="47541"/>
                </a:lnTo>
                <a:lnTo>
                  <a:pt x="1875891" y="55080"/>
                </a:lnTo>
                <a:lnTo>
                  <a:pt x="1918819" y="63050"/>
                </a:lnTo>
                <a:lnTo>
                  <a:pt x="1957988" y="71427"/>
                </a:lnTo>
                <a:lnTo>
                  <a:pt x="2024335" y="89298"/>
                </a:lnTo>
                <a:lnTo>
                  <a:pt x="2073499" y="108490"/>
                </a:lnTo>
                <a:lnTo>
                  <a:pt x="2111894" y="139311"/>
                </a:lnTo>
                <a:lnTo>
                  <a:pt x="2114550" y="150025"/>
                </a:lnTo>
                <a:lnTo>
                  <a:pt x="2111894" y="160737"/>
                </a:lnTo>
                <a:lnTo>
                  <a:pt x="2073499" y="191554"/>
                </a:lnTo>
                <a:lnTo>
                  <a:pt x="2024335" y="210744"/>
                </a:lnTo>
                <a:lnTo>
                  <a:pt x="1957988" y="228613"/>
                </a:lnTo>
                <a:lnTo>
                  <a:pt x="1918819" y="236989"/>
                </a:lnTo>
                <a:lnTo>
                  <a:pt x="1875891" y="244959"/>
                </a:lnTo>
                <a:lnTo>
                  <a:pt x="1829384" y="252497"/>
                </a:lnTo>
                <a:lnTo>
                  <a:pt x="1779476" y="259578"/>
                </a:lnTo>
                <a:lnTo>
                  <a:pt x="1726347" y="266177"/>
                </a:lnTo>
                <a:lnTo>
                  <a:pt x="1670176" y="272267"/>
                </a:lnTo>
                <a:lnTo>
                  <a:pt x="1611141" y="277825"/>
                </a:lnTo>
                <a:lnTo>
                  <a:pt x="1549423" y="282823"/>
                </a:lnTo>
                <a:lnTo>
                  <a:pt x="1485199" y="287238"/>
                </a:lnTo>
                <a:lnTo>
                  <a:pt x="1418649" y="291043"/>
                </a:lnTo>
                <a:lnTo>
                  <a:pt x="1349952" y="294213"/>
                </a:lnTo>
                <a:lnTo>
                  <a:pt x="1279287" y="296723"/>
                </a:lnTo>
                <a:lnTo>
                  <a:pt x="1206833" y="298547"/>
                </a:lnTo>
                <a:lnTo>
                  <a:pt x="1132769" y="299660"/>
                </a:lnTo>
                <a:lnTo>
                  <a:pt x="1057275" y="300037"/>
                </a:lnTo>
                <a:lnTo>
                  <a:pt x="981765" y="299660"/>
                </a:lnTo>
                <a:lnTo>
                  <a:pt x="907689" y="298547"/>
                </a:lnTo>
                <a:lnTo>
                  <a:pt x="835225" y="296723"/>
                </a:lnTo>
                <a:lnTo>
                  <a:pt x="764552" y="294213"/>
                </a:lnTo>
                <a:lnTo>
                  <a:pt x="695849" y="291043"/>
                </a:lnTo>
                <a:lnTo>
                  <a:pt x="629296" y="287238"/>
                </a:lnTo>
                <a:lnTo>
                  <a:pt x="565070" y="282823"/>
                </a:lnTo>
                <a:lnTo>
                  <a:pt x="503351" y="277825"/>
                </a:lnTo>
                <a:lnTo>
                  <a:pt x="444318" y="272267"/>
                </a:lnTo>
                <a:lnTo>
                  <a:pt x="388149" y="266177"/>
                </a:lnTo>
                <a:lnTo>
                  <a:pt x="335023" y="259578"/>
                </a:lnTo>
                <a:lnTo>
                  <a:pt x="285119" y="252497"/>
                </a:lnTo>
                <a:lnTo>
                  <a:pt x="238617" y="244959"/>
                </a:lnTo>
                <a:lnTo>
                  <a:pt x="195694" y="236989"/>
                </a:lnTo>
                <a:lnTo>
                  <a:pt x="156530" y="228613"/>
                </a:lnTo>
                <a:lnTo>
                  <a:pt x="90195" y="210744"/>
                </a:lnTo>
                <a:lnTo>
                  <a:pt x="41040" y="191554"/>
                </a:lnTo>
                <a:lnTo>
                  <a:pt x="2654" y="160737"/>
                </a:lnTo>
                <a:lnTo>
                  <a:pt x="0" y="150025"/>
                </a:lnTo>
                <a:close/>
              </a:path>
            </a:pathLst>
          </a:custGeom>
          <a:ln w="12700">
            <a:solidFill>
              <a:srgbClr val="000000"/>
            </a:solidFill>
          </a:ln>
        </p:spPr>
        <p:txBody>
          <a:bodyPr wrap="square" lIns="0" tIns="0" rIns="0" bIns="0" rtlCol="0"/>
          <a:lstStyle/>
          <a:p>
            <a:endParaRPr/>
          </a:p>
        </p:txBody>
      </p:sp>
      <p:sp>
        <p:nvSpPr>
          <p:cNvPr id="43" name="object 43"/>
          <p:cNvSpPr/>
          <p:nvPr/>
        </p:nvSpPr>
        <p:spPr>
          <a:xfrm>
            <a:off x="3317875" y="5084845"/>
            <a:ext cx="0" cy="1109980"/>
          </a:xfrm>
          <a:custGeom>
            <a:avLst/>
            <a:gdLst/>
            <a:ahLst/>
            <a:cxnLst/>
            <a:rect l="l" t="t" r="r" b="b"/>
            <a:pathLst>
              <a:path h="1109979">
                <a:moveTo>
                  <a:pt x="0" y="0"/>
                </a:moveTo>
                <a:lnTo>
                  <a:pt x="0" y="1109599"/>
                </a:lnTo>
              </a:path>
            </a:pathLst>
          </a:custGeom>
          <a:ln w="12700">
            <a:solidFill>
              <a:srgbClr val="333333"/>
            </a:solidFill>
          </a:ln>
        </p:spPr>
        <p:txBody>
          <a:bodyPr wrap="square" lIns="0" tIns="0" rIns="0" bIns="0" rtlCol="0"/>
          <a:lstStyle/>
          <a:p>
            <a:endParaRPr/>
          </a:p>
        </p:txBody>
      </p:sp>
      <p:sp>
        <p:nvSpPr>
          <p:cNvPr id="44" name="object 44"/>
          <p:cNvSpPr/>
          <p:nvPr/>
        </p:nvSpPr>
        <p:spPr>
          <a:xfrm>
            <a:off x="3332226" y="5073669"/>
            <a:ext cx="2092325" cy="1100455"/>
          </a:xfrm>
          <a:custGeom>
            <a:avLst/>
            <a:gdLst/>
            <a:ahLst/>
            <a:cxnLst/>
            <a:rect l="l" t="t" r="r" b="b"/>
            <a:pathLst>
              <a:path w="2092325" h="1100454">
                <a:moveTo>
                  <a:pt x="0" y="1100137"/>
                </a:moveTo>
                <a:lnTo>
                  <a:pt x="2092325" y="1100137"/>
                </a:lnTo>
                <a:lnTo>
                  <a:pt x="2092325" y="0"/>
                </a:lnTo>
                <a:lnTo>
                  <a:pt x="0" y="0"/>
                </a:lnTo>
                <a:lnTo>
                  <a:pt x="0" y="1100137"/>
                </a:lnTo>
                <a:close/>
              </a:path>
            </a:pathLst>
          </a:custGeom>
          <a:solidFill>
            <a:srgbClr val="FFEBFF"/>
          </a:solidFill>
        </p:spPr>
        <p:txBody>
          <a:bodyPr wrap="square" lIns="0" tIns="0" rIns="0" bIns="0" rtlCol="0"/>
          <a:lstStyle/>
          <a:p>
            <a:endParaRPr/>
          </a:p>
        </p:txBody>
      </p:sp>
      <p:sp>
        <p:nvSpPr>
          <p:cNvPr id="45" name="object 45"/>
          <p:cNvSpPr/>
          <p:nvPr/>
        </p:nvSpPr>
        <p:spPr>
          <a:xfrm>
            <a:off x="3322701" y="4964195"/>
            <a:ext cx="2114550" cy="217804"/>
          </a:xfrm>
          <a:custGeom>
            <a:avLst/>
            <a:gdLst/>
            <a:ahLst/>
            <a:cxnLst/>
            <a:rect l="l" t="t" r="r" b="b"/>
            <a:pathLst>
              <a:path w="2114550" h="217804">
                <a:moveTo>
                  <a:pt x="1057275" y="0"/>
                </a:moveTo>
                <a:lnTo>
                  <a:pt x="901032" y="1178"/>
                </a:lnTo>
                <a:lnTo>
                  <a:pt x="751909" y="4600"/>
                </a:lnTo>
                <a:lnTo>
                  <a:pt x="611541" y="10098"/>
                </a:lnTo>
                <a:lnTo>
                  <a:pt x="481564" y="17506"/>
                </a:lnTo>
                <a:lnTo>
                  <a:pt x="420983" y="21873"/>
                </a:lnTo>
                <a:lnTo>
                  <a:pt x="363613" y="26654"/>
                </a:lnTo>
                <a:lnTo>
                  <a:pt x="309657" y="31829"/>
                </a:lnTo>
                <a:lnTo>
                  <a:pt x="259321" y="37376"/>
                </a:lnTo>
                <a:lnTo>
                  <a:pt x="212809" y="43274"/>
                </a:lnTo>
                <a:lnTo>
                  <a:pt x="170326" y="49503"/>
                </a:lnTo>
                <a:lnTo>
                  <a:pt x="132075" y="56041"/>
                </a:lnTo>
                <a:lnTo>
                  <a:pt x="69088" y="69962"/>
                </a:lnTo>
                <a:lnTo>
                  <a:pt x="25484" y="84869"/>
                </a:lnTo>
                <a:lnTo>
                  <a:pt x="0" y="108712"/>
                </a:lnTo>
                <a:lnTo>
                  <a:pt x="2899" y="116829"/>
                </a:lnTo>
                <a:lnTo>
                  <a:pt x="44761" y="140120"/>
                </a:lnTo>
                <a:lnTo>
                  <a:pt x="98261" y="154555"/>
                </a:lnTo>
                <a:lnTo>
                  <a:pt x="170326" y="167920"/>
                </a:lnTo>
                <a:lnTo>
                  <a:pt x="212809" y="174149"/>
                </a:lnTo>
                <a:lnTo>
                  <a:pt x="259321" y="180047"/>
                </a:lnTo>
                <a:lnTo>
                  <a:pt x="309657" y="185594"/>
                </a:lnTo>
                <a:lnTo>
                  <a:pt x="363613" y="190769"/>
                </a:lnTo>
                <a:lnTo>
                  <a:pt x="420983" y="195550"/>
                </a:lnTo>
                <a:lnTo>
                  <a:pt x="481564" y="199917"/>
                </a:lnTo>
                <a:lnTo>
                  <a:pt x="611541" y="207325"/>
                </a:lnTo>
                <a:lnTo>
                  <a:pt x="751909" y="212823"/>
                </a:lnTo>
                <a:lnTo>
                  <a:pt x="901032" y="216245"/>
                </a:lnTo>
                <a:lnTo>
                  <a:pt x="1057275" y="217424"/>
                </a:lnTo>
                <a:lnTo>
                  <a:pt x="1213489" y="216245"/>
                </a:lnTo>
                <a:lnTo>
                  <a:pt x="1362594" y="212823"/>
                </a:lnTo>
                <a:lnTo>
                  <a:pt x="1502953" y="207325"/>
                </a:lnTo>
                <a:lnTo>
                  <a:pt x="1632929" y="199917"/>
                </a:lnTo>
                <a:lnTo>
                  <a:pt x="1693511" y="195550"/>
                </a:lnTo>
                <a:lnTo>
                  <a:pt x="1750885" y="190769"/>
                </a:lnTo>
                <a:lnTo>
                  <a:pt x="1804844" y="185594"/>
                </a:lnTo>
                <a:lnTo>
                  <a:pt x="1855185" y="180047"/>
                </a:lnTo>
                <a:lnTo>
                  <a:pt x="1901702" y="174149"/>
                </a:lnTo>
                <a:lnTo>
                  <a:pt x="1944191" y="167920"/>
                </a:lnTo>
                <a:lnTo>
                  <a:pt x="1982448" y="161382"/>
                </a:lnTo>
                <a:lnTo>
                  <a:pt x="2045446" y="147461"/>
                </a:lnTo>
                <a:lnTo>
                  <a:pt x="2089058" y="132554"/>
                </a:lnTo>
                <a:lnTo>
                  <a:pt x="2114550" y="108712"/>
                </a:lnTo>
                <a:lnTo>
                  <a:pt x="2111649" y="100594"/>
                </a:lnTo>
                <a:lnTo>
                  <a:pt x="2069778" y="77303"/>
                </a:lnTo>
                <a:lnTo>
                  <a:pt x="2016268" y="62868"/>
                </a:lnTo>
                <a:lnTo>
                  <a:pt x="1944191" y="49503"/>
                </a:lnTo>
                <a:lnTo>
                  <a:pt x="1901702" y="43274"/>
                </a:lnTo>
                <a:lnTo>
                  <a:pt x="1855185" y="37376"/>
                </a:lnTo>
                <a:lnTo>
                  <a:pt x="1804844" y="31829"/>
                </a:lnTo>
                <a:lnTo>
                  <a:pt x="1750885" y="26654"/>
                </a:lnTo>
                <a:lnTo>
                  <a:pt x="1693511" y="21873"/>
                </a:lnTo>
                <a:lnTo>
                  <a:pt x="1632929" y="17506"/>
                </a:lnTo>
                <a:lnTo>
                  <a:pt x="1502953" y="10098"/>
                </a:lnTo>
                <a:lnTo>
                  <a:pt x="1362594" y="4600"/>
                </a:lnTo>
                <a:lnTo>
                  <a:pt x="1213489" y="1178"/>
                </a:lnTo>
                <a:lnTo>
                  <a:pt x="1057275" y="0"/>
                </a:lnTo>
                <a:close/>
              </a:path>
            </a:pathLst>
          </a:custGeom>
          <a:solidFill>
            <a:srgbClr val="FFEBFF"/>
          </a:solidFill>
        </p:spPr>
        <p:txBody>
          <a:bodyPr wrap="square" lIns="0" tIns="0" rIns="0" bIns="0" rtlCol="0"/>
          <a:lstStyle/>
          <a:p>
            <a:endParaRPr/>
          </a:p>
        </p:txBody>
      </p:sp>
      <p:sp>
        <p:nvSpPr>
          <p:cNvPr id="46" name="object 46"/>
          <p:cNvSpPr/>
          <p:nvPr/>
        </p:nvSpPr>
        <p:spPr>
          <a:xfrm>
            <a:off x="3322701" y="4964195"/>
            <a:ext cx="2114550" cy="217804"/>
          </a:xfrm>
          <a:custGeom>
            <a:avLst/>
            <a:gdLst/>
            <a:ahLst/>
            <a:cxnLst/>
            <a:rect l="l" t="t" r="r" b="b"/>
            <a:pathLst>
              <a:path w="2114550" h="217804">
                <a:moveTo>
                  <a:pt x="0" y="108712"/>
                </a:moveTo>
                <a:lnTo>
                  <a:pt x="44761" y="77303"/>
                </a:lnTo>
                <a:lnTo>
                  <a:pt x="98261" y="62868"/>
                </a:lnTo>
                <a:lnTo>
                  <a:pt x="170326" y="49503"/>
                </a:lnTo>
                <a:lnTo>
                  <a:pt x="212809" y="43274"/>
                </a:lnTo>
                <a:lnTo>
                  <a:pt x="259321" y="37376"/>
                </a:lnTo>
                <a:lnTo>
                  <a:pt x="309657" y="31829"/>
                </a:lnTo>
                <a:lnTo>
                  <a:pt x="363613" y="26654"/>
                </a:lnTo>
                <a:lnTo>
                  <a:pt x="420983" y="21873"/>
                </a:lnTo>
                <a:lnTo>
                  <a:pt x="481564" y="17506"/>
                </a:lnTo>
                <a:lnTo>
                  <a:pt x="545152" y="13574"/>
                </a:lnTo>
                <a:lnTo>
                  <a:pt x="611541" y="10098"/>
                </a:lnTo>
                <a:lnTo>
                  <a:pt x="680529" y="7100"/>
                </a:lnTo>
                <a:lnTo>
                  <a:pt x="751909" y="4600"/>
                </a:lnTo>
                <a:lnTo>
                  <a:pt x="825478" y="2619"/>
                </a:lnTo>
                <a:lnTo>
                  <a:pt x="901032" y="1178"/>
                </a:lnTo>
                <a:lnTo>
                  <a:pt x="978365" y="297"/>
                </a:lnTo>
                <a:lnTo>
                  <a:pt x="1057275" y="0"/>
                </a:lnTo>
                <a:lnTo>
                  <a:pt x="1136168" y="297"/>
                </a:lnTo>
                <a:lnTo>
                  <a:pt x="1213489" y="1178"/>
                </a:lnTo>
                <a:lnTo>
                  <a:pt x="1289032" y="2619"/>
                </a:lnTo>
                <a:lnTo>
                  <a:pt x="1362594" y="4600"/>
                </a:lnTo>
                <a:lnTo>
                  <a:pt x="1433969" y="7100"/>
                </a:lnTo>
                <a:lnTo>
                  <a:pt x="1502953" y="10098"/>
                </a:lnTo>
                <a:lnTo>
                  <a:pt x="1569341" y="13574"/>
                </a:lnTo>
                <a:lnTo>
                  <a:pt x="1632929" y="17506"/>
                </a:lnTo>
                <a:lnTo>
                  <a:pt x="1693511" y="21873"/>
                </a:lnTo>
                <a:lnTo>
                  <a:pt x="1750885" y="26654"/>
                </a:lnTo>
                <a:lnTo>
                  <a:pt x="1804844" y="31829"/>
                </a:lnTo>
                <a:lnTo>
                  <a:pt x="1855185" y="37376"/>
                </a:lnTo>
                <a:lnTo>
                  <a:pt x="1901702" y="43274"/>
                </a:lnTo>
                <a:lnTo>
                  <a:pt x="1944191" y="49503"/>
                </a:lnTo>
                <a:lnTo>
                  <a:pt x="1982448" y="56041"/>
                </a:lnTo>
                <a:lnTo>
                  <a:pt x="2045446" y="69962"/>
                </a:lnTo>
                <a:lnTo>
                  <a:pt x="2089058" y="84869"/>
                </a:lnTo>
                <a:lnTo>
                  <a:pt x="2114550" y="108712"/>
                </a:lnTo>
                <a:lnTo>
                  <a:pt x="2111649" y="116829"/>
                </a:lnTo>
                <a:lnTo>
                  <a:pt x="2069778" y="140120"/>
                </a:lnTo>
                <a:lnTo>
                  <a:pt x="2016268" y="154555"/>
                </a:lnTo>
                <a:lnTo>
                  <a:pt x="1944191" y="167920"/>
                </a:lnTo>
                <a:lnTo>
                  <a:pt x="1901702" y="174149"/>
                </a:lnTo>
                <a:lnTo>
                  <a:pt x="1855185" y="180047"/>
                </a:lnTo>
                <a:lnTo>
                  <a:pt x="1804844" y="185594"/>
                </a:lnTo>
                <a:lnTo>
                  <a:pt x="1750885" y="190769"/>
                </a:lnTo>
                <a:lnTo>
                  <a:pt x="1693511" y="195550"/>
                </a:lnTo>
                <a:lnTo>
                  <a:pt x="1632929" y="199917"/>
                </a:lnTo>
                <a:lnTo>
                  <a:pt x="1569341" y="203849"/>
                </a:lnTo>
                <a:lnTo>
                  <a:pt x="1502953" y="207325"/>
                </a:lnTo>
                <a:lnTo>
                  <a:pt x="1433969" y="210323"/>
                </a:lnTo>
                <a:lnTo>
                  <a:pt x="1362594" y="212823"/>
                </a:lnTo>
                <a:lnTo>
                  <a:pt x="1289032" y="214804"/>
                </a:lnTo>
                <a:lnTo>
                  <a:pt x="1213489" y="216245"/>
                </a:lnTo>
                <a:lnTo>
                  <a:pt x="1136168" y="217126"/>
                </a:lnTo>
                <a:lnTo>
                  <a:pt x="1057275" y="217424"/>
                </a:lnTo>
                <a:lnTo>
                  <a:pt x="978365" y="217126"/>
                </a:lnTo>
                <a:lnTo>
                  <a:pt x="901032" y="216245"/>
                </a:lnTo>
                <a:lnTo>
                  <a:pt x="825478" y="214804"/>
                </a:lnTo>
                <a:lnTo>
                  <a:pt x="751909" y="212823"/>
                </a:lnTo>
                <a:lnTo>
                  <a:pt x="680529" y="210323"/>
                </a:lnTo>
                <a:lnTo>
                  <a:pt x="611541" y="207325"/>
                </a:lnTo>
                <a:lnTo>
                  <a:pt x="545152" y="203849"/>
                </a:lnTo>
                <a:lnTo>
                  <a:pt x="481564" y="199917"/>
                </a:lnTo>
                <a:lnTo>
                  <a:pt x="420983" y="195550"/>
                </a:lnTo>
                <a:lnTo>
                  <a:pt x="363613" y="190769"/>
                </a:lnTo>
                <a:lnTo>
                  <a:pt x="309657" y="185594"/>
                </a:lnTo>
                <a:lnTo>
                  <a:pt x="259321" y="180047"/>
                </a:lnTo>
                <a:lnTo>
                  <a:pt x="212809" y="174149"/>
                </a:lnTo>
                <a:lnTo>
                  <a:pt x="170326" y="167920"/>
                </a:lnTo>
                <a:lnTo>
                  <a:pt x="132075" y="161382"/>
                </a:lnTo>
                <a:lnTo>
                  <a:pt x="69088" y="147461"/>
                </a:lnTo>
                <a:lnTo>
                  <a:pt x="25484" y="132554"/>
                </a:lnTo>
                <a:lnTo>
                  <a:pt x="0" y="108712"/>
                </a:lnTo>
                <a:close/>
              </a:path>
            </a:pathLst>
          </a:custGeom>
          <a:ln w="12699">
            <a:solidFill>
              <a:srgbClr val="000000"/>
            </a:solidFill>
          </a:ln>
        </p:spPr>
        <p:txBody>
          <a:bodyPr wrap="square" lIns="0" tIns="0" rIns="0" bIns="0" rtlCol="0"/>
          <a:lstStyle/>
          <a:p>
            <a:endParaRPr/>
          </a:p>
        </p:txBody>
      </p:sp>
      <p:sp>
        <p:nvSpPr>
          <p:cNvPr id="47" name="object 47"/>
          <p:cNvSpPr/>
          <p:nvPr/>
        </p:nvSpPr>
        <p:spPr>
          <a:xfrm>
            <a:off x="3451225" y="5426094"/>
            <a:ext cx="139700" cy="206375"/>
          </a:xfrm>
          <a:custGeom>
            <a:avLst/>
            <a:gdLst/>
            <a:ahLst/>
            <a:cxnLst/>
            <a:rect l="l" t="t" r="r" b="b"/>
            <a:pathLst>
              <a:path w="139700" h="206375">
                <a:moveTo>
                  <a:pt x="0" y="206375"/>
                </a:moveTo>
                <a:lnTo>
                  <a:pt x="139700" y="206375"/>
                </a:lnTo>
                <a:lnTo>
                  <a:pt x="139700" y="0"/>
                </a:lnTo>
                <a:lnTo>
                  <a:pt x="0" y="0"/>
                </a:lnTo>
                <a:lnTo>
                  <a:pt x="0" y="206375"/>
                </a:lnTo>
                <a:close/>
              </a:path>
            </a:pathLst>
          </a:custGeom>
          <a:solidFill>
            <a:srgbClr val="FFEBFF"/>
          </a:solidFill>
        </p:spPr>
        <p:txBody>
          <a:bodyPr wrap="square" lIns="0" tIns="0" rIns="0" bIns="0" rtlCol="0"/>
          <a:lstStyle/>
          <a:p>
            <a:endParaRPr/>
          </a:p>
        </p:txBody>
      </p:sp>
      <p:sp>
        <p:nvSpPr>
          <p:cNvPr id="48" name="object 48"/>
          <p:cNvSpPr/>
          <p:nvPr/>
        </p:nvSpPr>
        <p:spPr>
          <a:xfrm>
            <a:off x="3445764" y="5346972"/>
            <a:ext cx="301751" cy="426719"/>
          </a:xfrm>
          <a:prstGeom prst="rect">
            <a:avLst/>
          </a:prstGeom>
          <a:blipFill>
            <a:blip r:embed="rId5" cstate="print"/>
            <a:stretch>
              <a:fillRect/>
            </a:stretch>
          </a:blipFill>
        </p:spPr>
        <p:txBody>
          <a:bodyPr wrap="square" lIns="0" tIns="0" rIns="0" bIns="0" rtlCol="0"/>
          <a:lstStyle/>
          <a:p>
            <a:endParaRPr/>
          </a:p>
        </p:txBody>
      </p:sp>
      <p:sp>
        <p:nvSpPr>
          <p:cNvPr id="49" name="object 49"/>
          <p:cNvSpPr/>
          <p:nvPr/>
        </p:nvSpPr>
        <p:spPr>
          <a:xfrm>
            <a:off x="3617118" y="5426094"/>
            <a:ext cx="0" cy="206375"/>
          </a:xfrm>
          <a:custGeom>
            <a:avLst/>
            <a:gdLst/>
            <a:ahLst/>
            <a:cxnLst/>
            <a:rect l="l" t="t" r="r" b="b"/>
            <a:pathLst>
              <a:path h="206375">
                <a:moveTo>
                  <a:pt x="0" y="0"/>
                </a:moveTo>
                <a:lnTo>
                  <a:pt x="0" y="206375"/>
                </a:lnTo>
              </a:path>
            </a:pathLst>
          </a:custGeom>
          <a:ln w="52387">
            <a:solidFill>
              <a:srgbClr val="FFEBFF"/>
            </a:solidFill>
          </a:ln>
        </p:spPr>
        <p:txBody>
          <a:bodyPr wrap="square" lIns="0" tIns="0" rIns="0" bIns="0" rtlCol="0"/>
          <a:lstStyle/>
          <a:p>
            <a:endParaRPr/>
          </a:p>
        </p:txBody>
      </p:sp>
      <p:sp>
        <p:nvSpPr>
          <p:cNvPr id="50" name="object 50"/>
          <p:cNvSpPr/>
          <p:nvPr/>
        </p:nvSpPr>
        <p:spPr>
          <a:xfrm>
            <a:off x="3517391" y="5346972"/>
            <a:ext cx="301751" cy="426719"/>
          </a:xfrm>
          <a:prstGeom prst="rect">
            <a:avLst/>
          </a:prstGeom>
          <a:blipFill>
            <a:blip r:embed="rId5" cstate="print"/>
            <a:stretch>
              <a:fillRect/>
            </a:stretch>
          </a:blipFill>
        </p:spPr>
        <p:txBody>
          <a:bodyPr wrap="square" lIns="0" tIns="0" rIns="0" bIns="0" rtlCol="0"/>
          <a:lstStyle/>
          <a:p>
            <a:endParaRPr/>
          </a:p>
        </p:txBody>
      </p:sp>
      <p:sp>
        <p:nvSpPr>
          <p:cNvPr id="51" name="object 51"/>
          <p:cNvSpPr/>
          <p:nvPr/>
        </p:nvSpPr>
        <p:spPr>
          <a:xfrm>
            <a:off x="3394075" y="5391169"/>
            <a:ext cx="241300" cy="246379"/>
          </a:xfrm>
          <a:custGeom>
            <a:avLst/>
            <a:gdLst/>
            <a:ahLst/>
            <a:cxnLst/>
            <a:rect l="l" t="t" r="r" b="b"/>
            <a:pathLst>
              <a:path w="241300" h="246379">
                <a:moveTo>
                  <a:pt x="120650" y="0"/>
                </a:moveTo>
                <a:lnTo>
                  <a:pt x="73669" y="9673"/>
                </a:lnTo>
                <a:lnTo>
                  <a:pt x="35321" y="36052"/>
                </a:lnTo>
                <a:lnTo>
                  <a:pt x="9475" y="75170"/>
                </a:lnTo>
                <a:lnTo>
                  <a:pt x="0" y="123062"/>
                </a:lnTo>
                <a:lnTo>
                  <a:pt x="9475" y="170955"/>
                </a:lnTo>
                <a:lnTo>
                  <a:pt x="35321" y="210073"/>
                </a:lnTo>
                <a:lnTo>
                  <a:pt x="73669" y="236452"/>
                </a:lnTo>
                <a:lnTo>
                  <a:pt x="120650" y="246125"/>
                </a:lnTo>
                <a:lnTo>
                  <a:pt x="167630" y="236452"/>
                </a:lnTo>
                <a:lnTo>
                  <a:pt x="205978" y="210073"/>
                </a:lnTo>
                <a:lnTo>
                  <a:pt x="231824" y="170955"/>
                </a:lnTo>
                <a:lnTo>
                  <a:pt x="241300" y="123062"/>
                </a:lnTo>
                <a:lnTo>
                  <a:pt x="231824" y="75170"/>
                </a:lnTo>
                <a:lnTo>
                  <a:pt x="205978" y="36052"/>
                </a:lnTo>
                <a:lnTo>
                  <a:pt x="167630" y="9673"/>
                </a:lnTo>
                <a:lnTo>
                  <a:pt x="120650" y="0"/>
                </a:lnTo>
                <a:close/>
              </a:path>
            </a:pathLst>
          </a:custGeom>
          <a:solidFill>
            <a:srgbClr val="FFEBFF"/>
          </a:solidFill>
        </p:spPr>
        <p:txBody>
          <a:bodyPr wrap="square" lIns="0" tIns="0" rIns="0" bIns="0" rtlCol="0"/>
          <a:lstStyle/>
          <a:p>
            <a:endParaRPr/>
          </a:p>
        </p:txBody>
      </p:sp>
      <p:sp>
        <p:nvSpPr>
          <p:cNvPr id="52" name="object 52"/>
          <p:cNvSpPr/>
          <p:nvPr/>
        </p:nvSpPr>
        <p:spPr>
          <a:xfrm>
            <a:off x="3394075" y="5391169"/>
            <a:ext cx="241300" cy="246379"/>
          </a:xfrm>
          <a:custGeom>
            <a:avLst/>
            <a:gdLst/>
            <a:ahLst/>
            <a:cxnLst/>
            <a:rect l="l" t="t" r="r" b="b"/>
            <a:pathLst>
              <a:path w="241300" h="246379">
                <a:moveTo>
                  <a:pt x="0" y="123062"/>
                </a:moveTo>
                <a:lnTo>
                  <a:pt x="9475" y="75170"/>
                </a:lnTo>
                <a:lnTo>
                  <a:pt x="35321" y="36052"/>
                </a:lnTo>
                <a:lnTo>
                  <a:pt x="73669" y="9673"/>
                </a:lnTo>
                <a:lnTo>
                  <a:pt x="120650" y="0"/>
                </a:lnTo>
                <a:lnTo>
                  <a:pt x="167630" y="9673"/>
                </a:lnTo>
                <a:lnTo>
                  <a:pt x="205978" y="36052"/>
                </a:lnTo>
                <a:lnTo>
                  <a:pt x="231824" y="75170"/>
                </a:lnTo>
                <a:lnTo>
                  <a:pt x="241300" y="123062"/>
                </a:lnTo>
                <a:lnTo>
                  <a:pt x="231824" y="170955"/>
                </a:lnTo>
                <a:lnTo>
                  <a:pt x="205978" y="210073"/>
                </a:lnTo>
                <a:lnTo>
                  <a:pt x="167630" y="236452"/>
                </a:lnTo>
                <a:lnTo>
                  <a:pt x="120650" y="246125"/>
                </a:lnTo>
                <a:lnTo>
                  <a:pt x="73669" y="236452"/>
                </a:lnTo>
                <a:lnTo>
                  <a:pt x="35321" y="210073"/>
                </a:lnTo>
                <a:lnTo>
                  <a:pt x="9475" y="170955"/>
                </a:lnTo>
                <a:lnTo>
                  <a:pt x="0" y="123062"/>
                </a:lnTo>
                <a:close/>
              </a:path>
            </a:pathLst>
          </a:custGeom>
          <a:ln w="12700">
            <a:solidFill>
              <a:srgbClr val="000000"/>
            </a:solidFill>
          </a:ln>
        </p:spPr>
        <p:txBody>
          <a:bodyPr wrap="square" lIns="0" tIns="0" rIns="0" bIns="0" rtlCol="0"/>
          <a:lstStyle/>
          <a:p>
            <a:endParaRPr/>
          </a:p>
        </p:txBody>
      </p:sp>
      <p:sp>
        <p:nvSpPr>
          <p:cNvPr id="53" name="object 53"/>
          <p:cNvSpPr/>
          <p:nvPr/>
        </p:nvSpPr>
        <p:spPr>
          <a:xfrm>
            <a:off x="3629025" y="5506992"/>
            <a:ext cx="87630" cy="1905"/>
          </a:xfrm>
          <a:custGeom>
            <a:avLst/>
            <a:gdLst/>
            <a:ahLst/>
            <a:cxnLst/>
            <a:rect l="l" t="t" r="r" b="b"/>
            <a:pathLst>
              <a:path w="87629" h="1904">
                <a:moveTo>
                  <a:pt x="0" y="0"/>
                </a:moveTo>
                <a:lnTo>
                  <a:pt x="87375" y="1650"/>
                </a:lnTo>
              </a:path>
            </a:pathLst>
          </a:custGeom>
          <a:ln w="12700">
            <a:solidFill>
              <a:srgbClr val="000000"/>
            </a:solidFill>
          </a:ln>
        </p:spPr>
        <p:txBody>
          <a:bodyPr wrap="square" lIns="0" tIns="0" rIns="0" bIns="0" rtlCol="0"/>
          <a:lstStyle/>
          <a:p>
            <a:endParaRPr/>
          </a:p>
        </p:txBody>
      </p:sp>
      <p:sp>
        <p:nvSpPr>
          <p:cNvPr id="54" name="object 54"/>
          <p:cNvSpPr/>
          <p:nvPr/>
        </p:nvSpPr>
        <p:spPr>
          <a:xfrm>
            <a:off x="3749675" y="5446795"/>
            <a:ext cx="68580" cy="41275"/>
          </a:xfrm>
          <a:custGeom>
            <a:avLst/>
            <a:gdLst/>
            <a:ahLst/>
            <a:cxnLst/>
            <a:rect l="l" t="t" r="r" b="b"/>
            <a:pathLst>
              <a:path w="68579" h="41275">
                <a:moveTo>
                  <a:pt x="68199" y="0"/>
                </a:moveTo>
                <a:lnTo>
                  <a:pt x="44219" y="2549"/>
                </a:lnTo>
                <a:lnTo>
                  <a:pt x="23717" y="9636"/>
                </a:lnTo>
                <a:lnTo>
                  <a:pt x="8405" y="20413"/>
                </a:lnTo>
                <a:lnTo>
                  <a:pt x="0" y="34036"/>
                </a:lnTo>
                <a:lnTo>
                  <a:pt x="68325" y="41275"/>
                </a:lnTo>
                <a:lnTo>
                  <a:pt x="68199" y="0"/>
                </a:lnTo>
                <a:close/>
              </a:path>
            </a:pathLst>
          </a:custGeom>
          <a:solidFill>
            <a:srgbClr val="FFEBFF"/>
          </a:solidFill>
        </p:spPr>
        <p:txBody>
          <a:bodyPr wrap="square" lIns="0" tIns="0" rIns="0" bIns="0" rtlCol="0"/>
          <a:lstStyle/>
          <a:p>
            <a:endParaRPr/>
          </a:p>
        </p:txBody>
      </p:sp>
      <p:sp>
        <p:nvSpPr>
          <p:cNvPr id="55" name="object 55"/>
          <p:cNvSpPr/>
          <p:nvPr/>
        </p:nvSpPr>
        <p:spPr>
          <a:xfrm>
            <a:off x="3749675" y="5446795"/>
            <a:ext cx="68580" cy="34290"/>
          </a:xfrm>
          <a:custGeom>
            <a:avLst/>
            <a:gdLst/>
            <a:ahLst/>
            <a:cxnLst/>
            <a:rect l="l" t="t" r="r" b="b"/>
            <a:pathLst>
              <a:path w="68579" h="34289">
                <a:moveTo>
                  <a:pt x="0" y="34036"/>
                </a:moveTo>
                <a:lnTo>
                  <a:pt x="8405" y="20413"/>
                </a:lnTo>
                <a:lnTo>
                  <a:pt x="23717" y="9636"/>
                </a:lnTo>
                <a:lnTo>
                  <a:pt x="44219" y="2549"/>
                </a:lnTo>
                <a:lnTo>
                  <a:pt x="68199" y="0"/>
                </a:lnTo>
              </a:path>
            </a:pathLst>
          </a:custGeom>
          <a:ln w="12700">
            <a:solidFill>
              <a:srgbClr val="000000"/>
            </a:solidFill>
          </a:ln>
        </p:spPr>
        <p:txBody>
          <a:bodyPr wrap="square" lIns="0" tIns="0" rIns="0" bIns="0" rtlCol="0"/>
          <a:lstStyle/>
          <a:p>
            <a:endParaRPr/>
          </a:p>
        </p:txBody>
      </p:sp>
      <p:sp>
        <p:nvSpPr>
          <p:cNvPr id="56" name="object 56"/>
          <p:cNvSpPr/>
          <p:nvPr/>
        </p:nvSpPr>
        <p:spPr>
          <a:xfrm>
            <a:off x="3805173" y="5446795"/>
            <a:ext cx="68580" cy="41275"/>
          </a:xfrm>
          <a:custGeom>
            <a:avLst/>
            <a:gdLst/>
            <a:ahLst/>
            <a:cxnLst/>
            <a:rect l="l" t="t" r="r" b="b"/>
            <a:pathLst>
              <a:path w="68579" h="41275">
                <a:moveTo>
                  <a:pt x="0" y="0"/>
                </a:moveTo>
                <a:lnTo>
                  <a:pt x="126" y="41275"/>
                </a:lnTo>
                <a:lnTo>
                  <a:pt x="68325" y="34036"/>
                </a:lnTo>
                <a:lnTo>
                  <a:pt x="59918" y="20413"/>
                </a:lnTo>
                <a:lnTo>
                  <a:pt x="44592" y="9636"/>
                </a:lnTo>
                <a:lnTo>
                  <a:pt x="24052" y="2549"/>
                </a:lnTo>
                <a:lnTo>
                  <a:pt x="0" y="0"/>
                </a:lnTo>
                <a:close/>
              </a:path>
            </a:pathLst>
          </a:custGeom>
          <a:solidFill>
            <a:srgbClr val="FFEBFF"/>
          </a:solidFill>
        </p:spPr>
        <p:txBody>
          <a:bodyPr wrap="square" lIns="0" tIns="0" rIns="0" bIns="0" rtlCol="0"/>
          <a:lstStyle/>
          <a:p>
            <a:endParaRPr/>
          </a:p>
        </p:txBody>
      </p:sp>
      <p:sp>
        <p:nvSpPr>
          <p:cNvPr id="57" name="object 57"/>
          <p:cNvSpPr/>
          <p:nvPr/>
        </p:nvSpPr>
        <p:spPr>
          <a:xfrm>
            <a:off x="3805173" y="5446795"/>
            <a:ext cx="68580" cy="34290"/>
          </a:xfrm>
          <a:custGeom>
            <a:avLst/>
            <a:gdLst/>
            <a:ahLst/>
            <a:cxnLst/>
            <a:rect l="l" t="t" r="r" b="b"/>
            <a:pathLst>
              <a:path w="68579" h="34289">
                <a:moveTo>
                  <a:pt x="0" y="0"/>
                </a:moveTo>
                <a:lnTo>
                  <a:pt x="24052" y="2549"/>
                </a:lnTo>
                <a:lnTo>
                  <a:pt x="44592" y="9636"/>
                </a:lnTo>
                <a:lnTo>
                  <a:pt x="59918" y="20413"/>
                </a:lnTo>
                <a:lnTo>
                  <a:pt x="68325" y="34036"/>
                </a:lnTo>
              </a:path>
            </a:pathLst>
          </a:custGeom>
          <a:ln w="12700">
            <a:solidFill>
              <a:srgbClr val="000000"/>
            </a:solidFill>
          </a:ln>
        </p:spPr>
        <p:txBody>
          <a:bodyPr wrap="square" lIns="0" tIns="0" rIns="0" bIns="0" rtlCol="0"/>
          <a:lstStyle/>
          <a:p>
            <a:endParaRPr/>
          </a:p>
        </p:txBody>
      </p:sp>
      <p:sp>
        <p:nvSpPr>
          <p:cNvPr id="58" name="object 58"/>
          <p:cNvSpPr/>
          <p:nvPr/>
        </p:nvSpPr>
        <p:spPr>
          <a:xfrm>
            <a:off x="3887851" y="5405392"/>
            <a:ext cx="165100" cy="231901"/>
          </a:xfrm>
          <a:prstGeom prst="rect">
            <a:avLst/>
          </a:prstGeom>
          <a:blipFill>
            <a:blip r:embed="rId6" cstate="print"/>
            <a:stretch>
              <a:fillRect/>
            </a:stretch>
          </a:blipFill>
        </p:spPr>
        <p:txBody>
          <a:bodyPr wrap="square" lIns="0" tIns="0" rIns="0" bIns="0" rtlCol="0"/>
          <a:lstStyle/>
          <a:p>
            <a:endParaRPr/>
          </a:p>
        </p:txBody>
      </p:sp>
      <p:sp>
        <p:nvSpPr>
          <p:cNvPr id="59" name="object 59"/>
          <p:cNvSpPr/>
          <p:nvPr/>
        </p:nvSpPr>
        <p:spPr>
          <a:xfrm>
            <a:off x="4091051" y="5405392"/>
            <a:ext cx="279400" cy="231901"/>
          </a:xfrm>
          <a:prstGeom prst="rect">
            <a:avLst/>
          </a:prstGeom>
          <a:blipFill>
            <a:blip r:embed="rId7" cstate="print"/>
            <a:stretch>
              <a:fillRect/>
            </a:stretch>
          </a:blipFill>
        </p:spPr>
        <p:txBody>
          <a:bodyPr wrap="square" lIns="0" tIns="0" rIns="0" bIns="0" rtlCol="0"/>
          <a:lstStyle/>
          <a:p>
            <a:endParaRPr/>
          </a:p>
        </p:txBody>
      </p:sp>
      <p:sp>
        <p:nvSpPr>
          <p:cNvPr id="60" name="object 60"/>
          <p:cNvSpPr/>
          <p:nvPr/>
        </p:nvSpPr>
        <p:spPr>
          <a:xfrm>
            <a:off x="3451225" y="5821381"/>
            <a:ext cx="139700" cy="206375"/>
          </a:xfrm>
          <a:custGeom>
            <a:avLst/>
            <a:gdLst/>
            <a:ahLst/>
            <a:cxnLst/>
            <a:rect l="l" t="t" r="r" b="b"/>
            <a:pathLst>
              <a:path w="139700" h="206375">
                <a:moveTo>
                  <a:pt x="0" y="206375"/>
                </a:moveTo>
                <a:lnTo>
                  <a:pt x="139700" y="206375"/>
                </a:lnTo>
                <a:lnTo>
                  <a:pt x="139700" y="0"/>
                </a:lnTo>
                <a:lnTo>
                  <a:pt x="0" y="0"/>
                </a:lnTo>
                <a:lnTo>
                  <a:pt x="0" y="206375"/>
                </a:lnTo>
                <a:close/>
              </a:path>
            </a:pathLst>
          </a:custGeom>
          <a:solidFill>
            <a:srgbClr val="FFEBFF"/>
          </a:solidFill>
        </p:spPr>
        <p:txBody>
          <a:bodyPr wrap="square" lIns="0" tIns="0" rIns="0" bIns="0" rtlCol="0"/>
          <a:lstStyle/>
          <a:p>
            <a:endParaRPr/>
          </a:p>
        </p:txBody>
      </p:sp>
      <p:sp>
        <p:nvSpPr>
          <p:cNvPr id="61" name="object 61"/>
          <p:cNvSpPr/>
          <p:nvPr/>
        </p:nvSpPr>
        <p:spPr>
          <a:xfrm>
            <a:off x="3445764" y="5741689"/>
            <a:ext cx="301751" cy="426720"/>
          </a:xfrm>
          <a:prstGeom prst="rect">
            <a:avLst/>
          </a:prstGeom>
          <a:blipFill>
            <a:blip r:embed="rId5" cstate="print"/>
            <a:stretch>
              <a:fillRect/>
            </a:stretch>
          </a:blipFill>
        </p:spPr>
        <p:txBody>
          <a:bodyPr wrap="square" lIns="0" tIns="0" rIns="0" bIns="0" rtlCol="0"/>
          <a:lstStyle/>
          <a:p>
            <a:endParaRPr/>
          </a:p>
        </p:txBody>
      </p:sp>
      <p:sp>
        <p:nvSpPr>
          <p:cNvPr id="62" name="object 62"/>
          <p:cNvSpPr/>
          <p:nvPr/>
        </p:nvSpPr>
        <p:spPr>
          <a:xfrm>
            <a:off x="3617118" y="5821381"/>
            <a:ext cx="0" cy="206375"/>
          </a:xfrm>
          <a:custGeom>
            <a:avLst/>
            <a:gdLst/>
            <a:ahLst/>
            <a:cxnLst/>
            <a:rect l="l" t="t" r="r" b="b"/>
            <a:pathLst>
              <a:path h="206375">
                <a:moveTo>
                  <a:pt x="0" y="0"/>
                </a:moveTo>
                <a:lnTo>
                  <a:pt x="0" y="206375"/>
                </a:lnTo>
              </a:path>
            </a:pathLst>
          </a:custGeom>
          <a:ln w="52387">
            <a:solidFill>
              <a:srgbClr val="FFEBFF"/>
            </a:solidFill>
          </a:ln>
        </p:spPr>
        <p:txBody>
          <a:bodyPr wrap="square" lIns="0" tIns="0" rIns="0" bIns="0" rtlCol="0"/>
          <a:lstStyle/>
          <a:p>
            <a:endParaRPr/>
          </a:p>
        </p:txBody>
      </p:sp>
      <p:sp>
        <p:nvSpPr>
          <p:cNvPr id="63" name="object 63"/>
          <p:cNvSpPr/>
          <p:nvPr/>
        </p:nvSpPr>
        <p:spPr>
          <a:xfrm>
            <a:off x="3517391" y="5741689"/>
            <a:ext cx="301751" cy="426720"/>
          </a:xfrm>
          <a:prstGeom prst="rect">
            <a:avLst/>
          </a:prstGeom>
          <a:blipFill>
            <a:blip r:embed="rId5" cstate="print"/>
            <a:stretch>
              <a:fillRect/>
            </a:stretch>
          </a:blipFill>
        </p:spPr>
        <p:txBody>
          <a:bodyPr wrap="square" lIns="0" tIns="0" rIns="0" bIns="0" rtlCol="0"/>
          <a:lstStyle/>
          <a:p>
            <a:endParaRPr/>
          </a:p>
        </p:txBody>
      </p:sp>
      <p:sp>
        <p:nvSpPr>
          <p:cNvPr id="64" name="object 64"/>
          <p:cNvSpPr/>
          <p:nvPr/>
        </p:nvSpPr>
        <p:spPr>
          <a:xfrm>
            <a:off x="3394075" y="5786520"/>
            <a:ext cx="228600" cy="246379"/>
          </a:xfrm>
          <a:custGeom>
            <a:avLst/>
            <a:gdLst/>
            <a:ahLst/>
            <a:cxnLst/>
            <a:rect l="l" t="t" r="r" b="b"/>
            <a:pathLst>
              <a:path w="228600" h="246379">
                <a:moveTo>
                  <a:pt x="114300" y="0"/>
                </a:moveTo>
                <a:lnTo>
                  <a:pt x="69812" y="9654"/>
                </a:lnTo>
                <a:lnTo>
                  <a:pt x="33480" y="35993"/>
                </a:lnTo>
                <a:lnTo>
                  <a:pt x="8983" y="75079"/>
                </a:lnTo>
                <a:lnTo>
                  <a:pt x="0" y="122974"/>
                </a:lnTo>
                <a:lnTo>
                  <a:pt x="8983" y="170861"/>
                </a:lnTo>
                <a:lnTo>
                  <a:pt x="33480" y="209965"/>
                </a:lnTo>
                <a:lnTo>
                  <a:pt x="69812" y="236331"/>
                </a:lnTo>
                <a:lnTo>
                  <a:pt x="114300" y="245999"/>
                </a:lnTo>
                <a:lnTo>
                  <a:pt x="158787" y="236331"/>
                </a:lnTo>
                <a:lnTo>
                  <a:pt x="195119" y="209965"/>
                </a:lnTo>
                <a:lnTo>
                  <a:pt x="219616" y="170861"/>
                </a:lnTo>
                <a:lnTo>
                  <a:pt x="228600" y="122974"/>
                </a:lnTo>
                <a:lnTo>
                  <a:pt x="219616" y="75079"/>
                </a:lnTo>
                <a:lnTo>
                  <a:pt x="195119" y="35993"/>
                </a:lnTo>
                <a:lnTo>
                  <a:pt x="158787" y="9654"/>
                </a:lnTo>
                <a:lnTo>
                  <a:pt x="114300" y="0"/>
                </a:lnTo>
                <a:close/>
              </a:path>
            </a:pathLst>
          </a:custGeom>
          <a:solidFill>
            <a:srgbClr val="FFEBFF"/>
          </a:solidFill>
        </p:spPr>
        <p:txBody>
          <a:bodyPr wrap="square" lIns="0" tIns="0" rIns="0" bIns="0" rtlCol="0"/>
          <a:lstStyle/>
          <a:p>
            <a:endParaRPr/>
          </a:p>
        </p:txBody>
      </p:sp>
      <p:sp>
        <p:nvSpPr>
          <p:cNvPr id="65" name="object 65"/>
          <p:cNvSpPr/>
          <p:nvPr/>
        </p:nvSpPr>
        <p:spPr>
          <a:xfrm>
            <a:off x="3394075" y="5786520"/>
            <a:ext cx="228600" cy="246379"/>
          </a:xfrm>
          <a:custGeom>
            <a:avLst/>
            <a:gdLst/>
            <a:ahLst/>
            <a:cxnLst/>
            <a:rect l="l" t="t" r="r" b="b"/>
            <a:pathLst>
              <a:path w="228600" h="246379">
                <a:moveTo>
                  <a:pt x="0" y="122974"/>
                </a:moveTo>
                <a:lnTo>
                  <a:pt x="8983" y="75079"/>
                </a:lnTo>
                <a:lnTo>
                  <a:pt x="33480" y="35993"/>
                </a:lnTo>
                <a:lnTo>
                  <a:pt x="69812" y="9654"/>
                </a:lnTo>
                <a:lnTo>
                  <a:pt x="114300" y="0"/>
                </a:lnTo>
                <a:lnTo>
                  <a:pt x="158787" y="9654"/>
                </a:lnTo>
                <a:lnTo>
                  <a:pt x="195119" y="35993"/>
                </a:lnTo>
                <a:lnTo>
                  <a:pt x="219616" y="75079"/>
                </a:lnTo>
                <a:lnTo>
                  <a:pt x="228600" y="122974"/>
                </a:lnTo>
                <a:lnTo>
                  <a:pt x="219616" y="170861"/>
                </a:lnTo>
                <a:lnTo>
                  <a:pt x="195119" y="209965"/>
                </a:lnTo>
                <a:lnTo>
                  <a:pt x="158787" y="236331"/>
                </a:lnTo>
                <a:lnTo>
                  <a:pt x="114300" y="245999"/>
                </a:lnTo>
                <a:lnTo>
                  <a:pt x="69812" y="236331"/>
                </a:lnTo>
                <a:lnTo>
                  <a:pt x="33480" y="209965"/>
                </a:lnTo>
                <a:lnTo>
                  <a:pt x="8983" y="170861"/>
                </a:lnTo>
                <a:lnTo>
                  <a:pt x="0" y="122974"/>
                </a:lnTo>
                <a:close/>
              </a:path>
            </a:pathLst>
          </a:custGeom>
          <a:ln w="12700">
            <a:solidFill>
              <a:srgbClr val="000000"/>
            </a:solidFill>
          </a:ln>
        </p:spPr>
        <p:txBody>
          <a:bodyPr wrap="square" lIns="0" tIns="0" rIns="0" bIns="0" rtlCol="0"/>
          <a:lstStyle/>
          <a:p>
            <a:endParaRPr/>
          </a:p>
        </p:txBody>
      </p:sp>
      <p:sp>
        <p:nvSpPr>
          <p:cNvPr id="66" name="object 66"/>
          <p:cNvSpPr/>
          <p:nvPr/>
        </p:nvSpPr>
        <p:spPr>
          <a:xfrm>
            <a:off x="3609975" y="5800744"/>
            <a:ext cx="442975" cy="217487"/>
          </a:xfrm>
          <a:prstGeom prst="rect">
            <a:avLst/>
          </a:prstGeom>
          <a:blipFill>
            <a:blip r:embed="rId8" cstate="print"/>
            <a:stretch>
              <a:fillRect/>
            </a:stretch>
          </a:blipFill>
        </p:spPr>
        <p:txBody>
          <a:bodyPr wrap="square" lIns="0" tIns="0" rIns="0" bIns="0" rtlCol="0"/>
          <a:lstStyle/>
          <a:p>
            <a:endParaRPr/>
          </a:p>
        </p:txBody>
      </p:sp>
      <p:sp>
        <p:nvSpPr>
          <p:cNvPr id="67" name="object 67"/>
          <p:cNvSpPr/>
          <p:nvPr/>
        </p:nvSpPr>
        <p:spPr>
          <a:xfrm>
            <a:off x="4078351" y="5800744"/>
            <a:ext cx="292100" cy="231775"/>
          </a:xfrm>
          <a:prstGeom prst="rect">
            <a:avLst/>
          </a:prstGeom>
          <a:blipFill>
            <a:blip r:embed="rId9" cstate="print"/>
            <a:stretch>
              <a:fillRect/>
            </a:stretch>
          </a:blipFill>
        </p:spPr>
        <p:txBody>
          <a:bodyPr wrap="square" lIns="0" tIns="0" rIns="0" bIns="0" rtlCol="0"/>
          <a:lstStyle/>
          <a:p>
            <a:endParaRPr/>
          </a:p>
        </p:txBody>
      </p:sp>
      <p:sp>
        <p:nvSpPr>
          <p:cNvPr id="68" name="object 68"/>
          <p:cNvSpPr/>
          <p:nvPr/>
        </p:nvSpPr>
        <p:spPr>
          <a:xfrm>
            <a:off x="4370451" y="5283219"/>
            <a:ext cx="621030" cy="831850"/>
          </a:xfrm>
          <a:custGeom>
            <a:avLst/>
            <a:gdLst/>
            <a:ahLst/>
            <a:cxnLst/>
            <a:rect l="l" t="t" r="r" b="b"/>
            <a:pathLst>
              <a:path w="621029" h="831850">
                <a:moveTo>
                  <a:pt x="0" y="831850"/>
                </a:moveTo>
                <a:lnTo>
                  <a:pt x="620712" y="831850"/>
                </a:lnTo>
                <a:lnTo>
                  <a:pt x="620712" y="0"/>
                </a:lnTo>
                <a:lnTo>
                  <a:pt x="0" y="0"/>
                </a:lnTo>
                <a:lnTo>
                  <a:pt x="0" y="831850"/>
                </a:lnTo>
                <a:close/>
              </a:path>
            </a:pathLst>
          </a:custGeom>
          <a:solidFill>
            <a:srgbClr val="FFEBFF"/>
          </a:solidFill>
        </p:spPr>
        <p:txBody>
          <a:bodyPr wrap="square" lIns="0" tIns="0" rIns="0" bIns="0" rtlCol="0"/>
          <a:lstStyle/>
          <a:p>
            <a:endParaRPr/>
          </a:p>
        </p:txBody>
      </p:sp>
      <p:sp>
        <p:nvSpPr>
          <p:cNvPr id="69" name="object 69"/>
          <p:cNvSpPr/>
          <p:nvPr/>
        </p:nvSpPr>
        <p:spPr>
          <a:xfrm>
            <a:off x="4370451" y="5283219"/>
            <a:ext cx="621030" cy="831850"/>
          </a:xfrm>
          <a:custGeom>
            <a:avLst/>
            <a:gdLst/>
            <a:ahLst/>
            <a:cxnLst/>
            <a:rect l="l" t="t" r="r" b="b"/>
            <a:pathLst>
              <a:path w="621029" h="831850">
                <a:moveTo>
                  <a:pt x="0" y="831850"/>
                </a:moveTo>
                <a:lnTo>
                  <a:pt x="620712" y="831850"/>
                </a:lnTo>
                <a:lnTo>
                  <a:pt x="620712" y="0"/>
                </a:lnTo>
                <a:lnTo>
                  <a:pt x="0" y="0"/>
                </a:lnTo>
                <a:lnTo>
                  <a:pt x="0" y="831850"/>
                </a:lnTo>
                <a:close/>
              </a:path>
            </a:pathLst>
          </a:custGeom>
          <a:ln w="12700">
            <a:solidFill>
              <a:srgbClr val="000000"/>
            </a:solidFill>
          </a:ln>
        </p:spPr>
        <p:txBody>
          <a:bodyPr wrap="square" lIns="0" tIns="0" rIns="0" bIns="0" rtlCol="0"/>
          <a:lstStyle/>
          <a:p>
            <a:endParaRPr/>
          </a:p>
        </p:txBody>
      </p:sp>
      <p:sp>
        <p:nvSpPr>
          <p:cNvPr id="70" name="object 70"/>
          <p:cNvSpPr/>
          <p:nvPr/>
        </p:nvSpPr>
        <p:spPr>
          <a:xfrm>
            <a:off x="4997450" y="5525789"/>
            <a:ext cx="368300" cy="76200"/>
          </a:xfrm>
          <a:custGeom>
            <a:avLst/>
            <a:gdLst/>
            <a:ahLst/>
            <a:cxnLst/>
            <a:rect l="l" t="t" r="r" b="b"/>
            <a:pathLst>
              <a:path w="368300" h="76200">
                <a:moveTo>
                  <a:pt x="292079" y="44396"/>
                </a:moveTo>
                <a:lnTo>
                  <a:pt x="291973" y="76199"/>
                </a:lnTo>
                <a:lnTo>
                  <a:pt x="356005" y="44449"/>
                </a:lnTo>
                <a:lnTo>
                  <a:pt x="304800" y="44449"/>
                </a:lnTo>
                <a:lnTo>
                  <a:pt x="292079" y="44396"/>
                </a:lnTo>
                <a:close/>
              </a:path>
              <a:path w="368300" h="76200">
                <a:moveTo>
                  <a:pt x="292121" y="31697"/>
                </a:moveTo>
                <a:lnTo>
                  <a:pt x="292079" y="44396"/>
                </a:lnTo>
                <a:lnTo>
                  <a:pt x="304800" y="44449"/>
                </a:lnTo>
                <a:lnTo>
                  <a:pt x="304800" y="31749"/>
                </a:lnTo>
                <a:lnTo>
                  <a:pt x="292121" y="31697"/>
                </a:lnTo>
                <a:close/>
              </a:path>
              <a:path w="368300" h="76200">
                <a:moveTo>
                  <a:pt x="292226" y="0"/>
                </a:moveTo>
                <a:lnTo>
                  <a:pt x="292121" y="31697"/>
                </a:lnTo>
                <a:lnTo>
                  <a:pt x="304800" y="31749"/>
                </a:lnTo>
                <a:lnTo>
                  <a:pt x="304800" y="44449"/>
                </a:lnTo>
                <a:lnTo>
                  <a:pt x="356005" y="44449"/>
                </a:lnTo>
                <a:lnTo>
                  <a:pt x="368300" y="38353"/>
                </a:lnTo>
                <a:lnTo>
                  <a:pt x="292226" y="0"/>
                </a:lnTo>
                <a:close/>
              </a:path>
              <a:path w="368300" h="76200">
                <a:moveTo>
                  <a:pt x="0" y="30479"/>
                </a:moveTo>
                <a:lnTo>
                  <a:pt x="0" y="43179"/>
                </a:lnTo>
                <a:lnTo>
                  <a:pt x="292079" y="44396"/>
                </a:lnTo>
                <a:lnTo>
                  <a:pt x="292121" y="31697"/>
                </a:lnTo>
                <a:lnTo>
                  <a:pt x="0" y="30479"/>
                </a:lnTo>
                <a:close/>
              </a:path>
            </a:pathLst>
          </a:custGeom>
          <a:solidFill>
            <a:srgbClr val="000000"/>
          </a:solidFill>
        </p:spPr>
        <p:txBody>
          <a:bodyPr wrap="square" lIns="0" tIns="0" rIns="0" bIns="0" rtlCol="0"/>
          <a:lstStyle/>
          <a:p>
            <a:endParaRPr/>
          </a:p>
        </p:txBody>
      </p:sp>
      <p:sp>
        <p:nvSpPr>
          <p:cNvPr id="71" name="object 71"/>
          <p:cNvSpPr/>
          <p:nvPr/>
        </p:nvSpPr>
        <p:spPr>
          <a:xfrm>
            <a:off x="5010022" y="5763914"/>
            <a:ext cx="368935" cy="76200"/>
          </a:xfrm>
          <a:custGeom>
            <a:avLst/>
            <a:gdLst/>
            <a:ahLst/>
            <a:cxnLst/>
            <a:rect l="l" t="t" r="r" b="b"/>
            <a:pathLst>
              <a:path w="368935" h="76200">
                <a:moveTo>
                  <a:pt x="357564" y="31622"/>
                </a:moveTo>
                <a:lnTo>
                  <a:pt x="304800" y="31622"/>
                </a:lnTo>
                <a:lnTo>
                  <a:pt x="305053" y="44322"/>
                </a:lnTo>
                <a:lnTo>
                  <a:pt x="292334" y="44540"/>
                </a:lnTo>
                <a:lnTo>
                  <a:pt x="292862" y="76199"/>
                </a:lnTo>
                <a:lnTo>
                  <a:pt x="368426" y="36829"/>
                </a:lnTo>
                <a:lnTo>
                  <a:pt x="357564" y="31622"/>
                </a:lnTo>
                <a:close/>
              </a:path>
              <a:path w="368935" h="76200">
                <a:moveTo>
                  <a:pt x="292122" y="31839"/>
                </a:moveTo>
                <a:lnTo>
                  <a:pt x="0" y="36829"/>
                </a:lnTo>
                <a:lnTo>
                  <a:pt x="253" y="49529"/>
                </a:lnTo>
                <a:lnTo>
                  <a:pt x="292334" y="44540"/>
                </a:lnTo>
                <a:lnTo>
                  <a:pt x="292122" y="31839"/>
                </a:lnTo>
                <a:close/>
              </a:path>
              <a:path w="368935" h="76200">
                <a:moveTo>
                  <a:pt x="304800" y="31622"/>
                </a:moveTo>
                <a:lnTo>
                  <a:pt x="292122" y="31839"/>
                </a:lnTo>
                <a:lnTo>
                  <a:pt x="292334" y="44540"/>
                </a:lnTo>
                <a:lnTo>
                  <a:pt x="305053" y="44322"/>
                </a:lnTo>
                <a:lnTo>
                  <a:pt x="304800" y="31622"/>
                </a:lnTo>
                <a:close/>
              </a:path>
              <a:path w="368935" h="76200">
                <a:moveTo>
                  <a:pt x="291591" y="0"/>
                </a:moveTo>
                <a:lnTo>
                  <a:pt x="292122" y="31839"/>
                </a:lnTo>
                <a:lnTo>
                  <a:pt x="304800" y="31622"/>
                </a:lnTo>
                <a:lnTo>
                  <a:pt x="357564" y="31622"/>
                </a:lnTo>
                <a:lnTo>
                  <a:pt x="291591" y="0"/>
                </a:lnTo>
                <a:close/>
              </a:path>
            </a:pathLst>
          </a:custGeom>
          <a:solidFill>
            <a:srgbClr val="000000"/>
          </a:solidFill>
        </p:spPr>
        <p:txBody>
          <a:bodyPr wrap="square" lIns="0" tIns="0" rIns="0" bIns="0" rtlCol="0"/>
          <a:lstStyle/>
          <a:p>
            <a:endParaRPr/>
          </a:p>
        </p:txBody>
      </p:sp>
      <p:sp>
        <p:nvSpPr>
          <p:cNvPr id="72" name="object 72"/>
          <p:cNvSpPr/>
          <p:nvPr/>
        </p:nvSpPr>
        <p:spPr>
          <a:xfrm>
            <a:off x="4319651" y="5364117"/>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solidFill>
            <a:srgbClr val="FFEBFF"/>
          </a:solidFill>
        </p:spPr>
        <p:txBody>
          <a:bodyPr wrap="square" lIns="0" tIns="0" rIns="0" bIns="0" rtlCol="0"/>
          <a:lstStyle/>
          <a:p>
            <a:endParaRPr/>
          </a:p>
        </p:txBody>
      </p:sp>
      <p:sp>
        <p:nvSpPr>
          <p:cNvPr id="73" name="object 73"/>
          <p:cNvSpPr/>
          <p:nvPr/>
        </p:nvSpPr>
        <p:spPr>
          <a:xfrm>
            <a:off x="4319651" y="5364117"/>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ln w="12700">
            <a:solidFill>
              <a:srgbClr val="000000"/>
            </a:solidFill>
          </a:ln>
        </p:spPr>
        <p:txBody>
          <a:bodyPr wrap="square" lIns="0" tIns="0" rIns="0" bIns="0" rtlCol="0"/>
          <a:lstStyle/>
          <a:p>
            <a:endParaRPr/>
          </a:p>
        </p:txBody>
      </p:sp>
      <p:sp>
        <p:nvSpPr>
          <p:cNvPr id="74" name="object 74"/>
          <p:cNvSpPr/>
          <p:nvPr/>
        </p:nvSpPr>
        <p:spPr>
          <a:xfrm>
            <a:off x="4319651" y="5664282"/>
            <a:ext cx="76200" cy="68580"/>
          </a:xfrm>
          <a:custGeom>
            <a:avLst/>
            <a:gdLst/>
            <a:ahLst/>
            <a:cxnLst/>
            <a:rect l="l" t="t" r="r" b="b"/>
            <a:pathLst>
              <a:path w="76200" h="68579">
                <a:moveTo>
                  <a:pt x="0" y="68262"/>
                </a:moveTo>
                <a:lnTo>
                  <a:pt x="76200" y="68262"/>
                </a:lnTo>
                <a:lnTo>
                  <a:pt x="76200" y="0"/>
                </a:lnTo>
                <a:lnTo>
                  <a:pt x="0" y="0"/>
                </a:lnTo>
                <a:lnTo>
                  <a:pt x="0" y="68262"/>
                </a:lnTo>
                <a:close/>
              </a:path>
            </a:pathLst>
          </a:custGeom>
          <a:solidFill>
            <a:srgbClr val="FFEBFF"/>
          </a:solidFill>
        </p:spPr>
        <p:txBody>
          <a:bodyPr wrap="square" lIns="0" tIns="0" rIns="0" bIns="0" rtlCol="0"/>
          <a:lstStyle/>
          <a:p>
            <a:endParaRPr/>
          </a:p>
        </p:txBody>
      </p:sp>
      <p:sp>
        <p:nvSpPr>
          <p:cNvPr id="75" name="object 75"/>
          <p:cNvSpPr/>
          <p:nvPr/>
        </p:nvSpPr>
        <p:spPr>
          <a:xfrm>
            <a:off x="4319651" y="5664282"/>
            <a:ext cx="76200" cy="68580"/>
          </a:xfrm>
          <a:custGeom>
            <a:avLst/>
            <a:gdLst/>
            <a:ahLst/>
            <a:cxnLst/>
            <a:rect l="l" t="t" r="r" b="b"/>
            <a:pathLst>
              <a:path w="76200" h="68579">
                <a:moveTo>
                  <a:pt x="0" y="68262"/>
                </a:moveTo>
                <a:lnTo>
                  <a:pt x="76200" y="68262"/>
                </a:lnTo>
                <a:lnTo>
                  <a:pt x="76200" y="0"/>
                </a:lnTo>
                <a:lnTo>
                  <a:pt x="0" y="0"/>
                </a:lnTo>
                <a:lnTo>
                  <a:pt x="0" y="68262"/>
                </a:lnTo>
                <a:close/>
              </a:path>
            </a:pathLst>
          </a:custGeom>
          <a:ln w="12700">
            <a:solidFill>
              <a:srgbClr val="000000"/>
            </a:solidFill>
          </a:ln>
        </p:spPr>
        <p:txBody>
          <a:bodyPr wrap="square" lIns="0" tIns="0" rIns="0" bIns="0" rtlCol="0"/>
          <a:lstStyle/>
          <a:p>
            <a:endParaRPr/>
          </a:p>
        </p:txBody>
      </p:sp>
      <p:sp>
        <p:nvSpPr>
          <p:cNvPr id="76" name="object 76"/>
          <p:cNvSpPr/>
          <p:nvPr/>
        </p:nvSpPr>
        <p:spPr>
          <a:xfrm>
            <a:off x="4319651" y="5949969"/>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solidFill>
            <a:srgbClr val="FFEBFF"/>
          </a:solidFill>
        </p:spPr>
        <p:txBody>
          <a:bodyPr wrap="square" lIns="0" tIns="0" rIns="0" bIns="0" rtlCol="0"/>
          <a:lstStyle/>
          <a:p>
            <a:endParaRPr/>
          </a:p>
        </p:txBody>
      </p:sp>
      <p:sp>
        <p:nvSpPr>
          <p:cNvPr id="77" name="object 77"/>
          <p:cNvSpPr/>
          <p:nvPr/>
        </p:nvSpPr>
        <p:spPr>
          <a:xfrm>
            <a:off x="4319651" y="5949969"/>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ln w="12700">
            <a:solidFill>
              <a:srgbClr val="000000"/>
            </a:solidFill>
          </a:ln>
        </p:spPr>
        <p:txBody>
          <a:bodyPr wrap="square" lIns="0" tIns="0" rIns="0" bIns="0" rtlCol="0"/>
          <a:lstStyle/>
          <a:p>
            <a:endParaRPr/>
          </a:p>
        </p:txBody>
      </p:sp>
      <p:sp>
        <p:nvSpPr>
          <p:cNvPr id="78" name="object 78"/>
          <p:cNvSpPr/>
          <p:nvPr/>
        </p:nvSpPr>
        <p:spPr>
          <a:xfrm>
            <a:off x="4953000" y="5378532"/>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solidFill>
            <a:srgbClr val="FFEBFF"/>
          </a:solidFill>
        </p:spPr>
        <p:txBody>
          <a:bodyPr wrap="square" lIns="0" tIns="0" rIns="0" bIns="0" rtlCol="0"/>
          <a:lstStyle/>
          <a:p>
            <a:endParaRPr/>
          </a:p>
        </p:txBody>
      </p:sp>
      <p:sp>
        <p:nvSpPr>
          <p:cNvPr id="79" name="object 79"/>
          <p:cNvSpPr/>
          <p:nvPr/>
        </p:nvSpPr>
        <p:spPr>
          <a:xfrm>
            <a:off x="4953000" y="5378532"/>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ln w="12700">
            <a:solidFill>
              <a:srgbClr val="000000"/>
            </a:solidFill>
          </a:ln>
        </p:spPr>
        <p:txBody>
          <a:bodyPr wrap="square" lIns="0" tIns="0" rIns="0" bIns="0" rtlCol="0"/>
          <a:lstStyle/>
          <a:p>
            <a:endParaRPr/>
          </a:p>
        </p:txBody>
      </p:sp>
      <p:sp>
        <p:nvSpPr>
          <p:cNvPr id="80" name="object 80"/>
          <p:cNvSpPr/>
          <p:nvPr/>
        </p:nvSpPr>
        <p:spPr>
          <a:xfrm>
            <a:off x="4953000" y="5664219"/>
            <a:ext cx="63500" cy="82550"/>
          </a:xfrm>
          <a:custGeom>
            <a:avLst/>
            <a:gdLst/>
            <a:ahLst/>
            <a:cxnLst/>
            <a:rect l="l" t="t" r="r" b="b"/>
            <a:pathLst>
              <a:path w="63500" h="82550">
                <a:moveTo>
                  <a:pt x="0" y="82550"/>
                </a:moveTo>
                <a:lnTo>
                  <a:pt x="63500" y="82550"/>
                </a:lnTo>
                <a:lnTo>
                  <a:pt x="63500" y="0"/>
                </a:lnTo>
                <a:lnTo>
                  <a:pt x="0" y="0"/>
                </a:lnTo>
                <a:lnTo>
                  <a:pt x="0" y="82550"/>
                </a:lnTo>
                <a:close/>
              </a:path>
            </a:pathLst>
          </a:custGeom>
          <a:solidFill>
            <a:srgbClr val="FFEBFF"/>
          </a:solidFill>
        </p:spPr>
        <p:txBody>
          <a:bodyPr wrap="square" lIns="0" tIns="0" rIns="0" bIns="0" rtlCol="0"/>
          <a:lstStyle/>
          <a:p>
            <a:endParaRPr/>
          </a:p>
        </p:txBody>
      </p:sp>
      <p:sp>
        <p:nvSpPr>
          <p:cNvPr id="81" name="object 81"/>
          <p:cNvSpPr/>
          <p:nvPr/>
        </p:nvSpPr>
        <p:spPr>
          <a:xfrm>
            <a:off x="4953000" y="5664219"/>
            <a:ext cx="63500" cy="82550"/>
          </a:xfrm>
          <a:custGeom>
            <a:avLst/>
            <a:gdLst/>
            <a:ahLst/>
            <a:cxnLst/>
            <a:rect l="l" t="t" r="r" b="b"/>
            <a:pathLst>
              <a:path w="63500" h="82550">
                <a:moveTo>
                  <a:pt x="0" y="82550"/>
                </a:moveTo>
                <a:lnTo>
                  <a:pt x="63500" y="82550"/>
                </a:lnTo>
                <a:lnTo>
                  <a:pt x="63500" y="0"/>
                </a:lnTo>
                <a:lnTo>
                  <a:pt x="0" y="0"/>
                </a:lnTo>
                <a:lnTo>
                  <a:pt x="0" y="82550"/>
                </a:lnTo>
                <a:close/>
              </a:path>
            </a:pathLst>
          </a:custGeom>
          <a:ln w="12700">
            <a:solidFill>
              <a:srgbClr val="000000"/>
            </a:solidFill>
          </a:ln>
        </p:spPr>
        <p:txBody>
          <a:bodyPr wrap="square" lIns="0" tIns="0" rIns="0" bIns="0" rtlCol="0"/>
          <a:lstStyle/>
          <a:p>
            <a:endParaRPr/>
          </a:p>
        </p:txBody>
      </p:sp>
      <p:sp>
        <p:nvSpPr>
          <p:cNvPr id="82" name="object 82"/>
          <p:cNvSpPr/>
          <p:nvPr/>
        </p:nvSpPr>
        <p:spPr>
          <a:xfrm>
            <a:off x="4953000" y="5964256"/>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solidFill>
            <a:srgbClr val="FFEBFF"/>
          </a:solidFill>
        </p:spPr>
        <p:txBody>
          <a:bodyPr wrap="square" lIns="0" tIns="0" rIns="0" bIns="0" rtlCol="0"/>
          <a:lstStyle/>
          <a:p>
            <a:endParaRPr/>
          </a:p>
        </p:txBody>
      </p:sp>
      <p:sp>
        <p:nvSpPr>
          <p:cNvPr id="83" name="object 83"/>
          <p:cNvSpPr/>
          <p:nvPr/>
        </p:nvSpPr>
        <p:spPr>
          <a:xfrm>
            <a:off x="4953000" y="5964256"/>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ln w="12700">
            <a:solidFill>
              <a:srgbClr val="000000"/>
            </a:solidFill>
          </a:ln>
        </p:spPr>
        <p:txBody>
          <a:bodyPr wrap="square" lIns="0" tIns="0" rIns="0" bIns="0" rtlCol="0"/>
          <a:lstStyle/>
          <a:p>
            <a:endParaRPr/>
          </a:p>
        </p:txBody>
      </p:sp>
      <p:sp>
        <p:nvSpPr>
          <p:cNvPr id="84" name="object 84"/>
          <p:cNvSpPr/>
          <p:nvPr/>
        </p:nvSpPr>
        <p:spPr>
          <a:xfrm>
            <a:off x="5432425" y="5095894"/>
            <a:ext cx="0" cy="1109980"/>
          </a:xfrm>
          <a:custGeom>
            <a:avLst/>
            <a:gdLst/>
            <a:ahLst/>
            <a:cxnLst/>
            <a:rect l="l" t="t" r="r" b="b"/>
            <a:pathLst>
              <a:path h="1109979">
                <a:moveTo>
                  <a:pt x="0" y="0"/>
                </a:moveTo>
                <a:lnTo>
                  <a:pt x="0" y="1109662"/>
                </a:lnTo>
              </a:path>
            </a:pathLst>
          </a:custGeom>
          <a:ln w="12700">
            <a:solidFill>
              <a:srgbClr val="333333"/>
            </a:solidFill>
          </a:ln>
        </p:spPr>
        <p:txBody>
          <a:bodyPr wrap="square" lIns="0" tIns="0" rIns="0" bIns="0" rtlCol="0"/>
          <a:lstStyle/>
          <a:p>
            <a:endParaRPr/>
          </a:p>
        </p:txBody>
      </p:sp>
      <p:sp>
        <p:nvSpPr>
          <p:cNvPr id="85" name="object 85"/>
          <p:cNvSpPr/>
          <p:nvPr/>
        </p:nvSpPr>
        <p:spPr>
          <a:xfrm>
            <a:off x="3874008" y="4900440"/>
            <a:ext cx="993330" cy="400812"/>
          </a:xfrm>
          <a:prstGeom prst="rect">
            <a:avLst/>
          </a:prstGeom>
          <a:blipFill>
            <a:blip r:embed="rId10" cstate="print"/>
            <a:stretch>
              <a:fillRect/>
            </a:stretch>
          </a:blipFill>
        </p:spPr>
        <p:txBody>
          <a:bodyPr wrap="square" lIns="0" tIns="0" rIns="0" bIns="0" rtlCol="0"/>
          <a:lstStyle/>
          <a:p>
            <a:endParaRPr/>
          </a:p>
        </p:txBody>
      </p:sp>
      <p:sp>
        <p:nvSpPr>
          <p:cNvPr id="86" name="object 86"/>
          <p:cNvSpPr/>
          <p:nvPr/>
        </p:nvSpPr>
        <p:spPr>
          <a:xfrm>
            <a:off x="4564379" y="4900440"/>
            <a:ext cx="283463" cy="400812"/>
          </a:xfrm>
          <a:prstGeom prst="rect">
            <a:avLst/>
          </a:prstGeom>
          <a:blipFill>
            <a:blip r:embed="rId4" cstate="print"/>
            <a:stretch>
              <a:fillRect/>
            </a:stretch>
          </a:blipFill>
        </p:spPr>
        <p:txBody>
          <a:bodyPr wrap="square" lIns="0" tIns="0" rIns="0" bIns="0" rtlCol="0"/>
          <a:lstStyle/>
          <a:p>
            <a:endParaRPr/>
          </a:p>
        </p:txBody>
      </p:sp>
      <p:sp>
        <p:nvSpPr>
          <p:cNvPr id="87" name="object 87"/>
          <p:cNvSpPr txBox="1"/>
          <p:nvPr/>
        </p:nvSpPr>
        <p:spPr>
          <a:xfrm>
            <a:off x="3155950" y="4378280"/>
            <a:ext cx="2371725" cy="2291080"/>
          </a:xfrm>
          <a:prstGeom prst="rect">
            <a:avLst/>
          </a:prstGeom>
          <a:ln w="19050">
            <a:solidFill>
              <a:srgbClr val="000080"/>
            </a:solidFill>
          </a:ln>
        </p:spPr>
        <p:txBody>
          <a:bodyPr vert="horz" wrap="square" lIns="0" tIns="26669" rIns="0" bIns="0" rtlCol="0">
            <a:spAutoFit/>
          </a:bodyPr>
          <a:lstStyle/>
          <a:p>
            <a:pPr marR="1590040" algn="ctr">
              <a:lnSpc>
                <a:spcPct val="100000"/>
              </a:lnSpc>
              <a:spcBef>
                <a:spcPts val="209"/>
              </a:spcBef>
            </a:pPr>
            <a:r>
              <a:rPr sz="1500" b="1" spc="-185" dirty="0">
                <a:solidFill>
                  <a:srgbClr val="003399"/>
                </a:solidFill>
                <a:latin typeface="Arial"/>
                <a:cs typeface="Arial"/>
              </a:rPr>
              <a:t>RTNET</a:t>
            </a:r>
            <a:endParaRPr sz="1500">
              <a:latin typeface="Arial"/>
              <a:cs typeface="Arial"/>
            </a:endParaRPr>
          </a:p>
          <a:p>
            <a:pPr>
              <a:lnSpc>
                <a:spcPct val="100000"/>
              </a:lnSpc>
              <a:spcBef>
                <a:spcPts val="40"/>
              </a:spcBef>
            </a:pPr>
            <a:endParaRPr sz="2050">
              <a:latin typeface="Times New Roman"/>
              <a:cs typeface="Times New Roman"/>
            </a:endParaRPr>
          </a:p>
          <a:p>
            <a:pPr marR="12065" algn="ctr">
              <a:lnSpc>
                <a:spcPct val="100000"/>
              </a:lnSpc>
              <a:spcBef>
                <a:spcPts val="5"/>
              </a:spcBef>
            </a:pPr>
            <a:r>
              <a:rPr sz="1400" b="1" spc="-135" dirty="0">
                <a:solidFill>
                  <a:srgbClr val="333333"/>
                </a:solidFill>
                <a:latin typeface="Arial"/>
                <a:cs typeface="Arial"/>
              </a:rPr>
              <a:t>NETMOM</a:t>
            </a:r>
            <a:endParaRPr sz="1400">
              <a:latin typeface="Arial"/>
              <a:cs typeface="Arial"/>
            </a:endParaRPr>
          </a:p>
          <a:p>
            <a:pPr marL="295910" marR="1953895" algn="ctr">
              <a:lnSpc>
                <a:spcPct val="172900"/>
              </a:lnSpc>
              <a:spcBef>
                <a:spcPts val="535"/>
              </a:spcBef>
            </a:pPr>
            <a:r>
              <a:rPr sz="1500" spc="-185" dirty="0">
                <a:latin typeface="Arial"/>
                <a:cs typeface="Arial"/>
              </a:rPr>
              <a:t>G  G</a:t>
            </a:r>
            <a:endParaRPr sz="1500">
              <a:latin typeface="Arial"/>
              <a:cs typeface="Arial"/>
            </a:endParaRPr>
          </a:p>
        </p:txBody>
      </p:sp>
      <p:sp>
        <p:nvSpPr>
          <p:cNvPr id="88" name="object 88"/>
          <p:cNvSpPr/>
          <p:nvPr/>
        </p:nvSpPr>
        <p:spPr>
          <a:xfrm>
            <a:off x="133350" y="3686130"/>
            <a:ext cx="2371725" cy="2291080"/>
          </a:xfrm>
          <a:custGeom>
            <a:avLst/>
            <a:gdLst/>
            <a:ahLst/>
            <a:cxnLst/>
            <a:rect l="l" t="t" r="r" b="b"/>
            <a:pathLst>
              <a:path w="2371725" h="2291079">
                <a:moveTo>
                  <a:pt x="0" y="2290826"/>
                </a:moveTo>
                <a:lnTo>
                  <a:pt x="2371725" y="2290826"/>
                </a:lnTo>
                <a:lnTo>
                  <a:pt x="2371725" y="0"/>
                </a:lnTo>
                <a:lnTo>
                  <a:pt x="0" y="0"/>
                </a:lnTo>
                <a:lnTo>
                  <a:pt x="0" y="2290826"/>
                </a:lnTo>
                <a:close/>
              </a:path>
            </a:pathLst>
          </a:custGeom>
          <a:solidFill>
            <a:srgbClr val="E2FFFF"/>
          </a:solidFill>
        </p:spPr>
        <p:txBody>
          <a:bodyPr wrap="square" lIns="0" tIns="0" rIns="0" bIns="0" rtlCol="0"/>
          <a:lstStyle/>
          <a:p>
            <a:endParaRPr/>
          </a:p>
        </p:txBody>
      </p:sp>
      <p:sp>
        <p:nvSpPr>
          <p:cNvPr id="89" name="object 89"/>
          <p:cNvSpPr/>
          <p:nvPr/>
        </p:nvSpPr>
        <p:spPr>
          <a:xfrm>
            <a:off x="260350" y="3752869"/>
            <a:ext cx="1068705" cy="206375"/>
          </a:xfrm>
          <a:custGeom>
            <a:avLst/>
            <a:gdLst/>
            <a:ahLst/>
            <a:cxnLst/>
            <a:rect l="l" t="t" r="r" b="b"/>
            <a:pathLst>
              <a:path w="1068705" h="206375">
                <a:moveTo>
                  <a:pt x="0" y="206375"/>
                </a:moveTo>
                <a:lnTo>
                  <a:pt x="1068387" y="206375"/>
                </a:lnTo>
                <a:lnTo>
                  <a:pt x="1068387" y="0"/>
                </a:lnTo>
                <a:lnTo>
                  <a:pt x="0" y="0"/>
                </a:lnTo>
                <a:lnTo>
                  <a:pt x="0" y="206375"/>
                </a:lnTo>
                <a:close/>
              </a:path>
            </a:pathLst>
          </a:custGeom>
          <a:solidFill>
            <a:srgbClr val="E2FFFF"/>
          </a:solidFill>
        </p:spPr>
        <p:txBody>
          <a:bodyPr wrap="square" lIns="0" tIns="0" rIns="0" bIns="0" rtlCol="0"/>
          <a:lstStyle/>
          <a:p>
            <a:endParaRPr/>
          </a:p>
        </p:txBody>
      </p:sp>
      <p:sp>
        <p:nvSpPr>
          <p:cNvPr id="90" name="object 90"/>
          <p:cNvSpPr/>
          <p:nvPr/>
        </p:nvSpPr>
        <p:spPr>
          <a:xfrm>
            <a:off x="1027175" y="3673621"/>
            <a:ext cx="301752" cy="426720"/>
          </a:xfrm>
          <a:prstGeom prst="rect">
            <a:avLst/>
          </a:prstGeom>
          <a:blipFill>
            <a:blip r:embed="rId5" cstate="print"/>
            <a:stretch>
              <a:fillRect/>
            </a:stretch>
          </a:blipFill>
        </p:spPr>
        <p:txBody>
          <a:bodyPr wrap="square" lIns="0" tIns="0" rIns="0" bIns="0" rtlCol="0"/>
          <a:lstStyle/>
          <a:p>
            <a:endParaRPr/>
          </a:p>
        </p:txBody>
      </p:sp>
      <p:sp>
        <p:nvSpPr>
          <p:cNvPr id="91" name="object 91"/>
          <p:cNvSpPr/>
          <p:nvPr/>
        </p:nvSpPr>
        <p:spPr>
          <a:xfrm>
            <a:off x="300037" y="5332495"/>
            <a:ext cx="2115185" cy="300355"/>
          </a:xfrm>
          <a:custGeom>
            <a:avLst/>
            <a:gdLst/>
            <a:ahLst/>
            <a:cxnLst/>
            <a:rect l="l" t="t" r="r" b="b"/>
            <a:pathLst>
              <a:path w="2115185" h="300354">
                <a:moveTo>
                  <a:pt x="1057338" y="0"/>
                </a:moveTo>
                <a:lnTo>
                  <a:pt x="981823" y="376"/>
                </a:lnTo>
                <a:lnTo>
                  <a:pt x="907742" y="1487"/>
                </a:lnTo>
                <a:lnTo>
                  <a:pt x="835274" y="3308"/>
                </a:lnTo>
                <a:lnTo>
                  <a:pt x="764597" y="5815"/>
                </a:lnTo>
                <a:lnTo>
                  <a:pt x="695890" y="8981"/>
                </a:lnTo>
                <a:lnTo>
                  <a:pt x="629332" y="12781"/>
                </a:lnTo>
                <a:lnTo>
                  <a:pt x="565103" y="17190"/>
                </a:lnTo>
                <a:lnTo>
                  <a:pt x="503380" y="22184"/>
                </a:lnTo>
                <a:lnTo>
                  <a:pt x="444343" y="27736"/>
                </a:lnTo>
                <a:lnTo>
                  <a:pt x="388171" y="33821"/>
                </a:lnTo>
                <a:lnTo>
                  <a:pt x="335042" y="40414"/>
                </a:lnTo>
                <a:lnTo>
                  <a:pt x="285135" y="47491"/>
                </a:lnTo>
                <a:lnTo>
                  <a:pt x="238630" y="55025"/>
                </a:lnTo>
                <a:lnTo>
                  <a:pt x="195705" y="62992"/>
                </a:lnTo>
                <a:lnTo>
                  <a:pt x="156539" y="71365"/>
                </a:lnTo>
                <a:lnTo>
                  <a:pt x="90200" y="89234"/>
                </a:lnTo>
                <a:lnTo>
                  <a:pt x="41042" y="108428"/>
                </a:lnTo>
                <a:lnTo>
                  <a:pt x="2654" y="139264"/>
                </a:lnTo>
                <a:lnTo>
                  <a:pt x="0" y="149987"/>
                </a:lnTo>
                <a:lnTo>
                  <a:pt x="2654" y="160694"/>
                </a:lnTo>
                <a:lnTo>
                  <a:pt x="41042" y="191500"/>
                </a:lnTo>
                <a:lnTo>
                  <a:pt x="90200" y="210685"/>
                </a:lnTo>
                <a:lnTo>
                  <a:pt x="156539" y="228551"/>
                </a:lnTo>
                <a:lnTo>
                  <a:pt x="195705" y="236926"/>
                </a:lnTo>
                <a:lnTo>
                  <a:pt x="238630" y="244895"/>
                </a:lnTo>
                <a:lnTo>
                  <a:pt x="285135" y="252433"/>
                </a:lnTo>
                <a:lnTo>
                  <a:pt x="335042" y="259513"/>
                </a:lnTo>
                <a:lnTo>
                  <a:pt x="388171" y="266111"/>
                </a:lnTo>
                <a:lnTo>
                  <a:pt x="444343" y="272202"/>
                </a:lnTo>
                <a:lnTo>
                  <a:pt x="503380" y="277759"/>
                </a:lnTo>
                <a:lnTo>
                  <a:pt x="565103" y="282758"/>
                </a:lnTo>
                <a:lnTo>
                  <a:pt x="629332" y="287173"/>
                </a:lnTo>
                <a:lnTo>
                  <a:pt x="695890" y="290978"/>
                </a:lnTo>
                <a:lnTo>
                  <a:pt x="764597" y="294149"/>
                </a:lnTo>
                <a:lnTo>
                  <a:pt x="835274" y="296659"/>
                </a:lnTo>
                <a:lnTo>
                  <a:pt x="907742" y="298483"/>
                </a:lnTo>
                <a:lnTo>
                  <a:pt x="981823" y="299597"/>
                </a:lnTo>
                <a:lnTo>
                  <a:pt x="1057338" y="299974"/>
                </a:lnTo>
                <a:lnTo>
                  <a:pt x="1132833" y="299597"/>
                </a:lnTo>
                <a:lnTo>
                  <a:pt x="1206896" y="298483"/>
                </a:lnTo>
                <a:lnTo>
                  <a:pt x="1279350" y="296659"/>
                </a:lnTo>
                <a:lnTo>
                  <a:pt x="1350015" y="294149"/>
                </a:lnTo>
                <a:lnTo>
                  <a:pt x="1418712" y="290978"/>
                </a:lnTo>
                <a:lnTo>
                  <a:pt x="1485262" y="287173"/>
                </a:lnTo>
                <a:lnTo>
                  <a:pt x="1549486" y="282758"/>
                </a:lnTo>
                <a:lnTo>
                  <a:pt x="1611205" y="277759"/>
                </a:lnTo>
                <a:lnTo>
                  <a:pt x="1670240" y="272202"/>
                </a:lnTo>
                <a:lnTo>
                  <a:pt x="1726411" y="266111"/>
                </a:lnTo>
                <a:lnTo>
                  <a:pt x="1779540" y="259513"/>
                </a:lnTo>
                <a:lnTo>
                  <a:pt x="1829448" y="252433"/>
                </a:lnTo>
                <a:lnTo>
                  <a:pt x="1875955" y="244895"/>
                </a:lnTo>
                <a:lnTo>
                  <a:pt x="1918883" y="236926"/>
                </a:lnTo>
                <a:lnTo>
                  <a:pt x="1958052" y="228551"/>
                </a:lnTo>
                <a:lnTo>
                  <a:pt x="2024399" y="210685"/>
                </a:lnTo>
                <a:lnTo>
                  <a:pt x="2073563" y="191500"/>
                </a:lnTo>
                <a:lnTo>
                  <a:pt x="2111958" y="160694"/>
                </a:lnTo>
                <a:lnTo>
                  <a:pt x="2114613" y="149987"/>
                </a:lnTo>
                <a:lnTo>
                  <a:pt x="2111958" y="139264"/>
                </a:lnTo>
                <a:lnTo>
                  <a:pt x="2073563" y="108428"/>
                </a:lnTo>
                <a:lnTo>
                  <a:pt x="2024399" y="89234"/>
                </a:lnTo>
                <a:lnTo>
                  <a:pt x="1958052" y="71365"/>
                </a:lnTo>
                <a:lnTo>
                  <a:pt x="1918883" y="62992"/>
                </a:lnTo>
                <a:lnTo>
                  <a:pt x="1875955" y="55025"/>
                </a:lnTo>
                <a:lnTo>
                  <a:pt x="1829448" y="47491"/>
                </a:lnTo>
                <a:lnTo>
                  <a:pt x="1779540" y="40414"/>
                </a:lnTo>
                <a:lnTo>
                  <a:pt x="1726411" y="33821"/>
                </a:lnTo>
                <a:lnTo>
                  <a:pt x="1670240" y="27736"/>
                </a:lnTo>
                <a:lnTo>
                  <a:pt x="1611205" y="22184"/>
                </a:lnTo>
                <a:lnTo>
                  <a:pt x="1549486" y="17190"/>
                </a:lnTo>
                <a:lnTo>
                  <a:pt x="1485262" y="12781"/>
                </a:lnTo>
                <a:lnTo>
                  <a:pt x="1418712" y="8981"/>
                </a:lnTo>
                <a:lnTo>
                  <a:pt x="1350015" y="5815"/>
                </a:lnTo>
                <a:lnTo>
                  <a:pt x="1279350" y="3308"/>
                </a:lnTo>
                <a:lnTo>
                  <a:pt x="1206896" y="1487"/>
                </a:lnTo>
                <a:lnTo>
                  <a:pt x="1132833" y="376"/>
                </a:lnTo>
                <a:lnTo>
                  <a:pt x="1057338" y="0"/>
                </a:lnTo>
                <a:close/>
              </a:path>
            </a:pathLst>
          </a:custGeom>
          <a:solidFill>
            <a:srgbClr val="E2FFFF"/>
          </a:solidFill>
        </p:spPr>
        <p:txBody>
          <a:bodyPr wrap="square" lIns="0" tIns="0" rIns="0" bIns="0" rtlCol="0"/>
          <a:lstStyle/>
          <a:p>
            <a:endParaRPr/>
          </a:p>
        </p:txBody>
      </p:sp>
      <p:sp>
        <p:nvSpPr>
          <p:cNvPr id="92" name="object 92"/>
          <p:cNvSpPr/>
          <p:nvPr/>
        </p:nvSpPr>
        <p:spPr>
          <a:xfrm>
            <a:off x="300037" y="5332495"/>
            <a:ext cx="2115185" cy="300355"/>
          </a:xfrm>
          <a:custGeom>
            <a:avLst/>
            <a:gdLst/>
            <a:ahLst/>
            <a:cxnLst/>
            <a:rect l="l" t="t" r="r" b="b"/>
            <a:pathLst>
              <a:path w="2115185" h="300354">
                <a:moveTo>
                  <a:pt x="0" y="149987"/>
                </a:moveTo>
                <a:lnTo>
                  <a:pt x="23354" y="118459"/>
                </a:lnTo>
                <a:lnTo>
                  <a:pt x="63384" y="98678"/>
                </a:lnTo>
                <a:lnTo>
                  <a:pt x="121311" y="80121"/>
                </a:lnTo>
                <a:lnTo>
                  <a:pt x="195705" y="62992"/>
                </a:lnTo>
                <a:lnTo>
                  <a:pt x="238630" y="55025"/>
                </a:lnTo>
                <a:lnTo>
                  <a:pt x="285135" y="47491"/>
                </a:lnTo>
                <a:lnTo>
                  <a:pt x="335042" y="40414"/>
                </a:lnTo>
                <a:lnTo>
                  <a:pt x="388171" y="33821"/>
                </a:lnTo>
                <a:lnTo>
                  <a:pt x="444343" y="27736"/>
                </a:lnTo>
                <a:lnTo>
                  <a:pt x="503380" y="22184"/>
                </a:lnTo>
                <a:lnTo>
                  <a:pt x="565103" y="17190"/>
                </a:lnTo>
                <a:lnTo>
                  <a:pt x="629332" y="12781"/>
                </a:lnTo>
                <a:lnTo>
                  <a:pt x="695890" y="8981"/>
                </a:lnTo>
                <a:lnTo>
                  <a:pt x="764597" y="5815"/>
                </a:lnTo>
                <a:lnTo>
                  <a:pt x="835274" y="3308"/>
                </a:lnTo>
                <a:lnTo>
                  <a:pt x="907742" y="1487"/>
                </a:lnTo>
                <a:lnTo>
                  <a:pt x="981823" y="376"/>
                </a:lnTo>
                <a:lnTo>
                  <a:pt x="1057338" y="0"/>
                </a:lnTo>
                <a:lnTo>
                  <a:pt x="1132833" y="376"/>
                </a:lnTo>
                <a:lnTo>
                  <a:pt x="1206896" y="1487"/>
                </a:lnTo>
                <a:lnTo>
                  <a:pt x="1279350" y="3308"/>
                </a:lnTo>
                <a:lnTo>
                  <a:pt x="1350015" y="5815"/>
                </a:lnTo>
                <a:lnTo>
                  <a:pt x="1418712" y="8981"/>
                </a:lnTo>
                <a:lnTo>
                  <a:pt x="1485262" y="12781"/>
                </a:lnTo>
                <a:lnTo>
                  <a:pt x="1549486" y="17190"/>
                </a:lnTo>
                <a:lnTo>
                  <a:pt x="1611205" y="22184"/>
                </a:lnTo>
                <a:lnTo>
                  <a:pt x="1670240" y="27736"/>
                </a:lnTo>
                <a:lnTo>
                  <a:pt x="1726411" y="33821"/>
                </a:lnTo>
                <a:lnTo>
                  <a:pt x="1779540" y="40414"/>
                </a:lnTo>
                <a:lnTo>
                  <a:pt x="1829448" y="47491"/>
                </a:lnTo>
                <a:lnTo>
                  <a:pt x="1875955" y="55025"/>
                </a:lnTo>
                <a:lnTo>
                  <a:pt x="1918883" y="62992"/>
                </a:lnTo>
                <a:lnTo>
                  <a:pt x="1958052" y="71365"/>
                </a:lnTo>
                <a:lnTo>
                  <a:pt x="2024399" y="89234"/>
                </a:lnTo>
                <a:lnTo>
                  <a:pt x="2073563" y="108428"/>
                </a:lnTo>
                <a:lnTo>
                  <a:pt x="2111958" y="139264"/>
                </a:lnTo>
                <a:lnTo>
                  <a:pt x="2114613" y="149987"/>
                </a:lnTo>
                <a:lnTo>
                  <a:pt x="2111958" y="160694"/>
                </a:lnTo>
                <a:lnTo>
                  <a:pt x="2073563" y="191500"/>
                </a:lnTo>
                <a:lnTo>
                  <a:pt x="2024399" y="210685"/>
                </a:lnTo>
                <a:lnTo>
                  <a:pt x="1958052" y="228551"/>
                </a:lnTo>
                <a:lnTo>
                  <a:pt x="1918883" y="236926"/>
                </a:lnTo>
                <a:lnTo>
                  <a:pt x="1875955" y="244895"/>
                </a:lnTo>
                <a:lnTo>
                  <a:pt x="1829448" y="252433"/>
                </a:lnTo>
                <a:lnTo>
                  <a:pt x="1779540" y="259513"/>
                </a:lnTo>
                <a:lnTo>
                  <a:pt x="1726411" y="266111"/>
                </a:lnTo>
                <a:lnTo>
                  <a:pt x="1670240" y="272202"/>
                </a:lnTo>
                <a:lnTo>
                  <a:pt x="1611205" y="277759"/>
                </a:lnTo>
                <a:lnTo>
                  <a:pt x="1549486" y="282758"/>
                </a:lnTo>
                <a:lnTo>
                  <a:pt x="1485262" y="287173"/>
                </a:lnTo>
                <a:lnTo>
                  <a:pt x="1418712" y="290978"/>
                </a:lnTo>
                <a:lnTo>
                  <a:pt x="1350015" y="294149"/>
                </a:lnTo>
                <a:lnTo>
                  <a:pt x="1279350" y="296659"/>
                </a:lnTo>
                <a:lnTo>
                  <a:pt x="1206896" y="298483"/>
                </a:lnTo>
                <a:lnTo>
                  <a:pt x="1132833" y="299597"/>
                </a:lnTo>
                <a:lnTo>
                  <a:pt x="1057338" y="299974"/>
                </a:lnTo>
                <a:lnTo>
                  <a:pt x="981823" y="299597"/>
                </a:lnTo>
                <a:lnTo>
                  <a:pt x="907742" y="298483"/>
                </a:lnTo>
                <a:lnTo>
                  <a:pt x="835274" y="296659"/>
                </a:lnTo>
                <a:lnTo>
                  <a:pt x="764597" y="294149"/>
                </a:lnTo>
                <a:lnTo>
                  <a:pt x="695890" y="290978"/>
                </a:lnTo>
                <a:lnTo>
                  <a:pt x="629332" y="287173"/>
                </a:lnTo>
                <a:lnTo>
                  <a:pt x="565103" y="282758"/>
                </a:lnTo>
                <a:lnTo>
                  <a:pt x="503380" y="277759"/>
                </a:lnTo>
                <a:lnTo>
                  <a:pt x="444343" y="272202"/>
                </a:lnTo>
                <a:lnTo>
                  <a:pt x="388171" y="266111"/>
                </a:lnTo>
                <a:lnTo>
                  <a:pt x="335042" y="259513"/>
                </a:lnTo>
                <a:lnTo>
                  <a:pt x="285135" y="252433"/>
                </a:lnTo>
                <a:lnTo>
                  <a:pt x="238630" y="244895"/>
                </a:lnTo>
                <a:lnTo>
                  <a:pt x="195705" y="236926"/>
                </a:lnTo>
                <a:lnTo>
                  <a:pt x="156539" y="228551"/>
                </a:lnTo>
                <a:lnTo>
                  <a:pt x="90200" y="210685"/>
                </a:lnTo>
                <a:lnTo>
                  <a:pt x="41042" y="191500"/>
                </a:lnTo>
                <a:lnTo>
                  <a:pt x="2654" y="160694"/>
                </a:lnTo>
                <a:lnTo>
                  <a:pt x="0" y="149987"/>
                </a:lnTo>
                <a:close/>
              </a:path>
            </a:pathLst>
          </a:custGeom>
          <a:ln w="12700">
            <a:solidFill>
              <a:srgbClr val="000000"/>
            </a:solidFill>
          </a:ln>
        </p:spPr>
        <p:txBody>
          <a:bodyPr wrap="square" lIns="0" tIns="0" rIns="0" bIns="0" rtlCol="0"/>
          <a:lstStyle/>
          <a:p>
            <a:endParaRPr/>
          </a:p>
        </p:txBody>
      </p:sp>
      <p:sp>
        <p:nvSpPr>
          <p:cNvPr id="93" name="object 93"/>
          <p:cNvSpPr/>
          <p:nvPr/>
        </p:nvSpPr>
        <p:spPr>
          <a:xfrm>
            <a:off x="295275" y="4392695"/>
            <a:ext cx="0" cy="1109980"/>
          </a:xfrm>
          <a:custGeom>
            <a:avLst/>
            <a:gdLst/>
            <a:ahLst/>
            <a:cxnLst/>
            <a:rect l="l" t="t" r="r" b="b"/>
            <a:pathLst>
              <a:path h="1109979">
                <a:moveTo>
                  <a:pt x="0" y="0"/>
                </a:moveTo>
                <a:lnTo>
                  <a:pt x="0" y="1109599"/>
                </a:lnTo>
              </a:path>
            </a:pathLst>
          </a:custGeom>
          <a:ln w="12700">
            <a:solidFill>
              <a:srgbClr val="333333"/>
            </a:solidFill>
          </a:ln>
        </p:spPr>
        <p:txBody>
          <a:bodyPr wrap="square" lIns="0" tIns="0" rIns="0" bIns="0" rtlCol="0"/>
          <a:lstStyle/>
          <a:p>
            <a:endParaRPr/>
          </a:p>
        </p:txBody>
      </p:sp>
      <p:sp>
        <p:nvSpPr>
          <p:cNvPr id="94" name="object 94"/>
          <p:cNvSpPr/>
          <p:nvPr/>
        </p:nvSpPr>
        <p:spPr>
          <a:xfrm>
            <a:off x="309562" y="4381455"/>
            <a:ext cx="2092325" cy="1100455"/>
          </a:xfrm>
          <a:custGeom>
            <a:avLst/>
            <a:gdLst/>
            <a:ahLst/>
            <a:cxnLst/>
            <a:rect l="l" t="t" r="r" b="b"/>
            <a:pathLst>
              <a:path w="2092325" h="1100454">
                <a:moveTo>
                  <a:pt x="0" y="1100137"/>
                </a:moveTo>
                <a:lnTo>
                  <a:pt x="2092325" y="1100137"/>
                </a:lnTo>
                <a:lnTo>
                  <a:pt x="2092325" y="0"/>
                </a:lnTo>
                <a:lnTo>
                  <a:pt x="0" y="0"/>
                </a:lnTo>
                <a:lnTo>
                  <a:pt x="0" y="1100137"/>
                </a:lnTo>
                <a:close/>
              </a:path>
            </a:pathLst>
          </a:custGeom>
          <a:solidFill>
            <a:srgbClr val="E2FFFF"/>
          </a:solidFill>
        </p:spPr>
        <p:txBody>
          <a:bodyPr wrap="square" lIns="0" tIns="0" rIns="0" bIns="0" rtlCol="0"/>
          <a:lstStyle/>
          <a:p>
            <a:endParaRPr/>
          </a:p>
        </p:txBody>
      </p:sp>
      <p:sp>
        <p:nvSpPr>
          <p:cNvPr id="95" name="object 95"/>
          <p:cNvSpPr/>
          <p:nvPr/>
        </p:nvSpPr>
        <p:spPr>
          <a:xfrm>
            <a:off x="300037" y="4271917"/>
            <a:ext cx="2115185" cy="217804"/>
          </a:xfrm>
          <a:custGeom>
            <a:avLst/>
            <a:gdLst/>
            <a:ahLst/>
            <a:cxnLst/>
            <a:rect l="l" t="t" r="r" b="b"/>
            <a:pathLst>
              <a:path w="2115185" h="217804">
                <a:moveTo>
                  <a:pt x="1057338" y="0"/>
                </a:moveTo>
                <a:lnTo>
                  <a:pt x="901085" y="1180"/>
                </a:lnTo>
                <a:lnTo>
                  <a:pt x="751953" y="4611"/>
                </a:lnTo>
                <a:lnTo>
                  <a:pt x="611577" y="10122"/>
                </a:lnTo>
                <a:lnTo>
                  <a:pt x="481592" y="17544"/>
                </a:lnTo>
                <a:lnTo>
                  <a:pt x="421007" y="21919"/>
                </a:lnTo>
                <a:lnTo>
                  <a:pt x="363633" y="26709"/>
                </a:lnTo>
                <a:lnTo>
                  <a:pt x="309675" y="31892"/>
                </a:lnTo>
                <a:lnTo>
                  <a:pt x="259336" y="37448"/>
                </a:lnTo>
                <a:lnTo>
                  <a:pt x="212821" y="43355"/>
                </a:lnTo>
                <a:lnTo>
                  <a:pt x="170335" y="49592"/>
                </a:lnTo>
                <a:lnTo>
                  <a:pt x="132082" y="56138"/>
                </a:lnTo>
                <a:lnTo>
                  <a:pt x="69092" y="70072"/>
                </a:lnTo>
                <a:lnTo>
                  <a:pt x="25486" y="84990"/>
                </a:lnTo>
                <a:lnTo>
                  <a:pt x="0" y="108838"/>
                </a:lnTo>
                <a:lnTo>
                  <a:pt x="2899" y="116956"/>
                </a:lnTo>
                <a:lnTo>
                  <a:pt x="44764" y="140247"/>
                </a:lnTo>
                <a:lnTo>
                  <a:pt x="98266" y="154682"/>
                </a:lnTo>
                <a:lnTo>
                  <a:pt x="170335" y="168047"/>
                </a:lnTo>
                <a:lnTo>
                  <a:pt x="212821" y="174276"/>
                </a:lnTo>
                <a:lnTo>
                  <a:pt x="259336" y="180174"/>
                </a:lnTo>
                <a:lnTo>
                  <a:pt x="309675" y="185721"/>
                </a:lnTo>
                <a:lnTo>
                  <a:pt x="363633" y="190896"/>
                </a:lnTo>
                <a:lnTo>
                  <a:pt x="421007" y="195677"/>
                </a:lnTo>
                <a:lnTo>
                  <a:pt x="481592" y="200044"/>
                </a:lnTo>
                <a:lnTo>
                  <a:pt x="611577" y="207452"/>
                </a:lnTo>
                <a:lnTo>
                  <a:pt x="751953" y="212950"/>
                </a:lnTo>
                <a:lnTo>
                  <a:pt x="901085" y="216372"/>
                </a:lnTo>
                <a:lnTo>
                  <a:pt x="1057338" y="217550"/>
                </a:lnTo>
                <a:lnTo>
                  <a:pt x="1213552" y="216372"/>
                </a:lnTo>
                <a:lnTo>
                  <a:pt x="1362657" y="212950"/>
                </a:lnTo>
                <a:lnTo>
                  <a:pt x="1503016" y="207452"/>
                </a:lnTo>
                <a:lnTo>
                  <a:pt x="1632992" y="200044"/>
                </a:lnTo>
                <a:lnTo>
                  <a:pt x="1693575" y="195677"/>
                </a:lnTo>
                <a:lnTo>
                  <a:pt x="1750948" y="190896"/>
                </a:lnTo>
                <a:lnTo>
                  <a:pt x="1804908" y="185721"/>
                </a:lnTo>
                <a:lnTo>
                  <a:pt x="1855248" y="180174"/>
                </a:lnTo>
                <a:lnTo>
                  <a:pt x="1901765" y="174276"/>
                </a:lnTo>
                <a:lnTo>
                  <a:pt x="1944255" y="168047"/>
                </a:lnTo>
                <a:lnTo>
                  <a:pt x="1982512" y="161509"/>
                </a:lnTo>
                <a:lnTo>
                  <a:pt x="2045509" y="147588"/>
                </a:lnTo>
                <a:lnTo>
                  <a:pt x="2089122" y="132681"/>
                </a:lnTo>
                <a:lnTo>
                  <a:pt x="2114613" y="108838"/>
                </a:lnTo>
                <a:lnTo>
                  <a:pt x="2111712" y="100721"/>
                </a:lnTo>
                <a:lnTo>
                  <a:pt x="2069841" y="77419"/>
                </a:lnTo>
                <a:lnTo>
                  <a:pt x="2016331" y="62972"/>
                </a:lnTo>
                <a:lnTo>
                  <a:pt x="1944255" y="49592"/>
                </a:lnTo>
                <a:lnTo>
                  <a:pt x="1901765" y="43355"/>
                </a:lnTo>
                <a:lnTo>
                  <a:pt x="1855248" y="37448"/>
                </a:lnTo>
                <a:lnTo>
                  <a:pt x="1804908" y="31892"/>
                </a:lnTo>
                <a:lnTo>
                  <a:pt x="1750948" y="26709"/>
                </a:lnTo>
                <a:lnTo>
                  <a:pt x="1693575" y="21919"/>
                </a:lnTo>
                <a:lnTo>
                  <a:pt x="1632992" y="17544"/>
                </a:lnTo>
                <a:lnTo>
                  <a:pt x="1503016" y="10122"/>
                </a:lnTo>
                <a:lnTo>
                  <a:pt x="1362657" y="4611"/>
                </a:lnTo>
                <a:lnTo>
                  <a:pt x="1213552" y="1180"/>
                </a:lnTo>
                <a:lnTo>
                  <a:pt x="1136232" y="298"/>
                </a:lnTo>
                <a:lnTo>
                  <a:pt x="1057338" y="0"/>
                </a:lnTo>
                <a:close/>
              </a:path>
            </a:pathLst>
          </a:custGeom>
          <a:solidFill>
            <a:srgbClr val="E2FFFF"/>
          </a:solidFill>
        </p:spPr>
        <p:txBody>
          <a:bodyPr wrap="square" lIns="0" tIns="0" rIns="0" bIns="0" rtlCol="0"/>
          <a:lstStyle/>
          <a:p>
            <a:endParaRPr/>
          </a:p>
        </p:txBody>
      </p:sp>
      <p:sp>
        <p:nvSpPr>
          <p:cNvPr id="96" name="object 96"/>
          <p:cNvSpPr/>
          <p:nvPr/>
        </p:nvSpPr>
        <p:spPr>
          <a:xfrm>
            <a:off x="300037" y="4271917"/>
            <a:ext cx="2115185" cy="217804"/>
          </a:xfrm>
          <a:custGeom>
            <a:avLst/>
            <a:gdLst/>
            <a:ahLst/>
            <a:cxnLst/>
            <a:rect l="l" t="t" r="r" b="b"/>
            <a:pathLst>
              <a:path w="2115185" h="217804">
                <a:moveTo>
                  <a:pt x="0" y="108838"/>
                </a:moveTo>
                <a:lnTo>
                  <a:pt x="44764" y="77419"/>
                </a:lnTo>
                <a:lnTo>
                  <a:pt x="98266" y="62972"/>
                </a:lnTo>
                <a:lnTo>
                  <a:pt x="170335" y="49592"/>
                </a:lnTo>
                <a:lnTo>
                  <a:pt x="212821" y="43355"/>
                </a:lnTo>
                <a:lnTo>
                  <a:pt x="259336" y="37448"/>
                </a:lnTo>
                <a:lnTo>
                  <a:pt x="309675" y="31892"/>
                </a:lnTo>
                <a:lnTo>
                  <a:pt x="363633" y="26709"/>
                </a:lnTo>
                <a:lnTo>
                  <a:pt x="421007" y="21919"/>
                </a:lnTo>
                <a:lnTo>
                  <a:pt x="481592" y="17544"/>
                </a:lnTo>
                <a:lnTo>
                  <a:pt x="545183" y="13604"/>
                </a:lnTo>
                <a:lnTo>
                  <a:pt x="611577" y="10122"/>
                </a:lnTo>
                <a:lnTo>
                  <a:pt x="680568" y="7117"/>
                </a:lnTo>
                <a:lnTo>
                  <a:pt x="751953" y="4611"/>
                </a:lnTo>
                <a:lnTo>
                  <a:pt x="825527" y="2625"/>
                </a:lnTo>
                <a:lnTo>
                  <a:pt x="901085" y="1180"/>
                </a:lnTo>
                <a:lnTo>
                  <a:pt x="978424" y="298"/>
                </a:lnTo>
                <a:lnTo>
                  <a:pt x="1057338" y="0"/>
                </a:lnTo>
                <a:lnTo>
                  <a:pt x="1136232" y="298"/>
                </a:lnTo>
                <a:lnTo>
                  <a:pt x="1213552" y="1180"/>
                </a:lnTo>
                <a:lnTo>
                  <a:pt x="1289096" y="2625"/>
                </a:lnTo>
                <a:lnTo>
                  <a:pt x="1362657" y="4611"/>
                </a:lnTo>
                <a:lnTo>
                  <a:pt x="1434032" y="7117"/>
                </a:lnTo>
                <a:lnTo>
                  <a:pt x="1503016" y="10122"/>
                </a:lnTo>
                <a:lnTo>
                  <a:pt x="1569404" y="13604"/>
                </a:lnTo>
                <a:lnTo>
                  <a:pt x="1632992" y="17544"/>
                </a:lnTo>
                <a:lnTo>
                  <a:pt x="1693575" y="21919"/>
                </a:lnTo>
                <a:lnTo>
                  <a:pt x="1750948" y="26709"/>
                </a:lnTo>
                <a:lnTo>
                  <a:pt x="1804908" y="31892"/>
                </a:lnTo>
                <a:lnTo>
                  <a:pt x="1855248" y="37448"/>
                </a:lnTo>
                <a:lnTo>
                  <a:pt x="1901765" y="43355"/>
                </a:lnTo>
                <a:lnTo>
                  <a:pt x="1944255" y="49592"/>
                </a:lnTo>
                <a:lnTo>
                  <a:pt x="1982512" y="56138"/>
                </a:lnTo>
                <a:lnTo>
                  <a:pt x="2045509" y="70072"/>
                </a:lnTo>
                <a:lnTo>
                  <a:pt x="2089122" y="84990"/>
                </a:lnTo>
                <a:lnTo>
                  <a:pt x="2114613" y="108838"/>
                </a:lnTo>
                <a:lnTo>
                  <a:pt x="2111712" y="116956"/>
                </a:lnTo>
                <a:lnTo>
                  <a:pt x="2069841" y="140247"/>
                </a:lnTo>
                <a:lnTo>
                  <a:pt x="2016331" y="154682"/>
                </a:lnTo>
                <a:lnTo>
                  <a:pt x="1944255" y="168047"/>
                </a:lnTo>
                <a:lnTo>
                  <a:pt x="1901765" y="174276"/>
                </a:lnTo>
                <a:lnTo>
                  <a:pt x="1855248" y="180174"/>
                </a:lnTo>
                <a:lnTo>
                  <a:pt x="1804908" y="185721"/>
                </a:lnTo>
                <a:lnTo>
                  <a:pt x="1750948" y="190896"/>
                </a:lnTo>
                <a:lnTo>
                  <a:pt x="1693575" y="195677"/>
                </a:lnTo>
                <a:lnTo>
                  <a:pt x="1632992" y="200044"/>
                </a:lnTo>
                <a:lnTo>
                  <a:pt x="1569404" y="203976"/>
                </a:lnTo>
                <a:lnTo>
                  <a:pt x="1503016" y="207452"/>
                </a:lnTo>
                <a:lnTo>
                  <a:pt x="1434032" y="210450"/>
                </a:lnTo>
                <a:lnTo>
                  <a:pt x="1362657" y="212950"/>
                </a:lnTo>
                <a:lnTo>
                  <a:pt x="1289096" y="214931"/>
                </a:lnTo>
                <a:lnTo>
                  <a:pt x="1213552" y="216372"/>
                </a:lnTo>
                <a:lnTo>
                  <a:pt x="1136232" y="217253"/>
                </a:lnTo>
                <a:lnTo>
                  <a:pt x="1057338" y="217550"/>
                </a:lnTo>
                <a:lnTo>
                  <a:pt x="978424" y="217253"/>
                </a:lnTo>
                <a:lnTo>
                  <a:pt x="901085" y="216372"/>
                </a:lnTo>
                <a:lnTo>
                  <a:pt x="825527" y="214931"/>
                </a:lnTo>
                <a:lnTo>
                  <a:pt x="751953" y="212950"/>
                </a:lnTo>
                <a:lnTo>
                  <a:pt x="680568" y="210450"/>
                </a:lnTo>
                <a:lnTo>
                  <a:pt x="611577" y="207452"/>
                </a:lnTo>
                <a:lnTo>
                  <a:pt x="545183" y="203976"/>
                </a:lnTo>
                <a:lnTo>
                  <a:pt x="481592" y="200044"/>
                </a:lnTo>
                <a:lnTo>
                  <a:pt x="421007" y="195677"/>
                </a:lnTo>
                <a:lnTo>
                  <a:pt x="363633" y="190896"/>
                </a:lnTo>
                <a:lnTo>
                  <a:pt x="309675" y="185721"/>
                </a:lnTo>
                <a:lnTo>
                  <a:pt x="259336" y="180174"/>
                </a:lnTo>
                <a:lnTo>
                  <a:pt x="212821" y="174276"/>
                </a:lnTo>
                <a:lnTo>
                  <a:pt x="170335" y="168047"/>
                </a:lnTo>
                <a:lnTo>
                  <a:pt x="132082" y="161509"/>
                </a:lnTo>
                <a:lnTo>
                  <a:pt x="69092" y="147588"/>
                </a:lnTo>
                <a:lnTo>
                  <a:pt x="25486" y="132681"/>
                </a:lnTo>
                <a:lnTo>
                  <a:pt x="0" y="108838"/>
                </a:lnTo>
                <a:close/>
              </a:path>
            </a:pathLst>
          </a:custGeom>
          <a:ln w="12700">
            <a:solidFill>
              <a:srgbClr val="000000"/>
            </a:solidFill>
          </a:ln>
        </p:spPr>
        <p:txBody>
          <a:bodyPr wrap="square" lIns="0" tIns="0" rIns="0" bIns="0" rtlCol="0"/>
          <a:lstStyle/>
          <a:p>
            <a:endParaRPr/>
          </a:p>
        </p:txBody>
      </p:sp>
      <p:sp>
        <p:nvSpPr>
          <p:cNvPr id="97" name="object 97"/>
          <p:cNvSpPr/>
          <p:nvPr/>
        </p:nvSpPr>
        <p:spPr>
          <a:xfrm>
            <a:off x="428625" y="4733944"/>
            <a:ext cx="139700" cy="206375"/>
          </a:xfrm>
          <a:custGeom>
            <a:avLst/>
            <a:gdLst/>
            <a:ahLst/>
            <a:cxnLst/>
            <a:rect l="l" t="t" r="r" b="b"/>
            <a:pathLst>
              <a:path w="139700" h="206375">
                <a:moveTo>
                  <a:pt x="0" y="206375"/>
                </a:moveTo>
                <a:lnTo>
                  <a:pt x="139700" y="206375"/>
                </a:lnTo>
                <a:lnTo>
                  <a:pt x="139700" y="0"/>
                </a:lnTo>
                <a:lnTo>
                  <a:pt x="0" y="0"/>
                </a:lnTo>
                <a:lnTo>
                  <a:pt x="0" y="206375"/>
                </a:lnTo>
                <a:close/>
              </a:path>
            </a:pathLst>
          </a:custGeom>
          <a:solidFill>
            <a:srgbClr val="E2FFFF"/>
          </a:solidFill>
        </p:spPr>
        <p:txBody>
          <a:bodyPr wrap="square" lIns="0" tIns="0" rIns="0" bIns="0" rtlCol="0"/>
          <a:lstStyle/>
          <a:p>
            <a:endParaRPr/>
          </a:p>
        </p:txBody>
      </p:sp>
      <p:sp>
        <p:nvSpPr>
          <p:cNvPr id="98" name="object 98"/>
          <p:cNvSpPr/>
          <p:nvPr/>
        </p:nvSpPr>
        <p:spPr>
          <a:xfrm>
            <a:off x="423672" y="4653553"/>
            <a:ext cx="301752" cy="426719"/>
          </a:xfrm>
          <a:prstGeom prst="rect">
            <a:avLst/>
          </a:prstGeom>
          <a:blipFill>
            <a:blip r:embed="rId5" cstate="print"/>
            <a:stretch>
              <a:fillRect/>
            </a:stretch>
          </a:blipFill>
        </p:spPr>
        <p:txBody>
          <a:bodyPr wrap="square" lIns="0" tIns="0" rIns="0" bIns="0" rtlCol="0"/>
          <a:lstStyle/>
          <a:p>
            <a:endParaRPr/>
          </a:p>
        </p:txBody>
      </p:sp>
      <p:sp>
        <p:nvSpPr>
          <p:cNvPr id="99" name="object 99"/>
          <p:cNvSpPr/>
          <p:nvPr/>
        </p:nvSpPr>
        <p:spPr>
          <a:xfrm>
            <a:off x="594518" y="4733944"/>
            <a:ext cx="0" cy="206375"/>
          </a:xfrm>
          <a:custGeom>
            <a:avLst/>
            <a:gdLst/>
            <a:ahLst/>
            <a:cxnLst/>
            <a:rect l="l" t="t" r="r" b="b"/>
            <a:pathLst>
              <a:path h="206375">
                <a:moveTo>
                  <a:pt x="0" y="0"/>
                </a:moveTo>
                <a:lnTo>
                  <a:pt x="0" y="206375"/>
                </a:lnTo>
              </a:path>
            </a:pathLst>
          </a:custGeom>
          <a:ln w="52387">
            <a:solidFill>
              <a:srgbClr val="E2FFFF"/>
            </a:solidFill>
          </a:ln>
        </p:spPr>
        <p:txBody>
          <a:bodyPr wrap="square" lIns="0" tIns="0" rIns="0" bIns="0" rtlCol="0"/>
          <a:lstStyle/>
          <a:p>
            <a:endParaRPr/>
          </a:p>
        </p:txBody>
      </p:sp>
      <p:sp>
        <p:nvSpPr>
          <p:cNvPr id="100" name="object 100"/>
          <p:cNvSpPr/>
          <p:nvPr/>
        </p:nvSpPr>
        <p:spPr>
          <a:xfrm>
            <a:off x="495300" y="4653553"/>
            <a:ext cx="301752" cy="426719"/>
          </a:xfrm>
          <a:prstGeom prst="rect">
            <a:avLst/>
          </a:prstGeom>
          <a:blipFill>
            <a:blip r:embed="rId5" cstate="print"/>
            <a:stretch>
              <a:fillRect/>
            </a:stretch>
          </a:blipFill>
        </p:spPr>
        <p:txBody>
          <a:bodyPr wrap="square" lIns="0" tIns="0" rIns="0" bIns="0" rtlCol="0"/>
          <a:lstStyle/>
          <a:p>
            <a:endParaRPr/>
          </a:p>
        </p:txBody>
      </p:sp>
      <p:sp>
        <p:nvSpPr>
          <p:cNvPr id="101" name="object 101"/>
          <p:cNvSpPr/>
          <p:nvPr/>
        </p:nvSpPr>
        <p:spPr>
          <a:xfrm>
            <a:off x="371475" y="4699019"/>
            <a:ext cx="241300" cy="246379"/>
          </a:xfrm>
          <a:custGeom>
            <a:avLst/>
            <a:gdLst/>
            <a:ahLst/>
            <a:cxnLst/>
            <a:rect l="l" t="t" r="r" b="b"/>
            <a:pathLst>
              <a:path w="241300" h="246379">
                <a:moveTo>
                  <a:pt x="120650" y="0"/>
                </a:moveTo>
                <a:lnTo>
                  <a:pt x="73685" y="9673"/>
                </a:lnTo>
                <a:lnTo>
                  <a:pt x="35336" y="36052"/>
                </a:lnTo>
                <a:lnTo>
                  <a:pt x="9480" y="75170"/>
                </a:lnTo>
                <a:lnTo>
                  <a:pt x="0" y="123062"/>
                </a:lnTo>
                <a:lnTo>
                  <a:pt x="9480" y="170955"/>
                </a:lnTo>
                <a:lnTo>
                  <a:pt x="35336" y="210073"/>
                </a:lnTo>
                <a:lnTo>
                  <a:pt x="73685" y="236452"/>
                </a:lnTo>
                <a:lnTo>
                  <a:pt x="120650" y="246125"/>
                </a:lnTo>
                <a:lnTo>
                  <a:pt x="167614" y="236452"/>
                </a:lnTo>
                <a:lnTo>
                  <a:pt x="205963" y="210073"/>
                </a:lnTo>
                <a:lnTo>
                  <a:pt x="231819" y="170955"/>
                </a:lnTo>
                <a:lnTo>
                  <a:pt x="241300" y="123062"/>
                </a:lnTo>
                <a:lnTo>
                  <a:pt x="231819" y="75170"/>
                </a:lnTo>
                <a:lnTo>
                  <a:pt x="205963" y="36052"/>
                </a:lnTo>
                <a:lnTo>
                  <a:pt x="167614" y="9673"/>
                </a:lnTo>
                <a:lnTo>
                  <a:pt x="120650" y="0"/>
                </a:lnTo>
                <a:close/>
              </a:path>
            </a:pathLst>
          </a:custGeom>
          <a:solidFill>
            <a:srgbClr val="E2FFFF"/>
          </a:solidFill>
        </p:spPr>
        <p:txBody>
          <a:bodyPr wrap="square" lIns="0" tIns="0" rIns="0" bIns="0" rtlCol="0"/>
          <a:lstStyle/>
          <a:p>
            <a:endParaRPr/>
          </a:p>
        </p:txBody>
      </p:sp>
      <p:sp>
        <p:nvSpPr>
          <p:cNvPr id="102" name="object 102"/>
          <p:cNvSpPr/>
          <p:nvPr/>
        </p:nvSpPr>
        <p:spPr>
          <a:xfrm>
            <a:off x="371475" y="4699019"/>
            <a:ext cx="241300" cy="246379"/>
          </a:xfrm>
          <a:custGeom>
            <a:avLst/>
            <a:gdLst/>
            <a:ahLst/>
            <a:cxnLst/>
            <a:rect l="l" t="t" r="r" b="b"/>
            <a:pathLst>
              <a:path w="241300" h="246379">
                <a:moveTo>
                  <a:pt x="0" y="123062"/>
                </a:moveTo>
                <a:lnTo>
                  <a:pt x="9480" y="75170"/>
                </a:lnTo>
                <a:lnTo>
                  <a:pt x="35336" y="36052"/>
                </a:lnTo>
                <a:lnTo>
                  <a:pt x="73685" y="9673"/>
                </a:lnTo>
                <a:lnTo>
                  <a:pt x="120650" y="0"/>
                </a:lnTo>
                <a:lnTo>
                  <a:pt x="167614" y="9673"/>
                </a:lnTo>
                <a:lnTo>
                  <a:pt x="205963" y="36052"/>
                </a:lnTo>
                <a:lnTo>
                  <a:pt x="231819" y="75170"/>
                </a:lnTo>
                <a:lnTo>
                  <a:pt x="241300" y="123062"/>
                </a:lnTo>
                <a:lnTo>
                  <a:pt x="231819" y="170955"/>
                </a:lnTo>
                <a:lnTo>
                  <a:pt x="205963" y="210073"/>
                </a:lnTo>
                <a:lnTo>
                  <a:pt x="167614" y="236452"/>
                </a:lnTo>
                <a:lnTo>
                  <a:pt x="120650" y="246125"/>
                </a:lnTo>
                <a:lnTo>
                  <a:pt x="73685" y="236452"/>
                </a:lnTo>
                <a:lnTo>
                  <a:pt x="35336" y="210073"/>
                </a:lnTo>
                <a:lnTo>
                  <a:pt x="9480" y="170955"/>
                </a:lnTo>
                <a:lnTo>
                  <a:pt x="0" y="123062"/>
                </a:lnTo>
                <a:close/>
              </a:path>
            </a:pathLst>
          </a:custGeom>
          <a:ln w="12700">
            <a:solidFill>
              <a:srgbClr val="000000"/>
            </a:solidFill>
          </a:ln>
        </p:spPr>
        <p:txBody>
          <a:bodyPr wrap="square" lIns="0" tIns="0" rIns="0" bIns="0" rtlCol="0"/>
          <a:lstStyle/>
          <a:p>
            <a:endParaRPr/>
          </a:p>
        </p:txBody>
      </p:sp>
      <p:sp>
        <p:nvSpPr>
          <p:cNvPr id="103" name="object 103"/>
          <p:cNvSpPr/>
          <p:nvPr/>
        </p:nvSpPr>
        <p:spPr>
          <a:xfrm>
            <a:off x="606425" y="4814842"/>
            <a:ext cx="87630" cy="1905"/>
          </a:xfrm>
          <a:custGeom>
            <a:avLst/>
            <a:gdLst/>
            <a:ahLst/>
            <a:cxnLst/>
            <a:rect l="l" t="t" r="r" b="b"/>
            <a:pathLst>
              <a:path w="87629" h="1904">
                <a:moveTo>
                  <a:pt x="0" y="0"/>
                </a:moveTo>
                <a:lnTo>
                  <a:pt x="87312" y="1650"/>
                </a:lnTo>
              </a:path>
            </a:pathLst>
          </a:custGeom>
          <a:ln w="12700">
            <a:solidFill>
              <a:srgbClr val="000000"/>
            </a:solidFill>
          </a:ln>
        </p:spPr>
        <p:txBody>
          <a:bodyPr wrap="square" lIns="0" tIns="0" rIns="0" bIns="0" rtlCol="0"/>
          <a:lstStyle/>
          <a:p>
            <a:endParaRPr/>
          </a:p>
        </p:txBody>
      </p:sp>
      <p:sp>
        <p:nvSpPr>
          <p:cNvPr id="104" name="object 104"/>
          <p:cNvSpPr/>
          <p:nvPr/>
        </p:nvSpPr>
        <p:spPr>
          <a:xfrm>
            <a:off x="727075" y="4754645"/>
            <a:ext cx="68580" cy="41275"/>
          </a:xfrm>
          <a:custGeom>
            <a:avLst/>
            <a:gdLst/>
            <a:ahLst/>
            <a:cxnLst/>
            <a:rect l="l" t="t" r="r" b="b"/>
            <a:pathLst>
              <a:path w="68579" h="41275">
                <a:moveTo>
                  <a:pt x="68262" y="0"/>
                </a:moveTo>
                <a:lnTo>
                  <a:pt x="44225" y="2549"/>
                </a:lnTo>
                <a:lnTo>
                  <a:pt x="23706" y="9636"/>
                </a:lnTo>
                <a:lnTo>
                  <a:pt x="8399" y="20413"/>
                </a:lnTo>
                <a:lnTo>
                  <a:pt x="0" y="34036"/>
                </a:lnTo>
                <a:lnTo>
                  <a:pt x="68262" y="41275"/>
                </a:lnTo>
                <a:lnTo>
                  <a:pt x="68262" y="0"/>
                </a:lnTo>
                <a:close/>
              </a:path>
            </a:pathLst>
          </a:custGeom>
          <a:solidFill>
            <a:srgbClr val="E2FFFF"/>
          </a:solidFill>
        </p:spPr>
        <p:txBody>
          <a:bodyPr wrap="square" lIns="0" tIns="0" rIns="0" bIns="0" rtlCol="0"/>
          <a:lstStyle/>
          <a:p>
            <a:endParaRPr/>
          </a:p>
        </p:txBody>
      </p:sp>
      <p:sp>
        <p:nvSpPr>
          <p:cNvPr id="105" name="object 105"/>
          <p:cNvSpPr/>
          <p:nvPr/>
        </p:nvSpPr>
        <p:spPr>
          <a:xfrm>
            <a:off x="727075" y="4754645"/>
            <a:ext cx="68580" cy="34290"/>
          </a:xfrm>
          <a:custGeom>
            <a:avLst/>
            <a:gdLst/>
            <a:ahLst/>
            <a:cxnLst/>
            <a:rect l="l" t="t" r="r" b="b"/>
            <a:pathLst>
              <a:path w="68579" h="34289">
                <a:moveTo>
                  <a:pt x="0" y="34036"/>
                </a:moveTo>
                <a:lnTo>
                  <a:pt x="8399" y="20413"/>
                </a:lnTo>
                <a:lnTo>
                  <a:pt x="23706" y="9636"/>
                </a:lnTo>
                <a:lnTo>
                  <a:pt x="44225" y="2549"/>
                </a:lnTo>
                <a:lnTo>
                  <a:pt x="68262" y="0"/>
                </a:lnTo>
              </a:path>
            </a:pathLst>
          </a:custGeom>
          <a:ln w="12700">
            <a:solidFill>
              <a:srgbClr val="000000"/>
            </a:solidFill>
          </a:ln>
        </p:spPr>
        <p:txBody>
          <a:bodyPr wrap="square" lIns="0" tIns="0" rIns="0" bIns="0" rtlCol="0"/>
          <a:lstStyle/>
          <a:p>
            <a:endParaRPr/>
          </a:p>
        </p:txBody>
      </p:sp>
      <p:sp>
        <p:nvSpPr>
          <p:cNvPr id="106" name="object 106"/>
          <p:cNvSpPr/>
          <p:nvPr/>
        </p:nvSpPr>
        <p:spPr>
          <a:xfrm>
            <a:off x="782637" y="4754645"/>
            <a:ext cx="68580" cy="41275"/>
          </a:xfrm>
          <a:custGeom>
            <a:avLst/>
            <a:gdLst/>
            <a:ahLst/>
            <a:cxnLst/>
            <a:rect l="l" t="t" r="r" b="b"/>
            <a:pathLst>
              <a:path w="68580" h="41275">
                <a:moveTo>
                  <a:pt x="0" y="0"/>
                </a:moveTo>
                <a:lnTo>
                  <a:pt x="0" y="41275"/>
                </a:lnTo>
                <a:lnTo>
                  <a:pt x="68262" y="34036"/>
                </a:lnTo>
                <a:lnTo>
                  <a:pt x="59862" y="20413"/>
                </a:lnTo>
                <a:lnTo>
                  <a:pt x="44556" y="9636"/>
                </a:lnTo>
                <a:lnTo>
                  <a:pt x="24037" y="2549"/>
                </a:lnTo>
                <a:lnTo>
                  <a:pt x="0" y="0"/>
                </a:lnTo>
                <a:close/>
              </a:path>
            </a:pathLst>
          </a:custGeom>
          <a:solidFill>
            <a:srgbClr val="E2FFFF"/>
          </a:solidFill>
        </p:spPr>
        <p:txBody>
          <a:bodyPr wrap="square" lIns="0" tIns="0" rIns="0" bIns="0" rtlCol="0"/>
          <a:lstStyle/>
          <a:p>
            <a:endParaRPr/>
          </a:p>
        </p:txBody>
      </p:sp>
      <p:sp>
        <p:nvSpPr>
          <p:cNvPr id="107" name="object 107"/>
          <p:cNvSpPr/>
          <p:nvPr/>
        </p:nvSpPr>
        <p:spPr>
          <a:xfrm>
            <a:off x="782637" y="4754645"/>
            <a:ext cx="68580" cy="34290"/>
          </a:xfrm>
          <a:custGeom>
            <a:avLst/>
            <a:gdLst/>
            <a:ahLst/>
            <a:cxnLst/>
            <a:rect l="l" t="t" r="r" b="b"/>
            <a:pathLst>
              <a:path w="68580" h="34289">
                <a:moveTo>
                  <a:pt x="0" y="0"/>
                </a:moveTo>
                <a:lnTo>
                  <a:pt x="24037" y="2549"/>
                </a:lnTo>
                <a:lnTo>
                  <a:pt x="44556" y="9636"/>
                </a:lnTo>
                <a:lnTo>
                  <a:pt x="59862" y="20413"/>
                </a:lnTo>
                <a:lnTo>
                  <a:pt x="68262" y="34036"/>
                </a:lnTo>
              </a:path>
            </a:pathLst>
          </a:custGeom>
          <a:ln w="12700">
            <a:solidFill>
              <a:srgbClr val="000000"/>
            </a:solidFill>
          </a:ln>
        </p:spPr>
        <p:txBody>
          <a:bodyPr wrap="square" lIns="0" tIns="0" rIns="0" bIns="0" rtlCol="0"/>
          <a:lstStyle/>
          <a:p>
            <a:endParaRPr/>
          </a:p>
        </p:txBody>
      </p:sp>
      <p:sp>
        <p:nvSpPr>
          <p:cNvPr id="108" name="object 108"/>
          <p:cNvSpPr/>
          <p:nvPr/>
        </p:nvSpPr>
        <p:spPr>
          <a:xfrm>
            <a:off x="865187" y="4713242"/>
            <a:ext cx="165100" cy="231901"/>
          </a:xfrm>
          <a:prstGeom prst="rect">
            <a:avLst/>
          </a:prstGeom>
          <a:blipFill>
            <a:blip r:embed="rId11" cstate="print"/>
            <a:stretch>
              <a:fillRect/>
            </a:stretch>
          </a:blipFill>
        </p:spPr>
        <p:txBody>
          <a:bodyPr wrap="square" lIns="0" tIns="0" rIns="0" bIns="0" rtlCol="0"/>
          <a:lstStyle/>
          <a:p>
            <a:endParaRPr/>
          </a:p>
        </p:txBody>
      </p:sp>
      <p:sp>
        <p:nvSpPr>
          <p:cNvPr id="109" name="object 109"/>
          <p:cNvSpPr/>
          <p:nvPr/>
        </p:nvSpPr>
        <p:spPr>
          <a:xfrm>
            <a:off x="1068387" y="4713242"/>
            <a:ext cx="279463" cy="231901"/>
          </a:xfrm>
          <a:prstGeom prst="rect">
            <a:avLst/>
          </a:prstGeom>
          <a:blipFill>
            <a:blip r:embed="rId12" cstate="print"/>
            <a:stretch>
              <a:fillRect/>
            </a:stretch>
          </a:blipFill>
        </p:spPr>
        <p:txBody>
          <a:bodyPr wrap="square" lIns="0" tIns="0" rIns="0" bIns="0" rtlCol="0"/>
          <a:lstStyle/>
          <a:p>
            <a:endParaRPr/>
          </a:p>
        </p:txBody>
      </p:sp>
      <p:sp>
        <p:nvSpPr>
          <p:cNvPr id="110" name="object 110"/>
          <p:cNvSpPr/>
          <p:nvPr/>
        </p:nvSpPr>
        <p:spPr>
          <a:xfrm>
            <a:off x="428625" y="5129167"/>
            <a:ext cx="139700" cy="206375"/>
          </a:xfrm>
          <a:custGeom>
            <a:avLst/>
            <a:gdLst/>
            <a:ahLst/>
            <a:cxnLst/>
            <a:rect l="l" t="t" r="r" b="b"/>
            <a:pathLst>
              <a:path w="139700" h="206375">
                <a:moveTo>
                  <a:pt x="0" y="206375"/>
                </a:moveTo>
                <a:lnTo>
                  <a:pt x="139700" y="206375"/>
                </a:lnTo>
                <a:lnTo>
                  <a:pt x="139700" y="0"/>
                </a:lnTo>
                <a:lnTo>
                  <a:pt x="0" y="0"/>
                </a:lnTo>
                <a:lnTo>
                  <a:pt x="0" y="206375"/>
                </a:lnTo>
                <a:close/>
              </a:path>
            </a:pathLst>
          </a:custGeom>
          <a:solidFill>
            <a:srgbClr val="E2FFFF"/>
          </a:solidFill>
        </p:spPr>
        <p:txBody>
          <a:bodyPr wrap="square" lIns="0" tIns="0" rIns="0" bIns="0" rtlCol="0"/>
          <a:lstStyle/>
          <a:p>
            <a:endParaRPr/>
          </a:p>
        </p:txBody>
      </p:sp>
      <p:sp>
        <p:nvSpPr>
          <p:cNvPr id="111" name="object 111"/>
          <p:cNvSpPr/>
          <p:nvPr/>
        </p:nvSpPr>
        <p:spPr>
          <a:xfrm>
            <a:off x="423672" y="5049792"/>
            <a:ext cx="301752" cy="426719"/>
          </a:xfrm>
          <a:prstGeom prst="rect">
            <a:avLst/>
          </a:prstGeom>
          <a:blipFill>
            <a:blip r:embed="rId5" cstate="print"/>
            <a:stretch>
              <a:fillRect/>
            </a:stretch>
          </a:blipFill>
        </p:spPr>
        <p:txBody>
          <a:bodyPr wrap="square" lIns="0" tIns="0" rIns="0" bIns="0" rtlCol="0"/>
          <a:lstStyle/>
          <a:p>
            <a:endParaRPr/>
          </a:p>
        </p:txBody>
      </p:sp>
      <p:sp>
        <p:nvSpPr>
          <p:cNvPr id="112" name="object 112"/>
          <p:cNvSpPr/>
          <p:nvPr/>
        </p:nvSpPr>
        <p:spPr>
          <a:xfrm>
            <a:off x="594518" y="5129167"/>
            <a:ext cx="0" cy="206375"/>
          </a:xfrm>
          <a:custGeom>
            <a:avLst/>
            <a:gdLst/>
            <a:ahLst/>
            <a:cxnLst/>
            <a:rect l="l" t="t" r="r" b="b"/>
            <a:pathLst>
              <a:path h="206375">
                <a:moveTo>
                  <a:pt x="0" y="0"/>
                </a:moveTo>
                <a:lnTo>
                  <a:pt x="0" y="206375"/>
                </a:lnTo>
              </a:path>
            </a:pathLst>
          </a:custGeom>
          <a:ln w="52387">
            <a:solidFill>
              <a:srgbClr val="E2FFFF"/>
            </a:solidFill>
          </a:ln>
        </p:spPr>
        <p:txBody>
          <a:bodyPr wrap="square" lIns="0" tIns="0" rIns="0" bIns="0" rtlCol="0"/>
          <a:lstStyle/>
          <a:p>
            <a:endParaRPr/>
          </a:p>
        </p:txBody>
      </p:sp>
      <p:sp>
        <p:nvSpPr>
          <p:cNvPr id="113" name="object 113"/>
          <p:cNvSpPr/>
          <p:nvPr/>
        </p:nvSpPr>
        <p:spPr>
          <a:xfrm>
            <a:off x="495300" y="5049792"/>
            <a:ext cx="301752" cy="426719"/>
          </a:xfrm>
          <a:prstGeom prst="rect">
            <a:avLst/>
          </a:prstGeom>
          <a:blipFill>
            <a:blip r:embed="rId5" cstate="print"/>
            <a:stretch>
              <a:fillRect/>
            </a:stretch>
          </a:blipFill>
        </p:spPr>
        <p:txBody>
          <a:bodyPr wrap="square" lIns="0" tIns="0" rIns="0" bIns="0" rtlCol="0"/>
          <a:lstStyle/>
          <a:p>
            <a:endParaRPr/>
          </a:p>
        </p:txBody>
      </p:sp>
      <p:sp>
        <p:nvSpPr>
          <p:cNvPr id="114" name="object 114"/>
          <p:cNvSpPr/>
          <p:nvPr/>
        </p:nvSpPr>
        <p:spPr>
          <a:xfrm>
            <a:off x="371475" y="5094370"/>
            <a:ext cx="228600" cy="246379"/>
          </a:xfrm>
          <a:custGeom>
            <a:avLst/>
            <a:gdLst/>
            <a:ahLst/>
            <a:cxnLst/>
            <a:rect l="l" t="t" r="r" b="b"/>
            <a:pathLst>
              <a:path w="228600" h="246379">
                <a:moveTo>
                  <a:pt x="114300" y="0"/>
                </a:moveTo>
                <a:lnTo>
                  <a:pt x="69806" y="9653"/>
                </a:lnTo>
                <a:lnTo>
                  <a:pt x="33475" y="35988"/>
                </a:lnTo>
                <a:lnTo>
                  <a:pt x="8981" y="75062"/>
                </a:lnTo>
                <a:lnTo>
                  <a:pt x="0" y="122936"/>
                </a:lnTo>
                <a:lnTo>
                  <a:pt x="8981" y="170828"/>
                </a:lnTo>
                <a:lnTo>
                  <a:pt x="33475" y="209946"/>
                </a:lnTo>
                <a:lnTo>
                  <a:pt x="69806" y="236325"/>
                </a:lnTo>
                <a:lnTo>
                  <a:pt x="114300" y="245999"/>
                </a:lnTo>
                <a:lnTo>
                  <a:pt x="158793" y="236325"/>
                </a:lnTo>
                <a:lnTo>
                  <a:pt x="195124" y="209946"/>
                </a:lnTo>
                <a:lnTo>
                  <a:pt x="219618" y="170828"/>
                </a:lnTo>
                <a:lnTo>
                  <a:pt x="228600" y="122936"/>
                </a:lnTo>
                <a:lnTo>
                  <a:pt x="219618" y="75062"/>
                </a:lnTo>
                <a:lnTo>
                  <a:pt x="195124" y="35988"/>
                </a:lnTo>
                <a:lnTo>
                  <a:pt x="158793" y="9653"/>
                </a:lnTo>
                <a:lnTo>
                  <a:pt x="114300" y="0"/>
                </a:lnTo>
                <a:close/>
              </a:path>
            </a:pathLst>
          </a:custGeom>
          <a:solidFill>
            <a:srgbClr val="E2FFFF"/>
          </a:solidFill>
        </p:spPr>
        <p:txBody>
          <a:bodyPr wrap="square" lIns="0" tIns="0" rIns="0" bIns="0" rtlCol="0"/>
          <a:lstStyle/>
          <a:p>
            <a:endParaRPr/>
          </a:p>
        </p:txBody>
      </p:sp>
      <p:sp>
        <p:nvSpPr>
          <p:cNvPr id="115" name="object 115"/>
          <p:cNvSpPr/>
          <p:nvPr/>
        </p:nvSpPr>
        <p:spPr>
          <a:xfrm>
            <a:off x="371475" y="5094370"/>
            <a:ext cx="228600" cy="246379"/>
          </a:xfrm>
          <a:custGeom>
            <a:avLst/>
            <a:gdLst/>
            <a:ahLst/>
            <a:cxnLst/>
            <a:rect l="l" t="t" r="r" b="b"/>
            <a:pathLst>
              <a:path w="228600" h="246379">
                <a:moveTo>
                  <a:pt x="0" y="122936"/>
                </a:moveTo>
                <a:lnTo>
                  <a:pt x="8981" y="75062"/>
                </a:lnTo>
                <a:lnTo>
                  <a:pt x="33475" y="35988"/>
                </a:lnTo>
                <a:lnTo>
                  <a:pt x="69806" y="9653"/>
                </a:lnTo>
                <a:lnTo>
                  <a:pt x="114300" y="0"/>
                </a:lnTo>
                <a:lnTo>
                  <a:pt x="158793" y="9653"/>
                </a:lnTo>
                <a:lnTo>
                  <a:pt x="195124" y="35988"/>
                </a:lnTo>
                <a:lnTo>
                  <a:pt x="219618" y="75062"/>
                </a:lnTo>
                <a:lnTo>
                  <a:pt x="228600" y="122936"/>
                </a:lnTo>
                <a:lnTo>
                  <a:pt x="219618" y="170828"/>
                </a:lnTo>
                <a:lnTo>
                  <a:pt x="195124" y="209946"/>
                </a:lnTo>
                <a:lnTo>
                  <a:pt x="158793" y="236325"/>
                </a:lnTo>
                <a:lnTo>
                  <a:pt x="114300" y="245999"/>
                </a:lnTo>
                <a:lnTo>
                  <a:pt x="69806" y="236325"/>
                </a:lnTo>
                <a:lnTo>
                  <a:pt x="33475" y="209946"/>
                </a:lnTo>
                <a:lnTo>
                  <a:pt x="8981" y="170828"/>
                </a:lnTo>
                <a:lnTo>
                  <a:pt x="0" y="122936"/>
                </a:lnTo>
                <a:close/>
              </a:path>
            </a:pathLst>
          </a:custGeom>
          <a:ln w="12700">
            <a:solidFill>
              <a:srgbClr val="000000"/>
            </a:solidFill>
          </a:ln>
        </p:spPr>
        <p:txBody>
          <a:bodyPr wrap="square" lIns="0" tIns="0" rIns="0" bIns="0" rtlCol="0"/>
          <a:lstStyle/>
          <a:p>
            <a:endParaRPr/>
          </a:p>
        </p:txBody>
      </p:sp>
      <p:sp>
        <p:nvSpPr>
          <p:cNvPr id="116" name="object 116"/>
          <p:cNvSpPr/>
          <p:nvPr/>
        </p:nvSpPr>
        <p:spPr>
          <a:xfrm>
            <a:off x="587375" y="5108594"/>
            <a:ext cx="442912" cy="217550"/>
          </a:xfrm>
          <a:prstGeom prst="rect">
            <a:avLst/>
          </a:prstGeom>
          <a:blipFill>
            <a:blip r:embed="rId13" cstate="print"/>
            <a:stretch>
              <a:fillRect/>
            </a:stretch>
          </a:blipFill>
        </p:spPr>
        <p:txBody>
          <a:bodyPr wrap="square" lIns="0" tIns="0" rIns="0" bIns="0" rtlCol="0"/>
          <a:lstStyle/>
          <a:p>
            <a:endParaRPr/>
          </a:p>
        </p:txBody>
      </p:sp>
      <p:sp>
        <p:nvSpPr>
          <p:cNvPr id="117" name="object 117"/>
          <p:cNvSpPr/>
          <p:nvPr/>
        </p:nvSpPr>
        <p:spPr>
          <a:xfrm>
            <a:off x="1055687" y="5108594"/>
            <a:ext cx="292163" cy="231775"/>
          </a:xfrm>
          <a:prstGeom prst="rect">
            <a:avLst/>
          </a:prstGeom>
          <a:blipFill>
            <a:blip r:embed="rId14" cstate="print"/>
            <a:stretch>
              <a:fillRect/>
            </a:stretch>
          </a:blipFill>
        </p:spPr>
        <p:txBody>
          <a:bodyPr wrap="square" lIns="0" tIns="0" rIns="0" bIns="0" rtlCol="0"/>
          <a:lstStyle/>
          <a:p>
            <a:endParaRPr/>
          </a:p>
        </p:txBody>
      </p:sp>
      <p:sp>
        <p:nvSpPr>
          <p:cNvPr id="118" name="object 118"/>
          <p:cNvSpPr/>
          <p:nvPr/>
        </p:nvSpPr>
        <p:spPr>
          <a:xfrm>
            <a:off x="1347850" y="4591069"/>
            <a:ext cx="621030" cy="831850"/>
          </a:xfrm>
          <a:custGeom>
            <a:avLst/>
            <a:gdLst/>
            <a:ahLst/>
            <a:cxnLst/>
            <a:rect l="l" t="t" r="r" b="b"/>
            <a:pathLst>
              <a:path w="621030" h="831850">
                <a:moveTo>
                  <a:pt x="0" y="831850"/>
                </a:moveTo>
                <a:lnTo>
                  <a:pt x="620712" y="831850"/>
                </a:lnTo>
                <a:lnTo>
                  <a:pt x="620712" y="0"/>
                </a:lnTo>
                <a:lnTo>
                  <a:pt x="0" y="0"/>
                </a:lnTo>
                <a:lnTo>
                  <a:pt x="0" y="831850"/>
                </a:lnTo>
                <a:close/>
              </a:path>
            </a:pathLst>
          </a:custGeom>
          <a:solidFill>
            <a:srgbClr val="E2FFFF"/>
          </a:solidFill>
        </p:spPr>
        <p:txBody>
          <a:bodyPr wrap="square" lIns="0" tIns="0" rIns="0" bIns="0" rtlCol="0"/>
          <a:lstStyle/>
          <a:p>
            <a:endParaRPr/>
          </a:p>
        </p:txBody>
      </p:sp>
      <p:sp>
        <p:nvSpPr>
          <p:cNvPr id="119" name="object 119"/>
          <p:cNvSpPr/>
          <p:nvPr/>
        </p:nvSpPr>
        <p:spPr>
          <a:xfrm>
            <a:off x="1347850" y="4591069"/>
            <a:ext cx="621030" cy="831850"/>
          </a:xfrm>
          <a:custGeom>
            <a:avLst/>
            <a:gdLst/>
            <a:ahLst/>
            <a:cxnLst/>
            <a:rect l="l" t="t" r="r" b="b"/>
            <a:pathLst>
              <a:path w="621030" h="831850">
                <a:moveTo>
                  <a:pt x="0" y="831850"/>
                </a:moveTo>
                <a:lnTo>
                  <a:pt x="620712" y="831850"/>
                </a:lnTo>
                <a:lnTo>
                  <a:pt x="620712" y="0"/>
                </a:lnTo>
                <a:lnTo>
                  <a:pt x="0" y="0"/>
                </a:lnTo>
                <a:lnTo>
                  <a:pt x="0" y="831850"/>
                </a:lnTo>
                <a:close/>
              </a:path>
            </a:pathLst>
          </a:custGeom>
          <a:ln w="12700">
            <a:solidFill>
              <a:srgbClr val="000000"/>
            </a:solidFill>
          </a:ln>
        </p:spPr>
        <p:txBody>
          <a:bodyPr wrap="square" lIns="0" tIns="0" rIns="0" bIns="0" rtlCol="0"/>
          <a:lstStyle/>
          <a:p>
            <a:endParaRPr/>
          </a:p>
        </p:txBody>
      </p:sp>
      <p:sp>
        <p:nvSpPr>
          <p:cNvPr id="120" name="object 120"/>
          <p:cNvSpPr/>
          <p:nvPr/>
        </p:nvSpPr>
        <p:spPr>
          <a:xfrm>
            <a:off x="1974850" y="4833639"/>
            <a:ext cx="368300" cy="76200"/>
          </a:xfrm>
          <a:custGeom>
            <a:avLst/>
            <a:gdLst/>
            <a:ahLst/>
            <a:cxnLst/>
            <a:rect l="l" t="t" r="r" b="b"/>
            <a:pathLst>
              <a:path w="368300" h="76200">
                <a:moveTo>
                  <a:pt x="292079" y="44396"/>
                </a:moveTo>
                <a:lnTo>
                  <a:pt x="291973" y="76199"/>
                </a:lnTo>
                <a:lnTo>
                  <a:pt x="356005" y="44449"/>
                </a:lnTo>
                <a:lnTo>
                  <a:pt x="304800" y="44449"/>
                </a:lnTo>
                <a:lnTo>
                  <a:pt x="292079" y="44396"/>
                </a:lnTo>
                <a:close/>
              </a:path>
              <a:path w="368300" h="76200">
                <a:moveTo>
                  <a:pt x="292121" y="31697"/>
                </a:moveTo>
                <a:lnTo>
                  <a:pt x="292079" y="44396"/>
                </a:lnTo>
                <a:lnTo>
                  <a:pt x="304800" y="44449"/>
                </a:lnTo>
                <a:lnTo>
                  <a:pt x="304800" y="31749"/>
                </a:lnTo>
                <a:lnTo>
                  <a:pt x="292121" y="31697"/>
                </a:lnTo>
                <a:close/>
              </a:path>
              <a:path w="368300" h="76200">
                <a:moveTo>
                  <a:pt x="292226" y="0"/>
                </a:moveTo>
                <a:lnTo>
                  <a:pt x="292121" y="31697"/>
                </a:lnTo>
                <a:lnTo>
                  <a:pt x="304800" y="31749"/>
                </a:lnTo>
                <a:lnTo>
                  <a:pt x="304800" y="44449"/>
                </a:lnTo>
                <a:lnTo>
                  <a:pt x="356005" y="44449"/>
                </a:lnTo>
                <a:lnTo>
                  <a:pt x="368300" y="38353"/>
                </a:lnTo>
                <a:lnTo>
                  <a:pt x="292226" y="0"/>
                </a:lnTo>
                <a:close/>
              </a:path>
              <a:path w="368300" h="76200">
                <a:moveTo>
                  <a:pt x="0" y="30479"/>
                </a:moveTo>
                <a:lnTo>
                  <a:pt x="0" y="43179"/>
                </a:lnTo>
                <a:lnTo>
                  <a:pt x="292079" y="44396"/>
                </a:lnTo>
                <a:lnTo>
                  <a:pt x="292121" y="31697"/>
                </a:lnTo>
                <a:lnTo>
                  <a:pt x="0" y="30479"/>
                </a:lnTo>
                <a:close/>
              </a:path>
            </a:pathLst>
          </a:custGeom>
          <a:solidFill>
            <a:srgbClr val="000000"/>
          </a:solidFill>
        </p:spPr>
        <p:txBody>
          <a:bodyPr wrap="square" lIns="0" tIns="0" rIns="0" bIns="0" rtlCol="0"/>
          <a:lstStyle/>
          <a:p>
            <a:endParaRPr/>
          </a:p>
        </p:txBody>
      </p:sp>
      <p:sp>
        <p:nvSpPr>
          <p:cNvPr id="121" name="object 121"/>
          <p:cNvSpPr/>
          <p:nvPr/>
        </p:nvSpPr>
        <p:spPr>
          <a:xfrm>
            <a:off x="1987423" y="5071764"/>
            <a:ext cx="368935" cy="76200"/>
          </a:xfrm>
          <a:custGeom>
            <a:avLst/>
            <a:gdLst/>
            <a:ahLst/>
            <a:cxnLst/>
            <a:rect l="l" t="t" r="r" b="b"/>
            <a:pathLst>
              <a:path w="368935" h="76200">
                <a:moveTo>
                  <a:pt x="357564" y="31622"/>
                </a:moveTo>
                <a:lnTo>
                  <a:pt x="304800" y="31622"/>
                </a:lnTo>
                <a:lnTo>
                  <a:pt x="305053" y="44322"/>
                </a:lnTo>
                <a:lnTo>
                  <a:pt x="292334" y="44540"/>
                </a:lnTo>
                <a:lnTo>
                  <a:pt x="292862" y="76199"/>
                </a:lnTo>
                <a:lnTo>
                  <a:pt x="368426" y="36829"/>
                </a:lnTo>
                <a:lnTo>
                  <a:pt x="357564" y="31622"/>
                </a:lnTo>
                <a:close/>
              </a:path>
              <a:path w="368935" h="76200">
                <a:moveTo>
                  <a:pt x="292122" y="31839"/>
                </a:moveTo>
                <a:lnTo>
                  <a:pt x="0" y="36829"/>
                </a:lnTo>
                <a:lnTo>
                  <a:pt x="253" y="49529"/>
                </a:lnTo>
                <a:lnTo>
                  <a:pt x="292334" y="44540"/>
                </a:lnTo>
                <a:lnTo>
                  <a:pt x="292122" y="31839"/>
                </a:lnTo>
                <a:close/>
              </a:path>
              <a:path w="368935" h="76200">
                <a:moveTo>
                  <a:pt x="304800" y="31622"/>
                </a:moveTo>
                <a:lnTo>
                  <a:pt x="292122" y="31839"/>
                </a:lnTo>
                <a:lnTo>
                  <a:pt x="292334" y="44540"/>
                </a:lnTo>
                <a:lnTo>
                  <a:pt x="305053" y="44322"/>
                </a:lnTo>
                <a:lnTo>
                  <a:pt x="304800" y="31622"/>
                </a:lnTo>
                <a:close/>
              </a:path>
              <a:path w="368935" h="76200">
                <a:moveTo>
                  <a:pt x="291591" y="0"/>
                </a:moveTo>
                <a:lnTo>
                  <a:pt x="292122" y="31839"/>
                </a:lnTo>
                <a:lnTo>
                  <a:pt x="304800" y="31622"/>
                </a:lnTo>
                <a:lnTo>
                  <a:pt x="357564" y="31622"/>
                </a:lnTo>
                <a:lnTo>
                  <a:pt x="291591" y="0"/>
                </a:lnTo>
                <a:close/>
              </a:path>
            </a:pathLst>
          </a:custGeom>
          <a:solidFill>
            <a:srgbClr val="000000"/>
          </a:solidFill>
        </p:spPr>
        <p:txBody>
          <a:bodyPr wrap="square" lIns="0" tIns="0" rIns="0" bIns="0" rtlCol="0"/>
          <a:lstStyle/>
          <a:p>
            <a:endParaRPr/>
          </a:p>
        </p:txBody>
      </p:sp>
      <p:sp>
        <p:nvSpPr>
          <p:cNvPr id="122" name="object 122"/>
          <p:cNvSpPr/>
          <p:nvPr/>
        </p:nvSpPr>
        <p:spPr>
          <a:xfrm>
            <a:off x="1297050" y="4671967"/>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solidFill>
            <a:srgbClr val="E2FFFF"/>
          </a:solidFill>
        </p:spPr>
        <p:txBody>
          <a:bodyPr wrap="square" lIns="0" tIns="0" rIns="0" bIns="0" rtlCol="0"/>
          <a:lstStyle/>
          <a:p>
            <a:endParaRPr/>
          </a:p>
        </p:txBody>
      </p:sp>
      <p:sp>
        <p:nvSpPr>
          <p:cNvPr id="123" name="object 123"/>
          <p:cNvSpPr/>
          <p:nvPr/>
        </p:nvSpPr>
        <p:spPr>
          <a:xfrm>
            <a:off x="1297050" y="4671967"/>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ln w="12700">
            <a:solidFill>
              <a:srgbClr val="000000"/>
            </a:solidFill>
          </a:ln>
        </p:spPr>
        <p:txBody>
          <a:bodyPr wrap="square" lIns="0" tIns="0" rIns="0" bIns="0" rtlCol="0"/>
          <a:lstStyle/>
          <a:p>
            <a:endParaRPr/>
          </a:p>
        </p:txBody>
      </p:sp>
      <p:sp>
        <p:nvSpPr>
          <p:cNvPr id="124" name="object 124"/>
          <p:cNvSpPr/>
          <p:nvPr/>
        </p:nvSpPr>
        <p:spPr>
          <a:xfrm>
            <a:off x="1297050" y="4972005"/>
            <a:ext cx="76200" cy="68580"/>
          </a:xfrm>
          <a:custGeom>
            <a:avLst/>
            <a:gdLst/>
            <a:ahLst/>
            <a:cxnLst/>
            <a:rect l="l" t="t" r="r" b="b"/>
            <a:pathLst>
              <a:path w="76200" h="68579">
                <a:moveTo>
                  <a:pt x="0" y="68262"/>
                </a:moveTo>
                <a:lnTo>
                  <a:pt x="76200" y="68262"/>
                </a:lnTo>
                <a:lnTo>
                  <a:pt x="76200" y="0"/>
                </a:lnTo>
                <a:lnTo>
                  <a:pt x="0" y="0"/>
                </a:lnTo>
                <a:lnTo>
                  <a:pt x="0" y="68262"/>
                </a:lnTo>
                <a:close/>
              </a:path>
            </a:pathLst>
          </a:custGeom>
          <a:solidFill>
            <a:srgbClr val="E2FFFF"/>
          </a:solidFill>
        </p:spPr>
        <p:txBody>
          <a:bodyPr wrap="square" lIns="0" tIns="0" rIns="0" bIns="0" rtlCol="0"/>
          <a:lstStyle/>
          <a:p>
            <a:endParaRPr/>
          </a:p>
        </p:txBody>
      </p:sp>
      <p:sp>
        <p:nvSpPr>
          <p:cNvPr id="125" name="object 125"/>
          <p:cNvSpPr/>
          <p:nvPr/>
        </p:nvSpPr>
        <p:spPr>
          <a:xfrm>
            <a:off x="1297050" y="4972005"/>
            <a:ext cx="76200" cy="68580"/>
          </a:xfrm>
          <a:custGeom>
            <a:avLst/>
            <a:gdLst/>
            <a:ahLst/>
            <a:cxnLst/>
            <a:rect l="l" t="t" r="r" b="b"/>
            <a:pathLst>
              <a:path w="76200" h="68579">
                <a:moveTo>
                  <a:pt x="0" y="68262"/>
                </a:moveTo>
                <a:lnTo>
                  <a:pt x="76200" y="68262"/>
                </a:lnTo>
                <a:lnTo>
                  <a:pt x="76200" y="0"/>
                </a:lnTo>
                <a:lnTo>
                  <a:pt x="0" y="0"/>
                </a:lnTo>
                <a:lnTo>
                  <a:pt x="0" y="68262"/>
                </a:lnTo>
                <a:close/>
              </a:path>
            </a:pathLst>
          </a:custGeom>
          <a:ln w="12700">
            <a:solidFill>
              <a:srgbClr val="000000"/>
            </a:solidFill>
          </a:ln>
        </p:spPr>
        <p:txBody>
          <a:bodyPr wrap="square" lIns="0" tIns="0" rIns="0" bIns="0" rtlCol="0"/>
          <a:lstStyle/>
          <a:p>
            <a:endParaRPr/>
          </a:p>
        </p:txBody>
      </p:sp>
      <p:sp>
        <p:nvSpPr>
          <p:cNvPr id="126" name="object 126"/>
          <p:cNvSpPr/>
          <p:nvPr/>
        </p:nvSpPr>
        <p:spPr>
          <a:xfrm>
            <a:off x="1297050" y="5257819"/>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solidFill>
            <a:srgbClr val="E2FFFF"/>
          </a:solidFill>
        </p:spPr>
        <p:txBody>
          <a:bodyPr wrap="square" lIns="0" tIns="0" rIns="0" bIns="0" rtlCol="0"/>
          <a:lstStyle/>
          <a:p>
            <a:endParaRPr/>
          </a:p>
        </p:txBody>
      </p:sp>
      <p:sp>
        <p:nvSpPr>
          <p:cNvPr id="127" name="object 127"/>
          <p:cNvSpPr/>
          <p:nvPr/>
        </p:nvSpPr>
        <p:spPr>
          <a:xfrm>
            <a:off x="1297050" y="5257819"/>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ln w="12700">
            <a:solidFill>
              <a:srgbClr val="000000"/>
            </a:solidFill>
          </a:ln>
        </p:spPr>
        <p:txBody>
          <a:bodyPr wrap="square" lIns="0" tIns="0" rIns="0" bIns="0" rtlCol="0"/>
          <a:lstStyle/>
          <a:p>
            <a:endParaRPr/>
          </a:p>
        </p:txBody>
      </p:sp>
      <p:sp>
        <p:nvSpPr>
          <p:cNvPr id="128" name="object 128"/>
          <p:cNvSpPr/>
          <p:nvPr/>
        </p:nvSpPr>
        <p:spPr>
          <a:xfrm>
            <a:off x="1930400" y="4686255"/>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solidFill>
            <a:srgbClr val="E2FFFF"/>
          </a:solidFill>
        </p:spPr>
        <p:txBody>
          <a:bodyPr wrap="square" lIns="0" tIns="0" rIns="0" bIns="0" rtlCol="0"/>
          <a:lstStyle/>
          <a:p>
            <a:endParaRPr/>
          </a:p>
        </p:txBody>
      </p:sp>
      <p:sp>
        <p:nvSpPr>
          <p:cNvPr id="129" name="object 129"/>
          <p:cNvSpPr/>
          <p:nvPr/>
        </p:nvSpPr>
        <p:spPr>
          <a:xfrm>
            <a:off x="1930400" y="4686255"/>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ln w="12700">
            <a:solidFill>
              <a:srgbClr val="000000"/>
            </a:solidFill>
          </a:ln>
        </p:spPr>
        <p:txBody>
          <a:bodyPr wrap="square" lIns="0" tIns="0" rIns="0" bIns="0" rtlCol="0"/>
          <a:lstStyle/>
          <a:p>
            <a:endParaRPr/>
          </a:p>
        </p:txBody>
      </p:sp>
      <p:sp>
        <p:nvSpPr>
          <p:cNvPr id="130" name="object 130"/>
          <p:cNvSpPr/>
          <p:nvPr/>
        </p:nvSpPr>
        <p:spPr>
          <a:xfrm>
            <a:off x="1930400" y="4972069"/>
            <a:ext cx="63500" cy="82550"/>
          </a:xfrm>
          <a:custGeom>
            <a:avLst/>
            <a:gdLst/>
            <a:ahLst/>
            <a:cxnLst/>
            <a:rect l="l" t="t" r="r" b="b"/>
            <a:pathLst>
              <a:path w="63500" h="82550">
                <a:moveTo>
                  <a:pt x="0" y="82550"/>
                </a:moveTo>
                <a:lnTo>
                  <a:pt x="63500" y="82550"/>
                </a:lnTo>
                <a:lnTo>
                  <a:pt x="63500" y="0"/>
                </a:lnTo>
                <a:lnTo>
                  <a:pt x="0" y="0"/>
                </a:lnTo>
                <a:lnTo>
                  <a:pt x="0" y="82550"/>
                </a:lnTo>
                <a:close/>
              </a:path>
            </a:pathLst>
          </a:custGeom>
          <a:solidFill>
            <a:srgbClr val="E2FFFF"/>
          </a:solidFill>
        </p:spPr>
        <p:txBody>
          <a:bodyPr wrap="square" lIns="0" tIns="0" rIns="0" bIns="0" rtlCol="0"/>
          <a:lstStyle/>
          <a:p>
            <a:endParaRPr/>
          </a:p>
        </p:txBody>
      </p:sp>
      <p:sp>
        <p:nvSpPr>
          <p:cNvPr id="131" name="object 131"/>
          <p:cNvSpPr/>
          <p:nvPr/>
        </p:nvSpPr>
        <p:spPr>
          <a:xfrm>
            <a:off x="1930400" y="4972069"/>
            <a:ext cx="63500" cy="82550"/>
          </a:xfrm>
          <a:custGeom>
            <a:avLst/>
            <a:gdLst/>
            <a:ahLst/>
            <a:cxnLst/>
            <a:rect l="l" t="t" r="r" b="b"/>
            <a:pathLst>
              <a:path w="63500" h="82550">
                <a:moveTo>
                  <a:pt x="0" y="82550"/>
                </a:moveTo>
                <a:lnTo>
                  <a:pt x="63500" y="82550"/>
                </a:lnTo>
                <a:lnTo>
                  <a:pt x="63500" y="0"/>
                </a:lnTo>
                <a:lnTo>
                  <a:pt x="0" y="0"/>
                </a:lnTo>
                <a:lnTo>
                  <a:pt x="0" y="82550"/>
                </a:lnTo>
                <a:close/>
              </a:path>
            </a:pathLst>
          </a:custGeom>
          <a:ln w="12700">
            <a:solidFill>
              <a:srgbClr val="000000"/>
            </a:solidFill>
          </a:ln>
        </p:spPr>
        <p:txBody>
          <a:bodyPr wrap="square" lIns="0" tIns="0" rIns="0" bIns="0" rtlCol="0"/>
          <a:lstStyle/>
          <a:p>
            <a:endParaRPr/>
          </a:p>
        </p:txBody>
      </p:sp>
      <p:sp>
        <p:nvSpPr>
          <p:cNvPr id="132" name="object 132"/>
          <p:cNvSpPr/>
          <p:nvPr/>
        </p:nvSpPr>
        <p:spPr>
          <a:xfrm>
            <a:off x="1930400" y="5272106"/>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solidFill>
            <a:srgbClr val="E2FFFF"/>
          </a:solidFill>
        </p:spPr>
        <p:txBody>
          <a:bodyPr wrap="square" lIns="0" tIns="0" rIns="0" bIns="0" rtlCol="0"/>
          <a:lstStyle/>
          <a:p>
            <a:endParaRPr/>
          </a:p>
        </p:txBody>
      </p:sp>
      <p:sp>
        <p:nvSpPr>
          <p:cNvPr id="133" name="object 133"/>
          <p:cNvSpPr/>
          <p:nvPr/>
        </p:nvSpPr>
        <p:spPr>
          <a:xfrm>
            <a:off x="1930400" y="5272106"/>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ln w="12700">
            <a:solidFill>
              <a:srgbClr val="000000"/>
            </a:solidFill>
          </a:ln>
        </p:spPr>
        <p:txBody>
          <a:bodyPr wrap="square" lIns="0" tIns="0" rIns="0" bIns="0" rtlCol="0"/>
          <a:lstStyle/>
          <a:p>
            <a:endParaRPr/>
          </a:p>
        </p:txBody>
      </p:sp>
      <p:sp>
        <p:nvSpPr>
          <p:cNvPr id="134" name="object 134"/>
          <p:cNvSpPr/>
          <p:nvPr/>
        </p:nvSpPr>
        <p:spPr>
          <a:xfrm>
            <a:off x="2409825" y="4403744"/>
            <a:ext cx="0" cy="1109980"/>
          </a:xfrm>
          <a:custGeom>
            <a:avLst/>
            <a:gdLst/>
            <a:ahLst/>
            <a:cxnLst/>
            <a:rect l="l" t="t" r="r" b="b"/>
            <a:pathLst>
              <a:path h="1109979">
                <a:moveTo>
                  <a:pt x="0" y="0"/>
                </a:moveTo>
                <a:lnTo>
                  <a:pt x="0" y="1109599"/>
                </a:lnTo>
              </a:path>
            </a:pathLst>
          </a:custGeom>
          <a:ln w="12700">
            <a:solidFill>
              <a:srgbClr val="333333"/>
            </a:solidFill>
          </a:ln>
        </p:spPr>
        <p:txBody>
          <a:bodyPr wrap="square" lIns="0" tIns="0" rIns="0" bIns="0" rtlCol="0"/>
          <a:lstStyle/>
          <a:p>
            <a:endParaRPr/>
          </a:p>
        </p:txBody>
      </p:sp>
      <p:sp>
        <p:nvSpPr>
          <p:cNvPr id="135" name="object 135"/>
          <p:cNvSpPr/>
          <p:nvPr/>
        </p:nvSpPr>
        <p:spPr>
          <a:xfrm>
            <a:off x="813816" y="4205497"/>
            <a:ext cx="994346" cy="400812"/>
          </a:xfrm>
          <a:prstGeom prst="rect">
            <a:avLst/>
          </a:prstGeom>
          <a:blipFill>
            <a:blip r:embed="rId15" cstate="print"/>
            <a:stretch>
              <a:fillRect/>
            </a:stretch>
          </a:blipFill>
        </p:spPr>
        <p:txBody>
          <a:bodyPr wrap="square" lIns="0" tIns="0" rIns="0" bIns="0" rtlCol="0"/>
          <a:lstStyle/>
          <a:p>
            <a:endParaRPr/>
          </a:p>
        </p:txBody>
      </p:sp>
      <p:sp>
        <p:nvSpPr>
          <p:cNvPr id="136" name="object 136"/>
          <p:cNvSpPr/>
          <p:nvPr/>
        </p:nvSpPr>
        <p:spPr>
          <a:xfrm>
            <a:off x="1504188" y="4205497"/>
            <a:ext cx="283463" cy="400812"/>
          </a:xfrm>
          <a:prstGeom prst="rect">
            <a:avLst/>
          </a:prstGeom>
          <a:blipFill>
            <a:blip r:embed="rId4" cstate="print"/>
            <a:stretch>
              <a:fillRect/>
            </a:stretch>
          </a:blipFill>
        </p:spPr>
        <p:txBody>
          <a:bodyPr wrap="square" lIns="0" tIns="0" rIns="0" bIns="0" rtlCol="0"/>
          <a:lstStyle/>
          <a:p>
            <a:endParaRPr/>
          </a:p>
        </p:txBody>
      </p:sp>
      <p:sp>
        <p:nvSpPr>
          <p:cNvPr id="137" name="object 137"/>
          <p:cNvSpPr txBox="1"/>
          <p:nvPr/>
        </p:nvSpPr>
        <p:spPr>
          <a:xfrm>
            <a:off x="133350" y="3686130"/>
            <a:ext cx="2371725" cy="2291080"/>
          </a:xfrm>
          <a:prstGeom prst="rect">
            <a:avLst/>
          </a:prstGeom>
          <a:ln w="12700">
            <a:solidFill>
              <a:srgbClr val="000000"/>
            </a:solidFill>
          </a:ln>
        </p:spPr>
        <p:txBody>
          <a:bodyPr vert="horz" wrap="square" lIns="0" tIns="26034" rIns="0" bIns="0" rtlCol="0">
            <a:spAutoFit/>
          </a:bodyPr>
          <a:lstStyle/>
          <a:p>
            <a:pPr marL="126364">
              <a:lnSpc>
                <a:spcPct val="100000"/>
              </a:lnSpc>
              <a:spcBef>
                <a:spcPts val="204"/>
              </a:spcBef>
            </a:pPr>
            <a:r>
              <a:rPr sz="1500" b="1" spc="-185" dirty="0">
                <a:solidFill>
                  <a:srgbClr val="003399"/>
                </a:solidFill>
                <a:latin typeface="Arial"/>
                <a:cs typeface="Arial"/>
              </a:rPr>
              <a:t>NETMODEL</a:t>
            </a:r>
            <a:endParaRPr sz="1500">
              <a:latin typeface="Arial"/>
              <a:cs typeface="Arial"/>
            </a:endParaRPr>
          </a:p>
          <a:p>
            <a:pPr>
              <a:lnSpc>
                <a:spcPct val="100000"/>
              </a:lnSpc>
              <a:spcBef>
                <a:spcPts val="10"/>
              </a:spcBef>
            </a:pPr>
            <a:endParaRPr sz="2050">
              <a:latin typeface="Times New Roman"/>
              <a:cs typeface="Times New Roman"/>
            </a:endParaRPr>
          </a:p>
          <a:p>
            <a:pPr marR="86995" algn="ctr">
              <a:lnSpc>
                <a:spcPct val="100000"/>
              </a:lnSpc>
              <a:spcBef>
                <a:spcPts val="5"/>
              </a:spcBef>
            </a:pPr>
            <a:r>
              <a:rPr sz="1400" b="1" spc="-135" dirty="0">
                <a:solidFill>
                  <a:srgbClr val="333333"/>
                </a:solidFill>
                <a:latin typeface="Arial"/>
                <a:cs typeface="Arial"/>
              </a:rPr>
              <a:t>NETMOM</a:t>
            </a:r>
            <a:endParaRPr sz="1400">
              <a:latin typeface="Arial"/>
              <a:cs typeface="Arial"/>
            </a:endParaRPr>
          </a:p>
          <a:p>
            <a:pPr>
              <a:lnSpc>
                <a:spcPct val="100000"/>
              </a:lnSpc>
              <a:spcBef>
                <a:spcPts val="30"/>
              </a:spcBef>
            </a:pPr>
            <a:endParaRPr sz="1600">
              <a:latin typeface="Times New Roman"/>
              <a:cs typeface="Times New Roman"/>
            </a:endParaRPr>
          </a:p>
          <a:p>
            <a:pPr marL="295275">
              <a:lnSpc>
                <a:spcPct val="100000"/>
              </a:lnSpc>
            </a:pPr>
            <a:r>
              <a:rPr sz="1500" spc="-270" dirty="0">
                <a:latin typeface="Arial"/>
                <a:cs typeface="Arial"/>
              </a:rPr>
              <a:t>G</a:t>
            </a:r>
            <a:endParaRPr sz="1500">
              <a:latin typeface="Arial"/>
              <a:cs typeface="Arial"/>
            </a:endParaRPr>
          </a:p>
          <a:p>
            <a:pPr marL="295275">
              <a:lnSpc>
                <a:spcPct val="100000"/>
              </a:lnSpc>
              <a:spcBef>
                <a:spcPts val="1310"/>
              </a:spcBef>
            </a:pPr>
            <a:r>
              <a:rPr sz="1500" spc="-270" dirty="0">
                <a:latin typeface="Arial"/>
                <a:cs typeface="Arial"/>
              </a:rPr>
              <a:t>G</a:t>
            </a:r>
            <a:endParaRPr sz="1500">
              <a:latin typeface="Arial"/>
              <a:cs typeface="Arial"/>
            </a:endParaRPr>
          </a:p>
        </p:txBody>
      </p:sp>
      <p:sp>
        <p:nvSpPr>
          <p:cNvPr id="138" name="object 138"/>
          <p:cNvSpPr/>
          <p:nvPr/>
        </p:nvSpPr>
        <p:spPr>
          <a:xfrm>
            <a:off x="5602351" y="5052967"/>
            <a:ext cx="641350" cy="922655"/>
          </a:xfrm>
          <a:custGeom>
            <a:avLst/>
            <a:gdLst/>
            <a:ahLst/>
            <a:cxnLst/>
            <a:rect l="l" t="t" r="r" b="b"/>
            <a:pathLst>
              <a:path w="641350" h="922654">
                <a:moveTo>
                  <a:pt x="480949" y="0"/>
                </a:moveTo>
                <a:lnTo>
                  <a:pt x="480949" y="230631"/>
                </a:lnTo>
                <a:lnTo>
                  <a:pt x="0" y="230631"/>
                </a:lnTo>
                <a:lnTo>
                  <a:pt x="0" y="691769"/>
                </a:lnTo>
                <a:lnTo>
                  <a:pt x="480949" y="691769"/>
                </a:lnTo>
                <a:lnTo>
                  <a:pt x="480949" y="922401"/>
                </a:lnTo>
                <a:lnTo>
                  <a:pt x="641350" y="461263"/>
                </a:lnTo>
                <a:lnTo>
                  <a:pt x="480949" y="0"/>
                </a:lnTo>
                <a:close/>
              </a:path>
            </a:pathLst>
          </a:custGeom>
          <a:solidFill>
            <a:srgbClr val="000099"/>
          </a:solidFill>
        </p:spPr>
        <p:txBody>
          <a:bodyPr wrap="square" lIns="0" tIns="0" rIns="0" bIns="0" rtlCol="0"/>
          <a:lstStyle/>
          <a:p>
            <a:endParaRPr/>
          </a:p>
        </p:txBody>
      </p:sp>
      <p:sp>
        <p:nvSpPr>
          <p:cNvPr id="139" name="object 139"/>
          <p:cNvSpPr/>
          <p:nvPr/>
        </p:nvSpPr>
        <p:spPr>
          <a:xfrm>
            <a:off x="2947035" y="3066561"/>
            <a:ext cx="777240" cy="1269365"/>
          </a:xfrm>
          <a:custGeom>
            <a:avLst/>
            <a:gdLst/>
            <a:ahLst/>
            <a:cxnLst/>
            <a:rect l="l" t="t" r="r" b="b"/>
            <a:pathLst>
              <a:path w="777239" h="1269364">
                <a:moveTo>
                  <a:pt x="627427" y="1092095"/>
                </a:moveTo>
                <a:lnTo>
                  <a:pt x="561975" y="1131062"/>
                </a:lnTo>
                <a:lnTo>
                  <a:pt x="777239" y="1268857"/>
                </a:lnTo>
                <a:lnTo>
                  <a:pt x="766614" y="1124839"/>
                </a:lnTo>
                <a:lnTo>
                  <a:pt x="646938" y="1124839"/>
                </a:lnTo>
                <a:lnTo>
                  <a:pt x="627427" y="1092095"/>
                </a:lnTo>
                <a:close/>
              </a:path>
              <a:path w="777239" h="1269364">
                <a:moveTo>
                  <a:pt x="693001" y="1053056"/>
                </a:moveTo>
                <a:lnTo>
                  <a:pt x="627427" y="1092095"/>
                </a:lnTo>
                <a:lnTo>
                  <a:pt x="646938" y="1124839"/>
                </a:lnTo>
                <a:lnTo>
                  <a:pt x="712469" y="1085723"/>
                </a:lnTo>
                <a:lnTo>
                  <a:pt x="693001" y="1053056"/>
                </a:lnTo>
                <a:close/>
              </a:path>
              <a:path w="777239" h="1269364">
                <a:moveTo>
                  <a:pt x="758443" y="1014095"/>
                </a:moveTo>
                <a:lnTo>
                  <a:pt x="693001" y="1053056"/>
                </a:lnTo>
                <a:lnTo>
                  <a:pt x="712469" y="1085723"/>
                </a:lnTo>
                <a:lnTo>
                  <a:pt x="646938" y="1124839"/>
                </a:lnTo>
                <a:lnTo>
                  <a:pt x="766614" y="1124839"/>
                </a:lnTo>
                <a:lnTo>
                  <a:pt x="758443" y="1014095"/>
                </a:lnTo>
                <a:close/>
              </a:path>
              <a:path w="777239" h="1269364">
                <a:moveTo>
                  <a:pt x="65404" y="0"/>
                </a:moveTo>
                <a:lnTo>
                  <a:pt x="0" y="39116"/>
                </a:lnTo>
                <a:lnTo>
                  <a:pt x="627427" y="1092095"/>
                </a:lnTo>
                <a:lnTo>
                  <a:pt x="693001" y="1053056"/>
                </a:lnTo>
                <a:lnTo>
                  <a:pt x="65404" y="0"/>
                </a:lnTo>
                <a:close/>
              </a:path>
            </a:pathLst>
          </a:custGeom>
          <a:solidFill>
            <a:srgbClr val="09037C"/>
          </a:solidFill>
        </p:spPr>
        <p:txBody>
          <a:bodyPr wrap="square" lIns="0" tIns="0" rIns="0" bIns="0" rtlCol="0"/>
          <a:lstStyle/>
          <a:p>
            <a:endParaRPr/>
          </a:p>
        </p:txBody>
      </p:sp>
      <p:sp>
        <p:nvSpPr>
          <p:cNvPr id="140" name="object 140"/>
          <p:cNvSpPr/>
          <p:nvPr/>
        </p:nvSpPr>
        <p:spPr>
          <a:xfrm>
            <a:off x="4724400" y="3086245"/>
            <a:ext cx="1138555" cy="1275080"/>
          </a:xfrm>
          <a:custGeom>
            <a:avLst/>
            <a:gdLst/>
            <a:ahLst/>
            <a:cxnLst/>
            <a:rect l="l" t="t" r="r" b="b"/>
            <a:pathLst>
              <a:path w="1138554" h="1275079">
                <a:moveTo>
                  <a:pt x="66294" y="1027811"/>
                </a:moveTo>
                <a:lnTo>
                  <a:pt x="0" y="1274572"/>
                </a:lnTo>
                <a:lnTo>
                  <a:pt x="237236" y="1179576"/>
                </a:lnTo>
                <a:lnTo>
                  <a:pt x="212345" y="1157478"/>
                </a:lnTo>
                <a:lnTo>
                  <a:pt x="154939" y="1157478"/>
                </a:lnTo>
                <a:lnTo>
                  <a:pt x="98044" y="1106932"/>
                </a:lnTo>
                <a:lnTo>
                  <a:pt x="123336" y="1078454"/>
                </a:lnTo>
                <a:lnTo>
                  <a:pt x="66294" y="1027811"/>
                </a:lnTo>
                <a:close/>
              </a:path>
              <a:path w="1138554" h="1275079">
                <a:moveTo>
                  <a:pt x="123336" y="1078454"/>
                </a:moveTo>
                <a:lnTo>
                  <a:pt x="98044" y="1106932"/>
                </a:lnTo>
                <a:lnTo>
                  <a:pt x="154939" y="1157478"/>
                </a:lnTo>
                <a:lnTo>
                  <a:pt x="180250" y="1128983"/>
                </a:lnTo>
                <a:lnTo>
                  <a:pt x="123336" y="1078454"/>
                </a:lnTo>
                <a:close/>
              </a:path>
              <a:path w="1138554" h="1275079">
                <a:moveTo>
                  <a:pt x="180250" y="1128983"/>
                </a:moveTo>
                <a:lnTo>
                  <a:pt x="154939" y="1157478"/>
                </a:lnTo>
                <a:lnTo>
                  <a:pt x="212345" y="1157478"/>
                </a:lnTo>
                <a:lnTo>
                  <a:pt x="180250" y="1128983"/>
                </a:lnTo>
                <a:close/>
              </a:path>
              <a:path w="1138554" h="1275079">
                <a:moveTo>
                  <a:pt x="1081151" y="0"/>
                </a:moveTo>
                <a:lnTo>
                  <a:pt x="123336" y="1078454"/>
                </a:lnTo>
                <a:lnTo>
                  <a:pt x="180250" y="1128983"/>
                </a:lnTo>
                <a:lnTo>
                  <a:pt x="1138174" y="50546"/>
                </a:lnTo>
                <a:lnTo>
                  <a:pt x="1081151" y="0"/>
                </a:lnTo>
                <a:close/>
              </a:path>
            </a:pathLst>
          </a:custGeom>
          <a:solidFill>
            <a:srgbClr val="09037C"/>
          </a:solidFill>
        </p:spPr>
        <p:txBody>
          <a:bodyPr wrap="square" lIns="0" tIns="0" rIns="0" bIns="0" rtlCol="0"/>
          <a:lstStyle/>
          <a:p>
            <a:endParaRPr/>
          </a:p>
        </p:txBody>
      </p:sp>
      <p:sp>
        <p:nvSpPr>
          <p:cNvPr id="141" name="TextBox 140"/>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355454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548680"/>
            <a:ext cx="7846539" cy="627736"/>
          </a:xfrm>
          <a:prstGeom prst="rect">
            <a:avLst/>
          </a:prstGeom>
        </p:spPr>
        <p:txBody>
          <a:bodyPr vert="horz" wrap="square" lIns="0" tIns="12065" rIns="0" bIns="0" rtlCol="0">
            <a:spAutoFit/>
          </a:bodyPr>
          <a:lstStyle/>
          <a:p>
            <a:pPr marL="12700">
              <a:lnSpc>
                <a:spcPct val="100000"/>
              </a:lnSpc>
              <a:spcBef>
                <a:spcPts val="95"/>
              </a:spcBef>
              <a:tabLst>
                <a:tab pos="1456055" algn="l"/>
              </a:tabLst>
            </a:pPr>
            <a:r>
              <a:rPr spc="-285" dirty="0"/>
              <a:t>RTNET’s	</a:t>
            </a:r>
            <a:r>
              <a:rPr spc="-250" dirty="0"/>
              <a:t>checks </a:t>
            </a:r>
            <a:r>
              <a:rPr spc="-210" dirty="0"/>
              <a:t>on </a:t>
            </a:r>
            <a:r>
              <a:rPr spc="-100" dirty="0"/>
              <a:t>input</a:t>
            </a:r>
            <a:r>
              <a:rPr spc="75" dirty="0"/>
              <a:t> </a:t>
            </a:r>
            <a:r>
              <a:rPr spc="-165" dirty="0"/>
              <a:t>data</a:t>
            </a:r>
          </a:p>
        </p:txBody>
      </p:sp>
      <p:sp>
        <p:nvSpPr>
          <p:cNvPr id="3" name="object 3"/>
          <p:cNvSpPr txBox="1"/>
          <p:nvPr/>
        </p:nvSpPr>
        <p:spPr>
          <a:xfrm>
            <a:off x="719429" y="1320800"/>
            <a:ext cx="7345045" cy="4172585"/>
          </a:xfrm>
          <a:prstGeom prst="rect">
            <a:avLst/>
          </a:prstGeom>
        </p:spPr>
        <p:txBody>
          <a:bodyPr vert="horz" wrap="square" lIns="0" tIns="53975" rIns="0" bIns="0" rtlCol="0">
            <a:spAutoFit/>
          </a:bodyPr>
          <a:lstStyle/>
          <a:p>
            <a:pPr marL="354965" marR="147320" indent="-342900">
              <a:lnSpc>
                <a:spcPts val="2590"/>
              </a:lnSpc>
              <a:spcBef>
                <a:spcPts val="425"/>
              </a:spcBef>
              <a:tabLst>
                <a:tab pos="1317625" algn="l"/>
                <a:tab pos="4466590" algn="l"/>
              </a:tabLst>
            </a:pPr>
            <a:r>
              <a:rPr sz="2400" dirty="0">
                <a:solidFill>
                  <a:srgbClr val="1B5CA4"/>
                </a:solidFill>
                <a:latin typeface="Wingdings"/>
                <a:cs typeface="Wingdings"/>
              </a:rPr>
              <a:t></a:t>
            </a:r>
            <a:r>
              <a:rPr sz="2400" spc="-35" dirty="0">
                <a:solidFill>
                  <a:srgbClr val="1B5CA4"/>
                </a:solidFill>
                <a:latin typeface="Times New Roman"/>
                <a:cs typeface="Times New Roman"/>
              </a:rPr>
              <a:t> </a:t>
            </a:r>
            <a:r>
              <a:rPr sz="2400" b="1" spc="-425" dirty="0">
                <a:solidFill>
                  <a:srgbClr val="5F5F5F"/>
                </a:solidFill>
                <a:latin typeface="Arial"/>
                <a:cs typeface="Arial"/>
              </a:rPr>
              <a:t>SCADA	</a:t>
            </a:r>
            <a:r>
              <a:rPr sz="2400" b="1" spc="-204" dirty="0">
                <a:solidFill>
                  <a:srgbClr val="5F5F5F"/>
                </a:solidFill>
                <a:latin typeface="Arial"/>
                <a:cs typeface="Arial"/>
              </a:rPr>
              <a:t>performs </a:t>
            </a:r>
            <a:r>
              <a:rPr sz="2400" b="1" spc="-190" dirty="0">
                <a:solidFill>
                  <a:srgbClr val="5F5F5F"/>
                </a:solidFill>
                <a:latin typeface="Arial"/>
                <a:cs typeface="Arial"/>
              </a:rPr>
              <a:t>a</a:t>
            </a:r>
            <a:r>
              <a:rPr sz="2400" b="1" spc="25" dirty="0">
                <a:solidFill>
                  <a:srgbClr val="5F5F5F"/>
                </a:solidFill>
                <a:latin typeface="Arial"/>
                <a:cs typeface="Arial"/>
              </a:rPr>
              <a:t> </a:t>
            </a:r>
            <a:r>
              <a:rPr sz="2400" b="1" spc="-165" dirty="0">
                <a:solidFill>
                  <a:srgbClr val="5F5F5F"/>
                </a:solidFill>
                <a:latin typeface="Arial"/>
                <a:cs typeface="Arial"/>
              </a:rPr>
              <a:t>quality</a:t>
            </a:r>
            <a:r>
              <a:rPr sz="2400" b="1" spc="-100" dirty="0">
                <a:solidFill>
                  <a:srgbClr val="5F5F5F"/>
                </a:solidFill>
                <a:latin typeface="Arial"/>
                <a:cs typeface="Arial"/>
              </a:rPr>
              <a:t> </a:t>
            </a:r>
            <a:r>
              <a:rPr sz="2400" b="1" spc="-280" dirty="0">
                <a:solidFill>
                  <a:srgbClr val="5F5F5F"/>
                </a:solidFill>
                <a:latin typeface="Arial"/>
                <a:cs typeface="Arial"/>
              </a:rPr>
              <a:t>check	</a:t>
            </a:r>
            <a:r>
              <a:rPr sz="2400" b="1" spc="-195" dirty="0">
                <a:solidFill>
                  <a:srgbClr val="5F5F5F"/>
                </a:solidFill>
                <a:latin typeface="Arial"/>
                <a:cs typeface="Arial"/>
              </a:rPr>
              <a:t>before </a:t>
            </a:r>
            <a:r>
              <a:rPr sz="2400" b="1" spc="-260" dirty="0">
                <a:solidFill>
                  <a:srgbClr val="5F5F5F"/>
                </a:solidFill>
                <a:latin typeface="Arial"/>
                <a:cs typeface="Arial"/>
              </a:rPr>
              <a:t>passing </a:t>
            </a:r>
            <a:r>
              <a:rPr sz="2400" b="1" spc="-160" dirty="0">
                <a:solidFill>
                  <a:srgbClr val="5F5F5F"/>
                </a:solidFill>
                <a:latin typeface="Arial"/>
                <a:cs typeface="Arial"/>
              </a:rPr>
              <a:t>data </a:t>
            </a:r>
            <a:r>
              <a:rPr sz="2400" b="1" spc="-150" dirty="0">
                <a:solidFill>
                  <a:srgbClr val="5F5F5F"/>
                </a:solidFill>
                <a:latin typeface="Arial"/>
                <a:cs typeface="Arial"/>
              </a:rPr>
              <a:t>to  </a:t>
            </a:r>
            <a:r>
              <a:rPr sz="2400" b="1" spc="-300" dirty="0">
                <a:solidFill>
                  <a:srgbClr val="5F5F5F"/>
                </a:solidFill>
                <a:latin typeface="Arial"/>
                <a:cs typeface="Arial"/>
              </a:rPr>
              <a:t>RTNET</a:t>
            </a:r>
            <a:endParaRPr sz="2400">
              <a:latin typeface="Arial"/>
              <a:cs typeface="Arial"/>
            </a:endParaRPr>
          </a:p>
          <a:p>
            <a:pPr marL="354965" marR="320040" indent="-342900">
              <a:lnSpc>
                <a:spcPts val="2590"/>
              </a:lnSpc>
              <a:spcBef>
                <a:spcPts val="1605"/>
              </a:spcBef>
              <a:tabLst>
                <a:tab pos="1329055" algn="l"/>
                <a:tab pos="2348865" algn="l"/>
                <a:tab pos="3107690" algn="l"/>
                <a:tab pos="5442585" algn="l"/>
              </a:tabLst>
            </a:pPr>
            <a:r>
              <a:rPr sz="2400" dirty="0">
                <a:solidFill>
                  <a:srgbClr val="1B5CA4"/>
                </a:solidFill>
                <a:latin typeface="Wingdings"/>
                <a:cs typeface="Wingdings"/>
              </a:rPr>
              <a:t></a:t>
            </a:r>
            <a:r>
              <a:rPr sz="2400" spc="-35" dirty="0">
                <a:solidFill>
                  <a:srgbClr val="1B5CA4"/>
                </a:solidFill>
                <a:latin typeface="Times New Roman"/>
                <a:cs typeface="Times New Roman"/>
              </a:rPr>
              <a:t> </a:t>
            </a:r>
            <a:r>
              <a:rPr sz="2400" b="1" spc="-300" dirty="0">
                <a:solidFill>
                  <a:srgbClr val="5F5F5F"/>
                </a:solidFill>
                <a:latin typeface="Arial"/>
                <a:cs typeface="Arial"/>
              </a:rPr>
              <a:t>RTNET	uses</a:t>
            </a:r>
            <a:r>
              <a:rPr sz="2400" b="1" spc="-90" dirty="0">
                <a:solidFill>
                  <a:srgbClr val="5F5F5F"/>
                </a:solidFill>
                <a:latin typeface="Arial"/>
                <a:cs typeface="Arial"/>
              </a:rPr>
              <a:t> </a:t>
            </a:r>
            <a:r>
              <a:rPr sz="2400" b="1" spc="-360" dirty="0">
                <a:solidFill>
                  <a:srgbClr val="5F5F5F"/>
                </a:solidFill>
                <a:latin typeface="Arial"/>
                <a:cs typeface="Arial"/>
              </a:rPr>
              <a:t>SCADA’s	</a:t>
            </a:r>
            <a:r>
              <a:rPr sz="2400" b="1" spc="-165" dirty="0">
                <a:solidFill>
                  <a:srgbClr val="5F5F5F"/>
                </a:solidFill>
                <a:latin typeface="Arial"/>
                <a:cs typeface="Arial"/>
              </a:rPr>
              <a:t>quality</a:t>
            </a:r>
            <a:r>
              <a:rPr sz="2400" b="1" spc="-105" dirty="0">
                <a:solidFill>
                  <a:srgbClr val="5F5F5F"/>
                </a:solidFill>
                <a:latin typeface="Arial"/>
                <a:cs typeface="Arial"/>
              </a:rPr>
              <a:t> </a:t>
            </a:r>
            <a:r>
              <a:rPr sz="2400" b="1" spc="-180" dirty="0">
                <a:solidFill>
                  <a:srgbClr val="5F5F5F"/>
                </a:solidFill>
                <a:latin typeface="Arial"/>
                <a:cs typeface="Arial"/>
              </a:rPr>
              <a:t>evaluation	</a:t>
            </a:r>
            <a:r>
              <a:rPr sz="2400" b="1" spc="-150" dirty="0">
                <a:solidFill>
                  <a:srgbClr val="5F5F5F"/>
                </a:solidFill>
                <a:latin typeface="Arial"/>
                <a:cs typeface="Arial"/>
              </a:rPr>
              <a:t>to </a:t>
            </a:r>
            <a:r>
              <a:rPr sz="2400" b="1" spc="-185" dirty="0">
                <a:solidFill>
                  <a:srgbClr val="5F5F5F"/>
                </a:solidFill>
                <a:latin typeface="Arial"/>
                <a:cs typeface="Arial"/>
              </a:rPr>
              <a:t>determine  </a:t>
            </a:r>
            <a:r>
              <a:rPr sz="2400" b="1" spc="-150" dirty="0">
                <a:solidFill>
                  <a:srgbClr val="5F5F5F"/>
                </a:solidFill>
                <a:latin typeface="Arial"/>
                <a:cs typeface="Arial"/>
              </a:rPr>
              <a:t>whether</a:t>
            </a:r>
            <a:r>
              <a:rPr sz="2400" b="1" spc="-85" dirty="0">
                <a:solidFill>
                  <a:srgbClr val="5F5F5F"/>
                </a:solidFill>
                <a:latin typeface="Arial"/>
                <a:cs typeface="Arial"/>
              </a:rPr>
              <a:t> </a:t>
            </a:r>
            <a:r>
              <a:rPr sz="2400" b="1" spc="-185" dirty="0">
                <a:solidFill>
                  <a:srgbClr val="5F5F5F"/>
                </a:solidFill>
                <a:latin typeface="Arial"/>
                <a:cs typeface="Arial"/>
              </a:rPr>
              <a:t>or</a:t>
            </a:r>
            <a:r>
              <a:rPr sz="2400" b="1" spc="-75" dirty="0">
                <a:solidFill>
                  <a:srgbClr val="5F5F5F"/>
                </a:solidFill>
                <a:latin typeface="Arial"/>
                <a:cs typeface="Arial"/>
              </a:rPr>
              <a:t> </a:t>
            </a:r>
            <a:r>
              <a:rPr sz="2400" b="1" spc="-185" dirty="0">
                <a:solidFill>
                  <a:srgbClr val="5F5F5F"/>
                </a:solidFill>
                <a:latin typeface="Arial"/>
                <a:cs typeface="Arial"/>
              </a:rPr>
              <a:t>not	</a:t>
            </a:r>
            <a:r>
              <a:rPr sz="2400" b="1" spc="-150" dirty="0">
                <a:solidFill>
                  <a:srgbClr val="5F5F5F"/>
                </a:solidFill>
                <a:latin typeface="Arial"/>
                <a:cs typeface="Arial"/>
              </a:rPr>
              <a:t>to </a:t>
            </a:r>
            <a:r>
              <a:rPr sz="2400" b="1" spc="-285" dirty="0">
                <a:solidFill>
                  <a:srgbClr val="5F5F5F"/>
                </a:solidFill>
                <a:latin typeface="Arial"/>
                <a:cs typeface="Arial"/>
              </a:rPr>
              <a:t>use </a:t>
            </a:r>
            <a:r>
              <a:rPr sz="2400" b="1" spc="-155" dirty="0">
                <a:solidFill>
                  <a:srgbClr val="5F5F5F"/>
                </a:solidFill>
                <a:latin typeface="Arial"/>
                <a:cs typeface="Arial"/>
              </a:rPr>
              <a:t>the</a:t>
            </a:r>
            <a:r>
              <a:rPr sz="2400" b="1" spc="-254" dirty="0">
                <a:solidFill>
                  <a:srgbClr val="5F5F5F"/>
                </a:solidFill>
                <a:latin typeface="Arial"/>
                <a:cs typeface="Arial"/>
              </a:rPr>
              <a:t> </a:t>
            </a:r>
            <a:r>
              <a:rPr sz="2400" b="1" spc="-160" dirty="0">
                <a:solidFill>
                  <a:srgbClr val="5F5F5F"/>
                </a:solidFill>
                <a:latin typeface="Arial"/>
                <a:cs typeface="Arial"/>
              </a:rPr>
              <a:t>data</a:t>
            </a:r>
            <a:endParaRPr sz="2400">
              <a:latin typeface="Arial"/>
              <a:cs typeface="Arial"/>
            </a:endParaRPr>
          </a:p>
          <a:p>
            <a:pPr marL="354965" marR="5080" indent="-342900">
              <a:lnSpc>
                <a:spcPts val="2590"/>
              </a:lnSpc>
              <a:spcBef>
                <a:spcPts val="1595"/>
              </a:spcBef>
              <a:tabLst>
                <a:tab pos="3974465" algn="l"/>
                <a:tab pos="6231890" algn="l"/>
              </a:tabLst>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300" dirty="0">
                <a:solidFill>
                  <a:srgbClr val="5F5F5F"/>
                </a:solidFill>
                <a:latin typeface="Arial"/>
                <a:cs typeface="Arial"/>
              </a:rPr>
              <a:t>RTNET</a:t>
            </a:r>
            <a:r>
              <a:rPr sz="2400" b="1" spc="-120" dirty="0">
                <a:solidFill>
                  <a:srgbClr val="5F5F5F"/>
                </a:solidFill>
                <a:latin typeface="Arial"/>
                <a:cs typeface="Arial"/>
              </a:rPr>
              <a:t> </a:t>
            </a:r>
            <a:r>
              <a:rPr sz="2400" b="1" spc="-204" dirty="0">
                <a:solidFill>
                  <a:srgbClr val="5F5F5F"/>
                </a:solidFill>
                <a:latin typeface="Arial"/>
                <a:cs typeface="Arial"/>
              </a:rPr>
              <a:t>performs</a:t>
            </a:r>
            <a:r>
              <a:rPr sz="2400" b="1" spc="-85" dirty="0">
                <a:solidFill>
                  <a:srgbClr val="5F5F5F"/>
                </a:solidFill>
                <a:latin typeface="Arial"/>
                <a:cs typeface="Arial"/>
              </a:rPr>
              <a:t> </a:t>
            </a:r>
            <a:r>
              <a:rPr sz="2400" b="1" spc="-180" dirty="0">
                <a:solidFill>
                  <a:srgbClr val="5F5F5F"/>
                </a:solidFill>
                <a:latin typeface="Arial"/>
                <a:cs typeface="Arial"/>
              </a:rPr>
              <a:t>elementary	</a:t>
            </a:r>
            <a:r>
              <a:rPr sz="2400" b="1" spc="-260" dirty="0">
                <a:solidFill>
                  <a:srgbClr val="5F5F5F"/>
                </a:solidFill>
                <a:latin typeface="Arial"/>
                <a:cs typeface="Arial"/>
              </a:rPr>
              <a:t>coherency</a:t>
            </a:r>
            <a:r>
              <a:rPr sz="2400" b="1" spc="-95" dirty="0">
                <a:solidFill>
                  <a:srgbClr val="5F5F5F"/>
                </a:solidFill>
                <a:latin typeface="Arial"/>
                <a:cs typeface="Arial"/>
              </a:rPr>
              <a:t> </a:t>
            </a:r>
            <a:r>
              <a:rPr sz="2400" b="1" spc="-295" dirty="0">
                <a:solidFill>
                  <a:srgbClr val="5F5F5F"/>
                </a:solidFill>
                <a:latin typeface="Arial"/>
                <a:cs typeface="Arial"/>
              </a:rPr>
              <a:t>checks	</a:t>
            </a:r>
            <a:r>
              <a:rPr sz="2400" b="1" spc="-150" dirty="0">
                <a:solidFill>
                  <a:srgbClr val="5F5F5F"/>
                </a:solidFill>
                <a:latin typeface="Arial"/>
                <a:cs typeface="Arial"/>
              </a:rPr>
              <a:t>to</a:t>
            </a:r>
            <a:r>
              <a:rPr sz="2400" b="1" spc="-180" dirty="0">
                <a:solidFill>
                  <a:srgbClr val="5F5F5F"/>
                </a:solidFill>
                <a:latin typeface="Arial"/>
                <a:cs typeface="Arial"/>
              </a:rPr>
              <a:t> </a:t>
            </a:r>
            <a:r>
              <a:rPr sz="2400" b="1" spc="-204" dirty="0">
                <a:solidFill>
                  <a:srgbClr val="5F5F5F"/>
                </a:solidFill>
                <a:latin typeface="Arial"/>
                <a:cs typeface="Arial"/>
              </a:rPr>
              <a:t>ignore  </a:t>
            </a:r>
            <a:r>
              <a:rPr sz="2400" b="1" spc="-229" dirty="0">
                <a:solidFill>
                  <a:srgbClr val="5F5F5F"/>
                </a:solidFill>
                <a:latin typeface="Arial"/>
                <a:cs typeface="Arial"/>
              </a:rPr>
              <a:t>measurements </a:t>
            </a:r>
            <a:r>
              <a:rPr sz="2400" b="1" spc="-170" dirty="0">
                <a:solidFill>
                  <a:srgbClr val="5F5F5F"/>
                </a:solidFill>
                <a:latin typeface="Arial"/>
                <a:cs typeface="Arial"/>
              </a:rPr>
              <a:t>in </a:t>
            </a:r>
            <a:r>
              <a:rPr sz="2400" b="1" spc="-275" dirty="0">
                <a:solidFill>
                  <a:srgbClr val="5F5F5F"/>
                </a:solidFill>
                <a:latin typeface="Arial"/>
                <a:cs typeface="Arial"/>
              </a:rPr>
              <a:t>gross </a:t>
            </a:r>
            <a:r>
              <a:rPr sz="2400" b="1" spc="-145" dirty="0">
                <a:solidFill>
                  <a:srgbClr val="5F5F5F"/>
                </a:solidFill>
                <a:latin typeface="Arial"/>
                <a:cs typeface="Arial"/>
              </a:rPr>
              <a:t>error</a:t>
            </a:r>
            <a:r>
              <a:rPr sz="2400" b="1" spc="-135" dirty="0">
                <a:solidFill>
                  <a:srgbClr val="5F5F5F"/>
                </a:solidFill>
                <a:latin typeface="Arial"/>
                <a:cs typeface="Arial"/>
              </a:rPr>
              <a:t> </a:t>
            </a:r>
            <a:r>
              <a:rPr sz="2400" b="1" spc="-155" dirty="0">
                <a:solidFill>
                  <a:srgbClr val="5F5F5F"/>
                </a:solidFill>
                <a:latin typeface="Arial"/>
                <a:cs typeface="Arial"/>
              </a:rPr>
              <a:t>:</a:t>
            </a:r>
            <a:endParaRPr sz="2400">
              <a:latin typeface="Arial"/>
              <a:cs typeface="Arial"/>
            </a:endParaRPr>
          </a:p>
          <a:p>
            <a:pPr marL="603885" indent="-210185">
              <a:lnSpc>
                <a:spcPts val="2280"/>
              </a:lnSpc>
              <a:spcBef>
                <a:spcPts val="360"/>
              </a:spcBef>
              <a:buClr>
                <a:srgbClr val="1B5CA4"/>
              </a:buClr>
              <a:buFont typeface="Wingdings"/>
              <a:buChar char=""/>
              <a:tabLst>
                <a:tab pos="604520" algn="l"/>
              </a:tabLst>
            </a:pPr>
            <a:r>
              <a:rPr sz="2000" spc="-120" dirty="0">
                <a:solidFill>
                  <a:srgbClr val="5F5F5F"/>
                </a:solidFill>
                <a:latin typeface="Arial"/>
                <a:cs typeface="Arial"/>
              </a:rPr>
              <a:t>voltage </a:t>
            </a:r>
            <a:r>
              <a:rPr sz="2000" spc="-145" dirty="0">
                <a:solidFill>
                  <a:srgbClr val="5F5F5F"/>
                </a:solidFill>
                <a:latin typeface="Arial"/>
                <a:cs typeface="Arial"/>
              </a:rPr>
              <a:t>on de-energized</a:t>
            </a:r>
            <a:r>
              <a:rPr sz="2000" spc="25" dirty="0">
                <a:solidFill>
                  <a:srgbClr val="5F5F5F"/>
                </a:solidFill>
                <a:latin typeface="Arial"/>
                <a:cs typeface="Arial"/>
              </a:rPr>
              <a:t> </a:t>
            </a:r>
            <a:r>
              <a:rPr sz="2000" spc="-180" dirty="0">
                <a:solidFill>
                  <a:srgbClr val="5F5F5F"/>
                </a:solidFill>
                <a:latin typeface="Arial"/>
                <a:cs typeface="Arial"/>
              </a:rPr>
              <a:t>nodes</a:t>
            </a:r>
            <a:endParaRPr sz="2000">
              <a:latin typeface="Arial"/>
              <a:cs typeface="Arial"/>
            </a:endParaRPr>
          </a:p>
          <a:p>
            <a:pPr marL="603885" indent="-210185">
              <a:lnSpc>
                <a:spcPts val="2160"/>
              </a:lnSpc>
              <a:buClr>
                <a:srgbClr val="1B5CA4"/>
              </a:buClr>
              <a:buFont typeface="Wingdings"/>
              <a:buChar char=""/>
              <a:tabLst>
                <a:tab pos="604520" algn="l"/>
              </a:tabLst>
            </a:pPr>
            <a:r>
              <a:rPr sz="2000" spc="-85" dirty="0">
                <a:solidFill>
                  <a:srgbClr val="5F5F5F"/>
                </a:solidFill>
                <a:latin typeface="Arial"/>
                <a:cs typeface="Arial"/>
              </a:rPr>
              <a:t>flows </a:t>
            </a:r>
            <a:r>
              <a:rPr sz="2000" spc="-170" dirty="0">
                <a:solidFill>
                  <a:srgbClr val="5F5F5F"/>
                </a:solidFill>
                <a:latin typeface="Arial"/>
                <a:cs typeface="Arial"/>
              </a:rPr>
              <a:t>across open</a:t>
            </a:r>
            <a:r>
              <a:rPr sz="2000" spc="5" dirty="0">
                <a:solidFill>
                  <a:srgbClr val="5F5F5F"/>
                </a:solidFill>
                <a:latin typeface="Arial"/>
                <a:cs typeface="Arial"/>
              </a:rPr>
              <a:t> </a:t>
            </a:r>
            <a:r>
              <a:rPr sz="2000" spc="-120" dirty="0">
                <a:solidFill>
                  <a:srgbClr val="5F5F5F"/>
                </a:solidFill>
                <a:latin typeface="Arial"/>
                <a:cs typeface="Arial"/>
              </a:rPr>
              <a:t>switches</a:t>
            </a:r>
            <a:endParaRPr sz="2000">
              <a:latin typeface="Arial"/>
              <a:cs typeface="Arial"/>
            </a:endParaRPr>
          </a:p>
          <a:p>
            <a:pPr marL="603885" indent="-210185">
              <a:lnSpc>
                <a:spcPts val="2160"/>
              </a:lnSpc>
              <a:buClr>
                <a:srgbClr val="1B5CA4"/>
              </a:buClr>
              <a:buFont typeface="Wingdings"/>
              <a:buChar char=""/>
              <a:tabLst>
                <a:tab pos="604520" algn="l"/>
              </a:tabLst>
            </a:pPr>
            <a:r>
              <a:rPr sz="2000" spc="-125" dirty="0">
                <a:solidFill>
                  <a:srgbClr val="5F5F5F"/>
                </a:solidFill>
                <a:latin typeface="Arial"/>
                <a:cs typeface="Arial"/>
              </a:rPr>
              <a:t>Flows </a:t>
            </a:r>
            <a:r>
              <a:rPr sz="2000" spc="-170" dirty="0">
                <a:solidFill>
                  <a:srgbClr val="5F5F5F"/>
                </a:solidFill>
                <a:latin typeface="Arial"/>
                <a:cs typeface="Arial"/>
              </a:rPr>
              <a:t>exceeding </a:t>
            </a:r>
            <a:r>
              <a:rPr sz="2000" spc="-185" dirty="0">
                <a:solidFill>
                  <a:srgbClr val="5F5F5F"/>
                </a:solidFill>
                <a:latin typeface="Arial"/>
                <a:cs typeface="Arial"/>
              </a:rPr>
              <a:t>a </a:t>
            </a:r>
            <a:r>
              <a:rPr sz="2000" spc="-80" dirty="0">
                <a:solidFill>
                  <a:srgbClr val="5F5F5F"/>
                </a:solidFill>
                <a:latin typeface="Arial"/>
                <a:cs typeface="Arial"/>
              </a:rPr>
              <a:t>multiple </a:t>
            </a:r>
            <a:r>
              <a:rPr sz="2000" spc="-90" dirty="0">
                <a:solidFill>
                  <a:srgbClr val="5F5F5F"/>
                </a:solidFill>
                <a:latin typeface="Arial"/>
                <a:cs typeface="Arial"/>
              </a:rPr>
              <a:t>of </a:t>
            </a:r>
            <a:r>
              <a:rPr sz="2000" spc="-100" dirty="0">
                <a:solidFill>
                  <a:srgbClr val="5F5F5F"/>
                </a:solidFill>
                <a:latin typeface="Arial"/>
                <a:cs typeface="Arial"/>
              </a:rPr>
              <a:t>the </a:t>
            </a:r>
            <a:r>
              <a:rPr sz="2000" spc="-130" dirty="0">
                <a:solidFill>
                  <a:srgbClr val="5F5F5F"/>
                </a:solidFill>
                <a:latin typeface="Arial"/>
                <a:cs typeface="Arial"/>
              </a:rPr>
              <a:t>branch</a:t>
            </a:r>
            <a:r>
              <a:rPr sz="2000" spc="200" dirty="0">
                <a:solidFill>
                  <a:srgbClr val="5F5F5F"/>
                </a:solidFill>
                <a:latin typeface="Arial"/>
                <a:cs typeface="Arial"/>
              </a:rPr>
              <a:t> </a:t>
            </a:r>
            <a:r>
              <a:rPr sz="2000" spc="-25" dirty="0">
                <a:solidFill>
                  <a:srgbClr val="5F5F5F"/>
                </a:solidFill>
                <a:latin typeface="Arial"/>
                <a:cs typeface="Arial"/>
              </a:rPr>
              <a:t>limit</a:t>
            </a:r>
            <a:endParaRPr sz="2000">
              <a:latin typeface="Arial"/>
              <a:cs typeface="Arial"/>
            </a:endParaRPr>
          </a:p>
          <a:p>
            <a:pPr marL="603885" indent="-210185">
              <a:lnSpc>
                <a:spcPts val="2160"/>
              </a:lnSpc>
              <a:buClr>
                <a:srgbClr val="1B5CA4"/>
              </a:buClr>
              <a:buFont typeface="Wingdings"/>
              <a:buChar char=""/>
              <a:tabLst>
                <a:tab pos="604520" algn="l"/>
              </a:tabLst>
            </a:pPr>
            <a:r>
              <a:rPr sz="2000" spc="-70" dirty="0">
                <a:solidFill>
                  <a:srgbClr val="5F5F5F"/>
                </a:solidFill>
                <a:latin typeface="Arial"/>
                <a:cs typeface="Arial"/>
              </a:rPr>
              <a:t>MW </a:t>
            </a:r>
            <a:r>
              <a:rPr sz="2000" spc="-100" dirty="0">
                <a:solidFill>
                  <a:srgbClr val="5F5F5F"/>
                </a:solidFill>
                <a:latin typeface="Arial"/>
                <a:cs typeface="Arial"/>
              </a:rPr>
              <a:t>or </a:t>
            </a:r>
            <a:r>
              <a:rPr sz="2000" spc="-145" dirty="0">
                <a:solidFill>
                  <a:srgbClr val="5F5F5F"/>
                </a:solidFill>
                <a:latin typeface="Arial"/>
                <a:cs typeface="Arial"/>
              </a:rPr>
              <a:t>MVAr </a:t>
            </a:r>
            <a:r>
              <a:rPr sz="2000" spc="-120" dirty="0">
                <a:solidFill>
                  <a:srgbClr val="5F5F5F"/>
                </a:solidFill>
                <a:latin typeface="Arial"/>
                <a:cs typeface="Arial"/>
              </a:rPr>
              <a:t>generator </a:t>
            </a:r>
            <a:r>
              <a:rPr sz="2000" spc="-85" dirty="0">
                <a:solidFill>
                  <a:srgbClr val="5F5F5F"/>
                </a:solidFill>
                <a:latin typeface="Arial"/>
                <a:cs typeface="Arial"/>
              </a:rPr>
              <a:t>flows </a:t>
            </a:r>
            <a:r>
              <a:rPr sz="2000" spc="-170" dirty="0">
                <a:solidFill>
                  <a:srgbClr val="5F5F5F"/>
                </a:solidFill>
                <a:latin typeface="Arial"/>
                <a:cs typeface="Arial"/>
              </a:rPr>
              <a:t>exceeding </a:t>
            </a:r>
            <a:r>
              <a:rPr sz="2000" spc="-100" dirty="0">
                <a:solidFill>
                  <a:srgbClr val="5F5F5F"/>
                </a:solidFill>
                <a:latin typeface="Arial"/>
                <a:cs typeface="Arial"/>
              </a:rPr>
              <a:t>the </a:t>
            </a:r>
            <a:r>
              <a:rPr sz="2000" spc="-185" dirty="0">
                <a:solidFill>
                  <a:srgbClr val="5F5F5F"/>
                </a:solidFill>
                <a:latin typeface="Arial"/>
                <a:cs typeface="Arial"/>
              </a:rPr>
              <a:t>MVA </a:t>
            </a:r>
            <a:r>
              <a:rPr sz="2000" spc="-70" dirty="0">
                <a:solidFill>
                  <a:srgbClr val="5F5F5F"/>
                </a:solidFill>
                <a:latin typeface="Arial"/>
                <a:cs typeface="Arial"/>
              </a:rPr>
              <a:t>rating </a:t>
            </a:r>
            <a:r>
              <a:rPr sz="2000" spc="-90" dirty="0">
                <a:solidFill>
                  <a:srgbClr val="5F5F5F"/>
                </a:solidFill>
                <a:latin typeface="Arial"/>
                <a:cs typeface="Arial"/>
              </a:rPr>
              <a:t>of </a:t>
            </a:r>
            <a:r>
              <a:rPr sz="2000" spc="-100" dirty="0">
                <a:solidFill>
                  <a:srgbClr val="5F5F5F"/>
                </a:solidFill>
                <a:latin typeface="Arial"/>
                <a:cs typeface="Arial"/>
              </a:rPr>
              <a:t>the</a:t>
            </a:r>
            <a:r>
              <a:rPr sz="2000" spc="-55" dirty="0">
                <a:solidFill>
                  <a:srgbClr val="5F5F5F"/>
                </a:solidFill>
                <a:latin typeface="Arial"/>
                <a:cs typeface="Arial"/>
              </a:rPr>
              <a:t> </a:t>
            </a:r>
            <a:r>
              <a:rPr sz="2000" spc="-50" dirty="0">
                <a:solidFill>
                  <a:srgbClr val="5F5F5F"/>
                </a:solidFill>
                <a:latin typeface="Arial"/>
                <a:cs typeface="Arial"/>
              </a:rPr>
              <a:t>unit</a:t>
            </a:r>
            <a:endParaRPr sz="2000">
              <a:latin typeface="Arial"/>
              <a:cs typeface="Arial"/>
            </a:endParaRPr>
          </a:p>
          <a:p>
            <a:pPr marL="603885" indent="-210185">
              <a:lnSpc>
                <a:spcPts val="2160"/>
              </a:lnSpc>
              <a:buClr>
                <a:srgbClr val="1B5CA4"/>
              </a:buClr>
              <a:buFont typeface="Wingdings"/>
              <a:buChar char=""/>
              <a:tabLst>
                <a:tab pos="604520" algn="l"/>
              </a:tabLst>
            </a:pPr>
            <a:r>
              <a:rPr sz="2000" spc="-65" dirty="0">
                <a:solidFill>
                  <a:srgbClr val="5F5F5F"/>
                </a:solidFill>
                <a:latin typeface="Arial"/>
                <a:cs typeface="Arial"/>
              </a:rPr>
              <a:t>MW </a:t>
            </a:r>
            <a:r>
              <a:rPr sz="2000" spc="-95" dirty="0">
                <a:solidFill>
                  <a:srgbClr val="5F5F5F"/>
                </a:solidFill>
                <a:latin typeface="Arial"/>
                <a:cs typeface="Arial"/>
              </a:rPr>
              <a:t>or </a:t>
            </a:r>
            <a:r>
              <a:rPr sz="2000" spc="-140" dirty="0">
                <a:solidFill>
                  <a:srgbClr val="5F5F5F"/>
                </a:solidFill>
                <a:latin typeface="Arial"/>
                <a:cs typeface="Arial"/>
              </a:rPr>
              <a:t>MVAr </a:t>
            </a:r>
            <a:r>
              <a:rPr sz="2000" spc="-150" dirty="0">
                <a:solidFill>
                  <a:srgbClr val="5F5F5F"/>
                </a:solidFill>
                <a:latin typeface="Arial"/>
                <a:cs typeface="Arial"/>
              </a:rPr>
              <a:t>loads </a:t>
            </a:r>
            <a:r>
              <a:rPr sz="2000" spc="-170" dirty="0">
                <a:solidFill>
                  <a:srgbClr val="5F5F5F"/>
                </a:solidFill>
                <a:latin typeface="Arial"/>
                <a:cs typeface="Arial"/>
              </a:rPr>
              <a:t>exceeding </a:t>
            </a:r>
            <a:r>
              <a:rPr sz="2000" spc="-100" dirty="0">
                <a:solidFill>
                  <a:srgbClr val="5F5F5F"/>
                </a:solidFill>
                <a:latin typeface="Arial"/>
                <a:cs typeface="Arial"/>
              </a:rPr>
              <a:t>the </a:t>
            </a:r>
            <a:r>
              <a:rPr sz="2000" spc="-135" dirty="0">
                <a:solidFill>
                  <a:srgbClr val="5F5F5F"/>
                </a:solidFill>
                <a:latin typeface="Arial"/>
                <a:cs typeface="Arial"/>
              </a:rPr>
              <a:t>load</a:t>
            </a:r>
            <a:r>
              <a:rPr sz="2000" spc="-65" dirty="0">
                <a:solidFill>
                  <a:srgbClr val="5F5F5F"/>
                </a:solidFill>
                <a:latin typeface="Arial"/>
                <a:cs typeface="Arial"/>
              </a:rPr>
              <a:t> </a:t>
            </a:r>
            <a:r>
              <a:rPr sz="2000" spc="-55" dirty="0">
                <a:solidFill>
                  <a:srgbClr val="5F5F5F"/>
                </a:solidFill>
                <a:latin typeface="Arial"/>
                <a:cs typeface="Arial"/>
              </a:rPr>
              <a:t>limits</a:t>
            </a:r>
            <a:endParaRPr sz="2000">
              <a:latin typeface="Arial"/>
              <a:cs typeface="Arial"/>
            </a:endParaRPr>
          </a:p>
          <a:p>
            <a:pPr marL="603885" indent="-210185">
              <a:lnSpc>
                <a:spcPts val="2280"/>
              </a:lnSpc>
              <a:buClr>
                <a:srgbClr val="1B5CA4"/>
              </a:buClr>
              <a:buFont typeface="Wingdings"/>
              <a:buChar char=""/>
              <a:tabLst>
                <a:tab pos="604520" algn="l"/>
              </a:tabLst>
            </a:pPr>
            <a:r>
              <a:rPr sz="2000" spc="-145" dirty="0">
                <a:solidFill>
                  <a:srgbClr val="5F5F5F"/>
                </a:solidFill>
                <a:latin typeface="Arial"/>
                <a:cs typeface="Arial"/>
              </a:rPr>
              <a:t>Measurements </a:t>
            </a:r>
            <a:r>
              <a:rPr sz="2000" spc="-125" dirty="0">
                <a:solidFill>
                  <a:srgbClr val="5F5F5F"/>
                </a:solidFill>
                <a:latin typeface="Arial"/>
                <a:cs typeface="Arial"/>
              </a:rPr>
              <a:t>outside </a:t>
            </a:r>
            <a:r>
              <a:rPr sz="2000" spc="-110" dirty="0">
                <a:solidFill>
                  <a:srgbClr val="5F5F5F"/>
                </a:solidFill>
                <a:latin typeface="Arial"/>
                <a:cs typeface="Arial"/>
              </a:rPr>
              <a:t>reasonability</a:t>
            </a:r>
            <a:r>
              <a:rPr sz="2000" spc="-5" dirty="0">
                <a:solidFill>
                  <a:srgbClr val="5F5F5F"/>
                </a:solidFill>
                <a:latin typeface="Arial"/>
                <a:cs typeface="Arial"/>
              </a:rPr>
              <a:t> </a:t>
            </a:r>
            <a:r>
              <a:rPr sz="2000" spc="-55" dirty="0">
                <a:solidFill>
                  <a:srgbClr val="5F5F5F"/>
                </a:solidFill>
                <a:latin typeface="Arial"/>
                <a:cs typeface="Arial"/>
              </a:rPr>
              <a:t>limits</a:t>
            </a:r>
            <a:endParaRPr sz="2000">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986572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5901" y="308863"/>
            <a:ext cx="1547495" cy="452120"/>
          </a:xfrm>
          <a:prstGeom prst="rect">
            <a:avLst/>
          </a:prstGeom>
        </p:spPr>
        <p:txBody>
          <a:bodyPr vert="horz" wrap="square" lIns="0" tIns="12065" rIns="0" bIns="0" rtlCol="0">
            <a:spAutoFit/>
          </a:bodyPr>
          <a:lstStyle/>
          <a:p>
            <a:pPr marL="12700">
              <a:lnSpc>
                <a:spcPct val="100000"/>
              </a:lnSpc>
              <a:spcBef>
                <a:spcPts val="95"/>
              </a:spcBef>
            </a:pPr>
            <a:r>
              <a:rPr sz="2800" spc="-114" dirty="0">
                <a:solidFill>
                  <a:srgbClr val="FFFFFF"/>
                </a:solidFill>
                <a:latin typeface="Arial"/>
                <a:cs typeface="Arial"/>
              </a:rPr>
              <a:t>Monitoring</a:t>
            </a:r>
            <a:endParaRPr sz="2800">
              <a:latin typeface="Arial"/>
              <a:cs typeface="Arial"/>
            </a:endParaRPr>
          </a:p>
        </p:txBody>
      </p:sp>
      <p:sp>
        <p:nvSpPr>
          <p:cNvPr id="3" name="object 3"/>
          <p:cNvSpPr txBox="1"/>
          <p:nvPr/>
        </p:nvSpPr>
        <p:spPr>
          <a:xfrm>
            <a:off x="2551910" y="308863"/>
            <a:ext cx="988060" cy="452120"/>
          </a:xfrm>
          <a:prstGeom prst="rect">
            <a:avLst/>
          </a:prstGeom>
        </p:spPr>
        <p:txBody>
          <a:bodyPr vert="horz" wrap="square" lIns="0" tIns="12065" rIns="0" bIns="0" rtlCol="0">
            <a:spAutoFit/>
          </a:bodyPr>
          <a:lstStyle/>
          <a:p>
            <a:pPr marL="12700">
              <a:lnSpc>
                <a:spcPct val="100000"/>
              </a:lnSpc>
              <a:spcBef>
                <a:spcPts val="95"/>
              </a:spcBef>
            </a:pPr>
            <a:r>
              <a:rPr sz="2800" spc="-355" dirty="0">
                <a:solidFill>
                  <a:srgbClr val="FFFFFF"/>
                </a:solidFill>
                <a:latin typeface="Arial"/>
                <a:cs typeface="Arial"/>
              </a:rPr>
              <a:t>RTNET</a:t>
            </a:r>
            <a:endParaRPr sz="2800">
              <a:latin typeface="Arial"/>
              <a:cs typeface="Arial"/>
            </a:endParaRPr>
          </a:p>
        </p:txBody>
      </p:sp>
      <p:sp>
        <p:nvSpPr>
          <p:cNvPr id="4" name="object 4"/>
          <p:cNvSpPr txBox="1">
            <a:spLocks noGrp="1"/>
          </p:cNvSpPr>
          <p:nvPr>
            <p:ph type="title"/>
          </p:nvPr>
        </p:nvSpPr>
        <p:spPr>
          <a:xfrm>
            <a:off x="467544" y="240689"/>
            <a:ext cx="3816424" cy="627736"/>
          </a:xfrm>
          <a:prstGeom prst="rect">
            <a:avLst/>
          </a:prstGeom>
        </p:spPr>
        <p:txBody>
          <a:bodyPr vert="horz" wrap="square" lIns="0" tIns="12065" rIns="0" bIns="0" rtlCol="0">
            <a:spAutoFit/>
          </a:bodyPr>
          <a:lstStyle/>
          <a:p>
            <a:pPr marL="12700">
              <a:lnSpc>
                <a:spcPct val="100000"/>
              </a:lnSpc>
              <a:spcBef>
                <a:spcPts val="95"/>
              </a:spcBef>
            </a:pPr>
            <a:r>
              <a:rPr lang="en-IN" spc="-204" dirty="0" smtClean="0"/>
              <a:t>RTNET : R</a:t>
            </a:r>
            <a:r>
              <a:rPr spc="-204" dirty="0" err="1" smtClean="0"/>
              <a:t>es</a:t>
            </a:r>
            <a:r>
              <a:rPr spc="-240" dirty="0" err="1" smtClean="0"/>
              <a:t>u</a:t>
            </a:r>
            <a:r>
              <a:rPr spc="-85" dirty="0" err="1" smtClean="0"/>
              <a:t>lts</a:t>
            </a:r>
            <a:endParaRPr spc="-85" dirty="0"/>
          </a:p>
        </p:txBody>
      </p:sp>
      <p:sp>
        <p:nvSpPr>
          <p:cNvPr id="5" name="object 5"/>
          <p:cNvSpPr/>
          <p:nvPr/>
        </p:nvSpPr>
        <p:spPr>
          <a:xfrm>
            <a:off x="141287" y="868425"/>
            <a:ext cx="7839075" cy="5989570"/>
          </a:xfrm>
          <a:prstGeom prst="rect">
            <a:avLst/>
          </a:prstGeom>
          <a:blipFill>
            <a:blip r:embed="rId2" cstate="print"/>
            <a:stretch>
              <a:fillRect/>
            </a:stretch>
          </a:blipFill>
        </p:spPr>
        <p:txBody>
          <a:bodyPr wrap="square" lIns="0" tIns="0" rIns="0" bIns="0" rtlCol="0"/>
          <a:lstStyle/>
          <a:p>
            <a:endParaRPr/>
          </a:p>
        </p:txBody>
      </p:sp>
      <p:sp>
        <p:nvSpPr>
          <p:cNvPr id="6" name="TextBox 5"/>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384158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54426" y="308863"/>
            <a:ext cx="2620010" cy="452120"/>
          </a:xfrm>
          <a:prstGeom prst="rect">
            <a:avLst/>
          </a:prstGeom>
        </p:spPr>
        <p:txBody>
          <a:bodyPr vert="horz" wrap="square" lIns="0" tIns="12065" rIns="0" bIns="0" rtlCol="0">
            <a:spAutoFit/>
          </a:bodyPr>
          <a:lstStyle/>
          <a:p>
            <a:pPr marL="12700">
              <a:lnSpc>
                <a:spcPct val="100000"/>
              </a:lnSpc>
              <a:spcBef>
                <a:spcPts val="95"/>
              </a:spcBef>
              <a:tabLst>
                <a:tab pos="624205" algn="l"/>
                <a:tab pos="1931670" algn="l"/>
              </a:tabLst>
            </a:pPr>
            <a:r>
              <a:rPr sz="2800" spc="-30" dirty="0">
                <a:solidFill>
                  <a:srgbClr val="FFFFFF"/>
                </a:solidFill>
                <a:latin typeface="Arial"/>
                <a:cs typeface="Arial"/>
              </a:rPr>
              <a:t>t</a:t>
            </a:r>
            <a:r>
              <a:rPr sz="2800" spc="-70" dirty="0">
                <a:solidFill>
                  <a:srgbClr val="FFFFFF"/>
                </a:solidFill>
                <a:latin typeface="Arial"/>
                <a:cs typeface="Arial"/>
              </a:rPr>
              <a:t>h</a:t>
            </a:r>
            <a:r>
              <a:rPr sz="2800" spc="-335" dirty="0">
                <a:solidFill>
                  <a:srgbClr val="FFFFFF"/>
                </a:solidFill>
                <a:latin typeface="Arial"/>
                <a:cs typeface="Arial"/>
              </a:rPr>
              <a:t>e</a:t>
            </a:r>
            <a:r>
              <a:rPr sz="2800" dirty="0">
                <a:solidFill>
                  <a:srgbClr val="FFFFFF"/>
                </a:solidFill>
                <a:latin typeface="Arial"/>
                <a:cs typeface="Arial"/>
              </a:rPr>
              <a:t>	</a:t>
            </a:r>
            <a:r>
              <a:rPr sz="2800" spc="-130" dirty="0">
                <a:solidFill>
                  <a:srgbClr val="FFFFFF"/>
                </a:solidFill>
                <a:latin typeface="Arial"/>
                <a:cs typeface="Arial"/>
              </a:rPr>
              <a:t>netwo</a:t>
            </a:r>
            <a:r>
              <a:rPr sz="2800" spc="-75" dirty="0">
                <a:solidFill>
                  <a:srgbClr val="FFFFFF"/>
                </a:solidFill>
                <a:latin typeface="Arial"/>
                <a:cs typeface="Arial"/>
              </a:rPr>
              <a:t>r</a:t>
            </a:r>
            <a:r>
              <a:rPr sz="2800" spc="-160" dirty="0">
                <a:solidFill>
                  <a:srgbClr val="FFFFFF"/>
                </a:solidFill>
                <a:latin typeface="Arial"/>
                <a:cs typeface="Arial"/>
              </a:rPr>
              <a:t>k</a:t>
            </a:r>
            <a:r>
              <a:rPr sz="2800" dirty="0">
                <a:solidFill>
                  <a:srgbClr val="FFFFFF"/>
                </a:solidFill>
                <a:latin typeface="Arial"/>
                <a:cs typeface="Arial"/>
              </a:rPr>
              <a:t>	</a:t>
            </a:r>
            <a:r>
              <a:rPr sz="2800" spc="-120" dirty="0">
                <a:solidFill>
                  <a:srgbClr val="FFFFFF"/>
                </a:solidFill>
                <a:latin typeface="Arial"/>
                <a:cs typeface="Arial"/>
              </a:rPr>
              <a:t>sta</a:t>
            </a:r>
            <a:r>
              <a:rPr sz="2800" spc="-85" dirty="0">
                <a:solidFill>
                  <a:srgbClr val="FFFFFF"/>
                </a:solidFill>
                <a:latin typeface="Arial"/>
                <a:cs typeface="Arial"/>
              </a:rPr>
              <a:t>t</a:t>
            </a:r>
            <a:r>
              <a:rPr sz="2800" spc="-335" dirty="0">
                <a:solidFill>
                  <a:srgbClr val="FFFFFF"/>
                </a:solidFill>
                <a:latin typeface="Arial"/>
                <a:cs typeface="Arial"/>
              </a:rPr>
              <a:t>e</a:t>
            </a:r>
            <a:endParaRPr sz="2800">
              <a:latin typeface="Arial"/>
              <a:cs typeface="Arial"/>
            </a:endParaRPr>
          </a:p>
        </p:txBody>
      </p:sp>
      <p:sp>
        <p:nvSpPr>
          <p:cNvPr id="4" name="object 4"/>
          <p:cNvSpPr/>
          <p:nvPr/>
        </p:nvSpPr>
        <p:spPr>
          <a:xfrm>
            <a:off x="0" y="2649600"/>
            <a:ext cx="4630674" cy="420839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944236" y="1465580"/>
            <a:ext cx="3557904" cy="391160"/>
          </a:xfrm>
          <a:prstGeom prst="rect">
            <a:avLst/>
          </a:prstGeom>
        </p:spPr>
        <p:txBody>
          <a:bodyPr vert="horz" wrap="square" lIns="0" tIns="12700" rIns="0" bIns="0" rtlCol="0">
            <a:spAutoFit/>
          </a:bodyPr>
          <a:lstStyle/>
          <a:p>
            <a:pPr marL="12700">
              <a:lnSpc>
                <a:spcPct val="100000"/>
              </a:lnSpc>
              <a:spcBef>
                <a:spcPts val="100"/>
              </a:spcBef>
            </a:pPr>
            <a:r>
              <a:rPr sz="2400" b="1" spc="-125" dirty="0">
                <a:solidFill>
                  <a:srgbClr val="333333"/>
                </a:solidFill>
                <a:latin typeface="Arial"/>
                <a:cs typeface="Arial"/>
              </a:rPr>
              <a:t>Network </a:t>
            </a:r>
            <a:r>
              <a:rPr sz="2400" b="1" spc="-210" dirty="0">
                <a:solidFill>
                  <a:srgbClr val="333333"/>
                </a:solidFill>
                <a:latin typeface="Arial"/>
                <a:cs typeface="Arial"/>
              </a:rPr>
              <a:t>substation</a:t>
            </a:r>
            <a:r>
              <a:rPr sz="2400" b="1" spc="-75" dirty="0">
                <a:solidFill>
                  <a:srgbClr val="333333"/>
                </a:solidFill>
                <a:latin typeface="Arial"/>
                <a:cs typeface="Arial"/>
              </a:rPr>
              <a:t> </a:t>
            </a:r>
            <a:r>
              <a:rPr sz="2400" b="1" spc="-200" dirty="0">
                <a:solidFill>
                  <a:srgbClr val="333333"/>
                </a:solidFill>
                <a:latin typeface="Arial"/>
                <a:cs typeface="Arial"/>
              </a:rPr>
              <a:t>diagram</a:t>
            </a:r>
            <a:endParaRPr sz="2400">
              <a:latin typeface="Arial"/>
              <a:cs typeface="Arial"/>
            </a:endParaRPr>
          </a:p>
        </p:txBody>
      </p:sp>
      <p:sp>
        <p:nvSpPr>
          <p:cNvPr id="6" name="object 6"/>
          <p:cNvSpPr txBox="1"/>
          <p:nvPr/>
        </p:nvSpPr>
        <p:spPr>
          <a:xfrm>
            <a:off x="200050" y="1465580"/>
            <a:ext cx="3274060" cy="391160"/>
          </a:xfrm>
          <a:prstGeom prst="rect">
            <a:avLst/>
          </a:prstGeom>
        </p:spPr>
        <p:txBody>
          <a:bodyPr vert="horz" wrap="square" lIns="0" tIns="12700" rIns="0" bIns="0" rtlCol="0">
            <a:spAutoFit/>
          </a:bodyPr>
          <a:lstStyle/>
          <a:p>
            <a:pPr marL="12700">
              <a:lnSpc>
                <a:spcPct val="100000"/>
              </a:lnSpc>
              <a:spcBef>
                <a:spcPts val="100"/>
              </a:spcBef>
            </a:pPr>
            <a:r>
              <a:rPr sz="2400" b="1" spc="-425" dirty="0">
                <a:solidFill>
                  <a:srgbClr val="333333"/>
                </a:solidFill>
                <a:latin typeface="Arial"/>
                <a:cs typeface="Arial"/>
              </a:rPr>
              <a:t>SCADA </a:t>
            </a:r>
            <a:r>
              <a:rPr sz="2400" b="1" spc="-210" dirty="0">
                <a:solidFill>
                  <a:srgbClr val="333333"/>
                </a:solidFill>
                <a:latin typeface="Arial"/>
                <a:cs typeface="Arial"/>
              </a:rPr>
              <a:t>substation</a:t>
            </a:r>
            <a:r>
              <a:rPr sz="2400" b="1" spc="-65" dirty="0">
                <a:solidFill>
                  <a:srgbClr val="333333"/>
                </a:solidFill>
                <a:latin typeface="Arial"/>
                <a:cs typeface="Arial"/>
              </a:rPr>
              <a:t> </a:t>
            </a:r>
            <a:r>
              <a:rPr sz="2400" b="1" spc="-200" dirty="0">
                <a:solidFill>
                  <a:srgbClr val="333333"/>
                </a:solidFill>
                <a:latin typeface="Arial"/>
                <a:cs typeface="Arial"/>
              </a:rPr>
              <a:t>diagram</a:t>
            </a:r>
            <a:endParaRPr sz="2400">
              <a:latin typeface="Arial"/>
              <a:cs typeface="Arial"/>
            </a:endParaRPr>
          </a:p>
        </p:txBody>
      </p:sp>
      <p:sp>
        <p:nvSpPr>
          <p:cNvPr id="7" name="object 7"/>
          <p:cNvSpPr/>
          <p:nvPr/>
        </p:nvSpPr>
        <p:spPr>
          <a:xfrm>
            <a:off x="4945126" y="2663825"/>
            <a:ext cx="4198873" cy="4194171"/>
          </a:xfrm>
          <a:prstGeom prst="rect">
            <a:avLst/>
          </a:prstGeom>
          <a:blipFill>
            <a:blip r:embed="rId3" cstate="print"/>
            <a:stretch>
              <a:fillRect/>
            </a:stretch>
          </a:blipFill>
        </p:spPr>
        <p:txBody>
          <a:bodyPr wrap="square" lIns="0" tIns="0" rIns="0" bIns="0" rtlCol="0"/>
          <a:lstStyle/>
          <a:p>
            <a:endParaRPr/>
          </a:p>
        </p:txBody>
      </p:sp>
      <p:sp>
        <p:nvSpPr>
          <p:cNvPr id="8" name="object 4"/>
          <p:cNvSpPr txBox="1">
            <a:spLocks/>
          </p:cNvSpPr>
          <p:nvPr/>
        </p:nvSpPr>
        <p:spPr>
          <a:xfrm>
            <a:off x="611560" y="562928"/>
            <a:ext cx="3816424" cy="627736"/>
          </a:xfrm>
          <a:prstGeom prst="rect">
            <a:avLst/>
          </a:prstGeom>
        </p:spPr>
        <p:txBody>
          <a:bodyPr vert="horz" wrap="square" lIns="0" tIns="12065" rIns="0" bIns="0" rtlCol="0" anchor="b">
            <a:sp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95"/>
              </a:spcBef>
            </a:pPr>
            <a:r>
              <a:rPr lang="en-IN" spc="-204" dirty="0" smtClean="0"/>
              <a:t>RTNET : Res</a:t>
            </a:r>
            <a:r>
              <a:rPr lang="en-IN" spc="-240" dirty="0" smtClean="0"/>
              <a:t>u</a:t>
            </a:r>
            <a:r>
              <a:rPr lang="en-IN" spc="-85" dirty="0" smtClean="0"/>
              <a:t>lts</a:t>
            </a:r>
            <a:endParaRPr lang="en-IN" spc="-85" dirty="0"/>
          </a:p>
        </p:txBody>
      </p:sp>
      <p:sp>
        <p:nvSpPr>
          <p:cNvPr id="10" name="TextBox 9"/>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505971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lstStyle/>
          <a:p>
            <a:endParaRPr lang="en-GB"/>
          </a:p>
        </p:txBody>
      </p:sp>
      <p:sp>
        <p:nvSpPr>
          <p:cNvPr id="4" name="Content Placeholder 3"/>
          <p:cNvSpPr>
            <a:spLocks noGrp="1"/>
          </p:cNvSpPr>
          <p:nvPr>
            <p:ph sz="quarter" idx="14"/>
          </p:nvPr>
        </p:nvSpPr>
        <p:spPr/>
        <p:txBody>
          <a:bodyPr/>
          <a:lstStyle/>
          <a:p>
            <a:endParaRPr lang="en-GB"/>
          </a:p>
        </p:txBody>
      </p:sp>
      <p:sp>
        <p:nvSpPr>
          <p:cNvPr id="5" name="object 3"/>
          <p:cNvSpPr/>
          <p:nvPr/>
        </p:nvSpPr>
        <p:spPr>
          <a:xfrm>
            <a:off x="1187624" y="1268760"/>
            <a:ext cx="6677025" cy="4991100"/>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467544" y="476672"/>
            <a:ext cx="4214495" cy="513715"/>
          </a:xfrm>
          <a:prstGeom prst="rect">
            <a:avLst/>
          </a:prstGeom>
        </p:spPr>
        <p:txBody>
          <a:bodyPr vert="horz" wrap="square" lIns="0" tIns="13335" rIns="0" bIns="0" rtlCol="0">
            <a:spAutoFit/>
          </a:bodyPr>
          <a:lstStyle/>
          <a:p>
            <a:pPr marL="12700">
              <a:lnSpc>
                <a:spcPct val="100000"/>
              </a:lnSpc>
              <a:spcBef>
                <a:spcPts val="105"/>
              </a:spcBef>
            </a:pPr>
            <a:r>
              <a:rPr sz="3200" b="1" spc="-160" dirty="0">
                <a:solidFill>
                  <a:schemeClr val="accent1">
                    <a:lumMod val="75000"/>
                  </a:schemeClr>
                </a:solidFill>
                <a:latin typeface="Arial"/>
                <a:cs typeface="Arial"/>
              </a:rPr>
              <a:t>Network </a:t>
            </a:r>
            <a:r>
              <a:rPr sz="3200" b="1" spc="-275" dirty="0">
                <a:solidFill>
                  <a:schemeClr val="accent1">
                    <a:lumMod val="75000"/>
                  </a:schemeClr>
                </a:solidFill>
                <a:latin typeface="Arial"/>
                <a:cs typeface="Arial"/>
              </a:rPr>
              <a:t>oneline</a:t>
            </a:r>
            <a:r>
              <a:rPr sz="3200" b="1" spc="-120" dirty="0">
                <a:solidFill>
                  <a:schemeClr val="accent1">
                    <a:lumMod val="75000"/>
                  </a:schemeClr>
                </a:solidFill>
                <a:latin typeface="Arial"/>
                <a:cs typeface="Arial"/>
              </a:rPr>
              <a:t> </a:t>
            </a:r>
            <a:r>
              <a:rPr sz="3200" b="1" spc="-265" dirty="0">
                <a:solidFill>
                  <a:schemeClr val="accent1">
                    <a:lumMod val="75000"/>
                  </a:schemeClr>
                </a:solidFill>
                <a:latin typeface="Arial"/>
                <a:cs typeface="Arial"/>
              </a:rPr>
              <a:t>diagram</a:t>
            </a:r>
            <a:endParaRPr sz="3200" dirty="0">
              <a:solidFill>
                <a:schemeClr val="accent1">
                  <a:lumMod val="75000"/>
                </a:schemeClr>
              </a:solidFill>
              <a:latin typeface="Arial"/>
              <a:cs typeface="Arial"/>
            </a:endParaRPr>
          </a:p>
        </p:txBody>
      </p:sp>
      <p:sp>
        <p:nvSpPr>
          <p:cNvPr id="7" name="TextBox 6"/>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4057541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Text Box 2"/>
          <p:cNvSpPr txBox="1">
            <a:spLocks noChangeArrowheads="1"/>
          </p:cNvSpPr>
          <p:nvPr/>
        </p:nvSpPr>
        <p:spPr bwMode="auto">
          <a:xfrm>
            <a:off x="395536" y="188640"/>
            <a:ext cx="71442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b="1" u="sng" dirty="0" smtClean="0">
                <a:solidFill>
                  <a:schemeClr val="tx2"/>
                </a:solidFill>
              </a:rPr>
              <a:t>DATA ACQUISITION SYSTEM:</a:t>
            </a:r>
          </a:p>
          <a:p>
            <a:r>
              <a:rPr lang="en-US" altLang="en-US" b="1" u="sng" dirty="0" smtClean="0">
                <a:solidFill>
                  <a:schemeClr val="tx2"/>
                </a:solidFill>
              </a:rPr>
              <a:t>Data </a:t>
            </a:r>
            <a:r>
              <a:rPr lang="en-US" altLang="en-US" b="1" u="sng" dirty="0">
                <a:solidFill>
                  <a:schemeClr val="tx2"/>
                </a:solidFill>
              </a:rPr>
              <a:t>flow </a:t>
            </a:r>
            <a:r>
              <a:rPr lang="en-US" altLang="en-US" b="1" u="sng" dirty="0" smtClean="0">
                <a:solidFill>
                  <a:schemeClr val="tx2"/>
                </a:solidFill>
              </a:rPr>
              <a:t>direction:</a:t>
            </a:r>
            <a:endParaRPr lang="en-US" altLang="en-US" b="1" u="sng" dirty="0">
              <a:solidFill>
                <a:schemeClr val="tx2"/>
              </a:solidFill>
            </a:endParaRPr>
          </a:p>
        </p:txBody>
      </p:sp>
      <p:sp>
        <p:nvSpPr>
          <p:cNvPr id="752644" name="Rectangle 4"/>
          <p:cNvSpPr>
            <a:spLocks noChangeArrowheads="1"/>
          </p:cNvSpPr>
          <p:nvPr/>
        </p:nvSpPr>
        <p:spPr bwMode="auto">
          <a:xfrm>
            <a:off x="1983928" y="3480593"/>
            <a:ext cx="1600200" cy="533400"/>
          </a:xfrm>
          <a:prstGeom prst="rect">
            <a:avLst/>
          </a:prstGeom>
          <a:gradFill rotWithShape="0">
            <a:gsLst>
              <a:gs pos="0">
                <a:srgbClr val="99FF33"/>
              </a:gs>
              <a:gs pos="50000">
                <a:schemeClr val="bg1"/>
              </a:gs>
              <a:gs pos="100000">
                <a:srgbClr val="99FF33"/>
              </a:gs>
            </a:gsLst>
            <a:lin ang="5400000" scaled="1"/>
          </a:gradFill>
          <a:ln w="9525">
            <a:solidFill>
              <a:schemeClr val="tx1"/>
            </a:solidFill>
            <a:miter lim="800000"/>
            <a:headEnd/>
            <a:tailEnd/>
          </a:ln>
          <a:effectLst/>
        </p:spPr>
        <p:txBody>
          <a:bodyPr wrap="none" anchor="ctr"/>
          <a:lstStyle/>
          <a:p>
            <a:pPr algn="ctr">
              <a:defRPr/>
            </a:pPr>
            <a:r>
              <a:rPr lang="en-US" b="1"/>
              <a:t>SLDC</a:t>
            </a:r>
          </a:p>
        </p:txBody>
      </p:sp>
      <p:sp>
        <p:nvSpPr>
          <p:cNvPr id="752645" name="Rectangle 5"/>
          <p:cNvSpPr>
            <a:spLocks noChangeArrowheads="1"/>
          </p:cNvSpPr>
          <p:nvPr/>
        </p:nvSpPr>
        <p:spPr bwMode="auto">
          <a:xfrm>
            <a:off x="1666428" y="2081737"/>
            <a:ext cx="2057400" cy="533400"/>
          </a:xfrm>
          <a:prstGeom prst="rect">
            <a:avLst/>
          </a:prstGeom>
          <a:gradFill rotWithShape="0">
            <a:gsLst>
              <a:gs pos="0">
                <a:schemeClr val="accent2"/>
              </a:gs>
              <a:gs pos="50000">
                <a:schemeClr val="bg1"/>
              </a:gs>
              <a:gs pos="100000">
                <a:schemeClr val="accent2"/>
              </a:gs>
            </a:gsLst>
            <a:lin ang="5400000" scaled="1"/>
          </a:gradFill>
          <a:ln w="9525">
            <a:solidFill>
              <a:schemeClr val="tx1"/>
            </a:solidFill>
            <a:miter lim="800000"/>
            <a:headEnd/>
            <a:tailEnd/>
          </a:ln>
          <a:effectLst/>
        </p:spPr>
        <p:txBody>
          <a:bodyPr wrap="none" anchor="ctr"/>
          <a:lstStyle/>
          <a:p>
            <a:pPr algn="ctr">
              <a:defRPr/>
            </a:pPr>
            <a:r>
              <a:rPr lang="en-US" b="1"/>
              <a:t>RLDC</a:t>
            </a:r>
          </a:p>
        </p:txBody>
      </p:sp>
      <p:sp>
        <p:nvSpPr>
          <p:cNvPr id="752646" name="Rectangle 6"/>
          <p:cNvSpPr>
            <a:spLocks noChangeArrowheads="1"/>
          </p:cNvSpPr>
          <p:nvPr/>
        </p:nvSpPr>
        <p:spPr bwMode="auto">
          <a:xfrm>
            <a:off x="4092737" y="3480593"/>
            <a:ext cx="1600200" cy="533400"/>
          </a:xfrm>
          <a:prstGeom prst="rect">
            <a:avLst/>
          </a:prstGeom>
          <a:gradFill rotWithShape="0">
            <a:gsLst>
              <a:gs pos="0">
                <a:srgbClr val="99FF33"/>
              </a:gs>
              <a:gs pos="50000">
                <a:schemeClr val="bg1"/>
              </a:gs>
              <a:gs pos="100000">
                <a:srgbClr val="99FF33"/>
              </a:gs>
            </a:gsLst>
            <a:lin ang="5400000" scaled="1"/>
          </a:gradFill>
          <a:ln w="9525">
            <a:solidFill>
              <a:schemeClr val="tx1"/>
            </a:solidFill>
            <a:miter lim="800000"/>
            <a:headEnd/>
            <a:tailEnd/>
          </a:ln>
          <a:effectLst/>
        </p:spPr>
        <p:txBody>
          <a:bodyPr wrap="none" anchor="ctr"/>
          <a:lstStyle/>
          <a:p>
            <a:pPr algn="ctr">
              <a:defRPr/>
            </a:pPr>
            <a:r>
              <a:rPr lang="en-US" b="1"/>
              <a:t>SLDC</a:t>
            </a:r>
          </a:p>
        </p:txBody>
      </p:sp>
      <p:sp>
        <p:nvSpPr>
          <p:cNvPr id="752647" name="Rectangle 7"/>
          <p:cNvSpPr>
            <a:spLocks noChangeArrowheads="1"/>
          </p:cNvSpPr>
          <p:nvPr/>
        </p:nvSpPr>
        <p:spPr bwMode="auto">
          <a:xfrm>
            <a:off x="3850828" y="4826000"/>
            <a:ext cx="1752600" cy="381000"/>
          </a:xfrm>
          <a:prstGeom prst="rect">
            <a:avLst/>
          </a:prstGeom>
          <a:gradFill rotWithShape="0">
            <a:gsLst>
              <a:gs pos="0">
                <a:srgbClr val="FF0066"/>
              </a:gs>
              <a:gs pos="50000">
                <a:schemeClr val="bg1"/>
              </a:gs>
              <a:gs pos="100000">
                <a:srgbClr val="FF0066"/>
              </a:gs>
            </a:gsLst>
            <a:lin ang="5400000" scaled="1"/>
          </a:gradFill>
          <a:ln w="9525">
            <a:solidFill>
              <a:schemeClr val="tx1"/>
            </a:solidFill>
            <a:miter lim="800000"/>
            <a:headEnd/>
            <a:tailEnd/>
          </a:ln>
          <a:effectLst/>
        </p:spPr>
        <p:txBody>
          <a:bodyPr wrap="none" anchor="ctr"/>
          <a:lstStyle/>
          <a:p>
            <a:pPr algn="ctr">
              <a:defRPr/>
            </a:pPr>
            <a:r>
              <a:rPr lang="en-US" b="1"/>
              <a:t>Sub-LDC</a:t>
            </a:r>
          </a:p>
        </p:txBody>
      </p:sp>
      <p:sp>
        <p:nvSpPr>
          <p:cNvPr id="752648" name="Rectangle 8"/>
          <p:cNvSpPr>
            <a:spLocks noChangeArrowheads="1"/>
          </p:cNvSpPr>
          <p:nvPr/>
        </p:nvSpPr>
        <p:spPr bwMode="auto">
          <a:xfrm>
            <a:off x="154260" y="5879570"/>
            <a:ext cx="1512168" cy="525462"/>
          </a:xfrm>
          <a:prstGeom prst="rect">
            <a:avLst/>
          </a:prstGeom>
          <a:gradFill rotWithShape="0">
            <a:gsLst>
              <a:gs pos="0">
                <a:srgbClr val="FFFF00"/>
              </a:gs>
              <a:gs pos="50000">
                <a:srgbClr val="FFFFFF"/>
              </a:gs>
              <a:gs pos="100000">
                <a:srgbClr val="FFFF00"/>
              </a:gs>
            </a:gsLst>
            <a:lin ang="5400000" scaled="1"/>
          </a:gradFill>
          <a:ln w="9525">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b="1" dirty="0"/>
              <a:t>Central Sector</a:t>
            </a:r>
          </a:p>
          <a:p>
            <a:pPr algn="ctr"/>
            <a:r>
              <a:rPr lang="en-US" altLang="en-US" sz="1800" b="1" dirty="0" smtClean="0">
                <a:solidFill>
                  <a:schemeClr val="accent2"/>
                </a:solidFill>
              </a:rPr>
              <a:t>RTUs</a:t>
            </a:r>
            <a:endParaRPr lang="en-US" altLang="en-US" sz="1800" b="1" dirty="0"/>
          </a:p>
        </p:txBody>
      </p:sp>
      <p:sp>
        <p:nvSpPr>
          <p:cNvPr id="752649" name="Rectangle 9"/>
          <p:cNvSpPr>
            <a:spLocks noChangeArrowheads="1"/>
          </p:cNvSpPr>
          <p:nvPr/>
        </p:nvSpPr>
        <p:spPr bwMode="auto">
          <a:xfrm>
            <a:off x="4079428" y="6197600"/>
            <a:ext cx="914400" cy="381000"/>
          </a:xfrm>
          <a:prstGeom prst="rect">
            <a:avLst/>
          </a:prstGeom>
          <a:gradFill rotWithShape="0">
            <a:gsLst>
              <a:gs pos="0">
                <a:srgbClr val="FFFF00"/>
              </a:gs>
              <a:gs pos="50000">
                <a:schemeClr val="bg1"/>
              </a:gs>
              <a:gs pos="100000">
                <a:srgbClr val="FFFF00"/>
              </a:gs>
            </a:gsLst>
            <a:lin ang="5400000" scaled="1"/>
          </a:gradFill>
          <a:ln w="9525">
            <a:solidFill>
              <a:schemeClr val="tx1"/>
            </a:solidFill>
            <a:miter lim="800000"/>
            <a:headEnd/>
            <a:tailEnd/>
          </a:ln>
          <a:effectLst/>
        </p:spPr>
        <p:txBody>
          <a:bodyPr wrap="none" anchor="ctr"/>
          <a:lstStyle/>
          <a:p>
            <a:pPr algn="ctr">
              <a:defRPr/>
            </a:pPr>
            <a:r>
              <a:rPr lang="en-US" b="1"/>
              <a:t>RTU</a:t>
            </a:r>
          </a:p>
        </p:txBody>
      </p:sp>
      <p:sp>
        <p:nvSpPr>
          <p:cNvPr id="752652" name="Line 12"/>
          <p:cNvSpPr>
            <a:spLocks noChangeShapeType="1"/>
          </p:cNvSpPr>
          <p:nvPr/>
        </p:nvSpPr>
        <p:spPr bwMode="auto">
          <a:xfrm flipV="1">
            <a:off x="4727126" y="4003672"/>
            <a:ext cx="114301" cy="835028"/>
          </a:xfrm>
          <a:prstGeom prst="line">
            <a:avLst/>
          </a:prstGeom>
          <a:noFill/>
          <a:ln w="38100">
            <a:solidFill>
              <a:srgbClr val="0000FF"/>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en-GB"/>
          </a:p>
        </p:txBody>
      </p:sp>
      <p:sp>
        <p:nvSpPr>
          <p:cNvPr id="752653" name="AutoShape 13"/>
          <p:cNvSpPr>
            <a:spLocks noChangeArrowheads="1"/>
          </p:cNvSpPr>
          <p:nvPr/>
        </p:nvSpPr>
        <p:spPr bwMode="auto">
          <a:xfrm>
            <a:off x="6012160" y="5232400"/>
            <a:ext cx="1219200" cy="485775"/>
          </a:xfrm>
          <a:prstGeom prst="leftArrow">
            <a:avLst>
              <a:gd name="adj1" fmla="val 50000"/>
              <a:gd name="adj2" fmla="val 62745"/>
            </a:avLst>
          </a:prstGeom>
          <a:gradFill rotWithShape="0">
            <a:gsLst>
              <a:gs pos="0">
                <a:schemeClr val="bg1"/>
              </a:gs>
              <a:gs pos="50000">
                <a:srgbClr val="FF3300"/>
              </a:gs>
              <a:gs pos="100000">
                <a:schemeClr val="bg1"/>
              </a:gs>
            </a:gsLst>
            <a:lin ang="5400000" scaled="1"/>
          </a:gradFill>
          <a:ln w="9525">
            <a:solidFill>
              <a:schemeClr val="tx1"/>
            </a:solidFill>
            <a:miter lim="800000"/>
            <a:headEnd/>
            <a:tailEnd/>
          </a:ln>
          <a:effectLst/>
        </p:spPr>
        <p:txBody>
          <a:bodyPr wrap="none" anchor="ctr"/>
          <a:lstStyle/>
          <a:p>
            <a:pPr>
              <a:defRPr/>
            </a:pPr>
            <a:endParaRPr lang="en-US"/>
          </a:p>
        </p:txBody>
      </p:sp>
      <p:sp>
        <p:nvSpPr>
          <p:cNvPr id="752654" name="Text Box 14"/>
          <p:cNvSpPr txBox="1">
            <a:spLocks noChangeArrowheads="1"/>
          </p:cNvSpPr>
          <p:nvPr/>
        </p:nvSpPr>
        <p:spPr bwMode="auto">
          <a:xfrm>
            <a:off x="7092280" y="5207000"/>
            <a:ext cx="21415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b="1" dirty="0">
                <a:solidFill>
                  <a:schemeClr val="bg1"/>
                </a:solidFill>
              </a:rPr>
              <a:t>  </a:t>
            </a:r>
            <a:r>
              <a:rPr lang="en-US" altLang="en-US" b="1" dirty="0" smtClean="0">
                <a:solidFill>
                  <a:schemeClr val="accent2"/>
                </a:solidFill>
              </a:rPr>
              <a:t>Wide </a:t>
            </a:r>
            <a:r>
              <a:rPr lang="en-US" altLang="en-US" b="1" dirty="0">
                <a:solidFill>
                  <a:schemeClr val="accent2"/>
                </a:solidFill>
              </a:rPr>
              <a:t>Band /</a:t>
            </a:r>
          </a:p>
          <a:p>
            <a:r>
              <a:rPr lang="en-US" altLang="en-US" b="1" dirty="0">
                <a:solidFill>
                  <a:schemeClr val="accent2"/>
                </a:solidFill>
              </a:rPr>
              <a:t>PLCC </a:t>
            </a:r>
            <a:r>
              <a:rPr lang="en-US" altLang="en-US" b="1" dirty="0" err="1">
                <a:solidFill>
                  <a:schemeClr val="accent2"/>
                </a:solidFill>
              </a:rPr>
              <a:t>Commn</a:t>
            </a:r>
            <a:endParaRPr lang="en-US" altLang="en-US" b="1" dirty="0">
              <a:solidFill>
                <a:schemeClr val="accent2"/>
              </a:solidFill>
            </a:endParaRPr>
          </a:p>
        </p:txBody>
      </p:sp>
      <p:sp>
        <p:nvSpPr>
          <p:cNvPr id="752655" name="AutoShape 15"/>
          <p:cNvSpPr>
            <a:spLocks noChangeArrowheads="1"/>
          </p:cNvSpPr>
          <p:nvPr/>
        </p:nvSpPr>
        <p:spPr bwMode="auto">
          <a:xfrm>
            <a:off x="6012160" y="3860800"/>
            <a:ext cx="1219200" cy="485775"/>
          </a:xfrm>
          <a:prstGeom prst="leftArrow">
            <a:avLst>
              <a:gd name="adj1" fmla="val 50000"/>
              <a:gd name="adj2" fmla="val 62745"/>
            </a:avLst>
          </a:prstGeom>
          <a:gradFill rotWithShape="0">
            <a:gsLst>
              <a:gs pos="0">
                <a:schemeClr val="bg1"/>
              </a:gs>
              <a:gs pos="50000">
                <a:srgbClr val="FF3300"/>
              </a:gs>
              <a:gs pos="100000">
                <a:schemeClr val="bg1"/>
              </a:gs>
            </a:gsLst>
            <a:lin ang="5400000" scaled="1"/>
          </a:gradFill>
          <a:ln w="9525">
            <a:solidFill>
              <a:schemeClr val="tx1"/>
            </a:solidFill>
            <a:miter lim="800000"/>
            <a:headEnd/>
            <a:tailEnd/>
          </a:ln>
          <a:effectLst/>
        </p:spPr>
        <p:txBody>
          <a:bodyPr wrap="none" anchor="ctr"/>
          <a:lstStyle/>
          <a:p>
            <a:pPr>
              <a:defRPr/>
            </a:pPr>
            <a:endParaRPr lang="en-US"/>
          </a:p>
        </p:txBody>
      </p:sp>
      <p:sp>
        <p:nvSpPr>
          <p:cNvPr id="752656" name="AutoShape 16"/>
          <p:cNvSpPr>
            <a:spLocks noChangeArrowheads="1"/>
          </p:cNvSpPr>
          <p:nvPr/>
        </p:nvSpPr>
        <p:spPr bwMode="auto">
          <a:xfrm>
            <a:off x="6012160" y="2413000"/>
            <a:ext cx="1219200" cy="485775"/>
          </a:xfrm>
          <a:prstGeom prst="leftArrow">
            <a:avLst>
              <a:gd name="adj1" fmla="val 50000"/>
              <a:gd name="adj2" fmla="val 62745"/>
            </a:avLst>
          </a:prstGeom>
          <a:gradFill rotWithShape="0">
            <a:gsLst>
              <a:gs pos="0">
                <a:schemeClr val="bg1"/>
              </a:gs>
              <a:gs pos="50000">
                <a:srgbClr val="FF3300"/>
              </a:gs>
              <a:gs pos="100000">
                <a:schemeClr val="bg1"/>
              </a:gs>
            </a:gsLst>
            <a:lin ang="5400000" scaled="1"/>
          </a:gradFill>
          <a:ln w="9525">
            <a:solidFill>
              <a:schemeClr val="tx1"/>
            </a:solidFill>
            <a:miter lim="800000"/>
            <a:headEnd/>
            <a:tailEnd/>
          </a:ln>
          <a:effectLst/>
        </p:spPr>
        <p:txBody>
          <a:bodyPr wrap="none" anchor="ctr"/>
          <a:lstStyle/>
          <a:p>
            <a:pPr>
              <a:defRPr/>
            </a:pPr>
            <a:endParaRPr lang="en-US"/>
          </a:p>
        </p:txBody>
      </p:sp>
      <p:sp>
        <p:nvSpPr>
          <p:cNvPr id="752657" name="Text Box 17"/>
          <p:cNvSpPr txBox="1">
            <a:spLocks noChangeArrowheads="1"/>
          </p:cNvSpPr>
          <p:nvPr/>
        </p:nvSpPr>
        <p:spPr bwMode="auto">
          <a:xfrm>
            <a:off x="7446516" y="3835400"/>
            <a:ext cx="17256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b="1">
                <a:solidFill>
                  <a:schemeClr val="accent2"/>
                </a:solidFill>
              </a:rPr>
              <a:t>Wide Band </a:t>
            </a:r>
          </a:p>
          <a:p>
            <a:r>
              <a:rPr lang="en-US" altLang="en-US" b="1">
                <a:solidFill>
                  <a:schemeClr val="accent2"/>
                </a:solidFill>
              </a:rPr>
              <a:t>    Commn</a:t>
            </a:r>
          </a:p>
        </p:txBody>
      </p:sp>
      <p:sp>
        <p:nvSpPr>
          <p:cNvPr id="752658" name="Text Box 18"/>
          <p:cNvSpPr txBox="1">
            <a:spLocks noChangeArrowheads="1"/>
          </p:cNvSpPr>
          <p:nvPr/>
        </p:nvSpPr>
        <p:spPr bwMode="auto">
          <a:xfrm>
            <a:off x="7446516" y="2387600"/>
            <a:ext cx="173560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b="1" dirty="0">
                <a:solidFill>
                  <a:srgbClr val="0033CC"/>
                </a:solidFill>
              </a:rPr>
              <a:t>Wide Band </a:t>
            </a:r>
          </a:p>
          <a:p>
            <a:r>
              <a:rPr lang="en-US" altLang="en-US" b="1" dirty="0">
                <a:solidFill>
                  <a:srgbClr val="0033CC"/>
                </a:solidFill>
              </a:rPr>
              <a:t>    </a:t>
            </a:r>
            <a:r>
              <a:rPr lang="en-US" altLang="en-US" b="1" dirty="0" err="1">
                <a:solidFill>
                  <a:srgbClr val="0033CC"/>
                </a:solidFill>
              </a:rPr>
              <a:t>Commn</a:t>
            </a:r>
            <a:endParaRPr lang="en-US" altLang="en-US" b="1" dirty="0">
              <a:solidFill>
                <a:srgbClr val="0033CC"/>
              </a:solidFill>
            </a:endParaRPr>
          </a:p>
          <a:p>
            <a:pPr algn="ctr"/>
            <a:r>
              <a:rPr lang="en-US" altLang="en-US" b="1" dirty="0" smtClean="0">
                <a:solidFill>
                  <a:srgbClr val="0033CC"/>
                </a:solidFill>
              </a:rPr>
              <a:t>(FO</a:t>
            </a:r>
            <a:r>
              <a:rPr lang="en-US" altLang="en-US" b="1" dirty="0">
                <a:solidFill>
                  <a:srgbClr val="0033CC"/>
                </a:solidFill>
              </a:rPr>
              <a:t>)</a:t>
            </a:r>
          </a:p>
        </p:txBody>
      </p:sp>
      <p:sp>
        <p:nvSpPr>
          <p:cNvPr id="752659" name="Rectangle 19"/>
          <p:cNvSpPr>
            <a:spLocks noChangeArrowheads="1"/>
          </p:cNvSpPr>
          <p:nvPr/>
        </p:nvSpPr>
        <p:spPr bwMode="auto">
          <a:xfrm>
            <a:off x="5451028" y="6197600"/>
            <a:ext cx="914400" cy="381000"/>
          </a:xfrm>
          <a:prstGeom prst="rect">
            <a:avLst/>
          </a:prstGeom>
          <a:gradFill rotWithShape="0">
            <a:gsLst>
              <a:gs pos="0">
                <a:srgbClr val="FFFF00"/>
              </a:gs>
              <a:gs pos="50000">
                <a:schemeClr val="bg1"/>
              </a:gs>
              <a:gs pos="100000">
                <a:srgbClr val="FFFF00"/>
              </a:gs>
            </a:gsLst>
            <a:lin ang="5400000" scaled="1"/>
          </a:gradFill>
          <a:ln w="9525">
            <a:solidFill>
              <a:schemeClr val="tx1"/>
            </a:solidFill>
            <a:miter lim="800000"/>
            <a:headEnd/>
            <a:tailEnd/>
          </a:ln>
          <a:effectLst/>
        </p:spPr>
        <p:txBody>
          <a:bodyPr wrap="none" anchor="ctr"/>
          <a:lstStyle/>
          <a:p>
            <a:pPr algn="ctr">
              <a:defRPr/>
            </a:pPr>
            <a:r>
              <a:rPr lang="en-US" b="1"/>
              <a:t>RTU</a:t>
            </a:r>
          </a:p>
        </p:txBody>
      </p:sp>
      <p:sp>
        <p:nvSpPr>
          <p:cNvPr id="752660" name="Line 20"/>
          <p:cNvSpPr>
            <a:spLocks noChangeShapeType="1"/>
          </p:cNvSpPr>
          <p:nvPr/>
        </p:nvSpPr>
        <p:spPr bwMode="auto">
          <a:xfrm flipV="1">
            <a:off x="4612828" y="5207000"/>
            <a:ext cx="0" cy="990600"/>
          </a:xfrm>
          <a:prstGeom prst="line">
            <a:avLst/>
          </a:prstGeom>
          <a:noFill/>
          <a:ln w="38100">
            <a:solidFill>
              <a:srgbClr val="0000F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GB"/>
          </a:p>
        </p:txBody>
      </p:sp>
      <p:sp>
        <p:nvSpPr>
          <p:cNvPr id="752661" name="Line 21"/>
          <p:cNvSpPr>
            <a:spLocks noChangeShapeType="1"/>
          </p:cNvSpPr>
          <p:nvPr/>
        </p:nvSpPr>
        <p:spPr bwMode="auto">
          <a:xfrm flipH="1" flipV="1">
            <a:off x="4841428" y="5207000"/>
            <a:ext cx="990600" cy="990600"/>
          </a:xfrm>
          <a:prstGeom prst="line">
            <a:avLst/>
          </a:prstGeom>
          <a:noFill/>
          <a:ln w="38100">
            <a:solidFill>
              <a:srgbClr val="0000F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GB"/>
          </a:p>
        </p:txBody>
      </p:sp>
      <p:sp>
        <p:nvSpPr>
          <p:cNvPr id="752662" name="Line 22"/>
          <p:cNvSpPr>
            <a:spLocks noChangeShapeType="1"/>
          </p:cNvSpPr>
          <p:nvPr/>
        </p:nvSpPr>
        <p:spPr bwMode="auto">
          <a:xfrm flipH="1" flipV="1">
            <a:off x="3203848" y="2615137"/>
            <a:ext cx="1523278" cy="865456"/>
          </a:xfrm>
          <a:prstGeom prst="line">
            <a:avLst/>
          </a:prstGeom>
          <a:noFill/>
          <a:ln w="38100">
            <a:solidFill>
              <a:srgbClr val="0000F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GB"/>
          </a:p>
        </p:txBody>
      </p:sp>
      <p:sp>
        <p:nvSpPr>
          <p:cNvPr id="752663" name="Line 23"/>
          <p:cNvSpPr>
            <a:spLocks noChangeShapeType="1"/>
          </p:cNvSpPr>
          <p:nvPr/>
        </p:nvSpPr>
        <p:spPr bwMode="auto">
          <a:xfrm flipV="1">
            <a:off x="910344" y="2615137"/>
            <a:ext cx="925353" cy="3264432"/>
          </a:xfrm>
          <a:prstGeom prst="line">
            <a:avLst/>
          </a:prstGeom>
          <a:noFill/>
          <a:ln w="38100">
            <a:solidFill>
              <a:srgbClr val="0000F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GB"/>
          </a:p>
        </p:txBody>
      </p:sp>
      <p:sp>
        <p:nvSpPr>
          <p:cNvPr id="752664" name="Text Box 24"/>
          <p:cNvSpPr txBox="1">
            <a:spLocks noChangeArrowheads="1"/>
          </p:cNvSpPr>
          <p:nvPr/>
        </p:nvSpPr>
        <p:spPr bwMode="auto">
          <a:xfrm>
            <a:off x="7446516" y="3835400"/>
            <a:ext cx="17256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b="1" dirty="0">
                <a:solidFill>
                  <a:schemeClr val="accent2"/>
                </a:solidFill>
              </a:rPr>
              <a:t>Wide Band </a:t>
            </a:r>
          </a:p>
          <a:p>
            <a:r>
              <a:rPr lang="en-US" altLang="en-US" b="1" dirty="0">
                <a:solidFill>
                  <a:schemeClr val="accent2"/>
                </a:solidFill>
              </a:rPr>
              <a:t>    </a:t>
            </a:r>
            <a:r>
              <a:rPr lang="en-US" altLang="en-US" b="1" dirty="0" err="1">
                <a:solidFill>
                  <a:schemeClr val="accent2"/>
                </a:solidFill>
              </a:rPr>
              <a:t>Commn</a:t>
            </a:r>
            <a:endParaRPr lang="en-US" altLang="en-US" b="1" dirty="0">
              <a:solidFill>
                <a:schemeClr val="accent2"/>
              </a:solidFill>
            </a:endParaRPr>
          </a:p>
        </p:txBody>
      </p:sp>
      <p:sp>
        <p:nvSpPr>
          <p:cNvPr id="27" name="Rectangle 5"/>
          <p:cNvSpPr>
            <a:spLocks noChangeArrowheads="1"/>
          </p:cNvSpPr>
          <p:nvPr/>
        </p:nvSpPr>
        <p:spPr bwMode="auto">
          <a:xfrm>
            <a:off x="1755328" y="1052736"/>
            <a:ext cx="2057400" cy="533400"/>
          </a:xfrm>
          <a:prstGeom prst="rect">
            <a:avLst/>
          </a:prstGeom>
          <a:gradFill rotWithShape="0">
            <a:gsLst>
              <a:gs pos="0">
                <a:schemeClr val="accent2"/>
              </a:gs>
              <a:gs pos="50000">
                <a:schemeClr val="bg1"/>
              </a:gs>
              <a:gs pos="100000">
                <a:schemeClr val="accent2"/>
              </a:gs>
            </a:gsLst>
            <a:lin ang="5400000" scaled="1"/>
          </a:gradFill>
          <a:ln w="9525">
            <a:solidFill>
              <a:schemeClr val="tx1"/>
            </a:solidFill>
            <a:miter lim="800000"/>
            <a:headEnd/>
            <a:tailEnd/>
          </a:ln>
          <a:effectLst/>
        </p:spPr>
        <p:txBody>
          <a:bodyPr wrap="none" anchor="ctr"/>
          <a:lstStyle/>
          <a:p>
            <a:pPr algn="ctr">
              <a:defRPr/>
            </a:pPr>
            <a:r>
              <a:rPr lang="en-US" b="1" dirty="0"/>
              <a:t>N</a:t>
            </a:r>
            <a:r>
              <a:rPr lang="en-US" b="1" dirty="0" smtClean="0"/>
              <a:t>LDC</a:t>
            </a:r>
            <a:endParaRPr lang="en-US" b="1" dirty="0"/>
          </a:p>
        </p:txBody>
      </p:sp>
      <p:sp>
        <p:nvSpPr>
          <p:cNvPr id="28" name="Line 22"/>
          <p:cNvSpPr>
            <a:spLocks noChangeShapeType="1"/>
          </p:cNvSpPr>
          <p:nvPr/>
        </p:nvSpPr>
        <p:spPr bwMode="auto">
          <a:xfrm flipH="1" flipV="1">
            <a:off x="2673512" y="1586133"/>
            <a:ext cx="0" cy="495603"/>
          </a:xfrm>
          <a:prstGeom prst="line">
            <a:avLst/>
          </a:prstGeom>
          <a:noFill/>
          <a:ln w="38100">
            <a:solidFill>
              <a:srgbClr val="0000F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GB"/>
          </a:p>
        </p:txBody>
      </p:sp>
      <p:sp>
        <p:nvSpPr>
          <p:cNvPr id="30" name="Line 22"/>
          <p:cNvSpPr>
            <a:spLocks noChangeShapeType="1"/>
          </p:cNvSpPr>
          <p:nvPr/>
        </p:nvSpPr>
        <p:spPr bwMode="auto">
          <a:xfrm flipH="1" flipV="1">
            <a:off x="2673512" y="2615136"/>
            <a:ext cx="110516" cy="855135"/>
          </a:xfrm>
          <a:prstGeom prst="line">
            <a:avLst/>
          </a:prstGeom>
          <a:noFill/>
          <a:ln w="38100">
            <a:solidFill>
              <a:srgbClr val="0000F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GB"/>
          </a:p>
        </p:txBody>
      </p:sp>
      <p:sp>
        <p:nvSpPr>
          <p:cNvPr id="31" name="Rectangle 9"/>
          <p:cNvSpPr>
            <a:spLocks noChangeArrowheads="1"/>
          </p:cNvSpPr>
          <p:nvPr/>
        </p:nvSpPr>
        <p:spPr bwMode="auto">
          <a:xfrm>
            <a:off x="2533508" y="6214533"/>
            <a:ext cx="914400" cy="381000"/>
          </a:xfrm>
          <a:prstGeom prst="rect">
            <a:avLst/>
          </a:prstGeom>
          <a:gradFill rotWithShape="0">
            <a:gsLst>
              <a:gs pos="0">
                <a:srgbClr val="FFFF00"/>
              </a:gs>
              <a:gs pos="50000">
                <a:schemeClr val="bg1"/>
              </a:gs>
              <a:gs pos="100000">
                <a:srgbClr val="FFFF00"/>
              </a:gs>
            </a:gsLst>
            <a:lin ang="5400000" scaled="1"/>
          </a:gradFill>
          <a:ln w="9525">
            <a:solidFill>
              <a:schemeClr val="tx1"/>
            </a:solidFill>
            <a:miter lim="800000"/>
            <a:headEnd/>
            <a:tailEnd/>
          </a:ln>
          <a:effectLst/>
        </p:spPr>
        <p:txBody>
          <a:bodyPr wrap="none" anchor="ctr"/>
          <a:lstStyle/>
          <a:p>
            <a:pPr algn="ctr">
              <a:defRPr/>
            </a:pPr>
            <a:r>
              <a:rPr lang="en-US" b="1"/>
              <a:t>RTU</a:t>
            </a:r>
          </a:p>
        </p:txBody>
      </p:sp>
      <p:sp>
        <p:nvSpPr>
          <p:cNvPr id="32" name="Line 20"/>
          <p:cNvSpPr>
            <a:spLocks noChangeShapeType="1"/>
          </p:cNvSpPr>
          <p:nvPr/>
        </p:nvSpPr>
        <p:spPr bwMode="auto">
          <a:xfrm flipH="1" flipV="1">
            <a:off x="2784026" y="4013993"/>
            <a:ext cx="131789" cy="2212182"/>
          </a:xfrm>
          <a:prstGeom prst="line">
            <a:avLst/>
          </a:prstGeom>
          <a:noFill/>
          <a:ln w="38100">
            <a:solidFill>
              <a:srgbClr val="0000F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GB"/>
          </a:p>
        </p:txBody>
      </p:sp>
      <p:sp>
        <p:nvSpPr>
          <p:cNvPr id="34" name="Text Box 14"/>
          <p:cNvSpPr txBox="1">
            <a:spLocks noChangeArrowheads="1"/>
          </p:cNvSpPr>
          <p:nvPr/>
        </p:nvSpPr>
        <p:spPr bwMode="auto">
          <a:xfrm>
            <a:off x="6388041" y="6347767"/>
            <a:ext cx="25362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b="1" dirty="0">
                <a:solidFill>
                  <a:schemeClr val="bg1"/>
                </a:solidFill>
              </a:rPr>
              <a:t>  </a:t>
            </a:r>
            <a:r>
              <a:rPr lang="en-US" altLang="en-US" b="1" dirty="0" smtClean="0">
                <a:solidFill>
                  <a:schemeClr val="accent2"/>
                </a:solidFill>
              </a:rPr>
              <a:t>Substation Level</a:t>
            </a:r>
            <a:endParaRPr lang="en-US" altLang="en-US" b="1" dirty="0">
              <a:solidFill>
                <a:schemeClr val="accent2"/>
              </a:solidFill>
            </a:endParaRPr>
          </a:p>
        </p:txBody>
      </p:sp>
    </p:spTree>
    <p:extLst>
      <p:ext uri="{BB962C8B-B14F-4D97-AF65-F5344CB8AC3E}">
        <p14:creationId xmlns:p14="http://schemas.microsoft.com/office/powerpoint/2010/main" val="12613045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52642"/>
                                        </p:tgtEl>
                                        <p:attrNameLst>
                                          <p:attrName>style.visibility</p:attrName>
                                        </p:attrNameLst>
                                      </p:cBhvr>
                                      <p:to>
                                        <p:strVal val="visible"/>
                                      </p:to>
                                    </p:set>
                                    <p:anim calcmode="lin" valueType="num">
                                      <p:cBhvr additive="base">
                                        <p:cTn id="7" dur="500" fill="hold"/>
                                        <p:tgtEl>
                                          <p:spTgt spid="752642"/>
                                        </p:tgtEl>
                                        <p:attrNameLst>
                                          <p:attrName>ppt_x</p:attrName>
                                        </p:attrNameLst>
                                      </p:cBhvr>
                                      <p:tavLst>
                                        <p:tav tm="0">
                                          <p:val>
                                            <p:strVal val="0-#ppt_w/2"/>
                                          </p:val>
                                        </p:tav>
                                        <p:tav tm="100000">
                                          <p:val>
                                            <p:strVal val="#ppt_x"/>
                                          </p:val>
                                        </p:tav>
                                      </p:tavLst>
                                    </p:anim>
                                    <p:anim calcmode="lin" valueType="num">
                                      <p:cBhvr additive="base">
                                        <p:cTn id="8" dur="500" fill="hold"/>
                                        <p:tgtEl>
                                          <p:spTgt spid="75264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52648"/>
                                        </p:tgtEl>
                                        <p:attrNameLst>
                                          <p:attrName>style.visibility</p:attrName>
                                        </p:attrNameLst>
                                      </p:cBhvr>
                                      <p:to>
                                        <p:strVal val="visible"/>
                                      </p:to>
                                    </p:set>
                                    <p:anim calcmode="lin" valueType="num">
                                      <p:cBhvr additive="base">
                                        <p:cTn id="12" dur="500" fill="hold"/>
                                        <p:tgtEl>
                                          <p:spTgt spid="752648"/>
                                        </p:tgtEl>
                                        <p:attrNameLst>
                                          <p:attrName>ppt_x</p:attrName>
                                        </p:attrNameLst>
                                      </p:cBhvr>
                                      <p:tavLst>
                                        <p:tav tm="0">
                                          <p:val>
                                            <p:strVal val="0-#ppt_w/2"/>
                                          </p:val>
                                        </p:tav>
                                        <p:tav tm="100000">
                                          <p:val>
                                            <p:strVal val="#ppt_x"/>
                                          </p:val>
                                        </p:tav>
                                      </p:tavLst>
                                    </p:anim>
                                    <p:anim calcmode="lin" valueType="num">
                                      <p:cBhvr additive="base">
                                        <p:cTn id="13" dur="500" fill="hold"/>
                                        <p:tgtEl>
                                          <p:spTgt spid="75264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52649"/>
                                        </p:tgtEl>
                                        <p:attrNameLst>
                                          <p:attrName>style.visibility</p:attrName>
                                        </p:attrNameLst>
                                      </p:cBhvr>
                                      <p:to>
                                        <p:strVal val="visible"/>
                                      </p:to>
                                    </p:set>
                                    <p:anim calcmode="lin" valueType="num">
                                      <p:cBhvr additive="base">
                                        <p:cTn id="17" dur="500" fill="hold"/>
                                        <p:tgtEl>
                                          <p:spTgt spid="752649"/>
                                        </p:tgtEl>
                                        <p:attrNameLst>
                                          <p:attrName>ppt_x</p:attrName>
                                        </p:attrNameLst>
                                      </p:cBhvr>
                                      <p:tavLst>
                                        <p:tav tm="0">
                                          <p:val>
                                            <p:strVal val="0-#ppt_w/2"/>
                                          </p:val>
                                        </p:tav>
                                        <p:tav tm="100000">
                                          <p:val>
                                            <p:strVal val="#ppt_x"/>
                                          </p:val>
                                        </p:tav>
                                      </p:tavLst>
                                    </p:anim>
                                    <p:anim calcmode="lin" valueType="num">
                                      <p:cBhvr additive="base">
                                        <p:cTn id="18" dur="500" fill="hold"/>
                                        <p:tgtEl>
                                          <p:spTgt spid="752649"/>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52659"/>
                                        </p:tgtEl>
                                        <p:attrNameLst>
                                          <p:attrName>style.visibility</p:attrName>
                                        </p:attrNameLst>
                                      </p:cBhvr>
                                      <p:to>
                                        <p:strVal val="visible"/>
                                      </p:to>
                                    </p:set>
                                    <p:anim calcmode="lin" valueType="num">
                                      <p:cBhvr additive="base">
                                        <p:cTn id="22" dur="500" fill="hold"/>
                                        <p:tgtEl>
                                          <p:spTgt spid="752659"/>
                                        </p:tgtEl>
                                        <p:attrNameLst>
                                          <p:attrName>ppt_x</p:attrName>
                                        </p:attrNameLst>
                                      </p:cBhvr>
                                      <p:tavLst>
                                        <p:tav tm="0">
                                          <p:val>
                                            <p:strVal val="0-#ppt_w/2"/>
                                          </p:val>
                                        </p:tav>
                                        <p:tav tm="100000">
                                          <p:val>
                                            <p:strVal val="#ppt_x"/>
                                          </p:val>
                                        </p:tav>
                                      </p:tavLst>
                                    </p:anim>
                                    <p:anim calcmode="lin" valueType="num">
                                      <p:cBhvr additive="base">
                                        <p:cTn id="23" dur="500" fill="hold"/>
                                        <p:tgtEl>
                                          <p:spTgt spid="752659"/>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52661"/>
                                        </p:tgtEl>
                                        <p:attrNameLst>
                                          <p:attrName>style.visibility</p:attrName>
                                        </p:attrNameLst>
                                      </p:cBhvr>
                                      <p:to>
                                        <p:strVal val="visible"/>
                                      </p:to>
                                    </p:set>
                                    <p:anim calcmode="lin" valueType="num">
                                      <p:cBhvr additive="base">
                                        <p:cTn id="27" dur="500" fill="hold"/>
                                        <p:tgtEl>
                                          <p:spTgt spid="752661"/>
                                        </p:tgtEl>
                                        <p:attrNameLst>
                                          <p:attrName>ppt_x</p:attrName>
                                        </p:attrNameLst>
                                      </p:cBhvr>
                                      <p:tavLst>
                                        <p:tav tm="0">
                                          <p:val>
                                            <p:strVal val="0-#ppt_w/2"/>
                                          </p:val>
                                        </p:tav>
                                        <p:tav tm="100000">
                                          <p:val>
                                            <p:strVal val="#ppt_x"/>
                                          </p:val>
                                        </p:tav>
                                      </p:tavLst>
                                    </p:anim>
                                    <p:anim calcmode="lin" valueType="num">
                                      <p:cBhvr additive="base">
                                        <p:cTn id="28" dur="500" fill="hold"/>
                                        <p:tgtEl>
                                          <p:spTgt spid="752661"/>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52660"/>
                                        </p:tgtEl>
                                        <p:attrNameLst>
                                          <p:attrName>style.visibility</p:attrName>
                                        </p:attrNameLst>
                                      </p:cBhvr>
                                      <p:to>
                                        <p:strVal val="visible"/>
                                      </p:to>
                                    </p:set>
                                    <p:anim calcmode="lin" valueType="num">
                                      <p:cBhvr additive="base">
                                        <p:cTn id="32" dur="500" fill="hold"/>
                                        <p:tgtEl>
                                          <p:spTgt spid="752660"/>
                                        </p:tgtEl>
                                        <p:attrNameLst>
                                          <p:attrName>ppt_x</p:attrName>
                                        </p:attrNameLst>
                                      </p:cBhvr>
                                      <p:tavLst>
                                        <p:tav tm="0">
                                          <p:val>
                                            <p:strVal val="0-#ppt_w/2"/>
                                          </p:val>
                                        </p:tav>
                                        <p:tav tm="100000">
                                          <p:val>
                                            <p:strVal val="#ppt_x"/>
                                          </p:val>
                                        </p:tav>
                                      </p:tavLst>
                                    </p:anim>
                                    <p:anim calcmode="lin" valueType="num">
                                      <p:cBhvr additive="base">
                                        <p:cTn id="33" dur="500" fill="hold"/>
                                        <p:tgtEl>
                                          <p:spTgt spid="752660"/>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52647"/>
                                        </p:tgtEl>
                                        <p:attrNameLst>
                                          <p:attrName>style.visibility</p:attrName>
                                        </p:attrNameLst>
                                      </p:cBhvr>
                                      <p:to>
                                        <p:strVal val="visible"/>
                                      </p:to>
                                    </p:set>
                                    <p:anim calcmode="lin" valueType="num">
                                      <p:cBhvr additive="base">
                                        <p:cTn id="37" dur="500" fill="hold"/>
                                        <p:tgtEl>
                                          <p:spTgt spid="752647"/>
                                        </p:tgtEl>
                                        <p:attrNameLst>
                                          <p:attrName>ppt_x</p:attrName>
                                        </p:attrNameLst>
                                      </p:cBhvr>
                                      <p:tavLst>
                                        <p:tav tm="0">
                                          <p:val>
                                            <p:strVal val="0-#ppt_w/2"/>
                                          </p:val>
                                        </p:tav>
                                        <p:tav tm="100000">
                                          <p:val>
                                            <p:strVal val="#ppt_x"/>
                                          </p:val>
                                        </p:tav>
                                      </p:tavLst>
                                    </p:anim>
                                    <p:anim calcmode="lin" valueType="num">
                                      <p:cBhvr additive="base">
                                        <p:cTn id="38" dur="500" fill="hold"/>
                                        <p:tgtEl>
                                          <p:spTgt spid="752647"/>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752652"/>
                                        </p:tgtEl>
                                        <p:attrNameLst>
                                          <p:attrName>style.visibility</p:attrName>
                                        </p:attrNameLst>
                                      </p:cBhvr>
                                      <p:to>
                                        <p:strVal val="visible"/>
                                      </p:to>
                                    </p:set>
                                    <p:anim calcmode="lin" valueType="num">
                                      <p:cBhvr additive="base">
                                        <p:cTn id="42" dur="500" fill="hold"/>
                                        <p:tgtEl>
                                          <p:spTgt spid="752652"/>
                                        </p:tgtEl>
                                        <p:attrNameLst>
                                          <p:attrName>ppt_x</p:attrName>
                                        </p:attrNameLst>
                                      </p:cBhvr>
                                      <p:tavLst>
                                        <p:tav tm="0">
                                          <p:val>
                                            <p:strVal val="0-#ppt_w/2"/>
                                          </p:val>
                                        </p:tav>
                                        <p:tav tm="100000">
                                          <p:val>
                                            <p:strVal val="#ppt_x"/>
                                          </p:val>
                                        </p:tav>
                                      </p:tavLst>
                                    </p:anim>
                                    <p:anim calcmode="lin" valueType="num">
                                      <p:cBhvr additive="base">
                                        <p:cTn id="43" dur="500" fill="hold"/>
                                        <p:tgtEl>
                                          <p:spTgt spid="752652"/>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752646"/>
                                        </p:tgtEl>
                                        <p:attrNameLst>
                                          <p:attrName>style.visibility</p:attrName>
                                        </p:attrNameLst>
                                      </p:cBhvr>
                                      <p:to>
                                        <p:strVal val="visible"/>
                                      </p:to>
                                    </p:set>
                                    <p:anim calcmode="lin" valueType="num">
                                      <p:cBhvr additive="base">
                                        <p:cTn id="47" dur="500" fill="hold"/>
                                        <p:tgtEl>
                                          <p:spTgt spid="752646"/>
                                        </p:tgtEl>
                                        <p:attrNameLst>
                                          <p:attrName>ppt_x</p:attrName>
                                        </p:attrNameLst>
                                      </p:cBhvr>
                                      <p:tavLst>
                                        <p:tav tm="0">
                                          <p:val>
                                            <p:strVal val="0-#ppt_w/2"/>
                                          </p:val>
                                        </p:tav>
                                        <p:tav tm="100000">
                                          <p:val>
                                            <p:strVal val="#ppt_x"/>
                                          </p:val>
                                        </p:tav>
                                      </p:tavLst>
                                    </p:anim>
                                    <p:anim calcmode="lin" valueType="num">
                                      <p:cBhvr additive="base">
                                        <p:cTn id="48" dur="500" fill="hold"/>
                                        <p:tgtEl>
                                          <p:spTgt spid="752646"/>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752657"/>
                                        </p:tgtEl>
                                        <p:attrNameLst>
                                          <p:attrName>style.visibility</p:attrName>
                                        </p:attrNameLst>
                                      </p:cBhvr>
                                      <p:to>
                                        <p:strVal val="visible"/>
                                      </p:to>
                                    </p:set>
                                    <p:anim calcmode="lin" valueType="num">
                                      <p:cBhvr additive="base">
                                        <p:cTn id="52" dur="500" fill="hold"/>
                                        <p:tgtEl>
                                          <p:spTgt spid="752657"/>
                                        </p:tgtEl>
                                        <p:attrNameLst>
                                          <p:attrName>ppt_x</p:attrName>
                                        </p:attrNameLst>
                                      </p:cBhvr>
                                      <p:tavLst>
                                        <p:tav tm="0">
                                          <p:val>
                                            <p:strVal val="0-#ppt_w/2"/>
                                          </p:val>
                                        </p:tav>
                                        <p:tav tm="100000">
                                          <p:val>
                                            <p:strVal val="#ppt_x"/>
                                          </p:val>
                                        </p:tav>
                                      </p:tavLst>
                                    </p:anim>
                                    <p:anim calcmode="lin" valueType="num">
                                      <p:cBhvr additive="base">
                                        <p:cTn id="53" dur="500" fill="hold"/>
                                        <p:tgtEl>
                                          <p:spTgt spid="752657"/>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5000"/>
                            </p:stCondLst>
                            <p:childTnLst>
                              <p:par>
                                <p:cTn id="55" presetID="2" presetClass="entr" presetSubtype="8" fill="hold" grpId="0" nodeType="afterEffect">
                                  <p:stCondLst>
                                    <p:cond delay="0"/>
                                  </p:stCondLst>
                                  <p:childTnLst>
                                    <p:set>
                                      <p:cBhvr>
                                        <p:cTn id="56" dur="1" fill="hold">
                                          <p:stCondLst>
                                            <p:cond delay="0"/>
                                          </p:stCondLst>
                                        </p:cTn>
                                        <p:tgtEl>
                                          <p:spTgt spid="752644"/>
                                        </p:tgtEl>
                                        <p:attrNameLst>
                                          <p:attrName>style.visibility</p:attrName>
                                        </p:attrNameLst>
                                      </p:cBhvr>
                                      <p:to>
                                        <p:strVal val="visible"/>
                                      </p:to>
                                    </p:set>
                                    <p:anim calcmode="lin" valueType="num">
                                      <p:cBhvr additive="base">
                                        <p:cTn id="57" dur="500" fill="hold"/>
                                        <p:tgtEl>
                                          <p:spTgt spid="752644"/>
                                        </p:tgtEl>
                                        <p:attrNameLst>
                                          <p:attrName>ppt_x</p:attrName>
                                        </p:attrNameLst>
                                      </p:cBhvr>
                                      <p:tavLst>
                                        <p:tav tm="0">
                                          <p:val>
                                            <p:strVal val="0-#ppt_w/2"/>
                                          </p:val>
                                        </p:tav>
                                        <p:tav tm="100000">
                                          <p:val>
                                            <p:strVal val="#ppt_x"/>
                                          </p:val>
                                        </p:tav>
                                      </p:tavLst>
                                    </p:anim>
                                    <p:anim calcmode="lin" valueType="num">
                                      <p:cBhvr additive="base">
                                        <p:cTn id="58" dur="500" fill="hold"/>
                                        <p:tgtEl>
                                          <p:spTgt spid="752644"/>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752645"/>
                                        </p:tgtEl>
                                        <p:attrNameLst>
                                          <p:attrName>style.visibility</p:attrName>
                                        </p:attrNameLst>
                                      </p:cBhvr>
                                      <p:to>
                                        <p:strVal val="visible"/>
                                      </p:to>
                                    </p:set>
                                    <p:anim calcmode="lin" valueType="num">
                                      <p:cBhvr additive="base">
                                        <p:cTn id="62" dur="500" fill="hold"/>
                                        <p:tgtEl>
                                          <p:spTgt spid="752645"/>
                                        </p:tgtEl>
                                        <p:attrNameLst>
                                          <p:attrName>ppt_x</p:attrName>
                                        </p:attrNameLst>
                                      </p:cBhvr>
                                      <p:tavLst>
                                        <p:tav tm="0">
                                          <p:val>
                                            <p:strVal val="0-#ppt_w/2"/>
                                          </p:val>
                                        </p:tav>
                                        <p:tav tm="100000">
                                          <p:val>
                                            <p:strVal val="#ppt_x"/>
                                          </p:val>
                                        </p:tav>
                                      </p:tavLst>
                                    </p:anim>
                                    <p:anim calcmode="lin" valueType="num">
                                      <p:cBhvr additive="base">
                                        <p:cTn id="63" dur="500" fill="hold"/>
                                        <p:tgtEl>
                                          <p:spTgt spid="752645"/>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752662"/>
                                        </p:tgtEl>
                                        <p:attrNameLst>
                                          <p:attrName>style.visibility</p:attrName>
                                        </p:attrNameLst>
                                      </p:cBhvr>
                                      <p:to>
                                        <p:strVal val="visible"/>
                                      </p:to>
                                    </p:set>
                                    <p:anim calcmode="lin" valueType="num">
                                      <p:cBhvr additive="base">
                                        <p:cTn id="67" dur="500" fill="hold"/>
                                        <p:tgtEl>
                                          <p:spTgt spid="752662"/>
                                        </p:tgtEl>
                                        <p:attrNameLst>
                                          <p:attrName>ppt_x</p:attrName>
                                        </p:attrNameLst>
                                      </p:cBhvr>
                                      <p:tavLst>
                                        <p:tav tm="0">
                                          <p:val>
                                            <p:strVal val="0-#ppt_w/2"/>
                                          </p:val>
                                        </p:tav>
                                        <p:tav tm="100000">
                                          <p:val>
                                            <p:strVal val="#ppt_x"/>
                                          </p:val>
                                        </p:tav>
                                      </p:tavLst>
                                    </p:anim>
                                    <p:anim calcmode="lin" valueType="num">
                                      <p:cBhvr additive="base">
                                        <p:cTn id="68" dur="500" fill="hold"/>
                                        <p:tgtEl>
                                          <p:spTgt spid="752662"/>
                                        </p:tgtEl>
                                        <p:attrNameLst>
                                          <p:attrName>ppt_y</p:attrName>
                                        </p:attrNameLst>
                                      </p:cBhvr>
                                      <p:tavLst>
                                        <p:tav tm="0">
                                          <p:val>
                                            <p:strVal val="#ppt_y"/>
                                          </p:val>
                                        </p:tav>
                                        <p:tav tm="100000">
                                          <p:val>
                                            <p:strVal val="#ppt_y"/>
                                          </p:val>
                                        </p:tav>
                                      </p:tavLst>
                                    </p:anim>
                                  </p:childTnLst>
                                </p:cTn>
                              </p:par>
                            </p:childTnLst>
                          </p:cTn>
                        </p:par>
                        <p:par>
                          <p:cTn id="69" fill="hold" nodeType="afterGroup">
                            <p:stCondLst>
                              <p:cond delay="6500"/>
                            </p:stCondLst>
                            <p:childTnLst>
                              <p:par>
                                <p:cTn id="70" presetID="2" presetClass="entr" presetSubtype="8" fill="hold" grpId="0" nodeType="afterEffect">
                                  <p:stCondLst>
                                    <p:cond delay="0"/>
                                  </p:stCondLst>
                                  <p:childTnLst>
                                    <p:set>
                                      <p:cBhvr>
                                        <p:cTn id="71" dur="1" fill="hold">
                                          <p:stCondLst>
                                            <p:cond delay="0"/>
                                          </p:stCondLst>
                                        </p:cTn>
                                        <p:tgtEl>
                                          <p:spTgt spid="752663"/>
                                        </p:tgtEl>
                                        <p:attrNameLst>
                                          <p:attrName>style.visibility</p:attrName>
                                        </p:attrNameLst>
                                      </p:cBhvr>
                                      <p:to>
                                        <p:strVal val="visible"/>
                                      </p:to>
                                    </p:set>
                                    <p:anim calcmode="lin" valueType="num">
                                      <p:cBhvr additive="base">
                                        <p:cTn id="72" dur="500" fill="hold"/>
                                        <p:tgtEl>
                                          <p:spTgt spid="752663"/>
                                        </p:tgtEl>
                                        <p:attrNameLst>
                                          <p:attrName>ppt_x</p:attrName>
                                        </p:attrNameLst>
                                      </p:cBhvr>
                                      <p:tavLst>
                                        <p:tav tm="0">
                                          <p:val>
                                            <p:strVal val="0-#ppt_w/2"/>
                                          </p:val>
                                        </p:tav>
                                        <p:tav tm="100000">
                                          <p:val>
                                            <p:strVal val="#ppt_x"/>
                                          </p:val>
                                        </p:tav>
                                      </p:tavLst>
                                    </p:anim>
                                    <p:anim calcmode="lin" valueType="num">
                                      <p:cBhvr additive="base">
                                        <p:cTn id="73" dur="500" fill="hold"/>
                                        <p:tgtEl>
                                          <p:spTgt spid="752663"/>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8"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0-#ppt_w/2"/>
                                          </p:val>
                                        </p:tav>
                                        <p:tav tm="100000">
                                          <p:val>
                                            <p:strVal val="#ppt_x"/>
                                          </p:val>
                                        </p:tav>
                                      </p:tavLst>
                                    </p:anim>
                                    <p:anim calcmode="lin" valueType="num">
                                      <p:cBhvr additive="base">
                                        <p:cTn id="78" dur="500" fill="hold"/>
                                        <p:tgtEl>
                                          <p:spTgt spid="27"/>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8"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additive="base">
                                        <p:cTn id="82" dur="500" fill="hold"/>
                                        <p:tgtEl>
                                          <p:spTgt spid="28"/>
                                        </p:tgtEl>
                                        <p:attrNameLst>
                                          <p:attrName>ppt_x</p:attrName>
                                        </p:attrNameLst>
                                      </p:cBhvr>
                                      <p:tavLst>
                                        <p:tav tm="0">
                                          <p:val>
                                            <p:strVal val="0-#ppt_w/2"/>
                                          </p:val>
                                        </p:tav>
                                        <p:tav tm="100000">
                                          <p:val>
                                            <p:strVal val="#ppt_x"/>
                                          </p:val>
                                        </p:tav>
                                      </p:tavLst>
                                    </p:anim>
                                    <p:anim calcmode="lin" valueType="num">
                                      <p:cBhvr additive="base">
                                        <p:cTn id="83" dur="500" fill="hold"/>
                                        <p:tgtEl>
                                          <p:spTgt spid="28"/>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2" presetClass="entr" presetSubtype="8"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0-#ppt_w/2"/>
                                          </p:val>
                                        </p:tav>
                                        <p:tav tm="100000">
                                          <p:val>
                                            <p:strVal val="#ppt_x"/>
                                          </p:val>
                                        </p:tav>
                                      </p:tavLst>
                                    </p:anim>
                                    <p:anim calcmode="lin" valueType="num">
                                      <p:cBhvr additive="base">
                                        <p:cTn id="88" dur="500" fill="hold"/>
                                        <p:tgtEl>
                                          <p:spTgt spid="30"/>
                                        </p:tgtEl>
                                        <p:attrNameLst>
                                          <p:attrName>ppt_y</p:attrName>
                                        </p:attrNameLst>
                                      </p:cBhvr>
                                      <p:tavLst>
                                        <p:tav tm="0">
                                          <p:val>
                                            <p:strVal val="#ppt_y"/>
                                          </p:val>
                                        </p:tav>
                                        <p:tav tm="100000">
                                          <p:val>
                                            <p:strVal val="#ppt_y"/>
                                          </p:val>
                                        </p:tav>
                                      </p:tavLst>
                                    </p:anim>
                                  </p:childTnLst>
                                </p:cTn>
                              </p:par>
                            </p:childTnLst>
                          </p:cTn>
                        </p:par>
                        <p:par>
                          <p:cTn id="89" fill="hold">
                            <p:stCondLst>
                              <p:cond delay="8500"/>
                            </p:stCondLst>
                            <p:childTnLst>
                              <p:par>
                                <p:cTn id="90" presetID="2" presetClass="entr" presetSubtype="8" fill="hold" grpId="0" nodeType="after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additive="base">
                                        <p:cTn id="92" dur="500" fill="hold"/>
                                        <p:tgtEl>
                                          <p:spTgt spid="31"/>
                                        </p:tgtEl>
                                        <p:attrNameLst>
                                          <p:attrName>ppt_x</p:attrName>
                                        </p:attrNameLst>
                                      </p:cBhvr>
                                      <p:tavLst>
                                        <p:tav tm="0">
                                          <p:val>
                                            <p:strVal val="0-#ppt_w/2"/>
                                          </p:val>
                                        </p:tav>
                                        <p:tav tm="100000">
                                          <p:val>
                                            <p:strVal val="#ppt_x"/>
                                          </p:val>
                                        </p:tav>
                                      </p:tavLst>
                                    </p:anim>
                                    <p:anim calcmode="lin" valueType="num">
                                      <p:cBhvr additive="base">
                                        <p:cTn id="93" dur="500" fill="hold"/>
                                        <p:tgtEl>
                                          <p:spTgt spid="31"/>
                                        </p:tgtEl>
                                        <p:attrNameLst>
                                          <p:attrName>ppt_y</p:attrName>
                                        </p:attrNameLst>
                                      </p:cBhvr>
                                      <p:tavLst>
                                        <p:tav tm="0">
                                          <p:val>
                                            <p:strVal val="#ppt_y"/>
                                          </p:val>
                                        </p:tav>
                                        <p:tav tm="100000">
                                          <p:val>
                                            <p:strVal val="#ppt_y"/>
                                          </p:val>
                                        </p:tav>
                                      </p:tavLst>
                                    </p:anim>
                                  </p:childTnLst>
                                </p:cTn>
                              </p:par>
                            </p:childTnLst>
                          </p:cTn>
                        </p:par>
                        <p:par>
                          <p:cTn id="94" fill="hold">
                            <p:stCondLst>
                              <p:cond delay="9000"/>
                            </p:stCondLst>
                            <p:childTnLst>
                              <p:par>
                                <p:cTn id="95" presetID="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childTnLst>
                          </p:cTn>
                        </p:par>
                        <p:par>
                          <p:cTn id="99" fill="hold">
                            <p:stCondLst>
                              <p:cond delay="9500"/>
                            </p:stCondLst>
                            <p:childTnLst>
                              <p:par>
                                <p:cTn id="100" presetID="2" presetClass="entr" presetSubtype="2"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 calcmode="lin" valueType="num">
                                      <p:cBhvr additive="base">
                                        <p:cTn id="102" dur="500" fill="hold"/>
                                        <p:tgtEl>
                                          <p:spTgt spid="34"/>
                                        </p:tgtEl>
                                        <p:attrNameLst>
                                          <p:attrName>ppt_x</p:attrName>
                                        </p:attrNameLst>
                                      </p:cBhvr>
                                      <p:tavLst>
                                        <p:tav tm="0">
                                          <p:val>
                                            <p:strVal val="1+#ppt_w/2"/>
                                          </p:val>
                                        </p:tav>
                                        <p:tav tm="100000">
                                          <p:val>
                                            <p:strVal val="#ppt_x"/>
                                          </p:val>
                                        </p:tav>
                                      </p:tavLst>
                                    </p:anim>
                                    <p:anim calcmode="lin" valueType="num">
                                      <p:cBhvr additive="base">
                                        <p:cTn id="103"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2" fill="hold" grpId="0" nodeType="clickEffect">
                                  <p:stCondLst>
                                    <p:cond delay="0"/>
                                  </p:stCondLst>
                                  <p:childTnLst>
                                    <p:set>
                                      <p:cBhvr>
                                        <p:cTn id="107" dur="1" fill="hold">
                                          <p:stCondLst>
                                            <p:cond delay="0"/>
                                          </p:stCondLst>
                                        </p:cTn>
                                        <p:tgtEl>
                                          <p:spTgt spid="752653"/>
                                        </p:tgtEl>
                                        <p:attrNameLst>
                                          <p:attrName>style.visibility</p:attrName>
                                        </p:attrNameLst>
                                      </p:cBhvr>
                                      <p:to>
                                        <p:strVal val="visible"/>
                                      </p:to>
                                    </p:set>
                                    <p:anim calcmode="lin" valueType="num">
                                      <p:cBhvr additive="base">
                                        <p:cTn id="108" dur="500" fill="hold"/>
                                        <p:tgtEl>
                                          <p:spTgt spid="752653"/>
                                        </p:tgtEl>
                                        <p:attrNameLst>
                                          <p:attrName>ppt_x</p:attrName>
                                        </p:attrNameLst>
                                      </p:cBhvr>
                                      <p:tavLst>
                                        <p:tav tm="0">
                                          <p:val>
                                            <p:strVal val="1+#ppt_w/2"/>
                                          </p:val>
                                        </p:tav>
                                        <p:tav tm="100000">
                                          <p:val>
                                            <p:strVal val="#ppt_x"/>
                                          </p:val>
                                        </p:tav>
                                      </p:tavLst>
                                    </p:anim>
                                    <p:anim calcmode="lin" valueType="num">
                                      <p:cBhvr additive="base">
                                        <p:cTn id="109" dur="500" fill="hold"/>
                                        <p:tgtEl>
                                          <p:spTgt spid="752653"/>
                                        </p:tgtEl>
                                        <p:attrNameLst>
                                          <p:attrName>ppt_y</p:attrName>
                                        </p:attrNameLst>
                                      </p:cBhvr>
                                      <p:tavLst>
                                        <p:tav tm="0">
                                          <p:val>
                                            <p:strVal val="#ppt_y"/>
                                          </p:val>
                                        </p:tav>
                                        <p:tav tm="100000">
                                          <p:val>
                                            <p:strVal val="#ppt_y"/>
                                          </p:val>
                                        </p:tav>
                                      </p:tavLst>
                                    </p:anim>
                                  </p:childTnLst>
                                </p:cTn>
                              </p:par>
                              <p:par>
                                <p:cTn id="110" presetID="2" presetClass="entr" presetSubtype="2" fill="hold" grpId="0" nodeType="withEffect">
                                  <p:stCondLst>
                                    <p:cond delay="0"/>
                                  </p:stCondLst>
                                  <p:childTnLst>
                                    <p:set>
                                      <p:cBhvr>
                                        <p:cTn id="111" dur="1" fill="hold">
                                          <p:stCondLst>
                                            <p:cond delay="0"/>
                                          </p:stCondLst>
                                        </p:cTn>
                                        <p:tgtEl>
                                          <p:spTgt spid="752654"/>
                                        </p:tgtEl>
                                        <p:attrNameLst>
                                          <p:attrName>style.visibility</p:attrName>
                                        </p:attrNameLst>
                                      </p:cBhvr>
                                      <p:to>
                                        <p:strVal val="visible"/>
                                      </p:to>
                                    </p:set>
                                    <p:anim calcmode="lin" valueType="num">
                                      <p:cBhvr additive="base">
                                        <p:cTn id="112" dur="500" fill="hold"/>
                                        <p:tgtEl>
                                          <p:spTgt spid="752654"/>
                                        </p:tgtEl>
                                        <p:attrNameLst>
                                          <p:attrName>ppt_x</p:attrName>
                                        </p:attrNameLst>
                                      </p:cBhvr>
                                      <p:tavLst>
                                        <p:tav tm="0">
                                          <p:val>
                                            <p:strVal val="1+#ppt_w/2"/>
                                          </p:val>
                                        </p:tav>
                                        <p:tav tm="100000">
                                          <p:val>
                                            <p:strVal val="#ppt_x"/>
                                          </p:val>
                                        </p:tav>
                                      </p:tavLst>
                                    </p:anim>
                                    <p:anim calcmode="lin" valueType="num">
                                      <p:cBhvr additive="base">
                                        <p:cTn id="113" dur="500" fill="hold"/>
                                        <p:tgtEl>
                                          <p:spTgt spid="752654"/>
                                        </p:tgtEl>
                                        <p:attrNameLst>
                                          <p:attrName>ppt_y</p:attrName>
                                        </p:attrNameLst>
                                      </p:cBhvr>
                                      <p:tavLst>
                                        <p:tav tm="0">
                                          <p:val>
                                            <p:strVal val="#ppt_y"/>
                                          </p:val>
                                        </p:tav>
                                        <p:tav tm="100000">
                                          <p:val>
                                            <p:strVal val="#ppt_y"/>
                                          </p:val>
                                        </p:tav>
                                      </p:tavLst>
                                    </p:anim>
                                  </p:childTnLst>
                                </p:cTn>
                              </p:par>
                              <p:par>
                                <p:cTn id="114" presetID="2" presetClass="entr" presetSubtype="2" fill="hold" grpId="0" nodeType="withEffect">
                                  <p:stCondLst>
                                    <p:cond delay="0"/>
                                  </p:stCondLst>
                                  <p:childTnLst>
                                    <p:set>
                                      <p:cBhvr>
                                        <p:cTn id="115" dur="1" fill="hold">
                                          <p:stCondLst>
                                            <p:cond delay="0"/>
                                          </p:stCondLst>
                                        </p:cTn>
                                        <p:tgtEl>
                                          <p:spTgt spid="752655"/>
                                        </p:tgtEl>
                                        <p:attrNameLst>
                                          <p:attrName>style.visibility</p:attrName>
                                        </p:attrNameLst>
                                      </p:cBhvr>
                                      <p:to>
                                        <p:strVal val="visible"/>
                                      </p:to>
                                    </p:set>
                                    <p:anim calcmode="lin" valueType="num">
                                      <p:cBhvr additive="base">
                                        <p:cTn id="116" dur="500" fill="hold"/>
                                        <p:tgtEl>
                                          <p:spTgt spid="752655"/>
                                        </p:tgtEl>
                                        <p:attrNameLst>
                                          <p:attrName>ppt_x</p:attrName>
                                        </p:attrNameLst>
                                      </p:cBhvr>
                                      <p:tavLst>
                                        <p:tav tm="0">
                                          <p:val>
                                            <p:strVal val="1+#ppt_w/2"/>
                                          </p:val>
                                        </p:tav>
                                        <p:tav tm="100000">
                                          <p:val>
                                            <p:strVal val="#ppt_x"/>
                                          </p:val>
                                        </p:tav>
                                      </p:tavLst>
                                    </p:anim>
                                    <p:anim calcmode="lin" valueType="num">
                                      <p:cBhvr additive="base">
                                        <p:cTn id="117" dur="500" fill="hold"/>
                                        <p:tgtEl>
                                          <p:spTgt spid="752655"/>
                                        </p:tgtEl>
                                        <p:attrNameLst>
                                          <p:attrName>ppt_y</p:attrName>
                                        </p:attrNameLst>
                                      </p:cBhvr>
                                      <p:tavLst>
                                        <p:tav tm="0">
                                          <p:val>
                                            <p:strVal val="#ppt_y"/>
                                          </p:val>
                                        </p:tav>
                                        <p:tav tm="100000">
                                          <p:val>
                                            <p:strVal val="#ppt_y"/>
                                          </p:val>
                                        </p:tav>
                                      </p:tavLst>
                                    </p:anim>
                                  </p:childTnLst>
                                </p:cTn>
                              </p:par>
                              <p:par>
                                <p:cTn id="118" presetID="2" presetClass="entr" presetSubtype="2" fill="hold" grpId="0" nodeType="withEffect">
                                  <p:stCondLst>
                                    <p:cond delay="0"/>
                                  </p:stCondLst>
                                  <p:childTnLst>
                                    <p:set>
                                      <p:cBhvr>
                                        <p:cTn id="119" dur="1" fill="hold">
                                          <p:stCondLst>
                                            <p:cond delay="0"/>
                                          </p:stCondLst>
                                        </p:cTn>
                                        <p:tgtEl>
                                          <p:spTgt spid="752658"/>
                                        </p:tgtEl>
                                        <p:attrNameLst>
                                          <p:attrName>style.visibility</p:attrName>
                                        </p:attrNameLst>
                                      </p:cBhvr>
                                      <p:to>
                                        <p:strVal val="visible"/>
                                      </p:to>
                                    </p:set>
                                    <p:anim calcmode="lin" valueType="num">
                                      <p:cBhvr additive="base">
                                        <p:cTn id="120" dur="500" fill="hold"/>
                                        <p:tgtEl>
                                          <p:spTgt spid="752658"/>
                                        </p:tgtEl>
                                        <p:attrNameLst>
                                          <p:attrName>ppt_x</p:attrName>
                                        </p:attrNameLst>
                                      </p:cBhvr>
                                      <p:tavLst>
                                        <p:tav tm="0">
                                          <p:val>
                                            <p:strVal val="1+#ppt_w/2"/>
                                          </p:val>
                                        </p:tav>
                                        <p:tav tm="100000">
                                          <p:val>
                                            <p:strVal val="#ppt_x"/>
                                          </p:val>
                                        </p:tav>
                                      </p:tavLst>
                                    </p:anim>
                                    <p:anim calcmode="lin" valueType="num">
                                      <p:cBhvr additive="base">
                                        <p:cTn id="121" dur="500" fill="hold"/>
                                        <p:tgtEl>
                                          <p:spTgt spid="752658"/>
                                        </p:tgtEl>
                                        <p:attrNameLst>
                                          <p:attrName>ppt_y</p:attrName>
                                        </p:attrNameLst>
                                      </p:cBhvr>
                                      <p:tavLst>
                                        <p:tav tm="0">
                                          <p:val>
                                            <p:strVal val="#ppt_y"/>
                                          </p:val>
                                        </p:tav>
                                        <p:tav tm="100000">
                                          <p:val>
                                            <p:strVal val="#ppt_y"/>
                                          </p:val>
                                        </p:tav>
                                      </p:tavLst>
                                    </p:anim>
                                  </p:childTnLst>
                                </p:cTn>
                              </p:par>
                              <p:par>
                                <p:cTn id="122" presetID="2" presetClass="entr" presetSubtype="2" fill="hold" grpId="0" nodeType="withEffect">
                                  <p:stCondLst>
                                    <p:cond delay="0"/>
                                  </p:stCondLst>
                                  <p:childTnLst>
                                    <p:set>
                                      <p:cBhvr>
                                        <p:cTn id="123" dur="1" fill="hold">
                                          <p:stCondLst>
                                            <p:cond delay="0"/>
                                          </p:stCondLst>
                                        </p:cTn>
                                        <p:tgtEl>
                                          <p:spTgt spid="752656"/>
                                        </p:tgtEl>
                                        <p:attrNameLst>
                                          <p:attrName>style.visibility</p:attrName>
                                        </p:attrNameLst>
                                      </p:cBhvr>
                                      <p:to>
                                        <p:strVal val="visible"/>
                                      </p:to>
                                    </p:set>
                                    <p:anim calcmode="lin" valueType="num">
                                      <p:cBhvr additive="base">
                                        <p:cTn id="124" dur="500" fill="hold"/>
                                        <p:tgtEl>
                                          <p:spTgt spid="752656"/>
                                        </p:tgtEl>
                                        <p:attrNameLst>
                                          <p:attrName>ppt_x</p:attrName>
                                        </p:attrNameLst>
                                      </p:cBhvr>
                                      <p:tavLst>
                                        <p:tav tm="0">
                                          <p:val>
                                            <p:strVal val="1+#ppt_w/2"/>
                                          </p:val>
                                        </p:tav>
                                        <p:tav tm="100000">
                                          <p:val>
                                            <p:strVal val="#ppt_x"/>
                                          </p:val>
                                        </p:tav>
                                      </p:tavLst>
                                    </p:anim>
                                    <p:anim calcmode="lin" valueType="num">
                                      <p:cBhvr additive="base">
                                        <p:cTn id="125" dur="500" fill="hold"/>
                                        <p:tgtEl>
                                          <p:spTgt spid="752656"/>
                                        </p:tgtEl>
                                        <p:attrNameLst>
                                          <p:attrName>ppt_y</p:attrName>
                                        </p:attrNameLst>
                                      </p:cBhvr>
                                      <p:tavLst>
                                        <p:tav tm="0">
                                          <p:val>
                                            <p:strVal val="#ppt_y"/>
                                          </p:val>
                                        </p:tav>
                                        <p:tav tm="100000">
                                          <p:val>
                                            <p:strVal val="#ppt_y"/>
                                          </p:val>
                                        </p:tav>
                                      </p:tavLst>
                                    </p:anim>
                                  </p:childTnLst>
                                </p:cTn>
                              </p:par>
                              <p:par>
                                <p:cTn id="126" presetID="2" presetClass="entr" presetSubtype="2" fill="hold" grpId="0" nodeType="withEffect">
                                  <p:stCondLst>
                                    <p:cond delay="0"/>
                                  </p:stCondLst>
                                  <p:childTnLst>
                                    <p:set>
                                      <p:cBhvr>
                                        <p:cTn id="127" dur="1" fill="hold">
                                          <p:stCondLst>
                                            <p:cond delay="0"/>
                                          </p:stCondLst>
                                        </p:cTn>
                                        <p:tgtEl>
                                          <p:spTgt spid="752664"/>
                                        </p:tgtEl>
                                        <p:attrNameLst>
                                          <p:attrName>style.visibility</p:attrName>
                                        </p:attrNameLst>
                                      </p:cBhvr>
                                      <p:to>
                                        <p:strVal val="visible"/>
                                      </p:to>
                                    </p:set>
                                    <p:anim calcmode="lin" valueType="num">
                                      <p:cBhvr additive="base">
                                        <p:cTn id="128" dur="500" fill="hold"/>
                                        <p:tgtEl>
                                          <p:spTgt spid="752664"/>
                                        </p:tgtEl>
                                        <p:attrNameLst>
                                          <p:attrName>ppt_x</p:attrName>
                                        </p:attrNameLst>
                                      </p:cBhvr>
                                      <p:tavLst>
                                        <p:tav tm="0">
                                          <p:val>
                                            <p:strVal val="1+#ppt_w/2"/>
                                          </p:val>
                                        </p:tav>
                                        <p:tav tm="100000">
                                          <p:val>
                                            <p:strVal val="#ppt_x"/>
                                          </p:val>
                                        </p:tav>
                                      </p:tavLst>
                                    </p:anim>
                                    <p:anim calcmode="lin" valueType="num">
                                      <p:cBhvr additive="base">
                                        <p:cTn id="129" dur="500" fill="hold"/>
                                        <p:tgtEl>
                                          <p:spTgt spid="7526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2" grpId="0" autoUpdateAnimBg="0"/>
      <p:bldP spid="752644" grpId="0" animBg="1" autoUpdateAnimBg="0"/>
      <p:bldP spid="752645" grpId="0" animBg="1" autoUpdateAnimBg="0"/>
      <p:bldP spid="752646" grpId="0" animBg="1" autoUpdateAnimBg="0"/>
      <p:bldP spid="752647" grpId="0" animBg="1" autoUpdateAnimBg="0"/>
      <p:bldP spid="752648" grpId="0" animBg="1" autoUpdateAnimBg="0"/>
      <p:bldP spid="752649" grpId="0" animBg="1" autoUpdateAnimBg="0"/>
      <p:bldP spid="752652" grpId="0" animBg="1"/>
      <p:bldP spid="752653" grpId="0" animBg="1"/>
      <p:bldP spid="752654" grpId="0"/>
      <p:bldP spid="752655" grpId="0" animBg="1"/>
      <p:bldP spid="752656" grpId="0" animBg="1"/>
      <p:bldP spid="752657" grpId="0" autoUpdateAnimBg="0"/>
      <p:bldP spid="752658" grpId="0"/>
      <p:bldP spid="752659" grpId="0" animBg="1" autoUpdateAnimBg="0"/>
      <p:bldP spid="752660" grpId="0" animBg="1"/>
      <p:bldP spid="752661" grpId="0" animBg="1"/>
      <p:bldP spid="752662" grpId="0" animBg="1"/>
      <p:bldP spid="752663" grpId="0" animBg="1"/>
      <p:bldP spid="752664" grpId="0"/>
      <p:bldP spid="27" grpId="0" animBg="1" autoUpdateAnimBg="0"/>
      <p:bldP spid="28" grpId="0" animBg="1"/>
      <p:bldP spid="30" grpId="0" animBg="1"/>
      <p:bldP spid="31" grpId="0" animBg="1" autoUpdateAnimBg="0"/>
      <p:bldP spid="32" grpId="0" animBg="1"/>
      <p:bldP spid="3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9552" y="620688"/>
            <a:ext cx="7222490" cy="443070"/>
          </a:xfrm>
          <a:prstGeom prst="rect">
            <a:avLst/>
          </a:prstGeom>
        </p:spPr>
        <p:txBody>
          <a:bodyPr vert="horz" wrap="square" lIns="0" tIns="12065" rIns="0" bIns="0" rtlCol="0">
            <a:spAutoFit/>
          </a:bodyPr>
          <a:lstStyle/>
          <a:p>
            <a:pPr marL="12700">
              <a:lnSpc>
                <a:spcPct val="100000"/>
              </a:lnSpc>
              <a:tabLst>
                <a:tab pos="708025" algn="l"/>
                <a:tab pos="2155190" algn="l"/>
                <a:tab pos="3057525" algn="l"/>
                <a:tab pos="3512185" algn="l"/>
                <a:tab pos="4149090" algn="l"/>
              </a:tabLst>
            </a:pPr>
            <a:r>
              <a:rPr sz="2800" b="1" spc="-390" dirty="0" smtClean="0">
                <a:solidFill>
                  <a:schemeClr val="accent1">
                    <a:lumMod val="75000"/>
                  </a:schemeClr>
                </a:solidFill>
                <a:latin typeface="Arial"/>
                <a:cs typeface="Arial"/>
              </a:rPr>
              <a:t>Bus</a:t>
            </a:r>
            <a:r>
              <a:rPr sz="2800" b="1" spc="-390" dirty="0">
                <a:solidFill>
                  <a:schemeClr val="accent1">
                    <a:lumMod val="75000"/>
                  </a:schemeClr>
                </a:solidFill>
                <a:latin typeface="Arial"/>
                <a:cs typeface="Arial"/>
              </a:rPr>
              <a:t>	</a:t>
            </a:r>
            <a:r>
              <a:rPr sz="2800" b="1" spc="-305" dirty="0">
                <a:solidFill>
                  <a:schemeClr val="accent1">
                    <a:lumMod val="75000"/>
                  </a:schemeClr>
                </a:solidFill>
                <a:latin typeface="Arial"/>
                <a:cs typeface="Arial"/>
              </a:rPr>
              <a:t>Symbolic	</a:t>
            </a:r>
            <a:r>
              <a:rPr sz="2800" b="1" spc="-165" dirty="0">
                <a:solidFill>
                  <a:schemeClr val="accent1">
                    <a:lumMod val="75000"/>
                  </a:schemeClr>
                </a:solidFill>
                <a:latin typeface="Arial"/>
                <a:cs typeface="Arial"/>
              </a:rPr>
              <a:t>View	</a:t>
            </a:r>
            <a:r>
              <a:rPr sz="2800" b="1" spc="-204" dirty="0">
                <a:solidFill>
                  <a:schemeClr val="accent1">
                    <a:lumMod val="75000"/>
                  </a:schemeClr>
                </a:solidFill>
                <a:latin typeface="Arial"/>
                <a:cs typeface="Arial"/>
              </a:rPr>
              <a:t>of	</a:t>
            </a:r>
            <a:r>
              <a:rPr sz="2800" b="1" spc="-185" dirty="0">
                <a:solidFill>
                  <a:schemeClr val="accent1">
                    <a:lumMod val="75000"/>
                  </a:schemeClr>
                </a:solidFill>
                <a:latin typeface="Arial"/>
                <a:cs typeface="Arial"/>
              </a:rPr>
              <a:t>the	</a:t>
            </a:r>
            <a:r>
              <a:rPr sz="2800" b="1" spc="-390" dirty="0">
                <a:solidFill>
                  <a:schemeClr val="accent1">
                    <a:lumMod val="75000"/>
                  </a:schemeClr>
                </a:solidFill>
                <a:latin typeface="Arial"/>
                <a:cs typeface="Arial"/>
              </a:rPr>
              <a:t>Bus </a:t>
            </a:r>
            <a:r>
              <a:rPr sz="2800" b="1" spc="-290" dirty="0">
                <a:solidFill>
                  <a:schemeClr val="accent1">
                    <a:lumMod val="75000"/>
                  </a:schemeClr>
                </a:solidFill>
                <a:latin typeface="Arial"/>
                <a:cs typeface="Arial"/>
              </a:rPr>
              <a:t>Summary</a:t>
            </a:r>
            <a:r>
              <a:rPr sz="2800" b="1" spc="-250" dirty="0">
                <a:solidFill>
                  <a:schemeClr val="accent1">
                    <a:lumMod val="75000"/>
                  </a:schemeClr>
                </a:solidFill>
                <a:latin typeface="Arial"/>
                <a:cs typeface="Arial"/>
              </a:rPr>
              <a:t> </a:t>
            </a:r>
            <a:r>
              <a:rPr sz="2800" b="1" spc="-260" dirty="0">
                <a:solidFill>
                  <a:schemeClr val="accent1">
                    <a:lumMod val="75000"/>
                  </a:schemeClr>
                </a:solidFill>
                <a:latin typeface="Arial"/>
                <a:cs typeface="Arial"/>
              </a:rPr>
              <a:t>display</a:t>
            </a:r>
            <a:endParaRPr sz="2800" dirty="0">
              <a:solidFill>
                <a:schemeClr val="accent1">
                  <a:lumMod val="75000"/>
                </a:schemeClr>
              </a:solidFill>
              <a:latin typeface="Arial"/>
              <a:cs typeface="Arial"/>
            </a:endParaRPr>
          </a:p>
        </p:txBody>
      </p:sp>
      <p:sp>
        <p:nvSpPr>
          <p:cNvPr id="3" name="object 3"/>
          <p:cNvSpPr/>
          <p:nvPr/>
        </p:nvSpPr>
        <p:spPr>
          <a:xfrm>
            <a:off x="1187624" y="1309936"/>
            <a:ext cx="7112000" cy="5306945"/>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5264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0728" y="548680"/>
            <a:ext cx="8086797" cy="566181"/>
          </a:xfrm>
          <a:prstGeom prst="rect">
            <a:avLst/>
          </a:prstGeom>
        </p:spPr>
        <p:txBody>
          <a:bodyPr vert="horz" wrap="square" lIns="0" tIns="12065" rIns="0" bIns="0" rtlCol="0">
            <a:spAutoFit/>
          </a:bodyPr>
          <a:lstStyle/>
          <a:p>
            <a:pPr marL="12700">
              <a:lnSpc>
                <a:spcPct val="100000"/>
              </a:lnSpc>
              <a:spcBef>
                <a:spcPts val="95"/>
              </a:spcBef>
              <a:tabLst>
                <a:tab pos="903605" algn="l"/>
                <a:tab pos="2609215" algn="l"/>
                <a:tab pos="5024755" algn="l"/>
              </a:tabLst>
            </a:pPr>
            <a:r>
              <a:rPr sz="3600" spc="-150" dirty="0" smtClean="0"/>
              <a:t>Sta</a:t>
            </a:r>
            <a:r>
              <a:rPr sz="3600" spc="-95" dirty="0" smtClean="0"/>
              <a:t>t</a:t>
            </a:r>
            <a:r>
              <a:rPr sz="3600" spc="-335" dirty="0" smtClean="0"/>
              <a:t>e</a:t>
            </a:r>
            <a:r>
              <a:rPr lang="en-IN" sz="3600" dirty="0"/>
              <a:t> </a:t>
            </a:r>
            <a:r>
              <a:rPr sz="3600" spc="-140" dirty="0" smtClean="0"/>
              <a:t>estimation</a:t>
            </a:r>
            <a:r>
              <a:rPr lang="en-IN" sz="3600" dirty="0" smtClean="0"/>
              <a:t>: </a:t>
            </a:r>
            <a:r>
              <a:rPr sz="3600" spc="-335" dirty="0" smtClean="0"/>
              <a:t>ASSUMPT</a:t>
            </a:r>
            <a:r>
              <a:rPr sz="3600" spc="-130" dirty="0" smtClean="0"/>
              <a:t>I</a:t>
            </a:r>
            <a:r>
              <a:rPr sz="3600" spc="-325" dirty="0" smtClean="0"/>
              <a:t>ONS</a:t>
            </a:r>
            <a:r>
              <a:rPr sz="3600" dirty="0"/>
              <a:t>	</a:t>
            </a:r>
            <a:r>
              <a:rPr lang="en-IN" sz="3600" spc="-55" dirty="0" smtClean="0"/>
              <a:t> </a:t>
            </a:r>
            <a:endParaRPr sz="3600" spc="-55" dirty="0"/>
          </a:p>
        </p:txBody>
      </p:sp>
      <p:sp>
        <p:nvSpPr>
          <p:cNvPr id="3" name="object 3"/>
          <p:cNvSpPr txBox="1"/>
          <p:nvPr/>
        </p:nvSpPr>
        <p:spPr>
          <a:xfrm>
            <a:off x="611560" y="1268760"/>
            <a:ext cx="6925945" cy="5332229"/>
          </a:xfrm>
          <a:prstGeom prst="rect">
            <a:avLst/>
          </a:prstGeom>
        </p:spPr>
        <p:txBody>
          <a:bodyPr vert="horz" wrap="square" lIns="0" tIns="12700" rIns="0" bIns="0" rtlCol="0">
            <a:spAutoFit/>
          </a:bodyPr>
          <a:lstStyle/>
          <a:p>
            <a:pPr marL="12700">
              <a:lnSpc>
                <a:spcPts val="2870"/>
              </a:lnSpc>
              <a:spcBef>
                <a:spcPts val="100"/>
              </a:spcBef>
              <a:tabLst>
                <a:tab pos="1082675" algn="l"/>
                <a:tab pos="2268220" algn="l"/>
                <a:tab pos="3159125" algn="l"/>
              </a:tabLst>
            </a:pPr>
            <a:r>
              <a:rPr sz="2400" spc="-215" dirty="0">
                <a:solidFill>
                  <a:srgbClr val="1B5CA4"/>
                </a:solidFill>
                <a:latin typeface="Wingdings"/>
                <a:cs typeface="Wingdings"/>
              </a:rPr>
              <a:t></a:t>
            </a:r>
            <a:r>
              <a:rPr sz="2400" b="1" spc="-215" dirty="0">
                <a:solidFill>
                  <a:srgbClr val="5F5F5F"/>
                </a:solidFill>
                <a:latin typeface="Arial"/>
                <a:cs typeface="Arial"/>
              </a:rPr>
              <a:t>Basic	</a:t>
            </a:r>
            <a:r>
              <a:rPr sz="2400" b="1" spc="-150" dirty="0">
                <a:solidFill>
                  <a:srgbClr val="5F5F5F"/>
                </a:solidFill>
                <a:latin typeface="Arial"/>
                <a:cs typeface="Arial"/>
              </a:rPr>
              <a:t>network	</a:t>
            </a:r>
            <a:r>
              <a:rPr sz="2400" b="1" spc="-245" dirty="0">
                <a:solidFill>
                  <a:srgbClr val="5F5F5F"/>
                </a:solidFill>
                <a:latin typeface="Arial"/>
                <a:cs typeface="Arial"/>
              </a:rPr>
              <a:t>model	</a:t>
            </a:r>
            <a:r>
              <a:rPr sz="2400" b="1" spc="-250" dirty="0">
                <a:solidFill>
                  <a:srgbClr val="5F5F5F"/>
                </a:solidFill>
                <a:latin typeface="Arial"/>
                <a:cs typeface="Arial"/>
              </a:rPr>
              <a:t>assumptions</a:t>
            </a:r>
            <a:endParaRPr sz="2400" dirty="0">
              <a:latin typeface="Arial"/>
              <a:cs typeface="Arial"/>
            </a:endParaRPr>
          </a:p>
          <a:p>
            <a:pPr marL="697865" indent="-227965">
              <a:lnSpc>
                <a:spcPts val="1995"/>
              </a:lnSpc>
              <a:buClr>
                <a:srgbClr val="1B5CA4"/>
              </a:buClr>
              <a:buFont typeface="Wingdings"/>
              <a:buChar char=""/>
              <a:tabLst>
                <a:tab pos="698500" algn="l"/>
              </a:tabLst>
            </a:pPr>
            <a:r>
              <a:rPr sz="2000" spc="-145" dirty="0">
                <a:solidFill>
                  <a:srgbClr val="5F5F5F"/>
                </a:solidFill>
                <a:latin typeface="Arial"/>
                <a:cs typeface="Arial"/>
              </a:rPr>
              <a:t>3-phase </a:t>
            </a:r>
            <a:r>
              <a:rPr sz="2000" spc="-155" dirty="0">
                <a:solidFill>
                  <a:srgbClr val="5F5F5F"/>
                </a:solidFill>
                <a:latin typeface="Arial"/>
                <a:cs typeface="Arial"/>
              </a:rPr>
              <a:t>balanced</a:t>
            </a:r>
            <a:r>
              <a:rPr sz="2000" spc="-55" dirty="0">
                <a:solidFill>
                  <a:srgbClr val="5F5F5F"/>
                </a:solidFill>
                <a:latin typeface="Arial"/>
                <a:cs typeface="Arial"/>
              </a:rPr>
              <a:t> </a:t>
            </a:r>
            <a:r>
              <a:rPr sz="2000" spc="-155" dirty="0">
                <a:solidFill>
                  <a:srgbClr val="5F5F5F"/>
                </a:solidFill>
                <a:latin typeface="Arial"/>
                <a:cs typeface="Arial"/>
              </a:rPr>
              <a:t>system</a:t>
            </a:r>
            <a:endParaRPr sz="2000" dirty="0">
              <a:latin typeface="Arial"/>
              <a:cs typeface="Arial"/>
            </a:endParaRPr>
          </a:p>
          <a:p>
            <a:pPr marL="697865" indent="-227965">
              <a:lnSpc>
                <a:spcPts val="1600"/>
              </a:lnSpc>
              <a:buClr>
                <a:srgbClr val="1B5CA4"/>
              </a:buClr>
              <a:buFont typeface="Wingdings"/>
              <a:buChar char=""/>
              <a:tabLst>
                <a:tab pos="698500" algn="l"/>
              </a:tabLst>
            </a:pPr>
            <a:r>
              <a:rPr sz="2000" spc="-85" dirty="0">
                <a:solidFill>
                  <a:srgbClr val="5F5F5F"/>
                </a:solidFill>
                <a:latin typeface="Arial"/>
                <a:cs typeface="Arial"/>
              </a:rPr>
              <a:t>mutual </a:t>
            </a:r>
            <a:r>
              <a:rPr sz="2000" spc="-120" dirty="0">
                <a:solidFill>
                  <a:srgbClr val="5F5F5F"/>
                </a:solidFill>
                <a:latin typeface="Arial"/>
                <a:cs typeface="Arial"/>
              </a:rPr>
              <a:t>admittances </a:t>
            </a:r>
            <a:r>
              <a:rPr sz="2000" spc="-145" dirty="0">
                <a:solidFill>
                  <a:srgbClr val="5F5F5F"/>
                </a:solidFill>
                <a:latin typeface="Arial"/>
                <a:cs typeface="Arial"/>
              </a:rPr>
              <a:t>are </a:t>
            </a:r>
            <a:r>
              <a:rPr sz="2000" spc="-110" dirty="0">
                <a:solidFill>
                  <a:srgbClr val="5F5F5F"/>
                </a:solidFill>
                <a:latin typeface="Arial"/>
                <a:cs typeface="Arial"/>
              </a:rPr>
              <a:t>negligible </a:t>
            </a:r>
            <a:r>
              <a:rPr sz="2000" spc="-135" dirty="0">
                <a:solidFill>
                  <a:srgbClr val="5F5F5F"/>
                </a:solidFill>
                <a:latin typeface="Arial"/>
                <a:cs typeface="Arial"/>
              </a:rPr>
              <a:t>(except </a:t>
            </a:r>
            <a:r>
              <a:rPr sz="2000" spc="-60" dirty="0">
                <a:solidFill>
                  <a:srgbClr val="5F5F5F"/>
                </a:solidFill>
                <a:latin typeface="Arial"/>
                <a:cs typeface="Arial"/>
              </a:rPr>
              <a:t>in</a:t>
            </a:r>
            <a:r>
              <a:rPr sz="2000" spc="90" dirty="0">
                <a:solidFill>
                  <a:srgbClr val="5F5F5F"/>
                </a:solidFill>
                <a:latin typeface="Arial"/>
                <a:cs typeface="Arial"/>
              </a:rPr>
              <a:t> </a:t>
            </a:r>
            <a:r>
              <a:rPr sz="2000" spc="-245" dirty="0">
                <a:solidFill>
                  <a:srgbClr val="5F5F5F"/>
                </a:solidFill>
                <a:latin typeface="Arial"/>
                <a:cs typeface="Arial"/>
              </a:rPr>
              <a:t>SCT)</a:t>
            </a:r>
            <a:endParaRPr sz="2000" dirty="0">
              <a:latin typeface="Arial"/>
              <a:cs typeface="Arial"/>
            </a:endParaRPr>
          </a:p>
          <a:p>
            <a:pPr marL="697865" indent="-227965">
              <a:lnSpc>
                <a:spcPts val="1600"/>
              </a:lnSpc>
              <a:buClr>
                <a:srgbClr val="1B5CA4"/>
              </a:buClr>
              <a:buFont typeface="Wingdings"/>
              <a:buChar char=""/>
              <a:tabLst>
                <a:tab pos="698500" algn="l"/>
                <a:tab pos="2967990" algn="l"/>
              </a:tabLst>
            </a:pPr>
            <a:r>
              <a:rPr sz="2000" spc="-130" dirty="0">
                <a:solidFill>
                  <a:srgbClr val="5F5F5F"/>
                </a:solidFill>
                <a:latin typeface="Arial"/>
                <a:cs typeface="Arial"/>
              </a:rPr>
              <a:t>branch</a:t>
            </a:r>
            <a:r>
              <a:rPr sz="2000" spc="-95" dirty="0">
                <a:solidFill>
                  <a:srgbClr val="5F5F5F"/>
                </a:solidFill>
                <a:latin typeface="Arial"/>
                <a:cs typeface="Arial"/>
              </a:rPr>
              <a:t> </a:t>
            </a:r>
            <a:r>
              <a:rPr sz="2000" spc="-114" dirty="0">
                <a:solidFill>
                  <a:srgbClr val="5F5F5F"/>
                </a:solidFill>
                <a:latin typeface="Arial"/>
                <a:cs typeface="Arial"/>
              </a:rPr>
              <a:t>equivalent </a:t>
            </a:r>
            <a:r>
              <a:rPr sz="2000" spc="-20" dirty="0">
                <a:solidFill>
                  <a:srgbClr val="5F5F5F"/>
                </a:solidFill>
                <a:latin typeface="Arial"/>
                <a:cs typeface="Arial"/>
              </a:rPr>
              <a:t> </a:t>
            </a:r>
            <a:r>
              <a:rPr sz="2000" spc="-125" dirty="0">
                <a:solidFill>
                  <a:srgbClr val="5F5F5F"/>
                </a:solidFill>
                <a:latin typeface="Arial"/>
                <a:cs typeface="Arial"/>
              </a:rPr>
              <a:t>PI	</a:t>
            </a:r>
            <a:r>
              <a:rPr sz="2000" spc="-140" dirty="0">
                <a:solidFill>
                  <a:srgbClr val="5F5F5F"/>
                </a:solidFill>
                <a:latin typeface="Arial"/>
                <a:cs typeface="Arial"/>
              </a:rPr>
              <a:t>model</a:t>
            </a:r>
            <a:endParaRPr sz="2000" dirty="0">
              <a:latin typeface="Arial"/>
              <a:cs typeface="Arial"/>
            </a:endParaRPr>
          </a:p>
          <a:p>
            <a:pPr marL="697865" indent="-227965">
              <a:lnSpc>
                <a:spcPts val="1605"/>
              </a:lnSpc>
              <a:buClr>
                <a:srgbClr val="1B5CA4"/>
              </a:buClr>
              <a:buFont typeface="Wingdings"/>
              <a:buChar char=""/>
              <a:tabLst>
                <a:tab pos="698500" algn="l"/>
              </a:tabLst>
            </a:pPr>
            <a:r>
              <a:rPr sz="2000" spc="-105" dirty="0">
                <a:solidFill>
                  <a:srgbClr val="5F5F5F"/>
                </a:solidFill>
                <a:latin typeface="Arial"/>
                <a:cs typeface="Arial"/>
              </a:rPr>
              <a:t>shunt </a:t>
            </a:r>
            <a:r>
              <a:rPr sz="2000" spc="-155" dirty="0">
                <a:solidFill>
                  <a:srgbClr val="5F5F5F"/>
                </a:solidFill>
                <a:latin typeface="Arial"/>
                <a:cs typeface="Arial"/>
              </a:rPr>
              <a:t>conductances </a:t>
            </a:r>
            <a:r>
              <a:rPr sz="2000" spc="-140" dirty="0">
                <a:solidFill>
                  <a:srgbClr val="5F5F5F"/>
                </a:solidFill>
                <a:latin typeface="Arial"/>
                <a:cs typeface="Arial"/>
              </a:rPr>
              <a:t>neglected </a:t>
            </a:r>
            <a:r>
              <a:rPr sz="2000" spc="-125" dirty="0">
                <a:solidFill>
                  <a:srgbClr val="5F5F5F"/>
                </a:solidFill>
                <a:latin typeface="Arial"/>
                <a:cs typeface="Arial"/>
              </a:rPr>
              <a:t>(corona </a:t>
            </a:r>
            <a:r>
              <a:rPr sz="2000" spc="-100" dirty="0">
                <a:solidFill>
                  <a:srgbClr val="5F5F5F"/>
                </a:solidFill>
                <a:latin typeface="Arial"/>
                <a:cs typeface="Arial"/>
              </a:rPr>
              <a:t>effect </a:t>
            </a:r>
            <a:r>
              <a:rPr sz="2000" spc="-110" dirty="0">
                <a:solidFill>
                  <a:srgbClr val="5F5F5F"/>
                </a:solidFill>
                <a:latin typeface="Arial"/>
                <a:cs typeface="Arial"/>
              </a:rPr>
              <a:t>negligible</a:t>
            </a:r>
            <a:r>
              <a:rPr sz="2000" spc="165" dirty="0">
                <a:solidFill>
                  <a:srgbClr val="5F5F5F"/>
                </a:solidFill>
                <a:latin typeface="Arial"/>
                <a:cs typeface="Arial"/>
              </a:rPr>
              <a:t> </a:t>
            </a:r>
            <a:r>
              <a:rPr sz="2000" spc="5" dirty="0">
                <a:solidFill>
                  <a:srgbClr val="5F5F5F"/>
                </a:solidFill>
                <a:latin typeface="Arial"/>
                <a:cs typeface="Arial"/>
              </a:rPr>
              <a:t>)</a:t>
            </a:r>
            <a:endParaRPr sz="2000" dirty="0">
              <a:latin typeface="Arial"/>
              <a:cs typeface="Arial"/>
            </a:endParaRPr>
          </a:p>
          <a:p>
            <a:pPr marL="697865" indent="-227965">
              <a:lnSpc>
                <a:spcPts val="2005"/>
              </a:lnSpc>
              <a:buClr>
                <a:srgbClr val="1B5CA4"/>
              </a:buClr>
              <a:buFont typeface="Wingdings"/>
              <a:buChar char=""/>
              <a:tabLst>
                <a:tab pos="698500" algn="l"/>
              </a:tabLst>
            </a:pPr>
            <a:r>
              <a:rPr sz="2000" spc="-160" dirty="0">
                <a:solidFill>
                  <a:srgbClr val="5F5F5F"/>
                </a:solidFill>
                <a:latin typeface="Arial"/>
                <a:cs typeface="Arial"/>
              </a:rPr>
              <a:t>impedances </a:t>
            </a:r>
            <a:r>
              <a:rPr sz="2000" spc="-130" dirty="0">
                <a:solidFill>
                  <a:srgbClr val="5F5F5F"/>
                </a:solidFill>
                <a:latin typeface="Arial"/>
                <a:cs typeface="Arial"/>
              </a:rPr>
              <a:t>defined </a:t>
            </a:r>
            <a:r>
              <a:rPr sz="2000" spc="-65" dirty="0">
                <a:solidFill>
                  <a:srgbClr val="5F5F5F"/>
                </a:solidFill>
                <a:latin typeface="Arial"/>
                <a:cs typeface="Arial"/>
              </a:rPr>
              <a:t>at </a:t>
            </a:r>
            <a:r>
              <a:rPr sz="2000" spc="-105" dirty="0">
                <a:solidFill>
                  <a:srgbClr val="5F5F5F"/>
                </a:solidFill>
                <a:latin typeface="Arial"/>
                <a:cs typeface="Arial"/>
              </a:rPr>
              <a:t>nominal</a:t>
            </a:r>
            <a:r>
              <a:rPr sz="2000" spc="-5" dirty="0">
                <a:solidFill>
                  <a:srgbClr val="5F5F5F"/>
                </a:solidFill>
                <a:latin typeface="Arial"/>
                <a:cs typeface="Arial"/>
              </a:rPr>
              <a:t> </a:t>
            </a:r>
            <a:r>
              <a:rPr sz="2000" spc="-140" dirty="0">
                <a:solidFill>
                  <a:srgbClr val="5F5F5F"/>
                </a:solidFill>
                <a:latin typeface="Arial"/>
                <a:cs typeface="Arial"/>
              </a:rPr>
              <a:t>frequency</a:t>
            </a:r>
            <a:endParaRPr sz="2000" dirty="0">
              <a:latin typeface="Arial"/>
              <a:cs typeface="Arial"/>
            </a:endParaRPr>
          </a:p>
          <a:p>
            <a:pPr marL="299085" marR="5080" indent="-287020">
              <a:lnSpc>
                <a:spcPts val="2590"/>
              </a:lnSpc>
              <a:spcBef>
                <a:spcPts val="850"/>
              </a:spcBef>
              <a:tabLst>
                <a:tab pos="3881120" algn="l"/>
                <a:tab pos="4644390" algn="l"/>
              </a:tabLst>
            </a:pPr>
            <a:r>
              <a:rPr sz="2400" spc="-195" dirty="0">
                <a:solidFill>
                  <a:srgbClr val="1B5CA4"/>
                </a:solidFill>
                <a:latin typeface="Wingdings"/>
                <a:cs typeface="Wingdings"/>
              </a:rPr>
              <a:t></a:t>
            </a:r>
            <a:r>
              <a:rPr sz="2400" b="1" spc="-195" dirty="0">
                <a:solidFill>
                  <a:srgbClr val="5F5F5F"/>
                </a:solidFill>
                <a:latin typeface="Arial"/>
                <a:cs typeface="Arial"/>
              </a:rPr>
              <a:t>Specific </a:t>
            </a:r>
            <a:r>
              <a:rPr sz="2400" b="1" spc="-250" dirty="0">
                <a:solidFill>
                  <a:srgbClr val="5F5F5F"/>
                </a:solidFill>
                <a:latin typeface="Arial"/>
                <a:cs typeface="Arial"/>
              </a:rPr>
              <a:t>assumptions</a:t>
            </a:r>
            <a:r>
              <a:rPr sz="2400" b="1" spc="-35" dirty="0">
                <a:solidFill>
                  <a:srgbClr val="5F5F5F"/>
                </a:solidFill>
                <a:latin typeface="Arial"/>
                <a:cs typeface="Arial"/>
              </a:rPr>
              <a:t> </a:t>
            </a:r>
            <a:r>
              <a:rPr sz="2400" b="1" spc="-135" dirty="0">
                <a:solidFill>
                  <a:srgbClr val="5F5F5F"/>
                </a:solidFill>
                <a:latin typeface="Arial"/>
                <a:cs typeface="Arial"/>
              </a:rPr>
              <a:t>for</a:t>
            </a:r>
            <a:r>
              <a:rPr sz="2400" b="1" spc="-80" dirty="0">
                <a:solidFill>
                  <a:srgbClr val="5F5F5F"/>
                </a:solidFill>
                <a:latin typeface="Arial"/>
                <a:cs typeface="Arial"/>
              </a:rPr>
              <a:t> </a:t>
            </a:r>
            <a:r>
              <a:rPr sz="2400" b="1" spc="-155" dirty="0">
                <a:solidFill>
                  <a:srgbClr val="5F5F5F"/>
                </a:solidFill>
                <a:latin typeface="Arial"/>
                <a:cs typeface="Arial"/>
              </a:rPr>
              <a:t>the	</a:t>
            </a:r>
            <a:r>
              <a:rPr sz="2400" b="1" spc="-150" dirty="0">
                <a:solidFill>
                  <a:srgbClr val="5F5F5F"/>
                </a:solidFill>
                <a:latin typeface="Arial"/>
                <a:cs typeface="Arial"/>
              </a:rPr>
              <a:t>state	</a:t>
            </a:r>
            <a:r>
              <a:rPr sz="2400" b="1" spc="-165" dirty="0">
                <a:solidFill>
                  <a:srgbClr val="5F5F5F"/>
                </a:solidFill>
                <a:latin typeface="Arial"/>
                <a:cs typeface="Arial"/>
              </a:rPr>
              <a:t>estimator </a:t>
            </a:r>
            <a:r>
              <a:rPr sz="2400" b="1" spc="-155" dirty="0">
                <a:solidFill>
                  <a:srgbClr val="5F5F5F"/>
                </a:solidFill>
                <a:latin typeface="Arial"/>
                <a:cs typeface="Arial"/>
              </a:rPr>
              <a:t>: </a:t>
            </a:r>
            <a:r>
              <a:rPr sz="2400" b="1" spc="-200" dirty="0">
                <a:solidFill>
                  <a:srgbClr val="5F5F5F"/>
                </a:solidFill>
                <a:latin typeface="Arial"/>
                <a:cs typeface="Arial"/>
              </a:rPr>
              <a:t>correct  </a:t>
            </a:r>
            <a:r>
              <a:rPr sz="2400" b="1" spc="-260" dirty="0">
                <a:solidFill>
                  <a:srgbClr val="5F5F5F"/>
                </a:solidFill>
                <a:latin typeface="Arial"/>
                <a:cs typeface="Arial"/>
              </a:rPr>
              <a:t>impedances</a:t>
            </a:r>
            <a:endParaRPr sz="2400" dirty="0">
              <a:latin typeface="Arial"/>
              <a:cs typeface="Arial"/>
            </a:endParaRPr>
          </a:p>
          <a:p>
            <a:pPr marL="697865" indent="-227965">
              <a:lnSpc>
                <a:spcPts val="1950"/>
              </a:lnSpc>
              <a:buClr>
                <a:srgbClr val="1B5CA4"/>
              </a:buClr>
              <a:buFont typeface="Wingdings"/>
              <a:buChar char=""/>
              <a:tabLst>
                <a:tab pos="698500" algn="l"/>
              </a:tabLst>
            </a:pPr>
            <a:r>
              <a:rPr sz="2000" spc="-110" dirty="0">
                <a:solidFill>
                  <a:srgbClr val="5F5F5F"/>
                </a:solidFill>
                <a:latin typeface="Arial"/>
                <a:cs typeface="Arial"/>
              </a:rPr>
              <a:t>correct</a:t>
            </a:r>
            <a:r>
              <a:rPr sz="2000" spc="-85" dirty="0">
                <a:solidFill>
                  <a:srgbClr val="5F5F5F"/>
                </a:solidFill>
                <a:latin typeface="Arial"/>
                <a:cs typeface="Arial"/>
              </a:rPr>
              <a:t> </a:t>
            </a:r>
            <a:r>
              <a:rPr sz="2000" spc="-120" dirty="0">
                <a:solidFill>
                  <a:srgbClr val="5F5F5F"/>
                </a:solidFill>
                <a:latin typeface="Arial"/>
                <a:cs typeface="Arial"/>
              </a:rPr>
              <a:t>topology</a:t>
            </a:r>
            <a:endParaRPr sz="2000" dirty="0">
              <a:latin typeface="Arial"/>
              <a:cs typeface="Arial"/>
            </a:endParaRPr>
          </a:p>
          <a:p>
            <a:pPr marL="697865" indent="-227965">
              <a:lnSpc>
                <a:spcPts val="1600"/>
              </a:lnSpc>
              <a:buClr>
                <a:srgbClr val="1B5CA4"/>
              </a:buClr>
              <a:buFont typeface="Wingdings"/>
              <a:buChar char=""/>
              <a:tabLst>
                <a:tab pos="698500" algn="l"/>
                <a:tab pos="3213100" algn="l"/>
              </a:tabLst>
            </a:pPr>
            <a:r>
              <a:rPr sz="2000" spc="-110" dirty="0">
                <a:solidFill>
                  <a:srgbClr val="5F5F5F"/>
                </a:solidFill>
                <a:latin typeface="Arial"/>
                <a:cs typeface="Arial"/>
              </a:rPr>
              <a:t>correct</a:t>
            </a:r>
            <a:r>
              <a:rPr sz="2000" spc="-60" dirty="0">
                <a:solidFill>
                  <a:srgbClr val="5F5F5F"/>
                </a:solidFill>
                <a:latin typeface="Arial"/>
                <a:cs typeface="Arial"/>
              </a:rPr>
              <a:t> </a:t>
            </a:r>
            <a:r>
              <a:rPr sz="2000" spc="-95" dirty="0">
                <a:solidFill>
                  <a:srgbClr val="5F5F5F"/>
                </a:solidFill>
                <a:latin typeface="Arial"/>
                <a:cs typeface="Arial"/>
              </a:rPr>
              <a:t>line</a:t>
            </a:r>
            <a:r>
              <a:rPr sz="2000" spc="-50" dirty="0">
                <a:solidFill>
                  <a:srgbClr val="5F5F5F"/>
                </a:solidFill>
                <a:latin typeface="Arial"/>
                <a:cs typeface="Arial"/>
              </a:rPr>
              <a:t> </a:t>
            </a:r>
            <a:r>
              <a:rPr sz="2000" spc="-135" dirty="0">
                <a:solidFill>
                  <a:srgbClr val="5F5F5F"/>
                </a:solidFill>
                <a:latin typeface="Arial"/>
                <a:cs typeface="Arial"/>
              </a:rPr>
              <a:t>parameters	</a:t>
            </a:r>
            <a:r>
              <a:rPr sz="2000" spc="-175" dirty="0">
                <a:solidFill>
                  <a:srgbClr val="5F5F5F"/>
                </a:solidFill>
                <a:latin typeface="Arial"/>
                <a:cs typeface="Arial"/>
              </a:rPr>
              <a:t>R, </a:t>
            </a:r>
            <a:r>
              <a:rPr sz="2000" spc="-180" dirty="0">
                <a:solidFill>
                  <a:srgbClr val="5F5F5F"/>
                </a:solidFill>
                <a:latin typeface="Arial"/>
                <a:cs typeface="Arial"/>
              </a:rPr>
              <a:t>X,</a:t>
            </a:r>
            <a:r>
              <a:rPr sz="2000" spc="-155" dirty="0">
                <a:solidFill>
                  <a:srgbClr val="5F5F5F"/>
                </a:solidFill>
                <a:latin typeface="Arial"/>
                <a:cs typeface="Arial"/>
              </a:rPr>
              <a:t> </a:t>
            </a:r>
            <a:r>
              <a:rPr sz="2000" spc="-225" dirty="0">
                <a:solidFill>
                  <a:srgbClr val="5F5F5F"/>
                </a:solidFill>
                <a:latin typeface="Arial"/>
                <a:cs typeface="Arial"/>
              </a:rPr>
              <a:t>BCH</a:t>
            </a:r>
            <a:endParaRPr sz="2000" dirty="0">
              <a:latin typeface="Arial"/>
              <a:cs typeface="Arial"/>
            </a:endParaRPr>
          </a:p>
          <a:p>
            <a:pPr marL="697865" indent="-227965">
              <a:lnSpc>
                <a:spcPts val="1764"/>
              </a:lnSpc>
              <a:buClr>
                <a:srgbClr val="1B5CA4"/>
              </a:buClr>
              <a:buFont typeface="Wingdings"/>
              <a:buChar char=""/>
              <a:tabLst>
                <a:tab pos="698500" algn="l"/>
              </a:tabLst>
            </a:pPr>
            <a:r>
              <a:rPr sz="2000" spc="-110" dirty="0">
                <a:solidFill>
                  <a:srgbClr val="5F5F5F"/>
                </a:solidFill>
                <a:latin typeface="Arial"/>
                <a:cs typeface="Arial"/>
              </a:rPr>
              <a:t>correct </a:t>
            </a:r>
            <a:r>
              <a:rPr sz="2000" spc="-95" dirty="0">
                <a:solidFill>
                  <a:srgbClr val="5F5F5F"/>
                </a:solidFill>
                <a:latin typeface="Arial"/>
                <a:cs typeface="Arial"/>
              </a:rPr>
              <a:t>transformer</a:t>
            </a:r>
            <a:r>
              <a:rPr sz="2000" spc="-60" dirty="0">
                <a:solidFill>
                  <a:srgbClr val="5F5F5F"/>
                </a:solidFill>
                <a:latin typeface="Arial"/>
                <a:cs typeface="Arial"/>
              </a:rPr>
              <a:t> </a:t>
            </a:r>
            <a:r>
              <a:rPr sz="2000" spc="-140" dirty="0">
                <a:solidFill>
                  <a:srgbClr val="5F5F5F"/>
                </a:solidFill>
                <a:latin typeface="Arial"/>
                <a:cs typeface="Arial"/>
              </a:rPr>
              <a:t>models:</a:t>
            </a:r>
            <a:endParaRPr sz="2000" dirty="0">
              <a:latin typeface="Arial"/>
              <a:cs typeface="Arial"/>
            </a:endParaRPr>
          </a:p>
          <a:p>
            <a:pPr marL="1155700" lvl="1" indent="-229235">
              <a:lnSpc>
                <a:spcPts val="1900"/>
              </a:lnSpc>
              <a:buClr>
                <a:srgbClr val="1B5CA4"/>
              </a:buClr>
              <a:buChar char="•"/>
              <a:tabLst>
                <a:tab pos="1155700" algn="l"/>
                <a:tab pos="1156335" algn="l"/>
              </a:tabLst>
            </a:pPr>
            <a:r>
              <a:rPr sz="2000" spc="-220" dirty="0">
                <a:solidFill>
                  <a:srgbClr val="5F5F5F"/>
                </a:solidFill>
                <a:latin typeface="Arial"/>
                <a:cs typeface="Arial"/>
              </a:rPr>
              <a:t>Losses </a:t>
            </a:r>
            <a:r>
              <a:rPr sz="2000" spc="-65" dirty="0">
                <a:solidFill>
                  <a:srgbClr val="5F5F5F"/>
                </a:solidFill>
                <a:latin typeface="Arial"/>
                <a:cs typeface="Arial"/>
              </a:rPr>
              <a:t>(iron,</a:t>
            </a:r>
            <a:r>
              <a:rPr sz="2000" spc="-280" dirty="0">
                <a:solidFill>
                  <a:srgbClr val="5F5F5F"/>
                </a:solidFill>
                <a:latin typeface="Arial"/>
                <a:cs typeface="Arial"/>
              </a:rPr>
              <a:t> </a:t>
            </a:r>
            <a:r>
              <a:rPr sz="2000" spc="-130" dirty="0">
                <a:solidFill>
                  <a:srgbClr val="5F5F5F"/>
                </a:solidFill>
                <a:latin typeface="Arial"/>
                <a:cs typeface="Arial"/>
              </a:rPr>
              <a:t>copper)</a:t>
            </a:r>
            <a:endParaRPr sz="2000" dirty="0">
              <a:latin typeface="Arial"/>
              <a:cs typeface="Arial"/>
            </a:endParaRPr>
          </a:p>
          <a:p>
            <a:pPr marL="1155700" lvl="1" indent="-229235">
              <a:lnSpc>
                <a:spcPts val="1880"/>
              </a:lnSpc>
              <a:buClr>
                <a:srgbClr val="1B5CA4"/>
              </a:buClr>
              <a:buChar char="•"/>
              <a:tabLst>
                <a:tab pos="1155700" algn="l"/>
                <a:tab pos="1156335" algn="l"/>
              </a:tabLst>
            </a:pPr>
            <a:r>
              <a:rPr sz="2000" spc="-105" dirty="0">
                <a:solidFill>
                  <a:srgbClr val="5F5F5F"/>
                </a:solidFill>
                <a:latin typeface="Arial"/>
                <a:cs typeface="Arial"/>
              </a:rPr>
              <a:t>Magnetization </a:t>
            </a:r>
            <a:r>
              <a:rPr sz="2000" spc="-165" dirty="0">
                <a:solidFill>
                  <a:srgbClr val="5F5F5F"/>
                </a:solidFill>
                <a:latin typeface="Arial"/>
                <a:cs typeface="Arial"/>
              </a:rPr>
              <a:t>susceptance</a:t>
            </a:r>
            <a:endParaRPr sz="2000" dirty="0">
              <a:latin typeface="Arial"/>
              <a:cs typeface="Arial"/>
            </a:endParaRPr>
          </a:p>
          <a:p>
            <a:pPr marL="1155700" lvl="1" indent="-229235">
              <a:lnSpc>
                <a:spcPts val="1805"/>
              </a:lnSpc>
              <a:buClr>
                <a:srgbClr val="1B5CA4"/>
              </a:buClr>
              <a:buChar char="•"/>
              <a:tabLst>
                <a:tab pos="1155700" algn="l"/>
                <a:tab pos="1156335" algn="l"/>
              </a:tabLst>
            </a:pPr>
            <a:r>
              <a:rPr sz="2000" spc="-175" dirty="0" smtClean="0">
                <a:solidFill>
                  <a:srgbClr val="5F5F5F"/>
                </a:solidFill>
                <a:latin typeface="Arial"/>
                <a:cs typeface="Arial"/>
              </a:rPr>
              <a:t>Tap:</a:t>
            </a:r>
            <a:r>
              <a:rPr lang="en-IN" sz="2000" dirty="0">
                <a:latin typeface="Arial"/>
                <a:cs typeface="Arial"/>
              </a:rPr>
              <a:t> </a:t>
            </a:r>
            <a:r>
              <a:rPr sz="2000" spc="-105" dirty="0" smtClean="0">
                <a:solidFill>
                  <a:srgbClr val="5F5F5F"/>
                </a:solidFill>
                <a:latin typeface="Arial"/>
                <a:cs typeface="Arial"/>
              </a:rPr>
              <a:t>position</a:t>
            </a:r>
            <a:r>
              <a:rPr lang="en-IN" sz="2000" spc="-105" dirty="0" smtClean="0">
                <a:solidFill>
                  <a:srgbClr val="5F5F5F"/>
                </a:solidFill>
                <a:latin typeface="Arial"/>
                <a:cs typeface="Arial"/>
              </a:rPr>
              <a:t>,</a:t>
            </a:r>
            <a:r>
              <a:rPr lang="en-IN" sz="2000" dirty="0">
                <a:latin typeface="Arial"/>
                <a:cs typeface="Arial"/>
              </a:rPr>
              <a:t> </a:t>
            </a:r>
            <a:r>
              <a:rPr sz="2000" spc="-140" dirty="0" smtClean="0">
                <a:solidFill>
                  <a:srgbClr val="5F5F5F"/>
                </a:solidFill>
                <a:latin typeface="Arial"/>
                <a:cs typeface="Arial"/>
              </a:rPr>
              <a:t>model </a:t>
            </a:r>
            <a:r>
              <a:rPr sz="2000" spc="-95" dirty="0">
                <a:solidFill>
                  <a:srgbClr val="5F5F5F"/>
                </a:solidFill>
                <a:latin typeface="Arial"/>
                <a:cs typeface="Arial"/>
              </a:rPr>
              <a:t>(sign, </a:t>
            </a:r>
            <a:r>
              <a:rPr sz="2000" spc="-125" dirty="0">
                <a:solidFill>
                  <a:srgbClr val="5F5F5F"/>
                </a:solidFill>
                <a:latin typeface="Arial"/>
                <a:cs typeface="Arial"/>
              </a:rPr>
              <a:t>step, </a:t>
            </a:r>
            <a:r>
              <a:rPr sz="2000" spc="-155" dirty="0">
                <a:solidFill>
                  <a:srgbClr val="5F5F5F"/>
                </a:solidFill>
                <a:latin typeface="Arial"/>
                <a:cs typeface="Arial"/>
              </a:rPr>
              <a:t>impedance</a:t>
            </a:r>
            <a:r>
              <a:rPr sz="2000" spc="25" dirty="0">
                <a:solidFill>
                  <a:srgbClr val="5F5F5F"/>
                </a:solidFill>
                <a:latin typeface="Arial"/>
                <a:cs typeface="Arial"/>
              </a:rPr>
              <a:t> </a:t>
            </a:r>
            <a:r>
              <a:rPr sz="2000" spc="-85" dirty="0">
                <a:solidFill>
                  <a:srgbClr val="5F5F5F"/>
                </a:solidFill>
                <a:latin typeface="Arial"/>
                <a:cs typeface="Arial"/>
              </a:rPr>
              <a:t>effect</a:t>
            </a:r>
            <a:r>
              <a:rPr sz="2000" spc="-85" dirty="0" smtClean="0">
                <a:solidFill>
                  <a:srgbClr val="5F5F5F"/>
                </a:solidFill>
                <a:latin typeface="Arial"/>
                <a:cs typeface="Arial"/>
              </a:rPr>
              <a:t>)</a:t>
            </a:r>
            <a:endParaRPr lang="en-IN" sz="2000" spc="-85" dirty="0" smtClean="0">
              <a:solidFill>
                <a:srgbClr val="5F5F5F"/>
              </a:solidFill>
              <a:latin typeface="Arial"/>
              <a:cs typeface="Arial"/>
            </a:endParaRPr>
          </a:p>
          <a:p>
            <a:pPr marL="12700">
              <a:lnSpc>
                <a:spcPct val="100000"/>
              </a:lnSpc>
              <a:spcBef>
                <a:spcPts val="575"/>
              </a:spcBef>
            </a:pPr>
            <a:r>
              <a:rPr lang="en-IN" sz="2400" dirty="0">
                <a:solidFill>
                  <a:srgbClr val="1B5CA4"/>
                </a:solidFill>
                <a:latin typeface="Wingdings"/>
                <a:cs typeface="Wingdings"/>
              </a:rPr>
              <a:t></a:t>
            </a:r>
            <a:r>
              <a:rPr lang="en-IN" sz="2400" dirty="0">
                <a:solidFill>
                  <a:srgbClr val="1B5CA4"/>
                </a:solidFill>
                <a:latin typeface="Times New Roman"/>
                <a:cs typeface="Times New Roman"/>
              </a:rPr>
              <a:t> </a:t>
            </a:r>
            <a:r>
              <a:rPr lang="en-IN" sz="2400" b="1" spc="-235" dirty="0">
                <a:solidFill>
                  <a:srgbClr val="5F5F5F"/>
                </a:solidFill>
                <a:latin typeface="Arial"/>
                <a:cs typeface="Arial"/>
              </a:rPr>
              <a:t>Special </a:t>
            </a:r>
            <a:r>
              <a:rPr lang="en-IN" sz="2400" b="1" spc="-250" dirty="0">
                <a:solidFill>
                  <a:srgbClr val="5F5F5F"/>
                </a:solidFill>
                <a:latin typeface="Arial"/>
                <a:cs typeface="Arial"/>
              </a:rPr>
              <a:t>assumptions </a:t>
            </a:r>
            <a:r>
              <a:rPr lang="en-IN" sz="2400" b="1" spc="-135" dirty="0">
                <a:solidFill>
                  <a:srgbClr val="5F5F5F"/>
                </a:solidFill>
                <a:latin typeface="Arial"/>
                <a:cs typeface="Arial"/>
              </a:rPr>
              <a:t>for</a:t>
            </a:r>
            <a:r>
              <a:rPr lang="en-IN" sz="2400" b="1" spc="-305" dirty="0">
                <a:solidFill>
                  <a:srgbClr val="5F5F5F"/>
                </a:solidFill>
                <a:latin typeface="Arial"/>
                <a:cs typeface="Arial"/>
              </a:rPr>
              <a:t> </a:t>
            </a:r>
            <a:r>
              <a:rPr lang="en-IN" sz="2400" b="1" spc="-225" dirty="0">
                <a:solidFill>
                  <a:srgbClr val="5F5F5F"/>
                </a:solidFill>
                <a:latin typeface="Arial"/>
                <a:cs typeface="Arial"/>
              </a:rPr>
              <a:t>measurements:</a:t>
            </a:r>
            <a:endParaRPr lang="en-IN" sz="2400" dirty="0">
              <a:latin typeface="Arial"/>
              <a:cs typeface="Arial"/>
            </a:endParaRPr>
          </a:p>
          <a:p>
            <a:pPr marL="756285" indent="-286385">
              <a:lnSpc>
                <a:spcPts val="2280"/>
              </a:lnSpc>
              <a:spcBef>
                <a:spcPts val="400"/>
              </a:spcBef>
              <a:buClr>
                <a:srgbClr val="1B5CA4"/>
              </a:buClr>
              <a:buFont typeface="Wingdings"/>
              <a:buChar char=""/>
              <a:tabLst>
                <a:tab pos="756285" algn="l"/>
                <a:tab pos="756920" algn="l"/>
                <a:tab pos="3872229" algn="l"/>
              </a:tabLst>
            </a:pPr>
            <a:r>
              <a:rPr lang="en-IN" sz="2000" spc="-110" dirty="0">
                <a:solidFill>
                  <a:srgbClr val="5F5F5F"/>
                </a:solidFill>
                <a:latin typeface="Arial"/>
                <a:cs typeface="Arial"/>
              </a:rPr>
              <a:t>correct</a:t>
            </a:r>
            <a:r>
              <a:rPr lang="en-IN" sz="2000" spc="-30" dirty="0">
                <a:solidFill>
                  <a:srgbClr val="5F5F5F"/>
                </a:solidFill>
                <a:latin typeface="Arial"/>
                <a:cs typeface="Arial"/>
              </a:rPr>
              <a:t> </a:t>
            </a:r>
            <a:r>
              <a:rPr lang="en-IN" sz="2000" spc="-145" dirty="0">
                <a:solidFill>
                  <a:srgbClr val="5F5F5F"/>
                </a:solidFill>
                <a:latin typeface="Arial"/>
                <a:cs typeface="Arial"/>
              </a:rPr>
              <a:t>measurement</a:t>
            </a:r>
            <a:r>
              <a:rPr lang="en-IN" sz="2000" spc="-60" dirty="0">
                <a:solidFill>
                  <a:srgbClr val="5F5F5F"/>
                </a:solidFill>
                <a:latin typeface="Arial"/>
                <a:cs typeface="Arial"/>
              </a:rPr>
              <a:t> </a:t>
            </a:r>
            <a:r>
              <a:rPr lang="en-IN" sz="2000" spc="-100" dirty="0">
                <a:solidFill>
                  <a:srgbClr val="5F5F5F"/>
                </a:solidFill>
                <a:latin typeface="Arial"/>
                <a:cs typeface="Arial"/>
              </a:rPr>
              <a:t>location	</a:t>
            </a:r>
            <a:r>
              <a:rPr lang="en-IN" sz="2000" spc="-60" dirty="0">
                <a:solidFill>
                  <a:srgbClr val="5F5F5F"/>
                </a:solidFill>
                <a:latin typeface="Arial"/>
                <a:cs typeface="Arial"/>
              </a:rPr>
              <a:t>(point-to-point </a:t>
            </a:r>
            <a:r>
              <a:rPr lang="en-IN" sz="2000" spc="-95" dirty="0">
                <a:solidFill>
                  <a:srgbClr val="5F5F5F"/>
                </a:solidFill>
                <a:latin typeface="Arial"/>
                <a:cs typeface="Arial"/>
              </a:rPr>
              <a:t>tests)</a:t>
            </a:r>
            <a:endParaRPr lang="en-IN" sz="2000" dirty="0">
              <a:latin typeface="Arial"/>
              <a:cs typeface="Arial"/>
            </a:endParaRPr>
          </a:p>
          <a:p>
            <a:pPr marL="756285" indent="-286385">
              <a:lnSpc>
                <a:spcPts val="2160"/>
              </a:lnSpc>
              <a:buClr>
                <a:srgbClr val="1B5CA4"/>
              </a:buClr>
              <a:buFont typeface="Wingdings"/>
              <a:buChar char=""/>
              <a:tabLst>
                <a:tab pos="756285" algn="l"/>
                <a:tab pos="756920" algn="l"/>
              </a:tabLst>
            </a:pPr>
            <a:r>
              <a:rPr lang="en-IN" sz="2000" spc="-145" dirty="0">
                <a:solidFill>
                  <a:srgbClr val="5F5F5F"/>
                </a:solidFill>
                <a:latin typeface="Arial"/>
                <a:cs typeface="Arial"/>
              </a:rPr>
              <a:t>no</a:t>
            </a:r>
            <a:r>
              <a:rPr lang="en-IN" sz="2000" spc="-75" dirty="0">
                <a:solidFill>
                  <a:srgbClr val="5F5F5F"/>
                </a:solidFill>
                <a:latin typeface="Arial"/>
                <a:cs typeface="Arial"/>
              </a:rPr>
              <a:t> </a:t>
            </a:r>
            <a:r>
              <a:rPr lang="en-IN" sz="2000" spc="-145" dirty="0">
                <a:solidFill>
                  <a:srgbClr val="5F5F5F"/>
                </a:solidFill>
                <a:latin typeface="Arial"/>
                <a:cs typeface="Arial"/>
              </a:rPr>
              <a:t>bias</a:t>
            </a:r>
            <a:endParaRPr lang="en-IN" sz="2000" dirty="0">
              <a:latin typeface="Arial"/>
              <a:cs typeface="Arial"/>
            </a:endParaRPr>
          </a:p>
          <a:p>
            <a:pPr marL="756285" indent="-286385">
              <a:lnSpc>
                <a:spcPts val="2280"/>
              </a:lnSpc>
              <a:buClr>
                <a:srgbClr val="1B5CA4"/>
              </a:buClr>
              <a:buFont typeface="Wingdings"/>
              <a:buChar char=""/>
              <a:tabLst>
                <a:tab pos="756285" algn="l"/>
                <a:tab pos="756920" algn="l"/>
              </a:tabLst>
            </a:pPr>
            <a:r>
              <a:rPr lang="en-IN" sz="2000" spc="-110" dirty="0">
                <a:solidFill>
                  <a:srgbClr val="5F5F5F"/>
                </a:solidFill>
                <a:latin typeface="Arial"/>
                <a:cs typeface="Arial"/>
              </a:rPr>
              <a:t>correct </a:t>
            </a:r>
            <a:r>
              <a:rPr lang="en-IN" sz="2000" spc="-80" dirty="0">
                <a:solidFill>
                  <a:srgbClr val="5F5F5F"/>
                </a:solidFill>
                <a:latin typeface="Arial"/>
                <a:cs typeface="Arial"/>
              </a:rPr>
              <a:t>weight </a:t>
            </a:r>
            <a:r>
              <a:rPr lang="en-IN" sz="2000" spc="-5" dirty="0">
                <a:solidFill>
                  <a:srgbClr val="5F5F5F"/>
                </a:solidFill>
                <a:latin typeface="Arial"/>
                <a:cs typeface="Arial"/>
              </a:rPr>
              <a:t>( </a:t>
            </a:r>
            <a:r>
              <a:rPr lang="en-IN" sz="2000" spc="-165" dirty="0">
                <a:solidFill>
                  <a:srgbClr val="5F5F5F"/>
                </a:solidFill>
                <a:latin typeface="Arial"/>
                <a:cs typeface="Arial"/>
              </a:rPr>
              <a:t>= </a:t>
            </a:r>
            <a:r>
              <a:rPr lang="en-IN" sz="2000" spc="-110" dirty="0">
                <a:solidFill>
                  <a:srgbClr val="5F5F5F"/>
                </a:solidFill>
                <a:latin typeface="Arial"/>
                <a:cs typeface="Arial"/>
              </a:rPr>
              <a:t>correct </a:t>
            </a:r>
            <a:r>
              <a:rPr lang="en-IN" sz="2000" spc="-145" dirty="0">
                <a:solidFill>
                  <a:srgbClr val="5F5F5F"/>
                </a:solidFill>
                <a:latin typeface="Arial"/>
                <a:cs typeface="Arial"/>
              </a:rPr>
              <a:t>measurement </a:t>
            </a:r>
            <a:r>
              <a:rPr lang="en-IN" sz="2000" spc="-95" dirty="0">
                <a:solidFill>
                  <a:srgbClr val="5F5F5F"/>
                </a:solidFill>
                <a:latin typeface="Arial"/>
                <a:cs typeface="Arial"/>
              </a:rPr>
              <a:t>error</a:t>
            </a:r>
            <a:r>
              <a:rPr lang="en-IN" sz="2000" spc="25" dirty="0">
                <a:solidFill>
                  <a:srgbClr val="5F5F5F"/>
                </a:solidFill>
                <a:latin typeface="Arial"/>
                <a:cs typeface="Arial"/>
              </a:rPr>
              <a:t> </a:t>
            </a:r>
            <a:r>
              <a:rPr lang="en-IN" sz="2000" spc="-114" dirty="0">
                <a:solidFill>
                  <a:srgbClr val="5F5F5F"/>
                </a:solidFill>
                <a:latin typeface="Arial"/>
                <a:cs typeface="Arial"/>
              </a:rPr>
              <a:t>variance)</a:t>
            </a:r>
            <a:endParaRPr lang="en-IN" sz="2000" dirty="0">
              <a:latin typeface="Arial"/>
              <a:cs typeface="Arial"/>
            </a:endParaRPr>
          </a:p>
          <a:p>
            <a:pPr marL="1619250" lvl="2" indent="-234950">
              <a:lnSpc>
                <a:spcPts val="2039"/>
              </a:lnSpc>
              <a:buClr>
                <a:srgbClr val="1B5CA4"/>
              </a:buClr>
              <a:buChar char="−"/>
              <a:tabLst>
                <a:tab pos="1619885" algn="l"/>
              </a:tabLst>
            </a:pPr>
            <a:endParaRPr sz="2000" dirty="0">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689884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8800" y="548680"/>
            <a:ext cx="5773472" cy="627736"/>
          </a:xfrm>
          <a:prstGeom prst="rect">
            <a:avLst/>
          </a:prstGeom>
        </p:spPr>
        <p:txBody>
          <a:bodyPr vert="horz" wrap="square" lIns="0" tIns="12065" rIns="0" bIns="0" rtlCol="0">
            <a:spAutoFit/>
          </a:bodyPr>
          <a:lstStyle/>
          <a:p>
            <a:pPr marL="12700">
              <a:lnSpc>
                <a:spcPct val="100000"/>
              </a:lnSpc>
              <a:spcBef>
                <a:spcPts val="95"/>
              </a:spcBef>
            </a:pPr>
            <a:r>
              <a:rPr lang="en-IN" spc="-150" dirty="0" smtClean="0"/>
              <a:t>RTNET : </a:t>
            </a:r>
            <a:r>
              <a:rPr spc="-150" dirty="0" smtClean="0"/>
              <a:t>Error</a:t>
            </a:r>
            <a:r>
              <a:rPr spc="-130" dirty="0" smtClean="0"/>
              <a:t> </a:t>
            </a:r>
            <a:r>
              <a:rPr spc="-160" dirty="0"/>
              <a:t>detection</a:t>
            </a:r>
          </a:p>
        </p:txBody>
      </p:sp>
      <p:sp>
        <p:nvSpPr>
          <p:cNvPr id="3" name="object 3"/>
          <p:cNvSpPr txBox="1"/>
          <p:nvPr/>
        </p:nvSpPr>
        <p:spPr>
          <a:xfrm>
            <a:off x="558800" y="1311205"/>
            <a:ext cx="7887970" cy="4095352"/>
          </a:xfrm>
          <a:prstGeom prst="rect">
            <a:avLst/>
          </a:prstGeom>
        </p:spPr>
        <p:txBody>
          <a:bodyPr vert="horz" wrap="square" lIns="0" tIns="73025" rIns="0" bIns="0" rtlCol="0">
            <a:spAutoFit/>
          </a:bodyPr>
          <a:lstStyle/>
          <a:p>
            <a:pPr marL="12700">
              <a:lnSpc>
                <a:spcPct val="100000"/>
              </a:lnSpc>
              <a:spcBef>
                <a:spcPts val="575"/>
              </a:spcBef>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170" dirty="0">
                <a:solidFill>
                  <a:srgbClr val="5F5F5F"/>
                </a:solidFill>
                <a:latin typeface="Arial"/>
                <a:cs typeface="Arial"/>
              </a:rPr>
              <a:t>Error</a:t>
            </a:r>
            <a:r>
              <a:rPr sz="2400" b="1" spc="-135" dirty="0">
                <a:solidFill>
                  <a:srgbClr val="5F5F5F"/>
                </a:solidFill>
                <a:latin typeface="Arial"/>
                <a:cs typeface="Arial"/>
              </a:rPr>
              <a:t> </a:t>
            </a:r>
            <a:r>
              <a:rPr sz="2400" b="1" spc="-195" dirty="0">
                <a:solidFill>
                  <a:srgbClr val="5F5F5F"/>
                </a:solidFill>
                <a:latin typeface="Arial"/>
                <a:cs typeface="Arial"/>
              </a:rPr>
              <a:t>detection</a:t>
            </a:r>
            <a:endParaRPr sz="2400" dirty="0">
              <a:latin typeface="Arial"/>
              <a:cs typeface="Arial"/>
            </a:endParaRPr>
          </a:p>
          <a:p>
            <a:pPr marL="756285" indent="-286385">
              <a:lnSpc>
                <a:spcPct val="100000"/>
              </a:lnSpc>
              <a:spcBef>
                <a:spcPts val="395"/>
              </a:spcBef>
              <a:buClr>
                <a:srgbClr val="1B5CA4"/>
              </a:buClr>
              <a:buFont typeface="Wingdings"/>
              <a:buChar char=""/>
              <a:tabLst>
                <a:tab pos="756285" algn="l"/>
                <a:tab pos="756920" algn="l"/>
              </a:tabLst>
            </a:pPr>
            <a:r>
              <a:rPr sz="2000" spc="-195" dirty="0">
                <a:solidFill>
                  <a:srgbClr val="5F5F5F"/>
                </a:solidFill>
                <a:latin typeface="Arial"/>
                <a:cs typeface="Arial"/>
              </a:rPr>
              <a:t>Based </a:t>
            </a:r>
            <a:r>
              <a:rPr sz="2000" spc="-145" dirty="0">
                <a:solidFill>
                  <a:srgbClr val="5F5F5F"/>
                </a:solidFill>
                <a:latin typeface="Arial"/>
                <a:cs typeface="Arial"/>
              </a:rPr>
              <a:t>on </a:t>
            </a:r>
            <a:r>
              <a:rPr sz="2000" spc="-140" dirty="0">
                <a:solidFill>
                  <a:srgbClr val="5F5F5F"/>
                </a:solidFill>
                <a:latin typeface="Arial"/>
                <a:cs typeface="Arial"/>
              </a:rPr>
              <a:t>CHI-square</a:t>
            </a:r>
            <a:r>
              <a:rPr sz="2000" spc="135" dirty="0">
                <a:solidFill>
                  <a:srgbClr val="5F5F5F"/>
                </a:solidFill>
                <a:latin typeface="Arial"/>
                <a:cs typeface="Arial"/>
              </a:rPr>
              <a:t> </a:t>
            </a:r>
            <a:r>
              <a:rPr sz="2000" spc="-80" dirty="0">
                <a:solidFill>
                  <a:srgbClr val="5F5F5F"/>
                </a:solidFill>
                <a:latin typeface="Arial"/>
                <a:cs typeface="Arial"/>
              </a:rPr>
              <a:t>test:</a:t>
            </a:r>
            <a:endParaRPr sz="2000" dirty="0">
              <a:latin typeface="Arial"/>
              <a:cs typeface="Arial"/>
            </a:endParaRPr>
          </a:p>
          <a:p>
            <a:pPr marL="1155700" marR="372110" lvl="1" indent="-228600">
              <a:lnSpc>
                <a:spcPts val="2160"/>
              </a:lnSpc>
              <a:spcBef>
                <a:spcPts val="505"/>
              </a:spcBef>
              <a:buClr>
                <a:srgbClr val="1B5CA4"/>
              </a:buClr>
              <a:buChar char="•"/>
              <a:tabLst>
                <a:tab pos="1155700" algn="l"/>
                <a:tab pos="1156335" algn="l"/>
              </a:tabLst>
            </a:pPr>
            <a:r>
              <a:rPr sz="2000" spc="-100" dirty="0">
                <a:solidFill>
                  <a:srgbClr val="5F5F5F"/>
                </a:solidFill>
                <a:latin typeface="Arial"/>
                <a:cs typeface="Arial"/>
              </a:rPr>
              <a:t>the solution </a:t>
            </a:r>
            <a:r>
              <a:rPr sz="2000" spc="-135" dirty="0">
                <a:solidFill>
                  <a:srgbClr val="5F5F5F"/>
                </a:solidFill>
                <a:latin typeface="Arial"/>
                <a:cs typeface="Arial"/>
              </a:rPr>
              <a:t>cost </a:t>
            </a:r>
            <a:r>
              <a:rPr sz="2000" spc="-55" dirty="0">
                <a:solidFill>
                  <a:srgbClr val="5F5F5F"/>
                </a:solidFill>
                <a:latin typeface="Arial"/>
                <a:cs typeface="Arial"/>
              </a:rPr>
              <a:t>“J” </a:t>
            </a:r>
            <a:r>
              <a:rPr sz="2000" spc="-90" dirty="0">
                <a:solidFill>
                  <a:srgbClr val="5F5F5F"/>
                </a:solidFill>
                <a:latin typeface="Arial"/>
                <a:cs typeface="Arial"/>
              </a:rPr>
              <a:t>follows </a:t>
            </a:r>
            <a:r>
              <a:rPr sz="2000" spc="-185" dirty="0">
                <a:solidFill>
                  <a:srgbClr val="5F5F5F"/>
                </a:solidFill>
                <a:latin typeface="Arial"/>
                <a:cs typeface="Arial"/>
              </a:rPr>
              <a:t>a </a:t>
            </a:r>
            <a:r>
              <a:rPr sz="2000" spc="-140" dirty="0">
                <a:solidFill>
                  <a:srgbClr val="5F5F5F"/>
                </a:solidFill>
                <a:latin typeface="Arial"/>
                <a:cs typeface="Arial"/>
              </a:rPr>
              <a:t>CHI-square </a:t>
            </a:r>
            <a:r>
              <a:rPr sz="2000" spc="-75" dirty="0">
                <a:solidFill>
                  <a:srgbClr val="5F5F5F"/>
                </a:solidFill>
                <a:latin typeface="Arial"/>
                <a:cs typeface="Arial"/>
              </a:rPr>
              <a:t>distribution </a:t>
            </a:r>
            <a:r>
              <a:rPr sz="2000" spc="-25" dirty="0">
                <a:solidFill>
                  <a:srgbClr val="5F5F5F"/>
                </a:solidFill>
                <a:latin typeface="Arial"/>
                <a:cs typeface="Arial"/>
              </a:rPr>
              <a:t>with </a:t>
            </a:r>
            <a:r>
              <a:rPr sz="2000" spc="-35" dirty="0">
                <a:solidFill>
                  <a:srgbClr val="5F5F5F"/>
                </a:solidFill>
                <a:latin typeface="Arial"/>
                <a:cs typeface="Arial"/>
              </a:rPr>
              <a:t>M-N  </a:t>
            </a:r>
            <a:r>
              <a:rPr sz="2000" spc="-180" dirty="0">
                <a:solidFill>
                  <a:srgbClr val="5F5F5F"/>
                </a:solidFill>
                <a:latin typeface="Arial"/>
                <a:cs typeface="Arial"/>
              </a:rPr>
              <a:t>degrees </a:t>
            </a:r>
            <a:r>
              <a:rPr sz="2000" spc="-90" dirty="0">
                <a:solidFill>
                  <a:srgbClr val="5F5F5F"/>
                </a:solidFill>
                <a:latin typeface="Arial"/>
                <a:cs typeface="Arial"/>
              </a:rPr>
              <a:t>of</a:t>
            </a:r>
            <a:r>
              <a:rPr sz="2000" spc="15" dirty="0">
                <a:solidFill>
                  <a:srgbClr val="5F5F5F"/>
                </a:solidFill>
                <a:latin typeface="Arial"/>
                <a:cs typeface="Arial"/>
              </a:rPr>
              <a:t> </a:t>
            </a:r>
            <a:r>
              <a:rPr sz="2000" spc="-135" dirty="0">
                <a:solidFill>
                  <a:srgbClr val="5F5F5F"/>
                </a:solidFill>
                <a:latin typeface="Arial"/>
                <a:cs typeface="Arial"/>
              </a:rPr>
              <a:t>freedom</a:t>
            </a:r>
            <a:endParaRPr sz="2000" dirty="0">
              <a:latin typeface="Arial"/>
              <a:cs typeface="Arial"/>
            </a:endParaRPr>
          </a:p>
          <a:p>
            <a:pPr marL="1155700">
              <a:lnSpc>
                <a:spcPts val="2130"/>
              </a:lnSpc>
            </a:pPr>
            <a:r>
              <a:rPr sz="2000" spc="-5" dirty="0">
                <a:solidFill>
                  <a:srgbClr val="5F5F5F"/>
                </a:solidFill>
                <a:latin typeface="Arial"/>
                <a:cs typeface="Arial"/>
              </a:rPr>
              <a:t>( </a:t>
            </a:r>
            <a:r>
              <a:rPr sz="2000" spc="-35" dirty="0">
                <a:solidFill>
                  <a:srgbClr val="5F5F5F"/>
                </a:solidFill>
                <a:latin typeface="Arial"/>
                <a:cs typeface="Arial"/>
              </a:rPr>
              <a:t>M-N </a:t>
            </a:r>
            <a:r>
              <a:rPr sz="2000" spc="-165" dirty="0">
                <a:solidFill>
                  <a:srgbClr val="5F5F5F"/>
                </a:solidFill>
                <a:latin typeface="Arial"/>
                <a:cs typeface="Arial"/>
              </a:rPr>
              <a:t>= </a:t>
            </a:r>
            <a:r>
              <a:rPr sz="2000" spc="-130" dirty="0">
                <a:solidFill>
                  <a:srgbClr val="5F5F5F"/>
                </a:solidFill>
                <a:latin typeface="Arial"/>
                <a:cs typeface="Arial"/>
              </a:rPr>
              <a:t>number </a:t>
            </a:r>
            <a:r>
              <a:rPr sz="2000" spc="-85" dirty="0">
                <a:solidFill>
                  <a:srgbClr val="5F5F5F"/>
                </a:solidFill>
                <a:latin typeface="Arial"/>
                <a:cs typeface="Arial"/>
              </a:rPr>
              <a:t>of </a:t>
            </a:r>
            <a:r>
              <a:rPr sz="2000" spc="-150" dirty="0">
                <a:solidFill>
                  <a:srgbClr val="5F5F5F"/>
                </a:solidFill>
                <a:latin typeface="Arial"/>
                <a:cs typeface="Arial"/>
              </a:rPr>
              <a:t>measurements </a:t>
            </a:r>
            <a:r>
              <a:rPr sz="2000" spc="0" dirty="0">
                <a:solidFill>
                  <a:srgbClr val="5F5F5F"/>
                </a:solidFill>
                <a:latin typeface="Arial"/>
                <a:cs typeface="Arial"/>
              </a:rPr>
              <a:t>– </a:t>
            </a:r>
            <a:r>
              <a:rPr sz="2000" spc="-130" dirty="0">
                <a:solidFill>
                  <a:srgbClr val="5F5F5F"/>
                </a:solidFill>
                <a:latin typeface="Arial"/>
                <a:cs typeface="Arial"/>
              </a:rPr>
              <a:t>number </a:t>
            </a:r>
            <a:r>
              <a:rPr sz="2000" spc="-85" dirty="0">
                <a:solidFill>
                  <a:srgbClr val="5F5F5F"/>
                </a:solidFill>
                <a:latin typeface="Arial"/>
                <a:cs typeface="Arial"/>
              </a:rPr>
              <a:t>of </a:t>
            </a:r>
            <a:r>
              <a:rPr sz="2000" spc="-110" dirty="0">
                <a:solidFill>
                  <a:srgbClr val="5F5F5F"/>
                </a:solidFill>
                <a:latin typeface="Arial"/>
                <a:cs typeface="Arial"/>
              </a:rPr>
              <a:t>state</a:t>
            </a:r>
            <a:r>
              <a:rPr sz="2000" spc="-30" dirty="0">
                <a:solidFill>
                  <a:srgbClr val="5F5F5F"/>
                </a:solidFill>
                <a:latin typeface="Arial"/>
                <a:cs typeface="Arial"/>
              </a:rPr>
              <a:t> </a:t>
            </a:r>
            <a:r>
              <a:rPr sz="2000" spc="-110" dirty="0">
                <a:solidFill>
                  <a:srgbClr val="5F5F5F"/>
                </a:solidFill>
                <a:latin typeface="Arial"/>
                <a:cs typeface="Arial"/>
              </a:rPr>
              <a:t>variables).</a:t>
            </a:r>
            <a:endParaRPr sz="2000" dirty="0">
              <a:latin typeface="Arial"/>
              <a:cs typeface="Arial"/>
            </a:endParaRPr>
          </a:p>
          <a:p>
            <a:pPr marL="1155700" marR="238760" lvl="1" indent="-228600">
              <a:lnSpc>
                <a:spcPts val="2160"/>
              </a:lnSpc>
              <a:spcBef>
                <a:spcPts val="515"/>
              </a:spcBef>
              <a:buClr>
                <a:srgbClr val="1B5CA4"/>
              </a:buClr>
              <a:buChar char="•"/>
              <a:tabLst>
                <a:tab pos="1155700" algn="l"/>
                <a:tab pos="1156335" algn="l"/>
              </a:tabLst>
            </a:pPr>
            <a:r>
              <a:rPr sz="2000" spc="-455" dirty="0">
                <a:solidFill>
                  <a:srgbClr val="5F5F5F"/>
                </a:solidFill>
                <a:latin typeface="Arial"/>
                <a:cs typeface="Arial"/>
              </a:rPr>
              <a:t>J </a:t>
            </a:r>
            <a:r>
              <a:rPr lang="en-IN" sz="2000" spc="-455" dirty="0" smtClean="0">
                <a:solidFill>
                  <a:srgbClr val="5F5F5F"/>
                </a:solidFill>
                <a:latin typeface="Arial"/>
                <a:cs typeface="Arial"/>
              </a:rPr>
              <a:t>      </a:t>
            </a:r>
            <a:r>
              <a:rPr sz="2000" spc="-15" dirty="0" smtClean="0">
                <a:solidFill>
                  <a:srgbClr val="5F5F5F"/>
                </a:solidFill>
                <a:latin typeface="Arial"/>
                <a:cs typeface="Arial"/>
              </a:rPr>
              <a:t>will </a:t>
            </a:r>
            <a:r>
              <a:rPr sz="2000" spc="-200" dirty="0">
                <a:solidFill>
                  <a:srgbClr val="5F5F5F"/>
                </a:solidFill>
                <a:latin typeface="Arial"/>
                <a:cs typeface="Arial"/>
              </a:rPr>
              <a:t>be </a:t>
            </a:r>
            <a:r>
              <a:rPr sz="2000" spc="-105" dirty="0">
                <a:solidFill>
                  <a:srgbClr val="5F5F5F"/>
                </a:solidFill>
                <a:latin typeface="Arial"/>
                <a:cs typeface="Arial"/>
              </a:rPr>
              <a:t>larger </a:t>
            </a:r>
            <a:r>
              <a:rPr sz="2000" spc="-90" dirty="0">
                <a:solidFill>
                  <a:srgbClr val="5F5F5F"/>
                </a:solidFill>
                <a:latin typeface="Arial"/>
                <a:cs typeface="Arial"/>
              </a:rPr>
              <a:t>than </a:t>
            </a:r>
            <a:r>
              <a:rPr sz="2000" spc="-165" dirty="0">
                <a:solidFill>
                  <a:srgbClr val="5F5F5F"/>
                </a:solidFill>
                <a:latin typeface="Arial"/>
                <a:cs typeface="Arial"/>
              </a:rPr>
              <a:t>expected </a:t>
            </a:r>
            <a:r>
              <a:rPr sz="2000" spc="-60" dirty="0">
                <a:solidFill>
                  <a:srgbClr val="5F5F5F"/>
                </a:solidFill>
                <a:latin typeface="Arial"/>
                <a:cs typeface="Arial"/>
              </a:rPr>
              <a:t>in </a:t>
            </a:r>
            <a:r>
              <a:rPr sz="2000" spc="-100" dirty="0">
                <a:solidFill>
                  <a:srgbClr val="5F5F5F"/>
                </a:solidFill>
                <a:latin typeface="Arial"/>
                <a:cs typeface="Arial"/>
              </a:rPr>
              <a:t>the </a:t>
            </a:r>
            <a:r>
              <a:rPr sz="2000" spc="-175" dirty="0">
                <a:solidFill>
                  <a:srgbClr val="5F5F5F"/>
                </a:solidFill>
                <a:latin typeface="Arial"/>
                <a:cs typeface="Arial"/>
              </a:rPr>
              <a:t>presence </a:t>
            </a:r>
            <a:r>
              <a:rPr sz="2000" spc="-90" dirty="0">
                <a:solidFill>
                  <a:srgbClr val="5F5F5F"/>
                </a:solidFill>
                <a:latin typeface="Arial"/>
                <a:cs typeface="Arial"/>
              </a:rPr>
              <a:t>of </a:t>
            </a:r>
            <a:r>
              <a:rPr sz="2000" spc="-165" dirty="0">
                <a:solidFill>
                  <a:srgbClr val="5F5F5F"/>
                </a:solidFill>
                <a:latin typeface="Arial"/>
                <a:cs typeface="Arial"/>
              </a:rPr>
              <a:t>bad </a:t>
            </a:r>
            <a:r>
              <a:rPr sz="2000" spc="-145" dirty="0">
                <a:solidFill>
                  <a:srgbClr val="5F5F5F"/>
                </a:solidFill>
                <a:latin typeface="Arial"/>
                <a:cs typeface="Arial"/>
              </a:rPr>
              <a:t>measurement  </a:t>
            </a:r>
            <a:r>
              <a:rPr sz="2000" spc="-114" dirty="0">
                <a:solidFill>
                  <a:srgbClr val="5F5F5F"/>
                </a:solidFill>
                <a:latin typeface="Arial"/>
                <a:cs typeface="Arial"/>
              </a:rPr>
              <a:t>data</a:t>
            </a:r>
            <a:endParaRPr sz="2000" dirty="0">
              <a:latin typeface="Arial"/>
              <a:cs typeface="Arial"/>
            </a:endParaRPr>
          </a:p>
          <a:p>
            <a:pPr marL="12700">
              <a:lnSpc>
                <a:spcPct val="100000"/>
              </a:lnSpc>
              <a:spcBef>
                <a:spcPts val="645"/>
              </a:spcBef>
            </a:pPr>
            <a:r>
              <a:rPr sz="2400" dirty="0">
                <a:solidFill>
                  <a:srgbClr val="1B5CA4"/>
                </a:solidFill>
                <a:latin typeface="Wingdings"/>
                <a:cs typeface="Wingdings"/>
              </a:rPr>
              <a:t></a:t>
            </a:r>
            <a:r>
              <a:rPr sz="2400" dirty="0">
                <a:solidFill>
                  <a:srgbClr val="1B5CA4"/>
                </a:solidFill>
                <a:latin typeface="Times New Roman"/>
                <a:cs typeface="Times New Roman"/>
              </a:rPr>
              <a:t> </a:t>
            </a:r>
            <a:r>
              <a:rPr sz="2400" b="1" spc="-170" dirty="0">
                <a:solidFill>
                  <a:srgbClr val="5F5F5F"/>
                </a:solidFill>
                <a:latin typeface="Arial"/>
                <a:cs typeface="Arial"/>
              </a:rPr>
              <a:t>Error</a:t>
            </a:r>
            <a:r>
              <a:rPr sz="2400" b="1" spc="-135" dirty="0">
                <a:solidFill>
                  <a:srgbClr val="5F5F5F"/>
                </a:solidFill>
                <a:latin typeface="Arial"/>
                <a:cs typeface="Arial"/>
              </a:rPr>
              <a:t> </a:t>
            </a:r>
            <a:r>
              <a:rPr sz="2400" b="1" spc="-165" dirty="0">
                <a:solidFill>
                  <a:srgbClr val="5F5F5F"/>
                </a:solidFill>
                <a:latin typeface="Arial"/>
                <a:cs typeface="Arial"/>
              </a:rPr>
              <a:t>identification</a:t>
            </a:r>
            <a:endParaRPr sz="2400" dirty="0">
              <a:latin typeface="Arial"/>
              <a:cs typeface="Arial"/>
            </a:endParaRPr>
          </a:p>
          <a:p>
            <a:pPr marL="756285" indent="-286385">
              <a:lnSpc>
                <a:spcPct val="100000"/>
              </a:lnSpc>
              <a:spcBef>
                <a:spcPts val="400"/>
              </a:spcBef>
              <a:buClr>
                <a:srgbClr val="1B5CA4"/>
              </a:buClr>
              <a:buFont typeface="Wingdings"/>
              <a:buChar char=""/>
              <a:tabLst>
                <a:tab pos="756285" algn="l"/>
                <a:tab pos="756920" algn="l"/>
              </a:tabLst>
            </a:pPr>
            <a:r>
              <a:rPr sz="2000" spc="-195" dirty="0">
                <a:solidFill>
                  <a:srgbClr val="5F5F5F"/>
                </a:solidFill>
                <a:latin typeface="Arial"/>
                <a:cs typeface="Arial"/>
              </a:rPr>
              <a:t>Based </a:t>
            </a:r>
            <a:r>
              <a:rPr sz="2000" spc="-145" dirty="0">
                <a:solidFill>
                  <a:srgbClr val="5F5F5F"/>
                </a:solidFill>
                <a:latin typeface="Arial"/>
                <a:cs typeface="Arial"/>
              </a:rPr>
              <a:t>on </a:t>
            </a:r>
            <a:r>
              <a:rPr sz="2000" spc="-120" dirty="0">
                <a:solidFill>
                  <a:srgbClr val="5F5F5F"/>
                </a:solidFill>
                <a:latin typeface="Arial"/>
                <a:cs typeface="Arial"/>
              </a:rPr>
              <a:t>equation </a:t>
            </a:r>
            <a:r>
              <a:rPr sz="2000" spc="-135" dirty="0">
                <a:solidFill>
                  <a:srgbClr val="5F5F5F"/>
                </a:solidFill>
                <a:latin typeface="Arial"/>
                <a:cs typeface="Arial"/>
              </a:rPr>
              <a:t>residuals evaluated </a:t>
            </a:r>
            <a:r>
              <a:rPr sz="2000" spc="-65" dirty="0">
                <a:solidFill>
                  <a:srgbClr val="5F5F5F"/>
                </a:solidFill>
                <a:latin typeface="Arial"/>
                <a:cs typeface="Arial"/>
              </a:rPr>
              <a:t>at </a:t>
            </a:r>
            <a:r>
              <a:rPr sz="2000" spc="-100" dirty="0">
                <a:solidFill>
                  <a:srgbClr val="5F5F5F"/>
                </a:solidFill>
                <a:latin typeface="Arial"/>
                <a:cs typeface="Arial"/>
              </a:rPr>
              <a:t>the </a:t>
            </a:r>
            <a:r>
              <a:rPr sz="2000" spc="-125" dirty="0">
                <a:solidFill>
                  <a:srgbClr val="5F5F5F"/>
                </a:solidFill>
                <a:latin typeface="Arial"/>
                <a:cs typeface="Arial"/>
              </a:rPr>
              <a:t>calculated </a:t>
            </a:r>
            <a:r>
              <a:rPr sz="2000" spc="-90" dirty="0">
                <a:solidFill>
                  <a:srgbClr val="5F5F5F"/>
                </a:solidFill>
                <a:latin typeface="Arial"/>
                <a:cs typeface="Arial"/>
              </a:rPr>
              <a:t>network</a:t>
            </a:r>
            <a:r>
              <a:rPr sz="2000" spc="-15" dirty="0">
                <a:solidFill>
                  <a:srgbClr val="5F5F5F"/>
                </a:solidFill>
                <a:latin typeface="Arial"/>
                <a:cs typeface="Arial"/>
              </a:rPr>
              <a:t> </a:t>
            </a:r>
            <a:r>
              <a:rPr sz="2000" spc="-100" dirty="0">
                <a:solidFill>
                  <a:srgbClr val="5F5F5F"/>
                </a:solidFill>
                <a:latin typeface="Arial"/>
                <a:cs typeface="Arial"/>
              </a:rPr>
              <a:t>state:</a:t>
            </a:r>
            <a:endParaRPr sz="2000" dirty="0">
              <a:latin typeface="Arial"/>
              <a:cs typeface="Arial"/>
            </a:endParaRPr>
          </a:p>
          <a:p>
            <a:pPr marL="1155700" lvl="1" indent="-228600">
              <a:lnSpc>
                <a:spcPct val="100000"/>
              </a:lnSpc>
              <a:spcBef>
                <a:spcPts val="240"/>
              </a:spcBef>
              <a:buClr>
                <a:srgbClr val="1B5CA4"/>
              </a:buClr>
              <a:buChar char="•"/>
              <a:tabLst>
                <a:tab pos="1155700" algn="l"/>
                <a:tab pos="1156335" algn="l"/>
              </a:tabLst>
            </a:pPr>
            <a:r>
              <a:rPr sz="2000" spc="-155" dirty="0">
                <a:solidFill>
                  <a:srgbClr val="5F5F5F"/>
                </a:solidFill>
                <a:latin typeface="Arial"/>
                <a:cs typeface="Arial"/>
              </a:rPr>
              <a:t>Residual </a:t>
            </a:r>
            <a:r>
              <a:rPr sz="2000" spc="-170" dirty="0">
                <a:solidFill>
                  <a:srgbClr val="5F5F5F"/>
                </a:solidFill>
                <a:latin typeface="Arial"/>
                <a:cs typeface="Arial"/>
              </a:rPr>
              <a:t>= </a:t>
            </a:r>
            <a:r>
              <a:rPr sz="2000" spc="-120" dirty="0">
                <a:solidFill>
                  <a:srgbClr val="5F5F5F"/>
                </a:solidFill>
                <a:latin typeface="Arial"/>
                <a:cs typeface="Arial"/>
              </a:rPr>
              <a:t>estimated </a:t>
            </a:r>
            <a:r>
              <a:rPr sz="2000" spc="-135" dirty="0">
                <a:solidFill>
                  <a:srgbClr val="5F5F5F"/>
                </a:solidFill>
                <a:latin typeface="Arial"/>
                <a:cs typeface="Arial"/>
              </a:rPr>
              <a:t>value </a:t>
            </a:r>
            <a:r>
              <a:rPr sz="2000" spc="30" dirty="0">
                <a:solidFill>
                  <a:srgbClr val="5F5F5F"/>
                </a:solidFill>
                <a:latin typeface="Arial"/>
                <a:cs typeface="Arial"/>
              </a:rPr>
              <a:t>- </a:t>
            </a:r>
            <a:r>
              <a:rPr sz="2000" spc="-165" dirty="0">
                <a:solidFill>
                  <a:srgbClr val="5F5F5F"/>
                </a:solidFill>
                <a:latin typeface="Arial"/>
                <a:cs typeface="Arial"/>
              </a:rPr>
              <a:t>measured</a:t>
            </a:r>
            <a:r>
              <a:rPr sz="2000" spc="-405" dirty="0">
                <a:solidFill>
                  <a:srgbClr val="5F5F5F"/>
                </a:solidFill>
                <a:latin typeface="Arial"/>
                <a:cs typeface="Arial"/>
              </a:rPr>
              <a:t> </a:t>
            </a:r>
            <a:r>
              <a:rPr sz="2000" spc="-135" dirty="0">
                <a:solidFill>
                  <a:srgbClr val="5F5F5F"/>
                </a:solidFill>
                <a:latin typeface="Arial"/>
                <a:cs typeface="Arial"/>
              </a:rPr>
              <a:t>value</a:t>
            </a:r>
            <a:endParaRPr sz="2000" dirty="0">
              <a:latin typeface="Arial"/>
              <a:cs typeface="Arial"/>
            </a:endParaRPr>
          </a:p>
          <a:p>
            <a:pPr marL="1155700" marR="5080" lvl="1" indent="-228600">
              <a:lnSpc>
                <a:spcPts val="2160"/>
              </a:lnSpc>
              <a:spcBef>
                <a:spcPts val="509"/>
              </a:spcBef>
              <a:buClr>
                <a:srgbClr val="1B5CA4"/>
              </a:buClr>
              <a:buChar char="•"/>
              <a:tabLst>
                <a:tab pos="1155700" algn="l"/>
                <a:tab pos="1156335" algn="l"/>
              </a:tabLst>
            </a:pPr>
            <a:r>
              <a:rPr sz="2000" spc="-165" dirty="0">
                <a:solidFill>
                  <a:srgbClr val="5F5F5F"/>
                </a:solidFill>
                <a:latin typeface="Arial"/>
                <a:cs typeface="Arial"/>
              </a:rPr>
              <a:t>Large </a:t>
            </a:r>
            <a:r>
              <a:rPr sz="2000" spc="-135" dirty="0">
                <a:solidFill>
                  <a:srgbClr val="5F5F5F"/>
                </a:solidFill>
                <a:latin typeface="Arial"/>
                <a:cs typeface="Arial"/>
              </a:rPr>
              <a:t>residuals </a:t>
            </a:r>
            <a:r>
              <a:rPr sz="2000" spc="-130" dirty="0">
                <a:solidFill>
                  <a:srgbClr val="5F5F5F"/>
                </a:solidFill>
                <a:latin typeface="Arial"/>
                <a:cs typeface="Arial"/>
              </a:rPr>
              <a:t>generally </a:t>
            </a:r>
            <a:r>
              <a:rPr sz="2000" spc="-105" dirty="0">
                <a:solidFill>
                  <a:srgbClr val="5F5F5F"/>
                </a:solidFill>
                <a:latin typeface="Arial"/>
                <a:cs typeface="Arial"/>
              </a:rPr>
              <a:t>indicate </a:t>
            </a:r>
            <a:r>
              <a:rPr sz="2000" spc="-50" dirty="0">
                <a:solidFill>
                  <a:srgbClr val="5F5F5F"/>
                </a:solidFill>
                <a:latin typeface="Arial"/>
                <a:cs typeface="Arial"/>
              </a:rPr>
              <a:t>that </a:t>
            </a:r>
            <a:r>
              <a:rPr sz="2000" spc="-105" dirty="0">
                <a:solidFill>
                  <a:srgbClr val="5F5F5F"/>
                </a:solidFill>
                <a:latin typeface="Arial"/>
                <a:cs typeface="Arial"/>
              </a:rPr>
              <a:t>the </a:t>
            </a:r>
            <a:r>
              <a:rPr sz="2000" spc="-150" dirty="0">
                <a:solidFill>
                  <a:srgbClr val="5F5F5F"/>
                </a:solidFill>
                <a:latin typeface="Arial"/>
                <a:cs typeface="Arial"/>
              </a:rPr>
              <a:t>associated </a:t>
            </a:r>
            <a:r>
              <a:rPr sz="2000" spc="-145" dirty="0">
                <a:solidFill>
                  <a:srgbClr val="5F5F5F"/>
                </a:solidFill>
                <a:latin typeface="Arial"/>
                <a:cs typeface="Arial"/>
              </a:rPr>
              <a:t>measurement  </a:t>
            </a:r>
            <a:r>
              <a:rPr sz="2000" spc="-65" dirty="0">
                <a:solidFill>
                  <a:srgbClr val="5F5F5F"/>
                </a:solidFill>
                <a:latin typeface="Arial"/>
                <a:cs typeface="Arial"/>
              </a:rPr>
              <a:t>(or </a:t>
            </a:r>
            <a:r>
              <a:rPr sz="2000" spc="-170" dirty="0">
                <a:solidFill>
                  <a:srgbClr val="5F5F5F"/>
                </a:solidFill>
                <a:latin typeface="Arial"/>
                <a:cs typeface="Arial"/>
              </a:rPr>
              <a:t>bus </a:t>
            </a:r>
            <a:r>
              <a:rPr sz="2000" spc="-105" dirty="0">
                <a:solidFill>
                  <a:srgbClr val="5F5F5F"/>
                </a:solidFill>
                <a:latin typeface="Arial"/>
                <a:cs typeface="Arial"/>
              </a:rPr>
              <a:t>equation) </a:t>
            </a:r>
            <a:r>
              <a:rPr sz="2000" spc="-114" dirty="0">
                <a:solidFill>
                  <a:srgbClr val="5F5F5F"/>
                </a:solidFill>
                <a:latin typeface="Arial"/>
                <a:cs typeface="Arial"/>
              </a:rPr>
              <a:t>is </a:t>
            </a:r>
            <a:r>
              <a:rPr sz="2000" spc="-140" dirty="0">
                <a:solidFill>
                  <a:srgbClr val="5F5F5F"/>
                </a:solidFill>
                <a:latin typeface="Arial"/>
                <a:cs typeface="Arial"/>
              </a:rPr>
              <a:t>grossly </a:t>
            </a:r>
            <a:r>
              <a:rPr sz="2000" spc="-60" dirty="0">
                <a:solidFill>
                  <a:srgbClr val="5F5F5F"/>
                </a:solidFill>
                <a:latin typeface="Arial"/>
                <a:cs typeface="Arial"/>
              </a:rPr>
              <a:t>in </a:t>
            </a:r>
            <a:r>
              <a:rPr sz="2000" spc="-95" dirty="0">
                <a:solidFill>
                  <a:srgbClr val="5F5F5F"/>
                </a:solidFill>
                <a:latin typeface="Arial"/>
                <a:cs typeface="Arial"/>
              </a:rPr>
              <a:t>error </a:t>
            </a:r>
            <a:r>
              <a:rPr sz="2000" spc="-100" dirty="0">
                <a:solidFill>
                  <a:srgbClr val="5F5F5F"/>
                </a:solidFill>
                <a:latin typeface="Arial"/>
                <a:cs typeface="Arial"/>
              </a:rPr>
              <a:t>or</a:t>
            </a:r>
            <a:r>
              <a:rPr sz="2000" spc="165" dirty="0">
                <a:solidFill>
                  <a:srgbClr val="5F5F5F"/>
                </a:solidFill>
                <a:latin typeface="Arial"/>
                <a:cs typeface="Arial"/>
              </a:rPr>
              <a:t> </a:t>
            </a:r>
            <a:r>
              <a:rPr sz="2000" spc="-150" dirty="0">
                <a:solidFill>
                  <a:srgbClr val="5F5F5F"/>
                </a:solidFill>
                <a:latin typeface="Arial"/>
                <a:cs typeface="Arial"/>
              </a:rPr>
              <a:t>anomalous</a:t>
            </a:r>
            <a:endParaRPr sz="2000" dirty="0">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8973124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12700">
              <a:lnSpc>
                <a:spcPct val="100000"/>
              </a:lnSpc>
              <a:spcBef>
                <a:spcPts val="1310"/>
              </a:spcBef>
            </a:pPr>
            <a:r>
              <a:rPr lang="en-IN" b="1" spc="-150" dirty="0">
                <a:solidFill>
                  <a:srgbClr val="5F5F5F"/>
                </a:solidFill>
                <a:latin typeface="Arial"/>
                <a:cs typeface="Arial"/>
              </a:rPr>
              <a:t>Contingency Analysis </a:t>
            </a:r>
            <a:r>
              <a:rPr lang="en-IN" b="1" spc="-150" dirty="0" smtClean="0">
                <a:solidFill>
                  <a:srgbClr val="5F5F5F"/>
                </a:solidFill>
                <a:latin typeface="Arial"/>
                <a:cs typeface="Arial"/>
              </a:rPr>
              <a:t/>
            </a:r>
            <a:br>
              <a:rPr lang="en-IN" b="1" spc="-150" dirty="0" smtClean="0">
                <a:solidFill>
                  <a:srgbClr val="5F5F5F"/>
                </a:solidFill>
                <a:latin typeface="Arial"/>
                <a:cs typeface="Arial"/>
              </a:rPr>
            </a:br>
            <a:endParaRPr lang="en-IN" dirty="0">
              <a:latin typeface="Arial"/>
              <a:cs typeface="Arial"/>
            </a:endParaRPr>
          </a:p>
        </p:txBody>
      </p:sp>
      <p:sp>
        <p:nvSpPr>
          <p:cNvPr id="6" name="Text Placeholder 5"/>
          <p:cNvSpPr>
            <a:spLocks noGrp="1"/>
          </p:cNvSpPr>
          <p:nvPr>
            <p:ph type="body" sz="half" idx="2"/>
          </p:nvPr>
        </p:nvSpPr>
        <p:spPr/>
        <p:txBody>
          <a:bodyPr/>
          <a:lstStyle/>
          <a:p>
            <a:endParaRPr lang="en-GB" dirty="0"/>
          </a:p>
        </p:txBody>
      </p:sp>
      <p:sp>
        <p:nvSpPr>
          <p:cNvPr id="8" name="TextBox 7"/>
          <p:cNvSpPr txBox="1"/>
          <p:nvPr/>
        </p:nvSpPr>
        <p:spPr>
          <a:xfrm>
            <a:off x="5580112" y="-16933"/>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3312367"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253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97175" y="1308100"/>
            <a:ext cx="3914775" cy="2160905"/>
          </a:xfrm>
          <a:custGeom>
            <a:avLst/>
            <a:gdLst/>
            <a:ahLst/>
            <a:cxnLst/>
            <a:rect l="l" t="t" r="r" b="b"/>
            <a:pathLst>
              <a:path w="3914775" h="2160904">
                <a:moveTo>
                  <a:pt x="0" y="2160651"/>
                </a:moveTo>
                <a:lnTo>
                  <a:pt x="3914775" y="2160651"/>
                </a:lnTo>
                <a:lnTo>
                  <a:pt x="3914775" y="0"/>
                </a:lnTo>
                <a:lnTo>
                  <a:pt x="0" y="0"/>
                </a:lnTo>
                <a:lnTo>
                  <a:pt x="0" y="2160651"/>
                </a:lnTo>
                <a:close/>
              </a:path>
            </a:pathLst>
          </a:custGeom>
          <a:solidFill>
            <a:srgbClr val="FFE7FF"/>
          </a:solidFill>
        </p:spPr>
        <p:txBody>
          <a:bodyPr wrap="square" lIns="0" tIns="0" rIns="0" bIns="0" rtlCol="0"/>
          <a:lstStyle/>
          <a:p>
            <a:endParaRPr/>
          </a:p>
        </p:txBody>
      </p:sp>
      <p:sp>
        <p:nvSpPr>
          <p:cNvPr id="3" name="object 3"/>
          <p:cNvSpPr/>
          <p:nvPr/>
        </p:nvSpPr>
        <p:spPr>
          <a:xfrm>
            <a:off x="2797175" y="1308100"/>
            <a:ext cx="3914775" cy="2160905"/>
          </a:xfrm>
          <a:custGeom>
            <a:avLst/>
            <a:gdLst/>
            <a:ahLst/>
            <a:cxnLst/>
            <a:rect l="l" t="t" r="r" b="b"/>
            <a:pathLst>
              <a:path w="3914775" h="2160904">
                <a:moveTo>
                  <a:pt x="0" y="2160651"/>
                </a:moveTo>
                <a:lnTo>
                  <a:pt x="3914775" y="2160651"/>
                </a:lnTo>
                <a:lnTo>
                  <a:pt x="3914775" y="0"/>
                </a:lnTo>
                <a:lnTo>
                  <a:pt x="0" y="0"/>
                </a:lnTo>
                <a:lnTo>
                  <a:pt x="0" y="2160651"/>
                </a:lnTo>
                <a:close/>
              </a:path>
            </a:pathLst>
          </a:custGeom>
          <a:ln w="12700">
            <a:solidFill>
              <a:srgbClr val="000000"/>
            </a:solidFill>
          </a:ln>
        </p:spPr>
        <p:txBody>
          <a:bodyPr wrap="square" lIns="0" tIns="0" rIns="0" bIns="0" rtlCol="0"/>
          <a:lstStyle/>
          <a:p>
            <a:endParaRPr/>
          </a:p>
        </p:txBody>
      </p:sp>
      <p:sp>
        <p:nvSpPr>
          <p:cNvPr id="4" name="object 4"/>
          <p:cNvSpPr/>
          <p:nvPr/>
        </p:nvSpPr>
        <p:spPr>
          <a:xfrm>
            <a:off x="2886075" y="1397000"/>
            <a:ext cx="3736975" cy="1983105"/>
          </a:xfrm>
          <a:custGeom>
            <a:avLst/>
            <a:gdLst/>
            <a:ahLst/>
            <a:cxnLst/>
            <a:rect l="l" t="t" r="r" b="b"/>
            <a:pathLst>
              <a:path w="3736975" h="1983104">
                <a:moveTo>
                  <a:pt x="3567557" y="0"/>
                </a:moveTo>
                <a:lnTo>
                  <a:pt x="169418" y="0"/>
                </a:lnTo>
                <a:lnTo>
                  <a:pt x="124368" y="6049"/>
                </a:lnTo>
                <a:lnTo>
                  <a:pt x="83895" y="23123"/>
                </a:lnTo>
                <a:lnTo>
                  <a:pt x="49609" y="49609"/>
                </a:lnTo>
                <a:lnTo>
                  <a:pt x="23123" y="83895"/>
                </a:lnTo>
                <a:lnTo>
                  <a:pt x="6049" y="124368"/>
                </a:lnTo>
                <a:lnTo>
                  <a:pt x="0" y="169417"/>
                </a:lnTo>
                <a:lnTo>
                  <a:pt x="0" y="1813305"/>
                </a:lnTo>
                <a:lnTo>
                  <a:pt x="6049" y="1858364"/>
                </a:lnTo>
                <a:lnTo>
                  <a:pt x="23123" y="1898861"/>
                </a:lnTo>
                <a:lnTo>
                  <a:pt x="49609" y="1933178"/>
                </a:lnTo>
                <a:lnTo>
                  <a:pt x="83895" y="1959694"/>
                </a:lnTo>
                <a:lnTo>
                  <a:pt x="124368" y="1976792"/>
                </a:lnTo>
                <a:lnTo>
                  <a:pt x="169418" y="1982851"/>
                </a:lnTo>
                <a:lnTo>
                  <a:pt x="3567557" y="1982851"/>
                </a:lnTo>
                <a:lnTo>
                  <a:pt x="3612606" y="1976792"/>
                </a:lnTo>
                <a:lnTo>
                  <a:pt x="3653079" y="1959694"/>
                </a:lnTo>
                <a:lnTo>
                  <a:pt x="3687365" y="1933178"/>
                </a:lnTo>
                <a:lnTo>
                  <a:pt x="3713851" y="1898861"/>
                </a:lnTo>
                <a:lnTo>
                  <a:pt x="3730925" y="1858364"/>
                </a:lnTo>
                <a:lnTo>
                  <a:pt x="3736975" y="1813305"/>
                </a:lnTo>
                <a:lnTo>
                  <a:pt x="3736975" y="169417"/>
                </a:lnTo>
                <a:lnTo>
                  <a:pt x="3730925" y="124368"/>
                </a:lnTo>
                <a:lnTo>
                  <a:pt x="3713851" y="83895"/>
                </a:lnTo>
                <a:lnTo>
                  <a:pt x="3687365" y="49609"/>
                </a:lnTo>
                <a:lnTo>
                  <a:pt x="3653079" y="23123"/>
                </a:lnTo>
                <a:lnTo>
                  <a:pt x="3612606" y="6049"/>
                </a:lnTo>
                <a:lnTo>
                  <a:pt x="3567557" y="0"/>
                </a:lnTo>
                <a:close/>
              </a:path>
            </a:pathLst>
          </a:custGeom>
          <a:solidFill>
            <a:srgbClr val="FFE7FF"/>
          </a:solidFill>
        </p:spPr>
        <p:txBody>
          <a:bodyPr wrap="square" lIns="0" tIns="0" rIns="0" bIns="0" rtlCol="0"/>
          <a:lstStyle/>
          <a:p>
            <a:endParaRPr/>
          </a:p>
        </p:txBody>
      </p:sp>
      <p:sp>
        <p:nvSpPr>
          <p:cNvPr id="5" name="object 5"/>
          <p:cNvSpPr/>
          <p:nvPr/>
        </p:nvSpPr>
        <p:spPr>
          <a:xfrm>
            <a:off x="2886075" y="1397000"/>
            <a:ext cx="3736975" cy="1983105"/>
          </a:xfrm>
          <a:custGeom>
            <a:avLst/>
            <a:gdLst/>
            <a:ahLst/>
            <a:cxnLst/>
            <a:rect l="l" t="t" r="r" b="b"/>
            <a:pathLst>
              <a:path w="3736975" h="1983104">
                <a:moveTo>
                  <a:pt x="0" y="169417"/>
                </a:moveTo>
                <a:lnTo>
                  <a:pt x="6049" y="124368"/>
                </a:lnTo>
                <a:lnTo>
                  <a:pt x="23123" y="83895"/>
                </a:lnTo>
                <a:lnTo>
                  <a:pt x="49609" y="49609"/>
                </a:lnTo>
                <a:lnTo>
                  <a:pt x="83895" y="23123"/>
                </a:lnTo>
                <a:lnTo>
                  <a:pt x="124368" y="6049"/>
                </a:lnTo>
                <a:lnTo>
                  <a:pt x="169418" y="0"/>
                </a:lnTo>
                <a:lnTo>
                  <a:pt x="3567557" y="0"/>
                </a:lnTo>
                <a:lnTo>
                  <a:pt x="3612606" y="6049"/>
                </a:lnTo>
                <a:lnTo>
                  <a:pt x="3653079" y="23123"/>
                </a:lnTo>
                <a:lnTo>
                  <a:pt x="3687365" y="49609"/>
                </a:lnTo>
                <a:lnTo>
                  <a:pt x="3713851" y="83895"/>
                </a:lnTo>
                <a:lnTo>
                  <a:pt x="3730925" y="124368"/>
                </a:lnTo>
                <a:lnTo>
                  <a:pt x="3736975" y="169417"/>
                </a:lnTo>
                <a:lnTo>
                  <a:pt x="3736975" y="1813305"/>
                </a:lnTo>
                <a:lnTo>
                  <a:pt x="3730925" y="1858364"/>
                </a:lnTo>
                <a:lnTo>
                  <a:pt x="3713851" y="1898861"/>
                </a:lnTo>
                <a:lnTo>
                  <a:pt x="3687365" y="1933178"/>
                </a:lnTo>
                <a:lnTo>
                  <a:pt x="3653079" y="1959694"/>
                </a:lnTo>
                <a:lnTo>
                  <a:pt x="3612606" y="1976792"/>
                </a:lnTo>
                <a:lnTo>
                  <a:pt x="3567557" y="1982851"/>
                </a:lnTo>
                <a:lnTo>
                  <a:pt x="169418" y="1982851"/>
                </a:lnTo>
                <a:lnTo>
                  <a:pt x="124368" y="1976792"/>
                </a:lnTo>
                <a:lnTo>
                  <a:pt x="83895" y="1959694"/>
                </a:lnTo>
                <a:lnTo>
                  <a:pt x="49609" y="1933178"/>
                </a:lnTo>
                <a:lnTo>
                  <a:pt x="23123" y="1898861"/>
                </a:lnTo>
                <a:lnTo>
                  <a:pt x="6049" y="1858364"/>
                </a:lnTo>
                <a:lnTo>
                  <a:pt x="0" y="1813305"/>
                </a:lnTo>
                <a:lnTo>
                  <a:pt x="0" y="169417"/>
                </a:lnTo>
                <a:close/>
              </a:path>
            </a:pathLst>
          </a:custGeom>
          <a:ln w="12700">
            <a:solidFill>
              <a:srgbClr val="000000"/>
            </a:solidFill>
          </a:ln>
        </p:spPr>
        <p:txBody>
          <a:bodyPr wrap="square" lIns="0" tIns="0" rIns="0" bIns="0" rtlCol="0"/>
          <a:lstStyle/>
          <a:p>
            <a:endParaRPr/>
          </a:p>
        </p:txBody>
      </p:sp>
      <p:sp>
        <p:nvSpPr>
          <p:cNvPr id="6" name="object 6"/>
          <p:cNvSpPr/>
          <p:nvPr/>
        </p:nvSpPr>
        <p:spPr>
          <a:xfrm>
            <a:off x="3278251" y="2963926"/>
            <a:ext cx="292100" cy="290830"/>
          </a:xfrm>
          <a:custGeom>
            <a:avLst/>
            <a:gdLst/>
            <a:ahLst/>
            <a:cxnLst/>
            <a:rect l="l" t="t" r="r" b="b"/>
            <a:pathLst>
              <a:path w="292100" h="290829">
                <a:moveTo>
                  <a:pt x="146050" y="0"/>
                </a:moveTo>
                <a:lnTo>
                  <a:pt x="99844" y="7403"/>
                </a:lnTo>
                <a:lnTo>
                  <a:pt x="59746" y="28017"/>
                </a:lnTo>
                <a:lnTo>
                  <a:pt x="28147" y="59445"/>
                </a:lnTo>
                <a:lnTo>
                  <a:pt x="7435" y="99291"/>
                </a:lnTo>
                <a:lnTo>
                  <a:pt x="0" y="145161"/>
                </a:lnTo>
                <a:lnTo>
                  <a:pt x="7435" y="191092"/>
                </a:lnTo>
                <a:lnTo>
                  <a:pt x="28147" y="230976"/>
                </a:lnTo>
                <a:lnTo>
                  <a:pt x="59746" y="262423"/>
                </a:lnTo>
                <a:lnTo>
                  <a:pt x="99844" y="283044"/>
                </a:lnTo>
                <a:lnTo>
                  <a:pt x="146050" y="290449"/>
                </a:lnTo>
                <a:lnTo>
                  <a:pt x="192206" y="283044"/>
                </a:lnTo>
                <a:lnTo>
                  <a:pt x="232298" y="262423"/>
                </a:lnTo>
                <a:lnTo>
                  <a:pt x="263916" y="230976"/>
                </a:lnTo>
                <a:lnTo>
                  <a:pt x="284652" y="191092"/>
                </a:lnTo>
                <a:lnTo>
                  <a:pt x="292100" y="145161"/>
                </a:lnTo>
                <a:lnTo>
                  <a:pt x="284652" y="99291"/>
                </a:lnTo>
                <a:lnTo>
                  <a:pt x="263916" y="59445"/>
                </a:lnTo>
                <a:lnTo>
                  <a:pt x="232298" y="28017"/>
                </a:lnTo>
                <a:lnTo>
                  <a:pt x="192206" y="7403"/>
                </a:lnTo>
                <a:lnTo>
                  <a:pt x="146050" y="0"/>
                </a:lnTo>
                <a:close/>
              </a:path>
            </a:pathLst>
          </a:custGeom>
          <a:solidFill>
            <a:srgbClr val="FFE7FF"/>
          </a:solidFill>
        </p:spPr>
        <p:txBody>
          <a:bodyPr wrap="square" lIns="0" tIns="0" rIns="0" bIns="0" rtlCol="0"/>
          <a:lstStyle/>
          <a:p>
            <a:endParaRPr/>
          </a:p>
        </p:txBody>
      </p:sp>
      <p:sp>
        <p:nvSpPr>
          <p:cNvPr id="7" name="object 7"/>
          <p:cNvSpPr/>
          <p:nvPr/>
        </p:nvSpPr>
        <p:spPr>
          <a:xfrm>
            <a:off x="3278251" y="2963926"/>
            <a:ext cx="292100" cy="290830"/>
          </a:xfrm>
          <a:custGeom>
            <a:avLst/>
            <a:gdLst/>
            <a:ahLst/>
            <a:cxnLst/>
            <a:rect l="l" t="t" r="r" b="b"/>
            <a:pathLst>
              <a:path w="292100" h="290829">
                <a:moveTo>
                  <a:pt x="0" y="145161"/>
                </a:moveTo>
                <a:lnTo>
                  <a:pt x="7435" y="99291"/>
                </a:lnTo>
                <a:lnTo>
                  <a:pt x="28147" y="59445"/>
                </a:lnTo>
                <a:lnTo>
                  <a:pt x="59746" y="28017"/>
                </a:lnTo>
                <a:lnTo>
                  <a:pt x="99844" y="7403"/>
                </a:lnTo>
                <a:lnTo>
                  <a:pt x="146050" y="0"/>
                </a:lnTo>
                <a:lnTo>
                  <a:pt x="192206" y="7403"/>
                </a:lnTo>
                <a:lnTo>
                  <a:pt x="232298" y="28017"/>
                </a:lnTo>
                <a:lnTo>
                  <a:pt x="263916" y="59445"/>
                </a:lnTo>
                <a:lnTo>
                  <a:pt x="284652" y="99291"/>
                </a:lnTo>
                <a:lnTo>
                  <a:pt x="292100" y="145161"/>
                </a:lnTo>
                <a:lnTo>
                  <a:pt x="284652" y="191092"/>
                </a:lnTo>
                <a:lnTo>
                  <a:pt x="263916" y="230976"/>
                </a:lnTo>
                <a:lnTo>
                  <a:pt x="232298" y="262423"/>
                </a:lnTo>
                <a:lnTo>
                  <a:pt x="192206" y="283044"/>
                </a:lnTo>
                <a:lnTo>
                  <a:pt x="146050" y="290449"/>
                </a:lnTo>
                <a:lnTo>
                  <a:pt x="99844" y="283044"/>
                </a:lnTo>
                <a:lnTo>
                  <a:pt x="59746" y="262423"/>
                </a:lnTo>
                <a:lnTo>
                  <a:pt x="28147" y="230976"/>
                </a:lnTo>
                <a:lnTo>
                  <a:pt x="7435" y="191092"/>
                </a:lnTo>
                <a:lnTo>
                  <a:pt x="0" y="145161"/>
                </a:lnTo>
                <a:close/>
              </a:path>
            </a:pathLst>
          </a:custGeom>
          <a:ln w="12700">
            <a:solidFill>
              <a:srgbClr val="000000"/>
            </a:solidFill>
          </a:ln>
        </p:spPr>
        <p:txBody>
          <a:bodyPr wrap="square" lIns="0" tIns="0" rIns="0" bIns="0" rtlCol="0"/>
          <a:lstStyle/>
          <a:p>
            <a:endParaRPr/>
          </a:p>
        </p:txBody>
      </p:sp>
      <p:sp>
        <p:nvSpPr>
          <p:cNvPr id="8" name="object 8"/>
          <p:cNvSpPr/>
          <p:nvPr/>
        </p:nvSpPr>
        <p:spPr>
          <a:xfrm>
            <a:off x="4019550" y="2401125"/>
            <a:ext cx="171450" cy="0"/>
          </a:xfrm>
          <a:custGeom>
            <a:avLst/>
            <a:gdLst/>
            <a:ahLst/>
            <a:cxnLst/>
            <a:rect l="l" t="t" r="r" b="b"/>
            <a:pathLst>
              <a:path w="171450">
                <a:moveTo>
                  <a:pt x="0" y="0"/>
                </a:moveTo>
                <a:lnTo>
                  <a:pt x="171450" y="0"/>
                </a:lnTo>
              </a:path>
            </a:pathLst>
          </a:custGeom>
          <a:ln w="14350">
            <a:solidFill>
              <a:srgbClr val="000000"/>
            </a:solidFill>
          </a:ln>
        </p:spPr>
        <p:txBody>
          <a:bodyPr wrap="square" lIns="0" tIns="0" rIns="0" bIns="0" rtlCol="0"/>
          <a:lstStyle/>
          <a:p>
            <a:endParaRPr/>
          </a:p>
        </p:txBody>
      </p:sp>
      <p:sp>
        <p:nvSpPr>
          <p:cNvPr id="9" name="object 9"/>
          <p:cNvSpPr/>
          <p:nvPr/>
        </p:nvSpPr>
        <p:spPr>
          <a:xfrm>
            <a:off x="5368925" y="1560575"/>
            <a:ext cx="279400" cy="290830"/>
          </a:xfrm>
          <a:custGeom>
            <a:avLst/>
            <a:gdLst/>
            <a:ahLst/>
            <a:cxnLst/>
            <a:rect l="l" t="t" r="r" b="b"/>
            <a:pathLst>
              <a:path w="279400" h="290830">
                <a:moveTo>
                  <a:pt x="139700" y="0"/>
                </a:moveTo>
                <a:lnTo>
                  <a:pt x="95520" y="7403"/>
                </a:lnTo>
                <a:lnTo>
                  <a:pt x="57168" y="28017"/>
                </a:lnTo>
                <a:lnTo>
                  <a:pt x="26936" y="59445"/>
                </a:lnTo>
                <a:lnTo>
                  <a:pt x="7116" y="99291"/>
                </a:lnTo>
                <a:lnTo>
                  <a:pt x="0" y="145161"/>
                </a:lnTo>
                <a:lnTo>
                  <a:pt x="7116" y="191092"/>
                </a:lnTo>
                <a:lnTo>
                  <a:pt x="26936" y="230976"/>
                </a:lnTo>
                <a:lnTo>
                  <a:pt x="57168" y="262423"/>
                </a:lnTo>
                <a:lnTo>
                  <a:pt x="95520" y="283044"/>
                </a:lnTo>
                <a:lnTo>
                  <a:pt x="139700" y="290449"/>
                </a:lnTo>
                <a:lnTo>
                  <a:pt x="183879" y="283044"/>
                </a:lnTo>
                <a:lnTo>
                  <a:pt x="222231" y="262423"/>
                </a:lnTo>
                <a:lnTo>
                  <a:pt x="252463" y="230976"/>
                </a:lnTo>
                <a:lnTo>
                  <a:pt x="272283" y="191092"/>
                </a:lnTo>
                <a:lnTo>
                  <a:pt x="279400" y="145161"/>
                </a:lnTo>
                <a:lnTo>
                  <a:pt x="272283" y="99291"/>
                </a:lnTo>
                <a:lnTo>
                  <a:pt x="252463" y="59445"/>
                </a:lnTo>
                <a:lnTo>
                  <a:pt x="222231" y="28017"/>
                </a:lnTo>
                <a:lnTo>
                  <a:pt x="183879" y="7403"/>
                </a:lnTo>
                <a:lnTo>
                  <a:pt x="139700" y="0"/>
                </a:lnTo>
                <a:close/>
              </a:path>
            </a:pathLst>
          </a:custGeom>
          <a:solidFill>
            <a:srgbClr val="FFE7FF"/>
          </a:solidFill>
        </p:spPr>
        <p:txBody>
          <a:bodyPr wrap="square" lIns="0" tIns="0" rIns="0" bIns="0" rtlCol="0"/>
          <a:lstStyle/>
          <a:p>
            <a:endParaRPr/>
          </a:p>
        </p:txBody>
      </p:sp>
      <p:sp>
        <p:nvSpPr>
          <p:cNvPr id="10" name="object 10"/>
          <p:cNvSpPr/>
          <p:nvPr/>
        </p:nvSpPr>
        <p:spPr>
          <a:xfrm>
            <a:off x="5368925" y="1560575"/>
            <a:ext cx="279400" cy="290830"/>
          </a:xfrm>
          <a:custGeom>
            <a:avLst/>
            <a:gdLst/>
            <a:ahLst/>
            <a:cxnLst/>
            <a:rect l="l" t="t" r="r" b="b"/>
            <a:pathLst>
              <a:path w="279400" h="290830">
                <a:moveTo>
                  <a:pt x="0" y="145161"/>
                </a:moveTo>
                <a:lnTo>
                  <a:pt x="7116" y="99291"/>
                </a:lnTo>
                <a:lnTo>
                  <a:pt x="26936" y="59445"/>
                </a:lnTo>
                <a:lnTo>
                  <a:pt x="57168" y="28017"/>
                </a:lnTo>
                <a:lnTo>
                  <a:pt x="95520" y="7403"/>
                </a:lnTo>
                <a:lnTo>
                  <a:pt x="139700" y="0"/>
                </a:lnTo>
                <a:lnTo>
                  <a:pt x="183879" y="7403"/>
                </a:lnTo>
                <a:lnTo>
                  <a:pt x="222231" y="28017"/>
                </a:lnTo>
                <a:lnTo>
                  <a:pt x="252463" y="59445"/>
                </a:lnTo>
                <a:lnTo>
                  <a:pt x="272283" y="99291"/>
                </a:lnTo>
                <a:lnTo>
                  <a:pt x="279400" y="145161"/>
                </a:lnTo>
                <a:lnTo>
                  <a:pt x="272283" y="191092"/>
                </a:lnTo>
                <a:lnTo>
                  <a:pt x="252463" y="230976"/>
                </a:lnTo>
                <a:lnTo>
                  <a:pt x="222231" y="262423"/>
                </a:lnTo>
                <a:lnTo>
                  <a:pt x="183879" y="283044"/>
                </a:lnTo>
                <a:lnTo>
                  <a:pt x="139700" y="290449"/>
                </a:lnTo>
                <a:lnTo>
                  <a:pt x="95520" y="283044"/>
                </a:lnTo>
                <a:lnTo>
                  <a:pt x="57168" y="262423"/>
                </a:lnTo>
                <a:lnTo>
                  <a:pt x="26936" y="230976"/>
                </a:lnTo>
                <a:lnTo>
                  <a:pt x="7116" y="191092"/>
                </a:lnTo>
                <a:lnTo>
                  <a:pt x="0" y="145161"/>
                </a:lnTo>
                <a:close/>
              </a:path>
            </a:pathLst>
          </a:custGeom>
          <a:ln w="12700">
            <a:solidFill>
              <a:srgbClr val="000000"/>
            </a:solidFill>
          </a:ln>
        </p:spPr>
        <p:txBody>
          <a:bodyPr wrap="square" lIns="0" tIns="0" rIns="0" bIns="0" rtlCol="0"/>
          <a:lstStyle/>
          <a:p>
            <a:endParaRPr/>
          </a:p>
        </p:txBody>
      </p:sp>
      <p:sp>
        <p:nvSpPr>
          <p:cNvPr id="11" name="object 11"/>
          <p:cNvSpPr/>
          <p:nvPr/>
        </p:nvSpPr>
        <p:spPr>
          <a:xfrm>
            <a:off x="5515800" y="1851025"/>
            <a:ext cx="0" cy="263525"/>
          </a:xfrm>
          <a:custGeom>
            <a:avLst/>
            <a:gdLst/>
            <a:ahLst/>
            <a:cxnLst/>
            <a:rect l="l" t="t" r="r" b="b"/>
            <a:pathLst>
              <a:path h="263525">
                <a:moveTo>
                  <a:pt x="0" y="0"/>
                </a:moveTo>
                <a:lnTo>
                  <a:pt x="0" y="263525"/>
                </a:lnTo>
              </a:path>
            </a:pathLst>
          </a:custGeom>
          <a:ln w="14350">
            <a:solidFill>
              <a:srgbClr val="000000"/>
            </a:solidFill>
          </a:ln>
        </p:spPr>
        <p:txBody>
          <a:bodyPr wrap="square" lIns="0" tIns="0" rIns="0" bIns="0" rtlCol="0"/>
          <a:lstStyle/>
          <a:p>
            <a:endParaRPr/>
          </a:p>
        </p:txBody>
      </p:sp>
      <p:sp>
        <p:nvSpPr>
          <p:cNvPr id="12" name="object 12"/>
          <p:cNvSpPr/>
          <p:nvPr/>
        </p:nvSpPr>
        <p:spPr>
          <a:xfrm>
            <a:off x="5578475" y="2300351"/>
            <a:ext cx="239712" cy="176149"/>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4954651" y="1916112"/>
            <a:ext cx="133350" cy="122555"/>
          </a:xfrm>
          <a:custGeom>
            <a:avLst/>
            <a:gdLst/>
            <a:ahLst/>
            <a:cxnLst/>
            <a:rect l="l" t="t" r="r" b="b"/>
            <a:pathLst>
              <a:path w="133350" h="122555">
                <a:moveTo>
                  <a:pt x="0" y="122237"/>
                </a:moveTo>
                <a:lnTo>
                  <a:pt x="133350" y="122237"/>
                </a:lnTo>
                <a:lnTo>
                  <a:pt x="133350" y="0"/>
                </a:lnTo>
                <a:lnTo>
                  <a:pt x="0" y="0"/>
                </a:lnTo>
                <a:lnTo>
                  <a:pt x="0" y="122237"/>
                </a:lnTo>
                <a:close/>
              </a:path>
            </a:pathLst>
          </a:custGeom>
          <a:solidFill>
            <a:srgbClr val="FFE7FF"/>
          </a:solidFill>
        </p:spPr>
        <p:txBody>
          <a:bodyPr wrap="square" lIns="0" tIns="0" rIns="0" bIns="0" rtlCol="0"/>
          <a:lstStyle/>
          <a:p>
            <a:endParaRPr/>
          </a:p>
        </p:txBody>
      </p:sp>
      <p:sp>
        <p:nvSpPr>
          <p:cNvPr id="14" name="object 14"/>
          <p:cNvSpPr txBox="1"/>
          <p:nvPr/>
        </p:nvSpPr>
        <p:spPr>
          <a:xfrm>
            <a:off x="4942713" y="1879473"/>
            <a:ext cx="139700" cy="162560"/>
          </a:xfrm>
          <a:prstGeom prst="rect">
            <a:avLst/>
          </a:prstGeom>
        </p:spPr>
        <p:txBody>
          <a:bodyPr vert="horz" wrap="square" lIns="0" tIns="12700" rIns="0" bIns="0" rtlCol="0">
            <a:spAutoFit/>
          </a:bodyPr>
          <a:lstStyle/>
          <a:p>
            <a:pPr marL="12700">
              <a:lnSpc>
                <a:spcPct val="100000"/>
              </a:lnSpc>
              <a:spcBef>
                <a:spcPts val="100"/>
              </a:spcBef>
            </a:pPr>
            <a:r>
              <a:rPr sz="900" spc="-80" dirty="0">
                <a:solidFill>
                  <a:srgbClr val="333333"/>
                </a:solidFill>
                <a:latin typeface="Arial"/>
                <a:cs typeface="Arial"/>
              </a:rPr>
              <a:t>kV</a:t>
            </a:r>
            <a:endParaRPr sz="900">
              <a:latin typeface="Arial"/>
              <a:cs typeface="Arial"/>
            </a:endParaRPr>
          </a:p>
        </p:txBody>
      </p:sp>
      <p:sp>
        <p:nvSpPr>
          <p:cNvPr id="15" name="object 15"/>
          <p:cNvSpPr/>
          <p:nvPr/>
        </p:nvSpPr>
        <p:spPr>
          <a:xfrm>
            <a:off x="3430651" y="2447925"/>
            <a:ext cx="0" cy="519430"/>
          </a:xfrm>
          <a:custGeom>
            <a:avLst/>
            <a:gdLst/>
            <a:ahLst/>
            <a:cxnLst/>
            <a:rect l="l" t="t" r="r" b="b"/>
            <a:pathLst>
              <a:path h="519430">
                <a:moveTo>
                  <a:pt x="0" y="0"/>
                </a:moveTo>
                <a:lnTo>
                  <a:pt x="0" y="519175"/>
                </a:lnTo>
              </a:path>
            </a:pathLst>
          </a:custGeom>
          <a:ln w="12700">
            <a:solidFill>
              <a:srgbClr val="333333"/>
            </a:solidFill>
          </a:ln>
        </p:spPr>
        <p:txBody>
          <a:bodyPr wrap="square" lIns="0" tIns="0" rIns="0" bIns="0" rtlCol="0"/>
          <a:lstStyle/>
          <a:p>
            <a:endParaRPr/>
          </a:p>
        </p:txBody>
      </p:sp>
      <p:sp>
        <p:nvSpPr>
          <p:cNvPr id="16" name="object 16"/>
          <p:cNvSpPr/>
          <p:nvPr/>
        </p:nvSpPr>
        <p:spPr>
          <a:xfrm>
            <a:off x="3815841" y="2452623"/>
            <a:ext cx="76200" cy="854075"/>
          </a:xfrm>
          <a:custGeom>
            <a:avLst/>
            <a:gdLst/>
            <a:ahLst/>
            <a:cxnLst/>
            <a:rect l="l" t="t" r="r" b="b"/>
            <a:pathLst>
              <a:path w="76200" h="854075">
                <a:moveTo>
                  <a:pt x="31656" y="777992"/>
                </a:moveTo>
                <a:lnTo>
                  <a:pt x="0" y="778255"/>
                </a:lnTo>
                <a:lnTo>
                  <a:pt x="38608" y="854075"/>
                </a:lnTo>
                <a:lnTo>
                  <a:pt x="69768" y="790701"/>
                </a:lnTo>
                <a:lnTo>
                  <a:pt x="31750" y="790701"/>
                </a:lnTo>
                <a:lnTo>
                  <a:pt x="31656" y="777992"/>
                </a:lnTo>
                <a:close/>
              </a:path>
              <a:path w="76200" h="854075">
                <a:moveTo>
                  <a:pt x="44356" y="777886"/>
                </a:moveTo>
                <a:lnTo>
                  <a:pt x="31656" y="777992"/>
                </a:lnTo>
                <a:lnTo>
                  <a:pt x="31750" y="790701"/>
                </a:lnTo>
                <a:lnTo>
                  <a:pt x="44450" y="790575"/>
                </a:lnTo>
                <a:lnTo>
                  <a:pt x="44356" y="777886"/>
                </a:lnTo>
                <a:close/>
              </a:path>
              <a:path w="76200" h="854075">
                <a:moveTo>
                  <a:pt x="76200" y="777621"/>
                </a:moveTo>
                <a:lnTo>
                  <a:pt x="44356" y="777886"/>
                </a:lnTo>
                <a:lnTo>
                  <a:pt x="44450" y="790575"/>
                </a:lnTo>
                <a:lnTo>
                  <a:pt x="31750" y="790701"/>
                </a:lnTo>
                <a:lnTo>
                  <a:pt x="69768" y="790701"/>
                </a:lnTo>
                <a:lnTo>
                  <a:pt x="76200" y="777621"/>
                </a:lnTo>
                <a:close/>
              </a:path>
              <a:path w="76200" h="854075">
                <a:moveTo>
                  <a:pt x="38608" y="0"/>
                </a:moveTo>
                <a:lnTo>
                  <a:pt x="25908" y="126"/>
                </a:lnTo>
                <a:lnTo>
                  <a:pt x="31656" y="777992"/>
                </a:lnTo>
                <a:lnTo>
                  <a:pt x="44356" y="777886"/>
                </a:lnTo>
                <a:lnTo>
                  <a:pt x="38608" y="0"/>
                </a:lnTo>
                <a:close/>
              </a:path>
            </a:pathLst>
          </a:custGeom>
          <a:solidFill>
            <a:srgbClr val="333333"/>
          </a:solidFill>
        </p:spPr>
        <p:txBody>
          <a:bodyPr wrap="square" lIns="0" tIns="0" rIns="0" bIns="0" rtlCol="0"/>
          <a:lstStyle/>
          <a:p>
            <a:endParaRPr/>
          </a:p>
        </p:txBody>
      </p:sp>
      <p:sp>
        <p:nvSpPr>
          <p:cNvPr id="17" name="object 17"/>
          <p:cNvSpPr/>
          <p:nvPr/>
        </p:nvSpPr>
        <p:spPr>
          <a:xfrm>
            <a:off x="5265673" y="2143125"/>
            <a:ext cx="76200" cy="673100"/>
          </a:xfrm>
          <a:custGeom>
            <a:avLst/>
            <a:gdLst/>
            <a:ahLst/>
            <a:cxnLst/>
            <a:rect l="l" t="t" r="r" b="b"/>
            <a:pathLst>
              <a:path w="76200" h="673100">
                <a:moveTo>
                  <a:pt x="31750" y="596900"/>
                </a:moveTo>
                <a:lnTo>
                  <a:pt x="0" y="596900"/>
                </a:lnTo>
                <a:lnTo>
                  <a:pt x="38100" y="673100"/>
                </a:lnTo>
                <a:lnTo>
                  <a:pt x="69850" y="609600"/>
                </a:lnTo>
                <a:lnTo>
                  <a:pt x="31750" y="609600"/>
                </a:lnTo>
                <a:lnTo>
                  <a:pt x="31750" y="596900"/>
                </a:lnTo>
                <a:close/>
              </a:path>
              <a:path w="76200" h="673100">
                <a:moveTo>
                  <a:pt x="44450" y="0"/>
                </a:moveTo>
                <a:lnTo>
                  <a:pt x="31750" y="0"/>
                </a:lnTo>
                <a:lnTo>
                  <a:pt x="31750" y="609600"/>
                </a:lnTo>
                <a:lnTo>
                  <a:pt x="44576" y="609600"/>
                </a:lnTo>
                <a:lnTo>
                  <a:pt x="44450" y="0"/>
                </a:lnTo>
                <a:close/>
              </a:path>
              <a:path w="76200" h="673100">
                <a:moveTo>
                  <a:pt x="76200" y="596900"/>
                </a:moveTo>
                <a:lnTo>
                  <a:pt x="44574" y="596900"/>
                </a:lnTo>
                <a:lnTo>
                  <a:pt x="44576" y="609600"/>
                </a:lnTo>
                <a:lnTo>
                  <a:pt x="69850" y="609600"/>
                </a:lnTo>
                <a:lnTo>
                  <a:pt x="76200" y="596900"/>
                </a:lnTo>
                <a:close/>
              </a:path>
            </a:pathLst>
          </a:custGeom>
          <a:solidFill>
            <a:srgbClr val="333333"/>
          </a:solidFill>
        </p:spPr>
        <p:txBody>
          <a:bodyPr wrap="square" lIns="0" tIns="0" rIns="0" bIns="0" rtlCol="0"/>
          <a:lstStyle/>
          <a:p>
            <a:endParaRPr/>
          </a:p>
        </p:txBody>
      </p:sp>
      <p:sp>
        <p:nvSpPr>
          <p:cNvPr id="18" name="object 18"/>
          <p:cNvSpPr/>
          <p:nvPr/>
        </p:nvSpPr>
        <p:spPr>
          <a:xfrm>
            <a:off x="5822188" y="2608326"/>
            <a:ext cx="0" cy="644525"/>
          </a:xfrm>
          <a:custGeom>
            <a:avLst/>
            <a:gdLst/>
            <a:ahLst/>
            <a:cxnLst/>
            <a:rect l="l" t="t" r="r" b="b"/>
            <a:pathLst>
              <a:path h="644525">
                <a:moveTo>
                  <a:pt x="0" y="0"/>
                </a:moveTo>
                <a:lnTo>
                  <a:pt x="0" y="644398"/>
                </a:lnTo>
              </a:path>
            </a:pathLst>
          </a:custGeom>
          <a:ln w="17525">
            <a:solidFill>
              <a:srgbClr val="333333"/>
            </a:solidFill>
          </a:ln>
        </p:spPr>
        <p:txBody>
          <a:bodyPr wrap="square" lIns="0" tIns="0" rIns="0" bIns="0" rtlCol="0"/>
          <a:lstStyle/>
          <a:p>
            <a:endParaRPr/>
          </a:p>
        </p:txBody>
      </p:sp>
      <p:sp>
        <p:nvSpPr>
          <p:cNvPr id="19" name="object 19"/>
          <p:cNvSpPr/>
          <p:nvPr/>
        </p:nvSpPr>
        <p:spPr>
          <a:xfrm>
            <a:off x="3365500" y="2860675"/>
            <a:ext cx="125730" cy="0"/>
          </a:xfrm>
          <a:custGeom>
            <a:avLst/>
            <a:gdLst/>
            <a:ahLst/>
            <a:cxnLst/>
            <a:rect l="l" t="t" r="r" b="b"/>
            <a:pathLst>
              <a:path w="125729">
                <a:moveTo>
                  <a:pt x="0" y="0"/>
                </a:moveTo>
                <a:lnTo>
                  <a:pt x="125475" y="0"/>
                </a:lnTo>
              </a:path>
            </a:pathLst>
          </a:custGeom>
          <a:ln w="12700">
            <a:solidFill>
              <a:srgbClr val="333333"/>
            </a:solidFill>
          </a:ln>
        </p:spPr>
        <p:txBody>
          <a:bodyPr wrap="square" lIns="0" tIns="0" rIns="0" bIns="0" rtlCol="0"/>
          <a:lstStyle/>
          <a:p>
            <a:endParaRPr/>
          </a:p>
        </p:txBody>
      </p:sp>
      <p:sp>
        <p:nvSpPr>
          <p:cNvPr id="20" name="object 20"/>
          <p:cNvSpPr/>
          <p:nvPr/>
        </p:nvSpPr>
        <p:spPr>
          <a:xfrm>
            <a:off x="3760851" y="2860675"/>
            <a:ext cx="125730" cy="0"/>
          </a:xfrm>
          <a:custGeom>
            <a:avLst/>
            <a:gdLst/>
            <a:ahLst/>
            <a:cxnLst/>
            <a:rect l="l" t="t" r="r" b="b"/>
            <a:pathLst>
              <a:path w="125729">
                <a:moveTo>
                  <a:pt x="0" y="0"/>
                </a:moveTo>
                <a:lnTo>
                  <a:pt x="125349" y="0"/>
                </a:lnTo>
              </a:path>
            </a:pathLst>
          </a:custGeom>
          <a:ln w="12700">
            <a:solidFill>
              <a:srgbClr val="333333"/>
            </a:solidFill>
          </a:ln>
        </p:spPr>
        <p:txBody>
          <a:bodyPr wrap="square" lIns="0" tIns="0" rIns="0" bIns="0" rtlCol="0"/>
          <a:lstStyle/>
          <a:p>
            <a:endParaRPr/>
          </a:p>
        </p:txBody>
      </p:sp>
      <p:sp>
        <p:nvSpPr>
          <p:cNvPr id="21" name="object 21"/>
          <p:cNvSpPr/>
          <p:nvPr/>
        </p:nvSpPr>
        <p:spPr>
          <a:xfrm>
            <a:off x="5603875" y="2608198"/>
            <a:ext cx="304800" cy="5080"/>
          </a:xfrm>
          <a:custGeom>
            <a:avLst/>
            <a:gdLst/>
            <a:ahLst/>
            <a:cxnLst/>
            <a:rect l="l" t="t" r="r" b="b"/>
            <a:pathLst>
              <a:path w="304800" h="5080">
                <a:moveTo>
                  <a:pt x="0" y="4825"/>
                </a:moveTo>
                <a:lnTo>
                  <a:pt x="304800" y="0"/>
                </a:lnTo>
              </a:path>
            </a:pathLst>
          </a:custGeom>
          <a:ln w="76200">
            <a:solidFill>
              <a:srgbClr val="333333"/>
            </a:solidFill>
          </a:ln>
        </p:spPr>
        <p:txBody>
          <a:bodyPr wrap="square" lIns="0" tIns="0" rIns="0" bIns="0" rtlCol="0"/>
          <a:lstStyle/>
          <a:p>
            <a:endParaRPr/>
          </a:p>
        </p:txBody>
      </p:sp>
      <p:sp>
        <p:nvSpPr>
          <p:cNvPr id="22" name="object 22"/>
          <p:cNvSpPr/>
          <p:nvPr/>
        </p:nvSpPr>
        <p:spPr>
          <a:xfrm>
            <a:off x="3735451" y="2146300"/>
            <a:ext cx="1443355" cy="247650"/>
          </a:xfrm>
          <a:custGeom>
            <a:avLst/>
            <a:gdLst/>
            <a:ahLst/>
            <a:cxnLst/>
            <a:rect l="l" t="t" r="r" b="b"/>
            <a:pathLst>
              <a:path w="1443354" h="247650">
                <a:moveTo>
                  <a:pt x="694107" y="128524"/>
                </a:moveTo>
                <a:lnTo>
                  <a:pt x="0" y="128524"/>
                </a:lnTo>
                <a:lnTo>
                  <a:pt x="0" y="247650"/>
                </a:lnTo>
                <a:lnTo>
                  <a:pt x="694107" y="128524"/>
                </a:lnTo>
                <a:close/>
              </a:path>
              <a:path w="1443354" h="247650">
                <a:moveTo>
                  <a:pt x="1442974" y="0"/>
                </a:moveTo>
                <a:lnTo>
                  <a:pt x="694107" y="128524"/>
                </a:lnTo>
                <a:lnTo>
                  <a:pt x="1442974" y="128524"/>
                </a:lnTo>
                <a:lnTo>
                  <a:pt x="1442974" y="0"/>
                </a:lnTo>
                <a:close/>
              </a:path>
            </a:pathLst>
          </a:custGeom>
          <a:solidFill>
            <a:srgbClr val="FFE7FF"/>
          </a:solidFill>
        </p:spPr>
        <p:txBody>
          <a:bodyPr wrap="square" lIns="0" tIns="0" rIns="0" bIns="0" rtlCol="0"/>
          <a:lstStyle/>
          <a:p>
            <a:endParaRPr/>
          </a:p>
        </p:txBody>
      </p:sp>
      <p:sp>
        <p:nvSpPr>
          <p:cNvPr id="23" name="object 23"/>
          <p:cNvSpPr/>
          <p:nvPr/>
        </p:nvSpPr>
        <p:spPr>
          <a:xfrm>
            <a:off x="3735451" y="2146300"/>
            <a:ext cx="1443355" cy="247650"/>
          </a:xfrm>
          <a:custGeom>
            <a:avLst/>
            <a:gdLst/>
            <a:ahLst/>
            <a:cxnLst/>
            <a:rect l="l" t="t" r="r" b="b"/>
            <a:pathLst>
              <a:path w="1443354" h="247650">
                <a:moveTo>
                  <a:pt x="0" y="247650"/>
                </a:moveTo>
                <a:lnTo>
                  <a:pt x="0" y="128524"/>
                </a:lnTo>
                <a:lnTo>
                  <a:pt x="1442974" y="128524"/>
                </a:lnTo>
                <a:lnTo>
                  <a:pt x="1442974" y="0"/>
                </a:lnTo>
              </a:path>
            </a:pathLst>
          </a:custGeom>
          <a:ln w="12700">
            <a:solidFill>
              <a:srgbClr val="333333"/>
            </a:solidFill>
          </a:ln>
        </p:spPr>
        <p:txBody>
          <a:bodyPr wrap="square" lIns="0" tIns="0" rIns="0" bIns="0" rtlCol="0"/>
          <a:lstStyle/>
          <a:p>
            <a:endParaRPr/>
          </a:p>
        </p:txBody>
      </p:sp>
      <p:sp>
        <p:nvSpPr>
          <p:cNvPr id="24" name="object 24"/>
          <p:cNvSpPr/>
          <p:nvPr/>
        </p:nvSpPr>
        <p:spPr>
          <a:xfrm>
            <a:off x="5627751" y="3290823"/>
            <a:ext cx="792480" cy="635"/>
          </a:xfrm>
          <a:custGeom>
            <a:avLst/>
            <a:gdLst/>
            <a:ahLst/>
            <a:cxnLst/>
            <a:rect l="l" t="t" r="r" b="b"/>
            <a:pathLst>
              <a:path w="792479" h="635">
                <a:moveTo>
                  <a:pt x="792099" y="0"/>
                </a:moveTo>
                <a:lnTo>
                  <a:pt x="0" y="126"/>
                </a:lnTo>
              </a:path>
            </a:pathLst>
          </a:custGeom>
          <a:ln w="76200">
            <a:solidFill>
              <a:srgbClr val="333333"/>
            </a:solidFill>
          </a:ln>
        </p:spPr>
        <p:txBody>
          <a:bodyPr wrap="square" lIns="0" tIns="0" rIns="0" bIns="0" rtlCol="0"/>
          <a:lstStyle/>
          <a:p>
            <a:endParaRPr/>
          </a:p>
        </p:txBody>
      </p:sp>
      <p:sp>
        <p:nvSpPr>
          <p:cNvPr id="25" name="object 25"/>
          <p:cNvSpPr/>
          <p:nvPr/>
        </p:nvSpPr>
        <p:spPr>
          <a:xfrm>
            <a:off x="3165475" y="2409825"/>
            <a:ext cx="854075" cy="0"/>
          </a:xfrm>
          <a:custGeom>
            <a:avLst/>
            <a:gdLst/>
            <a:ahLst/>
            <a:cxnLst/>
            <a:rect l="l" t="t" r="r" b="b"/>
            <a:pathLst>
              <a:path w="854075">
                <a:moveTo>
                  <a:pt x="854075" y="0"/>
                </a:moveTo>
                <a:lnTo>
                  <a:pt x="0" y="0"/>
                </a:lnTo>
              </a:path>
            </a:pathLst>
          </a:custGeom>
          <a:ln w="76200">
            <a:solidFill>
              <a:srgbClr val="333333"/>
            </a:solidFill>
          </a:ln>
        </p:spPr>
        <p:txBody>
          <a:bodyPr wrap="square" lIns="0" tIns="0" rIns="0" bIns="0" rtlCol="0"/>
          <a:lstStyle/>
          <a:p>
            <a:endParaRPr/>
          </a:p>
        </p:txBody>
      </p:sp>
      <p:sp>
        <p:nvSpPr>
          <p:cNvPr id="26" name="object 26"/>
          <p:cNvSpPr/>
          <p:nvPr/>
        </p:nvSpPr>
        <p:spPr>
          <a:xfrm>
            <a:off x="5041900" y="2152650"/>
            <a:ext cx="882650" cy="0"/>
          </a:xfrm>
          <a:custGeom>
            <a:avLst/>
            <a:gdLst/>
            <a:ahLst/>
            <a:cxnLst/>
            <a:rect l="l" t="t" r="r" b="b"/>
            <a:pathLst>
              <a:path w="882650">
                <a:moveTo>
                  <a:pt x="882650" y="0"/>
                </a:moveTo>
                <a:lnTo>
                  <a:pt x="0" y="0"/>
                </a:lnTo>
              </a:path>
            </a:pathLst>
          </a:custGeom>
          <a:ln w="76200">
            <a:solidFill>
              <a:srgbClr val="333333"/>
            </a:solidFill>
          </a:ln>
        </p:spPr>
        <p:txBody>
          <a:bodyPr wrap="square" lIns="0" tIns="0" rIns="0" bIns="0" rtlCol="0"/>
          <a:lstStyle/>
          <a:p>
            <a:endParaRPr/>
          </a:p>
        </p:txBody>
      </p:sp>
      <p:sp>
        <p:nvSpPr>
          <p:cNvPr id="27" name="object 27"/>
          <p:cNvSpPr/>
          <p:nvPr/>
        </p:nvSpPr>
        <p:spPr>
          <a:xfrm>
            <a:off x="5718175" y="2173351"/>
            <a:ext cx="0" cy="398780"/>
          </a:xfrm>
          <a:custGeom>
            <a:avLst/>
            <a:gdLst/>
            <a:ahLst/>
            <a:cxnLst/>
            <a:rect l="l" t="t" r="r" b="b"/>
            <a:pathLst>
              <a:path h="398780">
                <a:moveTo>
                  <a:pt x="0" y="0"/>
                </a:moveTo>
                <a:lnTo>
                  <a:pt x="0" y="398399"/>
                </a:lnTo>
              </a:path>
            </a:pathLst>
          </a:custGeom>
          <a:ln w="12700">
            <a:solidFill>
              <a:srgbClr val="333333"/>
            </a:solidFill>
          </a:ln>
        </p:spPr>
        <p:txBody>
          <a:bodyPr wrap="square" lIns="0" tIns="0" rIns="0" bIns="0" rtlCol="0"/>
          <a:lstStyle/>
          <a:p>
            <a:endParaRPr/>
          </a:p>
        </p:txBody>
      </p:sp>
      <p:sp>
        <p:nvSpPr>
          <p:cNvPr id="28" name="object 28"/>
          <p:cNvSpPr txBox="1">
            <a:spLocks noGrp="1"/>
          </p:cNvSpPr>
          <p:nvPr>
            <p:ph type="title"/>
          </p:nvPr>
        </p:nvSpPr>
        <p:spPr>
          <a:xfrm>
            <a:off x="531361" y="548680"/>
            <a:ext cx="7678598" cy="627736"/>
          </a:xfrm>
          <a:prstGeom prst="rect">
            <a:avLst/>
          </a:prstGeom>
        </p:spPr>
        <p:txBody>
          <a:bodyPr vert="horz" wrap="square" lIns="0" tIns="12065" rIns="0" bIns="0" rtlCol="0">
            <a:spAutoFit/>
          </a:bodyPr>
          <a:lstStyle/>
          <a:p>
            <a:pPr marL="12700">
              <a:lnSpc>
                <a:spcPct val="100000"/>
              </a:lnSpc>
              <a:spcBef>
                <a:spcPts val="95"/>
              </a:spcBef>
            </a:pPr>
            <a:r>
              <a:rPr spc="-210" dirty="0"/>
              <a:t>Contingency </a:t>
            </a:r>
            <a:r>
              <a:rPr spc="-215" dirty="0" smtClean="0"/>
              <a:t>Analysis</a:t>
            </a:r>
            <a:r>
              <a:rPr lang="en-IN" spc="-215" dirty="0" smtClean="0"/>
              <a:t> </a:t>
            </a:r>
            <a:r>
              <a:rPr lang="en-IN" dirty="0" smtClean="0"/>
              <a:t>: O</a:t>
            </a:r>
            <a:r>
              <a:rPr spc="-170" dirty="0" err="1" smtClean="0"/>
              <a:t>verview</a:t>
            </a:r>
            <a:endParaRPr spc="-170" dirty="0"/>
          </a:p>
        </p:txBody>
      </p:sp>
      <p:sp>
        <p:nvSpPr>
          <p:cNvPr id="29" name="object 29"/>
          <p:cNvSpPr txBox="1"/>
          <p:nvPr/>
        </p:nvSpPr>
        <p:spPr>
          <a:xfrm>
            <a:off x="763625" y="4149978"/>
            <a:ext cx="7439025" cy="1561465"/>
          </a:xfrm>
          <a:prstGeom prst="rect">
            <a:avLst/>
          </a:prstGeom>
        </p:spPr>
        <p:txBody>
          <a:bodyPr vert="horz" wrap="square" lIns="0" tIns="47625" rIns="0" bIns="0" rtlCol="0">
            <a:spAutoFit/>
          </a:bodyPr>
          <a:lstStyle/>
          <a:p>
            <a:pPr marL="355600" marR="5080" indent="-343535">
              <a:lnSpc>
                <a:spcPts val="2160"/>
              </a:lnSpc>
              <a:spcBef>
                <a:spcPts val="37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210" dirty="0">
                <a:solidFill>
                  <a:srgbClr val="5F5F5F"/>
                </a:solidFill>
                <a:latin typeface="Arial"/>
                <a:cs typeface="Arial"/>
              </a:rPr>
              <a:t>Contingency Analysis </a:t>
            </a:r>
            <a:r>
              <a:rPr sz="2000" b="1" spc="-150" dirty="0">
                <a:solidFill>
                  <a:srgbClr val="5F5F5F"/>
                </a:solidFill>
                <a:latin typeface="Arial"/>
                <a:cs typeface="Arial"/>
              </a:rPr>
              <a:t>reports </a:t>
            </a:r>
            <a:r>
              <a:rPr sz="2000" b="1" spc="-170" dirty="0">
                <a:solidFill>
                  <a:srgbClr val="5F5F5F"/>
                </a:solidFill>
                <a:latin typeface="Arial"/>
                <a:cs typeface="Arial"/>
              </a:rPr>
              <a:t>which </a:t>
            </a:r>
            <a:r>
              <a:rPr sz="2000" b="1" spc="-160" dirty="0">
                <a:solidFill>
                  <a:srgbClr val="5F5F5F"/>
                </a:solidFill>
                <a:latin typeface="Arial"/>
                <a:cs typeface="Arial"/>
              </a:rPr>
              <a:t>hypothetical </a:t>
            </a:r>
            <a:r>
              <a:rPr sz="2000" b="1" spc="-200" dirty="0">
                <a:solidFill>
                  <a:srgbClr val="5F5F5F"/>
                </a:solidFill>
                <a:latin typeface="Arial"/>
                <a:cs typeface="Arial"/>
              </a:rPr>
              <a:t>contingencies </a:t>
            </a:r>
            <a:r>
              <a:rPr sz="2000" b="1" spc="-160" dirty="0">
                <a:solidFill>
                  <a:srgbClr val="5F5F5F"/>
                </a:solidFill>
                <a:latin typeface="Arial"/>
                <a:cs typeface="Arial"/>
              </a:rPr>
              <a:t>would  </a:t>
            </a:r>
            <a:r>
              <a:rPr sz="2000" b="1" spc="-235" dirty="0">
                <a:solidFill>
                  <a:srgbClr val="5F5F5F"/>
                </a:solidFill>
                <a:latin typeface="Arial"/>
                <a:cs typeface="Arial"/>
              </a:rPr>
              <a:t>cause </a:t>
            </a:r>
            <a:r>
              <a:rPr sz="2000" b="1" spc="-155" dirty="0">
                <a:solidFill>
                  <a:srgbClr val="5F5F5F"/>
                </a:solidFill>
                <a:latin typeface="Arial"/>
                <a:cs typeface="Arial"/>
              </a:rPr>
              <a:t>operating </a:t>
            </a:r>
            <a:r>
              <a:rPr sz="2000" b="1" spc="-95" dirty="0">
                <a:solidFill>
                  <a:srgbClr val="5F5F5F"/>
                </a:solidFill>
                <a:latin typeface="Arial"/>
                <a:cs typeface="Arial"/>
              </a:rPr>
              <a:t>limit</a:t>
            </a:r>
            <a:r>
              <a:rPr sz="2000" b="1" spc="-185" dirty="0">
                <a:solidFill>
                  <a:srgbClr val="5F5F5F"/>
                </a:solidFill>
                <a:latin typeface="Arial"/>
                <a:cs typeface="Arial"/>
              </a:rPr>
              <a:t> </a:t>
            </a:r>
            <a:r>
              <a:rPr sz="2000" b="1" spc="-160" dirty="0">
                <a:solidFill>
                  <a:srgbClr val="5F5F5F"/>
                </a:solidFill>
                <a:latin typeface="Arial"/>
                <a:cs typeface="Arial"/>
              </a:rPr>
              <a:t>violations</a:t>
            </a:r>
            <a:endParaRPr sz="2000" dirty="0">
              <a:latin typeface="Arial"/>
              <a:cs typeface="Arial"/>
            </a:endParaRPr>
          </a:p>
          <a:p>
            <a:pPr marL="12700">
              <a:lnSpc>
                <a:spcPct val="100000"/>
              </a:lnSpc>
              <a:spcBef>
                <a:spcPts val="133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65" dirty="0">
                <a:solidFill>
                  <a:srgbClr val="5F5F5F"/>
                </a:solidFill>
                <a:latin typeface="Arial"/>
                <a:cs typeface="Arial"/>
              </a:rPr>
              <a:t>Flexible </a:t>
            </a:r>
            <a:r>
              <a:rPr sz="2000" b="1" spc="-200" dirty="0">
                <a:solidFill>
                  <a:srgbClr val="5F5F5F"/>
                </a:solidFill>
                <a:latin typeface="Arial"/>
                <a:cs typeface="Arial"/>
              </a:rPr>
              <a:t>contingency</a:t>
            </a:r>
            <a:r>
              <a:rPr sz="2000" b="1" spc="-50" dirty="0">
                <a:solidFill>
                  <a:srgbClr val="5F5F5F"/>
                </a:solidFill>
                <a:latin typeface="Arial"/>
                <a:cs typeface="Arial"/>
              </a:rPr>
              <a:t> </a:t>
            </a:r>
            <a:r>
              <a:rPr sz="2000" b="1" spc="-135" dirty="0">
                <a:solidFill>
                  <a:srgbClr val="5F5F5F"/>
                </a:solidFill>
                <a:latin typeface="Arial"/>
                <a:cs typeface="Arial"/>
              </a:rPr>
              <a:t>definition</a:t>
            </a:r>
            <a:endParaRPr sz="2000" dirty="0">
              <a:latin typeface="Arial"/>
              <a:cs typeface="Arial"/>
            </a:endParaRPr>
          </a:p>
          <a:p>
            <a:pPr marL="12700">
              <a:lnSpc>
                <a:spcPct val="100000"/>
              </a:lnSpc>
              <a:spcBef>
                <a:spcPts val="135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210" dirty="0">
                <a:solidFill>
                  <a:srgbClr val="5F5F5F"/>
                </a:solidFill>
                <a:latin typeface="Arial"/>
                <a:cs typeface="Arial"/>
              </a:rPr>
              <a:t>Contingency</a:t>
            </a:r>
            <a:r>
              <a:rPr sz="2000" b="1" spc="-190" dirty="0">
                <a:solidFill>
                  <a:srgbClr val="5F5F5F"/>
                </a:solidFill>
                <a:latin typeface="Arial"/>
                <a:cs typeface="Arial"/>
              </a:rPr>
              <a:t> </a:t>
            </a:r>
            <a:r>
              <a:rPr sz="2000" b="1" spc="-215" dirty="0">
                <a:solidFill>
                  <a:srgbClr val="5F5F5F"/>
                </a:solidFill>
                <a:latin typeface="Arial"/>
                <a:cs typeface="Arial"/>
              </a:rPr>
              <a:t>groups</a:t>
            </a:r>
            <a:endParaRPr sz="2000" dirty="0">
              <a:latin typeface="Arial"/>
              <a:cs typeface="Arial"/>
            </a:endParaRPr>
          </a:p>
        </p:txBody>
      </p:sp>
      <p:sp>
        <p:nvSpPr>
          <p:cNvPr id="30" name="object 30"/>
          <p:cNvSpPr/>
          <p:nvPr/>
        </p:nvSpPr>
        <p:spPr>
          <a:xfrm>
            <a:off x="1859660" y="2491358"/>
            <a:ext cx="1258570" cy="548005"/>
          </a:xfrm>
          <a:custGeom>
            <a:avLst/>
            <a:gdLst/>
            <a:ahLst/>
            <a:cxnLst/>
            <a:rect l="l" t="t" r="r" b="b"/>
            <a:pathLst>
              <a:path w="1258570" h="548005">
                <a:moveTo>
                  <a:pt x="1185614" y="518222"/>
                </a:moveTo>
                <a:lnTo>
                  <a:pt x="1173099" y="547496"/>
                </a:lnTo>
                <a:lnTo>
                  <a:pt x="1258189" y="542416"/>
                </a:lnTo>
                <a:lnTo>
                  <a:pt x="1241933" y="523239"/>
                </a:lnTo>
                <a:lnTo>
                  <a:pt x="1197356" y="523239"/>
                </a:lnTo>
                <a:lnTo>
                  <a:pt x="1185614" y="518222"/>
                </a:lnTo>
                <a:close/>
              </a:path>
              <a:path w="1258570" h="548005">
                <a:moveTo>
                  <a:pt x="1190603" y="506554"/>
                </a:moveTo>
                <a:lnTo>
                  <a:pt x="1185614" y="518222"/>
                </a:lnTo>
                <a:lnTo>
                  <a:pt x="1197356" y="523239"/>
                </a:lnTo>
                <a:lnTo>
                  <a:pt x="1202308" y="511555"/>
                </a:lnTo>
                <a:lnTo>
                  <a:pt x="1190603" y="506554"/>
                </a:lnTo>
                <a:close/>
              </a:path>
              <a:path w="1258570" h="548005">
                <a:moveTo>
                  <a:pt x="1203070" y="477392"/>
                </a:moveTo>
                <a:lnTo>
                  <a:pt x="1190603" y="506554"/>
                </a:lnTo>
                <a:lnTo>
                  <a:pt x="1202308" y="511555"/>
                </a:lnTo>
                <a:lnTo>
                  <a:pt x="1197356" y="523239"/>
                </a:lnTo>
                <a:lnTo>
                  <a:pt x="1241933" y="523239"/>
                </a:lnTo>
                <a:lnTo>
                  <a:pt x="1203070" y="477392"/>
                </a:lnTo>
                <a:close/>
              </a:path>
              <a:path w="1258570" h="548005">
                <a:moveTo>
                  <a:pt x="4952" y="0"/>
                </a:moveTo>
                <a:lnTo>
                  <a:pt x="0" y="11556"/>
                </a:lnTo>
                <a:lnTo>
                  <a:pt x="1185614" y="518222"/>
                </a:lnTo>
                <a:lnTo>
                  <a:pt x="1190603" y="506554"/>
                </a:lnTo>
                <a:lnTo>
                  <a:pt x="4952" y="0"/>
                </a:lnTo>
                <a:close/>
              </a:path>
            </a:pathLst>
          </a:custGeom>
          <a:solidFill>
            <a:srgbClr val="003399"/>
          </a:solidFill>
        </p:spPr>
        <p:txBody>
          <a:bodyPr wrap="square" lIns="0" tIns="0" rIns="0" bIns="0" rtlCol="0"/>
          <a:lstStyle/>
          <a:p>
            <a:endParaRPr/>
          </a:p>
        </p:txBody>
      </p:sp>
      <p:sp>
        <p:nvSpPr>
          <p:cNvPr id="31" name="object 31"/>
          <p:cNvSpPr/>
          <p:nvPr/>
        </p:nvSpPr>
        <p:spPr>
          <a:xfrm>
            <a:off x="6184900" y="2422525"/>
            <a:ext cx="1192530" cy="76200"/>
          </a:xfrm>
          <a:custGeom>
            <a:avLst/>
            <a:gdLst/>
            <a:ahLst/>
            <a:cxnLst/>
            <a:rect l="l" t="t" r="r" b="b"/>
            <a:pathLst>
              <a:path w="1192529" h="76200">
                <a:moveTo>
                  <a:pt x="76200" y="0"/>
                </a:moveTo>
                <a:lnTo>
                  <a:pt x="0" y="38100"/>
                </a:lnTo>
                <a:lnTo>
                  <a:pt x="76200" y="76200"/>
                </a:lnTo>
                <a:lnTo>
                  <a:pt x="76200" y="44450"/>
                </a:lnTo>
                <a:lnTo>
                  <a:pt x="63500" y="44450"/>
                </a:lnTo>
                <a:lnTo>
                  <a:pt x="63500" y="31750"/>
                </a:lnTo>
                <a:lnTo>
                  <a:pt x="76200" y="31750"/>
                </a:lnTo>
                <a:lnTo>
                  <a:pt x="76200" y="0"/>
                </a:lnTo>
                <a:close/>
              </a:path>
              <a:path w="1192529" h="76200">
                <a:moveTo>
                  <a:pt x="76200" y="31750"/>
                </a:moveTo>
                <a:lnTo>
                  <a:pt x="63500" y="31750"/>
                </a:lnTo>
                <a:lnTo>
                  <a:pt x="63500" y="44450"/>
                </a:lnTo>
                <a:lnTo>
                  <a:pt x="76200" y="44450"/>
                </a:lnTo>
                <a:lnTo>
                  <a:pt x="76200" y="31750"/>
                </a:lnTo>
                <a:close/>
              </a:path>
              <a:path w="1192529" h="76200">
                <a:moveTo>
                  <a:pt x="1192149" y="31750"/>
                </a:moveTo>
                <a:lnTo>
                  <a:pt x="76200" y="31750"/>
                </a:lnTo>
                <a:lnTo>
                  <a:pt x="76200" y="44450"/>
                </a:lnTo>
                <a:lnTo>
                  <a:pt x="1192149" y="44450"/>
                </a:lnTo>
                <a:lnTo>
                  <a:pt x="1192149" y="31750"/>
                </a:lnTo>
                <a:close/>
              </a:path>
            </a:pathLst>
          </a:custGeom>
          <a:solidFill>
            <a:srgbClr val="003399"/>
          </a:solidFill>
        </p:spPr>
        <p:txBody>
          <a:bodyPr wrap="square" lIns="0" tIns="0" rIns="0" bIns="0" rtlCol="0"/>
          <a:lstStyle/>
          <a:p>
            <a:endParaRPr/>
          </a:p>
        </p:txBody>
      </p:sp>
      <p:sp>
        <p:nvSpPr>
          <p:cNvPr id="32" name="object 32"/>
          <p:cNvSpPr txBox="1"/>
          <p:nvPr/>
        </p:nvSpPr>
        <p:spPr>
          <a:xfrm>
            <a:off x="281127" y="1565528"/>
            <a:ext cx="1362075" cy="940435"/>
          </a:xfrm>
          <a:prstGeom prst="rect">
            <a:avLst/>
          </a:prstGeom>
        </p:spPr>
        <p:txBody>
          <a:bodyPr vert="horz" wrap="square" lIns="0" tIns="12700" rIns="0" bIns="0" rtlCol="0">
            <a:spAutoFit/>
          </a:bodyPr>
          <a:lstStyle/>
          <a:p>
            <a:pPr marL="12700" marR="5080">
              <a:lnSpc>
                <a:spcPct val="100000"/>
              </a:lnSpc>
              <a:spcBef>
                <a:spcPts val="100"/>
              </a:spcBef>
            </a:pPr>
            <a:r>
              <a:rPr sz="2000" b="1" spc="-105" dirty="0">
                <a:solidFill>
                  <a:srgbClr val="333333"/>
                </a:solidFill>
                <a:latin typeface="Arial"/>
                <a:cs typeface="Arial"/>
              </a:rPr>
              <a:t>What </a:t>
            </a:r>
            <a:r>
              <a:rPr sz="2000" b="1" spc="-50" dirty="0">
                <a:solidFill>
                  <a:srgbClr val="333333"/>
                </a:solidFill>
                <a:latin typeface="Arial"/>
                <a:cs typeface="Arial"/>
              </a:rPr>
              <a:t>if </a:t>
            </a:r>
            <a:r>
              <a:rPr sz="2000" b="1" spc="-145" dirty="0">
                <a:solidFill>
                  <a:srgbClr val="333333"/>
                </a:solidFill>
                <a:latin typeface="Arial"/>
                <a:cs typeface="Arial"/>
              </a:rPr>
              <a:t>this  generator</a:t>
            </a:r>
            <a:endParaRPr sz="2000">
              <a:latin typeface="Arial"/>
              <a:cs typeface="Arial"/>
            </a:endParaRPr>
          </a:p>
          <a:p>
            <a:pPr marL="12700">
              <a:lnSpc>
                <a:spcPct val="100000"/>
              </a:lnSpc>
            </a:pPr>
            <a:r>
              <a:rPr sz="2000" b="1" spc="-185" dirty="0">
                <a:solidFill>
                  <a:srgbClr val="333333"/>
                </a:solidFill>
                <a:latin typeface="Arial"/>
                <a:cs typeface="Arial"/>
              </a:rPr>
              <a:t>is outaged</a:t>
            </a:r>
            <a:r>
              <a:rPr sz="2000" b="1" spc="-290" dirty="0">
                <a:solidFill>
                  <a:srgbClr val="333333"/>
                </a:solidFill>
                <a:latin typeface="Arial"/>
                <a:cs typeface="Arial"/>
              </a:rPr>
              <a:t> </a:t>
            </a:r>
            <a:r>
              <a:rPr sz="2000" b="1" spc="-434" dirty="0">
                <a:solidFill>
                  <a:srgbClr val="333333"/>
                </a:solidFill>
                <a:latin typeface="Arial"/>
                <a:cs typeface="Arial"/>
              </a:rPr>
              <a:t>?</a:t>
            </a:r>
            <a:endParaRPr sz="2000">
              <a:latin typeface="Arial"/>
              <a:cs typeface="Arial"/>
            </a:endParaRPr>
          </a:p>
        </p:txBody>
      </p:sp>
      <p:sp>
        <p:nvSpPr>
          <p:cNvPr id="33" name="object 33"/>
          <p:cNvSpPr txBox="1"/>
          <p:nvPr/>
        </p:nvSpPr>
        <p:spPr>
          <a:xfrm>
            <a:off x="7383271" y="2098929"/>
            <a:ext cx="1362075" cy="941069"/>
          </a:xfrm>
          <a:prstGeom prst="rect">
            <a:avLst/>
          </a:prstGeom>
        </p:spPr>
        <p:txBody>
          <a:bodyPr vert="horz" wrap="square" lIns="0" tIns="12700" rIns="0" bIns="0" rtlCol="0">
            <a:spAutoFit/>
          </a:bodyPr>
          <a:lstStyle/>
          <a:p>
            <a:pPr marL="12700" marR="5080">
              <a:lnSpc>
                <a:spcPct val="100000"/>
              </a:lnSpc>
              <a:spcBef>
                <a:spcPts val="100"/>
              </a:spcBef>
            </a:pPr>
            <a:r>
              <a:rPr sz="2000" b="1" spc="-105" dirty="0">
                <a:solidFill>
                  <a:srgbClr val="333333"/>
                </a:solidFill>
                <a:latin typeface="Arial"/>
                <a:cs typeface="Arial"/>
              </a:rPr>
              <a:t>What </a:t>
            </a:r>
            <a:r>
              <a:rPr sz="2000" b="1" spc="-50" dirty="0">
                <a:solidFill>
                  <a:srgbClr val="333333"/>
                </a:solidFill>
                <a:latin typeface="Arial"/>
                <a:cs typeface="Arial"/>
              </a:rPr>
              <a:t>if </a:t>
            </a:r>
            <a:r>
              <a:rPr sz="2000" b="1" spc="-145" dirty="0">
                <a:solidFill>
                  <a:srgbClr val="333333"/>
                </a:solidFill>
                <a:latin typeface="Arial"/>
                <a:cs typeface="Arial"/>
              </a:rPr>
              <a:t>this  </a:t>
            </a:r>
            <a:r>
              <a:rPr sz="2000" b="1" spc="-140" dirty="0">
                <a:solidFill>
                  <a:srgbClr val="333333"/>
                </a:solidFill>
                <a:latin typeface="Arial"/>
                <a:cs typeface="Arial"/>
              </a:rPr>
              <a:t>transformer  </a:t>
            </a:r>
            <a:r>
              <a:rPr sz="2000" b="1" spc="-185" dirty="0">
                <a:solidFill>
                  <a:srgbClr val="333333"/>
                </a:solidFill>
                <a:latin typeface="Arial"/>
                <a:cs typeface="Arial"/>
              </a:rPr>
              <a:t>is outaged</a:t>
            </a:r>
            <a:r>
              <a:rPr sz="2000" b="1" spc="-300" dirty="0">
                <a:solidFill>
                  <a:srgbClr val="333333"/>
                </a:solidFill>
                <a:latin typeface="Arial"/>
                <a:cs typeface="Arial"/>
              </a:rPr>
              <a:t> </a:t>
            </a:r>
            <a:r>
              <a:rPr sz="2000" b="1" spc="-434" dirty="0">
                <a:solidFill>
                  <a:srgbClr val="333333"/>
                </a:solidFill>
                <a:latin typeface="Arial"/>
                <a:cs typeface="Arial"/>
              </a:rPr>
              <a:t>?</a:t>
            </a:r>
            <a:endParaRPr sz="2000">
              <a:latin typeface="Arial"/>
              <a:cs typeface="Arial"/>
            </a:endParaRPr>
          </a:p>
        </p:txBody>
      </p:sp>
      <p:sp>
        <p:nvSpPr>
          <p:cNvPr id="34" name="TextBox 3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3599997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32656"/>
            <a:ext cx="7024744" cy="1143000"/>
          </a:xfrm>
        </p:spPr>
        <p:txBody>
          <a:bodyPr/>
          <a:lstStyle/>
          <a:p>
            <a:pPr fontAlgn="auto">
              <a:spcAft>
                <a:spcPts val="0"/>
              </a:spcAft>
              <a:defRPr/>
            </a:pPr>
            <a:r>
              <a:rPr lang="en-US" u="sng" dirty="0"/>
              <a:t>Contingency Analysis </a:t>
            </a:r>
          </a:p>
        </p:txBody>
      </p:sp>
      <p:sp>
        <p:nvSpPr>
          <p:cNvPr id="3" name="Content Placeholder 2"/>
          <p:cNvSpPr>
            <a:spLocks noGrp="1"/>
          </p:cNvSpPr>
          <p:nvPr>
            <p:ph idx="1"/>
          </p:nvPr>
        </p:nvSpPr>
        <p:spPr>
          <a:xfrm>
            <a:off x="539552" y="1628800"/>
            <a:ext cx="8208912" cy="4921772"/>
          </a:xfrm>
        </p:spPr>
        <p:txBody>
          <a:bodyPr rtlCol="0">
            <a:noAutofit/>
          </a:bodyPr>
          <a:lstStyle/>
          <a:p>
            <a:pPr marL="182880" indent="-182880" fontAlgn="auto">
              <a:lnSpc>
                <a:spcPct val="110000"/>
              </a:lnSpc>
              <a:spcAft>
                <a:spcPts val="0"/>
              </a:spcAft>
              <a:buFont typeface="Arial" pitchFamily="34" charset="0"/>
              <a:buChar char="•"/>
              <a:defRPr/>
            </a:pPr>
            <a:r>
              <a:rPr lang="en-US" sz="2000" dirty="0"/>
              <a:t>Contingency analysis covers a variety of </a:t>
            </a:r>
            <a:r>
              <a:rPr lang="en-US" sz="2000" dirty="0" smtClean="0"/>
              <a:t>analytical investigations </a:t>
            </a:r>
            <a:r>
              <a:rPr lang="en-US" sz="2000" dirty="0"/>
              <a:t>performed by both system </a:t>
            </a:r>
            <a:r>
              <a:rPr lang="en-US" sz="2000" dirty="0" smtClean="0"/>
              <a:t>planners and </a:t>
            </a:r>
            <a:r>
              <a:rPr lang="en-US" sz="2000" dirty="0"/>
              <a:t>operators. </a:t>
            </a:r>
            <a:endParaRPr lang="en-US" sz="2000" dirty="0" smtClean="0"/>
          </a:p>
          <a:p>
            <a:pPr marL="182880" indent="-182880" fontAlgn="auto">
              <a:lnSpc>
                <a:spcPct val="110000"/>
              </a:lnSpc>
              <a:spcAft>
                <a:spcPts val="0"/>
              </a:spcAft>
              <a:buFont typeface="Arial" pitchFamily="34" charset="0"/>
              <a:buChar char="•"/>
              <a:defRPr/>
            </a:pPr>
            <a:r>
              <a:rPr lang="en-US" sz="2000" dirty="0" smtClean="0"/>
              <a:t>The </a:t>
            </a:r>
            <a:r>
              <a:rPr lang="en-US" sz="2000" dirty="0"/>
              <a:t>system planner’s objective is to identify the network elements that will be required to maintain system operation within planning criteria. </a:t>
            </a:r>
            <a:endParaRPr lang="en-US" sz="2000" dirty="0" smtClean="0"/>
          </a:p>
          <a:p>
            <a:pPr marL="182880" indent="-182880" fontAlgn="auto">
              <a:lnSpc>
                <a:spcPct val="110000"/>
              </a:lnSpc>
              <a:spcAft>
                <a:spcPts val="0"/>
              </a:spcAft>
              <a:buFont typeface="Arial" pitchFamily="34" charset="0"/>
              <a:buChar char="•"/>
              <a:defRPr/>
            </a:pPr>
            <a:r>
              <a:rPr lang="en-US" sz="2000" dirty="0" smtClean="0"/>
              <a:t>The </a:t>
            </a:r>
            <a:r>
              <a:rPr lang="en-US" sz="2000" dirty="0"/>
              <a:t>general requirement is to identify capital investments and operating costs for long term future developments</a:t>
            </a:r>
            <a:r>
              <a:rPr lang="en-US" sz="2000" dirty="0" smtClean="0"/>
              <a:t>. </a:t>
            </a:r>
          </a:p>
          <a:p>
            <a:pPr marL="182880" indent="-182880" fontAlgn="auto">
              <a:lnSpc>
                <a:spcPct val="110000"/>
              </a:lnSpc>
              <a:spcAft>
                <a:spcPts val="0"/>
              </a:spcAft>
              <a:buFont typeface="Arial" pitchFamily="34" charset="0"/>
              <a:buChar char="•"/>
              <a:defRPr/>
            </a:pPr>
            <a:r>
              <a:rPr lang="en-US" sz="2000" dirty="0" smtClean="0"/>
              <a:t>The </a:t>
            </a:r>
            <a:r>
              <a:rPr lang="en-US" sz="2000" dirty="0"/>
              <a:t>system operator’s objective is to identify the manner in which the system must be operated to maintain system security both in the near term (days, weeks, months) with existing network elements or the medium term (one to three years) during which a limited amount of equipment could be installed.</a:t>
            </a:r>
          </a:p>
          <a:p>
            <a:pPr marL="182880" indent="-182880" fontAlgn="auto">
              <a:spcAft>
                <a:spcPts val="0"/>
              </a:spcAft>
              <a:buFont typeface="Arial" pitchFamily="34" charset="0"/>
              <a:buChar char="•"/>
              <a:defRPr/>
            </a:pPr>
            <a:endParaRPr lang="en-US" sz="1400" dirty="0"/>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4649670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20688"/>
            <a:ext cx="7024744" cy="1143000"/>
          </a:xfrm>
        </p:spPr>
        <p:txBody>
          <a:bodyPr>
            <a:noAutofit/>
          </a:bodyPr>
          <a:lstStyle/>
          <a:p>
            <a:pPr fontAlgn="auto">
              <a:spcAft>
                <a:spcPts val="0"/>
              </a:spcAft>
              <a:defRPr/>
            </a:pPr>
            <a:r>
              <a:rPr lang="en-US" sz="2800" dirty="0"/>
              <a:t>Reliability Testing Criteria for Contingency </a:t>
            </a:r>
            <a:r>
              <a:rPr lang="en-US" sz="2800" dirty="0" smtClean="0"/>
              <a:t>Analysis (Steady State)</a:t>
            </a:r>
            <a:endParaRPr lang="en-US" sz="2800" dirty="0"/>
          </a:p>
        </p:txBody>
      </p:sp>
      <p:sp>
        <p:nvSpPr>
          <p:cNvPr id="9219" name="Content Placeholder 2"/>
          <p:cNvSpPr>
            <a:spLocks noGrp="1"/>
          </p:cNvSpPr>
          <p:nvPr>
            <p:ph idx="1"/>
          </p:nvPr>
        </p:nvSpPr>
        <p:spPr>
          <a:xfrm>
            <a:off x="755576" y="1916832"/>
            <a:ext cx="7920996" cy="4032448"/>
          </a:xfrm>
        </p:spPr>
        <p:txBody>
          <a:bodyPr>
            <a:noAutofit/>
          </a:bodyPr>
          <a:lstStyle/>
          <a:p>
            <a:r>
              <a:rPr lang="en-US" altLang="en-US" sz="2000" b="1" dirty="0" smtClean="0"/>
              <a:t>Single contingencies (N-1)</a:t>
            </a:r>
            <a:r>
              <a:rPr lang="en-US" altLang="en-US" sz="2000" dirty="0" smtClean="0"/>
              <a:t>. Loss of any transmission line or transformer or generator. These are often termed probable or credible contingencies.</a:t>
            </a:r>
          </a:p>
          <a:p>
            <a:r>
              <a:rPr lang="en-US" altLang="en-US" sz="2000" b="1" dirty="0" smtClean="0">
                <a:solidFill>
                  <a:schemeClr val="accent1">
                    <a:lumMod val="75000"/>
                  </a:schemeClr>
                </a:solidFill>
              </a:rPr>
              <a:t>Double contingencies (N-2)</a:t>
            </a:r>
            <a:r>
              <a:rPr lang="en-US" altLang="en-US" sz="2000" b="1" dirty="0" smtClean="0"/>
              <a:t>. </a:t>
            </a:r>
            <a:r>
              <a:rPr lang="en-US" altLang="en-US" sz="2000" dirty="0" smtClean="0"/>
              <a:t>Simultaneous loss of two single-circuit transmission lines, a double-circuit line or dc </a:t>
            </a:r>
            <a:r>
              <a:rPr lang="en-US" altLang="en-US" sz="2000" dirty="0" err="1" smtClean="0"/>
              <a:t>bipole</a:t>
            </a:r>
            <a:r>
              <a:rPr lang="en-US" altLang="en-US" sz="2000" dirty="0" smtClean="0"/>
              <a:t>. Variations on these contingencies exist worldwide specifically with respect to the definition of double circuit and the option of non-simultaneity of loss </a:t>
            </a:r>
            <a:r>
              <a:rPr lang="en-US" altLang="en-US" sz="2000" b="1" dirty="0" smtClean="0"/>
              <a:t>(N-1-1). </a:t>
            </a:r>
            <a:r>
              <a:rPr lang="en-US" altLang="en-US" sz="2000" dirty="0" smtClean="0"/>
              <a:t>These too are credible or probable contingencies.</a:t>
            </a:r>
          </a:p>
          <a:p>
            <a:r>
              <a:rPr lang="en-US" altLang="en-US" sz="2000" dirty="0" smtClean="0"/>
              <a:t>Less probable contingences and/or extreme contingencies can include loss of entire substations or multiple generators.</a:t>
            </a:r>
          </a:p>
          <a:p>
            <a:r>
              <a:rPr lang="en-US" altLang="en-US" sz="2000" dirty="0" smtClean="0"/>
              <a:t>Conditional Contingencies</a:t>
            </a: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6371397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284246"/>
            <a:ext cx="7774531" cy="627736"/>
          </a:xfrm>
          <a:prstGeom prst="rect">
            <a:avLst/>
          </a:prstGeom>
        </p:spPr>
        <p:txBody>
          <a:bodyPr vert="horz" wrap="square" lIns="0" tIns="12065" rIns="0" bIns="0" rtlCol="0">
            <a:spAutoFit/>
          </a:bodyPr>
          <a:lstStyle/>
          <a:p>
            <a:pPr marL="12700">
              <a:lnSpc>
                <a:spcPct val="100000"/>
              </a:lnSpc>
              <a:spcBef>
                <a:spcPts val="95"/>
              </a:spcBef>
              <a:tabLst>
                <a:tab pos="1874520" algn="l"/>
              </a:tabLst>
            </a:pPr>
            <a:r>
              <a:rPr lang="en-IN" spc="-210" dirty="0" smtClean="0"/>
              <a:t>RT</a:t>
            </a:r>
            <a:r>
              <a:rPr spc="-210" dirty="0" smtClean="0"/>
              <a:t>C</a:t>
            </a:r>
            <a:r>
              <a:rPr spc="-215" dirty="0" smtClean="0"/>
              <a:t>A</a:t>
            </a:r>
            <a:r>
              <a:rPr lang="en-IN" spc="-215" dirty="0" smtClean="0"/>
              <a:t> :</a:t>
            </a:r>
            <a:r>
              <a:rPr lang="en-IN" spc="-145" dirty="0" smtClean="0"/>
              <a:t> F</a:t>
            </a:r>
            <a:r>
              <a:rPr spc="-175" dirty="0" err="1" smtClean="0"/>
              <a:t>eatures</a:t>
            </a:r>
            <a:endParaRPr spc="-175" dirty="0"/>
          </a:p>
        </p:txBody>
      </p:sp>
      <p:sp>
        <p:nvSpPr>
          <p:cNvPr id="3" name="object 3"/>
          <p:cNvSpPr txBox="1"/>
          <p:nvPr/>
        </p:nvSpPr>
        <p:spPr>
          <a:xfrm>
            <a:off x="409752" y="911982"/>
            <a:ext cx="8147050" cy="5635625"/>
          </a:xfrm>
          <a:prstGeom prst="rect">
            <a:avLst/>
          </a:prstGeom>
        </p:spPr>
        <p:txBody>
          <a:bodyPr vert="horz" wrap="square" lIns="0" tIns="62230" rIns="0" bIns="0" rtlCol="0">
            <a:spAutoFit/>
          </a:bodyPr>
          <a:lstStyle/>
          <a:p>
            <a:pPr marL="12700">
              <a:lnSpc>
                <a:spcPct val="100000"/>
              </a:lnSpc>
              <a:spcBef>
                <a:spcPts val="490"/>
              </a:spcBef>
              <a:tabLst>
                <a:tab pos="1619250" algn="l"/>
                <a:tab pos="3491229" algn="l"/>
              </a:tabLst>
            </a:pPr>
            <a:r>
              <a:rPr sz="2800" spc="-185" dirty="0">
                <a:solidFill>
                  <a:srgbClr val="1B5CA4"/>
                </a:solidFill>
                <a:latin typeface="Wingdings"/>
                <a:cs typeface="Wingdings"/>
              </a:rPr>
              <a:t></a:t>
            </a:r>
            <a:r>
              <a:rPr sz="2800" b="1" spc="-185" dirty="0">
                <a:solidFill>
                  <a:srgbClr val="5F5F5F"/>
                </a:solidFill>
                <a:latin typeface="Arial"/>
                <a:cs typeface="Arial"/>
              </a:rPr>
              <a:t>Flexible	</a:t>
            </a:r>
            <a:r>
              <a:rPr sz="2800" b="1" spc="-285" dirty="0">
                <a:solidFill>
                  <a:srgbClr val="5F5F5F"/>
                </a:solidFill>
                <a:latin typeface="Arial"/>
                <a:cs typeface="Arial"/>
              </a:rPr>
              <a:t>contingency	</a:t>
            </a:r>
            <a:r>
              <a:rPr sz="2800" b="1" spc="-190" dirty="0">
                <a:solidFill>
                  <a:srgbClr val="5F5F5F"/>
                </a:solidFill>
                <a:latin typeface="Arial"/>
                <a:cs typeface="Arial"/>
              </a:rPr>
              <a:t>definition</a:t>
            </a:r>
            <a:r>
              <a:rPr sz="2800" b="1" spc="-95" dirty="0">
                <a:solidFill>
                  <a:srgbClr val="5F5F5F"/>
                </a:solidFill>
                <a:latin typeface="Arial"/>
                <a:cs typeface="Arial"/>
              </a:rPr>
              <a:t> </a:t>
            </a:r>
            <a:r>
              <a:rPr sz="2800" b="1" spc="-180" dirty="0">
                <a:solidFill>
                  <a:srgbClr val="5F5F5F"/>
                </a:solidFill>
                <a:latin typeface="Arial"/>
                <a:cs typeface="Arial"/>
              </a:rPr>
              <a:t>:</a:t>
            </a:r>
            <a:endParaRPr sz="2800" dirty="0">
              <a:latin typeface="Arial"/>
              <a:cs typeface="Arial"/>
            </a:endParaRPr>
          </a:p>
          <a:p>
            <a:pPr marL="756285" indent="-286385">
              <a:lnSpc>
                <a:spcPts val="2735"/>
              </a:lnSpc>
              <a:spcBef>
                <a:spcPts val="335"/>
              </a:spcBef>
              <a:buClr>
                <a:srgbClr val="1B5CA4"/>
              </a:buClr>
              <a:buFont typeface="Wingdings"/>
              <a:buChar char=""/>
              <a:tabLst>
                <a:tab pos="756285" algn="l"/>
                <a:tab pos="756920" algn="l"/>
              </a:tabLst>
            </a:pPr>
            <a:r>
              <a:rPr sz="2400" spc="-155" dirty="0">
                <a:solidFill>
                  <a:srgbClr val="5F5F5F"/>
                </a:solidFill>
                <a:latin typeface="Arial"/>
                <a:cs typeface="Arial"/>
              </a:rPr>
              <a:t>defined </a:t>
            </a:r>
            <a:r>
              <a:rPr sz="2400" spc="-200" dirty="0">
                <a:solidFill>
                  <a:srgbClr val="5F5F5F"/>
                </a:solidFill>
                <a:latin typeface="Arial"/>
                <a:cs typeface="Arial"/>
              </a:rPr>
              <a:t>by </a:t>
            </a:r>
            <a:r>
              <a:rPr sz="2400" spc="-150" dirty="0">
                <a:solidFill>
                  <a:srgbClr val="5F5F5F"/>
                </a:solidFill>
                <a:latin typeface="Arial"/>
                <a:cs typeface="Arial"/>
              </a:rPr>
              <a:t>selecting </a:t>
            </a:r>
            <a:r>
              <a:rPr sz="2400" spc="-175" dirty="0">
                <a:solidFill>
                  <a:srgbClr val="5F5F5F"/>
                </a:solidFill>
                <a:latin typeface="Arial"/>
                <a:cs typeface="Arial"/>
              </a:rPr>
              <a:t>components </a:t>
            </a:r>
            <a:r>
              <a:rPr sz="2400" spc="-75" dirty="0">
                <a:solidFill>
                  <a:srgbClr val="5F5F5F"/>
                </a:solidFill>
                <a:latin typeface="Arial"/>
                <a:cs typeface="Arial"/>
              </a:rPr>
              <a:t>in </a:t>
            </a:r>
            <a:r>
              <a:rPr sz="2400" spc="-220" dirty="0">
                <a:solidFill>
                  <a:srgbClr val="5F5F5F"/>
                </a:solidFill>
                <a:latin typeface="Arial"/>
                <a:cs typeface="Arial"/>
              </a:rPr>
              <a:t>a </a:t>
            </a:r>
            <a:r>
              <a:rPr sz="2400" spc="-125" dirty="0">
                <a:solidFill>
                  <a:srgbClr val="5F5F5F"/>
                </a:solidFill>
                <a:latin typeface="Arial"/>
                <a:cs typeface="Arial"/>
              </a:rPr>
              <a:t>software </a:t>
            </a:r>
            <a:r>
              <a:rPr sz="2400" spc="-175" dirty="0">
                <a:solidFill>
                  <a:srgbClr val="5F5F5F"/>
                </a:solidFill>
                <a:latin typeface="Arial"/>
                <a:cs typeface="Arial"/>
              </a:rPr>
              <a:t>prepared</a:t>
            </a:r>
            <a:r>
              <a:rPr sz="2400" spc="-125" dirty="0">
                <a:solidFill>
                  <a:srgbClr val="5F5F5F"/>
                </a:solidFill>
                <a:latin typeface="Arial"/>
                <a:cs typeface="Arial"/>
              </a:rPr>
              <a:t> </a:t>
            </a:r>
            <a:r>
              <a:rPr sz="2400" spc="-60" dirty="0">
                <a:solidFill>
                  <a:srgbClr val="5F5F5F"/>
                </a:solidFill>
                <a:latin typeface="Arial"/>
                <a:cs typeface="Arial"/>
              </a:rPr>
              <a:t>list</a:t>
            </a:r>
            <a:endParaRPr sz="2400" dirty="0">
              <a:latin typeface="Arial"/>
              <a:cs typeface="Arial"/>
            </a:endParaRPr>
          </a:p>
          <a:p>
            <a:pPr marL="756285" indent="-286385">
              <a:lnSpc>
                <a:spcPts val="2595"/>
              </a:lnSpc>
              <a:buClr>
                <a:srgbClr val="1B5CA4"/>
              </a:buClr>
              <a:buFont typeface="Wingdings"/>
              <a:buChar char=""/>
              <a:tabLst>
                <a:tab pos="756285" algn="l"/>
                <a:tab pos="756920" algn="l"/>
                <a:tab pos="3161030" algn="l"/>
                <a:tab pos="4629785" algn="l"/>
                <a:tab pos="5701030" algn="l"/>
                <a:tab pos="6286500" algn="l"/>
              </a:tabLst>
            </a:pPr>
            <a:r>
              <a:rPr sz="2400" spc="-190" dirty="0">
                <a:solidFill>
                  <a:srgbClr val="5F5F5F"/>
                </a:solidFill>
                <a:latin typeface="Arial"/>
                <a:cs typeface="Arial"/>
              </a:rPr>
              <a:t>any</a:t>
            </a:r>
            <a:r>
              <a:rPr sz="2400" spc="-85" dirty="0">
                <a:solidFill>
                  <a:srgbClr val="5F5F5F"/>
                </a:solidFill>
                <a:latin typeface="Arial"/>
                <a:cs typeface="Arial"/>
              </a:rPr>
              <a:t> </a:t>
            </a:r>
            <a:r>
              <a:rPr sz="2400" spc="-135" dirty="0">
                <a:solidFill>
                  <a:srgbClr val="5F5F5F"/>
                </a:solidFill>
                <a:latin typeface="Arial"/>
                <a:cs typeface="Arial"/>
              </a:rPr>
              <a:t>combination</a:t>
            </a:r>
            <a:r>
              <a:rPr sz="2400" spc="-40" dirty="0">
                <a:solidFill>
                  <a:srgbClr val="5F5F5F"/>
                </a:solidFill>
                <a:latin typeface="Arial"/>
                <a:cs typeface="Arial"/>
              </a:rPr>
              <a:t> </a:t>
            </a:r>
            <a:r>
              <a:rPr sz="2400" spc="-105" dirty="0">
                <a:solidFill>
                  <a:srgbClr val="5F5F5F"/>
                </a:solidFill>
                <a:latin typeface="Arial"/>
                <a:cs typeface="Arial"/>
              </a:rPr>
              <a:t>of	</a:t>
            </a:r>
            <a:r>
              <a:rPr sz="2400" spc="-170" dirty="0">
                <a:solidFill>
                  <a:srgbClr val="5F5F5F"/>
                </a:solidFill>
                <a:latin typeface="Arial"/>
                <a:cs typeface="Arial"/>
              </a:rPr>
              <a:t>component	</a:t>
            </a:r>
            <a:r>
              <a:rPr sz="2400" spc="-185" dirty="0">
                <a:solidFill>
                  <a:srgbClr val="5F5F5F"/>
                </a:solidFill>
                <a:latin typeface="Arial"/>
                <a:cs typeface="Arial"/>
              </a:rPr>
              <a:t>outages	</a:t>
            </a:r>
            <a:r>
              <a:rPr sz="2400" spc="-180" dirty="0">
                <a:solidFill>
                  <a:srgbClr val="5F5F5F"/>
                </a:solidFill>
                <a:latin typeface="Arial"/>
                <a:cs typeface="Arial"/>
              </a:rPr>
              <a:t>and	</a:t>
            </a:r>
            <a:r>
              <a:rPr sz="2400" spc="-170" dirty="0">
                <a:solidFill>
                  <a:srgbClr val="5F5F5F"/>
                </a:solidFill>
                <a:latin typeface="Arial"/>
                <a:cs typeface="Arial"/>
              </a:rPr>
              <a:t>breaker</a:t>
            </a:r>
            <a:endParaRPr sz="2400" dirty="0">
              <a:latin typeface="Arial"/>
              <a:cs typeface="Arial"/>
            </a:endParaRPr>
          </a:p>
          <a:p>
            <a:pPr marL="756285">
              <a:lnSpc>
                <a:spcPts val="2595"/>
              </a:lnSpc>
            </a:pPr>
            <a:r>
              <a:rPr sz="2400" spc="-105" dirty="0">
                <a:solidFill>
                  <a:srgbClr val="5F5F5F"/>
                </a:solidFill>
                <a:latin typeface="Arial"/>
                <a:cs typeface="Arial"/>
              </a:rPr>
              <a:t>switching </a:t>
            </a:r>
            <a:r>
              <a:rPr sz="2400" spc="-140" dirty="0">
                <a:solidFill>
                  <a:srgbClr val="5F5F5F"/>
                </a:solidFill>
                <a:latin typeface="Arial"/>
                <a:cs typeface="Arial"/>
              </a:rPr>
              <a:t>is</a:t>
            </a:r>
            <a:r>
              <a:rPr sz="2400" spc="-60" dirty="0">
                <a:solidFill>
                  <a:srgbClr val="5F5F5F"/>
                </a:solidFill>
                <a:latin typeface="Arial"/>
                <a:cs typeface="Arial"/>
              </a:rPr>
              <a:t> </a:t>
            </a:r>
            <a:r>
              <a:rPr sz="2400" spc="-135" dirty="0">
                <a:solidFill>
                  <a:srgbClr val="5F5F5F"/>
                </a:solidFill>
                <a:latin typeface="Arial"/>
                <a:cs typeface="Arial"/>
              </a:rPr>
              <a:t>allowed</a:t>
            </a:r>
            <a:endParaRPr sz="2400" dirty="0">
              <a:latin typeface="Arial"/>
              <a:cs typeface="Arial"/>
            </a:endParaRPr>
          </a:p>
          <a:p>
            <a:pPr marL="756285" indent="-286385">
              <a:lnSpc>
                <a:spcPts val="2735"/>
              </a:lnSpc>
              <a:buClr>
                <a:srgbClr val="1B5CA4"/>
              </a:buClr>
              <a:buFont typeface="Wingdings"/>
              <a:buChar char=""/>
              <a:tabLst>
                <a:tab pos="756285" algn="l"/>
                <a:tab pos="756920" algn="l"/>
                <a:tab pos="1323340" algn="l"/>
                <a:tab pos="1884045" algn="l"/>
                <a:tab pos="3088640" algn="l"/>
              </a:tabLst>
            </a:pPr>
            <a:r>
              <a:rPr sz="2400" spc="-190" dirty="0">
                <a:solidFill>
                  <a:srgbClr val="5F5F5F"/>
                </a:solidFill>
                <a:latin typeface="Arial"/>
                <a:cs typeface="Arial"/>
              </a:rPr>
              <a:t>any	</a:t>
            </a:r>
            <a:r>
              <a:rPr sz="2400" spc="-210" dirty="0">
                <a:solidFill>
                  <a:srgbClr val="5F5F5F"/>
                </a:solidFill>
                <a:latin typeface="Arial"/>
                <a:cs typeface="Arial"/>
              </a:rPr>
              <a:t>bus	</a:t>
            </a:r>
            <a:r>
              <a:rPr sz="2400" spc="-114" dirty="0">
                <a:solidFill>
                  <a:srgbClr val="5F5F5F"/>
                </a:solidFill>
                <a:latin typeface="Arial"/>
                <a:cs typeface="Arial"/>
              </a:rPr>
              <a:t>structure	</a:t>
            </a:r>
            <a:r>
              <a:rPr sz="2400" spc="-135" dirty="0">
                <a:solidFill>
                  <a:srgbClr val="5F5F5F"/>
                </a:solidFill>
                <a:latin typeface="Arial"/>
                <a:cs typeface="Arial"/>
              </a:rPr>
              <a:t>allowed</a:t>
            </a:r>
            <a:endParaRPr sz="2400" dirty="0">
              <a:latin typeface="Arial"/>
              <a:cs typeface="Arial"/>
            </a:endParaRPr>
          </a:p>
          <a:p>
            <a:pPr marL="12700">
              <a:lnSpc>
                <a:spcPct val="100000"/>
              </a:lnSpc>
              <a:spcBef>
                <a:spcPts val="630"/>
              </a:spcBef>
            </a:pPr>
            <a:r>
              <a:rPr sz="2800" spc="-135" dirty="0">
                <a:solidFill>
                  <a:srgbClr val="1B5CA4"/>
                </a:solidFill>
                <a:latin typeface="Wingdings"/>
                <a:cs typeface="Wingdings"/>
              </a:rPr>
              <a:t></a:t>
            </a:r>
            <a:r>
              <a:rPr sz="2800" b="1" spc="-135" dirty="0">
                <a:solidFill>
                  <a:srgbClr val="5F5F5F"/>
                </a:solidFill>
                <a:latin typeface="Arial"/>
                <a:cs typeface="Arial"/>
              </a:rPr>
              <a:t>Very </a:t>
            </a:r>
            <a:r>
              <a:rPr sz="2800" b="1" spc="-170" dirty="0">
                <a:solidFill>
                  <a:srgbClr val="5F5F5F"/>
                </a:solidFill>
                <a:latin typeface="Arial"/>
                <a:cs typeface="Arial"/>
              </a:rPr>
              <a:t>fast </a:t>
            </a:r>
            <a:r>
              <a:rPr sz="2800" b="1" spc="-245" dirty="0">
                <a:solidFill>
                  <a:srgbClr val="5F5F5F"/>
                </a:solidFill>
                <a:latin typeface="Arial"/>
                <a:cs typeface="Arial"/>
              </a:rPr>
              <a:t>solution</a:t>
            </a:r>
            <a:r>
              <a:rPr sz="2800" b="1" spc="0" dirty="0">
                <a:solidFill>
                  <a:srgbClr val="5F5F5F"/>
                </a:solidFill>
                <a:latin typeface="Arial"/>
                <a:cs typeface="Arial"/>
              </a:rPr>
              <a:t> </a:t>
            </a:r>
            <a:r>
              <a:rPr sz="2800" b="1" spc="-180" dirty="0">
                <a:solidFill>
                  <a:srgbClr val="5F5F5F"/>
                </a:solidFill>
                <a:latin typeface="Arial"/>
                <a:cs typeface="Arial"/>
              </a:rPr>
              <a:t>:</a:t>
            </a:r>
            <a:endParaRPr sz="2800" dirty="0">
              <a:latin typeface="Arial"/>
              <a:cs typeface="Arial"/>
            </a:endParaRPr>
          </a:p>
          <a:p>
            <a:pPr marL="756285" indent="-286385">
              <a:lnSpc>
                <a:spcPts val="2735"/>
              </a:lnSpc>
              <a:spcBef>
                <a:spcPts val="350"/>
              </a:spcBef>
              <a:buClr>
                <a:srgbClr val="1B5CA4"/>
              </a:buClr>
              <a:buFont typeface="Wingdings"/>
              <a:buChar char=""/>
              <a:tabLst>
                <a:tab pos="756285" algn="l"/>
                <a:tab pos="756920" algn="l"/>
              </a:tabLst>
            </a:pPr>
            <a:r>
              <a:rPr sz="2400" spc="-180" dirty="0">
                <a:solidFill>
                  <a:srgbClr val="5F5F5F"/>
                </a:solidFill>
                <a:latin typeface="Arial"/>
                <a:cs typeface="Arial"/>
              </a:rPr>
              <a:t>Contingency</a:t>
            </a:r>
            <a:r>
              <a:rPr sz="2400" spc="-70" dirty="0">
                <a:solidFill>
                  <a:srgbClr val="5F5F5F"/>
                </a:solidFill>
                <a:latin typeface="Arial"/>
                <a:cs typeface="Arial"/>
              </a:rPr>
              <a:t> </a:t>
            </a:r>
            <a:r>
              <a:rPr sz="2400" spc="-175" dirty="0">
                <a:solidFill>
                  <a:srgbClr val="5F5F5F"/>
                </a:solidFill>
                <a:latin typeface="Arial"/>
                <a:cs typeface="Arial"/>
              </a:rPr>
              <a:t>screening</a:t>
            </a:r>
            <a:endParaRPr sz="2400" dirty="0">
              <a:latin typeface="Arial"/>
              <a:cs typeface="Arial"/>
            </a:endParaRPr>
          </a:p>
          <a:p>
            <a:pPr marL="756285" indent="-286385">
              <a:lnSpc>
                <a:spcPts val="2735"/>
              </a:lnSpc>
              <a:buClr>
                <a:srgbClr val="1B5CA4"/>
              </a:buClr>
              <a:buFont typeface="Wingdings"/>
              <a:buChar char=""/>
              <a:tabLst>
                <a:tab pos="756285" algn="l"/>
                <a:tab pos="756920" algn="l"/>
                <a:tab pos="2733040" algn="l"/>
                <a:tab pos="4201160" algn="l"/>
              </a:tabLst>
            </a:pPr>
            <a:r>
              <a:rPr sz="2400" spc="-155" dirty="0">
                <a:solidFill>
                  <a:srgbClr val="5F5F5F"/>
                </a:solidFill>
                <a:latin typeface="Arial"/>
                <a:cs typeface="Arial"/>
              </a:rPr>
              <a:t>Well-developed	</a:t>
            </a:r>
            <a:r>
              <a:rPr sz="2400" spc="-145" dirty="0">
                <a:solidFill>
                  <a:srgbClr val="5F5F5F"/>
                </a:solidFill>
                <a:latin typeface="Arial"/>
                <a:cs typeface="Arial"/>
              </a:rPr>
              <a:t>power</a:t>
            </a:r>
            <a:r>
              <a:rPr sz="2400" spc="-100" dirty="0">
                <a:solidFill>
                  <a:srgbClr val="5F5F5F"/>
                </a:solidFill>
                <a:latin typeface="Arial"/>
                <a:cs typeface="Arial"/>
              </a:rPr>
              <a:t> </a:t>
            </a:r>
            <a:r>
              <a:rPr sz="2400" spc="-65" dirty="0">
                <a:solidFill>
                  <a:srgbClr val="5F5F5F"/>
                </a:solidFill>
                <a:latin typeface="Arial"/>
                <a:cs typeface="Arial"/>
              </a:rPr>
              <a:t>flow	</a:t>
            </a:r>
            <a:r>
              <a:rPr sz="2400" spc="-120" dirty="0">
                <a:solidFill>
                  <a:srgbClr val="5F5F5F"/>
                </a:solidFill>
                <a:latin typeface="Arial"/>
                <a:cs typeface="Arial"/>
              </a:rPr>
              <a:t>algorithms </a:t>
            </a:r>
            <a:r>
              <a:rPr sz="2400" spc="-80" dirty="0">
                <a:solidFill>
                  <a:srgbClr val="5F5F5F"/>
                </a:solidFill>
                <a:latin typeface="Arial"/>
                <a:cs typeface="Arial"/>
              </a:rPr>
              <a:t>for</a:t>
            </a:r>
            <a:r>
              <a:rPr sz="2400" spc="-40" dirty="0">
                <a:solidFill>
                  <a:srgbClr val="5F5F5F"/>
                </a:solidFill>
                <a:latin typeface="Arial"/>
                <a:cs typeface="Arial"/>
              </a:rPr>
              <a:t> </a:t>
            </a:r>
            <a:r>
              <a:rPr sz="2400" spc="-70" dirty="0">
                <a:solidFill>
                  <a:srgbClr val="5F5F5F"/>
                </a:solidFill>
                <a:latin typeface="Arial"/>
                <a:cs typeface="Arial"/>
              </a:rPr>
              <a:t>:</a:t>
            </a:r>
            <a:endParaRPr sz="2400" dirty="0">
              <a:latin typeface="Arial"/>
              <a:cs typeface="Arial"/>
            </a:endParaRPr>
          </a:p>
          <a:p>
            <a:pPr marL="1155065" lvl="1" indent="-228600">
              <a:lnSpc>
                <a:spcPct val="100000"/>
              </a:lnSpc>
              <a:spcBef>
                <a:spcPts val="505"/>
              </a:spcBef>
              <a:buClr>
                <a:srgbClr val="1B5CA4"/>
              </a:buClr>
              <a:buChar char="•"/>
              <a:tabLst>
                <a:tab pos="1155700" algn="l"/>
                <a:tab pos="4947920" algn="l"/>
              </a:tabLst>
            </a:pPr>
            <a:r>
              <a:rPr sz="2400" spc="-75" dirty="0">
                <a:solidFill>
                  <a:srgbClr val="5F5F5F"/>
                </a:solidFill>
                <a:latin typeface="Arial"/>
                <a:cs typeface="Arial"/>
              </a:rPr>
              <a:t>ultra-fast</a:t>
            </a:r>
            <a:r>
              <a:rPr sz="2400" spc="-60" dirty="0">
                <a:solidFill>
                  <a:srgbClr val="5F5F5F"/>
                </a:solidFill>
                <a:latin typeface="Arial"/>
                <a:cs typeface="Arial"/>
              </a:rPr>
              <a:t> </a:t>
            </a:r>
            <a:r>
              <a:rPr sz="2400" spc="-150" dirty="0">
                <a:solidFill>
                  <a:srgbClr val="5F5F5F"/>
                </a:solidFill>
                <a:latin typeface="Arial"/>
                <a:cs typeface="Arial"/>
              </a:rPr>
              <a:t>approximate</a:t>
            </a:r>
            <a:r>
              <a:rPr sz="2400" spc="-60" dirty="0">
                <a:solidFill>
                  <a:srgbClr val="5F5F5F"/>
                </a:solidFill>
                <a:latin typeface="Arial"/>
                <a:cs typeface="Arial"/>
              </a:rPr>
              <a:t> </a:t>
            </a:r>
            <a:r>
              <a:rPr sz="2400" spc="-120" dirty="0">
                <a:solidFill>
                  <a:srgbClr val="5F5F5F"/>
                </a:solidFill>
                <a:latin typeface="Arial"/>
                <a:cs typeface="Arial"/>
              </a:rPr>
              <a:t>solution	</a:t>
            </a:r>
            <a:r>
              <a:rPr sz="2400" spc="-5" dirty="0">
                <a:solidFill>
                  <a:srgbClr val="5F5F5F"/>
                </a:solidFill>
                <a:latin typeface="Arial"/>
                <a:cs typeface="Arial"/>
              </a:rPr>
              <a:t>( </a:t>
            </a:r>
            <a:r>
              <a:rPr sz="2400" spc="-80" dirty="0">
                <a:solidFill>
                  <a:srgbClr val="5F5F5F"/>
                </a:solidFill>
                <a:latin typeface="Arial"/>
                <a:cs typeface="Arial"/>
              </a:rPr>
              <a:t>for </a:t>
            </a:r>
            <a:r>
              <a:rPr sz="2400" spc="-160" dirty="0">
                <a:solidFill>
                  <a:srgbClr val="5F5F5F"/>
                </a:solidFill>
                <a:latin typeface="Arial"/>
                <a:cs typeface="Arial"/>
              </a:rPr>
              <a:t>contingency</a:t>
            </a:r>
            <a:r>
              <a:rPr sz="2400" spc="-170" dirty="0">
                <a:solidFill>
                  <a:srgbClr val="5F5F5F"/>
                </a:solidFill>
                <a:latin typeface="Arial"/>
                <a:cs typeface="Arial"/>
              </a:rPr>
              <a:t> </a:t>
            </a:r>
            <a:r>
              <a:rPr sz="2400" spc="-175" dirty="0">
                <a:solidFill>
                  <a:srgbClr val="5F5F5F"/>
                </a:solidFill>
                <a:latin typeface="Arial"/>
                <a:cs typeface="Arial"/>
              </a:rPr>
              <a:t>screening</a:t>
            </a:r>
            <a:endParaRPr sz="2400" dirty="0">
              <a:latin typeface="Arial"/>
              <a:cs typeface="Arial"/>
            </a:endParaRPr>
          </a:p>
          <a:p>
            <a:pPr marL="1155065">
              <a:lnSpc>
                <a:spcPct val="100000"/>
              </a:lnSpc>
            </a:pPr>
            <a:r>
              <a:rPr sz="2400" spc="0" dirty="0">
                <a:solidFill>
                  <a:srgbClr val="5F5F5F"/>
                </a:solidFill>
                <a:latin typeface="Arial"/>
                <a:cs typeface="Arial"/>
              </a:rPr>
              <a:t>)</a:t>
            </a:r>
            <a:endParaRPr sz="2400" dirty="0">
              <a:latin typeface="Arial"/>
              <a:cs typeface="Arial"/>
            </a:endParaRPr>
          </a:p>
          <a:p>
            <a:pPr marL="1155065" lvl="1" indent="-228600">
              <a:lnSpc>
                <a:spcPct val="100000"/>
              </a:lnSpc>
              <a:spcBef>
                <a:spcPts val="575"/>
              </a:spcBef>
              <a:buClr>
                <a:srgbClr val="1B5CA4"/>
              </a:buClr>
              <a:buChar char="•"/>
              <a:tabLst>
                <a:tab pos="1155700" algn="l"/>
              </a:tabLst>
            </a:pPr>
            <a:r>
              <a:rPr sz="2400" spc="-45" dirty="0">
                <a:solidFill>
                  <a:srgbClr val="5F5F5F"/>
                </a:solidFill>
                <a:latin typeface="Arial"/>
                <a:cs typeface="Arial"/>
              </a:rPr>
              <a:t>full </a:t>
            </a:r>
            <a:r>
              <a:rPr sz="2400" spc="-165" dirty="0">
                <a:solidFill>
                  <a:srgbClr val="5F5F5F"/>
                </a:solidFill>
                <a:latin typeface="Arial"/>
                <a:cs typeface="Arial"/>
              </a:rPr>
              <a:t>accurate </a:t>
            </a:r>
            <a:r>
              <a:rPr sz="2400" spc="-145" dirty="0">
                <a:solidFill>
                  <a:srgbClr val="5F5F5F"/>
                </a:solidFill>
                <a:latin typeface="Arial"/>
                <a:cs typeface="Arial"/>
              </a:rPr>
              <a:t>power </a:t>
            </a:r>
            <a:r>
              <a:rPr sz="2400" spc="-65" dirty="0">
                <a:solidFill>
                  <a:srgbClr val="5F5F5F"/>
                </a:solidFill>
                <a:latin typeface="Arial"/>
                <a:cs typeface="Arial"/>
              </a:rPr>
              <a:t>flow </a:t>
            </a:r>
            <a:r>
              <a:rPr sz="2400" spc="-120" dirty="0">
                <a:solidFill>
                  <a:srgbClr val="5F5F5F"/>
                </a:solidFill>
                <a:latin typeface="Arial"/>
                <a:cs typeface="Arial"/>
              </a:rPr>
              <a:t>solution </a:t>
            </a:r>
            <a:r>
              <a:rPr sz="2400" spc="-80" dirty="0">
                <a:solidFill>
                  <a:srgbClr val="5F5F5F"/>
                </a:solidFill>
                <a:latin typeface="Arial"/>
                <a:cs typeface="Arial"/>
              </a:rPr>
              <a:t>for </a:t>
            </a:r>
            <a:r>
              <a:rPr sz="2400" spc="-105" dirty="0">
                <a:solidFill>
                  <a:srgbClr val="5F5F5F"/>
                </a:solidFill>
                <a:latin typeface="Arial"/>
                <a:cs typeface="Arial"/>
              </a:rPr>
              <a:t>definite</a:t>
            </a:r>
            <a:r>
              <a:rPr sz="2400" spc="-5" dirty="0">
                <a:solidFill>
                  <a:srgbClr val="5F5F5F"/>
                </a:solidFill>
                <a:latin typeface="Arial"/>
                <a:cs typeface="Arial"/>
              </a:rPr>
              <a:t> </a:t>
            </a:r>
            <a:r>
              <a:rPr sz="2400" spc="-210" dirty="0">
                <a:solidFill>
                  <a:srgbClr val="5F5F5F"/>
                </a:solidFill>
                <a:latin typeface="Arial"/>
                <a:cs typeface="Arial"/>
              </a:rPr>
              <a:t>assessment</a:t>
            </a:r>
            <a:endParaRPr sz="2400" dirty="0">
              <a:latin typeface="Arial"/>
              <a:cs typeface="Arial"/>
            </a:endParaRPr>
          </a:p>
          <a:p>
            <a:pPr marL="12700">
              <a:lnSpc>
                <a:spcPct val="100000"/>
              </a:lnSpc>
              <a:spcBef>
                <a:spcPts val="685"/>
              </a:spcBef>
            </a:pPr>
            <a:r>
              <a:rPr sz="2800" spc="-235" dirty="0">
                <a:solidFill>
                  <a:srgbClr val="1B5CA4"/>
                </a:solidFill>
                <a:latin typeface="Wingdings"/>
                <a:cs typeface="Wingdings"/>
              </a:rPr>
              <a:t></a:t>
            </a:r>
            <a:r>
              <a:rPr sz="2800" b="1" spc="-235" dirty="0">
                <a:solidFill>
                  <a:srgbClr val="5F5F5F"/>
                </a:solidFill>
                <a:latin typeface="Arial"/>
                <a:cs typeface="Arial"/>
              </a:rPr>
              <a:t>Accurate </a:t>
            </a:r>
            <a:r>
              <a:rPr sz="2800" b="1" spc="-275" dirty="0">
                <a:solidFill>
                  <a:srgbClr val="5F5F5F"/>
                </a:solidFill>
                <a:latin typeface="Arial"/>
                <a:cs typeface="Arial"/>
              </a:rPr>
              <a:t>modeling </a:t>
            </a:r>
            <a:r>
              <a:rPr sz="2800" b="1" spc="-204" dirty="0">
                <a:solidFill>
                  <a:srgbClr val="5F5F5F"/>
                </a:solidFill>
                <a:latin typeface="Arial"/>
                <a:cs typeface="Arial"/>
              </a:rPr>
              <a:t>of </a:t>
            </a:r>
            <a:r>
              <a:rPr sz="2800" b="1" spc="-185" dirty="0">
                <a:solidFill>
                  <a:srgbClr val="5F5F5F"/>
                </a:solidFill>
                <a:latin typeface="Arial"/>
                <a:cs typeface="Arial"/>
              </a:rPr>
              <a:t>the </a:t>
            </a:r>
            <a:r>
              <a:rPr sz="2800" b="1" spc="-215" dirty="0">
                <a:solidFill>
                  <a:srgbClr val="5F5F5F"/>
                </a:solidFill>
                <a:latin typeface="Arial"/>
                <a:cs typeface="Arial"/>
              </a:rPr>
              <a:t>power </a:t>
            </a:r>
            <a:r>
              <a:rPr sz="2800" b="1" spc="-285" dirty="0">
                <a:solidFill>
                  <a:srgbClr val="5F5F5F"/>
                </a:solidFill>
                <a:latin typeface="Arial"/>
                <a:cs typeface="Arial"/>
              </a:rPr>
              <a:t>system</a:t>
            </a:r>
            <a:r>
              <a:rPr sz="2800" b="1" spc="40" dirty="0">
                <a:solidFill>
                  <a:srgbClr val="5F5F5F"/>
                </a:solidFill>
                <a:latin typeface="Arial"/>
                <a:cs typeface="Arial"/>
              </a:rPr>
              <a:t> </a:t>
            </a:r>
            <a:r>
              <a:rPr sz="2800" b="1" spc="-235" dirty="0">
                <a:solidFill>
                  <a:srgbClr val="5F5F5F"/>
                </a:solidFill>
                <a:latin typeface="Arial"/>
                <a:cs typeface="Arial"/>
              </a:rPr>
              <a:t>behavior:</a:t>
            </a:r>
            <a:endParaRPr sz="2800" dirty="0">
              <a:latin typeface="Arial"/>
              <a:cs typeface="Arial"/>
            </a:endParaRPr>
          </a:p>
          <a:p>
            <a:pPr marL="756285" indent="-286385">
              <a:lnSpc>
                <a:spcPts val="2735"/>
              </a:lnSpc>
              <a:spcBef>
                <a:spcPts val="345"/>
              </a:spcBef>
              <a:buClr>
                <a:srgbClr val="1B5CA4"/>
              </a:buClr>
              <a:buFont typeface="Wingdings"/>
              <a:buChar char=""/>
              <a:tabLst>
                <a:tab pos="756285" algn="l"/>
                <a:tab pos="756920" algn="l"/>
                <a:tab pos="4312920" algn="l"/>
                <a:tab pos="5226050" algn="l"/>
                <a:tab pos="5939155" algn="l"/>
              </a:tabLst>
            </a:pPr>
            <a:r>
              <a:rPr sz="2400" spc="-145" dirty="0">
                <a:solidFill>
                  <a:srgbClr val="5F5F5F"/>
                </a:solidFill>
                <a:latin typeface="Arial"/>
                <a:cs typeface="Arial"/>
              </a:rPr>
              <a:t>Conditional</a:t>
            </a:r>
            <a:r>
              <a:rPr sz="2400" spc="10" dirty="0">
                <a:solidFill>
                  <a:srgbClr val="5F5F5F"/>
                </a:solidFill>
                <a:latin typeface="Arial"/>
                <a:cs typeface="Arial"/>
              </a:rPr>
              <a:t> </a:t>
            </a:r>
            <a:r>
              <a:rPr sz="2400" spc="-160" dirty="0">
                <a:solidFill>
                  <a:srgbClr val="5F5F5F"/>
                </a:solidFill>
                <a:latin typeface="Arial"/>
                <a:cs typeface="Arial"/>
              </a:rPr>
              <a:t>contingencies</a:t>
            </a:r>
            <a:r>
              <a:rPr sz="2400" spc="5" dirty="0">
                <a:solidFill>
                  <a:srgbClr val="5F5F5F"/>
                </a:solidFill>
                <a:latin typeface="Arial"/>
                <a:cs typeface="Arial"/>
              </a:rPr>
              <a:t> </a:t>
            </a:r>
            <a:r>
              <a:rPr sz="2400" spc="-80" dirty="0">
                <a:solidFill>
                  <a:srgbClr val="5F5F5F"/>
                </a:solidFill>
                <a:latin typeface="Arial"/>
                <a:cs typeface="Arial"/>
              </a:rPr>
              <a:t>for	</a:t>
            </a:r>
            <a:r>
              <a:rPr sz="2400" spc="-155" dirty="0">
                <a:solidFill>
                  <a:srgbClr val="5F5F5F"/>
                </a:solidFill>
                <a:latin typeface="Arial"/>
                <a:cs typeface="Arial"/>
              </a:rPr>
              <a:t>simple	</a:t>
            </a:r>
            <a:r>
              <a:rPr sz="2400" spc="-150" dirty="0">
                <a:solidFill>
                  <a:srgbClr val="5F5F5F"/>
                </a:solidFill>
                <a:latin typeface="Arial"/>
                <a:cs typeface="Arial"/>
              </a:rPr>
              <a:t>relay	modeling</a:t>
            </a:r>
            <a:endParaRPr sz="2400" dirty="0">
              <a:latin typeface="Arial"/>
              <a:cs typeface="Arial"/>
            </a:endParaRPr>
          </a:p>
          <a:p>
            <a:pPr marL="756285" indent="-286385">
              <a:lnSpc>
                <a:spcPts val="2735"/>
              </a:lnSpc>
              <a:buClr>
                <a:srgbClr val="1B5CA4"/>
              </a:buClr>
              <a:buFont typeface="Wingdings"/>
              <a:buChar char=""/>
              <a:tabLst>
                <a:tab pos="756285" algn="l"/>
                <a:tab pos="756920" algn="l"/>
              </a:tabLst>
            </a:pPr>
            <a:r>
              <a:rPr sz="2400" spc="-135" dirty="0">
                <a:solidFill>
                  <a:srgbClr val="5F5F5F"/>
                </a:solidFill>
                <a:latin typeface="Arial"/>
                <a:cs typeface="Arial"/>
              </a:rPr>
              <a:t>Automatic </a:t>
            </a:r>
            <a:r>
              <a:rPr sz="2400" spc="-110" dirty="0">
                <a:solidFill>
                  <a:srgbClr val="5F5F5F"/>
                </a:solidFill>
                <a:latin typeface="Arial"/>
                <a:cs typeface="Arial"/>
              </a:rPr>
              <a:t>controller </a:t>
            </a:r>
            <a:r>
              <a:rPr sz="2400" spc="-210" dirty="0">
                <a:solidFill>
                  <a:srgbClr val="5F5F5F"/>
                </a:solidFill>
                <a:latin typeface="Arial"/>
                <a:cs typeface="Arial"/>
              </a:rPr>
              <a:t>response</a:t>
            </a:r>
            <a:r>
              <a:rPr sz="2400" spc="-20" dirty="0">
                <a:solidFill>
                  <a:srgbClr val="5F5F5F"/>
                </a:solidFill>
                <a:latin typeface="Arial"/>
                <a:cs typeface="Arial"/>
              </a:rPr>
              <a:t> </a:t>
            </a:r>
            <a:r>
              <a:rPr sz="2400" spc="-150" dirty="0">
                <a:solidFill>
                  <a:srgbClr val="5F5F5F"/>
                </a:solidFill>
                <a:latin typeface="Arial"/>
                <a:cs typeface="Arial"/>
              </a:rPr>
              <a:t>modeling</a:t>
            </a:r>
            <a:endParaRPr sz="2400" dirty="0">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900399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16779" y="4960187"/>
            <a:ext cx="243839" cy="34442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44925" y="1442796"/>
            <a:ext cx="1882775" cy="527050"/>
          </a:xfrm>
          <a:custGeom>
            <a:avLst/>
            <a:gdLst/>
            <a:ahLst/>
            <a:cxnLst/>
            <a:rect l="l" t="t" r="r" b="b"/>
            <a:pathLst>
              <a:path w="1882775" h="527050">
                <a:moveTo>
                  <a:pt x="0" y="527050"/>
                </a:moveTo>
                <a:lnTo>
                  <a:pt x="1882775" y="527050"/>
                </a:lnTo>
                <a:lnTo>
                  <a:pt x="1882775" y="0"/>
                </a:lnTo>
                <a:lnTo>
                  <a:pt x="0" y="0"/>
                </a:lnTo>
                <a:lnTo>
                  <a:pt x="0" y="527050"/>
                </a:lnTo>
                <a:close/>
              </a:path>
            </a:pathLst>
          </a:custGeom>
          <a:solidFill>
            <a:srgbClr val="C7DAE8"/>
          </a:solidFill>
        </p:spPr>
        <p:txBody>
          <a:bodyPr wrap="square" lIns="0" tIns="0" rIns="0" bIns="0" rtlCol="0"/>
          <a:lstStyle/>
          <a:p>
            <a:endParaRPr/>
          </a:p>
        </p:txBody>
      </p:sp>
      <p:sp>
        <p:nvSpPr>
          <p:cNvPr id="4" name="object 4"/>
          <p:cNvSpPr/>
          <p:nvPr/>
        </p:nvSpPr>
        <p:spPr>
          <a:xfrm>
            <a:off x="5436108" y="1697304"/>
            <a:ext cx="283463" cy="40081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844925" y="1442796"/>
            <a:ext cx="1882775" cy="527050"/>
          </a:xfrm>
          <a:prstGeom prst="rect">
            <a:avLst/>
          </a:prstGeom>
          <a:ln w="38100">
            <a:solidFill>
              <a:srgbClr val="000080"/>
            </a:solidFill>
          </a:ln>
        </p:spPr>
        <p:txBody>
          <a:bodyPr vert="horz" wrap="square" lIns="0" tIns="0" rIns="0" bIns="0" rtlCol="0">
            <a:spAutoFit/>
          </a:bodyPr>
          <a:lstStyle/>
          <a:p>
            <a:pPr algn="ctr">
              <a:lnSpc>
                <a:spcPts val="1190"/>
              </a:lnSpc>
            </a:pPr>
            <a:r>
              <a:rPr sz="1200" spc="-95" dirty="0" smtClean="0">
                <a:latin typeface="Arial"/>
                <a:cs typeface="Arial"/>
              </a:rPr>
              <a:t>INITIALIZATION</a:t>
            </a:r>
            <a:endParaRPr sz="1200" dirty="0">
              <a:latin typeface="Arial"/>
              <a:cs typeface="Arial"/>
            </a:endParaRPr>
          </a:p>
          <a:p>
            <a:pPr>
              <a:lnSpc>
                <a:spcPct val="100000"/>
              </a:lnSpc>
              <a:spcBef>
                <a:spcPts val="15"/>
              </a:spcBef>
            </a:pPr>
            <a:endParaRPr sz="950" dirty="0">
              <a:latin typeface="Times New Roman"/>
              <a:cs typeface="Times New Roman"/>
            </a:endParaRPr>
          </a:p>
          <a:p>
            <a:pPr marL="635" algn="ctr">
              <a:lnSpc>
                <a:spcPct val="100000"/>
              </a:lnSpc>
            </a:pPr>
            <a:r>
              <a:rPr sz="1200" spc="-105" dirty="0">
                <a:latin typeface="Arial"/>
                <a:cs typeface="Arial"/>
              </a:rPr>
              <a:t>Solve </a:t>
            </a:r>
            <a:r>
              <a:rPr sz="1200" spc="-125" dirty="0">
                <a:latin typeface="Arial"/>
                <a:cs typeface="Arial"/>
              </a:rPr>
              <a:t>basecase</a:t>
            </a:r>
            <a:r>
              <a:rPr sz="1200" spc="-195" dirty="0">
                <a:latin typeface="Arial"/>
                <a:cs typeface="Arial"/>
              </a:rPr>
              <a:t> </a:t>
            </a:r>
            <a:r>
              <a:rPr sz="1400" spc="-65" dirty="0">
                <a:latin typeface="Arial"/>
                <a:cs typeface="Arial"/>
              </a:rPr>
              <a:t>network</a:t>
            </a:r>
            <a:endParaRPr sz="1400" dirty="0">
              <a:latin typeface="Arial"/>
              <a:cs typeface="Arial"/>
            </a:endParaRPr>
          </a:p>
        </p:txBody>
      </p:sp>
      <p:sp>
        <p:nvSpPr>
          <p:cNvPr id="6" name="object 6"/>
          <p:cNvSpPr/>
          <p:nvPr/>
        </p:nvSpPr>
        <p:spPr>
          <a:xfrm>
            <a:off x="3519551" y="2481084"/>
            <a:ext cx="2533650" cy="859155"/>
          </a:xfrm>
          <a:custGeom>
            <a:avLst/>
            <a:gdLst/>
            <a:ahLst/>
            <a:cxnLst/>
            <a:rect l="l" t="t" r="r" b="b"/>
            <a:pathLst>
              <a:path w="2533650" h="859155">
                <a:moveTo>
                  <a:pt x="0" y="858837"/>
                </a:moveTo>
                <a:lnTo>
                  <a:pt x="2533650" y="858837"/>
                </a:lnTo>
                <a:lnTo>
                  <a:pt x="2533650" y="0"/>
                </a:lnTo>
                <a:lnTo>
                  <a:pt x="0" y="0"/>
                </a:lnTo>
                <a:lnTo>
                  <a:pt x="0" y="858837"/>
                </a:lnTo>
                <a:close/>
              </a:path>
            </a:pathLst>
          </a:custGeom>
          <a:solidFill>
            <a:srgbClr val="C7DAE8"/>
          </a:solidFill>
        </p:spPr>
        <p:txBody>
          <a:bodyPr wrap="square" lIns="0" tIns="0" rIns="0" bIns="0" rtlCol="0"/>
          <a:lstStyle/>
          <a:p>
            <a:endParaRPr/>
          </a:p>
        </p:txBody>
      </p:sp>
      <p:sp>
        <p:nvSpPr>
          <p:cNvPr id="7" name="object 7"/>
          <p:cNvSpPr/>
          <p:nvPr/>
        </p:nvSpPr>
        <p:spPr>
          <a:xfrm>
            <a:off x="5568696" y="3065856"/>
            <a:ext cx="283463" cy="400812"/>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3519551" y="2481084"/>
            <a:ext cx="2533650" cy="859155"/>
          </a:xfrm>
          <a:prstGeom prst="rect">
            <a:avLst/>
          </a:prstGeom>
          <a:ln w="38100">
            <a:solidFill>
              <a:srgbClr val="000066"/>
            </a:solidFill>
          </a:ln>
        </p:spPr>
        <p:txBody>
          <a:bodyPr vert="horz" wrap="square" lIns="0" tIns="0" rIns="0" bIns="0" rtlCol="0">
            <a:spAutoFit/>
          </a:bodyPr>
          <a:lstStyle/>
          <a:p>
            <a:pPr algn="ctr">
              <a:lnSpc>
                <a:spcPts val="1190"/>
              </a:lnSpc>
            </a:pPr>
            <a:r>
              <a:rPr sz="1200" spc="-140" dirty="0">
                <a:latin typeface="Arial"/>
                <a:cs typeface="Arial"/>
              </a:rPr>
              <a:t>SCREENING</a:t>
            </a:r>
            <a:endParaRPr sz="1200">
              <a:latin typeface="Arial"/>
              <a:cs typeface="Arial"/>
            </a:endParaRPr>
          </a:p>
          <a:p>
            <a:pPr>
              <a:lnSpc>
                <a:spcPct val="100000"/>
              </a:lnSpc>
              <a:spcBef>
                <a:spcPts val="45"/>
              </a:spcBef>
            </a:pPr>
            <a:endParaRPr sz="1100">
              <a:latin typeface="Times New Roman"/>
              <a:cs typeface="Times New Roman"/>
            </a:endParaRPr>
          </a:p>
          <a:p>
            <a:pPr marL="230504" marR="224790" algn="ctr">
              <a:lnSpc>
                <a:spcPts val="1300"/>
              </a:lnSpc>
            </a:pPr>
            <a:r>
              <a:rPr sz="1200" spc="-85" dirty="0">
                <a:latin typeface="Arial"/>
                <a:cs typeface="Arial"/>
              </a:rPr>
              <a:t>Calculate </a:t>
            </a:r>
            <a:r>
              <a:rPr sz="1200" spc="-55" dirty="0">
                <a:latin typeface="Arial"/>
                <a:cs typeface="Arial"/>
              </a:rPr>
              <a:t>fast </a:t>
            </a:r>
            <a:r>
              <a:rPr sz="1200" spc="-75" dirty="0">
                <a:latin typeface="Arial"/>
                <a:cs typeface="Arial"/>
              </a:rPr>
              <a:t>approximate</a:t>
            </a:r>
            <a:r>
              <a:rPr sz="1200" spc="-110" dirty="0">
                <a:latin typeface="Arial"/>
                <a:cs typeface="Arial"/>
              </a:rPr>
              <a:t> </a:t>
            </a:r>
            <a:r>
              <a:rPr sz="1200" spc="-60" dirty="0">
                <a:latin typeface="Arial"/>
                <a:cs typeface="Arial"/>
              </a:rPr>
              <a:t>solution  </a:t>
            </a:r>
            <a:r>
              <a:rPr sz="1200" spc="-40" dirty="0">
                <a:latin typeface="Arial"/>
                <a:cs typeface="Arial"/>
              </a:rPr>
              <a:t>for </a:t>
            </a:r>
            <a:r>
              <a:rPr sz="1200" spc="-110" dirty="0">
                <a:latin typeface="Arial"/>
                <a:cs typeface="Arial"/>
              </a:rPr>
              <a:t>each</a:t>
            </a:r>
            <a:r>
              <a:rPr sz="1200" spc="-80" dirty="0">
                <a:latin typeface="Arial"/>
                <a:cs typeface="Arial"/>
              </a:rPr>
              <a:t> contingency</a:t>
            </a:r>
            <a:endParaRPr sz="1200">
              <a:latin typeface="Arial"/>
              <a:cs typeface="Arial"/>
            </a:endParaRPr>
          </a:p>
          <a:p>
            <a:pPr marL="1905" algn="ctr">
              <a:lnSpc>
                <a:spcPts val="1475"/>
              </a:lnSpc>
            </a:pPr>
            <a:r>
              <a:rPr sz="1400" spc="-5" dirty="0">
                <a:latin typeface="Arial"/>
                <a:cs typeface="Arial"/>
              </a:rPr>
              <a:t>( </a:t>
            </a:r>
            <a:r>
              <a:rPr sz="1400" spc="-80" dirty="0">
                <a:latin typeface="Arial"/>
                <a:cs typeface="Arial"/>
              </a:rPr>
              <a:t>local </a:t>
            </a:r>
            <a:r>
              <a:rPr sz="1400" spc="-70" dirty="0">
                <a:latin typeface="Arial"/>
                <a:cs typeface="Arial"/>
              </a:rPr>
              <a:t>or</a:t>
            </a:r>
            <a:r>
              <a:rPr sz="1400" spc="240" dirty="0">
                <a:latin typeface="Arial"/>
                <a:cs typeface="Arial"/>
              </a:rPr>
              <a:t> </a:t>
            </a:r>
            <a:r>
              <a:rPr sz="1400" spc="-100" dirty="0">
                <a:latin typeface="Arial"/>
                <a:cs typeface="Arial"/>
              </a:rPr>
              <a:t>widespread</a:t>
            </a:r>
            <a:r>
              <a:rPr sz="1400" spc="-40" dirty="0">
                <a:latin typeface="Arial"/>
                <a:cs typeface="Arial"/>
              </a:rPr>
              <a:t> </a:t>
            </a:r>
            <a:r>
              <a:rPr sz="1400" spc="0" dirty="0">
                <a:latin typeface="Arial"/>
                <a:cs typeface="Arial"/>
              </a:rPr>
              <a:t>)</a:t>
            </a:r>
            <a:endParaRPr sz="1400">
              <a:latin typeface="Arial"/>
              <a:cs typeface="Arial"/>
            </a:endParaRPr>
          </a:p>
        </p:txBody>
      </p:sp>
      <p:sp>
        <p:nvSpPr>
          <p:cNvPr id="9" name="object 9"/>
          <p:cNvSpPr/>
          <p:nvPr/>
        </p:nvSpPr>
        <p:spPr>
          <a:xfrm>
            <a:off x="1004887" y="4974919"/>
            <a:ext cx="215900" cy="2159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103375" y="4969331"/>
            <a:ext cx="208787" cy="291083"/>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136903" y="4969331"/>
            <a:ext cx="208787" cy="291083"/>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347850" y="4974919"/>
            <a:ext cx="214249" cy="215900"/>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1434083" y="4969331"/>
            <a:ext cx="208788" cy="291083"/>
          </a:xfrm>
          <a:prstGeom prst="rect">
            <a:avLst/>
          </a:prstGeom>
          <a:blipFill>
            <a:blip r:embed="rId5" cstate="print"/>
            <a:stretch>
              <a:fillRect/>
            </a:stretch>
          </a:blipFill>
        </p:spPr>
        <p:txBody>
          <a:bodyPr wrap="square" lIns="0" tIns="0" rIns="0" bIns="0" rtlCol="0"/>
          <a:lstStyle/>
          <a:p>
            <a:endParaRPr/>
          </a:p>
        </p:txBody>
      </p:sp>
      <p:sp>
        <p:nvSpPr>
          <p:cNvPr id="14" name="object 14"/>
          <p:cNvSpPr txBox="1"/>
          <p:nvPr/>
        </p:nvSpPr>
        <p:spPr>
          <a:xfrm>
            <a:off x="1081227" y="4996001"/>
            <a:ext cx="447675" cy="177800"/>
          </a:xfrm>
          <a:prstGeom prst="rect">
            <a:avLst/>
          </a:prstGeom>
        </p:spPr>
        <p:txBody>
          <a:bodyPr vert="horz" wrap="square" lIns="0" tIns="12065" rIns="0" bIns="0" rtlCol="0">
            <a:spAutoFit/>
          </a:bodyPr>
          <a:lstStyle/>
          <a:p>
            <a:pPr marL="12700">
              <a:lnSpc>
                <a:spcPct val="100000"/>
              </a:lnSpc>
              <a:spcBef>
                <a:spcPts val="95"/>
              </a:spcBef>
              <a:tabLst>
                <a:tab pos="342900" algn="l"/>
              </a:tabLst>
            </a:pPr>
            <a:r>
              <a:rPr sz="1000" spc="-5" dirty="0">
                <a:solidFill>
                  <a:srgbClr val="000066"/>
                </a:solidFill>
                <a:latin typeface="Arial"/>
                <a:cs typeface="Arial"/>
              </a:rPr>
              <a:t>C	C</a:t>
            </a:r>
            <a:endParaRPr sz="1000">
              <a:latin typeface="Arial"/>
              <a:cs typeface="Arial"/>
            </a:endParaRPr>
          </a:p>
        </p:txBody>
      </p:sp>
      <p:sp>
        <p:nvSpPr>
          <p:cNvPr id="15" name="object 15"/>
          <p:cNvSpPr/>
          <p:nvPr/>
        </p:nvSpPr>
        <p:spPr>
          <a:xfrm>
            <a:off x="1464563" y="4969331"/>
            <a:ext cx="208787" cy="291083"/>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1689100" y="4974919"/>
            <a:ext cx="215900" cy="215900"/>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1787651" y="4969331"/>
            <a:ext cx="208787" cy="291083"/>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821179" y="4969331"/>
            <a:ext cx="208787" cy="291083"/>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2032000" y="4974919"/>
            <a:ext cx="215900" cy="215900"/>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2118360" y="4969331"/>
            <a:ext cx="208787" cy="291083"/>
          </a:xfrm>
          <a:prstGeom prst="rect">
            <a:avLst/>
          </a:prstGeom>
          <a:blipFill>
            <a:blip r:embed="rId5" cstate="print"/>
            <a:stretch>
              <a:fillRect/>
            </a:stretch>
          </a:blipFill>
        </p:spPr>
        <p:txBody>
          <a:bodyPr wrap="square" lIns="0" tIns="0" rIns="0" bIns="0" rtlCol="0"/>
          <a:lstStyle/>
          <a:p>
            <a:endParaRPr/>
          </a:p>
        </p:txBody>
      </p:sp>
      <p:sp>
        <p:nvSpPr>
          <p:cNvPr id="21" name="object 21"/>
          <p:cNvSpPr txBox="1"/>
          <p:nvPr/>
        </p:nvSpPr>
        <p:spPr>
          <a:xfrm>
            <a:off x="1765554" y="4996001"/>
            <a:ext cx="447675" cy="177800"/>
          </a:xfrm>
          <a:prstGeom prst="rect">
            <a:avLst/>
          </a:prstGeom>
        </p:spPr>
        <p:txBody>
          <a:bodyPr vert="horz" wrap="square" lIns="0" tIns="12065" rIns="0" bIns="0" rtlCol="0">
            <a:spAutoFit/>
          </a:bodyPr>
          <a:lstStyle/>
          <a:p>
            <a:pPr marL="12700">
              <a:lnSpc>
                <a:spcPct val="100000"/>
              </a:lnSpc>
              <a:spcBef>
                <a:spcPts val="95"/>
              </a:spcBef>
              <a:tabLst>
                <a:tab pos="342900" algn="l"/>
              </a:tabLst>
            </a:pPr>
            <a:r>
              <a:rPr sz="1000" spc="-5" dirty="0">
                <a:solidFill>
                  <a:srgbClr val="000066"/>
                </a:solidFill>
                <a:latin typeface="Arial"/>
                <a:cs typeface="Arial"/>
              </a:rPr>
              <a:t>C	C</a:t>
            </a:r>
            <a:endParaRPr sz="1000">
              <a:latin typeface="Arial"/>
              <a:cs typeface="Arial"/>
            </a:endParaRPr>
          </a:p>
        </p:txBody>
      </p:sp>
      <p:sp>
        <p:nvSpPr>
          <p:cNvPr id="22" name="object 22"/>
          <p:cNvSpPr/>
          <p:nvPr/>
        </p:nvSpPr>
        <p:spPr>
          <a:xfrm>
            <a:off x="2150364" y="4969331"/>
            <a:ext cx="208787" cy="291083"/>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2374900" y="4974919"/>
            <a:ext cx="214375" cy="215900"/>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2471927" y="4969331"/>
            <a:ext cx="208787" cy="291083"/>
          </a:xfrm>
          <a:prstGeom prst="rect">
            <a:avLst/>
          </a:prstGeom>
          <a:blipFill>
            <a:blip r:embed="rId5" cstate="print"/>
            <a:stretch>
              <a:fillRect/>
            </a:stretch>
          </a:blipFill>
        </p:spPr>
        <p:txBody>
          <a:bodyPr wrap="square" lIns="0" tIns="0" rIns="0" bIns="0" rtlCol="0"/>
          <a:lstStyle/>
          <a:p>
            <a:endParaRPr/>
          </a:p>
        </p:txBody>
      </p:sp>
      <p:sp>
        <p:nvSpPr>
          <p:cNvPr id="25" name="object 25"/>
          <p:cNvSpPr txBox="1"/>
          <p:nvPr/>
        </p:nvSpPr>
        <p:spPr>
          <a:xfrm>
            <a:off x="2450083" y="4996001"/>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26" name="object 26"/>
          <p:cNvSpPr/>
          <p:nvPr/>
        </p:nvSpPr>
        <p:spPr>
          <a:xfrm>
            <a:off x="2503932" y="4969331"/>
            <a:ext cx="208787" cy="291083"/>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1005839" y="4778831"/>
            <a:ext cx="208787" cy="291083"/>
          </a:xfrm>
          <a:prstGeom prst="rect">
            <a:avLst/>
          </a:prstGeom>
          <a:blipFill>
            <a:blip r:embed="rId5" cstate="print"/>
            <a:stretch>
              <a:fillRect/>
            </a:stretch>
          </a:blipFill>
        </p:spPr>
        <p:txBody>
          <a:bodyPr wrap="square" lIns="0" tIns="0" rIns="0" bIns="0" rtlCol="0"/>
          <a:lstStyle/>
          <a:p>
            <a:endParaRPr/>
          </a:p>
        </p:txBody>
      </p:sp>
      <p:sp>
        <p:nvSpPr>
          <p:cNvPr id="28" name="object 28"/>
          <p:cNvSpPr txBox="1"/>
          <p:nvPr/>
        </p:nvSpPr>
        <p:spPr>
          <a:xfrm>
            <a:off x="1005027" y="4805501"/>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1</a:t>
            </a:r>
            <a:endParaRPr sz="1000">
              <a:latin typeface="Arial"/>
              <a:cs typeface="Arial"/>
            </a:endParaRPr>
          </a:p>
        </p:txBody>
      </p:sp>
      <p:sp>
        <p:nvSpPr>
          <p:cNvPr id="29" name="object 29"/>
          <p:cNvSpPr/>
          <p:nvPr/>
        </p:nvSpPr>
        <p:spPr>
          <a:xfrm>
            <a:off x="1034796" y="4778831"/>
            <a:ext cx="208787" cy="291083"/>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1336547" y="4778831"/>
            <a:ext cx="208787" cy="291083"/>
          </a:xfrm>
          <a:prstGeom prst="rect">
            <a:avLst/>
          </a:prstGeom>
          <a:blipFill>
            <a:blip r:embed="rId5" cstate="print"/>
            <a:stretch>
              <a:fillRect/>
            </a:stretch>
          </a:blipFill>
        </p:spPr>
        <p:txBody>
          <a:bodyPr wrap="square" lIns="0" tIns="0" rIns="0" bIns="0" rtlCol="0"/>
          <a:lstStyle/>
          <a:p>
            <a:endParaRPr/>
          </a:p>
        </p:txBody>
      </p:sp>
      <p:sp>
        <p:nvSpPr>
          <p:cNvPr id="31" name="object 31"/>
          <p:cNvSpPr txBox="1"/>
          <p:nvPr/>
        </p:nvSpPr>
        <p:spPr>
          <a:xfrm>
            <a:off x="1335405" y="4805501"/>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2</a:t>
            </a:r>
            <a:endParaRPr sz="1000">
              <a:latin typeface="Arial"/>
              <a:cs typeface="Arial"/>
            </a:endParaRPr>
          </a:p>
        </p:txBody>
      </p:sp>
      <p:sp>
        <p:nvSpPr>
          <p:cNvPr id="32" name="object 32"/>
          <p:cNvSpPr/>
          <p:nvPr/>
        </p:nvSpPr>
        <p:spPr>
          <a:xfrm>
            <a:off x="1365503" y="4778831"/>
            <a:ext cx="208787" cy="291083"/>
          </a:xfrm>
          <a:prstGeom prst="rect">
            <a:avLst/>
          </a:prstGeom>
          <a:blipFill>
            <a:blip r:embed="rId5" cstate="print"/>
            <a:stretch>
              <a:fillRect/>
            </a:stretch>
          </a:blipFill>
        </p:spPr>
        <p:txBody>
          <a:bodyPr wrap="square" lIns="0" tIns="0" rIns="0" bIns="0" rtlCol="0"/>
          <a:lstStyle/>
          <a:p>
            <a:endParaRPr/>
          </a:p>
        </p:txBody>
      </p:sp>
      <p:sp>
        <p:nvSpPr>
          <p:cNvPr id="33" name="object 33"/>
          <p:cNvSpPr/>
          <p:nvPr/>
        </p:nvSpPr>
        <p:spPr>
          <a:xfrm>
            <a:off x="1690116" y="4778831"/>
            <a:ext cx="208787" cy="291083"/>
          </a:xfrm>
          <a:prstGeom prst="rect">
            <a:avLst/>
          </a:prstGeom>
          <a:blipFill>
            <a:blip r:embed="rId5" cstate="print"/>
            <a:stretch>
              <a:fillRect/>
            </a:stretch>
          </a:blipFill>
        </p:spPr>
        <p:txBody>
          <a:bodyPr wrap="square" lIns="0" tIns="0" rIns="0" bIns="0" rtlCol="0"/>
          <a:lstStyle/>
          <a:p>
            <a:endParaRPr/>
          </a:p>
        </p:txBody>
      </p:sp>
      <p:sp>
        <p:nvSpPr>
          <p:cNvPr id="34" name="object 34"/>
          <p:cNvSpPr txBox="1"/>
          <p:nvPr/>
        </p:nvSpPr>
        <p:spPr>
          <a:xfrm>
            <a:off x="1689354" y="4805501"/>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3</a:t>
            </a:r>
            <a:endParaRPr sz="1000">
              <a:latin typeface="Arial"/>
              <a:cs typeface="Arial"/>
            </a:endParaRPr>
          </a:p>
        </p:txBody>
      </p:sp>
      <p:sp>
        <p:nvSpPr>
          <p:cNvPr id="35" name="object 35"/>
          <p:cNvSpPr/>
          <p:nvPr/>
        </p:nvSpPr>
        <p:spPr>
          <a:xfrm>
            <a:off x="1719072" y="4778831"/>
            <a:ext cx="208787" cy="291083"/>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2020823" y="4778831"/>
            <a:ext cx="208787" cy="291083"/>
          </a:xfrm>
          <a:prstGeom prst="rect">
            <a:avLst/>
          </a:prstGeom>
          <a:blipFill>
            <a:blip r:embed="rId5" cstate="print"/>
            <a:stretch>
              <a:fillRect/>
            </a:stretch>
          </a:blipFill>
        </p:spPr>
        <p:txBody>
          <a:bodyPr wrap="square" lIns="0" tIns="0" rIns="0" bIns="0" rtlCol="0"/>
          <a:lstStyle/>
          <a:p>
            <a:endParaRPr/>
          </a:p>
        </p:txBody>
      </p:sp>
      <p:sp>
        <p:nvSpPr>
          <p:cNvPr id="37" name="object 37"/>
          <p:cNvSpPr txBox="1"/>
          <p:nvPr/>
        </p:nvSpPr>
        <p:spPr>
          <a:xfrm>
            <a:off x="2019680" y="4805501"/>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4</a:t>
            </a:r>
            <a:endParaRPr sz="1000">
              <a:latin typeface="Arial"/>
              <a:cs typeface="Arial"/>
            </a:endParaRPr>
          </a:p>
        </p:txBody>
      </p:sp>
      <p:sp>
        <p:nvSpPr>
          <p:cNvPr id="38" name="object 38"/>
          <p:cNvSpPr/>
          <p:nvPr/>
        </p:nvSpPr>
        <p:spPr>
          <a:xfrm>
            <a:off x="2049779" y="4778831"/>
            <a:ext cx="208787" cy="291083"/>
          </a:xfrm>
          <a:prstGeom prst="rect">
            <a:avLst/>
          </a:prstGeom>
          <a:blipFill>
            <a:blip r:embed="rId5" cstate="print"/>
            <a:stretch>
              <a:fillRect/>
            </a:stretch>
          </a:blipFill>
        </p:spPr>
        <p:txBody>
          <a:bodyPr wrap="square" lIns="0" tIns="0" rIns="0" bIns="0" rtlCol="0"/>
          <a:lstStyle/>
          <a:p>
            <a:endParaRPr/>
          </a:p>
        </p:txBody>
      </p:sp>
      <p:sp>
        <p:nvSpPr>
          <p:cNvPr id="39" name="object 39"/>
          <p:cNvSpPr/>
          <p:nvPr/>
        </p:nvSpPr>
        <p:spPr>
          <a:xfrm>
            <a:off x="2375916" y="4778831"/>
            <a:ext cx="208787" cy="291083"/>
          </a:xfrm>
          <a:prstGeom prst="rect">
            <a:avLst/>
          </a:prstGeom>
          <a:blipFill>
            <a:blip r:embed="rId5" cstate="print"/>
            <a:stretch>
              <a:fillRect/>
            </a:stretch>
          </a:blipFill>
        </p:spPr>
        <p:txBody>
          <a:bodyPr wrap="square" lIns="0" tIns="0" rIns="0" bIns="0" rtlCol="0"/>
          <a:lstStyle/>
          <a:p>
            <a:endParaRPr/>
          </a:p>
        </p:txBody>
      </p:sp>
      <p:sp>
        <p:nvSpPr>
          <p:cNvPr id="40" name="object 40"/>
          <p:cNvSpPr txBox="1"/>
          <p:nvPr/>
        </p:nvSpPr>
        <p:spPr>
          <a:xfrm>
            <a:off x="2375407" y="4805501"/>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5</a:t>
            </a:r>
            <a:endParaRPr sz="1000">
              <a:latin typeface="Arial"/>
              <a:cs typeface="Arial"/>
            </a:endParaRPr>
          </a:p>
        </p:txBody>
      </p:sp>
      <p:sp>
        <p:nvSpPr>
          <p:cNvPr id="41" name="object 41"/>
          <p:cNvSpPr/>
          <p:nvPr/>
        </p:nvSpPr>
        <p:spPr>
          <a:xfrm>
            <a:off x="2403348" y="4778831"/>
            <a:ext cx="208787" cy="291083"/>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4864100" y="5862396"/>
            <a:ext cx="1905" cy="392430"/>
          </a:xfrm>
          <a:custGeom>
            <a:avLst/>
            <a:gdLst/>
            <a:ahLst/>
            <a:cxnLst/>
            <a:rect l="l" t="t" r="r" b="b"/>
            <a:pathLst>
              <a:path w="1904" h="392429">
                <a:moveTo>
                  <a:pt x="0" y="0"/>
                </a:moveTo>
                <a:lnTo>
                  <a:pt x="1650" y="392112"/>
                </a:lnTo>
              </a:path>
            </a:pathLst>
          </a:custGeom>
          <a:ln w="12700">
            <a:solidFill>
              <a:srgbClr val="000000"/>
            </a:solidFill>
          </a:ln>
        </p:spPr>
        <p:txBody>
          <a:bodyPr wrap="square" lIns="0" tIns="0" rIns="0" bIns="0" rtlCol="0"/>
          <a:lstStyle/>
          <a:p>
            <a:endParaRPr/>
          </a:p>
        </p:txBody>
      </p:sp>
      <p:sp>
        <p:nvSpPr>
          <p:cNvPr id="43" name="object 43"/>
          <p:cNvSpPr txBox="1"/>
          <p:nvPr/>
        </p:nvSpPr>
        <p:spPr>
          <a:xfrm>
            <a:off x="5235066" y="5547588"/>
            <a:ext cx="1671320" cy="239395"/>
          </a:xfrm>
          <a:prstGeom prst="rect">
            <a:avLst/>
          </a:prstGeom>
        </p:spPr>
        <p:txBody>
          <a:bodyPr vert="horz" wrap="square" lIns="0" tIns="12700" rIns="0" bIns="0" rtlCol="0">
            <a:spAutoFit/>
          </a:bodyPr>
          <a:lstStyle/>
          <a:p>
            <a:pPr marL="12700">
              <a:lnSpc>
                <a:spcPct val="100000"/>
              </a:lnSpc>
              <a:spcBef>
                <a:spcPts val="100"/>
              </a:spcBef>
            </a:pPr>
            <a:r>
              <a:rPr sz="1400" b="1" spc="-120" dirty="0">
                <a:solidFill>
                  <a:srgbClr val="333333"/>
                </a:solidFill>
                <a:latin typeface="Arial"/>
                <a:cs typeface="Arial"/>
              </a:rPr>
              <a:t>Retained</a:t>
            </a:r>
            <a:r>
              <a:rPr sz="1400" b="1" spc="-90" dirty="0">
                <a:solidFill>
                  <a:srgbClr val="333333"/>
                </a:solidFill>
                <a:latin typeface="Arial"/>
                <a:cs typeface="Arial"/>
              </a:rPr>
              <a:t> </a:t>
            </a:r>
            <a:r>
              <a:rPr sz="1400" b="1" spc="-140" dirty="0">
                <a:solidFill>
                  <a:srgbClr val="333333"/>
                </a:solidFill>
                <a:latin typeface="Arial"/>
                <a:cs typeface="Arial"/>
              </a:rPr>
              <a:t>contingencies</a:t>
            </a:r>
            <a:endParaRPr sz="1400">
              <a:latin typeface="Arial"/>
              <a:cs typeface="Arial"/>
            </a:endParaRPr>
          </a:p>
        </p:txBody>
      </p:sp>
      <p:sp>
        <p:nvSpPr>
          <p:cNvPr id="44" name="object 44"/>
          <p:cNvSpPr txBox="1"/>
          <p:nvPr/>
        </p:nvSpPr>
        <p:spPr>
          <a:xfrm>
            <a:off x="4858639" y="3596335"/>
            <a:ext cx="3353435" cy="431800"/>
          </a:xfrm>
          <a:prstGeom prst="rect">
            <a:avLst/>
          </a:prstGeom>
        </p:spPr>
        <p:txBody>
          <a:bodyPr vert="horz" wrap="square" lIns="0" tIns="12700" rIns="0" bIns="0" rtlCol="0">
            <a:spAutoFit/>
          </a:bodyPr>
          <a:lstStyle/>
          <a:p>
            <a:pPr marL="12700">
              <a:lnSpc>
                <a:spcPts val="1595"/>
              </a:lnSpc>
              <a:spcBef>
                <a:spcPts val="100"/>
              </a:spcBef>
            </a:pPr>
            <a:r>
              <a:rPr sz="1400" b="1" spc="-90" dirty="0">
                <a:solidFill>
                  <a:srgbClr val="333333"/>
                </a:solidFill>
                <a:latin typeface="Arial"/>
                <a:cs typeface="Arial"/>
              </a:rPr>
              <a:t>Potentially </a:t>
            </a:r>
            <a:r>
              <a:rPr sz="1400" b="1" spc="-100" dirty="0">
                <a:solidFill>
                  <a:srgbClr val="333333"/>
                </a:solidFill>
                <a:latin typeface="Arial"/>
                <a:cs typeface="Arial"/>
              </a:rPr>
              <a:t>harmful</a:t>
            </a:r>
            <a:r>
              <a:rPr sz="1400" b="1" spc="-40" dirty="0">
                <a:solidFill>
                  <a:srgbClr val="333333"/>
                </a:solidFill>
                <a:latin typeface="Arial"/>
                <a:cs typeface="Arial"/>
              </a:rPr>
              <a:t> </a:t>
            </a:r>
            <a:r>
              <a:rPr sz="1400" b="1" spc="-140" dirty="0">
                <a:solidFill>
                  <a:srgbClr val="333333"/>
                </a:solidFill>
                <a:latin typeface="Arial"/>
                <a:cs typeface="Arial"/>
              </a:rPr>
              <a:t>contingencies</a:t>
            </a:r>
            <a:endParaRPr sz="1400">
              <a:latin typeface="Arial"/>
              <a:cs typeface="Arial"/>
            </a:endParaRPr>
          </a:p>
          <a:p>
            <a:pPr marL="12700">
              <a:lnSpc>
                <a:spcPts val="1595"/>
              </a:lnSpc>
            </a:pPr>
            <a:r>
              <a:rPr sz="1400" b="1" spc="10" dirty="0">
                <a:solidFill>
                  <a:srgbClr val="333333"/>
                </a:solidFill>
                <a:latin typeface="Arial"/>
                <a:cs typeface="Arial"/>
              </a:rPr>
              <a:t>( </a:t>
            </a:r>
            <a:r>
              <a:rPr sz="1400" b="1" spc="-140" dirty="0">
                <a:solidFill>
                  <a:srgbClr val="333333"/>
                </a:solidFill>
                <a:latin typeface="Arial"/>
                <a:cs typeface="Arial"/>
              </a:rPr>
              <a:t>contingencies </a:t>
            </a:r>
            <a:r>
              <a:rPr sz="1400" b="1" spc="-60" dirty="0">
                <a:solidFill>
                  <a:srgbClr val="333333"/>
                </a:solidFill>
                <a:latin typeface="Arial"/>
                <a:cs typeface="Arial"/>
              </a:rPr>
              <a:t>that </a:t>
            </a:r>
            <a:r>
              <a:rPr sz="1400" b="1" spc="-130" dirty="0">
                <a:solidFill>
                  <a:srgbClr val="333333"/>
                </a:solidFill>
                <a:latin typeface="Arial"/>
                <a:cs typeface="Arial"/>
              </a:rPr>
              <a:t>have </a:t>
            </a:r>
            <a:r>
              <a:rPr sz="1400" b="1" spc="-140" dirty="0">
                <a:solidFill>
                  <a:srgbClr val="333333"/>
                </a:solidFill>
                <a:latin typeface="Arial"/>
                <a:cs typeface="Arial"/>
              </a:rPr>
              <a:t>screening</a:t>
            </a:r>
            <a:r>
              <a:rPr sz="1400" b="1" spc="-160" dirty="0">
                <a:solidFill>
                  <a:srgbClr val="333333"/>
                </a:solidFill>
                <a:latin typeface="Arial"/>
                <a:cs typeface="Arial"/>
              </a:rPr>
              <a:t> </a:t>
            </a:r>
            <a:r>
              <a:rPr sz="1400" b="1" spc="-100" dirty="0">
                <a:solidFill>
                  <a:srgbClr val="333333"/>
                </a:solidFill>
                <a:latin typeface="Arial"/>
                <a:cs typeface="Arial"/>
              </a:rPr>
              <a:t>violations)</a:t>
            </a:r>
            <a:endParaRPr sz="1400">
              <a:latin typeface="Arial"/>
              <a:cs typeface="Arial"/>
            </a:endParaRPr>
          </a:p>
        </p:txBody>
      </p:sp>
      <p:sp>
        <p:nvSpPr>
          <p:cNvPr id="45" name="object 45"/>
          <p:cNvSpPr/>
          <p:nvPr/>
        </p:nvSpPr>
        <p:spPr>
          <a:xfrm>
            <a:off x="1181100" y="6067183"/>
            <a:ext cx="214375" cy="214312"/>
          </a:xfrm>
          <a:prstGeom prst="rect">
            <a:avLst/>
          </a:prstGeom>
          <a:blipFill>
            <a:blip r:embed="rId9" cstate="print"/>
            <a:stretch>
              <a:fillRect/>
            </a:stretch>
          </a:blipFill>
        </p:spPr>
        <p:txBody>
          <a:bodyPr wrap="square" lIns="0" tIns="0" rIns="0" bIns="0" rtlCol="0"/>
          <a:lstStyle/>
          <a:p>
            <a:endParaRPr/>
          </a:p>
        </p:txBody>
      </p:sp>
      <p:sp>
        <p:nvSpPr>
          <p:cNvPr id="46" name="object 46"/>
          <p:cNvSpPr/>
          <p:nvPr/>
        </p:nvSpPr>
        <p:spPr>
          <a:xfrm>
            <a:off x="1280160" y="6058992"/>
            <a:ext cx="208787" cy="291084"/>
          </a:xfrm>
          <a:prstGeom prst="rect">
            <a:avLst/>
          </a:prstGeom>
          <a:blipFill>
            <a:blip r:embed="rId5" cstate="print"/>
            <a:stretch>
              <a:fillRect/>
            </a:stretch>
          </a:blipFill>
        </p:spPr>
        <p:txBody>
          <a:bodyPr wrap="square" lIns="0" tIns="0" rIns="0" bIns="0" rtlCol="0"/>
          <a:lstStyle/>
          <a:p>
            <a:endParaRPr/>
          </a:p>
        </p:txBody>
      </p:sp>
      <p:sp>
        <p:nvSpPr>
          <p:cNvPr id="47" name="object 47"/>
          <p:cNvSpPr txBox="1"/>
          <p:nvPr/>
        </p:nvSpPr>
        <p:spPr>
          <a:xfrm>
            <a:off x="1257427" y="6086830"/>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48" name="object 48"/>
          <p:cNvSpPr/>
          <p:nvPr/>
        </p:nvSpPr>
        <p:spPr>
          <a:xfrm>
            <a:off x="1312163" y="6058992"/>
            <a:ext cx="208787" cy="291084"/>
          </a:xfrm>
          <a:prstGeom prst="rect">
            <a:avLst/>
          </a:prstGeom>
          <a:blipFill>
            <a:blip r:embed="rId5" cstate="print"/>
            <a:stretch>
              <a:fillRect/>
            </a:stretch>
          </a:blipFill>
        </p:spPr>
        <p:txBody>
          <a:bodyPr wrap="square" lIns="0" tIns="0" rIns="0" bIns="0" rtlCol="0"/>
          <a:lstStyle/>
          <a:p>
            <a:endParaRPr/>
          </a:p>
        </p:txBody>
      </p:sp>
      <p:sp>
        <p:nvSpPr>
          <p:cNvPr id="49" name="object 49"/>
          <p:cNvSpPr/>
          <p:nvPr/>
        </p:nvSpPr>
        <p:spPr>
          <a:xfrm>
            <a:off x="1636776" y="6067183"/>
            <a:ext cx="215900" cy="214312"/>
          </a:xfrm>
          <a:prstGeom prst="rect">
            <a:avLst/>
          </a:prstGeom>
          <a:blipFill>
            <a:blip r:embed="rId10" cstate="print"/>
            <a:stretch>
              <a:fillRect/>
            </a:stretch>
          </a:blipFill>
        </p:spPr>
        <p:txBody>
          <a:bodyPr wrap="square" lIns="0" tIns="0" rIns="0" bIns="0" rtlCol="0"/>
          <a:lstStyle/>
          <a:p>
            <a:endParaRPr/>
          </a:p>
        </p:txBody>
      </p:sp>
      <p:sp>
        <p:nvSpPr>
          <p:cNvPr id="50" name="object 50"/>
          <p:cNvSpPr/>
          <p:nvPr/>
        </p:nvSpPr>
        <p:spPr>
          <a:xfrm>
            <a:off x="1735835" y="6058992"/>
            <a:ext cx="208787" cy="291084"/>
          </a:xfrm>
          <a:prstGeom prst="rect">
            <a:avLst/>
          </a:prstGeom>
          <a:blipFill>
            <a:blip r:embed="rId5" cstate="print"/>
            <a:stretch>
              <a:fillRect/>
            </a:stretch>
          </a:blipFill>
        </p:spPr>
        <p:txBody>
          <a:bodyPr wrap="square" lIns="0" tIns="0" rIns="0" bIns="0" rtlCol="0"/>
          <a:lstStyle/>
          <a:p>
            <a:endParaRPr/>
          </a:p>
        </p:txBody>
      </p:sp>
      <p:sp>
        <p:nvSpPr>
          <p:cNvPr id="51" name="object 51"/>
          <p:cNvSpPr txBox="1"/>
          <p:nvPr/>
        </p:nvSpPr>
        <p:spPr>
          <a:xfrm>
            <a:off x="1713357" y="6086830"/>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52" name="object 52"/>
          <p:cNvSpPr/>
          <p:nvPr/>
        </p:nvSpPr>
        <p:spPr>
          <a:xfrm>
            <a:off x="1767839" y="6058992"/>
            <a:ext cx="208787" cy="291084"/>
          </a:xfrm>
          <a:prstGeom prst="rect">
            <a:avLst/>
          </a:prstGeom>
          <a:blipFill>
            <a:blip r:embed="rId5" cstate="print"/>
            <a:stretch>
              <a:fillRect/>
            </a:stretch>
          </a:blipFill>
        </p:spPr>
        <p:txBody>
          <a:bodyPr wrap="square" lIns="0" tIns="0" rIns="0" bIns="0" rtlCol="0"/>
          <a:lstStyle/>
          <a:p>
            <a:endParaRPr/>
          </a:p>
        </p:txBody>
      </p:sp>
      <p:sp>
        <p:nvSpPr>
          <p:cNvPr id="53" name="object 53"/>
          <p:cNvSpPr/>
          <p:nvPr/>
        </p:nvSpPr>
        <p:spPr>
          <a:xfrm>
            <a:off x="2093976" y="6067183"/>
            <a:ext cx="215900" cy="214312"/>
          </a:xfrm>
          <a:prstGeom prst="rect">
            <a:avLst/>
          </a:prstGeom>
          <a:blipFill>
            <a:blip r:embed="rId10" cstate="print"/>
            <a:stretch>
              <a:fillRect/>
            </a:stretch>
          </a:blipFill>
        </p:spPr>
        <p:txBody>
          <a:bodyPr wrap="square" lIns="0" tIns="0" rIns="0" bIns="0" rtlCol="0"/>
          <a:lstStyle/>
          <a:p>
            <a:endParaRPr/>
          </a:p>
        </p:txBody>
      </p:sp>
      <p:sp>
        <p:nvSpPr>
          <p:cNvPr id="54" name="object 54"/>
          <p:cNvSpPr/>
          <p:nvPr/>
        </p:nvSpPr>
        <p:spPr>
          <a:xfrm>
            <a:off x="2193035" y="6058992"/>
            <a:ext cx="208787" cy="291084"/>
          </a:xfrm>
          <a:prstGeom prst="rect">
            <a:avLst/>
          </a:prstGeom>
          <a:blipFill>
            <a:blip r:embed="rId5" cstate="print"/>
            <a:stretch>
              <a:fillRect/>
            </a:stretch>
          </a:blipFill>
        </p:spPr>
        <p:txBody>
          <a:bodyPr wrap="square" lIns="0" tIns="0" rIns="0" bIns="0" rtlCol="0"/>
          <a:lstStyle/>
          <a:p>
            <a:endParaRPr/>
          </a:p>
        </p:txBody>
      </p:sp>
      <p:sp>
        <p:nvSpPr>
          <p:cNvPr id="55" name="object 55"/>
          <p:cNvSpPr txBox="1"/>
          <p:nvPr/>
        </p:nvSpPr>
        <p:spPr>
          <a:xfrm>
            <a:off x="2170557" y="6086830"/>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56" name="object 56"/>
          <p:cNvSpPr/>
          <p:nvPr/>
        </p:nvSpPr>
        <p:spPr>
          <a:xfrm>
            <a:off x="2225039" y="6058992"/>
            <a:ext cx="208787" cy="291084"/>
          </a:xfrm>
          <a:prstGeom prst="rect">
            <a:avLst/>
          </a:prstGeom>
          <a:blipFill>
            <a:blip r:embed="rId5" cstate="print"/>
            <a:stretch>
              <a:fillRect/>
            </a:stretch>
          </a:blipFill>
        </p:spPr>
        <p:txBody>
          <a:bodyPr wrap="square" lIns="0" tIns="0" rIns="0" bIns="0" rtlCol="0"/>
          <a:lstStyle/>
          <a:p>
            <a:endParaRPr/>
          </a:p>
        </p:txBody>
      </p:sp>
      <p:sp>
        <p:nvSpPr>
          <p:cNvPr id="57" name="object 57"/>
          <p:cNvSpPr/>
          <p:nvPr/>
        </p:nvSpPr>
        <p:spPr>
          <a:xfrm>
            <a:off x="1080516" y="5813628"/>
            <a:ext cx="208787" cy="291084"/>
          </a:xfrm>
          <a:prstGeom prst="rect">
            <a:avLst/>
          </a:prstGeom>
          <a:blipFill>
            <a:blip r:embed="rId5" cstate="print"/>
            <a:stretch>
              <a:fillRect/>
            </a:stretch>
          </a:blipFill>
        </p:spPr>
        <p:txBody>
          <a:bodyPr wrap="square" lIns="0" tIns="0" rIns="0" bIns="0" rtlCol="0"/>
          <a:lstStyle/>
          <a:p>
            <a:endParaRPr/>
          </a:p>
        </p:txBody>
      </p:sp>
      <p:sp>
        <p:nvSpPr>
          <p:cNvPr id="58" name="object 58"/>
          <p:cNvSpPr txBox="1"/>
          <p:nvPr/>
        </p:nvSpPr>
        <p:spPr>
          <a:xfrm>
            <a:off x="1079703" y="5840551"/>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1</a:t>
            </a:r>
            <a:endParaRPr sz="1000">
              <a:latin typeface="Arial"/>
              <a:cs typeface="Arial"/>
            </a:endParaRPr>
          </a:p>
        </p:txBody>
      </p:sp>
      <p:sp>
        <p:nvSpPr>
          <p:cNvPr id="59" name="object 59"/>
          <p:cNvSpPr/>
          <p:nvPr/>
        </p:nvSpPr>
        <p:spPr>
          <a:xfrm>
            <a:off x="1109472" y="6046799"/>
            <a:ext cx="208787" cy="291084"/>
          </a:xfrm>
          <a:prstGeom prst="rect">
            <a:avLst/>
          </a:prstGeom>
          <a:blipFill>
            <a:blip r:embed="rId5" cstate="print"/>
            <a:stretch>
              <a:fillRect/>
            </a:stretch>
          </a:blipFill>
        </p:spPr>
        <p:txBody>
          <a:bodyPr wrap="square" lIns="0" tIns="0" rIns="0" bIns="0" rtlCol="0"/>
          <a:lstStyle/>
          <a:p>
            <a:endParaRPr/>
          </a:p>
        </p:txBody>
      </p:sp>
      <p:sp>
        <p:nvSpPr>
          <p:cNvPr id="60" name="object 60"/>
          <p:cNvSpPr/>
          <p:nvPr/>
        </p:nvSpPr>
        <p:spPr>
          <a:xfrm>
            <a:off x="1536191" y="5813628"/>
            <a:ext cx="208788" cy="291084"/>
          </a:xfrm>
          <a:prstGeom prst="rect">
            <a:avLst/>
          </a:prstGeom>
          <a:blipFill>
            <a:blip r:embed="rId5" cstate="print"/>
            <a:stretch>
              <a:fillRect/>
            </a:stretch>
          </a:blipFill>
        </p:spPr>
        <p:txBody>
          <a:bodyPr wrap="square" lIns="0" tIns="0" rIns="0" bIns="0" rtlCol="0"/>
          <a:lstStyle/>
          <a:p>
            <a:endParaRPr/>
          </a:p>
        </p:txBody>
      </p:sp>
      <p:sp>
        <p:nvSpPr>
          <p:cNvPr id="61" name="object 61"/>
          <p:cNvSpPr txBox="1"/>
          <p:nvPr/>
        </p:nvSpPr>
        <p:spPr>
          <a:xfrm>
            <a:off x="1535430" y="5840551"/>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2</a:t>
            </a:r>
            <a:endParaRPr sz="1000">
              <a:latin typeface="Arial"/>
              <a:cs typeface="Arial"/>
            </a:endParaRPr>
          </a:p>
        </p:txBody>
      </p:sp>
      <p:sp>
        <p:nvSpPr>
          <p:cNvPr id="62" name="object 62"/>
          <p:cNvSpPr/>
          <p:nvPr/>
        </p:nvSpPr>
        <p:spPr>
          <a:xfrm>
            <a:off x="1565147" y="6046799"/>
            <a:ext cx="208788" cy="291084"/>
          </a:xfrm>
          <a:prstGeom prst="rect">
            <a:avLst/>
          </a:prstGeom>
          <a:blipFill>
            <a:blip r:embed="rId5" cstate="print"/>
            <a:stretch>
              <a:fillRect/>
            </a:stretch>
          </a:blipFill>
        </p:spPr>
        <p:txBody>
          <a:bodyPr wrap="square" lIns="0" tIns="0" rIns="0" bIns="0" rtlCol="0"/>
          <a:lstStyle/>
          <a:p>
            <a:endParaRPr/>
          </a:p>
        </p:txBody>
      </p:sp>
      <p:sp>
        <p:nvSpPr>
          <p:cNvPr id="63" name="object 63"/>
          <p:cNvSpPr/>
          <p:nvPr/>
        </p:nvSpPr>
        <p:spPr>
          <a:xfrm>
            <a:off x="1993392" y="5813628"/>
            <a:ext cx="208787" cy="291084"/>
          </a:xfrm>
          <a:prstGeom prst="rect">
            <a:avLst/>
          </a:prstGeom>
          <a:blipFill>
            <a:blip r:embed="rId5" cstate="print"/>
            <a:stretch>
              <a:fillRect/>
            </a:stretch>
          </a:blipFill>
        </p:spPr>
        <p:txBody>
          <a:bodyPr wrap="square" lIns="0" tIns="0" rIns="0" bIns="0" rtlCol="0"/>
          <a:lstStyle/>
          <a:p>
            <a:endParaRPr/>
          </a:p>
        </p:txBody>
      </p:sp>
      <p:sp>
        <p:nvSpPr>
          <p:cNvPr id="64" name="object 64"/>
          <p:cNvSpPr txBox="1"/>
          <p:nvPr/>
        </p:nvSpPr>
        <p:spPr>
          <a:xfrm>
            <a:off x="1992629" y="5840551"/>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3</a:t>
            </a:r>
            <a:endParaRPr sz="1000">
              <a:latin typeface="Arial"/>
              <a:cs typeface="Arial"/>
            </a:endParaRPr>
          </a:p>
        </p:txBody>
      </p:sp>
      <p:sp>
        <p:nvSpPr>
          <p:cNvPr id="65" name="object 65"/>
          <p:cNvSpPr/>
          <p:nvPr/>
        </p:nvSpPr>
        <p:spPr>
          <a:xfrm>
            <a:off x="2022348" y="6046799"/>
            <a:ext cx="208787" cy="291084"/>
          </a:xfrm>
          <a:prstGeom prst="rect">
            <a:avLst/>
          </a:prstGeom>
          <a:blipFill>
            <a:blip r:embed="rId5" cstate="print"/>
            <a:stretch>
              <a:fillRect/>
            </a:stretch>
          </a:blipFill>
        </p:spPr>
        <p:txBody>
          <a:bodyPr wrap="square" lIns="0" tIns="0" rIns="0" bIns="0" rtlCol="0"/>
          <a:lstStyle/>
          <a:p>
            <a:endParaRPr/>
          </a:p>
        </p:txBody>
      </p:sp>
      <p:sp>
        <p:nvSpPr>
          <p:cNvPr id="66" name="object 66"/>
          <p:cNvSpPr txBox="1"/>
          <p:nvPr/>
        </p:nvSpPr>
        <p:spPr>
          <a:xfrm>
            <a:off x="5050663" y="2090876"/>
            <a:ext cx="1469390" cy="239395"/>
          </a:xfrm>
          <a:prstGeom prst="rect">
            <a:avLst/>
          </a:prstGeom>
        </p:spPr>
        <p:txBody>
          <a:bodyPr vert="horz" wrap="square" lIns="0" tIns="13335" rIns="0" bIns="0" rtlCol="0">
            <a:spAutoFit/>
          </a:bodyPr>
          <a:lstStyle/>
          <a:p>
            <a:pPr marL="12700">
              <a:lnSpc>
                <a:spcPct val="100000"/>
              </a:lnSpc>
              <a:spcBef>
                <a:spcPts val="105"/>
              </a:spcBef>
            </a:pPr>
            <a:r>
              <a:rPr sz="1400" b="1" spc="-135" dirty="0">
                <a:solidFill>
                  <a:srgbClr val="333333"/>
                </a:solidFill>
                <a:latin typeface="Arial"/>
                <a:cs typeface="Arial"/>
              </a:rPr>
              <a:t>Active</a:t>
            </a:r>
            <a:r>
              <a:rPr sz="1400" b="1" spc="-130" dirty="0">
                <a:solidFill>
                  <a:srgbClr val="333333"/>
                </a:solidFill>
                <a:latin typeface="Arial"/>
                <a:cs typeface="Arial"/>
              </a:rPr>
              <a:t> </a:t>
            </a:r>
            <a:r>
              <a:rPr sz="1400" b="1" spc="-140" dirty="0">
                <a:solidFill>
                  <a:srgbClr val="333333"/>
                </a:solidFill>
                <a:latin typeface="Arial"/>
                <a:cs typeface="Arial"/>
              </a:rPr>
              <a:t>contingencies</a:t>
            </a:r>
            <a:endParaRPr sz="1400">
              <a:latin typeface="Arial"/>
              <a:cs typeface="Arial"/>
            </a:endParaRPr>
          </a:p>
        </p:txBody>
      </p:sp>
      <p:sp>
        <p:nvSpPr>
          <p:cNvPr id="67" name="object 67"/>
          <p:cNvSpPr txBox="1">
            <a:spLocks noGrp="1"/>
          </p:cNvSpPr>
          <p:nvPr>
            <p:ph type="title"/>
          </p:nvPr>
        </p:nvSpPr>
        <p:spPr>
          <a:xfrm>
            <a:off x="652678" y="462610"/>
            <a:ext cx="8084184" cy="835660"/>
          </a:xfrm>
          <a:prstGeom prst="rect">
            <a:avLst/>
          </a:prstGeom>
        </p:spPr>
        <p:txBody>
          <a:bodyPr vert="horz" wrap="square" lIns="0" tIns="60960" rIns="0" bIns="0" rtlCol="0">
            <a:spAutoFit/>
          </a:bodyPr>
          <a:lstStyle/>
          <a:p>
            <a:pPr marL="12700" marR="5080">
              <a:lnSpc>
                <a:spcPts val="3020"/>
              </a:lnSpc>
              <a:spcBef>
                <a:spcPts val="480"/>
              </a:spcBef>
              <a:tabLst>
                <a:tab pos="732790" algn="l"/>
              </a:tabLst>
            </a:pPr>
            <a:r>
              <a:rPr lang="en-IN" sz="3600" spc="-475" dirty="0" smtClean="0"/>
              <a:t>RT</a:t>
            </a:r>
            <a:r>
              <a:rPr sz="3600" spc="-475" dirty="0" smtClean="0"/>
              <a:t>CA </a:t>
            </a:r>
            <a:r>
              <a:rPr sz="3600" spc="-409" dirty="0" smtClean="0"/>
              <a:t> </a:t>
            </a:r>
            <a:r>
              <a:rPr lang="en-IN" sz="3600" spc="-80" dirty="0" smtClean="0"/>
              <a:t> </a:t>
            </a:r>
            <a:r>
              <a:rPr sz="3600" spc="-215" dirty="0" smtClean="0"/>
              <a:t>processing </a:t>
            </a:r>
            <a:r>
              <a:rPr sz="3600" spc="-80" dirty="0"/>
              <a:t>: </a:t>
            </a:r>
            <a:r>
              <a:rPr lang="en-IN" sz="3600" spc="-80" dirty="0" smtClean="0"/>
              <a:t/>
            </a:r>
            <a:br>
              <a:rPr lang="en-IN" sz="3600" spc="-80" dirty="0" smtClean="0"/>
            </a:br>
            <a:r>
              <a:rPr sz="3600" spc="-204" dirty="0" smtClean="0"/>
              <a:t>Screening</a:t>
            </a:r>
            <a:r>
              <a:rPr sz="3600" spc="-204" dirty="0"/>
              <a:t>, </a:t>
            </a:r>
            <a:r>
              <a:rPr sz="3600" spc="-180" dirty="0"/>
              <a:t>selection </a:t>
            </a:r>
            <a:r>
              <a:rPr sz="3600" spc="-215" dirty="0"/>
              <a:t>and </a:t>
            </a:r>
            <a:r>
              <a:rPr sz="3600" spc="-55" dirty="0"/>
              <a:t>full  </a:t>
            </a:r>
            <a:r>
              <a:rPr sz="3600" spc="-140" dirty="0"/>
              <a:t>solution</a:t>
            </a:r>
          </a:p>
        </p:txBody>
      </p:sp>
      <p:sp>
        <p:nvSpPr>
          <p:cNvPr id="68" name="object 68"/>
          <p:cNvSpPr/>
          <p:nvPr/>
        </p:nvSpPr>
        <p:spPr>
          <a:xfrm>
            <a:off x="4727828" y="2018741"/>
            <a:ext cx="114300" cy="401955"/>
          </a:xfrm>
          <a:custGeom>
            <a:avLst/>
            <a:gdLst/>
            <a:ahLst/>
            <a:cxnLst/>
            <a:rect l="l" t="t" r="r" b="b"/>
            <a:pathLst>
              <a:path w="114300" h="401955">
                <a:moveTo>
                  <a:pt x="0" y="286765"/>
                </a:moveTo>
                <a:lnTo>
                  <a:pt x="55372" y="401954"/>
                </a:lnTo>
                <a:lnTo>
                  <a:pt x="104731" y="306958"/>
                </a:lnTo>
                <a:lnTo>
                  <a:pt x="75819" y="306958"/>
                </a:lnTo>
                <a:lnTo>
                  <a:pt x="37719" y="306450"/>
                </a:lnTo>
                <a:lnTo>
                  <a:pt x="38027" y="287357"/>
                </a:lnTo>
                <a:lnTo>
                  <a:pt x="0" y="286765"/>
                </a:lnTo>
                <a:close/>
              </a:path>
              <a:path w="114300" h="401955">
                <a:moveTo>
                  <a:pt x="38027" y="287357"/>
                </a:moveTo>
                <a:lnTo>
                  <a:pt x="37719" y="306450"/>
                </a:lnTo>
                <a:lnTo>
                  <a:pt x="75819" y="306958"/>
                </a:lnTo>
                <a:lnTo>
                  <a:pt x="76118" y="287950"/>
                </a:lnTo>
                <a:lnTo>
                  <a:pt x="38027" y="287357"/>
                </a:lnTo>
                <a:close/>
              </a:path>
              <a:path w="114300" h="401955">
                <a:moveTo>
                  <a:pt x="76118" y="287950"/>
                </a:moveTo>
                <a:lnTo>
                  <a:pt x="75819" y="306958"/>
                </a:lnTo>
                <a:lnTo>
                  <a:pt x="104731" y="306958"/>
                </a:lnTo>
                <a:lnTo>
                  <a:pt x="114300" y="288543"/>
                </a:lnTo>
                <a:lnTo>
                  <a:pt x="76118" y="287950"/>
                </a:lnTo>
                <a:close/>
              </a:path>
              <a:path w="114300" h="401955">
                <a:moveTo>
                  <a:pt x="42672" y="0"/>
                </a:moveTo>
                <a:lnTo>
                  <a:pt x="38027" y="287357"/>
                </a:lnTo>
                <a:lnTo>
                  <a:pt x="76118" y="287950"/>
                </a:lnTo>
                <a:lnTo>
                  <a:pt x="80645" y="634"/>
                </a:lnTo>
                <a:lnTo>
                  <a:pt x="42672" y="0"/>
                </a:lnTo>
                <a:close/>
              </a:path>
            </a:pathLst>
          </a:custGeom>
          <a:solidFill>
            <a:srgbClr val="000066"/>
          </a:solidFill>
        </p:spPr>
        <p:txBody>
          <a:bodyPr wrap="square" lIns="0" tIns="0" rIns="0" bIns="0" rtlCol="0"/>
          <a:lstStyle/>
          <a:p>
            <a:endParaRPr/>
          </a:p>
        </p:txBody>
      </p:sp>
      <p:sp>
        <p:nvSpPr>
          <p:cNvPr id="69" name="object 69"/>
          <p:cNvSpPr/>
          <p:nvPr/>
        </p:nvSpPr>
        <p:spPr>
          <a:xfrm>
            <a:off x="4740021" y="3509721"/>
            <a:ext cx="114300" cy="666750"/>
          </a:xfrm>
          <a:custGeom>
            <a:avLst/>
            <a:gdLst/>
            <a:ahLst/>
            <a:cxnLst/>
            <a:rect l="l" t="t" r="r" b="b"/>
            <a:pathLst>
              <a:path w="114300" h="666750">
                <a:moveTo>
                  <a:pt x="38053" y="552492"/>
                </a:moveTo>
                <a:lnTo>
                  <a:pt x="0" y="552576"/>
                </a:lnTo>
                <a:lnTo>
                  <a:pt x="57403" y="666750"/>
                </a:lnTo>
                <a:lnTo>
                  <a:pt x="104764" y="571500"/>
                </a:lnTo>
                <a:lnTo>
                  <a:pt x="38100" y="571500"/>
                </a:lnTo>
                <a:lnTo>
                  <a:pt x="38053" y="552492"/>
                </a:lnTo>
                <a:close/>
              </a:path>
              <a:path w="114300" h="666750">
                <a:moveTo>
                  <a:pt x="76153" y="552407"/>
                </a:moveTo>
                <a:lnTo>
                  <a:pt x="38053" y="552492"/>
                </a:lnTo>
                <a:lnTo>
                  <a:pt x="38100" y="571500"/>
                </a:lnTo>
                <a:lnTo>
                  <a:pt x="76200" y="571500"/>
                </a:lnTo>
                <a:lnTo>
                  <a:pt x="76153" y="552407"/>
                </a:lnTo>
                <a:close/>
              </a:path>
              <a:path w="114300" h="666750">
                <a:moveTo>
                  <a:pt x="114300" y="552323"/>
                </a:moveTo>
                <a:lnTo>
                  <a:pt x="76153" y="552407"/>
                </a:lnTo>
                <a:lnTo>
                  <a:pt x="76200" y="571500"/>
                </a:lnTo>
                <a:lnTo>
                  <a:pt x="104764" y="571500"/>
                </a:lnTo>
                <a:lnTo>
                  <a:pt x="114300" y="552323"/>
                </a:lnTo>
                <a:close/>
              </a:path>
              <a:path w="114300" h="666750">
                <a:moveTo>
                  <a:pt x="74802" y="0"/>
                </a:moveTo>
                <a:lnTo>
                  <a:pt x="36702" y="0"/>
                </a:lnTo>
                <a:lnTo>
                  <a:pt x="38053" y="552492"/>
                </a:lnTo>
                <a:lnTo>
                  <a:pt x="76153" y="552407"/>
                </a:lnTo>
                <a:lnTo>
                  <a:pt x="74802" y="0"/>
                </a:lnTo>
                <a:close/>
              </a:path>
            </a:pathLst>
          </a:custGeom>
          <a:solidFill>
            <a:srgbClr val="000066"/>
          </a:solidFill>
        </p:spPr>
        <p:txBody>
          <a:bodyPr wrap="square" lIns="0" tIns="0" rIns="0" bIns="0" rtlCol="0"/>
          <a:lstStyle/>
          <a:p>
            <a:endParaRPr/>
          </a:p>
        </p:txBody>
      </p:sp>
      <p:sp>
        <p:nvSpPr>
          <p:cNvPr id="70" name="object 70"/>
          <p:cNvSpPr/>
          <p:nvPr/>
        </p:nvSpPr>
        <p:spPr>
          <a:xfrm>
            <a:off x="4808220" y="5373216"/>
            <a:ext cx="114300" cy="573405"/>
          </a:xfrm>
          <a:custGeom>
            <a:avLst/>
            <a:gdLst/>
            <a:ahLst/>
            <a:cxnLst/>
            <a:rect l="l" t="t" r="r" b="b"/>
            <a:pathLst>
              <a:path w="114300" h="573404">
                <a:moveTo>
                  <a:pt x="38049" y="458897"/>
                </a:moveTo>
                <a:lnTo>
                  <a:pt x="0" y="459003"/>
                </a:lnTo>
                <a:lnTo>
                  <a:pt x="57403" y="573151"/>
                </a:lnTo>
                <a:lnTo>
                  <a:pt x="104723" y="477951"/>
                </a:lnTo>
                <a:lnTo>
                  <a:pt x="38100" y="477951"/>
                </a:lnTo>
                <a:lnTo>
                  <a:pt x="38049" y="458897"/>
                </a:lnTo>
                <a:close/>
              </a:path>
              <a:path w="114300" h="573404">
                <a:moveTo>
                  <a:pt x="76149" y="458791"/>
                </a:moveTo>
                <a:lnTo>
                  <a:pt x="38049" y="458897"/>
                </a:lnTo>
                <a:lnTo>
                  <a:pt x="38100" y="477951"/>
                </a:lnTo>
                <a:lnTo>
                  <a:pt x="76200" y="477850"/>
                </a:lnTo>
                <a:lnTo>
                  <a:pt x="76149" y="458791"/>
                </a:lnTo>
                <a:close/>
              </a:path>
              <a:path w="114300" h="573404">
                <a:moveTo>
                  <a:pt x="114300" y="458685"/>
                </a:moveTo>
                <a:lnTo>
                  <a:pt x="76149" y="458791"/>
                </a:lnTo>
                <a:lnTo>
                  <a:pt x="76200" y="477850"/>
                </a:lnTo>
                <a:lnTo>
                  <a:pt x="38100" y="477951"/>
                </a:lnTo>
                <a:lnTo>
                  <a:pt x="104723" y="477951"/>
                </a:lnTo>
                <a:lnTo>
                  <a:pt x="114300" y="458685"/>
                </a:lnTo>
                <a:close/>
              </a:path>
              <a:path w="114300" h="573404">
                <a:moveTo>
                  <a:pt x="74929" y="0"/>
                </a:moveTo>
                <a:lnTo>
                  <a:pt x="36829" y="126"/>
                </a:lnTo>
                <a:lnTo>
                  <a:pt x="38049" y="458897"/>
                </a:lnTo>
                <a:lnTo>
                  <a:pt x="76149" y="458791"/>
                </a:lnTo>
                <a:lnTo>
                  <a:pt x="74929" y="0"/>
                </a:lnTo>
                <a:close/>
              </a:path>
            </a:pathLst>
          </a:custGeom>
          <a:solidFill>
            <a:srgbClr val="000066"/>
          </a:solidFill>
        </p:spPr>
        <p:txBody>
          <a:bodyPr wrap="square" lIns="0" tIns="0" rIns="0" bIns="0" rtlCol="0"/>
          <a:lstStyle/>
          <a:p>
            <a:endParaRPr/>
          </a:p>
        </p:txBody>
      </p:sp>
      <p:sp>
        <p:nvSpPr>
          <p:cNvPr id="71" name="object 71"/>
          <p:cNvSpPr/>
          <p:nvPr/>
        </p:nvSpPr>
        <p:spPr>
          <a:xfrm>
            <a:off x="3202051" y="4284357"/>
            <a:ext cx="3189605" cy="1002030"/>
          </a:xfrm>
          <a:custGeom>
            <a:avLst/>
            <a:gdLst/>
            <a:ahLst/>
            <a:cxnLst/>
            <a:rect l="l" t="t" r="r" b="b"/>
            <a:pathLst>
              <a:path w="3189604" h="1002029">
                <a:moveTo>
                  <a:pt x="0" y="1001712"/>
                </a:moveTo>
                <a:lnTo>
                  <a:pt x="3189224" y="1001712"/>
                </a:lnTo>
                <a:lnTo>
                  <a:pt x="3189224" y="0"/>
                </a:lnTo>
                <a:lnTo>
                  <a:pt x="0" y="0"/>
                </a:lnTo>
                <a:lnTo>
                  <a:pt x="0" y="1001712"/>
                </a:lnTo>
                <a:close/>
              </a:path>
            </a:pathLst>
          </a:custGeom>
          <a:solidFill>
            <a:srgbClr val="C7DAE8"/>
          </a:solidFill>
        </p:spPr>
        <p:txBody>
          <a:bodyPr wrap="square" lIns="0" tIns="0" rIns="0" bIns="0" rtlCol="0"/>
          <a:lstStyle/>
          <a:p>
            <a:endParaRPr/>
          </a:p>
        </p:txBody>
      </p:sp>
      <p:sp>
        <p:nvSpPr>
          <p:cNvPr id="72" name="object 72"/>
          <p:cNvSpPr/>
          <p:nvPr/>
        </p:nvSpPr>
        <p:spPr>
          <a:xfrm>
            <a:off x="3202051" y="4284357"/>
            <a:ext cx="3189605" cy="1002030"/>
          </a:xfrm>
          <a:custGeom>
            <a:avLst/>
            <a:gdLst/>
            <a:ahLst/>
            <a:cxnLst/>
            <a:rect l="l" t="t" r="r" b="b"/>
            <a:pathLst>
              <a:path w="3189604" h="1002029">
                <a:moveTo>
                  <a:pt x="0" y="1001712"/>
                </a:moveTo>
                <a:lnTo>
                  <a:pt x="3189224" y="1001712"/>
                </a:lnTo>
                <a:lnTo>
                  <a:pt x="3189224" y="0"/>
                </a:lnTo>
                <a:lnTo>
                  <a:pt x="0" y="0"/>
                </a:lnTo>
                <a:lnTo>
                  <a:pt x="0" y="1001712"/>
                </a:lnTo>
                <a:close/>
              </a:path>
            </a:pathLst>
          </a:custGeom>
          <a:ln w="38100">
            <a:solidFill>
              <a:srgbClr val="000066"/>
            </a:solidFill>
          </a:ln>
        </p:spPr>
        <p:txBody>
          <a:bodyPr wrap="square" lIns="0" tIns="0" rIns="0" bIns="0" rtlCol="0"/>
          <a:lstStyle/>
          <a:p>
            <a:endParaRPr/>
          </a:p>
        </p:txBody>
      </p:sp>
      <p:sp>
        <p:nvSpPr>
          <p:cNvPr id="73" name="object 73"/>
          <p:cNvSpPr txBox="1"/>
          <p:nvPr/>
        </p:nvSpPr>
        <p:spPr>
          <a:xfrm>
            <a:off x="3865753" y="4240605"/>
            <a:ext cx="2310130" cy="537845"/>
          </a:xfrm>
          <a:prstGeom prst="rect">
            <a:avLst/>
          </a:prstGeom>
        </p:spPr>
        <p:txBody>
          <a:bodyPr vert="horz" wrap="square" lIns="0" tIns="12700" rIns="0" bIns="0" rtlCol="0">
            <a:spAutoFit/>
          </a:bodyPr>
          <a:lstStyle/>
          <a:p>
            <a:pPr marL="581660">
              <a:lnSpc>
                <a:spcPct val="100000"/>
              </a:lnSpc>
              <a:spcBef>
                <a:spcPts val="100"/>
              </a:spcBef>
            </a:pPr>
            <a:r>
              <a:rPr sz="1200" spc="-150" dirty="0">
                <a:latin typeface="Arial"/>
                <a:cs typeface="Arial"/>
              </a:rPr>
              <a:t>SELECTION</a:t>
            </a:r>
            <a:endParaRPr sz="1200">
              <a:latin typeface="Arial"/>
              <a:cs typeface="Arial"/>
            </a:endParaRPr>
          </a:p>
          <a:p>
            <a:pPr>
              <a:lnSpc>
                <a:spcPct val="100000"/>
              </a:lnSpc>
            </a:pPr>
            <a:endParaRPr sz="1000">
              <a:latin typeface="Times New Roman"/>
              <a:cs typeface="Times New Roman"/>
            </a:endParaRPr>
          </a:p>
          <a:p>
            <a:pPr>
              <a:lnSpc>
                <a:spcPct val="100000"/>
              </a:lnSpc>
            </a:pPr>
            <a:r>
              <a:rPr sz="1200" spc="-105" dirty="0">
                <a:latin typeface="Arial"/>
                <a:cs typeface="Arial"/>
              </a:rPr>
              <a:t>Rank </a:t>
            </a:r>
            <a:r>
              <a:rPr sz="1200" spc="-55" dirty="0">
                <a:latin typeface="Arial"/>
                <a:cs typeface="Arial"/>
              </a:rPr>
              <a:t>potentially </a:t>
            </a:r>
            <a:r>
              <a:rPr sz="1200" spc="-50" dirty="0">
                <a:latin typeface="Arial"/>
                <a:cs typeface="Arial"/>
              </a:rPr>
              <a:t>harmful</a:t>
            </a:r>
            <a:r>
              <a:rPr sz="1200" spc="-40" dirty="0">
                <a:latin typeface="Arial"/>
                <a:cs typeface="Arial"/>
              </a:rPr>
              <a:t> </a:t>
            </a:r>
            <a:r>
              <a:rPr sz="1200" spc="-80" dirty="0">
                <a:latin typeface="Arial"/>
                <a:cs typeface="Arial"/>
              </a:rPr>
              <a:t>contingencies</a:t>
            </a:r>
            <a:endParaRPr sz="1200">
              <a:latin typeface="Arial"/>
              <a:cs typeface="Arial"/>
            </a:endParaRPr>
          </a:p>
        </p:txBody>
      </p:sp>
      <p:sp>
        <p:nvSpPr>
          <p:cNvPr id="74" name="object 74"/>
          <p:cNvSpPr txBox="1"/>
          <p:nvPr/>
        </p:nvSpPr>
        <p:spPr>
          <a:xfrm>
            <a:off x="3502039" y="5063947"/>
            <a:ext cx="539750" cy="208279"/>
          </a:xfrm>
          <a:prstGeom prst="rect">
            <a:avLst/>
          </a:prstGeom>
        </p:spPr>
        <p:txBody>
          <a:bodyPr vert="horz" wrap="square" lIns="0" tIns="12700" rIns="0" bIns="0" rtlCol="0">
            <a:spAutoFit/>
          </a:bodyPr>
          <a:lstStyle/>
          <a:p>
            <a:pPr>
              <a:lnSpc>
                <a:spcPct val="100000"/>
              </a:lnSpc>
              <a:spcBef>
                <a:spcPts val="100"/>
              </a:spcBef>
            </a:pPr>
            <a:r>
              <a:rPr sz="1200" spc="-114" dirty="0">
                <a:latin typeface="Arial"/>
                <a:cs typeface="Arial"/>
              </a:rPr>
              <a:t>based</a:t>
            </a:r>
            <a:r>
              <a:rPr sz="1200" spc="-120" dirty="0">
                <a:latin typeface="Arial"/>
                <a:cs typeface="Arial"/>
              </a:rPr>
              <a:t> </a:t>
            </a:r>
            <a:r>
              <a:rPr sz="1200" spc="-90" dirty="0">
                <a:latin typeface="Arial"/>
                <a:cs typeface="Arial"/>
              </a:rPr>
              <a:t>on</a:t>
            </a:r>
            <a:endParaRPr sz="1200" dirty="0">
              <a:latin typeface="Arial"/>
              <a:cs typeface="Arial"/>
            </a:endParaRPr>
          </a:p>
        </p:txBody>
      </p:sp>
      <p:sp>
        <p:nvSpPr>
          <p:cNvPr id="75" name="object 75"/>
          <p:cNvSpPr txBox="1"/>
          <p:nvPr/>
        </p:nvSpPr>
        <p:spPr>
          <a:xfrm>
            <a:off x="4062348" y="4899355"/>
            <a:ext cx="2151380" cy="373380"/>
          </a:xfrm>
          <a:prstGeom prst="rect">
            <a:avLst/>
          </a:prstGeom>
        </p:spPr>
        <p:txBody>
          <a:bodyPr vert="horz" wrap="square" lIns="0" tIns="33019" rIns="0" bIns="0" rtlCol="0">
            <a:spAutoFit/>
          </a:bodyPr>
          <a:lstStyle/>
          <a:p>
            <a:pPr marR="5080" indent="36195">
              <a:lnSpc>
                <a:spcPts val="1300"/>
              </a:lnSpc>
              <a:spcBef>
                <a:spcPts val="259"/>
              </a:spcBef>
            </a:pPr>
            <a:r>
              <a:rPr sz="1200" spc="-95" dirty="0">
                <a:latin typeface="Arial"/>
                <a:cs typeface="Arial"/>
              </a:rPr>
              <a:t>Select </a:t>
            </a:r>
            <a:r>
              <a:rPr sz="1200" spc="-70" dirty="0">
                <a:latin typeface="Arial"/>
                <a:cs typeface="Arial"/>
              </a:rPr>
              <a:t>highest </a:t>
            </a:r>
            <a:r>
              <a:rPr sz="1200" spc="-85" dirty="0">
                <a:latin typeface="Arial"/>
                <a:cs typeface="Arial"/>
              </a:rPr>
              <a:t>ranked </a:t>
            </a:r>
            <a:r>
              <a:rPr sz="1200" spc="-80" dirty="0">
                <a:latin typeface="Arial"/>
                <a:cs typeface="Arial"/>
              </a:rPr>
              <a:t>contingencies  </a:t>
            </a:r>
            <a:r>
              <a:rPr sz="1200" spc="-90" dirty="0">
                <a:latin typeface="Arial"/>
                <a:cs typeface="Arial"/>
              </a:rPr>
              <a:t>screening </a:t>
            </a:r>
            <a:r>
              <a:rPr sz="1200" spc="-50" dirty="0">
                <a:latin typeface="Arial"/>
                <a:cs typeface="Arial"/>
              </a:rPr>
              <a:t>violation</a:t>
            </a:r>
            <a:r>
              <a:rPr sz="1200" spc="-55" dirty="0">
                <a:latin typeface="Arial"/>
                <a:cs typeface="Arial"/>
              </a:rPr>
              <a:t> </a:t>
            </a:r>
            <a:r>
              <a:rPr sz="1200" spc="-75" dirty="0">
                <a:latin typeface="Arial"/>
                <a:cs typeface="Arial"/>
              </a:rPr>
              <a:t>severity</a:t>
            </a:r>
            <a:endParaRPr sz="1200">
              <a:latin typeface="Arial"/>
              <a:cs typeface="Arial"/>
            </a:endParaRPr>
          </a:p>
        </p:txBody>
      </p:sp>
      <p:sp>
        <p:nvSpPr>
          <p:cNvPr id="76" name="object 76"/>
          <p:cNvSpPr/>
          <p:nvPr/>
        </p:nvSpPr>
        <p:spPr>
          <a:xfrm>
            <a:off x="3862451" y="5949280"/>
            <a:ext cx="2005330" cy="665480"/>
          </a:xfrm>
          <a:custGeom>
            <a:avLst/>
            <a:gdLst/>
            <a:ahLst/>
            <a:cxnLst/>
            <a:rect l="l" t="t" r="r" b="b"/>
            <a:pathLst>
              <a:path w="2005329" h="665479">
                <a:moveTo>
                  <a:pt x="0" y="665162"/>
                </a:moveTo>
                <a:lnTo>
                  <a:pt x="2004949" y="665162"/>
                </a:lnTo>
                <a:lnTo>
                  <a:pt x="2004949" y="0"/>
                </a:lnTo>
                <a:lnTo>
                  <a:pt x="0" y="0"/>
                </a:lnTo>
                <a:lnTo>
                  <a:pt x="0" y="665162"/>
                </a:lnTo>
                <a:close/>
              </a:path>
            </a:pathLst>
          </a:custGeom>
          <a:solidFill>
            <a:srgbClr val="C7DAE8"/>
          </a:solidFill>
        </p:spPr>
        <p:txBody>
          <a:bodyPr wrap="square" lIns="0" tIns="0" rIns="0" bIns="0" rtlCol="0"/>
          <a:lstStyle/>
          <a:p>
            <a:endParaRPr/>
          </a:p>
        </p:txBody>
      </p:sp>
      <p:sp>
        <p:nvSpPr>
          <p:cNvPr id="77" name="object 77"/>
          <p:cNvSpPr/>
          <p:nvPr/>
        </p:nvSpPr>
        <p:spPr>
          <a:xfrm>
            <a:off x="5074920" y="6756984"/>
            <a:ext cx="243839" cy="344424"/>
          </a:xfrm>
          <a:prstGeom prst="rect">
            <a:avLst/>
          </a:prstGeom>
          <a:blipFill>
            <a:blip r:embed="rId2" cstate="print"/>
            <a:stretch>
              <a:fillRect/>
            </a:stretch>
          </a:blipFill>
        </p:spPr>
        <p:txBody>
          <a:bodyPr wrap="square" lIns="0" tIns="0" rIns="0" bIns="0" rtlCol="0"/>
          <a:lstStyle/>
          <a:p>
            <a:endParaRPr/>
          </a:p>
        </p:txBody>
      </p:sp>
      <p:sp>
        <p:nvSpPr>
          <p:cNvPr id="78" name="object 78"/>
          <p:cNvSpPr txBox="1"/>
          <p:nvPr/>
        </p:nvSpPr>
        <p:spPr>
          <a:xfrm>
            <a:off x="3862451" y="5979705"/>
            <a:ext cx="2005330" cy="665480"/>
          </a:xfrm>
          <a:prstGeom prst="rect">
            <a:avLst/>
          </a:prstGeom>
          <a:ln w="38100">
            <a:solidFill>
              <a:srgbClr val="000066"/>
            </a:solidFill>
          </a:ln>
        </p:spPr>
        <p:txBody>
          <a:bodyPr vert="horz" wrap="square" lIns="0" tIns="0" rIns="0" bIns="0" rtlCol="0">
            <a:spAutoFit/>
          </a:bodyPr>
          <a:lstStyle/>
          <a:p>
            <a:pPr marL="596900">
              <a:lnSpc>
                <a:spcPts val="1200"/>
              </a:lnSpc>
            </a:pPr>
            <a:r>
              <a:rPr sz="1200" spc="-135" dirty="0">
                <a:latin typeface="Arial"/>
                <a:cs typeface="Arial"/>
              </a:rPr>
              <a:t>FULL</a:t>
            </a:r>
            <a:r>
              <a:rPr sz="1200" spc="-45" dirty="0">
                <a:latin typeface="Arial"/>
                <a:cs typeface="Arial"/>
              </a:rPr>
              <a:t> </a:t>
            </a:r>
            <a:r>
              <a:rPr sz="1200" spc="-60" dirty="0">
                <a:latin typeface="Arial"/>
                <a:cs typeface="Arial"/>
              </a:rPr>
              <a:t>solution</a:t>
            </a:r>
            <a:endParaRPr sz="1200">
              <a:latin typeface="Arial"/>
              <a:cs typeface="Arial"/>
            </a:endParaRPr>
          </a:p>
          <a:p>
            <a:pPr>
              <a:lnSpc>
                <a:spcPct val="100000"/>
              </a:lnSpc>
              <a:spcBef>
                <a:spcPts val="45"/>
              </a:spcBef>
            </a:pPr>
            <a:endParaRPr sz="1100">
              <a:latin typeface="Times New Roman"/>
              <a:cs typeface="Times New Roman"/>
            </a:endParaRPr>
          </a:p>
          <a:p>
            <a:pPr marL="237490" marR="230504" algn="ctr">
              <a:lnSpc>
                <a:spcPts val="1300"/>
              </a:lnSpc>
            </a:pPr>
            <a:r>
              <a:rPr sz="1200" spc="-105" dirty="0">
                <a:latin typeface="Arial"/>
                <a:cs typeface="Arial"/>
              </a:rPr>
              <a:t>Solve </a:t>
            </a:r>
            <a:r>
              <a:rPr sz="1200" spc="-95" dirty="0">
                <a:latin typeface="Arial"/>
                <a:cs typeface="Arial"/>
              </a:rPr>
              <a:t>selected </a:t>
            </a:r>
            <a:r>
              <a:rPr sz="1200" spc="-60" dirty="0">
                <a:latin typeface="Arial"/>
                <a:cs typeface="Arial"/>
              </a:rPr>
              <a:t>contingent  </a:t>
            </a:r>
            <a:r>
              <a:rPr sz="1200" spc="-65" dirty="0">
                <a:latin typeface="Arial"/>
                <a:cs typeface="Arial"/>
              </a:rPr>
              <a:t>networks</a:t>
            </a:r>
            <a:endParaRPr sz="1200">
              <a:latin typeface="Arial"/>
              <a:cs typeface="Arial"/>
            </a:endParaRPr>
          </a:p>
        </p:txBody>
      </p:sp>
      <p:sp>
        <p:nvSpPr>
          <p:cNvPr id="79" name="object 79"/>
          <p:cNvSpPr/>
          <p:nvPr/>
        </p:nvSpPr>
        <p:spPr>
          <a:xfrm>
            <a:off x="1679575" y="2857322"/>
            <a:ext cx="215900" cy="215900"/>
          </a:xfrm>
          <a:prstGeom prst="rect">
            <a:avLst/>
          </a:prstGeom>
          <a:blipFill>
            <a:blip r:embed="rId11" cstate="print"/>
            <a:stretch>
              <a:fillRect/>
            </a:stretch>
          </a:blipFill>
        </p:spPr>
        <p:txBody>
          <a:bodyPr wrap="square" lIns="0" tIns="0" rIns="0" bIns="0" rtlCol="0"/>
          <a:lstStyle/>
          <a:p>
            <a:endParaRPr/>
          </a:p>
        </p:txBody>
      </p:sp>
      <p:sp>
        <p:nvSpPr>
          <p:cNvPr id="80" name="object 80"/>
          <p:cNvSpPr/>
          <p:nvPr/>
        </p:nvSpPr>
        <p:spPr>
          <a:xfrm>
            <a:off x="1778507" y="2838779"/>
            <a:ext cx="208787" cy="291084"/>
          </a:xfrm>
          <a:prstGeom prst="rect">
            <a:avLst/>
          </a:prstGeom>
          <a:blipFill>
            <a:blip r:embed="rId5" cstate="print"/>
            <a:stretch>
              <a:fillRect/>
            </a:stretch>
          </a:blipFill>
        </p:spPr>
        <p:txBody>
          <a:bodyPr wrap="square" lIns="0" tIns="0" rIns="0" bIns="0" rtlCol="0"/>
          <a:lstStyle/>
          <a:p>
            <a:endParaRPr/>
          </a:p>
        </p:txBody>
      </p:sp>
      <p:sp>
        <p:nvSpPr>
          <p:cNvPr id="81" name="object 81"/>
          <p:cNvSpPr txBox="1"/>
          <p:nvPr/>
        </p:nvSpPr>
        <p:spPr>
          <a:xfrm>
            <a:off x="1756029" y="2865069"/>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82" name="object 82"/>
          <p:cNvSpPr/>
          <p:nvPr/>
        </p:nvSpPr>
        <p:spPr>
          <a:xfrm>
            <a:off x="1810511" y="2838779"/>
            <a:ext cx="208787" cy="291084"/>
          </a:xfrm>
          <a:prstGeom prst="rect">
            <a:avLst/>
          </a:prstGeom>
          <a:blipFill>
            <a:blip r:embed="rId5" cstate="print"/>
            <a:stretch>
              <a:fillRect/>
            </a:stretch>
          </a:blipFill>
        </p:spPr>
        <p:txBody>
          <a:bodyPr wrap="square" lIns="0" tIns="0" rIns="0" bIns="0" rtlCol="0"/>
          <a:lstStyle/>
          <a:p>
            <a:endParaRPr/>
          </a:p>
        </p:txBody>
      </p:sp>
      <p:sp>
        <p:nvSpPr>
          <p:cNvPr id="83" name="object 83"/>
          <p:cNvSpPr/>
          <p:nvPr/>
        </p:nvSpPr>
        <p:spPr>
          <a:xfrm>
            <a:off x="1901825" y="2573096"/>
            <a:ext cx="203200" cy="201930"/>
          </a:xfrm>
          <a:custGeom>
            <a:avLst/>
            <a:gdLst/>
            <a:ahLst/>
            <a:cxnLst/>
            <a:rect l="l" t="t" r="r" b="b"/>
            <a:pathLst>
              <a:path w="203200" h="201930">
                <a:moveTo>
                  <a:pt x="101600" y="0"/>
                </a:moveTo>
                <a:lnTo>
                  <a:pt x="62043" y="7915"/>
                </a:lnTo>
                <a:lnTo>
                  <a:pt x="29749" y="29511"/>
                </a:lnTo>
                <a:lnTo>
                  <a:pt x="7981" y="61561"/>
                </a:lnTo>
                <a:lnTo>
                  <a:pt x="0" y="100837"/>
                </a:lnTo>
                <a:lnTo>
                  <a:pt x="7981" y="140061"/>
                </a:lnTo>
                <a:lnTo>
                  <a:pt x="29749" y="172116"/>
                </a:lnTo>
                <a:lnTo>
                  <a:pt x="62043" y="193742"/>
                </a:lnTo>
                <a:lnTo>
                  <a:pt x="101600" y="201675"/>
                </a:lnTo>
                <a:lnTo>
                  <a:pt x="141156" y="193742"/>
                </a:lnTo>
                <a:lnTo>
                  <a:pt x="173450" y="172116"/>
                </a:lnTo>
                <a:lnTo>
                  <a:pt x="195218" y="140061"/>
                </a:lnTo>
                <a:lnTo>
                  <a:pt x="203200" y="100837"/>
                </a:lnTo>
                <a:lnTo>
                  <a:pt x="195218" y="61561"/>
                </a:lnTo>
                <a:lnTo>
                  <a:pt x="173450" y="29511"/>
                </a:lnTo>
                <a:lnTo>
                  <a:pt x="141156" y="7915"/>
                </a:lnTo>
                <a:lnTo>
                  <a:pt x="101600" y="0"/>
                </a:lnTo>
                <a:close/>
              </a:path>
            </a:pathLst>
          </a:custGeom>
          <a:solidFill>
            <a:srgbClr val="FFFFFF"/>
          </a:solidFill>
        </p:spPr>
        <p:txBody>
          <a:bodyPr wrap="square" lIns="0" tIns="0" rIns="0" bIns="0" rtlCol="0"/>
          <a:lstStyle/>
          <a:p>
            <a:endParaRPr/>
          </a:p>
        </p:txBody>
      </p:sp>
      <p:sp>
        <p:nvSpPr>
          <p:cNvPr id="84" name="object 84"/>
          <p:cNvSpPr/>
          <p:nvPr/>
        </p:nvSpPr>
        <p:spPr>
          <a:xfrm>
            <a:off x="1901825" y="2573096"/>
            <a:ext cx="203200" cy="201930"/>
          </a:xfrm>
          <a:custGeom>
            <a:avLst/>
            <a:gdLst/>
            <a:ahLst/>
            <a:cxnLst/>
            <a:rect l="l" t="t" r="r" b="b"/>
            <a:pathLst>
              <a:path w="203200" h="201930">
                <a:moveTo>
                  <a:pt x="0" y="100837"/>
                </a:moveTo>
                <a:lnTo>
                  <a:pt x="7981" y="61561"/>
                </a:lnTo>
                <a:lnTo>
                  <a:pt x="29749" y="29511"/>
                </a:lnTo>
                <a:lnTo>
                  <a:pt x="62043" y="7915"/>
                </a:lnTo>
                <a:lnTo>
                  <a:pt x="101600" y="0"/>
                </a:lnTo>
                <a:lnTo>
                  <a:pt x="141156" y="7915"/>
                </a:lnTo>
                <a:lnTo>
                  <a:pt x="173450" y="29511"/>
                </a:lnTo>
                <a:lnTo>
                  <a:pt x="195218" y="61561"/>
                </a:lnTo>
                <a:lnTo>
                  <a:pt x="203200" y="100837"/>
                </a:lnTo>
                <a:lnTo>
                  <a:pt x="195218" y="140061"/>
                </a:lnTo>
                <a:lnTo>
                  <a:pt x="173450" y="172116"/>
                </a:lnTo>
                <a:lnTo>
                  <a:pt x="141156" y="193742"/>
                </a:lnTo>
                <a:lnTo>
                  <a:pt x="101600" y="201675"/>
                </a:lnTo>
                <a:lnTo>
                  <a:pt x="62043" y="193742"/>
                </a:lnTo>
                <a:lnTo>
                  <a:pt x="29749" y="172116"/>
                </a:lnTo>
                <a:lnTo>
                  <a:pt x="7981" y="140061"/>
                </a:lnTo>
                <a:lnTo>
                  <a:pt x="0" y="100837"/>
                </a:lnTo>
                <a:close/>
              </a:path>
            </a:pathLst>
          </a:custGeom>
          <a:ln w="12700">
            <a:solidFill>
              <a:srgbClr val="000000"/>
            </a:solidFill>
          </a:ln>
        </p:spPr>
        <p:txBody>
          <a:bodyPr wrap="square" lIns="0" tIns="0" rIns="0" bIns="0" rtlCol="0"/>
          <a:lstStyle/>
          <a:p>
            <a:endParaRPr/>
          </a:p>
        </p:txBody>
      </p:sp>
      <p:sp>
        <p:nvSpPr>
          <p:cNvPr id="85" name="object 85"/>
          <p:cNvSpPr/>
          <p:nvPr/>
        </p:nvSpPr>
        <p:spPr>
          <a:xfrm>
            <a:off x="1981200" y="2546172"/>
            <a:ext cx="208787" cy="291084"/>
          </a:xfrm>
          <a:prstGeom prst="rect">
            <a:avLst/>
          </a:prstGeom>
          <a:blipFill>
            <a:blip r:embed="rId5" cstate="print"/>
            <a:stretch>
              <a:fillRect/>
            </a:stretch>
          </a:blipFill>
        </p:spPr>
        <p:txBody>
          <a:bodyPr wrap="square" lIns="0" tIns="0" rIns="0" bIns="0" rtlCol="0"/>
          <a:lstStyle/>
          <a:p>
            <a:endParaRPr/>
          </a:p>
        </p:txBody>
      </p:sp>
      <p:sp>
        <p:nvSpPr>
          <p:cNvPr id="86" name="object 86"/>
          <p:cNvSpPr/>
          <p:nvPr/>
        </p:nvSpPr>
        <p:spPr>
          <a:xfrm>
            <a:off x="2014727" y="2546172"/>
            <a:ext cx="208787" cy="291084"/>
          </a:xfrm>
          <a:prstGeom prst="rect">
            <a:avLst/>
          </a:prstGeom>
          <a:blipFill>
            <a:blip r:embed="rId5" cstate="print"/>
            <a:stretch>
              <a:fillRect/>
            </a:stretch>
          </a:blipFill>
        </p:spPr>
        <p:txBody>
          <a:bodyPr wrap="square" lIns="0" tIns="0" rIns="0" bIns="0" rtlCol="0"/>
          <a:lstStyle/>
          <a:p>
            <a:endParaRPr/>
          </a:p>
        </p:txBody>
      </p:sp>
      <p:sp>
        <p:nvSpPr>
          <p:cNvPr id="87" name="object 87"/>
          <p:cNvSpPr/>
          <p:nvPr/>
        </p:nvSpPr>
        <p:spPr>
          <a:xfrm>
            <a:off x="1571625" y="2573096"/>
            <a:ext cx="203200" cy="201930"/>
          </a:xfrm>
          <a:custGeom>
            <a:avLst/>
            <a:gdLst/>
            <a:ahLst/>
            <a:cxnLst/>
            <a:rect l="l" t="t" r="r" b="b"/>
            <a:pathLst>
              <a:path w="203200" h="201930">
                <a:moveTo>
                  <a:pt x="101600" y="0"/>
                </a:moveTo>
                <a:lnTo>
                  <a:pt x="62043" y="7915"/>
                </a:lnTo>
                <a:lnTo>
                  <a:pt x="29749" y="29511"/>
                </a:lnTo>
                <a:lnTo>
                  <a:pt x="7981" y="61561"/>
                </a:lnTo>
                <a:lnTo>
                  <a:pt x="0" y="100837"/>
                </a:lnTo>
                <a:lnTo>
                  <a:pt x="7981" y="140061"/>
                </a:lnTo>
                <a:lnTo>
                  <a:pt x="29749" y="172116"/>
                </a:lnTo>
                <a:lnTo>
                  <a:pt x="62043" y="193742"/>
                </a:lnTo>
                <a:lnTo>
                  <a:pt x="101600" y="201675"/>
                </a:lnTo>
                <a:lnTo>
                  <a:pt x="141156" y="193742"/>
                </a:lnTo>
                <a:lnTo>
                  <a:pt x="173450" y="172116"/>
                </a:lnTo>
                <a:lnTo>
                  <a:pt x="195218" y="140061"/>
                </a:lnTo>
                <a:lnTo>
                  <a:pt x="203200" y="100837"/>
                </a:lnTo>
                <a:lnTo>
                  <a:pt x="195218" y="61561"/>
                </a:lnTo>
                <a:lnTo>
                  <a:pt x="173450" y="29511"/>
                </a:lnTo>
                <a:lnTo>
                  <a:pt x="141156" y="7915"/>
                </a:lnTo>
                <a:lnTo>
                  <a:pt x="101600" y="0"/>
                </a:lnTo>
                <a:close/>
              </a:path>
            </a:pathLst>
          </a:custGeom>
          <a:solidFill>
            <a:srgbClr val="FFFFFF"/>
          </a:solidFill>
        </p:spPr>
        <p:txBody>
          <a:bodyPr wrap="square" lIns="0" tIns="0" rIns="0" bIns="0" rtlCol="0"/>
          <a:lstStyle/>
          <a:p>
            <a:endParaRPr/>
          </a:p>
        </p:txBody>
      </p:sp>
      <p:sp>
        <p:nvSpPr>
          <p:cNvPr id="88" name="object 88"/>
          <p:cNvSpPr/>
          <p:nvPr/>
        </p:nvSpPr>
        <p:spPr>
          <a:xfrm>
            <a:off x="1571625" y="2573096"/>
            <a:ext cx="203200" cy="201930"/>
          </a:xfrm>
          <a:custGeom>
            <a:avLst/>
            <a:gdLst/>
            <a:ahLst/>
            <a:cxnLst/>
            <a:rect l="l" t="t" r="r" b="b"/>
            <a:pathLst>
              <a:path w="203200" h="201930">
                <a:moveTo>
                  <a:pt x="0" y="100837"/>
                </a:moveTo>
                <a:lnTo>
                  <a:pt x="7981" y="61561"/>
                </a:lnTo>
                <a:lnTo>
                  <a:pt x="29749" y="29511"/>
                </a:lnTo>
                <a:lnTo>
                  <a:pt x="62043" y="7915"/>
                </a:lnTo>
                <a:lnTo>
                  <a:pt x="101600" y="0"/>
                </a:lnTo>
                <a:lnTo>
                  <a:pt x="141156" y="7915"/>
                </a:lnTo>
                <a:lnTo>
                  <a:pt x="173450" y="29511"/>
                </a:lnTo>
                <a:lnTo>
                  <a:pt x="195218" y="61561"/>
                </a:lnTo>
                <a:lnTo>
                  <a:pt x="203200" y="100837"/>
                </a:lnTo>
                <a:lnTo>
                  <a:pt x="195218" y="140061"/>
                </a:lnTo>
                <a:lnTo>
                  <a:pt x="173450" y="172116"/>
                </a:lnTo>
                <a:lnTo>
                  <a:pt x="141156" y="193742"/>
                </a:lnTo>
                <a:lnTo>
                  <a:pt x="101600" y="201675"/>
                </a:lnTo>
                <a:lnTo>
                  <a:pt x="62043" y="193742"/>
                </a:lnTo>
                <a:lnTo>
                  <a:pt x="29749" y="172116"/>
                </a:lnTo>
                <a:lnTo>
                  <a:pt x="7981" y="140061"/>
                </a:lnTo>
                <a:lnTo>
                  <a:pt x="0" y="100837"/>
                </a:lnTo>
                <a:close/>
              </a:path>
            </a:pathLst>
          </a:custGeom>
          <a:ln w="12700">
            <a:solidFill>
              <a:srgbClr val="000000"/>
            </a:solidFill>
          </a:ln>
        </p:spPr>
        <p:txBody>
          <a:bodyPr wrap="square" lIns="0" tIns="0" rIns="0" bIns="0" rtlCol="0"/>
          <a:lstStyle/>
          <a:p>
            <a:endParaRPr/>
          </a:p>
        </p:txBody>
      </p:sp>
      <p:sp>
        <p:nvSpPr>
          <p:cNvPr id="89" name="object 89"/>
          <p:cNvSpPr/>
          <p:nvPr/>
        </p:nvSpPr>
        <p:spPr>
          <a:xfrm>
            <a:off x="1652016" y="2546172"/>
            <a:ext cx="208787" cy="291084"/>
          </a:xfrm>
          <a:prstGeom prst="rect">
            <a:avLst/>
          </a:prstGeom>
          <a:blipFill>
            <a:blip r:embed="rId5" cstate="print"/>
            <a:stretch>
              <a:fillRect/>
            </a:stretch>
          </a:blipFill>
        </p:spPr>
        <p:txBody>
          <a:bodyPr wrap="square" lIns="0" tIns="0" rIns="0" bIns="0" rtlCol="0"/>
          <a:lstStyle/>
          <a:p>
            <a:endParaRPr/>
          </a:p>
        </p:txBody>
      </p:sp>
      <p:sp>
        <p:nvSpPr>
          <p:cNvPr id="90" name="object 90"/>
          <p:cNvSpPr txBox="1"/>
          <p:nvPr/>
        </p:nvSpPr>
        <p:spPr>
          <a:xfrm>
            <a:off x="1628901" y="2572841"/>
            <a:ext cx="447675" cy="177800"/>
          </a:xfrm>
          <a:prstGeom prst="rect">
            <a:avLst/>
          </a:prstGeom>
        </p:spPr>
        <p:txBody>
          <a:bodyPr vert="horz" wrap="square" lIns="0" tIns="12065" rIns="0" bIns="0" rtlCol="0">
            <a:spAutoFit/>
          </a:bodyPr>
          <a:lstStyle/>
          <a:p>
            <a:pPr marL="12700">
              <a:lnSpc>
                <a:spcPct val="100000"/>
              </a:lnSpc>
              <a:spcBef>
                <a:spcPts val="95"/>
              </a:spcBef>
              <a:tabLst>
                <a:tab pos="342900" algn="l"/>
              </a:tabLst>
            </a:pPr>
            <a:r>
              <a:rPr sz="1000" spc="-5" dirty="0">
                <a:solidFill>
                  <a:srgbClr val="000066"/>
                </a:solidFill>
                <a:latin typeface="Arial"/>
                <a:cs typeface="Arial"/>
              </a:rPr>
              <a:t>C	C</a:t>
            </a:r>
            <a:endParaRPr sz="1000">
              <a:latin typeface="Arial"/>
              <a:cs typeface="Arial"/>
            </a:endParaRPr>
          </a:p>
        </p:txBody>
      </p:sp>
      <p:sp>
        <p:nvSpPr>
          <p:cNvPr id="91" name="object 91"/>
          <p:cNvSpPr/>
          <p:nvPr/>
        </p:nvSpPr>
        <p:spPr>
          <a:xfrm>
            <a:off x="1684020" y="2546172"/>
            <a:ext cx="208787" cy="291084"/>
          </a:xfrm>
          <a:prstGeom prst="rect">
            <a:avLst/>
          </a:prstGeom>
          <a:blipFill>
            <a:blip r:embed="rId5" cstate="print"/>
            <a:stretch>
              <a:fillRect/>
            </a:stretch>
          </a:blipFill>
        </p:spPr>
        <p:txBody>
          <a:bodyPr wrap="square" lIns="0" tIns="0" rIns="0" bIns="0" rtlCol="0"/>
          <a:lstStyle/>
          <a:p>
            <a:endParaRPr/>
          </a:p>
        </p:txBody>
      </p:sp>
      <p:sp>
        <p:nvSpPr>
          <p:cNvPr id="92" name="object 92"/>
          <p:cNvSpPr/>
          <p:nvPr/>
        </p:nvSpPr>
        <p:spPr>
          <a:xfrm>
            <a:off x="1430400" y="2766771"/>
            <a:ext cx="201930" cy="203200"/>
          </a:xfrm>
          <a:custGeom>
            <a:avLst/>
            <a:gdLst/>
            <a:ahLst/>
            <a:cxnLst/>
            <a:rect l="l" t="t" r="r" b="b"/>
            <a:pathLst>
              <a:path w="201930" h="203200">
                <a:moveTo>
                  <a:pt x="100711" y="0"/>
                </a:moveTo>
                <a:lnTo>
                  <a:pt x="61507" y="7981"/>
                </a:lnTo>
                <a:lnTo>
                  <a:pt x="29495" y="29749"/>
                </a:lnTo>
                <a:lnTo>
                  <a:pt x="7913" y="62043"/>
                </a:lnTo>
                <a:lnTo>
                  <a:pt x="0" y="101600"/>
                </a:lnTo>
                <a:lnTo>
                  <a:pt x="7913" y="141156"/>
                </a:lnTo>
                <a:lnTo>
                  <a:pt x="29495" y="173450"/>
                </a:lnTo>
                <a:lnTo>
                  <a:pt x="61507" y="195218"/>
                </a:lnTo>
                <a:lnTo>
                  <a:pt x="100711" y="203200"/>
                </a:lnTo>
                <a:lnTo>
                  <a:pt x="139987" y="195218"/>
                </a:lnTo>
                <a:lnTo>
                  <a:pt x="172037" y="173450"/>
                </a:lnTo>
                <a:lnTo>
                  <a:pt x="193633" y="141156"/>
                </a:lnTo>
                <a:lnTo>
                  <a:pt x="201549" y="101600"/>
                </a:lnTo>
                <a:lnTo>
                  <a:pt x="193633" y="62043"/>
                </a:lnTo>
                <a:lnTo>
                  <a:pt x="172037" y="29749"/>
                </a:lnTo>
                <a:lnTo>
                  <a:pt x="139987" y="7981"/>
                </a:lnTo>
                <a:lnTo>
                  <a:pt x="100711" y="0"/>
                </a:lnTo>
                <a:close/>
              </a:path>
            </a:pathLst>
          </a:custGeom>
          <a:solidFill>
            <a:srgbClr val="FFFFFF"/>
          </a:solidFill>
        </p:spPr>
        <p:txBody>
          <a:bodyPr wrap="square" lIns="0" tIns="0" rIns="0" bIns="0" rtlCol="0"/>
          <a:lstStyle/>
          <a:p>
            <a:endParaRPr/>
          </a:p>
        </p:txBody>
      </p:sp>
      <p:sp>
        <p:nvSpPr>
          <p:cNvPr id="93" name="object 93"/>
          <p:cNvSpPr/>
          <p:nvPr/>
        </p:nvSpPr>
        <p:spPr>
          <a:xfrm>
            <a:off x="1424050" y="2760421"/>
            <a:ext cx="270637" cy="293242"/>
          </a:xfrm>
          <a:prstGeom prst="rect">
            <a:avLst/>
          </a:prstGeom>
          <a:blipFill>
            <a:blip r:embed="rId12" cstate="print"/>
            <a:stretch>
              <a:fillRect/>
            </a:stretch>
          </a:blipFill>
        </p:spPr>
        <p:txBody>
          <a:bodyPr wrap="square" lIns="0" tIns="0" rIns="0" bIns="0" rtlCol="0"/>
          <a:lstStyle/>
          <a:p>
            <a:endParaRPr/>
          </a:p>
        </p:txBody>
      </p:sp>
      <p:sp>
        <p:nvSpPr>
          <p:cNvPr id="94" name="object 94"/>
          <p:cNvSpPr txBox="1"/>
          <p:nvPr/>
        </p:nvSpPr>
        <p:spPr>
          <a:xfrm>
            <a:off x="1464055" y="2788869"/>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95" name="object 95"/>
          <p:cNvSpPr/>
          <p:nvPr/>
        </p:nvSpPr>
        <p:spPr>
          <a:xfrm>
            <a:off x="1519427" y="2762579"/>
            <a:ext cx="208788" cy="291084"/>
          </a:xfrm>
          <a:prstGeom prst="rect">
            <a:avLst/>
          </a:prstGeom>
          <a:blipFill>
            <a:blip r:embed="rId5" cstate="print"/>
            <a:stretch>
              <a:fillRect/>
            </a:stretch>
          </a:blipFill>
        </p:spPr>
        <p:txBody>
          <a:bodyPr wrap="square" lIns="0" tIns="0" rIns="0" bIns="0" rtlCol="0"/>
          <a:lstStyle/>
          <a:p>
            <a:endParaRPr/>
          </a:p>
        </p:txBody>
      </p:sp>
      <p:sp>
        <p:nvSpPr>
          <p:cNvPr id="96" name="object 96"/>
          <p:cNvSpPr/>
          <p:nvPr/>
        </p:nvSpPr>
        <p:spPr>
          <a:xfrm>
            <a:off x="2165350" y="2704922"/>
            <a:ext cx="203200" cy="203200"/>
          </a:xfrm>
          <a:custGeom>
            <a:avLst/>
            <a:gdLst/>
            <a:ahLst/>
            <a:cxnLst/>
            <a:rect l="l" t="t" r="r" b="b"/>
            <a:pathLst>
              <a:path w="203200" h="203200">
                <a:moveTo>
                  <a:pt x="101600" y="0"/>
                </a:moveTo>
                <a:lnTo>
                  <a:pt x="62043" y="7981"/>
                </a:lnTo>
                <a:lnTo>
                  <a:pt x="29749" y="29749"/>
                </a:lnTo>
                <a:lnTo>
                  <a:pt x="7981" y="62043"/>
                </a:lnTo>
                <a:lnTo>
                  <a:pt x="0" y="101600"/>
                </a:lnTo>
                <a:lnTo>
                  <a:pt x="7981" y="141102"/>
                </a:lnTo>
                <a:lnTo>
                  <a:pt x="29749" y="173402"/>
                </a:lnTo>
                <a:lnTo>
                  <a:pt x="62043" y="195200"/>
                </a:lnTo>
                <a:lnTo>
                  <a:pt x="101600" y="203200"/>
                </a:lnTo>
                <a:lnTo>
                  <a:pt x="141156" y="195200"/>
                </a:lnTo>
                <a:lnTo>
                  <a:pt x="173450" y="173402"/>
                </a:lnTo>
                <a:lnTo>
                  <a:pt x="195218" y="141102"/>
                </a:lnTo>
                <a:lnTo>
                  <a:pt x="203200" y="101600"/>
                </a:lnTo>
                <a:lnTo>
                  <a:pt x="195218" y="62043"/>
                </a:lnTo>
                <a:lnTo>
                  <a:pt x="173450" y="29749"/>
                </a:lnTo>
                <a:lnTo>
                  <a:pt x="141156" y="7981"/>
                </a:lnTo>
                <a:lnTo>
                  <a:pt x="101600" y="0"/>
                </a:lnTo>
                <a:close/>
              </a:path>
            </a:pathLst>
          </a:custGeom>
          <a:solidFill>
            <a:srgbClr val="FFFFFF"/>
          </a:solidFill>
        </p:spPr>
        <p:txBody>
          <a:bodyPr wrap="square" lIns="0" tIns="0" rIns="0" bIns="0" rtlCol="0"/>
          <a:lstStyle/>
          <a:p>
            <a:endParaRPr/>
          </a:p>
        </p:txBody>
      </p:sp>
      <p:sp>
        <p:nvSpPr>
          <p:cNvPr id="97" name="object 97"/>
          <p:cNvSpPr/>
          <p:nvPr/>
        </p:nvSpPr>
        <p:spPr>
          <a:xfrm>
            <a:off x="2165350" y="2704922"/>
            <a:ext cx="203200" cy="203200"/>
          </a:xfrm>
          <a:custGeom>
            <a:avLst/>
            <a:gdLst/>
            <a:ahLst/>
            <a:cxnLst/>
            <a:rect l="l" t="t" r="r" b="b"/>
            <a:pathLst>
              <a:path w="203200" h="203200">
                <a:moveTo>
                  <a:pt x="0" y="101600"/>
                </a:moveTo>
                <a:lnTo>
                  <a:pt x="7981" y="62043"/>
                </a:lnTo>
                <a:lnTo>
                  <a:pt x="29749" y="29749"/>
                </a:lnTo>
                <a:lnTo>
                  <a:pt x="62043" y="7981"/>
                </a:lnTo>
                <a:lnTo>
                  <a:pt x="101600" y="0"/>
                </a:lnTo>
                <a:lnTo>
                  <a:pt x="141156" y="7981"/>
                </a:lnTo>
                <a:lnTo>
                  <a:pt x="173450" y="29749"/>
                </a:lnTo>
                <a:lnTo>
                  <a:pt x="195218" y="62043"/>
                </a:lnTo>
                <a:lnTo>
                  <a:pt x="203200" y="101600"/>
                </a:lnTo>
                <a:lnTo>
                  <a:pt x="195218" y="141102"/>
                </a:lnTo>
                <a:lnTo>
                  <a:pt x="173450" y="173402"/>
                </a:lnTo>
                <a:lnTo>
                  <a:pt x="141156" y="195200"/>
                </a:lnTo>
                <a:lnTo>
                  <a:pt x="101600" y="203200"/>
                </a:lnTo>
                <a:lnTo>
                  <a:pt x="62043" y="195200"/>
                </a:lnTo>
                <a:lnTo>
                  <a:pt x="29749" y="173402"/>
                </a:lnTo>
                <a:lnTo>
                  <a:pt x="7981" y="141102"/>
                </a:lnTo>
                <a:lnTo>
                  <a:pt x="0" y="101600"/>
                </a:lnTo>
                <a:close/>
              </a:path>
            </a:pathLst>
          </a:custGeom>
          <a:ln w="12700">
            <a:solidFill>
              <a:srgbClr val="000000"/>
            </a:solidFill>
          </a:ln>
        </p:spPr>
        <p:txBody>
          <a:bodyPr wrap="square" lIns="0" tIns="0" rIns="0" bIns="0" rtlCol="0"/>
          <a:lstStyle/>
          <a:p>
            <a:endParaRPr/>
          </a:p>
        </p:txBody>
      </p:sp>
      <p:sp>
        <p:nvSpPr>
          <p:cNvPr id="98" name="object 98"/>
          <p:cNvSpPr/>
          <p:nvPr/>
        </p:nvSpPr>
        <p:spPr>
          <a:xfrm>
            <a:off x="2235707" y="2686379"/>
            <a:ext cx="208787" cy="291084"/>
          </a:xfrm>
          <a:prstGeom prst="rect">
            <a:avLst/>
          </a:prstGeom>
          <a:blipFill>
            <a:blip r:embed="rId5" cstate="print"/>
            <a:stretch>
              <a:fillRect/>
            </a:stretch>
          </a:blipFill>
        </p:spPr>
        <p:txBody>
          <a:bodyPr wrap="square" lIns="0" tIns="0" rIns="0" bIns="0" rtlCol="0"/>
          <a:lstStyle/>
          <a:p>
            <a:endParaRPr/>
          </a:p>
        </p:txBody>
      </p:sp>
      <p:sp>
        <p:nvSpPr>
          <p:cNvPr id="99" name="object 99"/>
          <p:cNvSpPr/>
          <p:nvPr/>
        </p:nvSpPr>
        <p:spPr>
          <a:xfrm>
            <a:off x="2267711" y="2686379"/>
            <a:ext cx="208787" cy="291084"/>
          </a:xfrm>
          <a:prstGeom prst="rect">
            <a:avLst/>
          </a:prstGeom>
          <a:blipFill>
            <a:blip r:embed="rId5" cstate="print"/>
            <a:stretch>
              <a:fillRect/>
            </a:stretch>
          </a:blipFill>
        </p:spPr>
        <p:txBody>
          <a:bodyPr wrap="square" lIns="0" tIns="0" rIns="0" bIns="0" rtlCol="0"/>
          <a:lstStyle/>
          <a:p>
            <a:endParaRPr/>
          </a:p>
        </p:txBody>
      </p:sp>
      <p:sp>
        <p:nvSpPr>
          <p:cNvPr id="100" name="object 100"/>
          <p:cNvSpPr/>
          <p:nvPr/>
        </p:nvSpPr>
        <p:spPr>
          <a:xfrm>
            <a:off x="2243327" y="2319096"/>
            <a:ext cx="208787" cy="291084"/>
          </a:xfrm>
          <a:prstGeom prst="rect">
            <a:avLst/>
          </a:prstGeom>
          <a:blipFill>
            <a:blip r:embed="rId5" cstate="print"/>
            <a:stretch>
              <a:fillRect/>
            </a:stretch>
          </a:blipFill>
        </p:spPr>
        <p:txBody>
          <a:bodyPr wrap="square" lIns="0" tIns="0" rIns="0" bIns="0" rtlCol="0"/>
          <a:lstStyle/>
          <a:p>
            <a:endParaRPr/>
          </a:p>
        </p:txBody>
      </p:sp>
      <p:sp>
        <p:nvSpPr>
          <p:cNvPr id="101" name="object 101"/>
          <p:cNvSpPr/>
          <p:nvPr/>
        </p:nvSpPr>
        <p:spPr>
          <a:xfrm>
            <a:off x="1787525" y="2344496"/>
            <a:ext cx="203200" cy="203200"/>
          </a:xfrm>
          <a:custGeom>
            <a:avLst/>
            <a:gdLst/>
            <a:ahLst/>
            <a:cxnLst/>
            <a:rect l="l" t="t" r="r" b="b"/>
            <a:pathLst>
              <a:path w="203200" h="203200">
                <a:moveTo>
                  <a:pt x="101600" y="0"/>
                </a:moveTo>
                <a:lnTo>
                  <a:pt x="62043" y="7981"/>
                </a:lnTo>
                <a:lnTo>
                  <a:pt x="29749" y="29749"/>
                </a:lnTo>
                <a:lnTo>
                  <a:pt x="7981" y="62043"/>
                </a:lnTo>
                <a:lnTo>
                  <a:pt x="0" y="101600"/>
                </a:lnTo>
                <a:lnTo>
                  <a:pt x="7981" y="141156"/>
                </a:lnTo>
                <a:lnTo>
                  <a:pt x="29749" y="173450"/>
                </a:lnTo>
                <a:lnTo>
                  <a:pt x="62043" y="195218"/>
                </a:lnTo>
                <a:lnTo>
                  <a:pt x="101600" y="203200"/>
                </a:lnTo>
                <a:lnTo>
                  <a:pt x="141156" y="195218"/>
                </a:lnTo>
                <a:lnTo>
                  <a:pt x="173450" y="173450"/>
                </a:lnTo>
                <a:lnTo>
                  <a:pt x="195218" y="141156"/>
                </a:lnTo>
                <a:lnTo>
                  <a:pt x="203200" y="101600"/>
                </a:lnTo>
                <a:lnTo>
                  <a:pt x="195218" y="62043"/>
                </a:lnTo>
                <a:lnTo>
                  <a:pt x="173450" y="29749"/>
                </a:lnTo>
                <a:lnTo>
                  <a:pt x="141156" y="7981"/>
                </a:lnTo>
                <a:lnTo>
                  <a:pt x="101600" y="0"/>
                </a:lnTo>
                <a:close/>
              </a:path>
            </a:pathLst>
          </a:custGeom>
          <a:solidFill>
            <a:srgbClr val="FFFFFF"/>
          </a:solidFill>
        </p:spPr>
        <p:txBody>
          <a:bodyPr wrap="square" lIns="0" tIns="0" rIns="0" bIns="0" rtlCol="0"/>
          <a:lstStyle/>
          <a:p>
            <a:endParaRPr/>
          </a:p>
        </p:txBody>
      </p:sp>
      <p:sp>
        <p:nvSpPr>
          <p:cNvPr id="102" name="object 102"/>
          <p:cNvSpPr/>
          <p:nvPr/>
        </p:nvSpPr>
        <p:spPr>
          <a:xfrm>
            <a:off x="1787525" y="2344496"/>
            <a:ext cx="203200" cy="203200"/>
          </a:xfrm>
          <a:custGeom>
            <a:avLst/>
            <a:gdLst/>
            <a:ahLst/>
            <a:cxnLst/>
            <a:rect l="l" t="t" r="r" b="b"/>
            <a:pathLst>
              <a:path w="203200" h="203200">
                <a:moveTo>
                  <a:pt x="0" y="101600"/>
                </a:moveTo>
                <a:lnTo>
                  <a:pt x="7981" y="62043"/>
                </a:lnTo>
                <a:lnTo>
                  <a:pt x="29749" y="29749"/>
                </a:lnTo>
                <a:lnTo>
                  <a:pt x="62043" y="7981"/>
                </a:lnTo>
                <a:lnTo>
                  <a:pt x="101600" y="0"/>
                </a:lnTo>
                <a:lnTo>
                  <a:pt x="141156" y="7981"/>
                </a:lnTo>
                <a:lnTo>
                  <a:pt x="173450" y="29749"/>
                </a:lnTo>
                <a:lnTo>
                  <a:pt x="195218" y="62043"/>
                </a:lnTo>
                <a:lnTo>
                  <a:pt x="203200" y="101600"/>
                </a:lnTo>
                <a:lnTo>
                  <a:pt x="195218" y="141156"/>
                </a:lnTo>
                <a:lnTo>
                  <a:pt x="173450" y="173450"/>
                </a:lnTo>
                <a:lnTo>
                  <a:pt x="141156" y="195218"/>
                </a:lnTo>
                <a:lnTo>
                  <a:pt x="101600" y="203200"/>
                </a:lnTo>
                <a:lnTo>
                  <a:pt x="62043" y="195218"/>
                </a:lnTo>
                <a:lnTo>
                  <a:pt x="29749" y="173450"/>
                </a:lnTo>
                <a:lnTo>
                  <a:pt x="7981" y="141156"/>
                </a:lnTo>
                <a:lnTo>
                  <a:pt x="0" y="101600"/>
                </a:lnTo>
                <a:close/>
              </a:path>
            </a:pathLst>
          </a:custGeom>
          <a:ln w="12700">
            <a:solidFill>
              <a:srgbClr val="000000"/>
            </a:solidFill>
          </a:ln>
        </p:spPr>
        <p:txBody>
          <a:bodyPr wrap="square" lIns="0" tIns="0" rIns="0" bIns="0" rtlCol="0"/>
          <a:lstStyle/>
          <a:p>
            <a:endParaRPr/>
          </a:p>
        </p:txBody>
      </p:sp>
      <p:sp>
        <p:nvSpPr>
          <p:cNvPr id="103" name="object 103"/>
          <p:cNvSpPr/>
          <p:nvPr/>
        </p:nvSpPr>
        <p:spPr>
          <a:xfrm>
            <a:off x="1880616" y="2319096"/>
            <a:ext cx="208787" cy="291084"/>
          </a:xfrm>
          <a:prstGeom prst="rect">
            <a:avLst/>
          </a:prstGeom>
          <a:blipFill>
            <a:blip r:embed="rId5" cstate="print"/>
            <a:stretch>
              <a:fillRect/>
            </a:stretch>
          </a:blipFill>
        </p:spPr>
        <p:txBody>
          <a:bodyPr wrap="square" lIns="0" tIns="0" rIns="0" bIns="0" rtlCol="0"/>
          <a:lstStyle/>
          <a:p>
            <a:endParaRPr/>
          </a:p>
        </p:txBody>
      </p:sp>
      <p:sp>
        <p:nvSpPr>
          <p:cNvPr id="104" name="object 104"/>
          <p:cNvSpPr txBox="1"/>
          <p:nvPr/>
        </p:nvSpPr>
        <p:spPr>
          <a:xfrm>
            <a:off x="1857882" y="2345766"/>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05" name="object 105"/>
          <p:cNvSpPr/>
          <p:nvPr/>
        </p:nvSpPr>
        <p:spPr>
          <a:xfrm>
            <a:off x="1912620" y="2319096"/>
            <a:ext cx="208787" cy="291084"/>
          </a:xfrm>
          <a:prstGeom prst="rect">
            <a:avLst/>
          </a:prstGeom>
          <a:blipFill>
            <a:blip r:embed="rId5" cstate="print"/>
            <a:stretch>
              <a:fillRect/>
            </a:stretch>
          </a:blipFill>
        </p:spPr>
        <p:txBody>
          <a:bodyPr wrap="square" lIns="0" tIns="0" rIns="0" bIns="0" rtlCol="0"/>
          <a:lstStyle/>
          <a:p>
            <a:endParaRPr/>
          </a:p>
        </p:txBody>
      </p:sp>
      <p:sp>
        <p:nvSpPr>
          <p:cNvPr id="106" name="object 106"/>
          <p:cNvSpPr/>
          <p:nvPr/>
        </p:nvSpPr>
        <p:spPr>
          <a:xfrm>
            <a:off x="1304925" y="1833321"/>
            <a:ext cx="201930" cy="201930"/>
          </a:xfrm>
          <a:custGeom>
            <a:avLst/>
            <a:gdLst/>
            <a:ahLst/>
            <a:cxnLst/>
            <a:rect l="l" t="t" r="r" b="b"/>
            <a:pathLst>
              <a:path w="201930" h="201930">
                <a:moveTo>
                  <a:pt x="100837" y="0"/>
                </a:moveTo>
                <a:lnTo>
                  <a:pt x="61561" y="7915"/>
                </a:lnTo>
                <a:lnTo>
                  <a:pt x="29511" y="29511"/>
                </a:lnTo>
                <a:lnTo>
                  <a:pt x="7915" y="61561"/>
                </a:lnTo>
                <a:lnTo>
                  <a:pt x="0" y="100837"/>
                </a:lnTo>
                <a:lnTo>
                  <a:pt x="7915" y="140061"/>
                </a:lnTo>
                <a:lnTo>
                  <a:pt x="29511" y="172116"/>
                </a:lnTo>
                <a:lnTo>
                  <a:pt x="61561" y="193742"/>
                </a:lnTo>
                <a:lnTo>
                  <a:pt x="100837" y="201675"/>
                </a:lnTo>
                <a:lnTo>
                  <a:pt x="140061" y="193742"/>
                </a:lnTo>
                <a:lnTo>
                  <a:pt x="172116" y="172116"/>
                </a:lnTo>
                <a:lnTo>
                  <a:pt x="193742" y="140061"/>
                </a:lnTo>
                <a:lnTo>
                  <a:pt x="201675" y="100837"/>
                </a:lnTo>
                <a:lnTo>
                  <a:pt x="193742" y="61561"/>
                </a:lnTo>
                <a:lnTo>
                  <a:pt x="172116" y="29511"/>
                </a:lnTo>
                <a:lnTo>
                  <a:pt x="140061" y="7915"/>
                </a:lnTo>
                <a:lnTo>
                  <a:pt x="100837" y="0"/>
                </a:lnTo>
                <a:close/>
              </a:path>
            </a:pathLst>
          </a:custGeom>
          <a:solidFill>
            <a:srgbClr val="FFFFFF"/>
          </a:solidFill>
        </p:spPr>
        <p:txBody>
          <a:bodyPr wrap="square" lIns="0" tIns="0" rIns="0" bIns="0" rtlCol="0"/>
          <a:lstStyle/>
          <a:p>
            <a:endParaRPr/>
          </a:p>
        </p:txBody>
      </p:sp>
      <p:sp>
        <p:nvSpPr>
          <p:cNvPr id="107" name="object 107"/>
          <p:cNvSpPr/>
          <p:nvPr/>
        </p:nvSpPr>
        <p:spPr>
          <a:xfrm>
            <a:off x="1304925" y="1833321"/>
            <a:ext cx="201930" cy="201930"/>
          </a:xfrm>
          <a:custGeom>
            <a:avLst/>
            <a:gdLst/>
            <a:ahLst/>
            <a:cxnLst/>
            <a:rect l="l" t="t" r="r" b="b"/>
            <a:pathLst>
              <a:path w="201930" h="201930">
                <a:moveTo>
                  <a:pt x="0" y="100837"/>
                </a:moveTo>
                <a:lnTo>
                  <a:pt x="7915" y="61561"/>
                </a:lnTo>
                <a:lnTo>
                  <a:pt x="29511" y="29511"/>
                </a:lnTo>
                <a:lnTo>
                  <a:pt x="61561" y="7915"/>
                </a:lnTo>
                <a:lnTo>
                  <a:pt x="100837" y="0"/>
                </a:lnTo>
                <a:lnTo>
                  <a:pt x="140061" y="7915"/>
                </a:lnTo>
                <a:lnTo>
                  <a:pt x="172116" y="29511"/>
                </a:lnTo>
                <a:lnTo>
                  <a:pt x="193742" y="61561"/>
                </a:lnTo>
                <a:lnTo>
                  <a:pt x="201675" y="100837"/>
                </a:lnTo>
                <a:lnTo>
                  <a:pt x="193742" y="140061"/>
                </a:lnTo>
                <a:lnTo>
                  <a:pt x="172116" y="172116"/>
                </a:lnTo>
                <a:lnTo>
                  <a:pt x="140061" y="193742"/>
                </a:lnTo>
                <a:lnTo>
                  <a:pt x="100837" y="201675"/>
                </a:lnTo>
                <a:lnTo>
                  <a:pt x="61561" y="193742"/>
                </a:lnTo>
                <a:lnTo>
                  <a:pt x="29511" y="172116"/>
                </a:lnTo>
                <a:lnTo>
                  <a:pt x="7915" y="140061"/>
                </a:lnTo>
                <a:lnTo>
                  <a:pt x="0" y="100837"/>
                </a:lnTo>
                <a:close/>
              </a:path>
            </a:pathLst>
          </a:custGeom>
          <a:ln w="12700">
            <a:solidFill>
              <a:srgbClr val="000000"/>
            </a:solidFill>
          </a:ln>
        </p:spPr>
        <p:txBody>
          <a:bodyPr wrap="square" lIns="0" tIns="0" rIns="0" bIns="0" rtlCol="0"/>
          <a:lstStyle/>
          <a:p>
            <a:endParaRPr/>
          </a:p>
        </p:txBody>
      </p:sp>
      <p:sp>
        <p:nvSpPr>
          <p:cNvPr id="108" name="object 108"/>
          <p:cNvSpPr/>
          <p:nvPr/>
        </p:nvSpPr>
        <p:spPr>
          <a:xfrm>
            <a:off x="1397508" y="1807032"/>
            <a:ext cx="208787" cy="291084"/>
          </a:xfrm>
          <a:prstGeom prst="rect">
            <a:avLst/>
          </a:prstGeom>
          <a:blipFill>
            <a:blip r:embed="rId5" cstate="print"/>
            <a:stretch>
              <a:fillRect/>
            </a:stretch>
          </a:blipFill>
        </p:spPr>
        <p:txBody>
          <a:bodyPr wrap="square" lIns="0" tIns="0" rIns="0" bIns="0" rtlCol="0"/>
          <a:lstStyle/>
          <a:p>
            <a:endParaRPr/>
          </a:p>
        </p:txBody>
      </p:sp>
      <p:sp>
        <p:nvSpPr>
          <p:cNvPr id="109" name="object 109"/>
          <p:cNvSpPr txBox="1"/>
          <p:nvPr/>
        </p:nvSpPr>
        <p:spPr>
          <a:xfrm>
            <a:off x="1375028" y="1832685"/>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10" name="object 110"/>
          <p:cNvSpPr/>
          <p:nvPr/>
        </p:nvSpPr>
        <p:spPr>
          <a:xfrm>
            <a:off x="1455419" y="2431872"/>
            <a:ext cx="208787" cy="291084"/>
          </a:xfrm>
          <a:prstGeom prst="rect">
            <a:avLst/>
          </a:prstGeom>
          <a:blipFill>
            <a:blip r:embed="rId5" cstate="print"/>
            <a:stretch>
              <a:fillRect/>
            </a:stretch>
          </a:blipFill>
        </p:spPr>
        <p:txBody>
          <a:bodyPr wrap="square" lIns="0" tIns="0" rIns="0" bIns="0" rtlCol="0"/>
          <a:lstStyle/>
          <a:p>
            <a:endParaRPr/>
          </a:p>
        </p:txBody>
      </p:sp>
      <p:sp>
        <p:nvSpPr>
          <p:cNvPr id="111" name="object 111"/>
          <p:cNvSpPr/>
          <p:nvPr/>
        </p:nvSpPr>
        <p:spPr>
          <a:xfrm>
            <a:off x="1457325" y="1985721"/>
            <a:ext cx="201930" cy="201930"/>
          </a:xfrm>
          <a:custGeom>
            <a:avLst/>
            <a:gdLst/>
            <a:ahLst/>
            <a:cxnLst/>
            <a:rect l="l" t="t" r="r" b="b"/>
            <a:pathLst>
              <a:path w="201930" h="201930">
                <a:moveTo>
                  <a:pt x="100837" y="0"/>
                </a:moveTo>
                <a:lnTo>
                  <a:pt x="61561" y="7915"/>
                </a:lnTo>
                <a:lnTo>
                  <a:pt x="29511" y="29511"/>
                </a:lnTo>
                <a:lnTo>
                  <a:pt x="7915" y="61561"/>
                </a:lnTo>
                <a:lnTo>
                  <a:pt x="0" y="100837"/>
                </a:lnTo>
                <a:lnTo>
                  <a:pt x="7915" y="140061"/>
                </a:lnTo>
                <a:lnTo>
                  <a:pt x="29511" y="172116"/>
                </a:lnTo>
                <a:lnTo>
                  <a:pt x="61561" y="193742"/>
                </a:lnTo>
                <a:lnTo>
                  <a:pt x="100837" y="201675"/>
                </a:lnTo>
                <a:lnTo>
                  <a:pt x="140061" y="193742"/>
                </a:lnTo>
                <a:lnTo>
                  <a:pt x="172116" y="172116"/>
                </a:lnTo>
                <a:lnTo>
                  <a:pt x="193742" y="140061"/>
                </a:lnTo>
                <a:lnTo>
                  <a:pt x="201675" y="100837"/>
                </a:lnTo>
                <a:lnTo>
                  <a:pt x="193742" y="61561"/>
                </a:lnTo>
                <a:lnTo>
                  <a:pt x="172116" y="29511"/>
                </a:lnTo>
                <a:lnTo>
                  <a:pt x="140061" y="7915"/>
                </a:lnTo>
                <a:lnTo>
                  <a:pt x="100837" y="0"/>
                </a:lnTo>
                <a:close/>
              </a:path>
            </a:pathLst>
          </a:custGeom>
          <a:solidFill>
            <a:srgbClr val="FFFFFF"/>
          </a:solidFill>
        </p:spPr>
        <p:txBody>
          <a:bodyPr wrap="square" lIns="0" tIns="0" rIns="0" bIns="0" rtlCol="0"/>
          <a:lstStyle/>
          <a:p>
            <a:endParaRPr/>
          </a:p>
        </p:txBody>
      </p:sp>
      <p:sp>
        <p:nvSpPr>
          <p:cNvPr id="112" name="object 112"/>
          <p:cNvSpPr/>
          <p:nvPr/>
        </p:nvSpPr>
        <p:spPr>
          <a:xfrm>
            <a:off x="1457325" y="1985721"/>
            <a:ext cx="201930" cy="201930"/>
          </a:xfrm>
          <a:custGeom>
            <a:avLst/>
            <a:gdLst/>
            <a:ahLst/>
            <a:cxnLst/>
            <a:rect l="l" t="t" r="r" b="b"/>
            <a:pathLst>
              <a:path w="201930" h="201930">
                <a:moveTo>
                  <a:pt x="0" y="100837"/>
                </a:moveTo>
                <a:lnTo>
                  <a:pt x="7915" y="61561"/>
                </a:lnTo>
                <a:lnTo>
                  <a:pt x="29511" y="29511"/>
                </a:lnTo>
                <a:lnTo>
                  <a:pt x="61561" y="7915"/>
                </a:lnTo>
                <a:lnTo>
                  <a:pt x="100837" y="0"/>
                </a:lnTo>
                <a:lnTo>
                  <a:pt x="140061" y="7915"/>
                </a:lnTo>
                <a:lnTo>
                  <a:pt x="172116" y="29511"/>
                </a:lnTo>
                <a:lnTo>
                  <a:pt x="193742" y="61561"/>
                </a:lnTo>
                <a:lnTo>
                  <a:pt x="201675" y="100837"/>
                </a:lnTo>
                <a:lnTo>
                  <a:pt x="193742" y="140061"/>
                </a:lnTo>
                <a:lnTo>
                  <a:pt x="172116" y="172116"/>
                </a:lnTo>
                <a:lnTo>
                  <a:pt x="140061" y="193742"/>
                </a:lnTo>
                <a:lnTo>
                  <a:pt x="100837" y="201675"/>
                </a:lnTo>
                <a:lnTo>
                  <a:pt x="61561" y="193742"/>
                </a:lnTo>
                <a:lnTo>
                  <a:pt x="29511" y="172116"/>
                </a:lnTo>
                <a:lnTo>
                  <a:pt x="7915" y="140061"/>
                </a:lnTo>
                <a:lnTo>
                  <a:pt x="0" y="100837"/>
                </a:lnTo>
                <a:close/>
              </a:path>
            </a:pathLst>
          </a:custGeom>
          <a:ln w="12700">
            <a:solidFill>
              <a:srgbClr val="000000"/>
            </a:solidFill>
          </a:ln>
        </p:spPr>
        <p:txBody>
          <a:bodyPr wrap="square" lIns="0" tIns="0" rIns="0" bIns="0" rtlCol="0"/>
          <a:lstStyle/>
          <a:p>
            <a:endParaRPr/>
          </a:p>
        </p:txBody>
      </p:sp>
      <p:sp>
        <p:nvSpPr>
          <p:cNvPr id="113" name="object 113"/>
          <p:cNvSpPr/>
          <p:nvPr/>
        </p:nvSpPr>
        <p:spPr>
          <a:xfrm>
            <a:off x="1549908" y="1959432"/>
            <a:ext cx="208788" cy="291084"/>
          </a:xfrm>
          <a:prstGeom prst="rect">
            <a:avLst/>
          </a:prstGeom>
          <a:blipFill>
            <a:blip r:embed="rId5" cstate="print"/>
            <a:stretch>
              <a:fillRect/>
            </a:stretch>
          </a:blipFill>
        </p:spPr>
        <p:txBody>
          <a:bodyPr wrap="square" lIns="0" tIns="0" rIns="0" bIns="0" rtlCol="0"/>
          <a:lstStyle/>
          <a:p>
            <a:endParaRPr/>
          </a:p>
        </p:txBody>
      </p:sp>
      <p:sp>
        <p:nvSpPr>
          <p:cNvPr id="114" name="object 114"/>
          <p:cNvSpPr/>
          <p:nvPr/>
        </p:nvSpPr>
        <p:spPr>
          <a:xfrm>
            <a:off x="1455800" y="1617421"/>
            <a:ext cx="201930" cy="201930"/>
          </a:xfrm>
          <a:custGeom>
            <a:avLst/>
            <a:gdLst/>
            <a:ahLst/>
            <a:cxnLst/>
            <a:rect l="l" t="t" r="r" b="b"/>
            <a:pathLst>
              <a:path w="201930" h="201930">
                <a:moveTo>
                  <a:pt x="100711" y="0"/>
                </a:moveTo>
                <a:lnTo>
                  <a:pt x="61507" y="7915"/>
                </a:lnTo>
                <a:lnTo>
                  <a:pt x="29495" y="29511"/>
                </a:lnTo>
                <a:lnTo>
                  <a:pt x="7913" y="61561"/>
                </a:lnTo>
                <a:lnTo>
                  <a:pt x="0" y="100837"/>
                </a:lnTo>
                <a:lnTo>
                  <a:pt x="7913" y="140061"/>
                </a:lnTo>
                <a:lnTo>
                  <a:pt x="29495" y="172116"/>
                </a:lnTo>
                <a:lnTo>
                  <a:pt x="61507" y="193742"/>
                </a:lnTo>
                <a:lnTo>
                  <a:pt x="100711" y="201675"/>
                </a:lnTo>
                <a:lnTo>
                  <a:pt x="139987" y="193742"/>
                </a:lnTo>
                <a:lnTo>
                  <a:pt x="172037" y="172116"/>
                </a:lnTo>
                <a:lnTo>
                  <a:pt x="193633" y="140061"/>
                </a:lnTo>
                <a:lnTo>
                  <a:pt x="201549" y="100837"/>
                </a:lnTo>
                <a:lnTo>
                  <a:pt x="193633" y="61561"/>
                </a:lnTo>
                <a:lnTo>
                  <a:pt x="172037" y="29511"/>
                </a:lnTo>
                <a:lnTo>
                  <a:pt x="139987" y="7915"/>
                </a:lnTo>
                <a:lnTo>
                  <a:pt x="100711" y="0"/>
                </a:lnTo>
                <a:close/>
              </a:path>
            </a:pathLst>
          </a:custGeom>
          <a:solidFill>
            <a:srgbClr val="FFFFFF"/>
          </a:solidFill>
        </p:spPr>
        <p:txBody>
          <a:bodyPr wrap="square" lIns="0" tIns="0" rIns="0" bIns="0" rtlCol="0"/>
          <a:lstStyle/>
          <a:p>
            <a:endParaRPr/>
          </a:p>
        </p:txBody>
      </p:sp>
      <p:sp>
        <p:nvSpPr>
          <p:cNvPr id="115" name="object 115"/>
          <p:cNvSpPr/>
          <p:nvPr/>
        </p:nvSpPr>
        <p:spPr>
          <a:xfrm>
            <a:off x="1455800" y="1617421"/>
            <a:ext cx="201930" cy="201930"/>
          </a:xfrm>
          <a:custGeom>
            <a:avLst/>
            <a:gdLst/>
            <a:ahLst/>
            <a:cxnLst/>
            <a:rect l="l" t="t" r="r" b="b"/>
            <a:pathLst>
              <a:path w="201930" h="201930">
                <a:moveTo>
                  <a:pt x="0" y="100837"/>
                </a:moveTo>
                <a:lnTo>
                  <a:pt x="7913" y="61561"/>
                </a:lnTo>
                <a:lnTo>
                  <a:pt x="29495" y="29511"/>
                </a:lnTo>
                <a:lnTo>
                  <a:pt x="61507" y="7915"/>
                </a:lnTo>
                <a:lnTo>
                  <a:pt x="100711" y="0"/>
                </a:lnTo>
                <a:lnTo>
                  <a:pt x="139987" y="7915"/>
                </a:lnTo>
                <a:lnTo>
                  <a:pt x="172037" y="29511"/>
                </a:lnTo>
                <a:lnTo>
                  <a:pt x="193633" y="61561"/>
                </a:lnTo>
                <a:lnTo>
                  <a:pt x="201549" y="100837"/>
                </a:lnTo>
                <a:lnTo>
                  <a:pt x="193633" y="140061"/>
                </a:lnTo>
                <a:lnTo>
                  <a:pt x="172037" y="172116"/>
                </a:lnTo>
                <a:lnTo>
                  <a:pt x="139987" y="193742"/>
                </a:lnTo>
                <a:lnTo>
                  <a:pt x="100711" y="201675"/>
                </a:lnTo>
                <a:lnTo>
                  <a:pt x="61507" y="193742"/>
                </a:lnTo>
                <a:lnTo>
                  <a:pt x="29495" y="172116"/>
                </a:lnTo>
                <a:lnTo>
                  <a:pt x="7913" y="140061"/>
                </a:lnTo>
                <a:lnTo>
                  <a:pt x="0" y="100837"/>
                </a:lnTo>
                <a:close/>
              </a:path>
            </a:pathLst>
          </a:custGeom>
          <a:ln w="12700">
            <a:solidFill>
              <a:srgbClr val="000000"/>
            </a:solidFill>
          </a:ln>
        </p:spPr>
        <p:txBody>
          <a:bodyPr wrap="square" lIns="0" tIns="0" rIns="0" bIns="0" rtlCol="0"/>
          <a:lstStyle/>
          <a:p>
            <a:endParaRPr/>
          </a:p>
        </p:txBody>
      </p:sp>
      <p:sp>
        <p:nvSpPr>
          <p:cNvPr id="116" name="object 116"/>
          <p:cNvSpPr/>
          <p:nvPr/>
        </p:nvSpPr>
        <p:spPr>
          <a:xfrm>
            <a:off x="1548383" y="1590623"/>
            <a:ext cx="208788" cy="291084"/>
          </a:xfrm>
          <a:prstGeom prst="rect">
            <a:avLst/>
          </a:prstGeom>
          <a:blipFill>
            <a:blip r:embed="rId5" cstate="print"/>
            <a:stretch>
              <a:fillRect/>
            </a:stretch>
          </a:blipFill>
        </p:spPr>
        <p:txBody>
          <a:bodyPr wrap="square" lIns="0" tIns="0" rIns="0" bIns="0" rtlCol="0"/>
          <a:lstStyle/>
          <a:p>
            <a:endParaRPr/>
          </a:p>
        </p:txBody>
      </p:sp>
      <p:sp>
        <p:nvSpPr>
          <p:cNvPr id="117" name="object 117"/>
          <p:cNvSpPr txBox="1"/>
          <p:nvPr/>
        </p:nvSpPr>
        <p:spPr>
          <a:xfrm>
            <a:off x="1525905" y="1616912"/>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18" name="object 118"/>
          <p:cNvSpPr/>
          <p:nvPr/>
        </p:nvSpPr>
        <p:spPr>
          <a:xfrm>
            <a:off x="1317625" y="2146122"/>
            <a:ext cx="201930" cy="201930"/>
          </a:xfrm>
          <a:custGeom>
            <a:avLst/>
            <a:gdLst/>
            <a:ahLst/>
            <a:cxnLst/>
            <a:rect l="l" t="t" r="r" b="b"/>
            <a:pathLst>
              <a:path w="201930" h="201930">
                <a:moveTo>
                  <a:pt x="100837" y="0"/>
                </a:moveTo>
                <a:lnTo>
                  <a:pt x="61561" y="7913"/>
                </a:lnTo>
                <a:lnTo>
                  <a:pt x="29511" y="29495"/>
                </a:lnTo>
                <a:lnTo>
                  <a:pt x="7915" y="61507"/>
                </a:lnTo>
                <a:lnTo>
                  <a:pt x="0" y="100711"/>
                </a:lnTo>
                <a:lnTo>
                  <a:pt x="7915" y="139987"/>
                </a:lnTo>
                <a:lnTo>
                  <a:pt x="29511" y="172037"/>
                </a:lnTo>
                <a:lnTo>
                  <a:pt x="61561" y="193633"/>
                </a:lnTo>
                <a:lnTo>
                  <a:pt x="100837" y="201549"/>
                </a:lnTo>
                <a:lnTo>
                  <a:pt x="140061" y="193633"/>
                </a:lnTo>
                <a:lnTo>
                  <a:pt x="172116" y="172037"/>
                </a:lnTo>
                <a:lnTo>
                  <a:pt x="193742" y="139987"/>
                </a:lnTo>
                <a:lnTo>
                  <a:pt x="201675" y="100711"/>
                </a:lnTo>
                <a:lnTo>
                  <a:pt x="193742" y="61507"/>
                </a:lnTo>
                <a:lnTo>
                  <a:pt x="172116" y="29495"/>
                </a:lnTo>
                <a:lnTo>
                  <a:pt x="140061" y="7913"/>
                </a:lnTo>
                <a:lnTo>
                  <a:pt x="100837" y="0"/>
                </a:lnTo>
                <a:close/>
              </a:path>
            </a:pathLst>
          </a:custGeom>
          <a:solidFill>
            <a:srgbClr val="FFFFFF"/>
          </a:solidFill>
        </p:spPr>
        <p:txBody>
          <a:bodyPr wrap="square" lIns="0" tIns="0" rIns="0" bIns="0" rtlCol="0"/>
          <a:lstStyle/>
          <a:p>
            <a:endParaRPr/>
          </a:p>
        </p:txBody>
      </p:sp>
      <p:sp>
        <p:nvSpPr>
          <p:cNvPr id="119" name="object 119"/>
          <p:cNvSpPr/>
          <p:nvPr/>
        </p:nvSpPr>
        <p:spPr>
          <a:xfrm>
            <a:off x="1317625" y="2146122"/>
            <a:ext cx="201930" cy="201930"/>
          </a:xfrm>
          <a:custGeom>
            <a:avLst/>
            <a:gdLst/>
            <a:ahLst/>
            <a:cxnLst/>
            <a:rect l="l" t="t" r="r" b="b"/>
            <a:pathLst>
              <a:path w="201930" h="201930">
                <a:moveTo>
                  <a:pt x="0" y="100711"/>
                </a:moveTo>
                <a:lnTo>
                  <a:pt x="7915" y="61507"/>
                </a:lnTo>
                <a:lnTo>
                  <a:pt x="29511" y="29495"/>
                </a:lnTo>
                <a:lnTo>
                  <a:pt x="61561" y="7913"/>
                </a:lnTo>
                <a:lnTo>
                  <a:pt x="100837" y="0"/>
                </a:lnTo>
                <a:lnTo>
                  <a:pt x="140061" y="7913"/>
                </a:lnTo>
                <a:lnTo>
                  <a:pt x="172116" y="29495"/>
                </a:lnTo>
                <a:lnTo>
                  <a:pt x="193742" y="61507"/>
                </a:lnTo>
                <a:lnTo>
                  <a:pt x="201675" y="100711"/>
                </a:lnTo>
                <a:lnTo>
                  <a:pt x="193742" y="139987"/>
                </a:lnTo>
                <a:lnTo>
                  <a:pt x="172116" y="172037"/>
                </a:lnTo>
                <a:lnTo>
                  <a:pt x="140061" y="193633"/>
                </a:lnTo>
                <a:lnTo>
                  <a:pt x="100837" y="201549"/>
                </a:lnTo>
                <a:lnTo>
                  <a:pt x="61561" y="193633"/>
                </a:lnTo>
                <a:lnTo>
                  <a:pt x="29511" y="172037"/>
                </a:lnTo>
                <a:lnTo>
                  <a:pt x="7915" y="139987"/>
                </a:lnTo>
                <a:lnTo>
                  <a:pt x="0" y="100711"/>
                </a:lnTo>
                <a:close/>
              </a:path>
            </a:pathLst>
          </a:custGeom>
          <a:ln w="12700">
            <a:solidFill>
              <a:srgbClr val="000000"/>
            </a:solidFill>
          </a:ln>
        </p:spPr>
        <p:txBody>
          <a:bodyPr wrap="square" lIns="0" tIns="0" rIns="0" bIns="0" rtlCol="0"/>
          <a:lstStyle/>
          <a:p>
            <a:endParaRPr/>
          </a:p>
        </p:txBody>
      </p:sp>
      <p:sp>
        <p:nvSpPr>
          <p:cNvPr id="120" name="object 120"/>
          <p:cNvSpPr/>
          <p:nvPr/>
        </p:nvSpPr>
        <p:spPr>
          <a:xfrm>
            <a:off x="1409700" y="2119451"/>
            <a:ext cx="208787" cy="291084"/>
          </a:xfrm>
          <a:prstGeom prst="rect">
            <a:avLst/>
          </a:prstGeom>
          <a:blipFill>
            <a:blip r:embed="rId5" cstate="print"/>
            <a:stretch>
              <a:fillRect/>
            </a:stretch>
          </a:blipFill>
        </p:spPr>
        <p:txBody>
          <a:bodyPr wrap="square" lIns="0" tIns="0" rIns="0" bIns="0" rtlCol="0"/>
          <a:lstStyle/>
          <a:p>
            <a:endParaRPr/>
          </a:p>
        </p:txBody>
      </p:sp>
      <p:sp>
        <p:nvSpPr>
          <p:cNvPr id="121" name="object 121"/>
          <p:cNvSpPr/>
          <p:nvPr/>
        </p:nvSpPr>
        <p:spPr>
          <a:xfrm>
            <a:off x="1333500" y="2392121"/>
            <a:ext cx="201930" cy="201930"/>
          </a:xfrm>
          <a:custGeom>
            <a:avLst/>
            <a:gdLst/>
            <a:ahLst/>
            <a:cxnLst/>
            <a:rect l="l" t="t" r="r" b="b"/>
            <a:pathLst>
              <a:path w="201930" h="201930">
                <a:moveTo>
                  <a:pt x="100837" y="0"/>
                </a:moveTo>
                <a:lnTo>
                  <a:pt x="61561" y="7915"/>
                </a:lnTo>
                <a:lnTo>
                  <a:pt x="29511" y="29511"/>
                </a:lnTo>
                <a:lnTo>
                  <a:pt x="7915" y="61561"/>
                </a:lnTo>
                <a:lnTo>
                  <a:pt x="0" y="100837"/>
                </a:lnTo>
                <a:lnTo>
                  <a:pt x="7915" y="140061"/>
                </a:lnTo>
                <a:lnTo>
                  <a:pt x="29511" y="172116"/>
                </a:lnTo>
                <a:lnTo>
                  <a:pt x="61561" y="193742"/>
                </a:lnTo>
                <a:lnTo>
                  <a:pt x="100837" y="201675"/>
                </a:lnTo>
                <a:lnTo>
                  <a:pt x="140061" y="193742"/>
                </a:lnTo>
                <a:lnTo>
                  <a:pt x="172116" y="172116"/>
                </a:lnTo>
                <a:lnTo>
                  <a:pt x="193742" y="140061"/>
                </a:lnTo>
                <a:lnTo>
                  <a:pt x="201675" y="100837"/>
                </a:lnTo>
                <a:lnTo>
                  <a:pt x="193742" y="61561"/>
                </a:lnTo>
                <a:lnTo>
                  <a:pt x="172116" y="29511"/>
                </a:lnTo>
                <a:lnTo>
                  <a:pt x="140061" y="7915"/>
                </a:lnTo>
                <a:lnTo>
                  <a:pt x="100837" y="0"/>
                </a:lnTo>
                <a:close/>
              </a:path>
            </a:pathLst>
          </a:custGeom>
          <a:solidFill>
            <a:srgbClr val="FFFFFF"/>
          </a:solidFill>
        </p:spPr>
        <p:txBody>
          <a:bodyPr wrap="square" lIns="0" tIns="0" rIns="0" bIns="0" rtlCol="0"/>
          <a:lstStyle/>
          <a:p>
            <a:endParaRPr/>
          </a:p>
        </p:txBody>
      </p:sp>
      <p:sp>
        <p:nvSpPr>
          <p:cNvPr id="122" name="object 122"/>
          <p:cNvSpPr/>
          <p:nvPr/>
        </p:nvSpPr>
        <p:spPr>
          <a:xfrm>
            <a:off x="1333500" y="2392121"/>
            <a:ext cx="201930" cy="201930"/>
          </a:xfrm>
          <a:custGeom>
            <a:avLst/>
            <a:gdLst/>
            <a:ahLst/>
            <a:cxnLst/>
            <a:rect l="l" t="t" r="r" b="b"/>
            <a:pathLst>
              <a:path w="201930" h="201930">
                <a:moveTo>
                  <a:pt x="0" y="100837"/>
                </a:moveTo>
                <a:lnTo>
                  <a:pt x="7915" y="61561"/>
                </a:lnTo>
                <a:lnTo>
                  <a:pt x="29511" y="29511"/>
                </a:lnTo>
                <a:lnTo>
                  <a:pt x="61561" y="7915"/>
                </a:lnTo>
                <a:lnTo>
                  <a:pt x="100837" y="0"/>
                </a:lnTo>
                <a:lnTo>
                  <a:pt x="140061" y="7915"/>
                </a:lnTo>
                <a:lnTo>
                  <a:pt x="172116" y="29511"/>
                </a:lnTo>
                <a:lnTo>
                  <a:pt x="193742" y="61561"/>
                </a:lnTo>
                <a:lnTo>
                  <a:pt x="201675" y="100837"/>
                </a:lnTo>
                <a:lnTo>
                  <a:pt x="193742" y="140061"/>
                </a:lnTo>
                <a:lnTo>
                  <a:pt x="172116" y="172116"/>
                </a:lnTo>
                <a:lnTo>
                  <a:pt x="140061" y="193742"/>
                </a:lnTo>
                <a:lnTo>
                  <a:pt x="100837" y="201675"/>
                </a:lnTo>
                <a:lnTo>
                  <a:pt x="61561" y="193742"/>
                </a:lnTo>
                <a:lnTo>
                  <a:pt x="29511" y="172116"/>
                </a:lnTo>
                <a:lnTo>
                  <a:pt x="7915" y="140061"/>
                </a:lnTo>
                <a:lnTo>
                  <a:pt x="0" y="100837"/>
                </a:lnTo>
                <a:close/>
              </a:path>
            </a:pathLst>
          </a:custGeom>
          <a:ln w="12700">
            <a:solidFill>
              <a:srgbClr val="000000"/>
            </a:solidFill>
          </a:ln>
        </p:spPr>
        <p:txBody>
          <a:bodyPr wrap="square" lIns="0" tIns="0" rIns="0" bIns="0" rtlCol="0"/>
          <a:lstStyle/>
          <a:p>
            <a:endParaRPr/>
          </a:p>
        </p:txBody>
      </p:sp>
      <p:sp>
        <p:nvSpPr>
          <p:cNvPr id="123" name="object 123"/>
          <p:cNvSpPr/>
          <p:nvPr/>
        </p:nvSpPr>
        <p:spPr>
          <a:xfrm>
            <a:off x="1426463" y="2364816"/>
            <a:ext cx="208787" cy="291084"/>
          </a:xfrm>
          <a:prstGeom prst="rect">
            <a:avLst/>
          </a:prstGeom>
          <a:blipFill>
            <a:blip r:embed="rId5" cstate="print"/>
            <a:stretch>
              <a:fillRect/>
            </a:stretch>
          </a:blipFill>
        </p:spPr>
        <p:txBody>
          <a:bodyPr wrap="square" lIns="0" tIns="0" rIns="0" bIns="0" rtlCol="0"/>
          <a:lstStyle/>
          <a:p>
            <a:endParaRPr/>
          </a:p>
        </p:txBody>
      </p:sp>
      <p:sp>
        <p:nvSpPr>
          <p:cNvPr id="124" name="object 124"/>
          <p:cNvSpPr txBox="1"/>
          <p:nvPr/>
        </p:nvSpPr>
        <p:spPr>
          <a:xfrm>
            <a:off x="1387855" y="2145741"/>
            <a:ext cx="132715" cy="42354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a:p>
            <a:pPr marL="28575">
              <a:lnSpc>
                <a:spcPct val="100000"/>
              </a:lnSpc>
              <a:spcBef>
                <a:spcPts val="735"/>
              </a:spcBef>
            </a:pPr>
            <a:r>
              <a:rPr sz="1000" spc="-5" dirty="0">
                <a:solidFill>
                  <a:srgbClr val="000066"/>
                </a:solidFill>
                <a:latin typeface="Arial"/>
                <a:cs typeface="Arial"/>
              </a:rPr>
              <a:t>C</a:t>
            </a:r>
            <a:endParaRPr sz="1000">
              <a:latin typeface="Arial"/>
              <a:cs typeface="Arial"/>
            </a:endParaRPr>
          </a:p>
        </p:txBody>
      </p:sp>
      <p:sp>
        <p:nvSpPr>
          <p:cNvPr id="125" name="object 125"/>
          <p:cNvSpPr/>
          <p:nvPr/>
        </p:nvSpPr>
        <p:spPr>
          <a:xfrm>
            <a:off x="1554225" y="2296871"/>
            <a:ext cx="201930" cy="201930"/>
          </a:xfrm>
          <a:custGeom>
            <a:avLst/>
            <a:gdLst/>
            <a:ahLst/>
            <a:cxnLst/>
            <a:rect l="l" t="t" r="r" b="b"/>
            <a:pathLst>
              <a:path w="201930" h="201930">
                <a:moveTo>
                  <a:pt x="100711" y="0"/>
                </a:moveTo>
                <a:lnTo>
                  <a:pt x="61507" y="7915"/>
                </a:lnTo>
                <a:lnTo>
                  <a:pt x="29495" y="29511"/>
                </a:lnTo>
                <a:lnTo>
                  <a:pt x="7913" y="61561"/>
                </a:lnTo>
                <a:lnTo>
                  <a:pt x="0" y="100837"/>
                </a:lnTo>
                <a:lnTo>
                  <a:pt x="7913" y="140061"/>
                </a:lnTo>
                <a:lnTo>
                  <a:pt x="29495" y="172116"/>
                </a:lnTo>
                <a:lnTo>
                  <a:pt x="61507" y="193742"/>
                </a:lnTo>
                <a:lnTo>
                  <a:pt x="100711" y="201675"/>
                </a:lnTo>
                <a:lnTo>
                  <a:pt x="139987" y="193742"/>
                </a:lnTo>
                <a:lnTo>
                  <a:pt x="172037" y="172116"/>
                </a:lnTo>
                <a:lnTo>
                  <a:pt x="193633" y="140061"/>
                </a:lnTo>
                <a:lnTo>
                  <a:pt x="201549" y="100837"/>
                </a:lnTo>
                <a:lnTo>
                  <a:pt x="193633" y="61561"/>
                </a:lnTo>
                <a:lnTo>
                  <a:pt x="172037" y="29511"/>
                </a:lnTo>
                <a:lnTo>
                  <a:pt x="139987" y="7915"/>
                </a:lnTo>
                <a:lnTo>
                  <a:pt x="100711" y="0"/>
                </a:lnTo>
                <a:close/>
              </a:path>
            </a:pathLst>
          </a:custGeom>
          <a:solidFill>
            <a:srgbClr val="FFFFFF"/>
          </a:solidFill>
        </p:spPr>
        <p:txBody>
          <a:bodyPr wrap="square" lIns="0" tIns="0" rIns="0" bIns="0" rtlCol="0"/>
          <a:lstStyle/>
          <a:p>
            <a:endParaRPr/>
          </a:p>
        </p:txBody>
      </p:sp>
      <p:sp>
        <p:nvSpPr>
          <p:cNvPr id="126" name="object 126"/>
          <p:cNvSpPr/>
          <p:nvPr/>
        </p:nvSpPr>
        <p:spPr>
          <a:xfrm>
            <a:off x="1554225" y="2296871"/>
            <a:ext cx="201930" cy="201930"/>
          </a:xfrm>
          <a:custGeom>
            <a:avLst/>
            <a:gdLst/>
            <a:ahLst/>
            <a:cxnLst/>
            <a:rect l="l" t="t" r="r" b="b"/>
            <a:pathLst>
              <a:path w="201930" h="201930">
                <a:moveTo>
                  <a:pt x="0" y="100837"/>
                </a:moveTo>
                <a:lnTo>
                  <a:pt x="7913" y="61561"/>
                </a:lnTo>
                <a:lnTo>
                  <a:pt x="29495" y="29511"/>
                </a:lnTo>
                <a:lnTo>
                  <a:pt x="61507" y="7915"/>
                </a:lnTo>
                <a:lnTo>
                  <a:pt x="100711" y="0"/>
                </a:lnTo>
                <a:lnTo>
                  <a:pt x="139987" y="7915"/>
                </a:lnTo>
                <a:lnTo>
                  <a:pt x="172037" y="29511"/>
                </a:lnTo>
                <a:lnTo>
                  <a:pt x="193633" y="61561"/>
                </a:lnTo>
                <a:lnTo>
                  <a:pt x="201549" y="100837"/>
                </a:lnTo>
                <a:lnTo>
                  <a:pt x="193633" y="140061"/>
                </a:lnTo>
                <a:lnTo>
                  <a:pt x="172037" y="172116"/>
                </a:lnTo>
                <a:lnTo>
                  <a:pt x="139987" y="193742"/>
                </a:lnTo>
                <a:lnTo>
                  <a:pt x="100711" y="201675"/>
                </a:lnTo>
                <a:lnTo>
                  <a:pt x="61507" y="193742"/>
                </a:lnTo>
                <a:lnTo>
                  <a:pt x="29495" y="172116"/>
                </a:lnTo>
                <a:lnTo>
                  <a:pt x="7913" y="140061"/>
                </a:lnTo>
                <a:lnTo>
                  <a:pt x="0" y="100837"/>
                </a:lnTo>
                <a:close/>
              </a:path>
            </a:pathLst>
          </a:custGeom>
          <a:ln w="12700">
            <a:solidFill>
              <a:srgbClr val="000000"/>
            </a:solidFill>
          </a:ln>
        </p:spPr>
        <p:txBody>
          <a:bodyPr wrap="square" lIns="0" tIns="0" rIns="0" bIns="0" rtlCol="0"/>
          <a:lstStyle/>
          <a:p>
            <a:endParaRPr/>
          </a:p>
        </p:txBody>
      </p:sp>
      <p:sp>
        <p:nvSpPr>
          <p:cNvPr id="127" name="object 127"/>
          <p:cNvSpPr/>
          <p:nvPr/>
        </p:nvSpPr>
        <p:spPr>
          <a:xfrm>
            <a:off x="1645920" y="2270328"/>
            <a:ext cx="208787" cy="291084"/>
          </a:xfrm>
          <a:prstGeom prst="rect">
            <a:avLst/>
          </a:prstGeom>
          <a:blipFill>
            <a:blip r:embed="rId5" cstate="print"/>
            <a:stretch>
              <a:fillRect/>
            </a:stretch>
          </a:blipFill>
        </p:spPr>
        <p:txBody>
          <a:bodyPr wrap="square" lIns="0" tIns="0" rIns="0" bIns="0" rtlCol="0"/>
          <a:lstStyle/>
          <a:p>
            <a:endParaRPr/>
          </a:p>
        </p:txBody>
      </p:sp>
      <p:sp>
        <p:nvSpPr>
          <p:cNvPr id="128" name="object 128"/>
          <p:cNvSpPr/>
          <p:nvPr/>
        </p:nvSpPr>
        <p:spPr>
          <a:xfrm>
            <a:off x="1627251" y="1898471"/>
            <a:ext cx="201930" cy="201930"/>
          </a:xfrm>
          <a:custGeom>
            <a:avLst/>
            <a:gdLst/>
            <a:ahLst/>
            <a:cxnLst/>
            <a:rect l="l" t="t" r="r" b="b"/>
            <a:pathLst>
              <a:path w="201930" h="201930">
                <a:moveTo>
                  <a:pt x="100711" y="0"/>
                </a:moveTo>
                <a:lnTo>
                  <a:pt x="61507" y="7913"/>
                </a:lnTo>
                <a:lnTo>
                  <a:pt x="29495" y="29495"/>
                </a:lnTo>
                <a:lnTo>
                  <a:pt x="7913" y="61507"/>
                </a:lnTo>
                <a:lnTo>
                  <a:pt x="0" y="100711"/>
                </a:lnTo>
                <a:lnTo>
                  <a:pt x="7913" y="139987"/>
                </a:lnTo>
                <a:lnTo>
                  <a:pt x="29495" y="172037"/>
                </a:lnTo>
                <a:lnTo>
                  <a:pt x="61507" y="193633"/>
                </a:lnTo>
                <a:lnTo>
                  <a:pt x="100711" y="201549"/>
                </a:lnTo>
                <a:lnTo>
                  <a:pt x="139987" y="193633"/>
                </a:lnTo>
                <a:lnTo>
                  <a:pt x="172037" y="172037"/>
                </a:lnTo>
                <a:lnTo>
                  <a:pt x="193633" y="139987"/>
                </a:lnTo>
                <a:lnTo>
                  <a:pt x="201549" y="100711"/>
                </a:lnTo>
                <a:lnTo>
                  <a:pt x="193633" y="61507"/>
                </a:lnTo>
                <a:lnTo>
                  <a:pt x="172037" y="29495"/>
                </a:lnTo>
                <a:lnTo>
                  <a:pt x="139987" y="7913"/>
                </a:lnTo>
                <a:lnTo>
                  <a:pt x="100711" y="0"/>
                </a:lnTo>
                <a:close/>
              </a:path>
            </a:pathLst>
          </a:custGeom>
          <a:solidFill>
            <a:srgbClr val="FFFFFF"/>
          </a:solidFill>
        </p:spPr>
        <p:txBody>
          <a:bodyPr wrap="square" lIns="0" tIns="0" rIns="0" bIns="0" rtlCol="0"/>
          <a:lstStyle/>
          <a:p>
            <a:endParaRPr/>
          </a:p>
        </p:txBody>
      </p:sp>
      <p:sp>
        <p:nvSpPr>
          <p:cNvPr id="129" name="object 129"/>
          <p:cNvSpPr/>
          <p:nvPr/>
        </p:nvSpPr>
        <p:spPr>
          <a:xfrm>
            <a:off x="1627251" y="1898471"/>
            <a:ext cx="201930" cy="201930"/>
          </a:xfrm>
          <a:custGeom>
            <a:avLst/>
            <a:gdLst/>
            <a:ahLst/>
            <a:cxnLst/>
            <a:rect l="l" t="t" r="r" b="b"/>
            <a:pathLst>
              <a:path w="201930" h="201930">
                <a:moveTo>
                  <a:pt x="0" y="100711"/>
                </a:moveTo>
                <a:lnTo>
                  <a:pt x="7913" y="61507"/>
                </a:lnTo>
                <a:lnTo>
                  <a:pt x="29495" y="29495"/>
                </a:lnTo>
                <a:lnTo>
                  <a:pt x="61507" y="7913"/>
                </a:lnTo>
                <a:lnTo>
                  <a:pt x="100711" y="0"/>
                </a:lnTo>
                <a:lnTo>
                  <a:pt x="139987" y="7913"/>
                </a:lnTo>
                <a:lnTo>
                  <a:pt x="172037" y="29495"/>
                </a:lnTo>
                <a:lnTo>
                  <a:pt x="193633" y="61507"/>
                </a:lnTo>
                <a:lnTo>
                  <a:pt x="201549" y="100711"/>
                </a:lnTo>
                <a:lnTo>
                  <a:pt x="193633" y="139987"/>
                </a:lnTo>
                <a:lnTo>
                  <a:pt x="172037" y="172037"/>
                </a:lnTo>
                <a:lnTo>
                  <a:pt x="139987" y="193633"/>
                </a:lnTo>
                <a:lnTo>
                  <a:pt x="100711" y="201549"/>
                </a:lnTo>
                <a:lnTo>
                  <a:pt x="61507" y="193633"/>
                </a:lnTo>
                <a:lnTo>
                  <a:pt x="29495" y="172037"/>
                </a:lnTo>
                <a:lnTo>
                  <a:pt x="7913" y="139987"/>
                </a:lnTo>
                <a:lnTo>
                  <a:pt x="0" y="100711"/>
                </a:lnTo>
                <a:close/>
              </a:path>
            </a:pathLst>
          </a:custGeom>
          <a:ln w="12700">
            <a:solidFill>
              <a:srgbClr val="000000"/>
            </a:solidFill>
          </a:ln>
        </p:spPr>
        <p:txBody>
          <a:bodyPr wrap="square" lIns="0" tIns="0" rIns="0" bIns="0" rtlCol="0"/>
          <a:lstStyle/>
          <a:p>
            <a:endParaRPr/>
          </a:p>
        </p:txBody>
      </p:sp>
      <p:sp>
        <p:nvSpPr>
          <p:cNvPr id="130" name="object 130"/>
          <p:cNvSpPr/>
          <p:nvPr/>
        </p:nvSpPr>
        <p:spPr>
          <a:xfrm>
            <a:off x="1719072" y="1871040"/>
            <a:ext cx="208787" cy="291084"/>
          </a:xfrm>
          <a:prstGeom prst="rect">
            <a:avLst/>
          </a:prstGeom>
          <a:blipFill>
            <a:blip r:embed="rId5" cstate="print"/>
            <a:stretch>
              <a:fillRect/>
            </a:stretch>
          </a:blipFill>
        </p:spPr>
        <p:txBody>
          <a:bodyPr wrap="square" lIns="0" tIns="0" rIns="0" bIns="0" rtlCol="0"/>
          <a:lstStyle/>
          <a:p>
            <a:endParaRPr/>
          </a:p>
        </p:txBody>
      </p:sp>
      <p:sp>
        <p:nvSpPr>
          <p:cNvPr id="131" name="object 131"/>
          <p:cNvSpPr txBox="1"/>
          <p:nvPr/>
        </p:nvSpPr>
        <p:spPr>
          <a:xfrm>
            <a:off x="1527428" y="1897963"/>
            <a:ext cx="287020" cy="575945"/>
          </a:xfrm>
          <a:prstGeom prst="rect">
            <a:avLst/>
          </a:prstGeom>
        </p:spPr>
        <p:txBody>
          <a:bodyPr vert="horz" wrap="square" lIns="0" tIns="12065" rIns="0" bIns="0" rtlCol="0">
            <a:spAutoFit/>
          </a:bodyPr>
          <a:lstStyle/>
          <a:p>
            <a:pPr algn="ctr">
              <a:lnSpc>
                <a:spcPct val="100000"/>
              </a:lnSpc>
              <a:spcBef>
                <a:spcPts val="95"/>
              </a:spcBef>
            </a:pPr>
            <a:r>
              <a:rPr sz="1500" spc="-7" baseline="-38888" dirty="0">
                <a:solidFill>
                  <a:srgbClr val="000066"/>
                </a:solidFill>
                <a:latin typeface="Arial"/>
                <a:cs typeface="Arial"/>
              </a:rPr>
              <a:t>C</a:t>
            </a:r>
            <a:r>
              <a:rPr sz="1500" spc="375" baseline="-38888" dirty="0">
                <a:solidFill>
                  <a:srgbClr val="000066"/>
                </a:solidFill>
                <a:latin typeface="Arial"/>
                <a:cs typeface="Arial"/>
              </a:rPr>
              <a:t> </a:t>
            </a:r>
            <a:r>
              <a:rPr sz="1000" spc="-5" dirty="0">
                <a:solidFill>
                  <a:srgbClr val="000066"/>
                </a:solidFill>
                <a:latin typeface="Arial"/>
                <a:cs typeface="Arial"/>
              </a:rPr>
              <a:t>C</a:t>
            </a:r>
            <a:endParaRPr sz="1000">
              <a:latin typeface="Arial"/>
              <a:cs typeface="Arial"/>
            </a:endParaRPr>
          </a:p>
          <a:p>
            <a:pPr>
              <a:lnSpc>
                <a:spcPct val="100000"/>
              </a:lnSpc>
              <a:spcBef>
                <a:spcPts val="40"/>
              </a:spcBef>
            </a:pPr>
            <a:endParaRPr sz="1650">
              <a:latin typeface="Times New Roman"/>
              <a:cs typeface="Times New Roman"/>
            </a:endParaRPr>
          </a:p>
          <a:p>
            <a:pPr marL="23495" algn="ctr">
              <a:lnSpc>
                <a:spcPct val="100000"/>
              </a:lnSpc>
            </a:pPr>
            <a:r>
              <a:rPr sz="1000" spc="-5" dirty="0">
                <a:solidFill>
                  <a:srgbClr val="000066"/>
                </a:solidFill>
                <a:latin typeface="Arial"/>
                <a:cs typeface="Arial"/>
              </a:rPr>
              <a:t>C</a:t>
            </a:r>
            <a:endParaRPr sz="1000">
              <a:latin typeface="Arial"/>
              <a:cs typeface="Arial"/>
            </a:endParaRPr>
          </a:p>
        </p:txBody>
      </p:sp>
      <p:sp>
        <p:nvSpPr>
          <p:cNvPr id="132" name="object 132"/>
          <p:cNvSpPr/>
          <p:nvPr/>
        </p:nvSpPr>
        <p:spPr>
          <a:xfrm>
            <a:off x="1976501" y="1776171"/>
            <a:ext cx="201930" cy="201930"/>
          </a:xfrm>
          <a:custGeom>
            <a:avLst/>
            <a:gdLst/>
            <a:ahLst/>
            <a:cxnLst/>
            <a:rect l="l" t="t" r="r" b="b"/>
            <a:pathLst>
              <a:path w="201930" h="201930">
                <a:moveTo>
                  <a:pt x="100711" y="0"/>
                </a:moveTo>
                <a:lnTo>
                  <a:pt x="61507" y="7915"/>
                </a:lnTo>
                <a:lnTo>
                  <a:pt x="29495" y="29511"/>
                </a:lnTo>
                <a:lnTo>
                  <a:pt x="7913" y="61561"/>
                </a:lnTo>
                <a:lnTo>
                  <a:pt x="0" y="100837"/>
                </a:lnTo>
                <a:lnTo>
                  <a:pt x="7913" y="140061"/>
                </a:lnTo>
                <a:lnTo>
                  <a:pt x="29495" y="172116"/>
                </a:lnTo>
                <a:lnTo>
                  <a:pt x="61507" y="193742"/>
                </a:lnTo>
                <a:lnTo>
                  <a:pt x="100711" y="201675"/>
                </a:lnTo>
                <a:lnTo>
                  <a:pt x="139987" y="193742"/>
                </a:lnTo>
                <a:lnTo>
                  <a:pt x="172037" y="172116"/>
                </a:lnTo>
                <a:lnTo>
                  <a:pt x="193633" y="140061"/>
                </a:lnTo>
                <a:lnTo>
                  <a:pt x="201549" y="100837"/>
                </a:lnTo>
                <a:lnTo>
                  <a:pt x="193633" y="61561"/>
                </a:lnTo>
                <a:lnTo>
                  <a:pt x="172037" y="29511"/>
                </a:lnTo>
                <a:lnTo>
                  <a:pt x="139987" y="7915"/>
                </a:lnTo>
                <a:lnTo>
                  <a:pt x="100711" y="0"/>
                </a:lnTo>
                <a:close/>
              </a:path>
            </a:pathLst>
          </a:custGeom>
          <a:solidFill>
            <a:srgbClr val="FFFFFF"/>
          </a:solidFill>
        </p:spPr>
        <p:txBody>
          <a:bodyPr wrap="square" lIns="0" tIns="0" rIns="0" bIns="0" rtlCol="0"/>
          <a:lstStyle/>
          <a:p>
            <a:endParaRPr/>
          </a:p>
        </p:txBody>
      </p:sp>
      <p:sp>
        <p:nvSpPr>
          <p:cNvPr id="133" name="object 133"/>
          <p:cNvSpPr/>
          <p:nvPr/>
        </p:nvSpPr>
        <p:spPr>
          <a:xfrm>
            <a:off x="1976501" y="1776171"/>
            <a:ext cx="201930" cy="201930"/>
          </a:xfrm>
          <a:custGeom>
            <a:avLst/>
            <a:gdLst/>
            <a:ahLst/>
            <a:cxnLst/>
            <a:rect l="l" t="t" r="r" b="b"/>
            <a:pathLst>
              <a:path w="201930" h="201930">
                <a:moveTo>
                  <a:pt x="0" y="100837"/>
                </a:moveTo>
                <a:lnTo>
                  <a:pt x="7913" y="61561"/>
                </a:lnTo>
                <a:lnTo>
                  <a:pt x="29495" y="29511"/>
                </a:lnTo>
                <a:lnTo>
                  <a:pt x="61507" y="7915"/>
                </a:lnTo>
                <a:lnTo>
                  <a:pt x="100711" y="0"/>
                </a:lnTo>
                <a:lnTo>
                  <a:pt x="139987" y="7915"/>
                </a:lnTo>
                <a:lnTo>
                  <a:pt x="172037" y="29511"/>
                </a:lnTo>
                <a:lnTo>
                  <a:pt x="193633" y="61561"/>
                </a:lnTo>
                <a:lnTo>
                  <a:pt x="201549" y="100837"/>
                </a:lnTo>
                <a:lnTo>
                  <a:pt x="193633" y="140061"/>
                </a:lnTo>
                <a:lnTo>
                  <a:pt x="172037" y="172116"/>
                </a:lnTo>
                <a:lnTo>
                  <a:pt x="139987" y="193742"/>
                </a:lnTo>
                <a:lnTo>
                  <a:pt x="100711" y="201675"/>
                </a:lnTo>
                <a:lnTo>
                  <a:pt x="61507" y="193742"/>
                </a:lnTo>
                <a:lnTo>
                  <a:pt x="29495" y="172116"/>
                </a:lnTo>
                <a:lnTo>
                  <a:pt x="7913" y="140061"/>
                </a:lnTo>
                <a:lnTo>
                  <a:pt x="0" y="100837"/>
                </a:lnTo>
                <a:close/>
              </a:path>
            </a:pathLst>
          </a:custGeom>
          <a:ln w="12700">
            <a:solidFill>
              <a:srgbClr val="000000"/>
            </a:solidFill>
          </a:ln>
        </p:spPr>
        <p:txBody>
          <a:bodyPr wrap="square" lIns="0" tIns="0" rIns="0" bIns="0" rtlCol="0"/>
          <a:lstStyle/>
          <a:p>
            <a:endParaRPr/>
          </a:p>
        </p:txBody>
      </p:sp>
      <p:sp>
        <p:nvSpPr>
          <p:cNvPr id="134" name="object 134"/>
          <p:cNvSpPr/>
          <p:nvPr/>
        </p:nvSpPr>
        <p:spPr>
          <a:xfrm>
            <a:off x="2069592" y="1749120"/>
            <a:ext cx="208787" cy="291084"/>
          </a:xfrm>
          <a:prstGeom prst="rect">
            <a:avLst/>
          </a:prstGeom>
          <a:blipFill>
            <a:blip r:embed="rId5" cstate="print"/>
            <a:stretch>
              <a:fillRect/>
            </a:stretch>
          </a:blipFill>
        </p:spPr>
        <p:txBody>
          <a:bodyPr wrap="square" lIns="0" tIns="0" rIns="0" bIns="0" rtlCol="0"/>
          <a:lstStyle/>
          <a:p>
            <a:endParaRPr/>
          </a:p>
        </p:txBody>
      </p:sp>
      <p:sp>
        <p:nvSpPr>
          <p:cNvPr id="135" name="object 135"/>
          <p:cNvSpPr txBox="1"/>
          <p:nvPr/>
        </p:nvSpPr>
        <p:spPr>
          <a:xfrm>
            <a:off x="2046477" y="1775790"/>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36" name="object 136"/>
          <p:cNvSpPr/>
          <p:nvPr/>
        </p:nvSpPr>
        <p:spPr>
          <a:xfrm>
            <a:off x="1779651" y="2050872"/>
            <a:ext cx="201930" cy="201930"/>
          </a:xfrm>
          <a:custGeom>
            <a:avLst/>
            <a:gdLst/>
            <a:ahLst/>
            <a:cxnLst/>
            <a:rect l="l" t="t" r="r" b="b"/>
            <a:pathLst>
              <a:path w="201930" h="201930">
                <a:moveTo>
                  <a:pt x="100711" y="0"/>
                </a:moveTo>
                <a:lnTo>
                  <a:pt x="61507" y="7913"/>
                </a:lnTo>
                <a:lnTo>
                  <a:pt x="29495" y="29495"/>
                </a:lnTo>
                <a:lnTo>
                  <a:pt x="7913" y="61507"/>
                </a:lnTo>
                <a:lnTo>
                  <a:pt x="0" y="100711"/>
                </a:lnTo>
                <a:lnTo>
                  <a:pt x="7913" y="139987"/>
                </a:lnTo>
                <a:lnTo>
                  <a:pt x="29495" y="172037"/>
                </a:lnTo>
                <a:lnTo>
                  <a:pt x="61507" y="193633"/>
                </a:lnTo>
                <a:lnTo>
                  <a:pt x="100711" y="201549"/>
                </a:lnTo>
                <a:lnTo>
                  <a:pt x="139987" y="193633"/>
                </a:lnTo>
                <a:lnTo>
                  <a:pt x="172037" y="172037"/>
                </a:lnTo>
                <a:lnTo>
                  <a:pt x="193633" y="139987"/>
                </a:lnTo>
                <a:lnTo>
                  <a:pt x="201549" y="100711"/>
                </a:lnTo>
                <a:lnTo>
                  <a:pt x="193633" y="61507"/>
                </a:lnTo>
                <a:lnTo>
                  <a:pt x="172037" y="29495"/>
                </a:lnTo>
                <a:lnTo>
                  <a:pt x="139987" y="7913"/>
                </a:lnTo>
                <a:lnTo>
                  <a:pt x="100711" y="0"/>
                </a:lnTo>
                <a:close/>
              </a:path>
            </a:pathLst>
          </a:custGeom>
          <a:solidFill>
            <a:srgbClr val="FFFFFF"/>
          </a:solidFill>
        </p:spPr>
        <p:txBody>
          <a:bodyPr wrap="square" lIns="0" tIns="0" rIns="0" bIns="0" rtlCol="0"/>
          <a:lstStyle/>
          <a:p>
            <a:endParaRPr/>
          </a:p>
        </p:txBody>
      </p:sp>
      <p:sp>
        <p:nvSpPr>
          <p:cNvPr id="137" name="object 137"/>
          <p:cNvSpPr/>
          <p:nvPr/>
        </p:nvSpPr>
        <p:spPr>
          <a:xfrm>
            <a:off x="1779651" y="2050872"/>
            <a:ext cx="201930" cy="201930"/>
          </a:xfrm>
          <a:custGeom>
            <a:avLst/>
            <a:gdLst/>
            <a:ahLst/>
            <a:cxnLst/>
            <a:rect l="l" t="t" r="r" b="b"/>
            <a:pathLst>
              <a:path w="201930" h="201930">
                <a:moveTo>
                  <a:pt x="0" y="100711"/>
                </a:moveTo>
                <a:lnTo>
                  <a:pt x="7913" y="61507"/>
                </a:lnTo>
                <a:lnTo>
                  <a:pt x="29495" y="29495"/>
                </a:lnTo>
                <a:lnTo>
                  <a:pt x="61507" y="7913"/>
                </a:lnTo>
                <a:lnTo>
                  <a:pt x="100711" y="0"/>
                </a:lnTo>
                <a:lnTo>
                  <a:pt x="139987" y="7913"/>
                </a:lnTo>
                <a:lnTo>
                  <a:pt x="172037" y="29495"/>
                </a:lnTo>
                <a:lnTo>
                  <a:pt x="193633" y="61507"/>
                </a:lnTo>
                <a:lnTo>
                  <a:pt x="201549" y="100711"/>
                </a:lnTo>
                <a:lnTo>
                  <a:pt x="193633" y="139987"/>
                </a:lnTo>
                <a:lnTo>
                  <a:pt x="172037" y="172037"/>
                </a:lnTo>
                <a:lnTo>
                  <a:pt x="139987" y="193633"/>
                </a:lnTo>
                <a:lnTo>
                  <a:pt x="100711" y="201549"/>
                </a:lnTo>
                <a:lnTo>
                  <a:pt x="61507" y="193633"/>
                </a:lnTo>
                <a:lnTo>
                  <a:pt x="29495" y="172037"/>
                </a:lnTo>
                <a:lnTo>
                  <a:pt x="7913" y="139987"/>
                </a:lnTo>
                <a:lnTo>
                  <a:pt x="0" y="100711"/>
                </a:lnTo>
                <a:close/>
              </a:path>
            </a:pathLst>
          </a:custGeom>
          <a:ln w="12700">
            <a:solidFill>
              <a:srgbClr val="000000"/>
            </a:solidFill>
          </a:ln>
        </p:spPr>
        <p:txBody>
          <a:bodyPr wrap="square" lIns="0" tIns="0" rIns="0" bIns="0" rtlCol="0"/>
          <a:lstStyle/>
          <a:p>
            <a:endParaRPr/>
          </a:p>
        </p:txBody>
      </p:sp>
      <p:sp>
        <p:nvSpPr>
          <p:cNvPr id="138" name="object 138"/>
          <p:cNvSpPr/>
          <p:nvPr/>
        </p:nvSpPr>
        <p:spPr>
          <a:xfrm>
            <a:off x="1871472" y="2023440"/>
            <a:ext cx="208787" cy="291084"/>
          </a:xfrm>
          <a:prstGeom prst="rect">
            <a:avLst/>
          </a:prstGeom>
          <a:blipFill>
            <a:blip r:embed="rId5" cstate="print"/>
            <a:stretch>
              <a:fillRect/>
            </a:stretch>
          </a:blipFill>
        </p:spPr>
        <p:txBody>
          <a:bodyPr wrap="square" lIns="0" tIns="0" rIns="0" bIns="0" rtlCol="0"/>
          <a:lstStyle/>
          <a:p>
            <a:endParaRPr/>
          </a:p>
        </p:txBody>
      </p:sp>
      <p:sp>
        <p:nvSpPr>
          <p:cNvPr id="139" name="object 139"/>
          <p:cNvSpPr txBox="1"/>
          <p:nvPr/>
        </p:nvSpPr>
        <p:spPr>
          <a:xfrm>
            <a:off x="1849882" y="2050363"/>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40" name="object 140"/>
          <p:cNvSpPr/>
          <p:nvPr/>
        </p:nvSpPr>
        <p:spPr>
          <a:xfrm>
            <a:off x="1982851" y="2039696"/>
            <a:ext cx="201930" cy="201930"/>
          </a:xfrm>
          <a:custGeom>
            <a:avLst/>
            <a:gdLst/>
            <a:ahLst/>
            <a:cxnLst/>
            <a:rect l="l" t="t" r="r" b="b"/>
            <a:pathLst>
              <a:path w="201930" h="201930">
                <a:moveTo>
                  <a:pt x="100711" y="0"/>
                </a:moveTo>
                <a:lnTo>
                  <a:pt x="61507" y="7915"/>
                </a:lnTo>
                <a:lnTo>
                  <a:pt x="29495" y="29511"/>
                </a:lnTo>
                <a:lnTo>
                  <a:pt x="7913" y="61561"/>
                </a:lnTo>
                <a:lnTo>
                  <a:pt x="0" y="100837"/>
                </a:lnTo>
                <a:lnTo>
                  <a:pt x="7913" y="140061"/>
                </a:lnTo>
                <a:lnTo>
                  <a:pt x="29495" y="172116"/>
                </a:lnTo>
                <a:lnTo>
                  <a:pt x="61507" y="193742"/>
                </a:lnTo>
                <a:lnTo>
                  <a:pt x="100711" y="201675"/>
                </a:lnTo>
                <a:lnTo>
                  <a:pt x="139987" y="193742"/>
                </a:lnTo>
                <a:lnTo>
                  <a:pt x="172037" y="172116"/>
                </a:lnTo>
                <a:lnTo>
                  <a:pt x="193633" y="140061"/>
                </a:lnTo>
                <a:lnTo>
                  <a:pt x="201549" y="100837"/>
                </a:lnTo>
                <a:lnTo>
                  <a:pt x="193633" y="61561"/>
                </a:lnTo>
                <a:lnTo>
                  <a:pt x="172037" y="29511"/>
                </a:lnTo>
                <a:lnTo>
                  <a:pt x="139987" y="7915"/>
                </a:lnTo>
                <a:lnTo>
                  <a:pt x="100711" y="0"/>
                </a:lnTo>
                <a:close/>
              </a:path>
            </a:pathLst>
          </a:custGeom>
          <a:solidFill>
            <a:srgbClr val="FFFFFF"/>
          </a:solidFill>
        </p:spPr>
        <p:txBody>
          <a:bodyPr wrap="square" lIns="0" tIns="0" rIns="0" bIns="0" rtlCol="0"/>
          <a:lstStyle/>
          <a:p>
            <a:endParaRPr/>
          </a:p>
        </p:txBody>
      </p:sp>
      <p:sp>
        <p:nvSpPr>
          <p:cNvPr id="141" name="object 141"/>
          <p:cNvSpPr/>
          <p:nvPr/>
        </p:nvSpPr>
        <p:spPr>
          <a:xfrm>
            <a:off x="1982851" y="2039696"/>
            <a:ext cx="201930" cy="201930"/>
          </a:xfrm>
          <a:custGeom>
            <a:avLst/>
            <a:gdLst/>
            <a:ahLst/>
            <a:cxnLst/>
            <a:rect l="l" t="t" r="r" b="b"/>
            <a:pathLst>
              <a:path w="201930" h="201930">
                <a:moveTo>
                  <a:pt x="0" y="100837"/>
                </a:moveTo>
                <a:lnTo>
                  <a:pt x="7913" y="61561"/>
                </a:lnTo>
                <a:lnTo>
                  <a:pt x="29495" y="29511"/>
                </a:lnTo>
                <a:lnTo>
                  <a:pt x="61507" y="7915"/>
                </a:lnTo>
                <a:lnTo>
                  <a:pt x="100711" y="0"/>
                </a:lnTo>
                <a:lnTo>
                  <a:pt x="139987" y="7915"/>
                </a:lnTo>
                <a:lnTo>
                  <a:pt x="172037" y="29511"/>
                </a:lnTo>
                <a:lnTo>
                  <a:pt x="193633" y="61561"/>
                </a:lnTo>
                <a:lnTo>
                  <a:pt x="201549" y="100837"/>
                </a:lnTo>
                <a:lnTo>
                  <a:pt x="193633" y="140061"/>
                </a:lnTo>
                <a:lnTo>
                  <a:pt x="172037" y="172116"/>
                </a:lnTo>
                <a:lnTo>
                  <a:pt x="139987" y="193742"/>
                </a:lnTo>
                <a:lnTo>
                  <a:pt x="100711" y="201675"/>
                </a:lnTo>
                <a:lnTo>
                  <a:pt x="61507" y="193742"/>
                </a:lnTo>
                <a:lnTo>
                  <a:pt x="29495" y="172116"/>
                </a:lnTo>
                <a:lnTo>
                  <a:pt x="7913" y="140061"/>
                </a:lnTo>
                <a:lnTo>
                  <a:pt x="0" y="100837"/>
                </a:lnTo>
                <a:close/>
              </a:path>
            </a:pathLst>
          </a:custGeom>
          <a:ln w="12700">
            <a:solidFill>
              <a:srgbClr val="000000"/>
            </a:solidFill>
          </a:ln>
        </p:spPr>
        <p:txBody>
          <a:bodyPr wrap="square" lIns="0" tIns="0" rIns="0" bIns="0" rtlCol="0"/>
          <a:lstStyle/>
          <a:p>
            <a:endParaRPr/>
          </a:p>
        </p:txBody>
      </p:sp>
      <p:sp>
        <p:nvSpPr>
          <p:cNvPr id="142" name="object 142"/>
          <p:cNvSpPr/>
          <p:nvPr/>
        </p:nvSpPr>
        <p:spPr>
          <a:xfrm>
            <a:off x="2075688" y="2012772"/>
            <a:ext cx="208787" cy="291084"/>
          </a:xfrm>
          <a:prstGeom prst="rect">
            <a:avLst/>
          </a:prstGeom>
          <a:blipFill>
            <a:blip r:embed="rId5" cstate="print"/>
            <a:stretch>
              <a:fillRect/>
            </a:stretch>
          </a:blipFill>
        </p:spPr>
        <p:txBody>
          <a:bodyPr wrap="square" lIns="0" tIns="0" rIns="0" bIns="0" rtlCol="0"/>
          <a:lstStyle/>
          <a:p>
            <a:endParaRPr/>
          </a:p>
        </p:txBody>
      </p:sp>
      <p:sp>
        <p:nvSpPr>
          <p:cNvPr id="143" name="object 143"/>
          <p:cNvSpPr txBox="1"/>
          <p:nvPr/>
        </p:nvSpPr>
        <p:spPr>
          <a:xfrm>
            <a:off x="2052954" y="2039441"/>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44" name="object 144"/>
          <p:cNvSpPr/>
          <p:nvPr/>
        </p:nvSpPr>
        <p:spPr>
          <a:xfrm>
            <a:off x="2084451" y="2355672"/>
            <a:ext cx="201930" cy="201930"/>
          </a:xfrm>
          <a:custGeom>
            <a:avLst/>
            <a:gdLst/>
            <a:ahLst/>
            <a:cxnLst/>
            <a:rect l="l" t="t" r="r" b="b"/>
            <a:pathLst>
              <a:path w="201930" h="201930">
                <a:moveTo>
                  <a:pt x="100711" y="0"/>
                </a:moveTo>
                <a:lnTo>
                  <a:pt x="61507" y="7913"/>
                </a:lnTo>
                <a:lnTo>
                  <a:pt x="29495" y="29495"/>
                </a:lnTo>
                <a:lnTo>
                  <a:pt x="7913" y="61507"/>
                </a:lnTo>
                <a:lnTo>
                  <a:pt x="0" y="100711"/>
                </a:lnTo>
                <a:lnTo>
                  <a:pt x="7913" y="139987"/>
                </a:lnTo>
                <a:lnTo>
                  <a:pt x="29495" y="172037"/>
                </a:lnTo>
                <a:lnTo>
                  <a:pt x="61507" y="193633"/>
                </a:lnTo>
                <a:lnTo>
                  <a:pt x="100711" y="201549"/>
                </a:lnTo>
                <a:lnTo>
                  <a:pt x="139987" y="193633"/>
                </a:lnTo>
                <a:lnTo>
                  <a:pt x="172037" y="172037"/>
                </a:lnTo>
                <a:lnTo>
                  <a:pt x="193633" y="139987"/>
                </a:lnTo>
                <a:lnTo>
                  <a:pt x="201549" y="100711"/>
                </a:lnTo>
                <a:lnTo>
                  <a:pt x="193633" y="61507"/>
                </a:lnTo>
                <a:lnTo>
                  <a:pt x="172037" y="29495"/>
                </a:lnTo>
                <a:lnTo>
                  <a:pt x="139987" y="7913"/>
                </a:lnTo>
                <a:lnTo>
                  <a:pt x="100711" y="0"/>
                </a:lnTo>
                <a:close/>
              </a:path>
            </a:pathLst>
          </a:custGeom>
          <a:solidFill>
            <a:srgbClr val="FFFFFF"/>
          </a:solidFill>
        </p:spPr>
        <p:txBody>
          <a:bodyPr wrap="square" lIns="0" tIns="0" rIns="0" bIns="0" rtlCol="0"/>
          <a:lstStyle/>
          <a:p>
            <a:endParaRPr/>
          </a:p>
        </p:txBody>
      </p:sp>
      <p:sp>
        <p:nvSpPr>
          <p:cNvPr id="145" name="object 145"/>
          <p:cNvSpPr/>
          <p:nvPr/>
        </p:nvSpPr>
        <p:spPr>
          <a:xfrm>
            <a:off x="2084451" y="2355672"/>
            <a:ext cx="201930" cy="201930"/>
          </a:xfrm>
          <a:custGeom>
            <a:avLst/>
            <a:gdLst/>
            <a:ahLst/>
            <a:cxnLst/>
            <a:rect l="l" t="t" r="r" b="b"/>
            <a:pathLst>
              <a:path w="201930" h="201930">
                <a:moveTo>
                  <a:pt x="0" y="100711"/>
                </a:moveTo>
                <a:lnTo>
                  <a:pt x="7913" y="61507"/>
                </a:lnTo>
                <a:lnTo>
                  <a:pt x="29495" y="29495"/>
                </a:lnTo>
                <a:lnTo>
                  <a:pt x="61507" y="7913"/>
                </a:lnTo>
                <a:lnTo>
                  <a:pt x="100711" y="0"/>
                </a:lnTo>
                <a:lnTo>
                  <a:pt x="139987" y="7913"/>
                </a:lnTo>
                <a:lnTo>
                  <a:pt x="172037" y="29495"/>
                </a:lnTo>
                <a:lnTo>
                  <a:pt x="193633" y="61507"/>
                </a:lnTo>
                <a:lnTo>
                  <a:pt x="201549" y="100711"/>
                </a:lnTo>
                <a:lnTo>
                  <a:pt x="193633" y="139987"/>
                </a:lnTo>
                <a:lnTo>
                  <a:pt x="172037" y="172037"/>
                </a:lnTo>
                <a:lnTo>
                  <a:pt x="139987" y="193633"/>
                </a:lnTo>
                <a:lnTo>
                  <a:pt x="100711" y="201549"/>
                </a:lnTo>
                <a:lnTo>
                  <a:pt x="61507" y="193633"/>
                </a:lnTo>
                <a:lnTo>
                  <a:pt x="29495" y="172037"/>
                </a:lnTo>
                <a:lnTo>
                  <a:pt x="7913" y="139987"/>
                </a:lnTo>
                <a:lnTo>
                  <a:pt x="0" y="100711"/>
                </a:lnTo>
                <a:close/>
              </a:path>
            </a:pathLst>
          </a:custGeom>
          <a:ln w="12700">
            <a:solidFill>
              <a:srgbClr val="000000"/>
            </a:solidFill>
          </a:ln>
        </p:spPr>
        <p:txBody>
          <a:bodyPr wrap="square" lIns="0" tIns="0" rIns="0" bIns="0" rtlCol="0"/>
          <a:lstStyle/>
          <a:p>
            <a:endParaRPr/>
          </a:p>
        </p:txBody>
      </p:sp>
      <p:sp>
        <p:nvSpPr>
          <p:cNvPr id="146" name="object 146"/>
          <p:cNvSpPr/>
          <p:nvPr/>
        </p:nvSpPr>
        <p:spPr>
          <a:xfrm>
            <a:off x="2176272" y="2328240"/>
            <a:ext cx="208787" cy="291084"/>
          </a:xfrm>
          <a:prstGeom prst="rect">
            <a:avLst/>
          </a:prstGeom>
          <a:blipFill>
            <a:blip r:embed="rId5" cstate="print"/>
            <a:stretch>
              <a:fillRect/>
            </a:stretch>
          </a:blipFill>
        </p:spPr>
        <p:txBody>
          <a:bodyPr wrap="square" lIns="0" tIns="0" rIns="0" bIns="0" rtlCol="0"/>
          <a:lstStyle/>
          <a:p>
            <a:endParaRPr/>
          </a:p>
        </p:txBody>
      </p:sp>
      <p:sp>
        <p:nvSpPr>
          <p:cNvPr id="147" name="object 147"/>
          <p:cNvSpPr/>
          <p:nvPr/>
        </p:nvSpPr>
        <p:spPr>
          <a:xfrm>
            <a:off x="2236851" y="2507944"/>
            <a:ext cx="201930" cy="201930"/>
          </a:xfrm>
          <a:custGeom>
            <a:avLst/>
            <a:gdLst/>
            <a:ahLst/>
            <a:cxnLst/>
            <a:rect l="l" t="t" r="r" b="b"/>
            <a:pathLst>
              <a:path w="201930" h="201930">
                <a:moveTo>
                  <a:pt x="100711" y="0"/>
                </a:moveTo>
                <a:lnTo>
                  <a:pt x="61507" y="7933"/>
                </a:lnTo>
                <a:lnTo>
                  <a:pt x="29495" y="29559"/>
                </a:lnTo>
                <a:lnTo>
                  <a:pt x="7913" y="61614"/>
                </a:lnTo>
                <a:lnTo>
                  <a:pt x="0" y="100837"/>
                </a:lnTo>
                <a:lnTo>
                  <a:pt x="7913" y="140114"/>
                </a:lnTo>
                <a:lnTo>
                  <a:pt x="29495" y="172164"/>
                </a:lnTo>
                <a:lnTo>
                  <a:pt x="61507" y="193760"/>
                </a:lnTo>
                <a:lnTo>
                  <a:pt x="100711" y="201675"/>
                </a:lnTo>
                <a:lnTo>
                  <a:pt x="139987" y="193760"/>
                </a:lnTo>
                <a:lnTo>
                  <a:pt x="172037" y="172164"/>
                </a:lnTo>
                <a:lnTo>
                  <a:pt x="193633" y="140114"/>
                </a:lnTo>
                <a:lnTo>
                  <a:pt x="201549" y="100837"/>
                </a:lnTo>
                <a:lnTo>
                  <a:pt x="193633" y="61614"/>
                </a:lnTo>
                <a:lnTo>
                  <a:pt x="172037" y="29559"/>
                </a:lnTo>
                <a:lnTo>
                  <a:pt x="139987" y="7933"/>
                </a:lnTo>
                <a:lnTo>
                  <a:pt x="100711" y="0"/>
                </a:lnTo>
                <a:close/>
              </a:path>
            </a:pathLst>
          </a:custGeom>
          <a:solidFill>
            <a:srgbClr val="FFFFFF"/>
          </a:solidFill>
        </p:spPr>
        <p:txBody>
          <a:bodyPr wrap="square" lIns="0" tIns="0" rIns="0" bIns="0" rtlCol="0"/>
          <a:lstStyle/>
          <a:p>
            <a:endParaRPr/>
          </a:p>
        </p:txBody>
      </p:sp>
      <p:sp>
        <p:nvSpPr>
          <p:cNvPr id="148" name="object 148"/>
          <p:cNvSpPr/>
          <p:nvPr/>
        </p:nvSpPr>
        <p:spPr>
          <a:xfrm>
            <a:off x="2236851" y="2507944"/>
            <a:ext cx="201930" cy="201930"/>
          </a:xfrm>
          <a:custGeom>
            <a:avLst/>
            <a:gdLst/>
            <a:ahLst/>
            <a:cxnLst/>
            <a:rect l="l" t="t" r="r" b="b"/>
            <a:pathLst>
              <a:path w="201930" h="201930">
                <a:moveTo>
                  <a:pt x="0" y="100837"/>
                </a:moveTo>
                <a:lnTo>
                  <a:pt x="7913" y="61614"/>
                </a:lnTo>
                <a:lnTo>
                  <a:pt x="29495" y="29559"/>
                </a:lnTo>
                <a:lnTo>
                  <a:pt x="61507" y="7933"/>
                </a:lnTo>
                <a:lnTo>
                  <a:pt x="100711" y="0"/>
                </a:lnTo>
                <a:lnTo>
                  <a:pt x="139987" y="7933"/>
                </a:lnTo>
                <a:lnTo>
                  <a:pt x="172037" y="29559"/>
                </a:lnTo>
                <a:lnTo>
                  <a:pt x="193633" y="61614"/>
                </a:lnTo>
                <a:lnTo>
                  <a:pt x="201549" y="100837"/>
                </a:lnTo>
                <a:lnTo>
                  <a:pt x="193633" y="140114"/>
                </a:lnTo>
                <a:lnTo>
                  <a:pt x="172037" y="172164"/>
                </a:lnTo>
                <a:lnTo>
                  <a:pt x="139987" y="193760"/>
                </a:lnTo>
                <a:lnTo>
                  <a:pt x="100711" y="201675"/>
                </a:lnTo>
                <a:lnTo>
                  <a:pt x="61507" y="193760"/>
                </a:lnTo>
                <a:lnTo>
                  <a:pt x="29495" y="172164"/>
                </a:lnTo>
                <a:lnTo>
                  <a:pt x="7913" y="140114"/>
                </a:lnTo>
                <a:lnTo>
                  <a:pt x="0" y="100837"/>
                </a:lnTo>
                <a:close/>
              </a:path>
            </a:pathLst>
          </a:custGeom>
          <a:ln w="12700">
            <a:solidFill>
              <a:srgbClr val="000000"/>
            </a:solidFill>
          </a:ln>
        </p:spPr>
        <p:txBody>
          <a:bodyPr wrap="square" lIns="0" tIns="0" rIns="0" bIns="0" rtlCol="0"/>
          <a:lstStyle/>
          <a:p>
            <a:endParaRPr/>
          </a:p>
        </p:txBody>
      </p:sp>
      <p:sp>
        <p:nvSpPr>
          <p:cNvPr id="149" name="object 149"/>
          <p:cNvSpPr/>
          <p:nvPr/>
        </p:nvSpPr>
        <p:spPr>
          <a:xfrm>
            <a:off x="2328672" y="2480640"/>
            <a:ext cx="208787" cy="291084"/>
          </a:xfrm>
          <a:prstGeom prst="rect">
            <a:avLst/>
          </a:prstGeom>
          <a:blipFill>
            <a:blip r:embed="rId5" cstate="print"/>
            <a:stretch>
              <a:fillRect/>
            </a:stretch>
          </a:blipFill>
        </p:spPr>
        <p:txBody>
          <a:bodyPr wrap="square" lIns="0" tIns="0" rIns="0" bIns="0" rtlCol="0"/>
          <a:lstStyle/>
          <a:p>
            <a:endParaRPr/>
          </a:p>
        </p:txBody>
      </p:sp>
      <p:sp>
        <p:nvSpPr>
          <p:cNvPr id="150" name="object 150"/>
          <p:cNvSpPr/>
          <p:nvPr/>
        </p:nvSpPr>
        <p:spPr>
          <a:xfrm>
            <a:off x="2251075" y="2284171"/>
            <a:ext cx="201930" cy="201930"/>
          </a:xfrm>
          <a:custGeom>
            <a:avLst/>
            <a:gdLst/>
            <a:ahLst/>
            <a:cxnLst/>
            <a:rect l="l" t="t" r="r" b="b"/>
            <a:pathLst>
              <a:path w="201930" h="201930">
                <a:moveTo>
                  <a:pt x="100837" y="0"/>
                </a:moveTo>
                <a:lnTo>
                  <a:pt x="61561" y="7915"/>
                </a:lnTo>
                <a:lnTo>
                  <a:pt x="29511" y="29511"/>
                </a:lnTo>
                <a:lnTo>
                  <a:pt x="7915" y="61561"/>
                </a:lnTo>
                <a:lnTo>
                  <a:pt x="0" y="100837"/>
                </a:lnTo>
                <a:lnTo>
                  <a:pt x="7915" y="140061"/>
                </a:lnTo>
                <a:lnTo>
                  <a:pt x="29511" y="172116"/>
                </a:lnTo>
                <a:lnTo>
                  <a:pt x="61561" y="193742"/>
                </a:lnTo>
                <a:lnTo>
                  <a:pt x="100837" y="201675"/>
                </a:lnTo>
                <a:lnTo>
                  <a:pt x="140061" y="193742"/>
                </a:lnTo>
                <a:lnTo>
                  <a:pt x="172116" y="172116"/>
                </a:lnTo>
                <a:lnTo>
                  <a:pt x="193742" y="140061"/>
                </a:lnTo>
                <a:lnTo>
                  <a:pt x="201675" y="100837"/>
                </a:lnTo>
                <a:lnTo>
                  <a:pt x="193742" y="61561"/>
                </a:lnTo>
                <a:lnTo>
                  <a:pt x="172116" y="29511"/>
                </a:lnTo>
                <a:lnTo>
                  <a:pt x="140061" y="7915"/>
                </a:lnTo>
                <a:lnTo>
                  <a:pt x="100837" y="0"/>
                </a:lnTo>
                <a:close/>
              </a:path>
            </a:pathLst>
          </a:custGeom>
          <a:solidFill>
            <a:srgbClr val="FFFFFF"/>
          </a:solidFill>
        </p:spPr>
        <p:txBody>
          <a:bodyPr wrap="square" lIns="0" tIns="0" rIns="0" bIns="0" rtlCol="0"/>
          <a:lstStyle/>
          <a:p>
            <a:endParaRPr/>
          </a:p>
        </p:txBody>
      </p:sp>
      <p:sp>
        <p:nvSpPr>
          <p:cNvPr id="151" name="object 151"/>
          <p:cNvSpPr/>
          <p:nvPr/>
        </p:nvSpPr>
        <p:spPr>
          <a:xfrm>
            <a:off x="2251075" y="2284171"/>
            <a:ext cx="201930" cy="201930"/>
          </a:xfrm>
          <a:custGeom>
            <a:avLst/>
            <a:gdLst/>
            <a:ahLst/>
            <a:cxnLst/>
            <a:rect l="l" t="t" r="r" b="b"/>
            <a:pathLst>
              <a:path w="201930" h="201930">
                <a:moveTo>
                  <a:pt x="0" y="100837"/>
                </a:moveTo>
                <a:lnTo>
                  <a:pt x="7915" y="61561"/>
                </a:lnTo>
                <a:lnTo>
                  <a:pt x="29511" y="29511"/>
                </a:lnTo>
                <a:lnTo>
                  <a:pt x="61561" y="7915"/>
                </a:lnTo>
                <a:lnTo>
                  <a:pt x="100837" y="0"/>
                </a:lnTo>
                <a:lnTo>
                  <a:pt x="140061" y="7915"/>
                </a:lnTo>
                <a:lnTo>
                  <a:pt x="172116" y="29511"/>
                </a:lnTo>
                <a:lnTo>
                  <a:pt x="193742" y="61561"/>
                </a:lnTo>
                <a:lnTo>
                  <a:pt x="201675" y="100837"/>
                </a:lnTo>
                <a:lnTo>
                  <a:pt x="193742" y="140061"/>
                </a:lnTo>
                <a:lnTo>
                  <a:pt x="172116" y="172116"/>
                </a:lnTo>
                <a:lnTo>
                  <a:pt x="140061" y="193742"/>
                </a:lnTo>
                <a:lnTo>
                  <a:pt x="100837" y="201675"/>
                </a:lnTo>
                <a:lnTo>
                  <a:pt x="61561" y="193742"/>
                </a:lnTo>
                <a:lnTo>
                  <a:pt x="29511" y="172116"/>
                </a:lnTo>
                <a:lnTo>
                  <a:pt x="7915" y="140061"/>
                </a:lnTo>
                <a:lnTo>
                  <a:pt x="0" y="100837"/>
                </a:lnTo>
                <a:close/>
              </a:path>
            </a:pathLst>
          </a:custGeom>
          <a:ln w="12700">
            <a:solidFill>
              <a:srgbClr val="000000"/>
            </a:solidFill>
          </a:ln>
        </p:spPr>
        <p:txBody>
          <a:bodyPr wrap="square" lIns="0" tIns="0" rIns="0" bIns="0" rtlCol="0"/>
          <a:lstStyle/>
          <a:p>
            <a:endParaRPr/>
          </a:p>
        </p:txBody>
      </p:sp>
      <p:sp>
        <p:nvSpPr>
          <p:cNvPr id="152" name="object 152"/>
          <p:cNvSpPr/>
          <p:nvPr/>
        </p:nvSpPr>
        <p:spPr>
          <a:xfrm>
            <a:off x="2343911" y="2256612"/>
            <a:ext cx="208787" cy="291084"/>
          </a:xfrm>
          <a:prstGeom prst="rect">
            <a:avLst/>
          </a:prstGeom>
          <a:blipFill>
            <a:blip r:embed="rId5" cstate="print"/>
            <a:stretch>
              <a:fillRect/>
            </a:stretch>
          </a:blipFill>
        </p:spPr>
        <p:txBody>
          <a:bodyPr wrap="square" lIns="0" tIns="0" rIns="0" bIns="0" rtlCol="0"/>
          <a:lstStyle/>
          <a:p>
            <a:endParaRPr/>
          </a:p>
        </p:txBody>
      </p:sp>
      <p:sp>
        <p:nvSpPr>
          <p:cNvPr id="153" name="object 153"/>
          <p:cNvSpPr txBox="1"/>
          <p:nvPr/>
        </p:nvSpPr>
        <p:spPr>
          <a:xfrm>
            <a:off x="2154682" y="2212030"/>
            <a:ext cx="283845" cy="678180"/>
          </a:xfrm>
          <a:prstGeom prst="rect">
            <a:avLst/>
          </a:prstGeom>
        </p:spPr>
        <p:txBody>
          <a:bodyPr vert="horz" wrap="square" lIns="0" tIns="83820" rIns="0" bIns="0" rtlCol="0">
            <a:spAutoFit/>
          </a:bodyPr>
          <a:lstStyle/>
          <a:p>
            <a:pPr marL="12700">
              <a:lnSpc>
                <a:spcPct val="100000"/>
              </a:lnSpc>
              <a:spcBef>
                <a:spcPts val="660"/>
              </a:spcBef>
            </a:pPr>
            <a:r>
              <a:rPr sz="1500" spc="-7" baseline="-30555" dirty="0">
                <a:solidFill>
                  <a:srgbClr val="000066"/>
                </a:solidFill>
                <a:latin typeface="Arial"/>
                <a:cs typeface="Arial"/>
              </a:rPr>
              <a:t>C</a:t>
            </a:r>
            <a:r>
              <a:rPr sz="1500" spc="337" baseline="-30555" dirty="0">
                <a:solidFill>
                  <a:srgbClr val="000066"/>
                </a:solidFill>
                <a:latin typeface="Arial"/>
                <a:cs typeface="Arial"/>
              </a:rPr>
              <a:t> </a:t>
            </a:r>
            <a:r>
              <a:rPr sz="1000" spc="-5" dirty="0">
                <a:solidFill>
                  <a:srgbClr val="000066"/>
                </a:solidFill>
                <a:latin typeface="Arial"/>
                <a:cs typeface="Arial"/>
              </a:rPr>
              <a:t>C</a:t>
            </a:r>
            <a:endParaRPr sz="1000">
              <a:latin typeface="Arial"/>
              <a:cs typeface="Arial"/>
            </a:endParaRPr>
          </a:p>
          <a:p>
            <a:pPr marL="165100">
              <a:lnSpc>
                <a:spcPct val="100000"/>
              </a:lnSpc>
              <a:spcBef>
                <a:spcPts val="560"/>
              </a:spcBef>
            </a:pPr>
            <a:r>
              <a:rPr sz="1000" spc="-5" dirty="0">
                <a:solidFill>
                  <a:srgbClr val="000066"/>
                </a:solidFill>
                <a:latin typeface="Arial"/>
                <a:cs typeface="Arial"/>
              </a:rPr>
              <a:t>C</a:t>
            </a:r>
            <a:endParaRPr sz="1000">
              <a:latin typeface="Arial"/>
              <a:cs typeface="Arial"/>
            </a:endParaRPr>
          </a:p>
          <a:p>
            <a:pPr marL="71120">
              <a:lnSpc>
                <a:spcPct val="100000"/>
              </a:lnSpc>
              <a:spcBef>
                <a:spcPts val="409"/>
              </a:spcBef>
            </a:pPr>
            <a:r>
              <a:rPr sz="1000" spc="-5" dirty="0">
                <a:solidFill>
                  <a:srgbClr val="000066"/>
                </a:solidFill>
                <a:latin typeface="Arial"/>
                <a:cs typeface="Arial"/>
              </a:rPr>
              <a:t>C</a:t>
            </a:r>
            <a:endParaRPr sz="1000">
              <a:latin typeface="Arial"/>
              <a:cs typeface="Arial"/>
            </a:endParaRPr>
          </a:p>
        </p:txBody>
      </p:sp>
      <p:sp>
        <p:nvSpPr>
          <p:cNvPr id="154" name="object 154"/>
          <p:cNvSpPr/>
          <p:nvPr/>
        </p:nvSpPr>
        <p:spPr>
          <a:xfrm>
            <a:off x="2257425" y="1739721"/>
            <a:ext cx="201930" cy="201930"/>
          </a:xfrm>
          <a:custGeom>
            <a:avLst/>
            <a:gdLst/>
            <a:ahLst/>
            <a:cxnLst/>
            <a:rect l="l" t="t" r="r" b="b"/>
            <a:pathLst>
              <a:path w="201930" h="201930">
                <a:moveTo>
                  <a:pt x="100837" y="0"/>
                </a:moveTo>
                <a:lnTo>
                  <a:pt x="61561" y="7913"/>
                </a:lnTo>
                <a:lnTo>
                  <a:pt x="29511" y="29495"/>
                </a:lnTo>
                <a:lnTo>
                  <a:pt x="7915" y="61507"/>
                </a:lnTo>
                <a:lnTo>
                  <a:pt x="0" y="100711"/>
                </a:lnTo>
                <a:lnTo>
                  <a:pt x="7915" y="139987"/>
                </a:lnTo>
                <a:lnTo>
                  <a:pt x="29511" y="172037"/>
                </a:lnTo>
                <a:lnTo>
                  <a:pt x="61561" y="193633"/>
                </a:lnTo>
                <a:lnTo>
                  <a:pt x="100837" y="201549"/>
                </a:lnTo>
                <a:lnTo>
                  <a:pt x="140061" y="193633"/>
                </a:lnTo>
                <a:lnTo>
                  <a:pt x="172116" y="172037"/>
                </a:lnTo>
                <a:lnTo>
                  <a:pt x="193742" y="139987"/>
                </a:lnTo>
                <a:lnTo>
                  <a:pt x="201675" y="100711"/>
                </a:lnTo>
                <a:lnTo>
                  <a:pt x="193742" y="61507"/>
                </a:lnTo>
                <a:lnTo>
                  <a:pt x="172116" y="29495"/>
                </a:lnTo>
                <a:lnTo>
                  <a:pt x="140061" y="7913"/>
                </a:lnTo>
                <a:lnTo>
                  <a:pt x="100837" y="0"/>
                </a:lnTo>
                <a:close/>
              </a:path>
            </a:pathLst>
          </a:custGeom>
          <a:solidFill>
            <a:srgbClr val="FFFFFF"/>
          </a:solidFill>
        </p:spPr>
        <p:txBody>
          <a:bodyPr wrap="square" lIns="0" tIns="0" rIns="0" bIns="0" rtlCol="0"/>
          <a:lstStyle/>
          <a:p>
            <a:endParaRPr/>
          </a:p>
        </p:txBody>
      </p:sp>
      <p:sp>
        <p:nvSpPr>
          <p:cNvPr id="155" name="object 155"/>
          <p:cNvSpPr/>
          <p:nvPr/>
        </p:nvSpPr>
        <p:spPr>
          <a:xfrm>
            <a:off x="2257425" y="1739721"/>
            <a:ext cx="201930" cy="201930"/>
          </a:xfrm>
          <a:custGeom>
            <a:avLst/>
            <a:gdLst/>
            <a:ahLst/>
            <a:cxnLst/>
            <a:rect l="l" t="t" r="r" b="b"/>
            <a:pathLst>
              <a:path w="201930" h="201930">
                <a:moveTo>
                  <a:pt x="0" y="100711"/>
                </a:moveTo>
                <a:lnTo>
                  <a:pt x="7915" y="61507"/>
                </a:lnTo>
                <a:lnTo>
                  <a:pt x="29511" y="29495"/>
                </a:lnTo>
                <a:lnTo>
                  <a:pt x="61561" y="7913"/>
                </a:lnTo>
                <a:lnTo>
                  <a:pt x="100837" y="0"/>
                </a:lnTo>
                <a:lnTo>
                  <a:pt x="140061" y="7913"/>
                </a:lnTo>
                <a:lnTo>
                  <a:pt x="172116" y="29495"/>
                </a:lnTo>
                <a:lnTo>
                  <a:pt x="193742" y="61507"/>
                </a:lnTo>
                <a:lnTo>
                  <a:pt x="201675" y="100711"/>
                </a:lnTo>
                <a:lnTo>
                  <a:pt x="193742" y="139987"/>
                </a:lnTo>
                <a:lnTo>
                  <a:pt x="172116" y="172037"/>
                </a:lnTo>
                <a:lnTo>
                  <a:pt x="140061" y="193633"/>
                </a:lnTo>
                <a:lnTo>
                  <a:pt x="100837" y="201549"/>
                </a:lnTo>
                <a:lnTo>
                  <a:pt x="61561" y="193633"/>
                </a:lnTo>
                <a:lnTo>
                  <a:pt x="29511" y="172037"/>
                </a:lnTo>
                <a:lnTo>
                  <a:pt x="7915" y="139987"/>
                </a:lnTo>
                <a:lnTo>
                  <a:pt x="0" y="100711"/>
                </a:lnTo>
                <a:close/>
              </a:path>
            </a:pathLst>
          </a:custGeom>
          <a:ln w="12700">
            <a:solidFill>
              <a:srgbClr val="000000"/>
            </a:solidFill>
          </a:ln>
        </p:spPr>
        <p:txBody>
          <a:bodyPr wrap="square" lIns="0" tIns="0" rIns="0" bIns="0" rtlCol="0"/>
          <a:lstStyle/>
          <a:p>
            <a:endParaRPr/>
          </a:p>
        </p:txBody>
      </p:sp>
      <p:sp>
        <p:nvSpPr>
          <p:cNvPr id="156" name="object 156"/>
          <p:cNvSpPr/>
          <p:nvPr/>
        </p:nvSpPr>
        <p:spPr>
          <a:xfrm>
            <a:off x="2350007" y="1712543"/>
            <a:ext cx="208787" cy="291084"/>
          </a:xfrm>
          <a:prstGeom prst="rect">
            <a:avLst/>
          </a:prstGeom>
          <a:blipFill>
            <a:blip r:embed="rId5" cstate="print"/>
            <a:stretch>
              <a:fillRect/>
            </a:stretch>
          </a:blipFill>
        </p:spPr>
        <p:txBody>
          <a:bodyPr wrap="square" lIns="0" tIns="0" rIns="0" bIns="0" rtlCol="0"/>
          <a:lstStyle/>
          <a:p>
            <a:endParaRPr/>
          </a:p>
        </p:txBody>
      </p:sp>
      <p:sp>
        <p:nvSpPr>
          <p:cNvPr id="157" name="object 157"/>
          <p:cNvSpPr txBox="1"/>
          <p:nvPr/>
        </p:nvSpPr>
        <p:spPr>
          <a:xfrm>
            <a:off x="2327910" y="1739213"/>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58" name="object 158"/>
          <p:cNvSpPr/>
          <p:nvPr/>
        </p:nvSpPr>
        <p:spPr>
          <a:xfrm>
            <a:off x="2281301" y="2080971"/>
            <a:ext cx="201930" cy="201930"/>
          </a:xfrm>
          <a:custGeom>
            <a:avLst/>
            <a:gdLst/>
            <a:ahLst/>
            <a:cxnLst/>
            <a:rect l="l" t="t" r="r" b="b"/>
            <a:pathLst>
              <a:path w="201930" h="201930">
                <a:moveTo>
                  <a:pt x="100711" y="0"/>
                </a:moveTo>
                <a:lnTo>
                  <a:pt x="61507" y="7915"/>
                </a:lnTo>
                <a:lnTo>
                  <a:pt x="29495" y="29511"/>
                </a:lnTo>
                <a:lnTo>
                  <a:pt x="7913" y="61561"/>
                </a:lnTo>
                <a:lnTo>
                  <a:pt x="0" y="100837"/>
                </a:lnTo>
                <a:lnTo>
                  <a:pt x="7913" y="140061"/>
                </a:lnTo>
                <a:lnTo>
                  <a:pt x="29495" y="172116"/>
                </a:lnTo>
                <a:lnTo>
                  <a:pt x="61507" y="193742"/>
                </a:lnTo>
                <a:lnTo>
                  <a:pt x="100711" y="201675"/>
                </a:lnTo>
                <a:lnTo>
                  <a:pt x="139987" y="193742"/>
                </a:lnTo>
                <a:lnTo>
                  <a:pt x="172037" y="172116"/>
                </a:lnTo>
                <a:lnTo>
                  <a:pt x="193633" y="140061"/>
                </a:lnTo>
                <a:lnTo>
                  <a:pt x="201549" y="100837"/>
                </a:lnTo>
                <a:lnTo>
                  <a:pt x="193633" y="61561"/>
                </a:lnTo>
                <a:lnTo>
                  <a:pt x="172037" y="29511"/>
                </a:lnTo>
                <a:lnTo>
                  <a:pt x="139987" y="7915"/>
                </a:lnTo>
                <a:lnTo>
                  <a:pt x="100711" y="0"/>
                </a:lnTo>
                <a:close/>
              </a:path>
            </a:pathLst>
          </a:custGeom>
          <a:solidFill>
            <a:srgbClr val="FFFFFF"/>
          </a:solidFill>
        </p:spPr>
        <p:txBody>
          <a:bodyPr wrap="square" lIns="0" tIns="0" rIns="0" bIns="0" rtlCol="0"/>
          <a:lstStyle/>
          <a:p>
            <a:endParaRPr/>
          </a:p>
        </p:txBody>
      </p:sp>
      <p:sp>
        <p:nvSpPr>
          <p:cNvPr id="159" name="object 159"/>
          <p:cNvSpPr/>
          <p:nvPr/>
        </p:nvSpPr>
        <p:spPr>
          <a:xfrm>
            <a:off x="2281301" y="2080971"/>
            <a:ext cx="201930" cy="201930"/>
          </a:xfrm>
          <a:custGeom>
            <a:avLst/>
            <a:gdLst/>
            <a:ahLst/>
            <a:cxnLst/>
            <a:rect l="l" t="t" r="r" b="b"/>
            <a:pathLst>
              <a:path w="201930" h="201930">
                <a:moveTo>
                  <a:pt x="0" y="100837"/>
                </a:moveTo>
                <a:lnTo>
                  <a:pt x="7913" y="61561"/>
                </a:lnTo>
                <a:lnTo>
                  <a:pt x="29495" y="29511"/>
                </a:lnTo>
                <a:lnTo>
                  <a:pt x="61507" y="7915"/>
                </a:lnTo>
                <a:lnTo>
                  <a:pt x="100711" y="0"/>
                </a:lnTo>
                <a:lnTo>
                  <a:pt x="139987" y="7915"/>
                </a:lnTo>
                <a:lnTo>
                  <a:pt x="172037" y="29511"/>
                </a:lnTo>
                <a:lnTo>
                  <a:pt x="193633" y="61561"/>
                </a:lnTo>
                <a:lnTo>
                  <a:pt x="201549" y="100837"/>
                </a:lnTo>
                <a:lnTo>
                  <a:pt x="193633" y="140061"/>
                </a:lnTo>
                <a:lnTo>
                  <a:pt x="172037" y="172116"/>
                </a:lnTo>
                <a:lnTo>
                  <a:pt x="139987" y="193742"/>
                </a:lnTo>
                <a:lnTo>
                  <a:pt x="100711" y="201675"/>
                </a:lnTo>
                <a:lnTo>
                  <a:pt x="61507" y="193742"/>
                </a:lnTo>
                <a:lnTo>
                  <a:pt x="29495" y="172116"/>
                </a:lnTo>
                <a:lnTo>
                  <a:pt x="7913" y="140061"/>
                </a:lnTo>
                <a:lnTo>
                  <a:pt x="0" y="100837"/>
                </a:lnTo>
                <a:close/>
              </a:path>
            </a:pathLst>
          </a:custGeom>
          <a:ln w="12700">
            <a:solidFill>
              <a:srgbClr val="000000"/>
            </a:solidFill>
          </a:ln>
        </p:spPr>
        <p:txBody>
          <a:bodyPr wrap="square" lIns="0" tIns="0" rIns="0" bIns="0" rtlCol="0"/>
          <a:lstStyle/>
          <a:p>
            <a:endParaRPr/>
          </a:p>
        </p:txBody>
      </p:sp>
      <p:sp>
        <p:nvSpPr>
          <p:cNvPr id="160" name="object 160"/>
          <p:cNvSpPr/>
          <p:nvPr/>
        </p:nvSpPr>
        <p:spPr>
          <a:xfrm>
            <a:off x="2374392" y="2053919"/>
            <a:ext cx="208787" cy="291084"/>
          </a:xfrm>
          <a:prstGeom prst="rect">
            <a:avLst/>
          </a:prstGeom>
          <a:blipFill>
            <a:blip r:embed="rId5" cstate="print"/>
            <a:stretch>
              <a:fillRect/>
            </a:stretch>
          </a:blipFill>
        </p:spPr>
        <p:txBody>
          <a:bodyPr wrap="square" lIns="0" tIns="0" rIns="0" bIns="0" rtlCol="0"/>
          <a:lstStyle/>
          <a:p>
            <a:endParaRPr/>
          </a:p>
        </p:txBody>
      </p:sp>
      <p:sp>
        <p:nvSpPr>
          <p:cNvPr id="161" name="object 161"/>
          <p:cNvSpPr txBox="1"/>
          <p:nvPr/>
        </p:nvSpPr>
        <p:spPr>
          <a:xfrm>
            <a:off x="2351658" y="2080590"/>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62" name="object 162"/>
          <p:cNvSpPr/>
          <p:nvPr/>
        </p:nvSpPr>
        <p:spPr>
          <a:xfrm>
            <a:off x="1608200" y="1769821"/>
            <a:ext cx="201930" cy="201930"/>
          </a:xfrm>
          <a:custGeom>
            <a:avLst/>
            <a:gdLst/>
            <a:ahLst/>
            <a:cxnLst/>
            <a:rect l="l" t="t" r="r" b="b"/>
            <a:pathLst>
              <a:path w="201930" h="201930">
                <a:moveTo>
                  <a:pt x="100711" y="0"/>
                </a:moveTo>
                <a:lnTo>
                  <a:pt x="61507" y="7915"/>
                </a:lnTo>
                <a:lnTo>
                  <a:pt x="29495" y="29511"/>
                </a:lnTo>
                <a:lnTo>
                  <a:pt x="7913" y="61561"/>
                </a:lnTo>
                <a:lnTo>
                  <a:pt x="0" y="100837"/>
                </a:lnTo>
                <a:lnTo>
                  <a:pt x="7913" y="140061"/>
                </a:lnTo>
                <a:lnTo>
                  <a:pt x="29495" y="172116"/>
                </a:lnTo>
                <a:lnTo>
                  <a:pt x="61507" y="193742"/>
                </a:lnTo>
                <a:lnTo>
                  <a:pt x="100711" y="201675"/>
                </a:lnTo>
                <a:lnTo>
                  <a:pt x="139987" y="193742"/>
                </a:lnTo>
                <a:lnTo>
                  <a:pt x="172037" y="172116"/>
                </a:lnTo>
                <a:lnTo>
                  <a:pt x="193633" y="140061"/>
                </a:lnTo>
                <a:lnTo>
                  <a:pt x="201549" y="100837"/>
                </a:lnTo>
                <a:lnTo>
                  <a:pt x="193633" y="61561"/>
                </a:lnTo>
                <a:lnTo>
                  <a:pt x="172037" y="29511"/>
                </a:lnTo>
                <a:lnTo>
                  <a:pt x="139987" y="7915"/>
                </a:lnTo>
                <a:lnTo>
                  <a:pt x="100711" y="0"/>
                </a:lnTo>
                <a:close/>
              </a:path>
            </a:pathLst>
          </a:custGeom>
          <a:solidFill>
            <a:srgbClr val="FFFFFF"/>
          </a:solidFill>
        </p:spPr>
        <p:txBody>
          <a:bodyPr wrap="square" lIns="0" tIns="0" rIns="0" bIns="0" rtlCol="0"/>
          <a:lstStyle/>
          <a:p>
            <a:endParaRPr/>
          </a:p>
        </p:txBody>
      </p:sp>
      <p:sp>
        <p:nvSpPr>
          <p:cNvPr id="163" name="object 163"/>
          <p:cNvSpPr/>
          <p:nvPr/>
        </p:nvSpPr>
        <p:spPr>
          <a:xfrm>
            <a:off x="1608200" y="1769821"/>
            <a:ext cx="201930" cy="201930"/>
          </a:xfrm>
          <a:custGeom>
            <a:avLst/>
            <a:gdLst/>
            <a:ahLst/>
            <a:cxnLst/>
            <a:rect l="l" t="t" r="r" b="b"/>
            <a:pathLst>
              <a:path w="201930" h="201930">
                <a:moveTo>
                  <a:pt x="0" y="100837"/>
                </a:moveTo>
                <a:lnTo>
                  <a:pt x="7913" y="61561"/>
                </a:lnTo>
                <a:lnTo>
                  <a:pt x="29495" y="29511"/>
                </a:lnTo>
                <a:lnTo>
                  <a:pt x="61507" y="7915"/>
                </a:lnTo>
                <a:lnTo>
                  <a:pt x="100711" y="0"/>
                </a:lnTo>
                <a:lnTo>
                  <a:pt x="139987" y="7915"/>
                </a:lnTo>
                <a:lnTo>
                  <a:pt x="172037" y="29511"/>
                </a:lnTo>
                <a:lnTo>
                  <a:pt x="193633" y="61561"/>
                </a:lnTo>
                <a:lnTo>
                  <a:pt x="201549" y="100837"/>
                </a:lnTo>
                <a:lnTo>
                  <a:pt x="193633" y="140061"/>
                </a:lnTo>
                <a:lnTo>
                  <a:pt x="172037" y="172116"/>
                </a:lnTo>
                <a:lnTo>
                  <a:pt x="139987" y="193742"/>
                </a:lnTo>
                <a:lnTo>
                  <a:pt x="100711" y="201675"/>
                </a:lnTo>
                <a:lnTo>
                  <a:pt x="61507" y="193742"/>
                </a:lnTo>
                <a:lnTo>
                  <a:pt x="29495" y="172116"/>
                </a:lnTo>
                <a:lnTo>
                  <a:pt x="7913" y="140061"/>
                </a:lnTo>
                <a:lnTo>
                  <a:pt x="0" y="100837"/>
                </a:lnTo>
                <a:close/>
              </a:path>
            </a:pathLst>
          </a:custGeom>
          <a:ln w="12700">
            <a:solidFill>
              <a:srgbClr val="000000"/>
            </a:solidFill>
          </a:ln>
        </p:spPr>
        <p:txBody>
          <a:bodyPr wrap="square" lIns="0" tIns="0" rIns="0" bIns="0" rtlCol="0"/>
          <a:lstStyle/>
          <a:p>
            <a:endParaRPr/>
          </a:p>
        </p:txBody>
      </p:sp>
      <p:sp>
        <p:nvSpPr>
          <p:cNvPr id="164" name="object 164"/>
          <p:cNvSpPr/>
          <p:nvPr/>
        </p:nvSpPr>
        <p:spPr>
          <a:xfrm>
            <a:off x="1700783" y="1743023"/>
            <a:ext cx="208787" cy="291084"/>
          </a:xfrm>
          <a:prstGeom prst="rect">
            <a:avLst/>
          </a:prstGeom>
          <a:blipFill>
            <a:blip r:embed="rId5" cstate="print"/>
            <a:stretch>
              <a:fillRect/>
            </a:stretch>
          </a:blipFill>
        </p:spPr>
        <p:txBody>
          <a:bodyPr wrap="square" lIns="0" tIns="0" rIns="0" bIns="0" rtlCol="0"/>
          <a:lstStyle/>
          <a:p>
            <a:endParaRPr/>
          </a:p>
        </p:txBody>
      </p:sp>
      <p:sp>
        <p:nvSpPr>
          <p:cNvPr id="165" name="object 165"/>
          <p:cNvSpPr txBox="1"/>
          <p:nvPr/>
        </p:nvSpPr>
        <p:spPr>
          <a:xfrm>
            <a:off x="1678304" y="1769312"/>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66" name="object 166"/>
          <p:cNvSpPr/>
          <p:nvPr/>
        </p:nvSpPr>
        <p:spPr>
          <a:xfrm>
            <a:off x="1795526" y="1579321"/>
            <a:ext cx="201930" cy="201930"/>
          </a:xfrm>
          <a:custGeom>
            <a:avLst/>
            <a:gdLst/>
            <a:ahLst/>
            <a:cxnLst/>
            <a:rect l="l" t="t" r="r" b="b"/>
            <a:pathLst>
              <a:path w="201930" h="201930">
                <a:moveTo>
                  <a:pt x="100711" y="0"/>
                </a:moveTo>
                <a:lnTo>
                  <a:pt x="61507" y="7915"/>
                </a:lnTo>
                <a:lnTo>
                  <a:pt x="29495" y="29511"/>
                </a:lnTo>
                <a:lnTo>
                  <a:pt x="7913" y="61561"/>
                </a:lnTo>
                <a:lnTo>
                  <a:pt x="0" y="100837"/>
                </a:lnTo>
                <a:lnTo>
                  <a:pt x="7913" y="140061"/>
                </a:lnTo>
                <a:lnTo>
                  <a:pt x="29495" y="172116"/>
                </a:lnTo>
                <a:lnTo>
                  <a:pt x="61507" y="193742"/>
                </a:lnTo>
                <a:lnTo>
                  <a:pt x="100711" y="201675"/>
                </a:lnTo>
                <a:lnTo>
                  <a:pt x="139987" y="193742"/>
                </a:lnTo>
                <a:lnTo>
                  <a:pt x="172037" y="172116"/>
                </a:lnTo>
                <a:lnTo>
                  <a:pt x="193633" y="140061"/>
                </a:lnTo>
                <a:lnTo>
                  <a:pt x="201549" y="100837"/>
                </a:lnTo>
                <a:lnTo>
                  <a:pt x="193633" y="61561"/>
                </a:lnTo>
                <a:lnTo>
                  <a:pt x="172037" y="29511"/>
                </a:lnTo>
                <a:lnTo>
                  <a:pt x="139987" y="7915"/>
                </a:lnTo>
                <a:lnTo>
                  <a:pt x="100711" y="0"/>
                </a:lnTo>
                <a:close/>
              </a:path>
            </a:pathLst>
          </a:custGeom>
          <a:solidFill>
            <a:srgbClr val="FFFFFF"/>
          </a:solidFill>
        </p:spPr>
        <p:txBody>
          <a:bodyPr wrap="square" lIns="0" tIns="0" rIns="0" bIns="0" rtlCol="0"/>
          <a:lstStyle/>
          <a:p>
            <a:endParaRPr/>
          </a:p>
        </p:txBody>
      </p:sp>
      <p:sp>
        <p:nvSpPr>
          <p:cNvPr id="167" name="object 167"/>
          <p:cNvSpPr/>
          <p:nvPr/>
        </p:nvSpPr>
        <p:spPr>
          <a:xfrm>
            <a:off x="1795526" y="1579321"/>
            <a:ext cx="201930" cy="201930"/>
          </a:xfrm>
          <a:custGeom>
            <a:avLst/>
            <a:gdLst/>
            <a:ahLst/>
            <a:cxnLst/>
            <a:rect l="l" t="t" r="r" b="b"/>
            <a:pathLst>
              <a:path w="201930" h="201930">
                <a:moveTo>
                  <a:pt x="0" y="100837"/>
                </a:moveTo>
                <a:lnTo>
                  <a:pt x="7913" y="61561"/>
                </a:lnTo>
                <a:lnTo>
                  <a:pt x="29495" y="29511"/>
                </a:lnTo>
                <a:lnTo>
                  <a:pt x="61507" y="7915"/>
                </a:lnTo>
                <a:lnTo>
                  <a:pt x="100711" y="0"/>
                </a:lnTo>
                <a:lnTo>
                  <a:pt x="139987" y="7915"/>
                </a:lnTo>
                <a:lnTo>
                  <a:pt x="172037" y="29511"/>
                </a:lnTo>
                <a:lnTo>
                  <a:pt x="193633" y="61561"/>
                </a:lnTo>
                <a:lnTo>
                  <a:pt x="201549" y="100837"/>
                </a:lnTo>
                <a:lnTo>
                  <a:pt x="193633" y="140061"/>
                </a:lnTo>
                <a:lnTo>
                  <a:pt x="172037" y="172116"/>
                </a:lnTo>
                <a:lnTo>
                  <a:pt x="139987" y="193742"/>
                </a:lnTo>
                <a:lnTo>
                  <a:pt x="100711" y="201675"/>
                </a:lnTo>
                <a:lnTo>
                  <a:pt x="61507" y="193742"/>
                </a:lnTo>
                <a:lnTo>
                  <a:pt x="29495" y="172116"/>
                </a:lnTo>
                <a:lnTo>
                  <a:pt x="7913" y="140061"/>
                </a:lnTo>
                <a:lnTo>
                  <a:pt x="0" y="100837"/>
                </a:lnTo>
                <a:close/>
              </a:path>
            </a:pathLst>
          </a:custGeom>
          <a:ln w="12700">
            <a:solidFill>
              <a:srgbClr val="000000"/>
            </a:solidFill>
          </a:ln>
        </p:spPr>
        <p:txBody>
          <a:bodyPr wrap="square" lIns="0" tIns="0" rIns="0" bIns="0" rtlCol="0"/>
          <a:lstStyle/>
          <a:p>
            <a:endParaRPr/>
          </a:p>
        </p:txBody>
      </p:sp>
      <p:sp>
        <p:nvSpPr>
          <p:cNvPr id="168" name="object 168"/>
          <p:cNvSpPr/>
          <p:nvPr/>
        </p:nvSpPr>
        <p:spPr>
          <a:xfrm>
            <a:off x="1888235" y="1552523"/>
            <a:ext cx="208787" cy="291084"/>
          </a:xfrm>
          <a:prstGeom prst="rect">
            <a:avLst/>
          </a:prstGeom>
          <a:blipFill>
            <a:blip r:embed="rId5" cstate="print"/>
            <a:stretch>
              <a:fillRect/>
            </a:stretch>
          </a:blipFill>
        </p:spPr>
        <p:txBody>
          <a:bodyPr wrap="square" lIns="0" tIns="0" rIns="0" bIns="0" rtlCol="0"/>
          <a:lstStyle/>
          <a:p>
            <a:endParaRPr/>
          </a:p>
        </p:txBody>
      </p:sp>
      <p:sp>
        <p:nvSpPr>
          <p:cNvPr id="169" name="object 169"/>
          <p:cNvSpPr txBox="1"/>
          <p:nvPr/>
        </p:nvSpPr>
        <p:spPr>
          <a:xfrm>
            <a:off x="1865757" y="1578812"/>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70" name="object 170"/>
          <p:cNvSpPr/>
          <p:nvPr/>
        </p:nvSpPr>
        <p:spPr>
          <a:xfrm>
            <a:off x="1958975" y="4001846"/>
            <a:ext cx="203200" cy="203200"/>
          </a:xfrm>
          <a:custGeom>
            <a:avLst/>
            <a:gdLst/>
            <a:ahLst/>
            <a:cxnLst/>
            <a:rect l="l" t="t" r="r" b="b"/>
            <a:pathLst>
              <a:path w="203200" h="203200">
                <a:moveTo>
                  <a:pt x="101600" y="0"/>
                </a:moveTo>
                <a:lnTo>
                  <a:pt x="62043" y="7981"/>
                </a:lnTo>
                <a:lnTo>
                  <a:pt x="29749" y="29749"/>
                </a:lnTo>
                <a:lnTo>
                  <a:pt x="7981" y="62043"/>
                </a:lnTo>
                <a:lnTo>
                  <a:pt x="0" y="101600"/>
                </a:lnTo>
                <a:lnTo>
                  <a:pt x="7981" y="141156"/>
                </a:lnTo>
                <a:lnTo>
                  <a:pt x="29749" y="173450"/>
                </a:lnTo>
                <a:lnTo>
                  <a:pt x="62043" y="195218"/>
                </a:lnTo>
                <a:lnTo>
                  <a:pt x="101600" y="203200"/>
                </a:lnTo>
                <a:lnTo>
                  <a:pt x="141156" y="195218"/>
                </a:lnTo>
                <a:lnTo>
                  <a:pt x="173450" y="173450"/>
                </a:lnTo>
                <a:lnTo>
                  <a:pt x="195218" y="141156"/>
                </a:lnTo>
                <a:lnTo>
                  <a:pt x="203200" y="101600"/>
                </a:lnTo>
                <a:lnTo>
                  <a:pt x="195218" y="62043"/>
                </a:lnTo>
                <a:lnTo>
                  <a:pt x="173450" y="29749"/>
                </a:lnTo>
                <a:lnTo>
                  <a:pt x="141156" y="7981"/>
                </a:lnTo>
                <a:lnTo>
                  <a:pt x="101600" y="0"/>
                </a:lnTo>
                <a:close/>
              </a:path>
            </a:pathLst>
          </a:custGeom>
          <a:solidFill>
            <a:srgbClr val="FFFFFF"/>
          </a:solidFill>
        </p:spPr>
        <p:txBody>
          <a:bodyPr wrap="square" lIns="0" tIns="0" rIns="0" bIns="0" rtlCol="0"/>
          <a:lstStyle/>
          <a:p>
            <a:endParaRPr/>
          </a:p>
        </p:txBody>
      </p:sp>
      <p:sp>
        <p:nvSpPr>
          <p:cNvPr id="171" name="object 171"/>
          <p:cNvSpPr/>
          <p:nvPr/>
        </p:nvSpPr>
        <p:spPr>
          <a:xfrm>
            <a:off x="1958975" y="4001846"/>
            <a:ext cx="203200" cy="203200"/>
          </a:xfrm>
          <a:custGeom>
            <a:avLst/>
            <a:gdLst/>
            <a:ahLst/>
            <a:cxnLst/>
            <a:rect l="l" t="t" r="r" b="b"/>
            <a:pathLst>
              <a:path w="203200" h="203200">
                <a:moveTo>
                  <a:pt x="0" y="101600"/>
                </a:moveTo>
                <a:lnTo>
                  <a:pt x="7981" y="62043"/>
                </a:lnTo>
                <a:lnTo>
                  <a:pt x="29749" y="29749"/>
                </a:lnTo>
                <a:lnTo>
                  <a:pt x="62043" y="7981"/>
                </a:lnTo>
                <a:lnTo>
                  <a:pt x="101600" y="0"/>
                </a:lnTo>
                <a:lnTo>
                  <a:pt x="141156" y="7981"/>
                </a:lnTo>
                <a:lnTo>
                  <a:pt x="173450" y="29749"/>
                </a:lnTo>
                <a:lnTo>
                  <a:pt x="195218" y="62043"/>
                </a:lnTo>
                <a:lnTo>
                  <a:pt x="203200" y="101600"/>
                </a:lnTo>
                <a:lnTo>
                  <a:pt x="195218" y="141156"/>
                </a:lnTo>
                <a:lnTo>
                  <a:pt x="173450" y="173450"/>
                </a:lnTo>
                <a:lnTo>
                  <a:pt x="141156" y="195218"/>
                </a:lnTo>
                <a:lnTo>
                  <a:pt x="101600" y="203200"/>
                </a:lnTo>
                <a:lnTo>
                  <a:pt x="62043" y="195218"/>
                </a:lnTo>
                <a:lnTo>
                  <a:pt x="29749" y="173450"/>
                </a:lnTo>
                <a:lnTo>
                  <a:pt x="7981" y="141156"/>
                </a:lnTo>
                <a:lnTo>
                  <a:pt x="0" y="101600"/>
                </a:lnTo>
                <a:close/>
              </a:path>
            </a:pathLst>
          </a:custGeom>
          <a:ln w="12700">
            <a:solidFill>
              <a:srgbClr val="000000"/>
            </a:solidFill>
          </a:ln>
        </p:spPr>
        <p:txBody>
          <a:bodyPr wrap="square" lIns="0" tIns="0" rIns="0" bIns="0" rtlCol="0"/>
          <a:lstStyle/>
          <a:p>
            <a:endParaRPr/>
          </a:p>
        </p:txBody>
      </p:sp>
      <p:sp>
        <p:nvSpPr>
          <p:cNvPr id="172" name="object 172"/>
          <p:cNvSpPr/>
          <p:nvPr/>
        </p:nvSpPr>
        <p:spPr>
          <a:xfrm>
            <a:off x="2051304" y="3977207"/>
            <a:ext cx="208787" cy="291083"/>
          </a:xfrm>
          <a:prstGeom prst="rect">
            <a:avLst/>
          </a:prstGeom>
          <a:blipFill>
            <a:blip r:embed="rId5" cstate="print"/>
            <a:stretch>
              <a:fillRect/>
            </a:stretch>
          </a:blipFill>
        </p:spPr>
        <p:txBody>
          <a:bodyPr wrap="square" lIns="0" tIns="0" rIns="0" bIns="0" rtlCol="0"/>
          <a:lstStyle/>
          <a:p>
            <a:endParaRPr/>
          </a:p>
        </p:txBody>
      </p:sp>
      <p:sp>
        <p:nvSpPr>
          <p:cNvPr id="173" name="object 173"/>
          <p:cNvSpPr/>
          <p:nvPr/>
        </p:nvSpPr>
        <p:spPr>
          <a:xfrm>
            <a:off x="2083307" y="3977207"/>
            <a:ext cx="208787" cy="291083"/>
          </a:xfrm>
          <a:prstGeom prst="rect">
            <a:avLst/>
          </a:prstGeom>
          <a:blipFill>
            <a:blip r:embed="rId5" cstate="print"/>
            <a:stretch>
              <a:fillRect/>
            </a:stretch>
          </a:blipFill>
        </p:spPr>
        <p:txBody>
          <a:bodyPr wrap="square" lIns="0" tIns="0" rIns="0" bIns="0" rtlCol="0"/>
          <a:lstStyle/>
          <a:p>
            <a:endParaRPr/>
          </a:p>
        </p:txBody>
      </p:sp>
      <p:sp>
        <p:nvSpPr>
          <p:cNvPr id="174" name="object 174"/>
          <p:cNvSpPr/>
          <p:nvPr/>
        </p:nvSpPr>
        <p:spPr>
          <a:xfrm>
            <a:off x="1514475" y="4001846"/>
            <a:ext cx="203200" cy="203200"/>
          </a:xfrm>
          <a:custGeom>
            <a:avLst/>
            <a:gdLst/>
            <a:ahLst/>
            <a:cxnLst/>
            <a:rect l="l" t="t" r="r" b="b"/>
            <a:pathLst>
              <a:path w="203200" h="203200">
                <a:moveTo>
                  <a:pt x="101600" y="0"/>
                </a:moveTo>
                <a:lnTo>
                  <a:pt x="62043" y="7981"/>
                </a:lnTo>
                <a:lnTo>
                  <a:pt x="29749" y="29749"/>
                </a:lnTo>
                <a:lnTo>
                  <a:pt x="7981" y="62043"/>
                </a:lnTo>
                <a:lnTo>
                  <a:pt x="0" y="101600"/>
                </a:lnTo>
                <a:lnTo>
                  <a:pt x="7981" y="141156"/>
                </a:lnTo>
                <a:lnTo>
                  <a:pt x="29749" y="173450"/>
                </a:lnTo>
                <a:lnTo>
                  <a:pt x="62043" y="195218"/>
                </a:lnTo>
                <a:lnTo>
                  <a:pt x="101600" y="203200"/>
                </a:lnTo>
                <a:lnTo>
                  <a:pt x="141156" y="195218"/>
                </a:lnTo>
                <a:lnTo>
                  <a:pt x="173450" y="173450"/>
                </a:lnTo>
                <a:lnTo>
                  <a:pt x="195218" y="141156"/>
                </a:lnTo>
                <a:lnTo>
                  <a:pt x="203200" y="101600"/>
                </a:lnTo>
                <a:lnTo>
                  <a:pt x="195218" y="62043"/>
                </a:lnTo>
                <a:lnTo>
                  <a:pt x="173450" y="29749"/>
                </a:lnTo>
                <a:lnTo>
                  <a:pt x="141156" y="7981"/>
                </a:lnTo>
                <a:lnTo>
                  <a:pt x="101600" y="0"/>
                </a:lnTo>
                <a:close/>
              </a:path>
            </a:pathLst>
          </a:custGeom>
          <a:solidFill>
            <a:srgbClr val="FFFFFF"/>
          </a:solidFill>
        </p:spPr>
        <p:txBody>
          <a:bodyPr wrap="square" lIns="0" tIns="0" rIns="0" bIns="0" rtlCol="0"/>
          <a:lstStyle/>
          <a:p>
            <a:endParaRPr/>
          </a:p>
        </p:txBody>
      </p:sp>
      <p:sp>
        <p:nvSpPr>
          <p:cNvPr id="175" name="object 175"/>
          <p:cNvSpPr/>
          <p:nvPr/>
        </p:nvSpPr>
        <p:spPr>
          <a:xfrm>
            <a:off x="1514475" y="4001846"/>
            <a:ext cx="203200" cy="203200"/>
          </a:xfrm>
          <a:custGeom>
            <a:avLst/>
            <a:gdLst/>
            <a:ahLst/>
            <a:cxnLst/>
            <a:rect l="l" t="t" r="r" b="b"/>
            <a:pathLst>
              <a:path w="203200" h="203200">
                <a:moveTo>
                  <a:pt x="0" y="101600"/>
                </a:moveTo>
                <a:lnTo>
                  <a:pt x="7981" y="62043"/>
                </a:lnTo>
                <a:lnTo>
                  <a:pt x="29749" y="29749"/>
                </a:lnTo>
                <a:lnTo>
                  <a:pt x="62043" y="7981"/>
                </a:lnTo>
                <a:lnTo>
                  <a:pt x="101600" y="0"/>
                </a:lnTo>
                <a:lnTo>
                  <a:pt x="141156" y="7981"/>
                </a:lnTo>
                <a:lnTo>
                  <a:pt x="173450" y="29749"/>
                </a:lnTo>
                <a:lnTo>
                  <a:pt x="195218" y="62043"/>
                </a:lnTo>
                <a:lnTo>
                  <a:pt x="203200" y="101600"/>
                </a:lnTo>
                <a:lnTo>
                  <a:pt x="195218" y="141156"/>
                </a:lnTo>
                <a:lnTo>
                  <a:pt x="173450" y="173450"/>
                </a:lnTo>
                <a:lnTo>
                  <a:pt x="141156" y="195218"/>
                </a:lnTo>
                <a:lnTo>
                  <a:pt x="101600" y="203200"/>
                </a:lnTo>
                <a:lnTo>
                  <a:pt x="62043" y="195218"/>
                </a:lnTo>
                <a:lnTo>
                  <a:pt x="29749" y="173450"/>
                </a:lnTo>
                <a:lnTo>
                  <a:pt x="7981" y="141156"/>
                </a:lnTo>
                <a:lnTo>
                  <a:pt x="0" y="101600"/>
                </a:lnTo>
                <a:close/>
              </a:path>
            </a:pathLst>
          </a:custGeom>
          <a:ln w="12700">
            <a:solidFill>
              <a:srgbClr val="000000"/>
            </a:solidFill>
          </a:ln>
        </p:spPr>
        <p:txBody>
          <a:bodyPr wrap="square" lIns="0" tIns="0" rIns="0" bIns="0" rtlCol="0"/>
          <a:lstStyle/>
          <a:p>
            <a:endParaRPr/>
          </a:p>
        </p:txBody>
      </p:sp>
      <p:sp>
        <p:nvSpPr>
          <p:cNvPr id="176" name="object 176"/>
          <p:cNvSpPr/>
          <p:nvPr/>
        </p:nvSpPr>
        <p:spPr>
          <a:xfrm>
            <a:off x="1594103" y="3977207"/>
            <a:ext cx="208788" cy="291083"/>
          </a:xfrm>
          <a:prstGeom prst="rect">
            <a:avLst/>
          </a:prstGeom>
          <a:blipFill>
            <a:blip r:embed="rId5" cstate="print"/>
            <a:stretch>
              <a:fillRect/>
            </a:stretch>
          </a:blipFill>
        </p:spPr>
        <p:txBody>
          <a:bodyPr wrap="square" lIns="0" tIns="0" rIns="0" bIns="0" rtlCol="0"/>
          <a:lstStyle/>
          <a:p>
            <a:endParaRPr/>
          </a:p>
        </p:txBody>
      </p:sp>
      <p:sp>
        <p:nvSpPr>
          <p:cNvPr id="177" name="object 177"/>
          <p:cNvSpPr txBox="1"/>
          <p:nvPr/>
        </p:nvSpPr>
        <p:spPr>
          <a:xfrm>
            <a:off x="1572005" y="4003497"/>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78" name="object 178"/>
          <p:cNvSpPr/>
          <p:nvPr/>
        </p:nvSpPr>
        <p:spPr>
          <a:xfrm>
            <a:off x="1626107" y="3977207"/>
            <a:ext cx="208787" cy="291083"/>
          </a:xfrm>
          <a:prstGeom prst="rect">
            <a:avLst/>
          </a:prstGeom>
          <a:blipFill>
            <a:blip r:embed="rId5" cstate="print"/>
            <a:stretch>
              <a:fillRect/>
            </a:stretch>
          </a:blipFill>
        </p:spPr>
        <p:txBody>
          <a:bodyPr wrap="square" lIns="0" tIns="0" rIns="0" bIns="0" rtlCol="0"/>
          <a:lstStyle/>
          <a:p>
            <a:endParaRPr/>
          </a:p>
        </p:txBody>
      </p:sp>
      <p:sp>
        <p:nvSpPr>
          <p:cNvPr id="179" name="object 179"/>
          <p:cNvSpPr/>
          <p:nvPr/>
        </p:nvSpPr>
        <p:spPr>
          <a:xfrm>
            <a:off x="1933575" y="4217746"/>
            <a:ext cx="203200" cy="203200"/>
          </a:xfrm>
          <a:custGeom>
            <a:avLst/>
            <a:gdLst/>
            <a:ahLst/>
            <a:cxnLst/>
            <a:rect l="l" t="t" r="r" b="b"/>
            <a:pathLst>
              <a:path w="203200" h="203200">
                <a:moveTo>
                  <a:pt x="101600" y="0"/>
                </a:moveTo>
                <a:lnTo>
                  <a:pt x="62043" y="7981"/>
                </a:lnTo>
                <a:lnTo>
                  <a:pt x="29749" y="29749"/>
                </a:lnTo>
                <a:lnTo>
                  <a:pt x="7981" y="62043"/>
                </a:lnTo>
                <a:lnTo>
                  <a:pt x="0" y="101600"/>
                </a:lnTo>
                <a:lnTo>
                  <a:pt x="7981" y="141156"/>
                </a:lnTo>
                <a:lnTo>
                  <a:pt x="29749" y="173450"/>
                </a:lnTo>
                <a:lnTo>
                  <a:pt x="62043" y="195218"/>
                </a:lnTo>
                <a:lnTo>
                  <a:pt x="101600" y="203200"/>
                </a:lnTo>
                <a:lnTo>
                  <a:pt x="141156" y="195218"/>
                </a:lnTo>
                <a:lnTo>
                  <a:pt x="173450" y="173450"/>
                </a:lnTo>
                <a:lnTo>
                  <a:pt x="195218" y="141156"/>
                </a:lnTo>
                <a:lnTo>
                  <a:pt x="203200" y="101600"/>
                </a:lnTo>
                <a:lnTo>
                  <a:pt x="195218" y="62043"/>
                </a:lnTo>
                <a:lnTo>
                  <a:pt x="173450" y="29749"/>
                </a:lnTo>
                <a:lnTo>
                  <a:pt x="141156" y="7981"/>
                </a:lnTo>
                <a:lnTo>
                  <a:pt x="101600" y="0"/>
                </a:lnTo>
                <a:close/>
              </a:path>
            </a:pathLst>
          </a:custGeom>
          <a:solidFill>
            <a:srgbClr val="FFFFFF"/>
          </a:solidFill>
        </p:spPr>
        <p:txBody>
          <a:bodyPr wrap="square" lIns="0" tIns="0" rIns="0" bIns="0" rtlCol="0"/>
          <a:lstStyle/>
          <a:p>
            <a:endParaRPr/>
          </a:p>
        </p:txBody>
      </p:sp>
      <p:sp>
        <p:nvSpPr>
          <p:cNvPr id="180" name="object 180"/>
          <p:cNvSpPr/>
          <p:nvPr/>
        </p:nvSpPr>
        <p:spPr>
          <a:xfrm>
            <a:off x="1933575" y="4217746"/>
            <a:ext cx="203200" cy="203200"/>
          </a:xfrm>
          <a:custGeom>
            <a:avLst/>
            <a:gdLst/>
            <a:ahLst/>
            <a:cxnLst/>
            <a:rect l="l" t="t" r="r" b="b"/>
            <a:pathLst>
              <a:path w="203200" h="203200">
                <a:moveTo>
                  <a:pt x="0" y="101600"/>
                </a:moveTo>
                <a:lnTo>
                  <a:pt x="7981" y="62043"/>
                </a:lnTo>
                <a:lnTo>
                  <a:pt x="29749" y="29749"/>
                </a:lnTo>
                <a:lnTo>
                  <a:pt x="62043" y="7981"/>
                </a:lnTo>
                <a:lnTo>
                  <a:pt x="101600" y="0"/>
                </a:lnTo>
                <a:lnTo>
                  <a:pt x="141156" y="7981"/>
                </a:lnTo>
                <a:lnTo>
                  <a:pt x="173450" y="29749"/>
                </a:lnTo>
                <a:lnTo>
                  <a:pt x="195218" y="62043"/>
                </a:lnTo>
                <a:lnTo>
                  <a:pt x="203200" y="101600"/>
                </a:lnTo>
                <a:lnTo>
                  <a:pt x="195218" y="141156"/>
                </a:lnTo>
                <a:lnTo>
                  <a:pt x="173450" y="173450"/>
                </a:lnTo>
                <a:lnTo>
                  <a:pt x="141156" y="195218"/>
                </a:lnTo>
                <a:lnTo>
                  <a:pt x="101600" y="203200"/>
                </a:lnTo>
                <a:lnTo>
                  <a:pt x="62043" y="195218"/>
                </a:lnTo>
                <a:lnTo>
                  <a:pt x="29749" y="173450"/>
                </a:lnTo>
                <a:lnTo>
                  <a:pt x="7981" y="141156"/>
                </a:lnTo>
                <a:lnTo>
                  <a:pt x="0" y="101600"/>
                </a:lnTo>
                <a:close/>
              </a:path>
            </a:pathLst>
          </a:custGeom>
          <a:ln w="12700">
            <a:solidFill>
              <a:srgbClr val="000000"/>
            </a:solidFill>
          </a:ln>
        </p:spPr>
        <p:txBody>
          <a:bodyPr wrap="square" lIns="0" tIns="0" rIns="0" bIns="0" rtlCol="0"/>
          <a:lstStyle/>
          <a:p>
            <a:endParaRPr/>
          </a:p>
        </p:txBody>
      </p:sp>
      <p:sp>
        <p:nvSpPr>
          <p:cNvPr id="181" name="object 181"/>
          <p:cNvSpPr/>
          <p:nvPr/>
        </p:nvSpPr>
        <p:spPr>
          <a:xfrm>
            <a:off x="2025395" y="4192092"/>
            <a:ext cx="208787" cy="291083"/>
          </a:xfrm>
          <a:prstGeom prst="rect">
            <a:avLst/>
          </a:prstGeom>
          <a:blipFill>
            <a:blip r:embed="rId5" cstate="print"/>
            <a:stretch>
              <a:fillRect/>
            </a:stretch>
          </a:blipFill>
        </p:spPr>
        <p:txBody>
          <a:bodyPr wrap="square" lIns="0" tIns="0" rIns="0" bIns="0" rtlCol="0"/>
          <a:lstStyle/>
          <a:p>
            <a:endParaRPr/>
          </a:p>
        </p:txBody>
      </p:sp>
      <p:sp>
        <p:nvSpPr>
          <p:cNvPr id="182" name="object 182"/>
          <p:cNvSpPr/>
          <p:nvPr/>
        </p:nvSpPr>
        <p:spPr>
          <a:xfrm>
            <a:off x="1746250" y="3906596"/>
            <a:ext cx="201930" cy="203200"/>
          </a:xfrm>
          <a:custGeom>
            <a:avLst/>
            <a:gdLst/>
            <a:ahLst/>
            <a:cxnLst/>
            <a:rect l="l" t="t" r="r" b="b"/>
            <a:pathLst>
              <a:path w="201930" h="203200">
                <a:moveTo>
                  <a:pt x="100837" y="0"/>
                </a:moveTo>
                <a:lnTo>
                  <a:pt x="61561" y="7981"/>
                </a:lnTo>
                <a:lnTo>
                  <a:pt x="29511" y="29749"/>
                </a:lnTo>
                <a:lnTo>
                  <a:pt x="7915" y="62043"/>
                </a:lnTo>
                <a:lnTo>
                  <a:pt x="0" y="101600"/>
                </a:lnTo>
                <a:lnTo>
                  <a:pt x="7915" y="141156"/>
                </a:lnTo>
                <a:lnTo>
                  <a:pt x="29511" y="173450"/>
                </a:lnTo>
                <a:lnTo>
                  <a:pt x="61561" y="195218"/>
                </a:lnTo>
                <a:lnTo>
                  <a:pt x="100837" y="203200"/>
                </a:lnTo>
                <a:lnTo>
                  <a:pt x="140061" y="195218"/>
                </a:lnTo>
                <a:lnTo>
                  <a:pt x="172116" y="173450"/>
                </a:lnTo>
                <a:lnTo>
                  <a:pt x="193742" y="141156"/>
                </a:lnTo>
                <a:lnTo>
                  <a:pt x="201675" y="101600"/>
                </a:lnTo>
                <a:lnTo>
                  <a:pt x="193742" y="62043"/>
                </a:lnTo>
                <a:lnTo>
                  <a:pt x="172116" y="29749"/>
                </a:lnTo>
                <a:lnTo>
                  <a:pt x="140061" y="7981"/>
                </a:lnTo>
                <a:lnTo>
                  <a:pt x="100837" y="0"/>
                </a:lnTo>
                <a:close/>
              </a:path>
            </a:pathLst>
          </a:custGeom>
          <a:solidFill>
            <a:srgbClr val="FFFFFF"/>
          </a:solidFill>
        </p:spPr>
        <p:txBody>
          <a:bodyPr wrap="square" lIns="0" tIns="0" rIns="0" bIns="0" rtlCol="0"/>
          <a:lstStyle/>
          <a:p>
            <a:endParaRPr/>
          </a:p>
        </p:txBody>
      </p:sp>
      <p:sp>
        <p:nvSpPr>
          <p:cNvPr id="183" name="object 183"/>
          <p:cNvSpPr/>
          <p:nvPr/>
        </p:nvSpPr>
        <p:spPr>
          <a:xfrm>
            <a:off x="1746250" y="3906596"/>
            <a:ext cx="201930" cy="203200"/>
          </a:xfrm>
          <a:custGeom>
            <a:avLst/>
            <a:gdLst/>
            <a:ahLst/>
            <a:cxnLst/>
            <a:rect l="l" t="t" r="r" b="b"/>
            <a:pathLst>
              <a:path w="201930" h="203200">
                <a:moveTo>
                  <a:pt x="0" y="101600"/>
                </a:moveTo>
                <a:lnTo>
                  <a:pt x="7915" y="62043"/>
                </a:lnTo>
                <a:lnTo>
                  <a:pt x="29511" y="29749"/>
                </a:lnTo>
                <a:lnTo>
                  <a:pt x="61561" y="7981"/>
                </a:lnTo>
                <a:lnTo>
                  <a:pt x="100837" y="0"/>
                </a:lnTo>
                <a:lnTo>
                  <a:pt x="140061" y="7981"/>
                </a:lnTo>
                <a:lnTo>
                  <a:pt x="172116" y="29749"/>
                </a:lnTo>
                <a:lnTo>
                  <a:pt x="193742" y="62043"/>
                </a:lnTo>
                <a:lnTo>
                  <a:pt x="201675" y="101600"/>
                </a:lnTo>
                <a:lnTo>
                  <a:pt x="193742" y="141156"/>
                </a:lnTo>
                <a:lnTo>
                  <a:pt x="172116" y="173450"/>
                </a:lnTo>
                <a:lnTo>
                  <a:pt x="140061" y="195218"/>
                </a:lnTo>
                <a:lnTo>
                  <a:pt x="100837" y="203200"/>
                </a:lnTo>
                <a:lnTo>
                  <a:pt x="61561" y="195218"/>
                </a:lnTo>
                <a:lnTo>
                  <a:pt x="29511" y="173450"/>
                </a:lnTo>
                <a:lnTo>
                  <a:pt x="7915" y="141156"/>
                </a:lnTo>
                <a:lnTo>
                  <a:pt x="0" y="101600"/>
                </a:lnTo>
                <a:close/>
              </a:path>
            </a:pathLst>
          </a:custGeom>
          <a:ln w="12700">
            <a:solidFill>
              <a:srgbClr val="000000"/>
            </a:solidFill>
          </a:ln>
        </p:spPr>
        <p:txBody>
          <a:bodyPr wrap="square" lIns="0" tIns="0" rIns="0" bIns="0" rtlCol="0"/>
          <a:lstStyle/>
          <a:p>
            <a:endParaRPr/>
          </a:p>
        </p:txBody>
      </p:sp>
      <p:sp>
        <p:nvSpPr>
          <p:cNvPr id="184" name="object 184"/>
          <p:cNvSpPr/>
          <p:nvPr/>
        </p:nvSpPr>
        <p:spPr>
          <a:xfrm>
            <a:off x="1825751" y="3897960"/>
            <a:ext cx="208787" cy="291084"/>
          </a:xfrm>
          <a:prstGeom prst="rect">
            <a:avLst/>
          </a:prstGeom>
          <a:blipFill>
            <a:blip r:embed="rId5" cstate="print"/>
            <a:stretch>
              <a:fillRect/>
            </a:stretch>
          </a:blipFill>
        </p:spPr>
        <p:txBody>
          <a:bodyPr wrap="square" lIns="0" tIns="0" rIns="0" bIns="0" rtlCol="0"/>
          <a:lstStyle/>
          <a:p>
            <a:endParaRPr/>
          </a:p>
        </p:txBody>
      </p:sp>
      <p:sp>
        <p:nvSpPr>
          <p:cNvPr id="185" name="object 185"/>
          <p:cNvSpPr txBox="1"/>
          <p:nvPr/>
        </p:nvSpPr>
        <p:spPr>
          <a:xfrm>
            <a:off x="1803654" y="3925773"/>
            <a:ext cx="116839"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0066"/>
                </a:solidFill>
                <a:latin typeface="Arial"/>
                <a:cs typeface="Arial"/>
              </a:rPr>
              <a:t>C</a:t>
            </a:r>
            <a:endParaRPr sz="1000">
              <a:latin typeface="Arial"/>
              <a:cs typeface="Arial"/>
            </a:endParaRPr>
          </a:p>
        </p:txBody>
      </p:sp>
      <p:sp>
        <p:nvSpPr>
          <p:cNvPr id="186" name="object 186"/>
          <p:cNvSpPr/>
          <p:nvPr/>
        </p:nvSpPr>
        <p:spPr>
          <a:xfrm>
            <a:off x="1730375" y="4217746"/>
            <a:ext cx="203200" cy="203200"/>
          </a:xfrm>
          <a:custGeom>
            <a:avLst/>
            <a:gdLst/>
            <a:ahLst/>
            <a:cxnLst/>
            <a:rect l="l" t="t" r="r" b="b"/>
            <a:pathLst>
              <a:path w="203200" h="203200">
                <a:moveTo>
                  <a:pt x="101600" y="0"/>
                </a:moveTo>
                <a:lnTo>
                  <a:pt x="62043" y="7981"/>
                </a:lnTo>
                <a:lnTo>
                  <a:pt x="29749" y="29749"/>
                </a:lnTo>
                <a:lnTo>
                  <a:pt x="7981" y="62043"/>
                </a:lnTo>
                <a:lnTo>
                  <a:pt x="0" y="101600"/>
                </a:lnTo>
                <a:lnTo>
                  <a:pt x="7981" y="141156"/>
                </a:lnTo>
                <a:lnTo>
                  <a:pt x="29749" y="173450"/>
                </a:lnTo>
                <a:lnTo>
                  <a:pt x="62043" y="195218"/>
                </a:lnTo>
                <a:lnTo>
                  <a:pt x="101600" y="203200"/>
                </a:lnTo>
                <a:lnTo>
                  <a:pt x="141156" y="195218"/>
                </a:lnTo>
                <a:lnTo>
                  <a:pt x="173450" y="173450"/>
                </a:lnTo>
                <a:lnTo>
                  <a:pt x="195218" y="141156"/>
                </a:lnTo>
                <a:lnTo>
                  <a:pt x="203200" y="101600"/>
                </a:lnTo>
                <a:lnTo>
                  <a:pt x="195218" y="62043"/>
                </a:lnTo>
                <a:lnTo>
                  <a:pt x="173450" y="29749"/>
                </a:lnTo>
                <a:lnTo>
                  <a:pt x="141156" y="7981"/>
                </a:lnTo>
                <a:lnTo>
                  <a:pt x="101600" y="0"/>
                </a:lnTo>
                <a:close/>
              </a:path>
            </a:pathLst>
          </a:custGeom>
          <a:solidFill>
            <a:srgbClr val="FFFFFF"/>
          </a:solidFill>
        </p:spPr>
        <p:txBody>
          <a:bodyPr wrap="square" lIns="0" tIns="0" rIns="0" bIns="0" rtlCol="0"/>
          <a:lstStyle/>
          <a:p>
            <a:endParaRPr/>
          </a:p>
        </p:txBody>
      </p:sp>
      <p:sp>
        <p:nvSpPr>
          <p:cNvPr id="187" name="object 187"/>
          <p:cNvSpPr/>
          <p:nvPr/>
        </p:nvSpPr>
        <p:spPr>
          <a:xfrm>
            <a:off x="1730375" y="4217746"/>
            <a:ext cx="203200" cy="203200"/>
          </a:xfrm>
          <a:custGeom>
            <a:avLst/>
            <a:gdLst/>
            <a:ahLst/>
            <a:cxnLst/>
            <a:rect l="l" t="t" r="r" b="b"/>
            <a:pathLst>
              <a:path w="203200" h="203200">
                <a:moveTo>
                  <a:pt x="0" y="101600"/>
                </a:moveTo>
                <a:lnTo>
                  <a:pt x="7981" y="62043"/>
                </a:lnTo>
                <a:lnTo>
                  <a:pt x="29749" y="29749"/>
                </a:lnTo>
                <a:lnTo>
                  <a:pt x="62043" y="7981"/>
                </a:lnTo>
                <a:lnTo>
                  <a:pt x="101600" y="0"/>
                </a:lnTo>
                <a:lnTo>
                  <a:pt x="141156" y="7981"/>
                </a:lnTo>
                <a:lnTo>
                  <a:pt x="173450" y="29749"/>
                </a:lnTo>
                <a:lnTo>
                  <a:pt x="195218" y="62043"/>
                </a:lnTo>
                <a:lnTo>
                  <a:pt x="203200" y="101600"/>
                </a:lnTo>
                <a:lnTo>
                  <a:pt x="195218" y="141156"/>
                </a:lnTo>
                <a:lnTo>
                  <a:pt x="173450" y="173450"/>
                </a:lnTo>
                <a:lnTo>
                  <a:pt x="141156" y="195218"/>
                </a:lnTo>
                <a:lnTo>
                  <a:pt x="101600" y="203200"/>
                </a:lnTo>
                <a:lnTo>
                  <a:pt x="62043" y="195218"/>
                </a:lnTo>
                <a:lnTo>
                  <a:pt x="29749" y="173450"/>
                </a:lnTo>
                <a:lnTo>
                  <a:pt x="7981" y="141156"/>
                </a:lnTo>
                <a:lnTo>
                  <a:pt x="0" y="101600"/>
                </a:lnTo>
                <a:close/>
              </a:path>
            </a:pathLst>
          </a:custGeom>
          <a:ln w="12700">
            <a:solidFill>
              <a:srgbClr val="000000"/>
            </a:solidFill>
          </a:ln>
        </p:spPr>
        <p:txBody>
          <a:bodyPr wrap="square" lIns="0" tIns="0" rIns="0" bIns="0" rtlCol="0"/>
          <a:lstStyle/>
          <a:p>
            <a:endParaRPr/>
          </a:p>
        </p:txBody>
      </p:sp>
      <p:sp>
        <p:nvSpPr>
          <p:cNvPr id="188" name="object 188"/>
          <p:cNvSpPr/>
          <p:nvPr/>
        </p:nvSpPr>
        <p:spPr>
          <a:xfrm>
            <a:off x="1810511" y="4192092"/>
            <a:ext cx="208787" cy="291083"/>
          </a:xfrm>
          <a:prstGeom prst="rect">
            <a:avLst/>
          </a:prstGeom>
          <a:blipFill>
            <a:blip r:embed="rId5" cstate="print"/>
            <a:stretch>
              <a:fillRect/>
            </a:stretch>
          </a:blipFill>
        </p:spPr>
        <p:txBody>
          <a:bodyPr wrap="square" lIns="0" tIns="0" rIns="0" bIns="0" rtlCol="0"/>
          <a:lstStyle/>
          <a:p>
            <a:endParaRPr/>
          </a:p>
        </p:txBody>
      </p:sp>
      <p:sp>
        <p:nvSpPr>
          <p:cNvPr id="189" name="object 189"/>
          <p:cNvSpPr/>
          <p:nvPr/>
        </p:nvSpPr>
        <p:spPr>
          <a:xfrm>
            <a:off x="1842516" y="4192092"/>
            <a:ext cx="208787" cy="291083"/>
          </a:xfrm>
          <a:prstGeom prst="rect">
            <a:avLst/>
          </a:prstGeom>
          <a:blipFill>
            <a:blip r:embed="rId5" cstate="print"/>
            <a:stretch>
              <a:fillRect/>
            </a:stretch>
          </a:blipFill>
        </p:spPr>
        <p:txBody>
          <a:bodyPr wrap="square" lIns="0" tIns="0" rIns="0" bIns="0" rtlCol="0"/>
          <a:lstStyle/>
          <a:p>
            <a:endParaRPr/>
          </a:p>
        </p:txBody>
      </p:sp>
      <p:sp>
        <p:nvSpPr>
          <p:cNvPr id="190" name="object 190"/>
          <p:cNvSpPr/>
          <p:nvPr/>
        </p:nvSpPr>
        <p:spPr>
          <a:xfrm>
            <a:off x="1641475" y="4360621"/>
            <a:ext cx="203200" cy="203200"/>
          </a:xfrm>
          <a:custGeom>
            <a:avLst/>
            <a:gdLst/>
            <a:ahLst/>
            <a:cxnLst/>
            <a:rect l="l" t="t" r="r" b="b"/>
            <a:pathLst>
              <a:path w="203200" h="203200">
                <a:moveTo>
                  <a:pt x="101600" y="0"/>
                </a:moveTo>
                <a:lnTo>
                  <a:pt x="62043" y="7981"/>
                </a:lnTo>
                <a:lnTo>
                  <a:pt x="29749" y="29749"/>
                </a:lnTo>
                <a:lnTo>
                  <a:pt x="7981" y="62043"/>
                </a:lnTo>
                <a:lnTo>
                  <a:pt x="0" y="101600"/>
                </a:lnTo>
                <a:lnTo>
                  <a:pt x="7981" y="141156"/>
                </a:lnTo>
                <a:lnTo>
                  <a:pt x="29749" y="173450"/>
                </a:lnTo>
                <a:lnTo>
                  <a:pt x="62043" y="195218"/>
                </a:lnTo>
                <a:lnTo>
                  <a:pt x="101600" y="203200"/>
                </a:lnTo>
                <a:lnTo>
                  <a:pt x="141156" y="195218"/>
                </a:lnTo>
                <a:lnTo>
                  <a:pt x="173450" y="173450"/>
                </a:lnTo>
                <a:lnTo>
                  <a:pt x="195218" y="141156"/>
                </a:lnTo>
                <a:lnTo>
                  <a:pt x="203200" y="101600"/>
                </a:lnTo>
                <a:lnTo>
                  <a:pt x="195218" y="62043"/>
                </a:lnTo>
                <a:lnTo>
                  <a:pt x="173450" y="29749"/>
                </a:lnTo>
                <a:lnTo>
                  <a:pt x="141156" y="7981"/>
                </a:lnTo>
                <a:lnTo>
                  <a:pt x="101600" y="0"/>
                </a:lnTo>
                <a:close/>
              </a:path>
            </a:pathLst>
          </a:custGeom>
          <a:solidFill>
            <a:srgbClr val="FFFFFF"/>
          </a:solidFill>
        </p:spPr>
        <p:txBody>
          <a:bodyPr wrap="square" lIns="0" tIns="0" rIns="0" bIns="0" rtlCol="0"/>
          <a:lstStyle/>
          <a:p>
            <a:endParaRPr/>
          </a:p>
        </p:txBody>
      </p:sp>
      <p:sp>
        <p:nvSpPr>
          <p:cNvPr id="191" name="object 191"/>
          <p:cNvSpPr/>
          <p:nvPr/>
        </p:nvSpPr>
        <p:spPr>
          <a:xfrm>
            <a:off x="1641475" y="4360621"/>
            <a:ext cx="203200" cy="203200"/>
          </a:xfrm>
          <a:custGeom>
            <a:avLst/>
            <a:gdLst/>
            <a:ahLst/>
            <a:cxnLst/>
            <a:rect l="l" t="t" r="r" b="b"/>
            <a:pathLst>
              <a:path w="203200" h="203200">
                <a:moveTo>
                  <a:pt x="0" y="101600"/>
                </a:moveTo>
                <a:lnTo>
                  <a:pt x="7981" y="62043"/>
                </a:lnTo>
                <a:lnTo>
                  <a:pt x="29749" y="29749"/>
                </a:lnTo>
                <a:lnTo>
                  <a:pt x="62043" y="7981"/>
                </a:lnTo>
                <a:lnTo>
                  <a:pt x="101600" y="0"/>
                </a:lnTo>
                <a:lnTo>
                  <a:pt x="141156" y="7981"/>
                </a:lnTo>
                <a:lnTo>
                  <a:pt x="173450" y="29749"/>
                </a:lnTo>
                <a:lnTo>
                  <a:pt x="195218" y="62043"/>
                </a:lnTo>
                <a:lnTo>
                  <a:pt x="203200" y="101600"/>
                </a:lnTo>
                <a:lnTo>
                  <a:pt x="195218" y="141156"/>
                </a:lnTo>
                <a:lnTo>
                  <a:pt x="173450" y="173450"/>
                </a:lnTo>
                <a:lnTo>
                  <a:pt x="141156" y="195218"/>
                </a:lnTo>
                <a:lnTo>
                  <a:pt x="101600" y="203200"/>
                </a:lnTo>
                <a:lnTo>
                  <a:pt x="62043" y="195218"/>
                </a:lnTo>
                <a:lnTo>
                  <a:pt x="29749" y="173450"/>
                </a:lnTo>
                <a:lnTo>
                  <a:pt x="7981" y="141156"/>
                </a:lnTo>
                <a:lnTo>
                  <a:pt x="0" y="101600"/>
                </a:lnTo>
                <a:close/>
              </a:path>
            </a:pathLst>
          </a:custGeom>
          <a:ln w="12700">
            <a:solidFill>
              <a:srgbClr val="000000"/>
            </a:solidFill>
          </a:ln>
        </p:spPr>
        <p:txBody>
          <a:bodyPr wrap="square" lIns="0" tIns="0" rIns="0" bIns="0" rtlCol="0"/>
          <a:lstStyle/>
          <a:p>
            <a:endParaRPr/>
          </a:p>
        </p:txBody>
      </p:sp>
      <p:sp>
        <p:nvSpPr>
          <p:cNvPr id="192" name="object 192"/>
          <p:cNvSpPr/>
          <p:nvPr/>
        </p:nvSpPr>
        <p:spPr>
          <a:xfrm>
            <a:off x="1720595" y="4335348"/>
            <a:ext cx="208787" cy="291084"/>
          </a:xfrm>
          <a:prstGeom prst="rect">
            <a:avLst/>
          </a:prstGeom>
          <a:blipFill>
            <a:blip r:embed="rId5" cstate="print"/>
            <a:stretch>
              <a:fillRect/>
            </a:stretch>
          </a:blipFill>
        </p:spPr>
        <p:txBody>
          <a:bodyPr wrap="square" lIns="0" tIns="0" rIns="0" bIns="0" rtlCol="0"/>
          <a:lstStyle/>
          <a:p>
            <a:endParaRPr/>
          </a:p>
        </p:txBody>
      </p:sp>
      <p:sp>
        <p:nvSpPr>
          <p:cNvPr id="193" name="object 193"/>
          <p:cNvSpPr txBox="1"/>
          <p:nvPr/>
        </p:nvSpPr>
        <p:spPr>
          <a:xfrm>
            <a:off x="1699005" y="3939514"/>
            <a:ext cx="447040" cy="600075"/>
          </a:xfrm>
          <a:prstGeom prst="rect">
            <a:avLst/>
          </a:prstGeom>
        </p:spPr>
        <p:txBody>
          <a:bodyPr vert="horz" wrap="square" lIns="0" tIns="76200" rIns="0" bIns="0" rtlCol="0">
            <a:spAutoFit/>
          </a:bodyPr>
          <a:lstStyle/>
          <a:p>
            <a:pPr marL="342900">
              <a:lnSpc>
                <a:spcPct val="100000"/>
              </a:lnSpc>
              <a:spcBef>
                <a:spcPts val="600"/>
              </a:spcBef>
            </a:pPr>
            <a:r>
              <a:rPr sz="1000" spc="-5" dirty="0">
                <a:solidFill>
                  <a:srgbClr val="000066"/>
                </a:solidFill>
                <a:latin typeface="Arial"/>
                <a:cs typeface="Arial"/>
              </a:rPr>
              <a:t>C</a:t>
            </a:r>
            <a:endParaRPr sz="1000">
              <a:latin typeface="Arial"/>
              <a:cs typeface="Arial"/>
            </a:endParaRPr>
          </a:p>
          <a:p>
            <a:pPr marL="12700" marR="30480" indent="88265">
              <a:lnSpc>
                <a:spcPts val="1130"/>
              </a:lnSpc>
              <a:spcBef>
                <a:spcPts val="595"/>
              </a:spcBef>
            </a:pPr>
            <a:r>
              <a:rPr sz="1000" spc="-5" dirty="0">
                <a:solidFill>
                  <a:srgbClr val="000066"/>
                </a:solidFill>
                <a:latin typeface="Arial"/>
                <a:cs typeface="Arial"/>
              </a:rPr>
              <a:t>C C  C</a:t>
            </a:r>
            <a:endParaRPr sz="1000">
              <a:latin typeface="Arial"/>
              <a:cs typeface="Arial"/>
            </a:endParaRPr>
          </a:p>
        </p:txBody>
      </p:sp>
      <p:sp>
        <p:nvSpPr>
          <p:cNvPr id="194" name="object 194"/>
          <p:cNvSpPr/>
          <p:nvPr/>
        </p:nvSpPr>
        <p:spPr>
          <a:xfrm>
            <a:off x="1754123" y="4335348"/>
            <a:ext cx="208787" cy="291084"/>
          </a:xfrm>
          <a:prstGeom prst="rect">
            <a:avLst/>
          </a:prstGeom>
          <a:blipFill>
            <a:blip r:embed="rId5" cstate="print"/>
            <a:stretch>
              <a:fillRect/>
            </a:stretch>
          </a:blipFill>
        </p:spPr>
        <p:txBody>
          <a:bodyPr wrap="square" lIns="0" tIns="0" rIns="0" bIns="0" rtlCol="0"/>
          <a:lstStyle/>
          <a:p>
            <a:endParaRPr/>
          </a:p>
        </p:txBody>
      </p:sp>
      <p:sp>
        <p:nvSpPr>
          <p:cNvPr id="195" name="object 195"/>
          <p:cNvSpPr/>
          <p:nvPr/>
        </p:nvSpPr>
        <p:spPr>
          <a:xfrm>
            <a:off x="2019300" y="3268421"/>
            <a:ext cx="215900" cy="481330"/>
          </a:xfrm>
          <a:custGeom>
            <a:avLst/>
            <a:gdLst/>
            <a:ahLst/>
            <a:cxnLst/>
            <a:rect l="l" t="t" r="r" b="b"/>
            <a:pathLst>
              <a:path w="215900" h="481329">
                <a:moveTo>
                  <a:pt x="215900" y="0"/>
                </a:moveTo>
                <a:lnTo>
                  <a:pt x="0" y="481075"/>
                </a:lnTo>
              </a:path>
            </a:pathLst>
          </a:custGeom>
          <a:ln w="12700">
            <a:solidFill>
              <a:srgbClr val="000066"/>
            </a:solidFill>
          </a:ln>
        </p:spPr>
        <p:txBody>
          <a:bodyPr wrap="square" lIns="0" tIns="0" rIns="0" bIns="0" rtlCol="0"/>
          <a:lstStyle/>
          <a:p>
            <a:endParaRPr/>
          </a:p>
        </p:txBody>
      </p:sp>
      <p:sp>
        <p:nvSpPr>
          <p:cNvPr id="196" name="object 196"/>
          <p:cNvSpPr/>
          <p:nvPr/>
        </p:nvSpPr>
        <p:spPr>
          <a:xfrm>
            <a:off x="1376425" y="3282772"/>
            <a:ext cx="215900" cy="481330"/>
          </a:xfrm>
          <a:custGeom>
            <a:avLst/>
            <a:gdLst/>
            <a:ahLst/>
            <a:cxnLst/>
            <a:rect l="l" t="t" r="r" b="b"/>
            <a:pathLst>
              <a:path w="215900" h="481329">
                <a:moveTo>
                  <a:pt x="0" y="0"/>
                </a:moveTo>
                <a:lnTo>
                  <a:pt x="215900" y="480949"/>
                </a:lnTo>
              </a:path>
            </a:pathLst>
          </a:custGeom>
          <a:ln w="12700">
            <a:solidFill>
              <a:srgbClr val="000066"/>
            </a:solidFill>
          </a:ln>
        </p:spPr>
        <p:txBody>
          <a:bodyPr wrap="square" lIns="0" tIns="0" rIns="0" bIns="0" rtlCol="0"/>
          <a:lstStyle/>
          <a:p>
            <a:endParaRPr/>
          </a:p>
        </p:txBody>
      </p:sp>
      <p:sp>
        <p:nvSpPr>
          <p:cNvPr id="197" name="object 197"/>
          <p:cNvSpPr/>
          <p:nvPr/>
        </p:nvSpPr>
        <p:spPr>
          <a:xfrm>
            <a:off x="1368425" y="3185871"/>
            <a:ext cx="859155" cy="141605"/>
          </a:xfrm>
          <a:custGeom>
            <a:avLst/>
            <a:gdLst/>
            <a:ahLst/>
            <a:cxnLst/>
            <a:rect l="l" t="t" r="r" b="b"/>
            <a:pathLst>
              <a:path w="859155" h="141605">
                <a:moveTo>
                  <a:pt x="429387" y="0"/>
                </a:moveTo>
                <a:lnTo>
                  <a:pt x="352213" y="1137"/>
                </a:lnTo>
                <a:lnTo>
                  <a:pt x="279574" y="4418"/>
                </a:lnTo>
                <a:lnTo>
                  <a:pt x="212682" y="9642"/>
                </a:lnTo>
                <a:lnTo>
                  <a:pt x="152752" y="16609"/>
                </a:lnTo>
                <a:lnTo>
                  <a:pt x="100997" y="25121"/>
                </a:lnTo>
                <a:lnTo>
                  <a:pt x="58631" y="34976"/>
                </a:lnTo>
                <a:lnTo>
                  <a:pt x="6919" y="57921"/>
                </a:lnTo>
                <a:lnTo>
                  <a:pt x="0" y="70612"/>
                </a:lnTo>
                <a:lnTo>
                  <a:pt x="6919" y="83306"/>
                </a:lnTo>
                <a:lnTo>
                  <a:pt x="58631" y="106280"/>
                </a:lnTo>
                <a:lnTo>
                  <a:pt x="100997" y="116155"/>
                </a:lnTo>
                <a:lnTo>
                  <a:pt x="152752" y="124688"/>
                </a:lnTo>
                <a:lnTo>
                  <a:pt x="212682" y="131675"/>
                </a:lnTo>
                <a:lnTo>
                  <a:pt x="279574" y="136916"/>
                </a:lnTo>
                <a:lnTo>
                  <a:pt x="352213" y="140208"/>
                </a:lnTo>
                <a:lnTo>
                  <a:pt x="429387" y="141350"/>
                </a:lnTo>
                <a:lnTo>
                  <a:pt x="506598" y="140208"/>
                </a:lnTo>
                <a:lnTo>
                  <a:pt x="579267" y="136916"/>
                </a:lnTo>
                <a:lnTo>
                  <a:pt x="646180" y="131675"/>
                </a:lnTo>
                <a:lnTo>
                  <a:pt x="706126" y="124688"/>
                </a:lnTo>
                <a:lnTo>
                  <a:pt x="757891" y="116155"/>
                </a:lnTo>
                <a:lnTo>
                  <a:pt x="800264" y="106280"/>
                </a:lnTo>
                <a:lnTo>
                  <a:pt x="851981" y="83306"/>
                </a:lnTo>
                <a:lnTo>
                  <a:pt x="858901" y="70612"/>
                </a:lnTo>
                <a:lnTo>
                  <a:pt x="851981" y="57921"/>
                </a:lnTo>
                <a:lnTo>
                  <a:pt x="800264" y="34976"/>
                </a:lnTo>
                <a:lnTo>
                  <a:pt x="757891" y="25121"/>
                </a:lnTo>
                <a:lnTo>
                  <a:pt x="706126" y="16609"/>
                </a:lnTo>
                <a:lnTo>
                  <a:pt x="646180" y="9642"/>
                </a:lnTo>
                <a:lnTo>
                  <a:pt x="579267" y="4418"/>
                </a:lnTo>
                <a:lnTo>
                  <a:pt x="506598" y="1137"/>
                </a:lnTo>
                <a:lnTo>
                  <a:pt x="429387" y="0"/>
                </a:lnTo>
                <a:close/>
              </a:path>
            </a:pathLst>
          </a:custGeom>
          <a:solidFill>
            <a:srgbClr val="000000"/>
          </a:solidFill>
        </p:spPr>
        <p:txBody>
          <a:bodyPr wrap="square" lIns="0" tIns="0" rIns="0" bIns="0" rtlCol="0"/>
          <a:lstStyle/>
          <a:p>
            <a:endParaRPr/>
          </a:p>
        </p:txBody>
      </p:sp>
      <p:sp>
        <p:nvSpPr>
          <p:cNvPr id="198" name="object 198"/>
          <p:cNvSpPr/>
          <p:nvPr/>
        </p:nvSpPr>
        <p:spPr>
          <a:xfrm>
            <a:off x="1368425" y="3185871"/>
            <a:ext cx="859155" cy="141605"/>
          </a:xfrm>
          <a:custGeom>
            <a:avLst/>
            <a:gdLst/>
            <a:ahLst/>
            <a:cxnLst/>
            <a:rect l="l" t="t" r="r" b="b"/>
            <a:pathLst>
              <a:path w="859155" h="141605">
                <a:moveTo>
                  <a:pt x="0" y="70612"/>
                </a:moveTo>
                <a:lnTo>
                  <a:pt x="58631" y="34976"/>
                </a:lnTo>
                <a:lnTo>
                  <a:pt x="100997" y="25121"/>
                </a:lnTo>
                <a:lnTo>
                  <a:pt x="152752" y="16609"/>
                </a:lnTo>
                <a:lnTo>
                  <a:pt x="212682" y="9642"/>
                </a:lnTo>
                <a:lnTo>
                  <a:pt x="279574" y="4418"/>
                </a:lnTo>
                <a:lnTo>
                  <a:pt x="352213" y="1137"/>
                </a:lnTo>
                <a:lnTo>
                  <a:pt x="429387" y="0"/>
                </a:lnTo>
                <a:lnTo>
                  <a:pt x="506598" y="1137"/>
                </a:lnTo>
                <a:lnTo>
                  <a:pt x="579267" y="4418"/>
                </a:lnTo>
                <a:lnTo>
                  <a:pt x="646180" y="9642"/>
                </a:lnTo>
                <a:lnTo>
                  <a:pt x="706126" y="16609"/>
                </a:lnTo>
                <a:lnTo>
                  <a:pt x="757891" y="25121"/>
                </a:lnTo>
                <a:lnTo>
                  <a:pt x="800264" y="34976"/>
                </a:lnTo>
                <a:lnTo>
                  <a:pt x="851981" y="57921"/>
                </a:lnTo>
                <a:lnTo>
                  <a:pt x="858901" y="70612"/>
                </a:lnTo>
                <a:lnTo>
                  <a:pt x="851981" y="83306"/>
                </a:lnTo>
                <a:lnTo>
                  <a:pt x="800264" y="106280"/>
                </a:lnTo>
                <a:lnTo>
                  <a:pt x="757891" y="116155"/>
                </a:lnTo>
                <a:lnTo>
                  <a:pt x="706126" y="124688"/>
                </a:lnTo>
                <a:lnTo>
                  <a:pt x="646180" y="131675"/>
                </a:lnTo>
                <a:lnTo>
                  <a:pt x="579267" y="136916"/>
                </a:lnTo>
                <a:lnTo>
                  <a:pt x="506598" y="140208"/>
                </a:lnTo>
                <a:lnTo>
                  <a:pt x="429387" y="141350"/>
                </a:lnTo>
                <a:lnTo>
                  <a:pt x="352213" y="140208"/>
                </a:lnTo>
                <a:lnTo>
                  <a:pt x="279574" y="136916"/>
                </a:lnTo>
                <a:lnTo>
                  <a:pt x="212682" y="131675"/>
                </a:lnTo>
                <a:lnTo>
                  <a:pt x="152752" y="124688"/>
                </a:lnTo>
                <a:lnTo>
                  <a:pt x="100997" y="116155"/>
                </a:lnTo>
                <a:lnTo>
                  <a:pt x="58631" y="106280"/>
                </a:lnTo>
                <a:lnTo>
                  <a:pt x="6919" y="83306"/>
                </a:lnTo>
                <a:lnTo>
                  <a:pt x="0" y="70612"/>
                </a:lnTo>
                <a:close/>
              </a:path>
            </a:pathLst>
          </a:custGeom>
          <a:ln w="12700">
            <a:solidFill>
              <a:srgbClr val="000066"/>
            </a:solidFill>
          </a:ln>
        </p:spPr>
        <p:txBody>
          <a:bodyPr wrap="square" lIns="0" tIns="0" rIns="0" bIns="0" rtlCol="0"/>
          <a:lstStyle/>
          <a:p>
            <a:endParaRPr/>
          </a:p>
        </p:txBody>
      </p:sp>
      <p:sp>
        <p:nvSpPr>
          <p:cNvPr id="199" name="object 199"/>
          <p:cNvSpPr/>
          <p:nvPr/>
        </p:nvSpPr>
        <p:spPr>
          <a:xfrm>
            <a:off x="1597786" y="3750259"/>
            <a:ext cx="412750" cy="43180"/>
          </a:xfrm>
          <a:custGeom>
            <a:avLst/>
            <a:gdLst/>
            <a:ahLst/>
            <a:cxnLst/>
            <a:rect l="l" t="t" r="r" b="b"/>
            <a:pathLst>
              <a:path w="412750" h="43179">
                <a:moveTo>
                  <a:pt x="412750" y="0"/>
                </a:moveTo>
                <a:lnTo>
                  <a:pt x="372951" y="25269"/>
                </a:lnTo>
                <a:lnTo>
                  <a:pt x="328286" y="34536"/>
                </a:lnTo>
                <a:lnTo>
                  <a:pt x="271631" y="40615"/>
                </a:lnTo>
                <a:lnTo>
                  <a:pt x="206375" y="42799"/>
                </a:lnTo>
                <a:lnTo>
                  <a:pt x="141167" y="40615"/>
                </a:lnTo>
                <a:lnTo>
                  <a:pt x="84517" y="34536"/>
                </a:lnTo>
                <a:lnTo>
                  <a:pt x="39835" y="25269"/>
                </a:lnTo>
                <a:lnTo>
                  <a:pt x="10526" y="13521"/>
                </a:lnTo>
                <a:lnTo>
                  <a:pt x="0" y="0"/>
                </a:lnTo>
                <a:lnTo>
                  <a:pt x="10526" y="13521"/>
                </a:lnTo>
                <a:lnTo>
                  <a:pt x="39835" y="25269"/>
                </a:lnTo>
                <a:lnTo>
                  <a:pt x="84517" y="34536"/>
                </a:lnTo>
                <a:lnTo>
                  <a:pt x="141167" y="40615"/>
                </a:lnTo>
                <a:lnTo>
                  <a:pt x="206375" y="42799"/>
                </a:lnTo>
                <a:lnTo>
                  <a:pt x="271631" y="40615"/>
                </a:lnTo>
                <a:lnTo>
                  <a:pt x="328286" y="34536"/>
                </a:lnTo>
                <a:lnTo>
                  <a:pt x="372951" y="25269"/>
                </a:lnTo>
                <a:lnTo>
                  <a:pt x="402235" y="13521"/>
                </a:lnTo>
                <a:lnTo>
                  <a:pt x="412750" y="0"/>
                </a:lnTo>
                <a:close/>
              </a:path>
            </a:pathLst>
          </a:custGeom>
          <a:ln w="12700">
            <a:solidFill>
              <a:srgbClr val="000066"/>
            </a:solidFill>
          </a:ln>
        </p:spPr>
        <p:txBody>
          <a:bodyPr wrap="square" lIns="0" tIns="0" rIns="0" bIns="0" rtlCol="0"/>
          <a:lstStyle/>
          <a:p>
            <a:endParaRPr/>
          </a:p>
        </p:txBody>
      </p:sp>
      <p:sp>
        <p:nvSpPr>
          <p:cNvPr id="200" name="TextBox 199"/>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9643066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503" y="481634"/>
            <a:ext cx="7558507" cy="627736"/>
          </a:xfrm>
          <a:prstGeom prst="rect">
            <a:avLst/>
          </a:prstGeom>
        </p:spPr>
        <p:txBody>
          <a:bodyPr vert="horz" wrap="square" lIns="0" tIns="12065" rIns="0" bIns="0" rtlCol="0">
            <a:spAutoFit/>
          </a:bodyPr>
          <a:lstStyle/>
          <a:p>
            <a:pPr marL="12700">
              <a:lnSpc>
                <a:spcPct val="100000"/>
              </a:lnSpc>
              <a:spcBef>
                <a:spcPts val="95"/>
              </a:spcBef>
            </a:pPr>
            <a:r>
              <a:rPr lang="en-GB" spc="-185" dirty="0" smtClean="0"/>
              <a:t>Contingency: </a:t>
            </a:r>
            <a:r>
              <a:rPr lang="en-IN" spc="-165" dirty="0" smtClean="0"/>
              <a:t>Types </a:t>
            </a:r>
            <a:endParaRPr spc="-185" dirty="0"/>
          </a:p>
        </p:txBody>
      </p:sp>
      <p:sp>
        <p:nvSpPr>
          <p:cNvPr id="3" name="object 3"/>
          <p:cNvSpPr txBox="1"/>
          <p:nvPr/>
        </p:nvSpPr>
        <p:spPr>
          <a:xfrm>
            <a:off x="622503" y="1109370"/>
            <a:ext cx="8098790" cy="5266690"/>
          </a:xfrm>
          <a:prstGeom prst="rect">
            <a:avLst/>
          </a:prstGeom>
        </p:spPr>
        <p:txBody>
          <a:bodyPr vert="horz" wrap="square" lIns="0" tIns="172720" rIns="0" bIns="0" rtlCol="0">
            <a:spAutoFit/>
          </a:bodyPr>
          <a:lstStyle/>
          <a:p>
            <a:pPr marL="12700">
              <a:lnSpc>
                <a:spcPct val="100000"/>
              </a:lnSpc>
              <a:spcBef>
                <a:spcPts val="1360"/>
              </a:spcBef>
            </a:pPr>
            <a:r>
              <a:rPr sz="2800" spc="-155" dirty="0">
                <a:solidFill>
                  <a:srgbClr val="1B5CA4"/>
                </a:solidFill>
                <a:latin typeface="Wingdings"/>
                <a:cs typeface="Wingdings"/>
              </a:rPr>
              <a:t></a:t>
            </a:r>
            <a:r>
              <a:rPr sz="2800" b="1" spc="-155" dirty="0">
                <a:solidFill>
                  <a:srgbClr val="5F5F5F"/>
                </a:solidFill>
                <a:latin typeface="Arial"/>
                <a:cs typeface="Arial"/>
              </a:rPr>
              <a:t>Primary </a:t>
            </a:r>
            <a:r>
              <a:rPr sz="2800" b="1" spc="-285" dirty="0">
                <a:solidFill>
                  <a:srgbClr val="5F5F5F"/>
                </a:solidFill>
                <a:latin typeface="Arial"/>
                <a:cs typeface="Arial"/>
              </a:rPr>
              <a:t>contingency</a:t>
            </a:r>
            <a:r>
              <a:rPr sz="2800" b="1" spc="-35" dirty="0">
                <a:solidFill>
                  <a:srgbClr val="5F5F5F"/>
                </a:solidFill>
                <a:latin typeface="Arial"/>
                <a:cs typeface="Arial"/>
              </a:rPr>
              <a:t> </a:t>
            </a:r>
            <a:r>
              <a:rPr sz="2800" b="1" spc="-180" dirty="0">
                <a:solidFill>
                  <a:srgbClr val="5F5F5F"/>
                </a:solidFill>
                <a:latin typeface="Arial"/>
                <a:cs typeface="Arial"/>
              </a:rPr>
              <a:t>(standard)</a:t>
            </a:r>
            <a:endParaRPr sz="2800" dirty="0">
              <a:latin typeface="Arial"/>
              <a:cs typeface="Arial"/>
            </a:endParaRPr>
          </a:p>
          <a:p>
            <a:pPr marL="12700">
              <a:lnSpc>
                <a:spcPct val="100000"/>
              </a:lnSpc>
              <a:spcBef>
                <a:spcPts val="1260"/>
              </a:spcBef>
            </a:pPr>
            <a:r>
              <a:rPr sz="2800" spc="-225" dirty="0">
                <a:solidFill>
                  <a:srgbClr val="1B5CA4"/>
                </a:solidFill>
                <a:latin typeface="Wingdings"/>
                <a:cs typeface="Wingdings"/>
              </a:rPr>
              <a:t></a:t>
            </a:r>
            <a:r>
              <a:rPr sz="2800" b="1" spc="-225" dirty="0" smtClean="0">
                <a:solidFill>
                  <a:srgbClr val="5F5F5F"/>
                </a:solidFill>
                <a:latin typeface="Arial"/>
                <a:cs typeface="Arial"/>
              </a:rPr>
              <a:t>Condition</a:t>
            </a:r>
            <a:r>
              <a:rPr lang="en-IN" sz="2800" b="1" spc="-225" dirty="0" smtClean="0">
                <a:solidFill>
                  <a:srgbClr val="5F5F5F"/>
                </a:solidFill>
                <a:latin typeface="Arial"/>
                <a:cs typeface="Arial"/>
              </a:rPr>
              <a:t>al</a:t>
            </a:r>
            <a:r>
              <a:rPr sz="2800" b="1" spc="-225" dirty="0" smtClean="0">
                <a:solidFill>
                  <a:srgbClr val="5F5F5F"/>
                </a:solidFill>
                <a:latin typeface="Arial"/>
                <a:cs typeface="Arial"/>
              </a:rPr>
              <a:t>:</a:t>
            </a:r>
            <a:endParaRPr sz="2800" dirty="0">
              <a:latin typeface="Arial"/>
              <a:cs typeface="Arial"/>
            </a:endParaRPr>
          </a:p>
          <a:p>
            <a:pPr marL="756285" indent="-286385">
              <a:lnSpc>
                <a:spcPts val="2735"/>
              </a:lnSpc>
              <a:spcBef>
                <a:spcPts val="350"/>
              </a:spcBef>
              <a:buClr>
                <a:srgbClr val="1B5CA4"/>
              </a:buClr>
              <a:buFont typeface="Wingdings"/>
              <a:buChar char=""/>
              <a:tabLst>
                <a:tab pos="756285" algn="l"/>
                <a:tab pos="756920" algn="l"/>
              </a:tabLst>
            </a:pPr>
            <a:r>
              <a:rPr sz="2400" spc="-170" dirty="0">
                <a:solidFill>
                  <a:srgbClr val="5F5F5F"/>
                </a:solidFill>
                <a:latin typeface="Arial"/>
                <a:cs typeface="Arial"/>
              </a:rPr>
              <a:t>specify </a:t>
            </a:r>
            <a:r>
              <a:rPr sz="2400" spc="-220" dirty="0">
                <a:solidFill>
                  <a:srgbClr val="5F5F5F"/>
                </a:solidFill>
                <a:latin typeface="Arial"/>
                <a:cs typeface="Arial"/>
              </a:rPr>
              <a:t>a </a:t>
            </a:r>
            <a:r>
              <a:rPr sz="2400" spc="-170" dirty="0">
                <a:solidFill>
                  <a:srgbClr val="5F5F5F"/>
                </a:solidFill>
                <a:latin typeface="Arial"/>
                <a:cs typeface="Arial"/>
              </a:rPr>
              <a:t>component </a:t>
            </a:r>
            <a:r>
              <a:rPr sz="2400" spc="-165" dirty="0">
                <a:solidFill>
                  <a:srgbClr val="5F5F5F"/>
                </a:solidFill>
                <a:latin typeface="Arial"/>
                <a:cs typeface="Arial"/>
              </a:rPr>
              <a:t>(node </a:t>
            </a:r>
            <a:r>
              <a:rPr sz="2400" spc="-120" dirty="0">
                <a:solidFill>
                  <a:srgbClr val="5F5F5F"/>
                </a:solidFill>
                <a:latin typeface="Arial"/>
                <a:cs typeface="Arial"/>
              </a:rPr>
              <a:t>or</a:t>
            </a:r>
            <a:r>
              <a:rPr sz="2400" spc="275" dirty="0">
                <a:solidFill>
                  <a:srgbClr val="5F5F5F"/>
                </a:solidFill>
                <a:latin typeface="Arial"/>
                <a:cs typeface="Arial"/>
              </a:rPr>
              <a:t> </a:t>
            </a:r>
            <a:r>
              <a:rPr sz="2400" spc="-135" dirty="0">
                <a:solidFill>
                  <a:srgbClr val="5F5F5F"/>
                </a:solidFill>
                <a:latin typeface="Arial"/>
                <a:cs typeface="Arial"/>
              </a:rPr>
              <a:t>branch)</a:t>
            </a:r>
            <a:endParaRPr sz="2400" dirty="0">
              <a:latin typeface="Arial"/>
              <a:cs typeface="Arial"/>
            </a:endParaRPr>
          </a:p>
          <a:p>
            <a:pPr marL="756285" indent="-286385">
              <a:lnSpc>
                <a:spcPts val="2735"/>
              </a:lnSpc>
              <a:buClr>
                <a:srgbClr val="1B5CA4"/>
              </a:buClr>
              <a:buFont typeface="Wingdings"/>
              <a:buChar char=""/>
              <a:tabLst>
                <a:tab pos="756285" algn="l"/>
                <a:tab pos="756920" algn="l"/>
              </a:tabLst>
            </a:pPr>
            <a:r>
              <a:rPr sz="2400" spc="-185" dirty="0">
                <a:solidFill>
                  <a:srgbClr val="5F5F5F"/>
                </a:solidFill>
                <a:latin typeface="Arial"/>
                <a:cs typeface="Arial"/>
              </a:rPr>
              <a:t>Specify </a:t>
            </a:r>
            <a:r>
              <a:rPr sz="2400" spc="-120" dirty="0">
                <a:solidFill>
                  <a:srgbClr val="5F5F5F"/>
                </a:solidFill>
                <a:latin typeface="Arial"/>
                <a:cs typeface="Arial"/>
              </a:rPr>
              <a:t>the</a:t>
            </a:r>
            <a:r>
              <a:rPr sz="2400" dirty="0">
                <a:solidFill>
                  <a:srgbClr val="5F5F5F"/>
                </a:solidFill>
                <a:latin typeface="Arial"/>
                <a:cs typeface="Arial"/>
              </a:rPr>
              <a:t> </a:t>
            </a:r>
            <a:r>
              <a:rPr sz="2400" spc="-114" dirty="0">
                <a:solidFill>
                  <a:srgbClr val="5F5F5F"/>
                </a:solidFill>
                <a:latin typeface="Arial"/>
                <a:cs typeface="Arial"/>
              </a:rPr>
              <a:t>condition:</a:t>
            </a:r>
            <a:endParaRPr sz="2400" dirty="0">
              <a:latin typeface="Arial"/>
              <a:cs typeface="Arial"/>
            </a:endParaRPr>
          </a:p>
          <a:p>
            <a:pPr marL="1155700" lvl="1" indent="-228600">
              <a:lnSpc>
                <a:spcPct val="100000"/>
              </a:lnSpc>
              <a:spcBef>
                <a:spcPts val="505"/>
              </a:spcBef>
              <a:buClr>
                <a:srgbClr val="1B5CA4"/>
              </a:buClr>
              <a:buChar char="•"/>
              <a:tabLst>
                <a:tab pos="1156335" algn="l"/>
                <a:tab pos="2936875" algn="l"/>
                <a:tab pos="3549015" algn="l"/>
                <a:tab pos="3921760" algn="l"/>
              </a:tabLst>
            </a:pPr>
            <a:r>
              <a:rPr sz="2400" spc="-195" dirty="0">
                <a:solidFill>
                  <a:srgbClr val="5F5F5F"/>
                </a:solidFill>
                <a:latin typeface="Arial"/>
                <a:cs typeface="Arial"/>
              </a:rPr>
              <a:t>Node</a:t>
            </a:r>
            <a:r>
              <a:rPr sz="2400" spc="-70" dirty="0">
                <a:solidFill>
                  <a:srgbClr val="5F5F5F"/>
                </a:solidFill>
                <a:latin typeface="Arial"/>
                <a:cs typeface="Arial"/>
              </a:rPr>
              <a:t> </a:t>
            </a:r>
            <a:r>
              <a:rPr sz="2400" spc="-145" dirty="0">
                <a:solidFill>
                  <a:srgbClr val="5F5F5F"/>
                </a:solidFill>
                <a:latin typeface="Arial"/>
                <a:cs typeface="Arial"/>
              </a:rPr>
              <a:t>voltage	</a:t>
            </a:r>
            <a:r>
              <a:rPr sz="2400" spc="-204" dirty="0">
                <a:solidFill>
                  <a:srgbClr val="5F5F5F"/>
                </a:solidFill>
                <a:latin typeface="Arial"/>
                <a:cs typeface="Arial"/>
              </a:rPr>
              <a:t>&gt;</a:t>
            </a:r>
            <a:r>
              <a:rPr sz="2400" spc="-90" dirty="0">
                <a:solidFill>
                  <a:srgbClr val="5F5F5F"/>
                </a:solidFill>
                <a:latin typeface="Arial"/>
                <a:cs typeface="Arial"/>
              </a:rPr>
              <a:t> </a:t>
            </a:r>
            <a:r>
              <a:rPr sz="2400" spc="-125" dirty="0">
                <a:solidFill>
                  <a:srgbClr val="5F5F5F"/>
                </a:solidFill>
                <a:latin typeface="Arial"/>
                <a:cs typeface="Arial"/>
              </a:rPr>
              <a:t>or	</a:t>
            </a:r>
            <a:r>
              <a:rPr sz="2400" spc="-204" dirty="0">
                <a:solidFill>
                  <a:srgbClr val="5F5F5F"/>
                </a:solidFill>
                <a:latin typeface="Arial"/>
                <a:cs typeface="Arial"/>
              </a:rPr>
              <a:t>&lt;	</a:t>
            </a:r>
            <a:r>
              <a:rPr sz="2400" spc="-235" dirty="0">
                <a:solidFill>
                  <a:srgbClr val="5F5F5F"/>
                </a:solidFill>
                <a:latin typeface="Arial"/>
                <a:cs typeface="Arial"/>
              </a:rPr>
              <a:t>some</a:t>
            </a:r>
            <a:r>
              <a:rPr sz="2400" spc="-95" dirty="0">
                <a:solidFill>
                  <a:srgbClr val="5F5F5F"/>
                </a:solidFill>
                <a:latin typeface="Arial"/>
                <a:cs typeface="Arial"/>
              </a:rPr>
              <a:t> </a:t>
            </a:r>
            <a:r>
              <a:rPr sz="2400" spc="-135" dirty="0">
                <a:solidFill>
                  <a:srgbClr val="5F5F5F"/>
                </a:solidFill>
                <a:latin typeface="Arial"/>
                <a:cs typeface="Arial"/>
              </a:rPr>
              <a:t>threshold</a:t>
            </a:r>
            <a:endParaRPr sz="2400" dirty="0">
              <a:latin typeface="Arial"/>
              <a:cs typeface="Arial"/>
            </a:endParaRPr>
          </a:p>
          <a:p>
            <a:pPr marL="1155700" lvl="1" indent="-228600">
              <a:lnSpc>
                <a:spcPct val="100000"/>
              </a:lnSpc>
              <a:spcBef>
                <a:spcPts val="570"/>
              </a:spcBef>
              <a:buClr>
                <a:srgbClr val="1B5CA4"/>
              </a:buClr>
              <a:buChar char="•"/>
              <a:tabLst>
                <a:tab pos="1156335" algn="l"/>
                <a:tab pos="2802890" algn="l"/>
                <a:tab pos="3175000" algn="l"/>
              </a:tabLst>
            </a:pPr>
            <a:r>
              <a:rPr sz="2400" spc="-160" dirty="0">
                <a:solidFill>
                  <a:srgbClr val="5F5F5F"/>
                </a:solidFill>
                <a:latin typeface="Arial"/>
                <a:cs typeface="Arial"/>
              </a:rPr>
              <a:t>Branch</a:t>
            </a:r>
            <a:r>
              <a:rPr sz="2400" spc="-85" dirty="0">
                <a:solidFill>
                  <a:srgbClr val="5F5F5F"/>
                </a:solidFill>
                <a:latin typeface="Arial"/>
                <a:cs typeface="Arial"/>
              </a:rPr>
              <a:t> </a:t>
            </a:r>
            <a:r>
              <a:rPr sz="2400" spc="-65" dirty="0">
                <a:solidFill>
                  <a:srgbClr val="5F5F5F"/>
                </a:solidFill>
                <a:latin typeface="Arial"/>
                <a:cs typeface="Arial"/>
              </a:rPr>
              <a:t>flow	</a:t>
            </a:r>
            <a:r>
              <a:rPr sz="2400" spc="-204" dirty="0">
                <a:solidFill>
                  <a:srgbClr val="5F5F5F"/>
                </a:solidFill>
                <a:latin typeface="Arial"/>
                <a:cs typeface="Arial"/>
              </a:rPr>
              <a:t>&gt;	</a:t>
            </a:r>
            <a:r>
              <a:rPr sz="2400" spc="-235" dirty="0">
                <a:solidFill>
                  <a:srgbClr val="5F5F5F"/>
                </a:solidFill>
                <a:latin typeface="Arial"/>
                <a:cs typeface="Arial"/>
              </a:rPr>
              <a:t>some</a:t>
            </a:r>
            <a:r>
              <a:rPr sz="2400" spc="-95" dirty="0">
                <a:solidFill>
                  <a:srgbClr val="5F5F5F"/>
                </a:solidFill>
                <a:latin typeface="Arial"/>
                <a:cs typeface="Arial"/>
              </a:rPr>
              <a:t> </a:t>
            </a:r>
            <a:r>
              <a:rPr sz="2400" spc="-135" dirty="0">
                <a:solidFill>
                  <a:srgbClr val="5F5F5F"/>
                </a:solidFill>
                <a:latin typeface="Arial"/>
                <a:cs typeface="Arial"/>
              </a:rPr>
              <a:t>threshold</a:t>
            </a:r>
            <a:endParaRPr sz="2400" dirty="0">
              <a:latin typeface="Arial"/>
              <a:cs typeface="Arial"/>
            </a:endParaRPr>
          </a:p>
          <a:p>
            <a:pPr marL="355600" marR="763905" indent="-342900">
              <a:lnSpc>
                <a:spcPts val="3020"/>
              </a:lnSpc>
              <a:spcBef>
                <a:spcPts val="1075"/>
              </a:spcBef>
            </a:pPr>
            <a:r>
              <a:rPr sz="2800" spc="55" dirty="0">
                <a:solidFill>
                  <a:srgbClr val="1B5CA4"/>
                </a:solidFill>
                <a:latin typeface="Wingdings"/>
                <a:cs typeface="Wingdings"/>
              </a:rPr>
              <a:t></a:t>
            </a:r>
            <a:r>
              <a:rPr sz="2800" b="1" spc="55" dirty="0">
                <a:solidFill>
                  <a:srgbClr val="5F5F5F"/>
                </a:solidFill>
                <a:latin typeface="Arial"/>
                <a:cs typeface="Arial"/>
              </a:rPr>
              <a:t>If </a:t>
            </a:r>
            <a:r>
              <a:rPr sz="2800" b="1" spc="-254" dirty="0">
                <a:solidFill>
                  <a:srgbClr val="5F5F5F"/>
                </a:solidFill>
                <a:latin typeface="Arial"/>
                <a:cs typeface="Arial"/>
              </a:rPr>
              <a:t>condition </a:t>
            </a:r>
            <a:r>
              <a:rPr sz="2800" b="1" spc="-260" dirty="0">
                <a:solidFill>
                  <a:srgbClr val="5F5F5F"/>
                </a:solidFill>
                <a:latin typeface="Arial"/>
                <a:cs typeface="Arial"/>
              </a:rPr>
              <a:t>is </a:t>
            </a:r>
            <a:r>
              <a:rPr sz="2800" b="1" spc="-160" dirty="0">
                <a:solidFill>
                  <a:srgbClr val="5F5F5F"/>
                </a:solidFill>
                <a:latin typeface="Arial"/>
                <a:cs typeface="Arial"/>
              </a:rPr>
              <a:t>true </a:t>
            </a:r>
            <a:r>
              <a:rPr sz="2800" b="1" spc="-200" dirty="0">
                <a:solidFill>
                  <a:srgbClr val="5F5F5F"/>
                </a:solidFill>
                <a:latin typeface="Arial"/>
                <a:cs typeface="Arial"/>
              </a:rPr>
              <a:t>in </a:t>
            </a:r>
            <a:r>
              <a:rPr sz="2800" b="1" spc="-190" dirty="0">
                <a:solidFill>
                  <a:srgbClr val="5F5F5F"/>
                </a:solidFill>
                <a:latin typeface="Arial"/>
                <a:cs typeface="Arial"/>
              </a:rPr>
              <a:t>the </a:t>
            </a:r>
            <a:r>
              <a:rPr sz="2800" b="1" spc="-195" dirty="0">
                <a:solidFill>
                  <a:srgbClr val="5F5F5F"/>
                </a:solidFill>
                <a:latin typeface="Arial"/>
                <a:cs typeface="Arial"/>
              </a:rPr>
              <a:t>result </a:t>
            </a:r>
            <a:r>
              <a:rPr sz="2800" b="1" spc="-204" dirty="0">
                <a:solidFill>
                  <a:srgbClr val="5F5F5F"/>
                </a:solidFill>
                <a:latin typeface="Arial"/>
                <a:cs typeface="Arial"/>
              </a:rPr>
              <a:t>of primary  </a:t>
            </a:r>
            <a:r>
              <a:rPr sz="2800" b="1" spc="-265" dirty="0">
                <a:solidFill>
                  <a:srgbClr val="5F5F5F"/>
                </a:solidFill>
                <a:latin typeface="Arial"/>
                <a:cs typeface="Arial"/>
              </a:rPr>
              <a:t>contingency, </a:t>
            </a:r>
            <a:r>
              <a:rPr sz="2800" b="1" spc="-229" dirty="0">
                <a:solidFill>
                  <a:srgbClr val="5F5F5F"/>
                </a:solidFill>
                <a:latin typeface="Arial"/>
                <a:cs typeface="Arial"/>
              </a:rPr>
              <a:t>implement </a:t>
            </a:r>
            <a:r>
              <a:rPr sz="2800" b="1" spc="-225" dirty="0">
                <a:solidFill>
                  <a:srgbClr val="5F5F5F"/>
                </a:solidFill>
                <a:latin typeface="Arial"/>
                <a:cs typeface="Arial"/>
              </a:rPr>
              <a:t>a </a:t>
            </a:r>
            <a:r>
              <a:rPr sz="2800" b="1" spc="-300" dirty="0">
                <a:solidFill>
                  <a:srgbClr val="5F5F5F"/>
                </a:solidFill>
                <a:latin typeface="Arial"/>
                <a:cs typeface="Arial"/>
              </a:rPr>
              <a:t>secondary</a:t>
            </a:r>
            <a:r>
              <a:rPr sz="2800" b="1" spc="-160" dirty="0">
                <a:solidFill>
                  <a:srgbClr val="5F5F5F"/>
                </a:solidFill>
                <a:latin typeface="Arial"/>
                <a:cs typeface="Arial"/>
              </a:rPr>
              <a:t> </a:t>
            </a:r>
            <a:r>
              <a:rPr sz="2800" b="1" spc="-285" dirty="0">
                <a:solidFill>
                  <a:srgbClr val="5F5F5F"/>
                </a:solidFill>
                <a:latin typeface="Arial"/>
                <a:cs typeface="Arial"/>
              </a:rPr>
              <a:t>contingency</a:t>
            </a:r>
            <a:endParaRPr sz="2800" dirty="0">
              <a:latin typeface="Arial"/>
              <a:cs typeface="Arial"/>
            </a:endParaRPr>
          </a:p>
          <a:p>
            <a:pPr marL="12700">
              <a:lnSpc>
                <a:spcPts val="3195"/>
              </a:lnSpc>
              <a:spcBef>
                <a:spcPts val="1225"/>
              </a:spcBef>
            </a:pPr>
            <a:r>
              <a:rPr sz="2800" spc="-180" dirty="0">
                <a:solidFill>
                  <a:srgbClr val="1B5CA4"/>
                </a:solidFill>
                <a:latin typeface="Wingdings"/>
                <a:cs typeface="Wingdings"/>
              </a:rPr>
              <a:t></a:t>
            </a:r>
            <a:r>
              <a:rPr sz="2800" b="1" spc="-180" dirty="0">
                <a:solidFill>
                  <a:srgbClr val="5F5F5F"/>
                </a:solidFill>
                <a:latin typeface="Arial"/>
                <a:cs typeface="Arial"/>
              </a:rPr>
              <a:t>Report </a:t>
            </a:r>
            <a:r>
              <a:rPr sz="2800" b="1" spc="-204" dirty="0">
                <a:solidFill>
                  <a:srgbClr val="5F5F5F"/>
                </a:solidFill>
                <a:latin typeface="Arial"/>
                <a:cs typeface="Arial"/>
              </a:rPr>
              <a:t>violation </a:t>
            </a:r>
            <a:r>
              <a:rPr sz="2800" b="1" spc="-260" dirty="0">
                <a:solidFill>
                  <a:srgbClr val="5F5F5F"/>
                </a:solidFill>
                <a:latin typeface="Arial"/>
                <a:cs typeface="Arial"/>
              </a:rPr>
              <a:t>only </a:t>
            </a:r>
            <a:r>
              <a:rPr sz="2800" b="1" spc="-75" dirty="0">
                <a:solidFill>
                  <a:srgbClr val="5F5F5F"/>
                </a:solidFill>
                <a:latin typeface="Arial"/>
                <a:cs typeface="Arial"/>
              </a:rPr>
              <a:t>if </a:t>
            </a:r>
            <a:r>
              <a:rPr sz="2800" b="1" spc="-350" dirty="0">
                <a:solidFill>
                  <a:srgbClr val="5F5F5F"/>
                </a:solidFill>
                <a:latin typeface="Arial"/>
                <a:cs typeface="Arial"/>
              </a:rPr>
              <a:t>some </a:t>
            </a:r>
            <a:r>
              <a:rPr sz="2800" b="1" spc="-254" dirty="0">
                <a:solidFill>
                  <a:srgbClr val="5F5F5F"/>
                </a:solidFill>
                <a:latin typeface="Arial"/>
                <a:cs typeface="Arial"/>
              </a:rPr>
              <a:t>exists </a:t>
            </a:r>
            <a:r>
              <a:rPr sz="2800" b="1" spc="-210" dirty="0">
                <a:solidFill>
                  <a:srgbClr val="5F5F5F"/>
                </a:solidFill>
                <a:latin typeface="Arial"/>
                <a:cs typeface="Arial"/>
              </a:rPr>
              <a:t>in </a:t>
            </a:r>
            <a:r>
              <a:rPr sz="2800" b="1" spc="-185" dirty="0">
                <a:solidFill>
                  <a:srgbClr val="5F5F5F"/>
                </a:solidFill>
                <a:latin typeface="Arial"/>
                <a:cs typeface="Arial"/>
              </a:rPr>
              <a:t>the </a:t>
            </a:r>
            <a:r>
              <a:rPr sz="2800" b="1" spc="-195" dirty="0">
                <a:solidFill>
                  <a:srgbClr val="5F5F5F"/>
                </a:solidFill>
                <a:latin typeface="Arial"/>
                <a:cs typeface="Arial"/>
              </a:rPr>
              <a:t>result </a:t>
            </a:r>
            <a:r>
              <a:rPr sz="2800" b="1" spc="-204" dirty="0">
                <a:solidFill>
                  <a:srgbClr val="5F5F5F"/>
                </a:solidFill>
                <a:latin typeface="Arial"/>
                <a:cs typeface="Arial"/>
              </a:rPr>
              <a:t>of</a:t>
            </a:r>
            <a:r>
              <a:rPr sz="2800" b="1" spc="-490" dirty="0">
                <a:solidFill>
                  <a:srgbClr val="5F5F5F"/>
                </a:solidFill>
                <a:latin typeface="Arial"/>
                <a:cs typeface="Arial"/>
              </a:rPr>
              <a:t> </a:t>
            </a:r>
            <a:r>
              <a:rPr sz="2800" b="1" spc="-185" dirty="0">
                <a:solidFill>
                  <a:srgbClr val="5F5F5F"/>
                </a:solidFill>
                <a:latin typeface="Arial"/>
                <a:cs typeface="Arial"/>
              </a:rPr>
              <a:t>the</a:t>
            </a:r>
            <a:endParaRPr sz="2800" dirty="0">
              <a:latin typeface="Arial"/>
              <a:cs typeface="Arial"/>
            </a:endParaRPr>
          </a:p>
          <a:p>
            <a:pPr marL="355600">
              <a:lnSpc>
                <a:spcPts val="3195"/>
              </a:lnSpc>
            </a:pPr>
            <a:r>
              <a:rPr sz="2800" b="1" spc="-300" dirty="0">
                <a:solidFill>
                  <a:srgbClr val="5F5F5F"/>
                </a:solidFill>
                <a:latin typeface="Arial"/>
                <a:cs typeface="Arial"/>
              </a:rPr>
              <a:t>secondary</a:t>
            </a:r>
            <a:r>
              <a:rPr sz="2800" b="1" spc="-95" dirty="0">
                <a:solidFill>
                  <a:srgbClr val="5F5F5F"/>
                </a:solidFill>
                <a:latin typeface="Arial"/>
                <a:cs typeface="Arial"/>
              </a:rPr>
              <a:t> </a:t>
            </a:r>
            <a:r>
              <a:rPr sz="2800" b="1" spc="-285" dirty="0">
                <a:solidFill>
                  <a:srgbClr val="5F5F5F"/>
                </a:solidFill>
                <a:latin typeface="Arial"/>
                <a:cs typeface="Arial"/>
              </a:rPr>
              <a:t>contingency</a:t>
            </a:r>
            <a:endParaRPr sz="2800" dirty="0">
              <a:latin typeface="Arial"/>
              <a:cs typeface="Arial"/>
            </a:endParaRPr>
          </a:p>
          <a:p>
            <a:pPr marL="12700">
              <a:lnSpc>
                <a:spcPct val="100000"/>
              </a:lnSpc>
              <a:spcBef>
                <a:spcPts val="1260"/>
              </a:spcBef>
            </a:pPr>
            <a:r>
              <a:rPr sz="2800" spc="-180" dirty="0">
                <a:solidFill>
                  <a:srgbClr val="1B5CA4"/>
                </a:solidFill>
                <a:latin typeface="Wingdings"/>
                <a:cs typeface="Wingdings"/>
              </a:rPr>
              <a:t></a:t>
            </a:r>
            <a:r>
              <a:rPr sz="2800" b="1" spc="-180" dirty="0">
                <a:solidFill>
                  <a:srgbClr val="5F5F5F"/>
                </a:solidFill>
                <a:latin typeface="Arial"/>
                <a:cs typeface="Arial"/>
              </a:rPr>
              <a:t>Report </a:t>
            </a:r>
            <a:r>
              <a:rPr sz="2800" b="1" spc="-75" dirty="0">
                <a:solidFill>
                  <a:srgbClr val="5F5F5F"/>
                </a:solidFill>
                <a:latin typeface="Arial"/>
                <a:cs typeface="Arial"/>
              </a:rPr>
              <a:t>if </a:t>
            </a:r>
            <a:r>
              <a:rPr sz="2800" b="1" spc="-260" dirty="0">
                <a:solidFill>
                  <a:srgbClr val="5F5F5F"/>
                </a:solidFill>
                <a:latin typeface="Arial"/>
                <a:cs typeface="Arial"/>
              </a:rPr>
              <a:t>condition </a:t>
            </a:r>
            <a:r>
              <a:rPr sz="2800" b="1" spc="-229" dirty="0">
                <a:solidFill>
                  <a:srgbClr val="5F5F5F"/>
                </a:solidFill>
                <a:latin typeface="Arial"/>
                <a:cs typeface="Arial"/>
              </a:rPr>
              <a:t>was</a:t>
            </a:r>
            <a:r>
              <a:rPr sz="2800" b="1" spc="-385" dirty="0">
                <a:solidFill>
                  <a:srgbClr val="5F5F5F"/>
                </a:solidFill>
                <a:latin typeface="Arial"/>
                <a:cs typeface="Arial"/>
              </a:rPr>
              <a:t> </a:t>
            </a:r>
            <a:r>
              <a:rPr sz="2800" b="1" spc="-160" dirty="0">
                <a:solidFill>
                  <a:srgbClr val="5F5F5F"/>
                </a:solidFill>
                <a:latin typeface="Arial"/>
                <a:cs typeface="Arial"/>
              </a:rPr>
              <a:t>true</a:t>
            </a:r>
            <a:endParaRPr sz="2800" dirty="0">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100473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061981" y="764704"/>
            <a:ext cx="7024744" cy="1143000"/>
          </a:xfrm>
        </p:spPr>
        <p:txBody>
          <a:bodyPr/>
          <a:lstStyle/>
          <a:p>
            <a:pPr algn="ctr" eaLnBrk="1" hangingPunct="1"/>
            <a:r>
              <a:rPr lang="en-US" altLang="en-US" sz="2800" b="1" u="sng" dirty="0" smtClean="0">
                <a:solidFill>
                  <a:schemeClr val="tx2"/>
                </a:solidFill>
              </a:rPr>
              <a:t>BLOCK DIAGRAM OF A TYPICAL</a:t>
            </a:r>
            <a:br>
              <a:rPr lang="en-US" altLang="en-US" sz="2800" b="1" u="sng" dirty="0" smtClean="0">
                <a:solidFill>
                  <a:schemeClr val="tx2"/>
                </a:solidFill>
              </a:rPr>
            </a:br>
            <a:r>
              <a:rPr lang="en-US" altLang="en-US" sz="2800" b="1" u="sng" dirty="0" smtClean="0">
                <a:solidFill>
                  <a:schemeClr val="tx2"/>
                </a:solidFill>
              </a:rPr>
              <a:t> SCADA SYSTEM</a:t>
            </a:r>
          </a:p>
        </p:txBody>
      </p:sp>
      <p:sp>
        <p:nvSpPr>
          <p:cNvPr id="13315" name="Rectangle 3"/>
          <p:cNvSpPr>
            <a:spLocks noChangeArrowheads="1"/>
          </p:cNvSpPr>
          <p:nvPr/>
        </p:nvSpPr>
        <p:spPr bwMode="auto">
          <a:xfrm>
            <a:off x="505933" y="2362200"/>
            <a:ext cx="990600" cy="1752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solidFill>
                  <a:srgbClr val="FFFFFF"/>
                </a:solidFill>
              </a:rPr>
              <a:t>SCADA</a:t>
            </a:r>
          </a:p>
          <a:p>
            <a:pPr algn="ctr" eaLnBrk="1" hangingPunct="1"/>
            <a:r>
              <a:rPr lang="en-US" altLang="en-US">
                <a:solidFill>
                  <a:srgbClr val="FFFFFF"/>
                </a:solidFill>
              </a:rPr>
              <a:t>H/W &amp;</a:t>
            </a:r>
          </a:p>
          <a:p>
            <a:pPr algn="ctr" eaLnBrk="1" hangingPunct="1"/>
            <a:r>
              <a:rPr lang="en-US" altLang="en-US">
                <a:solidFill>
                  <a:srgbClr val="FFFFFF"/>
                </a:solidFill>
              </a:rPr>
              <a:t>S/W</a:t>
            </a:r>
          </a:p>
        </p:txBody>
      </p:sp>
      <p:sp>
        <p:nvSpPr>
          <p:cNvPr id="13316" name="Rectangle 4"/>
          <p:cNvSpPr>
            <a:spLocks noChangeArrowheads="1"/>
          </p:cNvSpPr>
          <p:nvPr/>
        </p:nvSpPr>
        <p:spPr bwMode="auto">
          <a:xfrm>
            <a:off x="4419600" y="2362200"/>
            <a:ext cx="685800" cy="1752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endParaRPr lang="en-US" altLang="en-US"/>
          </a:p>
        </p:txBody>
      </p:sp>
      <p:sp>
        <p:nvSpPr>
          <p:cNvPr id="13317" name="Rectangle 5"/>
          <p:cNvSpPr>
            <a:spLocks noChangeArrowheads="1"/>
          </p:cNvSpPr>
          <p:nvPr/>
        </p:nvSpPr>
        <p:spPr bwMode="auto">
          <a:xfrm>
            <a:off x="1981200" y="2362200"/>
            <a:ext cx="685800" cy="1752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endParaRPr lang="en-US" altLang="en-US"/>
          </a:p>
        </p:txBody>
      </p:sp>
      <p:sp>
        <p:nvSpPr>
          <p:cNvPr id="13318" name="Rectangle 6" descr="10%"/>
          <p:cNvSpPr>
            <a:spLocks noChangeArrowheads="1"/>
          </p:cNvSpPr>
          <p:nvPr/>
        </p:nvSpPr>
        <p:spPr bwMode="auto">
          <a:xfrm>
            <a:off x="7162800" y="2362200"/>
            <a:ext cx="685800" cy="2743200"/>
          </a:xfrm>
          <a:prstGeom prst="rect">
            <a:avLst/>
          </a:prstGeom>
          <a:pattFill prst="pct10">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endParaRPr lang="en-US" altLang="en-US"/>
          </a:p>
        </p:txBody>
      </p:sp>
      <p:sp>
        <p:nvSpPr>
          <p:cNvPr id="13319" name="Rectangle 7"/>
          <p:cNvSpPr>
            <a:spLocks noChangeArrowheads="1"/>
          </p:cNvSpPr>
          <p:nvPr/>
        </p:nvSpPr>
        <p:spPr bwMode="auto">
          <a:xfrm>
            <a:off x="5791200" y="2362200"/>
            <a:ext cx="914400" cy="1752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endParaRPr lang="en-US" altLang="en-US">
              <a:solidFill>
                <a:srgbClr val="FF33CC"/>
              </a:solidFill>
            </a:endParaRPr>
          </a:p>
        </p:txBody>
      </p:sp>
      <p:sp>
        <p:nvSpPr>
          <p:cNvPr id="13320" name="Rectangle 8"/>
          <p:cNvSpPr>
            <a:spLocks noChangeArrowheads="1"/>
          </p:cNvSpPr>
          <p:nvPr/>
        </p:nvSpPr>
        <p:spPr bwMode="auto">
          <a:xfrm>
            <a:off x="8001000" y="2362200"/>
            <a:ext cx="914400" cy="27432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endParaRPr lang="en-US" altLang="en-US"/>
          </a:p>
        </p:txBody>
      </p:sp>
      <p:sp>
        <p:nvSpPr>
          <p:cNvPr id="13321" name="AutoShape 9"/>
          <p:cNvSpPr>
            <a:spLocks noChangeArrowheads="1"/>
          </p:cNvSpPr>
          <p:nvPr/>
        </p:nvSpPr>
        <p:spPr bwMode="auto">
          <a:xfrm>
            <a:off x="2738438" y="2667000"/>
            <a:ext cx="1617662" cy="990600"/>
          </a:xfrm>
          <a:prstGeom prst="leftRightArrow">
            <a:avLst>
              <a:gd name="adj1" fmla="val 50000"/>
              <a:gd name="adj2" fmla="val 3266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algn="ctr" eaLnBrk="1" hangingPunct="1"/>
            <a:r>
              <a:rPr lang="en-US" altLang="en-US"/>
              <a:t>MEDIA</a:t>
            </a:r>
          </a:p>
        </p:txBody>
      </p:sp>
      <p:sp>
        <p:nvSpPr>
          <p:cNvPr id="13322" name="Line 10"/>
          <p:cNvSpPr>
            <a:spLocks noChangeShapeType="1"/>
          </p:cNvSpPr>
          <p:nvPr/>
        </p:nvSpPr>
        <p:spPr bwMode="auto">
          <a:xfrm flipH="1" flipV="1">
            <a:off x="1496533" y="3192463"/>
            <a:ext cx="483080" cy="793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23" name="Line 11"/>
          <p:cNvSpPr>
            <a:spLocks noChangeShapeType="1"/>
          </p:cNvSpPr>
          <p:nvPr/>
        </p:nvSpPr>
        <p:spPr bwMode="auto">
          <a:xfrm>
            <a:off x="5105400" y="32004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24" name="Line 12"/>
          <p:cNvSpPr>
            <a:spLocks noChangeShapeType="1"/>
          </p:cNvSpPr>
          <p:nvPr/>
        </p:nvSpPr>
        <p:spPr bwMode="auto">
          <a:xfrm flipH="1">
            <a:off x="6705600" y="2895600"/>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25" name="Line 13"/>
          <p:cNvSpPr>
            <a:spLocks noChangeShapeType="1"/>
          </p:cNvSpPr>
          <p:nvPr/>
        </p:nvSpPr>
        <p:spPr bwMode="auto">
          <a:xfrm flipH="1">
            <a:off x="7772400" y="28194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26" name="Text Box 14"/>
          <p:cNvSpPr txBox="1">
            <a:spLocks noChangeArrowheads="1"/>
          </p:cNvSpPr>
          <p:nvPr/>
        </p:nvSpPr>
        <p:spPr bwMode="auto">
          <a:xfrm>
            <a:off x="1908175" y="2349500"/>
            <a:ext cx="100806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dirty="0" smtClean="0"/>
              <a:t>C</a:t>
            </a:r>
          </a:p>
          <a:p>
            <a:pPr eaLnBrk="1" hangingPunct="1"/>
            <a:r>
              <a:rPr lang="en-US" altLang="en-US" dirty="0"/>
              <a:t>O</a:t>
            </a:r>
            <a:r>
              <a:rPr lang="en-US" altLang="en-US" dirty="0" smtClean="0"/>
              <a:t>   </a:t>
            </a:r>
          </a:p>
          <a:p>
            <a:pPr eaLnBrk="1" hangingPunct="1"/>
            <a:r>
              <a:rPr lang="en-US" altLang="en-US" dirty="0" smtClean="0"/>
              <a:t>M   </a:t>
            </a:r>
            <a:r>
              <a:rPr lang="en-US" altLang="en-US" dirty="0"/>
              <a:t>E</a:t>
            </a:r>
          </a:p>
          <a:p>
            <a:pPr eaLnBrk="1" hangingPunct="1"/>
            <a:r>
              <a:rPr lang="en-US" altLang="en-US" dirty="0"/>
              <a:t>M   Q</a:t>
            </a:r>
          </a:p>
          <a:p>
            <a:pPr eaLnBrk="1" hangingPunct="1"/>
            <a:r>
              <a:rPr lang="en-US" altLang="en-US" dirty="0" smtClean="0"/>
              <a:t>       P</a:t>
            </a:r>
            <a:endParaRPr lang="en-US" altLang="en-US" dirty="0"/>
          </a:p>
          <a:p>
            <a:pPr eaLnBrk="1" hangingPunct="1"/>
            <a:r>
              <a:rPr lang="en-US" altLang="en-US" dirty="0"/>
              <a:t>      </a:t>
            </a:r>
            <a:r>
              <a:rPr lang="en-US" altLang="en-US" dirty="0" smtClean="0"/>
              <a:t> T</a:t>
            </a:r>
            <a:endParaRPr lang="en-US" altLang="en-US" dirty="0"/>
          </a:p>
        </p:txBody>
      </p:sp>
      <p:sp>
        <p:nvSpPr>
          <p:cNvPr id="13327" name="Text Box 15"/>
          <p:cNvSpPr txBox="1">
            <a:spLocks noChangeArrowheads="1"/>
          </p:cNvSpPr>
          <p:nvPr/>
        </p:nvSpPr>
        <p:spPr bwMode="auto">
          <a:xfrm>
            <a:off x="4403725" y="2322513"/>
            <a:ext cx="64152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dirty="0"/>
              <a:t>C  </a:t>
            </a:r>
            <a:endParaRPr lang="en-US" altLang="en-US" dirty="0" smtClean="0"/>
          </a:p>
          <a:p>
            <a:pPr eaLnBrk="1" hangingPunct="1"/>
            <a:r>
              <a:rPr lang="en-US" altLang="en-US" dirty="0" smtClean="0"/>
              <a:t>O  </a:t>
            </a:r>
          </a:p>
          <a:p>
            <a:pPr eaLnBrk="1" hangingPunct="1"/>
            <a:r>
              <a:rPr lang="en-US" altLang="en-US" dirty="0" smtClean="0"/>
              <a:t>M  </a:t>
            </a:r>
            <a:r>
              <a:rPr lang="en-US" altLang="en-US" dirty="0"/>
              <a:t>E</a:t>
            </a:r>
          </a:p>
          <a:p>
            <a:pPr eaLnBrk="1" hangingPunct="1"/>
            <a:r>
              <a:rPr lang="en-US" altLang="en-US" dirty="0"/>
              <a:t>M  Q</a:t>
            </a:r>
          </a:p>
          <a:p>
            <a:pPr eaLnBrk="1" hangingPunct="1"/>
            <a:r>
              <a:rPr lang="en-US" altLang="en-US" dirty="0"/>
              <a:t> </a:t>
            </a:r>
            <a:r>
              <a:rPr lang="en-US" altLang="en-US" dirty="0" smtClean="0"/>
              <a:t>     </a:t>
            </a:r>
            <a:r>
              <a:rPr lang="en-US" altLang="en-US" dirty="0"/>
              <a:t>P</a:t>
            </a:r>
          </a:p>
          <a:p>
            <a:pPr eaLnBrk="1" hangingPunct="1"/>
            <a:r>
              <a:rPr lang="en-US" altLang="en-US" dirty="0"/>
              <a:t>      T</a:t>
            </a:r>
          </a:p>
          <a:p>
            <a:pPr eaLnBrk="1" hangingPunct="1"/>
            <a:endParaRPr lang="en-US" altLang="en-US" dirty="0"/>
          </a:p>
        </p:txBody>
      </p:sp>
      <p:sp>
        <p:nvSpPr>
          <p:cNvPr id="13328" name="Text Box 16"/>
          <p:cNvSpPr txBox="1">
            <a:spLocks noChangeArrowheads="1"/>
          </p:cNvSpPr>
          <p:nvPr/>
        </p:nvSpPr>
        <p:spPr bwMode="auto">
          <a:xfrm>
            <a:off x="5738901" y="2333626"/>
            <a:ext cx="101899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dirty="0" smtClean="0"/>
              <a:t>Remote</a:t>
            </a:r>
            <a:endParaRPr lang="en-US" altLang="en-US" dirty="0"/>
          </a:p>
          <a:p>
            <a:pPr eaLnBrk="1" hangingPunct="1"/>
            <a:endParaRPr lang="en-US" altLang="en-US" dirty="0"/>
          </a:p>
          <a:p>
            <a:pPr eaLnBrk="1" hangingPunct="1"/>
            <a:r>
              <a:rPr lang="en-US" altLang="en-US" dirty="0" smtClean="0"/>
              <a:t>Terminal</a:t>
            </a:r>
            <a:endParaRPr lang="en-US" altLang="en-US" dirty="0"/>
          </a:p>
          <a:p>
            <a:pPr eaLnBrk="1" hangingPunct="1"/>
            <a:endParaRPr lang="en-US" altLang="en-US" dirty="0"/>
          </a:p>
          <a:p>
            <a:pPr eaLnBrk="1" hangingPunct="1"/>
            <a:r>
              <a:rPr lang="en-US" altLang="en-US" dirty="0" smtClean="0"/>
              <a:t>Unit</a:t>
            </a:r>
            <a:endParaRPr lang="en-US" altLang="en-US" dirty="0"/>
          </a:p>
          <a:p>
            <a:pPr eaLnBrk="1" hangingPunct="1"/>
            <a:endParaRPr lang="en-US" altLang="en-US" dirty="0"/>
          </a:p>
        </p:txBody>
      </p:sp>
      <p:sp>
        <p:nvSpPr>
          <p:cNvPr id="13329" name="Text Box 17"/>
          <p:cNvSpPr txBox="1">
            <a:spLocks noChangeArrowheads="1"/>
          </p:cNvSpPr>
          <p:nvPr/>
        </p:nvSpPr>
        <p:spPr bwMode="auto">
          <a:xfrm>
            <a:off x="7146925" y="2322513"/>
            <a:ext cx="666750" cy="311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dirty="0"/>
              <a:t>T   </a:t>
            </a:r>
            <a:r>
              <a:rPr lang="en-US" altLang="en-US" dirty="0" smtClean="0"/>
              <a:t>P</a:t>
            </a:r>
            <a:endParaRPr lang="en-US" altLang="en-US" dirty="0"/>
          </a:p>
          <a:p>
            <a:pPr eaLnBrk="1" hangingPunct="1"/>
            <a:r>
              <a:rPr lang="en-US" altLang="en-US" dirty="0"/>
              <a:t>R  A</a:t>
            </a:r>
          </a:p>
          <a:p>
            <a:pPr eaLnBrk="1" hangingPunct="1"/>
            <a:r>
              <a:rPr lang="en-US" altLang="en-US" dirty="0"/>
              <a:t>A  N</a:t>
            </a:r>
          </a:p>
          <a:p>
            <a:pPr eaLnBrk="1" hangingPunct="1"/>
            <a:r>
              <a:rPr lang="en-US" altLang="en-US" dirty="0"/>
              <a:t>N  E</a:t>
            </a:r>
          </a:p>
          <a:p>
            <a:pPr eaLnBrk="1" hangingPunct="1"/>
            <a:r>
              <a:rPr lang="en-US" altLang="en-US" dirty="0"/>
              <a:t>S  L</a:t>
            </a:r>
          </a:p>
          <a:p>
            <a:pPr eaLnBrk="1" hangingPunct="1"/>
            <a:r>
              <a:rPr lang="en-US" altLang="en-US" dirty="0"/>
              <a:t>D</a:t>
            </a:r>
          </a:p>
          <a:p>
            <a:pPr eaLnBrk="1" hangingPunct="1"/>
            <a:r>
              <a:rPr lang="en-US" altLang="en-US" dirty="0"/>
              <a:t>U</a:t>
            </a:r>
          </a:p>
          <a:p>
            <a:pPr eaLnBrk="1" hangingPunct="1"/>
            <a:r>
              <a:rPr lang="en-US" altLang="en-US" dirty="0"/>
              <a:t>C</a:t>
            </a:r>
          </a:p>
          <a:p>
            <a:pPr eaLnBrk="1" hangingPunct="1"/>
            <a:r>
              <a:rPr lang="en-US" altLang="en-US" dirty="0"/>
              <a:t>E</a:t>
            </a:r>
          </a:p>
          <a:p>
            <a:pPr eaLnBrk="1" hangingPunct="1"/>
            <a:r>
              <a:rPr lang="en-US" altLang="en-US" dirty="0"/>
              <a:t>R</a:t>
            </a:r>
          </a:p>
          <a:p>
            <a:pPr eaLnBrk="1" hangingPunct="1"/>
            <a:endParaRPr lang="en-US" altLang="en-US" dirty="0"/>
          </a:p>
        </p:txBody>
      </p:sp>
      <p:sp>
        <p:nvSpPr>
          <p:cNvPr id="13330" name="Text Box 18"/>
          <p:cNvSpPr txBox="1">
            <a:spLocks noChangeArrowheads="1"/>
          </p:cNvSpPr>
          <p:nvPr/>
        </p:nvSpPr>
        <p:spPr bwMode="auto">
          <a:xfrm>
            <a:off x="8061325" y="2398713"/>
            <a:ext cx="8572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a:t>C  &amp; R</a:t>
            </a:r>
          </a:p>
          <a:p>
            <a:pPr eaLnBrk="1" hangingPunct="1"/>
            <a:endParaRPr lang="en-US" altLang="en-US"/>
          </a:p>
          <a:p>
            <a:pPr eaLnBrk="1" hangingPunct="1"/>
            <a:r>
              <a:rPr lang="en-US" altLang="en-US" sz="1600"/>
              <a:t>PANEL</a:t>
            </a:r>
          </a:p>
        </p:txBody>
      </p:sp>
      <p:sp>
        <p:nvSpPr>
          <p:cNvPr id="13331" name="Line 19"/>
          <p:cNvSpPr>
            <a:spLocks noChangeShapeType="1"/>
          </p:cNvSpPr>
          <p:nvPr/>
        </p:nvSpPr>
        <p:spPr bwMode="auto">
          <a:xfrm>
            <a:off x="2667000" y="5334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32" name="Line 20"/>
          <p:cNvSpPr>
            <a:spLocks noChangeShapeType="1"/>
          </p:cNvSpPr>
          <p:nvPr/>
        </p:nvSpPr>
        <p:spPr bwMode="auto">
          <a:xfrm>
            <a:off x="4343400" y="5334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33" name="Line 21"/>
          <p:cNvSpPr>
            <a:spLocks noChangeShapeType="1"/>
          </p:cNvSpPr>
          <p:nvPr/>
        </p:nvSpPr>
        <p:spPr bwMode="auto">
          <a:xfrm>
            <a:off x="8915400" y="53340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34" name="Line 22"/>
          <p:cNvSpPr>
            <a:spLocks noChangeShapeType="1"/>
          </p:cNvSpPr>
          <p:nvPr/>
        </p:nvSpPr>
        <p:spPr bwMode="auto">
          <a:xfrm>
            <a:off x="533400" y="53340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35" name="Text Box 23"/>
          <p:cNvSpPr txBox="1">
            <a:spLocks noChangeArrowheads="1"/>
          </p:cNvSpPr>
          <p:nvPr/>
        </p:nvSpPr>
        <p:spPr bwMode="auto">
          <a:xfrm>
            <a:off x="914400" y="5410200"/>
            <a:ext cx="1371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a:t>CONTROL</a:t>
            </a:r>
          </a:p>
          <a:p>
            <a:pPr eaLnBrk="1" hangingPunct="1"/>
            <a:r>
              <a:rPr lang="en-US" altLang="en-US"/>
              <a:t>CENTRE</a:t>
            </a:r>
          </a:p>
        </p:txBody>
      </p:sp>
      <p:sp>
        <p:nvSpPr>
          <p:cNvPr id="13336" name="Text Box 24"/>
          <p:cNvSpPr txBox="1">
            <a:spLocks noChangeArrowheads="1"/>
          </p:cNvSpPr>
          <p:nvPr/>
        </p:nvSpPr>
        <p:spPr bwMode="auto">
          <a:xfrm>
            <a:off x="5394325" y="5294313"/>
            <a:ext cx="28508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dirty="0"/>
              <a:t>SUBSTATION / </a:t>
            </a:r>
            <a:r>
              <a:rPr lang="en-US" altLang="en-US" dirty="0" smtClean="0"/>
              <a:t>GENERATNG</a:t>
            </a:r>
          </a:p>
          <a:p>
            <a:pPr algn="ctr" eaLnBrk="1" hangingPunct="1"/>
            <a:r>
              <a:rPr lang="en-US" altLang="en-US" dirty="0" smtClean="0"/>
              <a:t>STATION</a:t>
            </a:r>
            <a:endParaRPr lang="en-US" altLang="en-US" dirty="0"/>
          </a:p>
        </p:txBody>
      </p:sp>
      <p:sp>
        <p:nvSpPr>
          <p:cNvPr id="13337" name="Line 25"/>
          <p:cNvSpPr>
            <a:spLocks noChangeShapeType="1"/>
          </p:cNvSpPr>
          <p:nvPr/>
        </p:nvSpPr>
        <p:spPr bwMode="auto">
          <a:xfrm flipH="1">
            <a:off x="43434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38" name="Line 26"/>
          <p:cNvSpPr>
            <a:spLocks noChangeShapeType="1"/>
          </p:cNvSpPr>
          <p:nvPr/>
        </p:nvSpPr>
        <p:spPr bwMode="auto">
          <a:xfrm>
            <a:off x="8610600" y="5562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39" name="Line 27"/>
          <p:cNvSpPr>
            <a:spLocks noChangeShapeType="1"/>
          </p:cNvSpPr>
          <p:nvPr/>
        </p:nvSpPr>
        <p:spPr bwMode="auto">
          <a:xfrm flipH="1">
            <a:off x="533400" y="56388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40" name="Line 28"/>
          <p:cNvSpPr>
            <a:spLocks noChangeShapeType="1"/>
          </p:cNvSpPr>
          <p:nvPr/>
        </p:nvSpPr>
        <p:spPr bwMode="auto">
          <a:xfrm>
            <a:off x="2438400" y="56388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341" name="Text Box 29"/>
          <p:cNvSpPr txBox="1">
            <a:spLocks noChangeArrowheads="1"/>
          </p:cNvSpPr>
          <p:nvPr/>
        </p:nvSpPr>
        <p:spPr bwMode="auto">
          <a:xfrm>
            <a:off x="2543489" y="5030569"/>
            <a:ext cx="200336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ndara" pitchFamily="34" charset="0"/>
                <a:cs typeface="Arial" pitchFamily="34" charset="0"/>
              </a:defRPr>
            </a:lvl1pPr>
            <a:lvl2pPr marL="742950" indent="-285750" eaLnBrk="0" hangingPunct="0">
              <a:defRPr>
                <a:solidFill>
                  <a:schemeClr val="tx1"/>
                </a:solidFill>
                <a:latin typeface="Candara" pitchFamily="34" charset="0"/>
                <a:cs typeface="Arial" pitchFamily="34" charset="0"/>
              </a:defRPr>
            </a:lvl2pPr>
            <a:lvl3pPr marL="1143000" indent="-228600" eaLnBrk="0" hangingPunct="0">
              <a:defRPr>
                <a:solidFill>
                  <a:schemeClr val="tx1"/>
                </a:solidFill>
                <a:latin typeface="Candara" pitchFamily="34" charset="0"/>
                <a:cs typeface="Arial" pitchFamily="34" charset="0"/>
              </a:defRPr>
            </a:lvl3pPr>
            <a:lvl4pPr marL="1600200" indent="-228600" eaLnBrk="0" hangingPunct="0">
              <a:defRPr>
                <a:solidFill>
                  <a:schemeClr val="tx1"/>
                </a:solidFill>
                <a:latin typeface="Candara" pitchFamily="34" charset="0"/>
                <a:cs typeface="Arial" pitchFamily="34" charset="0"/>
              </a:defRPr>
            </a:lvl4pPr>
            <a:lvl5pPr marL="2057400" indent="-228600" eaLnBrk="0" hangingPunct="0">
              <a:defRPr>
                <a:solidFill>
                  <a:schemeClr val="tx1"/>
                </a:solidFill>
                <a:latin typeface="Candara" pitchFamily="34" charset="0"/>
                <a:cs typeface="Arial" pitchFamily="34" charset="0"/>
              </a:defRPr>
            </a:lvl5pPr>
            <a:lvl6pPr marL="2514600" indent="-228600" eaLnBrk="0" fontAlgn="base" hangingPunct="0">
              <a:spcBef>
                <a:spcPct val="0"/>
              </a:spcBef>
              <a:spcAft>
                <a:spcPct val="0"/>
              </a:spcAft>
              <a:defRPr>
                <a:solidFill>
                  <a:schemeClr val="tx1"/>
                </a:solidFill>
                <a:latin typeface="Candara" pitchFamily="34" charset="0"/>
                <a:cs typeface="Arial" pitchFamily="34" charset="0"/>
              </a:defRPr>
            </a:lvl6pPr>
            <a:lvl7pPr marL="2971800" indent="-228600" eaLnBrk="0" fontAlgn="base" hangingPunct="0">
              <a:spcBef>
                <a:spcPct val="0"/>
              </a:spcBef>
              <a:spcAft>
                <a:spcPct val="0"/>
              </a:spcAft>
              <a:defRPr>
                <a:solidFill>
                  <a:schemeClr val="tx1"/>
                </a:solidFill>
                <a:latin typeface="Candara" pitchFamily="34" charset="0"/>
                <a:cs typeface="Arial" pitchFamily="34" charset="0"/>
              </a:defRPr>
            </a:lvl7pPr>
            <a:lvl8pPr marL="3429000" indent="-228600" eaLnBrk="0" fontAlgn="base" hangingPunct="0">
              <a:spcBef>
                <a:spcPct val="0"/>
              </a:spcBef>
              <a:spcAft>
                <a:spcPct val="0"/>
              </a:spcAft>
              <a:defRPr>
                <a:solidFill>
                  <a:schemeClr val="tx1"/>
                </a:solidFill>
                <a:latin typeface="Candara" pitchFamily="34" charset="0"/>
                <a:cs typeface="Arial" pitchFamily="34" charset="0"/>
              </a:defRPr>
            </a:lvl8pPr>
            <a:lvl9pPr marL="3886200" indent="-228600" eaLnBrk="0" fontAlgn="base" hangingPunct="0">
              <a:spcBef>
                <a:spcPct val="0"/>
              </a:spcBef>
              <a:spcAft>
                <a:spcPct val="0"/>
              </a:spcAft>
              <a:defRPr>
                <a:solidFill>
                  <a:schemeClr val="tx1"/>
                </a:solidFill>
                <a:latin typeface="Candara" pitchFamily="34" charset="0"/>
                <a:cs typeface="Arial" pitchFamily="34" charset="0"/>
              </a:defRPr>
            </a:lvl9pPr>
          </a:lstStyle>
          <a:p>
            <a:pPr eaLnBrk="1" hangingPunct="1"/>
            <a:r>
              <a:rPr lang="en-US" altLang="en-US" dirty="0" smtClean="0"/>
              <a:t>COMMUNICATION</a:t>
            </a:r>
            <a:endParaRPr lang="en-US" altLang="en-US" dirty="0"/>
          </a:p>
          <a:p>
            <a:pPr algn="ctr" eaLnBrk="1" hangingPunct="1"/>
            <a:r>
              <a:rPr lang="en-US" altLang="en-US" dirty="0"/>
              <a:t>MEDIA</a:t>
            </a:r>
          </a:p>
        </p:txBody>
      </p:sp>
      <p:sp>
        <p:nvSpPr>
          <p:cNvPr id="30" name="TextBox 29"/>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8811675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5234" y="620688"/>
            <a:ext cx="8147832" cy="627736"/>
          </a:xfrm>
          <a:prstGeom prst="rect">
            <a:avLst/>
          </a:prstGeom>
        </p:spPr>
        <p:txBody>
          <a:bodyPr vert="horz" wrap="square" lIns="0" tIns="12065" rIns="0" bIns="0" rtlCol="0">
            <a:spAutoFit/>
          </a:bodyPr>
          <a:lstStyle/>
          <a:p>
            <a:pPr marL="12700">
              <a:lnSpc>
                <a:spcPct val="100000"/>
              </a:lnSpc>
              <a:spcBef>
                <a:spcPts val="95"/>
              </a:spcBef>
            </a:pPr>
            <a:r>
              <a:rPr lang="en-IN" spc="-210" dirty="0" smtClean="0"/>
              <a:t>RT</a:t>
            </a:r>
            <a:r>
              <a:rPr spc="-210" dirty="0" smtClean="0"/>
              <a:t>C</a:t>
            </a:r>
            <a:r>
              <a:rPr spc="-215" dirty="0" smtClean="0"/>
              <a:t>A</a:t>
            </a:r>
            <a:r>
              <a:rPr lang="en-IN" spc="-215" dirty="0" smtClean="0"/>
              <a:t>:</a:t>
            </a:r>
            <a:r>
              <a:rPr spc="-215" dirty="0" smtClean="0"/>
              <a:t> </a:t>
            </a:r>
            <a:r>
              <a:rPr spc="-100" dirty="0"/>
              <a:t>Input </a:t>
            </a:r>
            <a:r>
              <a:rPr spc="-215" dirty="0"/>
              <a:t>and</a:t>
            </a:r>
            <a:r>
              <a:rPr spc="100" dirty="0"/>
              <a:t> </a:t>
            </a:r>
            <a:r>
              <a:rPr spc="-150" dirty="0"/>
              <a:t>Output</a:t>
            </a:r>
          </a:p>
        </p:txBody>
      </p:sp>
      <p:sp>
        <p:nvSpPr>
          <p:cNvPr id="3" name="object 3"/>
          <p:cNvSpPr/>
          <p:nvPr/>
        </p:nvSpPr>
        <p:spPr>
          <a:xfrm>
            <a:off x="4318000" y="1744662"/>
            <a:ext cx="1600200" cy="633730"/>
          </a:xfrm>
          <a:custGeom>
            <a:avLst/>
            <a:gdLst/>
            <a:ahLst/>
            <a:cxnLst/>
            <a:rect l="l" t="t" r="r" b="b"/>
            <a:pathLst>
              <a:path w="1600200" h="633730">
                <a:moveTo>
                  <a:pt x="0" y="633412"/>
                </a:moveTo>
                <a:lnTo>
                  <a:pt x="1600200" y="633412"/>
                </a:lnTo>
                <a:lnTo>
                  <a:pt x="1600200" y="0"/>
                </a:lnTo>
                <a:lnTo>
                  <a:pt x="0" y="0"/>
                </a:lnTo>
                <a:lnTo>
                  <a:pt x="0" y="633412"/>
                </a:lnTo>
                <a:close/>
              </a:path>
            </a:pathLst>
          </a:custGeom>
          <a:solidFill>
            <a:srgbClr val="FFFFFF"/>
          </a:solidFill>
        </p:spPr>
        <p:txBody>
          <a:bodyPr wrap="square" lIns="0" tIns="0" rIns="0" bIns="0" rtlCol="0"/>
          <a:lstStyle/>
          <a:p>
            <a:endParaRPr/>
          </a:p>
        </p:txBody>
      </p:sp>
      <p:sp>
        <p:nvSpPr>
          <p:cNvPr id="4" name="object 4"/>
          <p:cNvSpPr/>
          <p:nvPr/>
        </p:nvSpPr>
        <p:spPr>
          <a:xfrm>
            <a:off x="4318000" y="1744662"/>
            <a:ext cx="1600200" cy="633730"/>
          </a:xfrm>
          <a:custGeom>
            <a:avLst/>
            <a:gdLst/>
            <a:ahLst/>
            <a:cxnLst/>
            <a:rect l="l" t="t" r="r" b="b"/>
            <a:pathLst>
              <a:path w="1600200" h="633730">
                <a:moveTo>
                  <a:pt x="0" y="633412"/>
                </a:moveTo>
                <a:lnTo>
                  <a:pt x="1600200" y="633412"/>
                </a:lnTo>
                <a:lnTo>
                  <a:pt x="1600200" y="0"/>
                </a:lnTo>
                <a:lnTo>
                  <a:pt x="0" y="0"/>
                </a:lnTo>
                <a:lnTo>
                  <a:pt x="0" y="633412"/>
                </a:lnTo>
                <a:close/>
              </a:path>
            </a:pathLst>
          </a:custGeom>
          <a:ln w="9525">
            <a:solidFill>
              <a:srgbClr val="003399"/>
            </a:solidFill>
          </a:ln>
        </p:spPr>
        <p:txBody>
          <a:bodyPr wrap="square" lIns="0" tIns="0" rIns="0" bIns="0" rtlCol="0"/>
          <a:lstStyle/>
          <a:p>
            <a:endParaRPr/>
          </a:p>
        </p:txBody>
      </p:sp>
      <p:sp>
        <p:nvSpPr>
          <p:cNvPr id="5" name="object 5"/>
          <p:cNvSpPr/>
          <p:nvPr/>
        </p:nvSpPr>
        <p:spPr>
          <a:xfrm>
            <a:off x="4319651" y="1668526"/>
            <a:ext cx="1609725" cy="1380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319651" y="1668526"/>
            <a:ext cx="1609725" cy="138430"/>
          </a:xfrm>
          <a:custGeom>
            <a:avLst/>
            <a:gdLst/>
            <a:ahLst/>
            <a:cxnLst/>
            <a:rect l="l" t="t" r="r" b="b"/>
            <a:pathLst>
              <a:path w="1609725" h="138430">
                <a:moveTo>
                  <a:pt x="0" y="68961"/>
                </a:moveTo>
                <a:lnTo>
                  <a:pt x="56245" y="43576"/>
                </a:lnTo>
                <a:lnTo>
                  <a:pt x="122505" y="32363"/>
                </a:lnTo>
                <a:lnTo>
                  <a:pt x="163990" y="27227"/>
                </a:lnTo>
                <a:lnTo>
                  <a:pt x="210595" y="22443"/>
                </a:lnTo>
                <a:lnTo>
                  <a:pt x="261982" y="18041"/>
                </a:lnTo>
                <a:lnTo>
                  <a:pt x="317815" y="14048"/>
                </a:lnTo>
                <a:lnTo>
                  <a:pt x="377756" y="10494"/>
                </a:lnTo>
                <a:lnTo>
                  <a:pt x="441469" y="7407"/>
                </a:lnTo>
                <a:lnTo>
                  <a:pt x="508615" y="4817"/>
                </a:lnTo>
                <a:lnTo>
                  <a:pt x="578859" y="2753"/>
                </a:lnTo>
                <a:lnTo>
                  <a:pt x="651862" y="1242"/>
                </a:lnTo>
                <a:lnTo>
                  <a:pt x="727288" y="315"/>
                </a:lnTo>
                <a:lnTo>
                  <a:pt x="804799" y="0"/>
                </a:lnTo>
                <a:lnTo>
                  <a:pt x="882311" y="315"/>
                </a:lnTo>
                <a:lnTo>
                  <a:pt x="957740" y="1242"/>
                </a:lnTo>
                <a:lnTo>
                  <a:pt x="1030749" y="2753"/>
                </a:lnTo>
                <a:lnTo>
                  <a:pt x="1100999" y="4817"/>
                </a:lnTo>
                <a:lnTo>
                  <a:pt x="1168155" y="7407"/>
                </a:lnTo>
                <a:lnTo>
                  <a:pt x="1231877" y="10494"/>
                </a:lnTo>
                <a:lnTo>
                  <a:pt x="1291829" y="14048"/>
                </a:lnTo>
                <a:lnTo>
                  <a:pt x="1347673" y="18041"/>
                </a:lnTo>
                <a:lnTo>
                  <a:pt x="1399071" y="22443"/>
                </a:lnTo>
                <a:lnTo>
                  <a:pt x="1445687" y="27227"/>
                </a:lnTo>
                <a:lnTo>
                  <a:pt x="1487182" y="32363"/>
                </a:lnTo>
                <a:lnTo>
                  <a:pt x="1553461" y="43576"/>
                </a:lnTo>
                <a:lnTo>
                  <a:pt x="1595209" y="55852"/>
                </a:lnTo>
                <a:lnTo>
                  <a:pt x="1609725" y="68961"/>
                </a:lnTo>
                <a:lnTo>
                  <a:pt x="1606039" y="75625"/>
                </a:lnTo>
                <a:lnTo>
                  <a:pt x="1553461" y="94415"/>
                </a:lnTo>
                <a:lnTo>
                  <a:pt x="1487182" y="105650"/>
                </a:lnTo>
                <a:lnTo>
                  <a:pt x="1445687" y="110795"/>
                </a:lnTo>
                <a:lnTo>
                  <a:pt x="1399071" y="115586"/>
                </a:lnTo>
                <a:lnTo>
                  <a:pt x="1347673" y="119994"/>
                </a:lnTo>
                <a:lnTo>
                  <a:pt x="1291829" y="123991"/>
                </a:lnTo>
                <a:lnTo>
                  <a:pt x="1231877" y="127549"/>
                </a:lnTo>
                <a:lnTo>
                  <a:pt x="1168155" y="130637"/>
                </a:lnTo>
                <a:lnTo>
                  <a:pt x="1100999" y="133229"/>
                </a:lnTo>
                <a:lnTo>
                  <a:pt x="1030749" y="135294"/>
                </a:lnTo>
                <a:lnTo>
                  <a:pt x="957740" y="136805"/>
                </a:lnTo>
                <a:lnTo>
                  <a:pt x="882311" y="137733"/>
                </a:lnTo>
                <a:lnTo>
                  <a:pt x="804799" y="138049"/>
                </a:lnTo>
                <a:lnTo>
                  <a:pt x="727288" y="137733"/>
                </a:lnTo>
                <a:lnTo>
                  <a:pt x="651862" y="136805"/>
                </a:lnTo>
                <a:lnTo>
                  <a:pt x="578859" y="135294"/>
                </a:lnTo>
                <a:lnTo>
                  <a:pt x="508615" y="133229"/>
                </a:lnTo>
                <a:lnTo>
                  <a:pt x="441469" y="130637"/>
                </a:lnTo>
                <a:lnTo>
                  <a:pt x="377756" y="127549"/>
                </a:lnTo>
                <a:lnTo>
                  <a:pt x="317815" y="123991"/>
                </a:lnTo>
                <a:lnTo>
                  <a:pt x="261982" y="119994"/>
                </a:lnTo>
                <a:lnTo>
                  <a:pt x="210595" y="115586"/>
                </a:lnTo>
                <a:lnTo>
                  <a:pt x="163990" y="110795"/>
                </a:lnTo>
                <a:lnTo>
                  <a:pt x="122505" y="105650"/>
                </a:lnTo>
                <a:lnTo>
                  <a:pt x="56245" y="94415"/>
                </a:lnTo>
                <a:lnTo>
                  <a:pt x="14510" y="82108"/>
                </a:lnTo>
                <a:lnTo>
                  <a:pt x="0" y="68961"/>
                </a:lnTo>
                <a:close/>
              </a:path>
            </a:pathLst>
          </a:custGeom>
          <a:ln w="12700">
            <a:solidFill>
              <a:srgbClr val="003399"/>
            </a:solidFill>
          </a:ln>
        </p:spPr>
        <p:txBody>
          <a:bodyPr wrap="square" lIns="0" tIns="0" rIns="0" bIns="0" rtlCol="0"/>
          <a:lstStyle/>
          <a:p>
            <a:endParaRPr/>
          </a:p>
        </p:txBody>
      </p:sp>
      <p:sp>
        <p:nvSpPr>
          <p:cNvPr id="7" name="object 7"/>
          <p:cNvSpPr/>
          <p:nvPr/>
        </p:nvSpPr>
        <p:spPr>
          <a:xfrm>
            <a:off x="5099050" y="2371725"/>
            <a:ext cx="824230" cy="68580"/>
          </a:xfrm>
          <a:custGeom>
            <a:avLst/>
            <a:gdLst/>
            <a:ahLst/>
            <a:cxnLst/>
            <a:rect l="l" t="t" r="r" b="b"/>
            <a:pathLst>
              <a:path w="824229" h="68580">
                <a:moveTo>
                  <a:pt x="823976" y="0"/>
                </a:moveTo>
                <a:lnTo>
                  <a:pt x="6350" y="0"/>
                </a:lnTo>
                <a:lnTo>
                  <a:pt x="0" y="68199"/>
                </a:lnTo>
                <a:lnTo>
                  <a:pt x="2032" y="68199"/>
                </a:lnTo>
                <a:lnTo>
                  <a:pt x="4190" y="68325"/>
                </a:lnTo>
                <a:lnTo>
                  <a:pt x="6350" y="68325"/>
                </a:lnTo>
                <a:lnTo>
                  <a:pt x="161696" y="67093"/>
                </a:lnTo>
                <a:lnTo>
                  <a:pt x="307212" y="63548"/>
                </a:lnTo>
                <a:lnTo>
                  <a:pt x="440154" y="57921"/>
                </a:lnTo>
                <a:lnTo>
                  <a:pt x="501052" y="54398"/>
                </a:lnTo>
                <a:lnTo>
                  <a:pt x="557778" y="50440"/>
                </a:lnTo>
                <a:lnTo>
                  <a:pt x="609989" y="46076"/>
                </a:lnTo>
                <a:lnTo>
                  <a:pt x="657341" y="41336"/>
                </a:lnTo>
                <a:lnTo>
                  <a:pt x="699493" y="36247"/>
                </a:lnTo>
                <a:lnTo>
                  <a:pt x="766821" y="25137"/>
                </a:lnTo>
                <a:lnTo>
                  <a:pt x="809230" y="12979"/>
                </a:lnTo>
                <a:lnTo>
                  <a:pt x="820232" y="6577"/>
                </a:lnTo>
                <a:lnTo>
                  <a:pt x="823976" y="0"/>
                </a:lnTo>
                <a:close/>
              </a:path>
            </a:pathLst>
          </a:custGeom>
          <a:solidFill>
            <a:srgbClr val="FFFFFF"/>
          </a:solidFill>
        </p:spPr>
        <p:txBody>
          <a:bodyPr wrap="square" lIns="0" tIns="0" rIns="0" bIns="0" rtlCol="0"/>
          <a:lstStyle/>
          <a:p>
            <a:endParaRPr/>
          </a:p>
        </p:txBody>
      </p:sp>
      <p:sp>
        <p:nvSpPr>
          <p:cNvPr id="8" name="object 8"/>
          <p:cNvSpPr/>
          <p:nvPr/>
        </p:nvSpPr>
        <p:spPr>
          <a:xfrm>
            <a:off x="5099050" y="2371725"/>
            <a:ext cx="824230" cy="68580"/>
          </a:xfrm>
          <a:custGeom>
            <a:avLst/>
            <a:gdLst/>
            <a:ahLst/>
            <a:cxnLst/>
            <a:rect l="l" t="t" r="r" b="b"/>
            <a:pathLst>
              <a:path w="824229" h="68580">
                <a:moveTo>
                  <a:pt x="823976" y="0"/>
                </a:moveTo>
                <a:lnTo>
                  <a:pt x="766821" y="25137"/>
                </a:lnTo>
                <a:lnTo>
                  <a:pt x="699493" y="36247"/>
                </a:lnTo>
                <a:lnTo>
                  <a:pt x="657341" y="41336"/>
                </a:lnTo>
                <a:lnTo>
                  <a:pt x="609989" y="46076"/>
                </a:lnTo>
                <a:lnTo>
                  <a:pt x="557778" y="50440"/>
                </a:lnTo>
                <a:lnTo>
                  <a:pt x="501052" y="54398"/>
                </a:lnTo>
                <a:lnTo>
                  <a:pt x="440154" y="57921"/>
                </a:lnTo>
                <a:lnTo>
                  <a:pt x="375426" y="60980"/>
                </a:lnTo>
                <a:lnTo>
                  <a:pt x="307212" y="63548"/>
                </a:lnTo>
                <a:lnTo>
                  <a:pt x="235855" y="65595"/>
                </a:lnTo>
                <a:lnTo>
                  <a:pt x="161696" y="67093"/>
                </a:lnTo>
                <a:lnTo>
                  <a:pt x="85080" y="68013"/>
                </a:lnTo>
                <a:lnTo>
                  <a:pt x="6350" y="68325"/>
                </a:lnTo>
                <a:lnTo>
                  <a:pt x="4190" y="68325"/>
                </a:lnTo>
                <a:lnTo>
                  <a:pt x="2032" y="68199"/>
                </a:lnTo>
                <a:lnTo>
                  <a:pt x="0" y="68199"/>
                </a:lnTo>
              </a:path>
            </a:pathLst>
          </a:custGeom>
          <a:ln w="9525">
            <a:solidFill>
              <a:srgbClr val="003399"/>
            </a:solidFill>
          </a:ln>
        </p:spPr>
        <p:txBody>
          <a:bodyPr wrap="square" lIns="0" tIns="0" rIns="0" bIns="0" rtlCol="0"/>
          <a:lstStyle/>
          <a:p>
            <a:endParaRPr/>
          </a:p>
        </p:txBody>
      </p:sp>
      <p:sp>
        <p:nvSpPr>
          <p:cNvPr id="9" name="object 9"/>
          <p:cNvSpPr/>
          <p:nvPr/>
        </p:nvSpPr>
        <p:spPr>
          <a:xfrm>
            <a:off x="5099050" y="2371725"/>
            <a:ext cx="817880" cy="62230"/>
          </a:xfrm>
          <a:custGeom>
            <a:avLst/>
            <a:gdLst/>
            <a:ahLst/>
            <a:cxnLst/>
            <a:rect l="l" t="t" r="r" b="b"/>
            <a:pathLst>
              <a:path w="817879" h="62230">
                <a:moveTo>
                  <a:pt x="817626" y="0"/>
                </a:moveTo>
                <a:lnTo>
                  <a:pt x="5714" y="0"/>
                </a:lnTo>
                <a:lnTo>
                  <a:pt x="0" y="61849"/>
                </a:lnTo>
                <a:lnTo>
                  <a:pt x="1904" y="61849"/>
                </a:lnTo>
                <a:lnTo>
                  <a:pt x="3810" y="61975"/>
                </a:lnTo>
                <a:lnTo>
                  <a:pt x="5714" y="61975"/>
                </a:lnTo>
                <a:lnTo>
                  <a:pt x="160005" y="60856"/>
                </a:lnTo>
                <a:lnTo>
                  <a:pt x="304519" y="57636"/>
                </a:lnTo>
                <a:lnTo>
                  <a:pt x="436535" y="52525"/>
                </a:lnTo>
                <a:lnTo>
                  <a:pt x="497005" y="49327"/>
                </a:lnTo>
                <a:lnTo>
                  <a:pt x="553331" y="45734"/>
                </a:lnTo>
                <a:lnTo>
                  <a:pt x="605173" y="41774"/>
                </a:lnTo>
                <a:lnTo>
                  <a:pt x="652188" y="37472"/>
                </a:lnTo>
                <a:lnTo>
                  <a:pt x="694039" y="32855"/>
                </a:lnTo>
                <a:lnTo>
                  <a:pt x="760884" y="22780"/>
                </a:lnTo>
                <a:lnTo>
                  <a:pt x="802987" y="11758"/>
                </a:lnTo>
                <a:lnTo>
                  <a:pt x="813909" y="5958"/>
                </a:lnTo>
                <a:lnTo>
                  <a:pt x="817626" y="0"/>
                </a:lnTo>
                <a:close/>
              </a:path>
            </a:pathLst>
          </a:custGeom>
          <a:solidFill>
            <a:srgbClr val="FFFFFF"/>
          </a:solidFill>
        </p:spPr>
        <p:txBody>
          <a:bodyPr wrap="square" lIns="0" tIns="0" rIns="0" bIns="0" rtlCol="0"/>
          <a:lstStyle/>
          <a:p>
            <a:endParaRPr/>
          </a:p>
        </p:txBody>
      </p:sp>
      <p:sp>
        <p:nvSpPr>
          <p:cNvPr id="10" name="object 10"/>
          <p:cNvSpPr/>
          <p:nvPr/>
        </p:nvSpPr>
        <p:spPr>
          <a:xfrm>
            <a:off x="5099050" y="2371725"/>
            <a:ext cx="817880" cy="62230"/>
          </a:xfrm>
          <a:custGeom>
            <a:avLst/>
            <a:gdLst/>
            <a:ahLst/>
            <a:cxnLst/>
            <a:rect l="l" t="t" r="r" b="b"/>
            <a:pathLst>
              <a:path w="817879" h="62230">
                <a:moveTo>
                  <a:pt x="817626" y="0"/>
                </a:moveTo>
                <a:lnTo>
                  <a:pt x="760884" y="22780"/>
                </a:lnTo>
                <a:lnTo>
                  <a:pt x="694039" y="32855"/>
                </a:lnTo>
                <a:lnTo>
                  <a:pt x="652188" y="37472"/>
                </a:lnTo>
                <a:lnTo>
                  <a:pt x="605173" y="41774"/>
                </a:lnTo>
                <a:lnTo>
                  <a:pt x="553331" y="45734"/>
                </a:lnTo>
                <a:lnTo>
                  <a:pt x="497005" y="49327"/>
                </a:lnTo>
                <a:lnTo>
                  <a:pt x="436535" y="52525"/>
                </a:lnTo>
                <a:lnTo>
                  <a:pt x="372259" y="55304"/>
                </a:lnTo>
                <a:lnTo>
                  <a:pt x="304519" y="57636"/>
                </a:lnTo>
                <a:lnTo>
                  <a:pt x="233654" y="59495"/>
                </a:lnTo>
                <a:lnTo>
                  <a:pt x="160005" y="60856"/>
                </a:lnTo>
                <a:lnTo>
                  <a:pt x="83912" y="61691"/>
                </a:lnTo>
                <a:lnTo>
                  <a:pt x="5714" y="61975"/>
                </a:lnTo>
                <a:lnTo>
                  <a:pt x="3810" y="61975"/>
                </a:lnTo>
                <a:lnTo>
                  <a:pt x="1904" y="61849"/>
                </a:lnTo>
                <a:lnTo>
                  <a:pt x="0" y="61849"/>
                </a:lnTo>
              </a:path>
            </a:pathLst>
          </a:custGeom>
          <a:ln w="12700">
            <a:solidFill>
              <a:srgbClr val="003399"/>
            </a:solidFill>
          </a:ln>
        </p:spPr>
        <p:txBody>
          <a:bodyPr wrap="square" lIns="0" tIns="0" rIns="0" bIns="0" rtlCol="0"/>
          <a:lstStyle/>
          <a:p>
            <a:endParaRPr/>
          </a:p>
        </p:txBody>
      </p:sp>
      <p:sp>
        <p:nvSpPr>
          <p:cNvPr id="11" name="object 11"/>
          <p:cNvSpPr/>
          <p:nvPr/>
        </p:nvSpPr>
        <p:spPr>
          <a:xfrm>
            <a:off x="4326001" y="2371725"/>
            <a:ext cx="817880" cy="68580"/>
          </a:xfrm>
          <a:custGeom>
            <a:avLst/>
            <a:gdLst/>
            <a:ahLst/>
            <a:cxnLst/>
            <a:rect l="l" t="t" r="r" b="b"/>
            <a:pathLst>
              <a:path w="817879" h="68580">
                <a:moveTo>
                  <a:pt x="817499" y="0"/>
                </a:moveTo>
                <a:lnTo>
                  <a:pt x="0" y="0"/>
                </a:lnTo>
                <a:lnTo>
                  <a:pt x="3702" y="6534"/>
                </a:lnTo>
                <a:lnTo>
                  <a:pt x="56553" y="24984"/>
                </a:lnTo>
                <a:lnTo>
                  <a:pt x="123215" y="36042"/>
                </a:lnTo>
                <a:lnTo>
                  <a:pt x="164965" y="41113"/>
                </a:lnTo>
                <a:lnTo>
                  <a:pt x="211882" y="45842"/>
                </a:lnTo>
                <a:lnTo>
                  <a:pt x="263628" y="50200"/>
                </a:lnTo>
                <a:lnTo>
                  <a:pt x="319867" y="54159"/>
                </a:lnTo>
                <a:lnTo>
                  <a:pt x="380265" y="57690"/>
                </a:lnTo>
                <a:lnTo>
                  <a:pt x="512189" y="63359"/>
                </a:lnTo>
                <a:lnTo>
                  <a:pt x="656713" y="66979"/>
                </a:lnTo>
                <a:lnTo>
                  <a:pt x="811149" y="68325"/>
                </a:lnTo>
                <a:lnTo>
                  <a:pt x="817499" y="0"/>
                </a:lnTo>
                <a:close/>
              </a:path>
            </a:pathLst>
          </a:custGeom>
          <a:solidFill>
            <a:srgbClr val="FFFFFF"/>
          </a:solidFill>
        </p:spPr>
        <p:txBody>
          <a:bodyPr wrap="square" lIns="0" tIns="0" rIns="0" bIns="0" rtlCol="0"/>
          <a:lstStyle/>
          <a:p>
            <a:endParaRPr/>
          </a:p>
        </p:txBody>
      </p:sp>
      <p:sp>
        <p:nvSpPr>
          <p:cNvPr id="12" name="object 12"/>
          <p:cNvSpPr/>
          <p:nvPr/>
        </p:nvSpPr>
        <p:spPr>
          <a:xfrm>
            <a:off x="4326001" y="2371725"/>
            <a:ext cx="811530" cy="68580"/>
          </a:xfrm>
          <a:custGeom>
            <a:avLst/>
            <a:gdLst/>
            <a:ahLst/>
            <a:cxnLst/>
            <a:rect l="l" t="t" r="r" b="b"/>
            <a:pathLst>
              <a:path w="811529" h="68580">
                <a:moveTo>
                  <a:pt x="811149" y="68325"/>
                </a:moveTo>
                <a:lnTo>
                  <a:pt x="732860" y="67951"/>
                </a:lnTo>
                <a:lnTo>
                  <a:pt x="656713" y="66979"/>
                </a:lnTo>
                <a:lnTo>
                  <a:pt x="583044" y="65439"/>
                </a:lnTo>
                <a:lnTo>
                  <a:pt x="512189" y="63359"/>
                </a:lnTo>
                <a:lnTo>
                  <a:pt x="444484" y="60766"/>
                </a:lnTo>
                <a:lnTo>
                  <a:pt x="380265" y="57690"/>
                </a:lnTo>
                <a:lnTo>
                  <a:pt x="319867" y="54159"/>
                </a:lnTo>
                <a:lnTo>
                  <a:pt x="263628" y="50200"/>
                </a:lnTo>
                <a:lnTo>
                  <a:pt x="211882" y="45842"/>
                </a:lnTo>
                <a:lnTo>
                  <a:pt x="164965" y="41113"/>
                </a:lnTo>
                <a:lnTo>
                  <a:pt x="123215" y="36042"/>
                </a:lnTo>
                <a:lnTo>
                  <a:pt x="56553" y="24984"/>
                </a:lnTo>
                <a:lnTo>
                  <a:pt x="14586" y="12895"/>
                </a:lnTo>
                <a:lnTo>
                  <a:pt x="3702" y="6534"/>
                </a:lnTo>
                <a:lnTo>
                  <a:pt x="0" y="0"/>
                </a:lnTo>
              </a:path>
            </a:pathLst>
          </a:custGeom>
          <a:ln w="9525">
            <a:solidFill>
              <a:srgbClr val="003399"/>
            </a:solidFill>
          </a:ln>
        </p:spPr>
        <p:txBody>
          <a:bodyPr wrap="square" lIns="0" tIns="0" rIns="0" bIns="0" rtlCol="0"/>
          <a:lstStyle/>
          <a:p>
            <a:endParaRPr/>
          </a:p>
        </p:txBody>
      </p:sp>
      <p:sp>
        <p:nvSpPr>
          <p:cNvPr id="13" name="object 13"/>
          <p:cNvSpPr/>
          <p:nvPr/>
        </p:nvSpPr>
        <p:spPr>
          <a:xfrm>
            <a:off x="4332351" y="2371725"/>
            <a:ext cx="811530" cy="62230"/>
          </a:xfrm>
          <a:custGeom>
            <a:avLst/>
            <a:gdLst/>
            <a:ahLst/>
            <a:cxnLst/>
            <a:rect l="l" t="t" r="r" b="b"/>
            <a:pathLst>
              <a:path w="811529" h="62230">
                <a:moveTo>
                  <a:pt x="811149" y="0"/>
                </a:moveTo>
                <a:lnTo>
                  <a:pt x="0" y="0"/>
                </a:lnTo>
                <a:lnTo>
                  <a:pt x="3677" y="5936"/>
                </a:lnTo>
                <a:lnTo>
                  <a:pt x="56171" y="22696"/>
                </a:lnTo>
                <a:lnTo>
                  <a:pt x="122374" y="32738"/>
                </a:lnTo>
                <a:lnTo>
                  <a:pt x="163836" y="37342"/>
                </a:lnTo>
                <a:lnTo>
                  <a:pt x="210424" y="41635"/>
                </a:lnTo>
                <a:lnTo>
                  <a:pt x="261806" y="45589"/>
                </a:lnTo>
                <a:lnTo>
                  <a:pt x="317647" y="49180"/>
                </a:lnTo>
                <a:lnTo>
                  <a:pt x="377612" y="52382"/>
                </a:lnTo>
                <a:lnTo>
                  <a:pt x="508580" y="57515"/>
                </a:lnTo>
                <a:lnTo>
                  <a:pt x="652036" y="60781"/>
                </a:lnTo>
                <a:lnTo>
                  <a:pt x="805307" y="61975"/>
                </a:lnTo>
                <a:lnTo>
                  <a:pt x="811149" y="0"/>
                </a:lnTo>
                <a:close/>
              </a:path>
            </a:pathLst>
          </a:custGeom>
          <a:solidFill>
            <a:srgbClr val="FFFFFF"/>
          </a:solidFill>
        </p:spPr>
        <p:txBody>
          <a:bodyPr wrap="square" lIns="0" tIns="0" rIns="0" bIns="0" rtlCol="0"/>
          <a:lstStyle/>
          <a:p>
            <a:endParaRPr/>
          </a:p>
        </p:txBody>
      </p:sp>
      <p:sp>
        <p:nvSpPr>
          <p:cNvPr id="14" name="object 14"/>
          <p:cNvSpPr/>
          <p:nvPr/>
        </p:nvSpPr>
        <p:spPr>
          <a:xfrm>
            <a:off x="4332351" y="2371725"/>
            <a:ext cx="805815" cy="62230"/>
          </a:xfrm>
          <a:custGeom>
            <a:avLst/>
            <a:gdLst/>
            <a:ahLst/>
            <a:cxnLst/>
            <a:rect l="l" t="t" r="r" b="b"/>
            <a:pathLst>
              <a:path w="805814" h="62230">
                <a:moveTo>
                  <a:pt x="805307" y="61975"/>
                </a:moveTo>
                <a:lnTo>
                  <a:pt x="727612" y="61650"/>
                </a:lnTo>
                <a:lnTo>
                  <a:pt x="652036" y="60781"/>
                </a:lnTo>
                <a:lnTo>
                  <a:pt x="578915" y="59394"/>
                </a:lnTo>
                <a:lnTo>
                  <a:pt x="508580" y="57515"/>
                </a:lnTo>
                <a:lnTo>
                  <a:pt x="441368" y="55169"/>
                </a:lnTo>
                <a:lnTo>
                  <a:pt x="377612" y="52382"/>
                </a:lnTo>
                <a:lnTo>
                  <a:pt x="317647" y="49180"/>
                </a:lnTo>
                <a:lnTo>
                  <a:pt x="261806" y="45589"/>
                </a:lnTo>
                <a:lnTo>
                  <a:pt x="210424" y="41635"/>
                </a:lnTo>
                <a:lnTo>
                  <a:pt x="163836" y="37342"/>
                </a:lnTo>
                <a:lnTo>
                  <a:pt x="122374" y="32738"/>
                </a:lnTo>
                <a:lnTo>
                  <a:pt x="56171" y="22696"/>
                </a:lnTo>
                <a:lnTo>
                  <a:pt x="14488" y="11714"/>
                </a:lnTo>
                <a:lnTo>
                  <a:pt x="3677" y="5936"/>
                </a:lnTo>
                <a:lnTo>
                  <a:pt x="0" y="0"/>
                </a:lnTo>
              </a:path>
            </a:pathLst>
          </a:custGeom>
          <a:ln w="12700">
            <a:solidFill>
              <a:srgbClr val="003399"/>
            </a:solidFill>
          </a:ln>
        </p:spPr>
        <p:txBody>
          <a:bodyPr wrap="square" lIns="0" tIns="0" rIns="0" bIns="0" rtlCol="0"/>
          <a:lstStyle/>
          <a:p>
            <a:endParaRPr/>
          </a:p>
        </p:txBody>
      </p:sp>
      <p:sp>
        <p:nvSpPr>
          <p:cNvPr id="15" name="object 15"/>
          <p:cNvSpPr/>
          <p:nvPr/>
        </p:nvSpPr>
        <p:spPr>
          <a:xfrm>
            <a:off x="5923026" y="1744726"/>
            <a:ext cx="1905" cy="627380"/>
          </a:xfrm>
          <a:custGeom>
            <a:avLst/>
            <a:gdLst/>
            <a:ahLst/>
            <a:cxnLst/>
            <a:rect l="l" t="t" r="r" b="b"/>
            <a:pathLst>
              <a:path w="1904" h="627380">
                <a:moveTo>
                  <a:pt x="0" y="0"/>
                </a:moveTo>
                <a:lnTo>
                  <a:pt x="1524" y="626999"/>
                </a:lnTo>
              </a:path>
            </a:pathLst>
          </a:custGeom>
          <a:ln w="12700">
            <a:solidFill>
              <a:srgbClr val="003399"/>
            </a:solidFill>
          </a:ln>
        </p:spPr>
        <p:txBody>
          <a:bodyPr wrap="square" lIns="0" tIns="0" rIns="0" bIns="0" rtlCol="0"/>
          <a:lstStyle/>
          <a:p>
            <a:endParaRPr/>
          </a:p>
        </p:txBody>
      </p:sp>
      <p:sp>
        <p:nvSpPr>
          <p:cNvPr id="16" name="object 16"/>
          <p:cNvSpPr/>
          <p:nvPr/>
        </p:nvSpPr>
        <p:spPr>
          <a:xfrm>
            <a:off x="5184647" y="1808988"/>
            <a:ext cx="225551" cy="316991"/>
          </a:xfrm>
          <a:prstGeom prst="rect">
            <a:avLst/>
          </a:prstGeom>
          <a:blipFill>
            <a:blip r:embed="rId3" cstate="print"/>
            <a:stretch>
              <a:fillRect/>
            </a:stretch>
          </a:blipFill>
        </p:spPr>
        <p:txBody>
          <a:bodyPr wrap="square" lIns="0" tIns="0" rIns="0" bIns="0" rtlCol="0"/>
          <a:lstStyle/>
          <a:p>
            <a:endParaRPr/>
          </a:p>
        </p:txBody>
      </p:sp>
      <p:sp>
        <p:nvSpPr>
          <p:cNvPr id="17" name="object 17"/>
          <p:cNvSpPr txBox="1"/>
          <p:nvPr/>
        </p:nvSpPr>
        <p:spPr>
          <a:xfrm>
            <a:off x="4972939" y="1824050"/>
            <a:ext cx="315595" cy="194310"/>
          </a:xfrm>
          <a:prstGeom prst="rect">
            <a:avLst/>
          </a:prstGeom>
        </p:spPr>
        <p:txBody>
          <a:bodyPr vert="horz" wrap="square" lIns="0" tIns="13335" rIns="0" bIns="0" rtlCol="0">
            <a:spAutoFit/>
          </a:bodyPr>
          <a:lstStyle/>
          <a:p>
            <a:pPr marL="12700">
              <a:lnSpc>
                <a:spcPct val="100000"/>
              </a:lnSpc>
              <a:spcBef>
                <a:spcPts val="105"/>
              </a:spcBef>
            </a:pPr>
            <a:r>
              <a:rPr sz="1100" b="1" spc="-190" dirty="0">
                <a:solidFill>
                  <a:srgbClr val="333333"/>
                </a:solidFill>
                <a:latin typeface="Arial"/>
                <a:cs typeface="Arial"/>
              </a:rPr>
              <a:t>CT</a:t>
            </a:r>
            <a:r>
              <a:rPr sz="1100" b="1" spc="-235" dirty="0">
                <a:solidFill>
                  <a:srgbClr val="333333"/>
                </a:solidFill>
                <a:latin typeface="Arial"/>
                <a:cs typeface="Arial"/>
              </a:rPr>
              <a:t>G</a:t>
            </a:r>
            <a:r>
              <a:rPr sz="1100" b="1" spc="-170" dirty="0">
                <a:solidFill>
                  <a:srgbClr val="333333"/>
                </a:solidFill>
                <a:latin typeface="Arial"/>
                <a:cs typeface="Arial"/>
              </a:rPr>
              <a:t>S</a:t>
            </a:r>
            <a:endParaRPr sz="1100">
              <a:latin typeface="Arial"/>
              <a:cs typeface="Arial"/>
            </a:endParaRPr>
          </a:p>
        </p:txBody>
      </p:sp>
      <p:sp>
        <p:nvSpPr>
          <p:cNvPr id="18" name="object 18"/>
          <p:cNvSpPr/>
          <p:nvPr/>
        </p:nvSpPr>
        <p:spPr>
          <a:xfrm>
            <a:off x="5556503" y="2125979"/>
            <a:ext cx="225551" cy="316991"/>
          </a:xfrm>
          <a:prstGeom prst="rect">
            <a:avLst/>
          </a:prstGeom>
          <a:blipFill>
            <a:blip r:embed="rId3" cstate="print"/>
            <a:stretch>
              <a:fillRect/>
            </a:stretch>
          </a:blipFill>
        </p:spPr>
        <p:txBody>
          <a:bodyPr wrap="square" lIns="0" tIns="0" rIns="0" bIns="0" rtlCol="0"/>
          <a:lstStyle/>
          <a:p>
            <a:endParaRPr/>
          </a:p>
        </p:txBody>
      </p:sp>
      <p:sp>
        <p:nvSpPr>
          <p:cNvPr id="19" name="object 19"/>
          <p:cNvSpPr txBox="1"/>
          <p:nvPr/>
        </p:nvSpPr>
        <p:spPr>
          <a:xfrm>
            <a:off x="4320285" y="2141601"/>
            <a:ext cx="1337945" cy="193675"/>
          </a:xfrm>
          <a:prstGeom prst="rect">
            <a:avLst/>
          </a:prstGeom>
        </p:spPr>
        <p:txBody>
          <a:bodyPr vert="horz" wrap="square" lIns="0" tIns="13335" rIns="0" bIns="0" rtlCol="0">
            <a:spAutoFit/>
          </a:bodyPr>
          <a:lstStyle/>
          <a:p>
            <a:pPr marL="12700">
              <a:lnSpc>
                <a:spcPct val="100000"/>
              </a:lnSpc>
              <a:spcBef>
                <a:spcPts val="105"/>
              </a:spcBef>
            </a:pPr>
            <a:r>
              <a:rPr sz="1100" b="1" spc="-120" dirty="0">
                <a:solidFill>
                  <a:srgbClr val="333333"/>
                </a:solidFill>
                <a:latin typeface="Arial"/>
                <a:cs typeface="Arial"/>
              </a:rPr>
              <a:t>Contingency</a:t>
            </a:r>
            <a:r>
              <a:rPr sz="1100" b="1" spc="-75" dirty="0">
                <a:solidFill>
                  <a:srgbClr val="333333"/>
                </a:solidFill>
                <a:latin typeface="Arial"/>
                <a:cs typeface="Arial"/>
              </a:rPr>
              <a:t> </a:t>
            </a:r>
            <a:r>
              <a:rPr sz="1100" b="1" spc="-85" dirty="0">
                <a:solidFill>
                  <a:srgbClr val="333333"/>
                </a:solidFill>
                <a:latin typeface="Arial"/>
                <a:cs typeface="Arial"/>
              </a:rPr>
              <a:t>definitions</a:t>
            </a:r>
            <a:endParaRPr sz="1100">
              <a:latin typeface="Arial"/>
              <a:cs typeface="Arial"/>
            </a:endParaRPr>
          </a:p>
        </p:txBody>
      </p:sp>
      <p:sp>
        <p:nvSpPr>
          <p:cNvPr id="20" name="object 20"/>
          <p:cNvSpPr/>
          <p:nvPr/>
        </p:nvSpPr>
        <p:spPr>
          <a:xfrm>
            <a:off x="5102225" y="2479675"/>
            <a:ext cx="76200" cy="387350"/>
          </a:xfrm>
          <a:custGeom>
            <a:avLst/>
            <a:gdLst/>
            <a:ahLst/>
            <a:cxnLst/>
            <a:rect l="l" t="t" r="r" b="b"/>
            <a:pathLst>
              <a:path w="76200" h="387350">
                <a:moveTo>
                  <a:pt x="31750" y="311150"/>
                </a:moveTo>
                <a:lnTo>
                  <a:pt x="0" y="311150"/>
                </a:lnTo>
                <a:lnTo>
                  <a:pt x="38100" y="387350"/>
                </a:lnTo>
                <a:lnTo>
                  <a:pt x="69850" y="323850"/>
                </a:lnTo>
                <a:lnTo>
                  <a:pt x="31750" y="323850"/>
                </a:lnTo>
                <a:lnTo>
                  <a:pt x="31750" y="311150"/>
                </a:lnTo>
                <a:close/>
              </a:path>
              <a:path w="76200" h="387350">
                <a:moveTo>
                  <a:pt x="44450" y="0"/>
                </a:moveTo>
                <a:lnTo>
                  <a:pt x="31750" y="0"/>
                </a:lnTo>
                <a:lnTo>
                  <a:pt x="31750" y="323850"/>
                </a:lnTo>
                <a:lnTo>
                  <a:pt x="44450" y="323850"/>
                </a:lnTo>
                <a:lnTo>
                  <a:pt x="44450" y="0"/>
                </a:lnTo>
                <a:close/>
              </a:path>
              <a:path w="76200" h="387350">
                <a:moveTo>
                  <a:pt x="76200" y="311150"/>
                </a:moveTo>
                <a:lnTo>
                  <a:pt x="44450" y="311150"/>
                </a:lnTo>
                <a:lnTo>
                  <a:pt x="44450" y="323850"/>
                </a:lnTo>
                <a:lnTo>
                  <a:pt x="69850" y="323850"/>
                </a:lnTo>
                <a:lnTo>
                  <a:pt x="76200" y="311150"/>
                </a:lnTo>
                <a:close/>
              </a:path>
            </a:pathLst>
          </a:custGeom>
          <a:solidFill>
            <a:srgbClr val="003399"/>
          </a:solidFill>
        </p:spPr>
        <p:txBody>
          <a:bodyPr wrap="square" lIns="0" tIns="0" rIns="0" bIns="0" rtlCol="0"/>
          <a:lstStyle/>
          <a:p>
            <a:endParaRPr/>
          </a:p>
        </p:txBody>
      </p:sp>
      <p:sp>
        <p:nvSpPr>
          <p:cNvPr id="21" name="object 21"/>
          <p:cNvSpPr/>
          <p:nvPr/>
        </p:nvSpPr>
        <p:spPr>
          <a:xfrm>
            <a:off x="6413627" y="2797175"/>
            <a:ext cx="554355" cy="299720"/>
          </a:xfrm>
          <a:custGeom>
            <a:avLst/>
            <a:gdLst/>
            <a:ahLst/>
            <a:cxnLst/>
            <a:rect l="l" t="t" r="r" b="b"/>
            <a:pathLst>
              <a:path w="554354" h="299719">
                <a:moveTo>
                  <a:pt x="483666" y="30254"/>
                </a:moveTo>
                <a:lnTo>
                  <a:pt x="0" y="288036"/>
                </a:lnTo>
                <a:lnTo>
                  <a:pt x="6096" y="299338"/>
                </a:lnTo>
                <a:lnTo>
                  <a:pt x="489628" y="41438"/>
                </a:lnTo>
                <a:lnTo>
                  <a:pt x="483666" y="30254"/>
                </a:lnTo>
                <a:close/>
              </a:path>
              <a:path w="554354" h="299719">
                <a:moveTo>
                  <a:pt x="536640" y="24257"/>
                </a:moveTo>
                <a:lnTo>
                  <a:pt x="494919" y="24257"/>
                </a:lnTo>
                <a:lnTo>
                  <a:pt x="500888" y="35433"/>
                </a:lnTo>
                <a:lnTo>
                  <a:pt x="489628" y="41438"/>
                </a:lnTo>
                <a:lnTo>
                  <a:pt x="504571" y="69469"/>
                </a:lnTo>
                <a:lnTo>
                  <a:pt x="536640" y="24257"/>
                </a:lnTo>
                <a:close/>
              </a:path>
              <a:path w="554354" h="299719">
                <a:moveTo>
                  <a:pt x="494919" y="24257"/>
                </a:moveTo>
                <a:lnTo>
                  <a:pt x="483666" y="30254"/>
                </a:lnTo>
                <a:lnTo>
                  <a:pt x="489628" y="41438"/>
                </a:lnTo>
                <a:lnTo>
                  <a:pt x="500888" y="35433"/>
                </a:lnTo>
                <a:lnTo>
                  <a:pt x="494919" y="24257"/>
                </a:lnTo>
                <a:close/>
              </a:path>
              <a:path w="554354" h="299719">
                <a:moveTo>
                  <a:pt x="553847" y="0"/>
                </a:moveTo>
                <a:lnTo>
                  <a:pt x="468756" y="2286"/>
                </a:lnTo>
                <a:lnTo>
                  <a:pt x="483666" y="30254"/>
                </a:lnTo>
                <a:lnTo>
                  <a:pt x="494919" y="24257"/>
                </a:lnTo>
                <a:lnTo>
                  <a:pt x="536640" y="24257"/>
                </a:lnTo>
                <a:lnTo>
                  <a:pt x="553847" y="0"/>
                </a:lnTo>
                <a:close/>
              </a:path>
            </a:pathLst>
          </a:custGeom>
          <a:solidFill>
            <a:srgbClr val="003399"/>
          </a:solidFill>
        </p:spPr>
        <p:txBody>
          <a:bodyPr wrap="square" lIns="0" tIns="0" rIns="0" bIns="0" rtlCol="0"/>
          <a:lstStyle/>
          <a:p>
            <a:endParaRPr/>
          </a:p>
        </p:txBody>
      </p:sp>
      <p:sp>
        <p:nvSpPr>
          <p:cNvPr id="22" name="object 22"/>
          <p:cNvSpPr/>
          <p:nvPr/>
        </p:nvSpPr>
        <p:spPr>
          <a:xfrm>
            <a:off x="6411721" y="5188965"/>
            <a:ext cx="632460" cy="403860"/>
          </a:xfrm>
          <a:custGeom>
            <a:avLst/>
            <a:gdLst/>
            <a:ahLst/>
            <a:cxnLst/>
            <a:rect l="l" t="t" r="r" b="b"/>
            <a:pathLst>
              <a:path w="632459" h="403860">
                <a:moveTo>
                  <a:pt x="564238" y="368380"/>
                </a:moveTo>
                <a:lnTo>
                  <a:pt x="547243" y="395223"/>
                </a:lnTo>
                <a:lnTo>
                  <a:pt x="631951" y="403796"/>
                </a:lnTo>
                <a:lnTo>
                  <a:pt x="614704" y="375157"/>
                </a:lnTo>
                <a:lnTo>
                  <a:pt x="574928" y="375157"/>
                </a:lnTo>
                <a:lnTo>
                  <a:pt x="564238" y="368380"/>
                </a:lnTo>
                <a:close/>
              </a:path>
              <a:path w="632459" h="403860">
                <a:moveTo>
                  <a:pt x="571021" y="357666"/>
                </a:moveTo>
                <a:lnTo>
                  <a:pt x="564238" y="368380"/>
                </a:lnTo>
                <a:lnTo>
                  <a:pt x="574928" y="375157"/>
                </a:lnTo>
                <a:lnTo>
                  <a:pt x="581786" y="364489"/>
                </a:lnTo>
                <a:lnTo>
                  <a:pt x="571021" y="357666"/>
                </a:lnTo>
                <a:close/>
              </a:path>
              <a:path w="632459" h="403860">
                <a:moveTo>
                  <a:pt x="588009" y="330834"/>
                </a:moveTo>
                <a:lnTo>
                  <a:pt x="571021" y="357666"/>
                </a:lnTo>
                <a:lnTo>
                  <a:pt x="581786" y="364489"/>
                </a:lnTo>
                <a:lnTo>
                  <a:pt x="574928" y="375157"/>
                </a:lnTo>
                <a:lnTo>
                  <a:pt x="614704" y="375157"/>
                </a:lnTo>
                <a:lnTo>
                  <a:pt x="588009" y="330834"/>
                </a:lnTo>
                <a:close/>
              </a:path>
              <a:path w="632459" h="403860">
                <a:moveTo>
                  <a:pt x="6730" y="0"/>
                </a:moveTo>
                <a:lnTo>
                  <a:pt x="0" y="10667"/>
                </a:lnTo>
                <a:lnTo>
                  <a:pt x="564238" y="368380"/>
                </a:lnTo>
                <a:lnTo>
                  <a:pt x="571021" y="357666"/>
                </a:lnTo>
                <a:lnTo>
                  <a:pt x="6730" y="0"/>
                </a:lnTo>
                <a:close/>
              </a:path>
            </a:pathLst>
          </a:custGeom>
          <a:solidFill>
            <a:srgbClr val="003399"/>
          </a:solidFill>
        </p:spPr>
        <p:txBody>
          <a:bodyPr wrap="square" lIns="0" tIns="0" rIns="0" bIns="0" rtlCol="0"/>
          <a:lstStyle/>
          <a:p>
            <a:endParaRPr/>
          </a:p>
        </p:txBody>
      </p:sp>
      <p:sp>
        <p:nvSpPr>
          <p:cNvPr id="24" name="object 24"/>
          <p:cNvSpPr txBox="1"/>
          <p:nvPr/>
        </p:nvSpPr>
        <p:spPr>
          <a:xfrm>
            <a:off x="669925" y="1603501"/>
            <a:ext cx="2142490" cy="839469"/>
          </a:xfrm>
          <a:prstGeom prst="rect">
            <a:avLst/>
          </a:prstGeom>
        </p:spPr>
        <p:txBody>
          <a:bodyPr vert="horz" wrap="square" lIns="0" tIns="13970" rIns="0" bIns="0" rtlCol="0">
            <a:spAutoFit/>
          </a:bodyPr>
          <a:lstStyle/>
          <a:p>
            <a:pPr marL="12700">
              <a:lnSpc>
                <a:spcPct val="100000"/>
              </a:lnSpc>
              <a:spcBef>
                <a:spcPts val="110"/>
              </a:spcBef>
            </a:pPr>
            <a:r>
              <a:rPr sz="2100" b="1" i="1" spc="-175" dirty="0">
                <a:solidFill>
                  <a:srgbClr val="333333"/>
                </a:solidFill>
                <a:latin typeface="Arial"/>
                <a:cs typeface="Arial"/>
              </a:rPr>
              <a:t>Input:</a:t>
            </a:r>
            <a:endParaRPr sz="2100" dirty="0">
              <a:latin typeface="Arial"/>
              <a:cs typeface="Arial"/>
            </a:endParaRPr>
          </a:p>
          <a:p>
            <a:pPr marL="175260" indent="-162560">
              <a:lnSpc>
                <a:spcPct val="100000"/>
              </a:lnSpc>
              <a:spcBef>
                <a:spcPts val="30"/>
              </a:spcBef>
              <a:buClr>
                <a:srgbClr val="E4405D"/>
              </a:buClr>
              <a:buSzPct val="75000"/>
              <a:buFont typeface="Arial"/>
              <a:buChar char="•"/>
              <a:tabLst>
                <a:tab pos="175895" algn="l"/>
              </a:tabLst>
            </a:pPr>
            <a:r>
              <a:rPr sz="1600" b="1" spc="-160" dirty="0">
                <a:solidFill>
                  <a:srgbClr val="333333"/>
                </a:solidFill>
                <a:latin typeface="Arial"/>
                <a:cs typeface="Arial"/>
              </a:rPr>
              <a:t>NETMOM</a:t>
            </a:r>
            <a:endParaRPr sz="1600" dirty="0">
              <a:latin typeface="Arial"/>
              <a:cs typeface="Arial"/>
            </a:endParaRPr>
          </a:p>
          <a:p>
            <a:pPr marL="175260" indent="-162560">
              <a:lnSpc>
                <a:spcPct val="100000"/>
              </a:lnSpc>
              <a:buClr>
                <a:srgbClr val="E4405D"/>
              </a:buClr>
              <a:buSzPct val="75000"/>
              <a:buFont typeface="Arial"/>
              <a:buChar char="•"/>
              <a:tabLst>
                <a:tab pos="175895" algn="l"/>
              </a:tabLst>
            </a:pPr>
            <a:r>
              <a:rPr sz="1600" b="1" spc="-175" dirty="0">
                <a:solidFill>
                  <a:srgbClr val="333333"/>
                </a:solidFill>
                <a:latin typeface="Arial"/>
                <a:cs typeface="Arial"/>
              </a:rPr>
              <a:t>Contingency</a:t>
            </a:r>
            <a:r>
              <a:rPr sz="1600" b="1" spc="80" dirty="0">
                <a:solidFill>
                  <a:srgbClr val="333333"/>
                </a:solidFill>
                <a:latin typeface="Arial"/>
                <a:cs typeface="Arial"/>
              </a:rPr>
              <a:t> </a:t>
            </a:r>
            <a:r>
              <a:rPr sz="1600" b="1" spc="-125" dirty="0">
                <a:solidFill>
                  <a:srgbClr val="333333"/>
                </a:solidFill>
                <a:latin typeface="Arial"/>
                <a:cs typeface="Arial"/>
              </a:rPr>
              <a:t>definitions</a:t>
            </a:r>
            <a:endParaRPr sz="1600" dirty="0">
              <a:latin typeface="Arial"/>
              <a:cs typeface="Arial"/>
            </a:endParaRPr>
          </a:p>
        </p:txBody>
      </p:sp>
      <p:sp>
        <p:nvSpPr>
          <p:cNvPr id="26" name="object 26"/>
          <p:cNvSpPr txBox="1"/>
          <p:nvPr/>
        </p:nvSpPr>
        <p:spPr>
          <a:xfrm>
            <a:off x="7044181" y="2296155"/>
            <a:ext cx="1767205" cy="594995"/>
          </a:xfrm>
          <a:prstGeom prst="rect">
            <a:avLst/>
          </a:prstGeom>
        </p:spPr>
        <p:txBody>
          <a:bodyPr vert="horz" wrap="square" lIns="0" tIns="13970" rIns="0" bIns="0" rtlCol="0">
            <a:spAutoFit/>
          </a:bodyPr>
          <a:lstStyle/>
          <a:p>
            <a:pPr marL="12700">
              <a:lnSpc>
                <a:spcPct val="100000"/>
              </a:lnSpc>
              <a:spcBef>
                <a:spcPts val="110"/>
              </a:spcBef>
            </a:pPr>
            <a:r>
              <a:rPr sz="2100" b="1" i="1" spc="-215" dirty="0">
                <a:solidFill>
                  <a:srgbClr val="333333"/>
                </a:solidFill>
                <a:latin typeface="Arial"/>
                <a:cs typeface="Arial"/>
              </a:rPr>
              <a:t>Output:</a:t>
            </a:r>
            <a:endParaRPr sz="2100" dirty="0">
              <a:latin typeface="Arial"/>
              <a:cs typeface="Arial"/>
            </a:endParaRPr>
          </a:p>
          <a:p>
            <a:pPr marL="175260" indent="-162560">
              <a:lnSpc>
                <a:spcPct val="100000"/>
              </a:lnSpc>
              <a:spcBef>
                <a:spcPts val="30"/>
              </a:spcBef>
              <a:buClr>
                <a:srgbClr val="E4405D"/>
              </a:buClr>
              <a:buSzPct val="75000"/>
              <a:buFont typeface="Arial"/>
              <a:buChar char="•"/>
              <a:tabLst>
                <a:tab pos="175895" algn="l"/>
              </a:tabLst>
            </a:pPr>
            <a:r>
              <a:rPr sz="1600" b="1" spc="-195" dirty="0">
                <a:solidFill>
                  <a:srgbClr val="333333"/>
                </a:solidFill>
                <a:latin typeface="Arial"/>
                <a:cs typeface="Arial"/>
              </a:rPr>
              <a:t>Basecase</a:t>
            </a:r>
            <a:r>
              <a:rPr sz="1600" b="1" spc="-114" dirty="0">
                <a:solidFill>
                  <a:srgbClr val="333333"/>
                </a:solidFill>
                <a:latin typeface="Arial"/>
                <a:cs typeface="Arial"/>
              </a:rPr>
              <a:t> </a:t>
            </a:r>
            <a:r>
              <a:rPr sz="1600" b="1" spc="-130" dirty="0">
                <a:solidFill>
                  <a:srgbClr val="333333"/>
                </a:solidFill>
                <a:latin typeface="Arial"/>
                <a:cs typeface="Arial"/>
              </a:rPr>
              <a:t>violations</a:t>
            </a:r>
            <a:endParaRPr sz="1600" dirty="0">
              <a:latin typeface="Arial"/>
              <a:cs typeface="Arial"/>
            </a:endParaRPr>
          </a:p>
        </p:txBody>
      </p:sp>
      <p:sp>
        <p:nvSpPr>
          <p:cNvPr id="27" name="object 27"/>
          <p:cNvSpPr txBox="1"/>
          <p:nvPr/>
        </p:nvSpPr>
        <p:spPr>
          <a:xfrm>
            <a:off x="7034021" y="3162680"/>
            <a:ext cx="1868805" cy="1732914"/>
          </a:xfrm>
          <a:prstGeom prst="rect">
            <a:avLst/>
          </a:prstGeom>
        </p:spPr>
        <p:txBody>
          <a:bodyPr vert="horz" wrap="square" lIns="0" tIns="12065" rIns="0" bIns="0" rtlCol="0">
            <a:spAutoFit/>
          </a:bodyPr>
          <a:lstStyle/>
          <a:p>
            <a:pPr marL="127000" marR="576580" indent="-114300">
              <a:lnSpc>
                <a:spcPct val="100000"/>
              </a:lnSpc>
              <a:spcBef>
                <a:spcPts val="95"/>
              </a:spcBef>
              <a:buClr>
                <a:srgbClr val="E4405D"/>
              </a:buClr>
              <a:buSzPct val="75000"/>
              <a:buFont typeface="Arial"/>
              <a:buChar char="•"/>
              <a:tabLst>
                <a:tab pos="175895" algn="l"/>
              </a:tabLst>
            </a:pPr>
            <a:r>
              <a:rPr sz="1600" b="1" spc="-120" dirty="0">
                <a:solidFill>
                  <a:srgbClr val="333333"/>
                </a:solidFill>
                <a:latin typeface="Arial"/>
                <a:cs typeface="Arial"/>
              </a:rPr>
              <a:t>Effect of  </a:t>
            </a:r>
            <a:r>
              <a:rPr sz="1600" b="1" spc="-175" dirty="0">
                <a:solidFill>
                  <a:srgbClr val="333333"/>
                </a:solidFill>
                <a:latin typeface="Arial"/>
                <a:cs typeface="Arial"/>
              </a:rPr>
              <a:t>con</a:t>
            </a:r>
            <a:r>
              <a:rPr sz="1600" b="1" spc="-110" dirty="0">
                <a:solidFill>
                  <a:srgbClr val="333333"/>
                </a:solidFill>
                <a:latin typeface="Arial"/>
                <a:cs typeface="Arial"/>
              </a:rPr>
              <a:t>t</a:t>
            </a:r>
            <a:r>
              <a:rPr sz="1600" b="1" spc="-75" dirty="0">
                <a:solidFill>
                  <a:srgbClr val="333333"/>
                </a:solidFill>
                <a:latin typeface="Arial"/>
                <a:cs typeface="Arial"/>
              </a:rPr>
              <a:t>i</a:t>
            </a:r>
            <a:r>
              <a:rPr sz="1600" b="1" spc="-170" dirty="0">
                <a:solidFill>
                  <a:srgbClr val="333333"/>
                </a:solidFill>
                <a:latin typeface="Arial"/>
                <a:cs typeface="Arial"/>
              </a:rPr>
              <a:t>n</a:t>
            </a:r>
            <a:r>
              <a:rPr sz="1600" b="1" spc="-185" dirty="0">
                <a:solidFill>
                  <a:srgbClr val="333333"/>
                </a:solidFill>
                <a:latin typeface="Arial"/>
                <a:cs typeface="Arial"/>
              </a:rPr>
              <a:t>genc</a:t>
            </a:r>
            <a:r>
              <a:rPr sz="1600" b="1" spc="-95" dirty="0">
                <a:solidFill>
                  <a:srgbClr val="333333"/>
                </a:solidFill>
                <a:latin typeface="Arial"/>
                <a:cs typeface="Arial"/>
              </a:rPr>
              <a:t>i</a:t>
            </a:r>
            <a:r>
              <a:rPr sz="1600" b="1" spc="-165" dirty="0">
                <a:solidFill>
                  <a:srgbClr val="333333"/>
                </a:solidFill>
                <a:latin typeface="Arial"/>
                <a:cs typeface="Arial"/>
              </a:rPr>
              <a:t>es:</a:t>
            </a:r>
            <a:endParaRPr sz="1600">
              <a:latin typeface="Arial"/>
              <a:cs typeface="Arial"/>
            </a:endParaRPr>
          </a:p>
          <a:p>
            <a:pPr marL="353695" marR="11430" lvl="1" indent="-112395">
              <a:lnSpc>
                <a:spcPct val="100000"/>
              </a:lnSpc>
              <a:buClr>
                <a:srgbClr val="E4405D"/>
              </a:buClr>
              <a:buSzPct val="50000"/>
              <a:buFont typeface="Wingdings"/>
              <a:buChar char=""/>
              <a:tabLst>
                <a:tab pos="354330" algn="l"/>
              </a:tabLst>
            </a:pPr>
            <a:r>
              <a:rPr sz="1600" b="1" spc="-140" dirty="0">
                <a:solidFill>
                  <a:srgbClr val="333333"/>
                </a:solidFill>
                <a:latin typeface="Arial"/>
                <a:cs typeface="Arial"/>
              </a:rPr>
              <a:t>monitored  </a:t>
            </a:r>
            <a:r>
              <a:rPr sz="1600" b="1" spc="-125" dirty="0">
                <a:solidFill>
                  <a:srgbClr val="333333"/>
                </a:solidFill>
                <a:latin typeface="Arial"/>
                <a:cs typeface="Arial"/>
              </a:rPr>
              <a:t>element</a:t>
            </a:r>
            <a:r>
              <a:rPr sz="1600" b="1" spc="-120" dirty="0">
                <a:solidFill>
                  <a:srgbClr val="333333"/>
                </a:solidFill>
                <a:latin typeface="Arial"/>
                <a:cs typeface="Arial"/>
              </a:rPr>
              <a:t> </a:t>
            </a:r>
            <a:r>
              <a:rPr sz="1600" b="1" spc="-130" dirty="0">
                <a:solidFill>
                  <a:srgbClr val="333333"/>
                </a:solidFill>
                <a:latin typeface="Arial"/>
                <a:cs typeface="Arial"/>
              </a:rPr>
              <a:t>violations</a:t>
            </a:r>
            <a:endParaRPr sz="1600">
              <a:latin typeface="Arial"/>
              <a:cs typeface="Arial"/>
            </a:endParaRPr>
          </a:p>
          <a:p>
            <a:pPr marL="353695" lvl="1" indent="-112395">
              <a:lnSpc>
                <a:spcPct val="100000"/>
              </a:lnSpc>
              <a:buClr>
                <a:srgbClr val="E4405D"/>
              </a:buClr>
              <a:buSzPct val="50000"/>
              <a:buFont typeface="Wingdings"/>
              <a:buChar char=""/>
              <a:tabLst>
                <a:tab pos="354330" algn="l"/>
              </a:tabLst>
            </a:pPr>
            <a:r>
              <a:rPr sz="1600" b="1" spc="-190" dirty="0">
                <a:solidFill>
                  <a:srgbClr val="333333"/>
                </a:solidFill>
                <a:latin typeface="Arial"/>
                <a:cs typeface="Arial"/>
              </a:rPr>
              <a:t>loss </a:t>
            </a:r>
            <a:r>
              <a:rPr sz="1600" b="1" spc="-120" dirty="0">
                <a:solidFill>
                  <a:srgbClr val="333333"/>
                </a:solidFill>
                <a:latin typeface="Arial"/>
                <a:cs typeface="Arial"/>
              </a:rPr>
              <a:t>of</a:t>
            </a:r>
            <a:r>
              <a:rPr sz="1600" b="1" spc="-175" dirty="0">
                <a:solidFill>
                  <a:srgbClr val="333333"/>
                </a:solidFill>
                <a:latin typeface="Arial"/>
                <a:cs typeface="Arial"/>
              </a:rPr>
              <a:t> </a:t>
            </a:r>
            <a:r>
              <a:rPr sz="1600" b="1" spc="-150" dirty="0">
                <a:solidFill>
                  <a:srgbClr val="333333"/>
                </a:solidFill>
                <a:latin typeface="Arial"/>
                <a:cs typeface="Arial"/>
              </a:rPr>
              <a:t>load</a:t>
            </a:r>
            <a:endParaRPr sz="1600">
              <a:latin typeface="Arial"/>
              <a:cs typeface="Arial"/>
            </a:endParaRPr>
          </a:p>
          <a:p>
            <a:pPr marL="353695" lvl="1" indent="-112395">
              <a:lnSpc>
                <a:spcPct val="100000"/>
              </a:lnSpc>
              <a:buClr>
                <a:srgbClr val="E4405D"/>
              </a:buClr>
              <a:buSzPct val="50000"/>
              <a:buFont typeface="Wingdings"/>
              <a:buChar char=""/>
              <a:tabLst>
                <a:tab pos="354330" algn="l"/>
              </a:tabLst>
            </a:pPr>
            <a:r>
              <a:rPr sz="1600" b="1" spc="-190" dirty="0">
                <a:solidFill>
                  <a:srgbClr val="333333"/>
                </a:solidFill>
                <a:latin typeface="Arial"/>
                <a:cs typeface="Arial"/>
              </a:rPr>
              <a:t>loss </a:t>
            </a:r>
            <a:r>
              <a:rPr sz="1600" b="1" spc="-120" dirty="0">
                <a:solidFill>
                  <a:srgbClr val="333333"/>
                </a:solidFill>
                <a:latin typeface="Arial"/>
                <a:cs typeface="Arial"/>
              </a:rPr>
              <a:t>of</a:t>
            </a:r>
            <a:r>
              <a:rPr sz="1600" b="1" spc="165" dirty="0">
                <a:solidFill>
                  <a:srgbClr val="333333"/>
                </a:solidFill>
                <a:latin typeface="Arial"/>
                <a:cs typeface="Arial"/>
              </a:rPr>
              <a:t> </a:t>
            </a:r>
            <a:r>
              <a:rPr sz="1600" b="1" spc="-130" dirty="0">
                <a:solidFill>
                  <a:srgbClr val="333333"/>
                </a:solidFill>
                <a:latin typeface="Arial"/>
                <a:cs typeface="Arial"/>
              </a:rPr>
              <a:t>generation</a:t>
            </a:r>
            <a:endParaRPr sz="1600">
              <a:latin typeface="Arial"/>
              <a:cs typeface="Arial"/>
            </a:endParaRPr>
          </a:p>
          <a:p>
            <a:pPr marL="353695" lvl="1" indent="-112395">
              <a:lnSpc>
                <a:spcPct val="100000"/>
              </a:lnSpc>
              <a:buClr>
                <a:srgbClr val="E4405D"/>
              </a:buClr>
              <a:buSzPct val="50000"/>
              <a:buFont typeface="Wingdings"/>
              <a:buChar char=""/>
              <a:tabLst>
                <a:tab pos="354330" algn="l"/>
              </a:tabLst>
            </a:pPr>
            <a:r>
              <a:rPr sz="1600" b="1" spc="-145" dirty="0">
                <a:solidFill>
                  <a:srgbClr val="333333"/>
                </a:solidFill>
                <a:latin typeface="Arial"/>
                <a:cs typeface="Arial"/>
              </a:rPr>
              <a:t>islanding</a:t>
            </a:r>
            <a:endParaRPr sz="1600">
              <a:latin typeface="Arial"/>
              <a:cs typeface="Arial"/>
            </a:endParaRPr>
          </a:p>
        </p:txBody>
      </p:sp>
      <p:sp>
        <p:nvSpPr>
          <p:cNvPr id="28" name="object 28"/>
          <p:cNvSpPr/>
          <p:nvPr/>
        </p:nvSpPr>
        <p:spPr>
          <a:xfrm>
            <a:off x="2749550" y="3878326"/>
            <a:ext cx="1250950" cy="485775"/>
          </a:xfrm>
          <a:custGeom>
            <a:avLst/>
            <a:gdLst/>
            <a:ahLst/>
            <a:cxnLst/>
            <a:rect l="l" t="t" r="r" b="b"/>
            <a:pathLst>
              <a:path w="1250950" h="485775">
                <a:moveTo>
                  <a:pt x="938276" y="0"/>
                </a:moveTo>
                <a:lnTo>
                  <a:pt x="938276" y="121412"/>
                </a:lnTo>
                <a:lnTo>
                  <a:pt x="0" y="121412"/>
                </a:lnTo>
                <a:lnTo>
                  <a:pt x="0" y="364236"/>
                </a:lnTo>
                <a:lnTo>
                  <a:pt x="938276" y="364236"/>
                </a:lnTo>
                <a:lnTo>
                  <a:pt x="938276" y="485775"/>
                </a:lnTo>
                <a:lnTo>
                  <a:pt x="1250950" y="242824"/>
                </a:lnTo>
                <a:lnTo>
                  <a:pt x="938276" y="0"/>
                </a:lnTo>
                <a:close/>
              </a:path>
            </a:pathLst>
          </a:custGeom>
          <a:solidFill>
            <a:srgbClr val="FFFFFF"/>
          </a:solidFill>
        </p:spPr>
        <p:txBody>
          <a:bodyPr wrap="square" lIns="0" tIns="0" rIns="0" bIns="0" rtlCol="0"/>
          <a:lstStyle/>
          <a:p>
            <a:endParaRPr/>
          </a:p>
        </p:txBody>
      </p:sp>
      <p:sp>
        <p:nvSpPr>
          <p:cNvPr id="29" name="object 29"/>
          <p:cNvSpPr/>
          <p:nvPr/>
        </p:nvSpPr>
        <p:spPr>
          <a:xfrm>
            <a:off x="2749550" y="3878326"/>
            <a:ext cx="1250950" cy="485775"/>
          </a:xfrm>
          <a:custGeom>
            <a:avLst/>
            <a:gdLst/>
            <a:ahLst/>
            <a:cxnLst/>
            <a:rect l="l" t="t" r="r" b="b"/>
            <a:pathLst>
              <a:path w="1250950" h="485775">
                <a:moveTo>
                  <a:pt x="0" y="121412"/>
                </a:moveTo>
                <a:lnTo>
                  <a:pt x="938276" y="121412"/>
                </a:lnTo>
                <a:lnTo>
                  <a:pt x="938276" y="0"/>
                </a:lnTo>
                <a:lnTo>
                  <a:pt x="1250950" y="242824"/>
                </a:lnTo>
                <a:lnTo>
                  <a:pt x="938276" y="485775"/>
                </a:lnTo>
                <a:lnTo>
                  <a:pt x="938276" y="364236"/>
                </a:lnTo>
                <a:lnTo>
                  <a:pt x="0" y="364236"/>
                </a:lnTo>
                <a:lnTo>
                  <a:pt x="0" y="121412"/>
                </a:lnTo>
                <a:close/>
              </a:path>
            </a:pathLst>
          </a:custGeom>
          <a:ln w="9525">
            <a:solidFill>
              <a:srgbClr val="000000"/>
            </a:solidFill>
          </a:ln>
        </p:spPr>
        <p:txBody>
          <a:bodyPr wrap="square" lIns="0" tIns="0" rIns="0" bIns="0" rtlCol="0"/>
          <a:lstStyle/>
          <a:p>
            <a:endParaRPr/>
          </a:p>
        </p:txBody>
      </p:sp>
      <p:sp>
        <p:nvSpPr>
          <p:cNvPr id="30" name="object 30"/>
          <p:cNvSpPr/>
          <p:nvPr/>
        </p:nvSpPr>
        <p:spPr>
          <a:xfrm>
            <a:off x="3534155" y="3948684"/>
            <a:ext cx="301751" cy="426719"/>
          </a:xfrm>
          <a:prstGeom prst="rect">
            <a:avLst/>
          </a:prstGeom>
          <a:blipFill>
            <a:blip r:embed="rId4" cstate="print"/>
            <a:stretch>
              <a:fillRect/>
            </a:stretch>
          </a:blipFill>
        </p:spPr>
        <p:txBody>
          <a:bodyPr wrap="square" lIns="0" tIns="0" rIns="0" bIns="0" rtlCol="0"/>
          <a:lstStyle/>
          <a:p>
            <a:endParaRPr/>
          </a:p>
        </p:txBody>
      </p:sp>
      <p:sp>
        <p:nvSpPr>
          <p:cNvPr id="31" name="object 31"/>
          <p:cNvSpPr txBox="1"/>
          <p:nvPr/>
        </p:nvSpPr>
        <p:spPr>
          <a:xfrm>
            <a:off x="2834132" y="3976242"/>
            <a:ext cx="833119" cy="254000"/>
          </a:xfrm>
          <a:prstGeom prst="rect">
            <a:avLst/>
          </a:prstGeom>
        </p:spPr>
        <p:txBody>
          <a:bodyPr vert="horz" wrap="square" lIns="0" tIns="12700" rIns="0" bIns="0" rtlCol="0">
            <a:spAutoFit/>
          </a:bodyPr>
          <a:lstStyle/>
          <a:p>
            <a:pPr marL="12700">
              <a:lnSpc>
                <a:spcPct val="100000"/>
              </a:lnSpc>
              <a:spcBef>
                <a:spcPts val="100"/>
              </a:spcBef>
            </a:pPr>
            <a:r>
              <a:rPr sz="1500" spc="-145" dirty="0">
                <a:solidFill>
                  <a:srgbClr val="333333"/>
                </a:solidFill>
                <a:latin typeface="Arial"/>
                <a:cs typeface="Arial"/>
              </a:rPr>
              <a:t>B</a:t>
            </a:r>
            <a:r>
              <a:rPr sz="1500" spc="-220" dirty="0">
                <a:solidFill>
                  <a:srgbClr val="333333"/>
                </a:solidFill>
                <a:latin typeface="Arial"/>
                <a:cs typeface="Arial"/>
              </a:rPr>
              <a:t>A</a:t>
            </a:r>
            <a:r>
              <a:rPr sz="1500" spc="-215" dirty="0">
                <a:solidFill>
                  <a:srgbClr val="333333"/>
                </a:solidFill>
                <a:latin typeface="Arial"/>
                <a:cs typeface="Arial"/>
              </a:rPr>
              <a:t>S</a:t>
            </a:r>
            <a:r>
              <a:rPr sz="1500" spc="-240" dirty="0">
                <a:solidFill>
                  <a:srgbClr val="333333"/>
                </a:solidFill>
                <a:latin typeface="Arial"/>
                <a:cs typeface="Arial"/>
              </a:rPr>
              <a:t>ECA</a:t>
            </a:r>
            <a:r>
              <a:rPr sz="1500" spc="-229" dirty="0">
                <a:solidFill>
                  <a:srgbClr val="333333"/>
                </a:solidFill>
                <a:latin typeface="Arial"/>
                <a:cs typeface="Arial"/>
              </a:rPr>
              <a:t>S</a:t>
            </a:r>
            <a:r>
              <a:rPr sz="1500" spc="-220" dirty="0">
                <a:solidFill>
                  <a:srgbClr val="333333"/>
                </a:solidFill>
                <a:latin typeface="Arial"/>
                <a:cs typeface="Arial"/>
              </a:rPr>
              <a:t>E</a:t>
            </a:r>
            <a:endParaRPr sz="1500">
              <a:latin typeface="Arial"/>
              <a:cs typeface="Arial"/>
            </a:endParaRPr>
          </a:p>
        </p:txBody>
      </p:sp>
      <p:sp>
        <p:nvSpPr>
          <p:cNvPr id="32" name="object 32"/>
          <p:cNvSpPr/>
          <p:nvPr/>
        </p:nvSpPr>
        <p:spPr>
          <a:xfrm>
            <a:off x="288925" y="2817876"/>
            <a:ext cx="2371725" cy="2291080"/>
          </a:xfrm>
          <a:custGeom>
            <a:avLst/>
            <a:gdLst/>
            <a:ahLst/>
            <a:cxnLst/>
            <a:rect l="l" t="t" r="r" b="b"/>
            <a:pathLst>
              <a:path w="2371725" h="2291079">
                <a:moveTo>
                  <a:pt x="0" y="2290699"/>
                </a:moveTo>
                <a:lnTo>
                  <a:pt x="2371725" y="2290699"/>
                </a:lnTo>
                <a:lnTo>
                  <a:pt x="2371725" y="0"/>
                </a:lnTo>
                <a:lnTo>
                  <a:pt x="0" y="0"/>
                </a:lnTo>
                <a:lnTo>
                  <a:pt x="0" y="2290699"/>
                </a:lnTo>
                <a:close/>
              </a:path>
            </a:pathLst>
          </a:custGeom>
          <a:solidFill>
            <a:srgbClr val="CCFFFF"/>
          </a:solidFill>
        </p:spPr>
        <p:txBody>
          <a:bodyPr wrap="square" lIns="0" tIns="0" rIns="0" bIns="0" rtlCol="0"/>
          <a:lstStyle/>
          <a:p>
            <a:endParaRPr/>
          </a:p>
        </p:txBody>
      </p:sp>
      <p:sp>
        <p:nvSpPr>
          <p:cNvPr id="33" name="object 33"/>
          <p:cNvSpPr/>
          <p:nvPr/>
        </p:nvSpPr>
        <p:spPr>
          <a:xfrm>
            <a:off x="1926335" y="2804160"/>
            <a:ext cx="301751" cy="426720"/>
          </a:xfrm>
          <a:prstGeom prst="rect">
            <a:avLst/>
          </a:prstGeom>
          <a:blipFill>
            <a:blip r:embed="rId4" cstate="print"/>
            <a:stretch>
              <a:fillRect/>
            </a:stretch>
          </a:blipFill>
        </p:spPr>
        <p:txBody>
          <a:bodyPr wrap="square" lIns="0" tIns="0" rIns="0" bIns="0" rtlCol="0"/>
          <a:lstStyle/>
          <a:p>
            <a:endParaRPr/>
          </a:p>
        </p:txBody>
      </p:sp>
      <p:sp>
        <p:nvSpPr>
          <p:cNvPr id="34" name="object 34"/>
          <p:cNvSpPr/>
          <p:nvPr/>
        </p:nvSpPr>
        <p:spPr>
          <a:xfrm>
            <a:off x="455612" y="4464050"/>
            <a:ext cx="2115185" cy="300355"/>
          </a:xfrm>
          <a:custGeom>
            <a:avLst/>
            <a:gdLst/>
            <a:ahLst/>
            <a:cxnLst/>
            <a:rect l="l" t="t" r="r" b="b"/>
            <a:pathLst>
              <a:path w="2115185" h="300354">
                <a:moveTo>
                  <a:pt x="1057338" y="0"/>
                </a:moveTo>
                <a:lnTo>
                  <a:pt x="981823" y="376"/>
                </a:lnTo>
                <a:lnTo>
                  <a:pt x="907742" y="1490"/>
                </a:lnTo>
                <a:lnTo>
                  <a:pt x="835274" y="3314"/>
                </a:lnTo>
                <a:lnTo>
                  <a:pt x="764597" y="5824"/>
                </a:lnTo>
                <a:lnTo>
                  <a:pt x="695890" y="8995"/>
                </a:lnTo>
                <a:lnTo>
                  <a:pt x="629332" y="12800"/>
                </a:lnTo>
                <a:lnTo>
                  <a:pt x="565103" y="17215"/>
                </a:lnTo>
                <a:lnTo>
                  <a:pt x="503380" y="22214"/>
                </a:lnTo>
                <a:lnTo>
                  <a:pt x="444343" y="27771"/>
                </a:lnTo>
                <a:lnTo>
                  <a:pt x="388171" y="33862"/>
                </a:lnTo>
                <a:lnTo>
                  <a:pt x="335042" y="40460"/>
                </a:lnTo>
                <a:lnTo>
                  <a:pt x="285135" y="47540"/>
                </a:lnTo>
                <a:lnTo>
                  <a:pt x="238630" y="55078"/>
                </a:lnTo>
                <a:lnTo>
                  <a:pt x="195705" y="63047"/>
                </a:lnTo>
                <a:lnTo>
                  <a:pt x="156539" y="71422"/>
                </a:lnTo>
                <a:lnTo>
                  <a:pt x="90200" y="89288"/>
                </a:lnTo>
                <a:lnTo>
                  <a:pt x="41042" y="108473"/>
                </a:lnTo>
                <a:lnTo>
                  <a:pt x="2654" y="139279"/>
                </a:lnTo>
                <a:lnTo>
                  <a:pt x="0" y="149987"/>
                </a:lnTo>
                <a:lnTo>
                  <a:pt x="2654" y="160710"/>
                </a:lnTo>
                <a:lnTo>
                  <a:pt x="41042" y="191555"/>
                </a:lnTo>
                <a:lnTo>
                  <a:pt x="90200" y="210761"/>
                </a:lnTo>
                <a:lnTo>
                  <a:pt x="156539" y="228643"/>
                </a:lnTo>
                <a:lnTo>
                  <a:pt x="195705" y="237025"/>
                </a:lnTo>
                <a:lnTo>
                  <a:pt x="238630" y="244999"/>
                </a:lnTo>
                <a:lnTo>
                  <a:pt x="285135" y="252541"/>
                </a:lnTo>
                <a:lnTo>
                  <a:pt x="335042" y="259626"/>
                </a:lnTo>
                <a:lnTo>
                  <a:pt x="388171" y="266228"/>
                </a:lnTo>
                <a:lnTo>
                  <a:pt x="444343" y="272321"/>
                </a:lnTo>
                <a:lnTo>
                  <a:pt x="503380" y="277881"/>
                </a:lnTo>
                <a:lnTo>
                  <a:pt x="565103" y="282882"/>
                </a:lnTo>
                <a:lnTo>
                  <a:pt x="629332" y="287298"/>
                </a:lnTo>
                <a:lnTo>
                  <a:pt x="695890" y="291104"/>
                </a:lnTo>
                <a:lnTo>
                  <a:pt x="764597" y="294275"/>
                </a:lnTo>
                <a:lnTo>
                  <a:pt x="835274" y="296786"/>
                </a:lnTo>
                <a:lnTo>
                  <a:pt x="907742" y="298610"/>
                </a:lnTo>
                <a:lnTo>
                  <a:pt x="981823" y="299724"/>
                </a:lnTo>
                <a:lnTo>
                  <a:pt x="1057338" y="300100"/>
                </a:lnTo>
                <a:lnTo>
                  <a:pt x="1132833" y="299724"/>
                </a:lnTo>
                <a:lnTo>
                  <a:pt x="1206896" y="298610"/>
                </a:lnTo>
                <a:lnTo>
                  <a:pt x="1279350" y="296786"/>
                </a:lnTo>
                <a:lnTo>
                  <a:pt x="1350015" y="294275"/>
                </a:lnTo>
                <a:lnTo>
                  <a:pt x="1418712" y="291104"/>
                </a:lnTo>
                <a:lnTo>
                  <a:pt x="1485262" y="287298"/>
                </a:lnTo>
                <a:lnTo>
                  <a:pt x="1549486" y="282882"/>
                </a:lnTo>
                <a:lnTo>
                  <a:pt x="1611205" y="277881"/>
                </a:lnTo>
                <a:lnTo>
                  <a:pt x="1670240" y="272321"/>
                </a:lnTo>
                <a:lnTo>
                  <a:pt x="1726411" y="266228"/>
                </a:lnTo>
                <a:lnTo>
                  <a:pt x="1779540" y="259626"/>
                </a:lnTo>
                <a:lnTo>
                  <a:pt x="1829448" y="252541"/>
                </a:lnTo>
                <a:lnTo>
                  <a:pt x="1875955" y="244999"/>
                </a:lnTo>
                <a:lnTo>
                  <a:pt x="1918883" y="237025"/>
                </a:lnTo>
                <a:lnTo>
                  <a:pt x="1958052" y="228643"/>
                </a:lnTo>
                <a:lnTo>
                  <a:pt x="2024399" y="210761"/>
                </a:lnTo>
                <a:lnTo>
                  <a:pt x="2073563" y="191555"/>
                </a:lnTo>
                <a:lnTo>
                  <a:pt x="2111958" y="160710"/>
                </a:lnTo>
                <a:lnTo>
                  <a:pt x="2114613" y="149987"/>
                </a:lnTo>
                <a:lnTo>
                  <a:pt x="2111958" y="139279"/>
                </a:lnTo>
                <a:lnTo>
                  <a:pt x="2073563" y="108473"/>
                </a:lnTo>
                <a:lnTo>
                  <a:pt x="2024399" y="89288"/>
                </a:lnTo>
                <a:lnTo>
                  <a:pt x="1958052" y="71422"/>
                </a:lnTo>
                <a:lnTo>
                  <a:pt x="1918883" y="63047"/>
                </a:lnTo>
                <a:lnTo>
                  <a:pt x="1875955" y="55078"/>
                </a:lnTo>
                <a:lnTo>
                  <a:pt x="1829448" y="47540"/>
                </a:lnTo>
                <a:lnTo>
                  <a:pt x="1779540" y="40460"/>
                </a:lnTo>
                <a:lnTo>
                  <a:pt x="1726411" y="33862"/>
                </a:lnTo>
                <a:lnTo>
                  <a:pt x="1670240" y="27771"/>
                </a:lnTo>
                <a:lnTo>
                  <a:pt x="1611205" y="22214"/>
                </a:lnTo>
                <a:lnTo>
                  <a:pt x="1549486" y="17215"/>
                </a:lnTo>
                <a:lnTo>
                  <a:pt x="1485262" y="12800"/>
                </a:lnTo>
                <a:lnTo>
                  <a:pt x="1418712" y="8995"/>
                </a:lnTo>
                <a:lnTo>
                  <a:pt x="1350015" y="5824"/>
                </a:lnTo>
                <a:lnTo>
                  <a:pt x="1279350" y="3314"/>
                </a:lnTo>
                <a:lnTo>
                  <a:pt x="1206896" y="1490"/>
                </a:lnTo>
                <a:lnTo>
                  <a:pt x="1132833" y="376"/>
                </a:lnTo>
                <a:lnTo>
                  <a:pt x="1057338" y="0"/>
                </a:lnTo>
                <a:close/>
              </a:path>
            </a:pathLst>
          </a:custGeom>
          <a:solidFill>
            <a:srgbClr val="FFFFFF"/>
          </a:solidFill>
        </p:spPr>
        <p:txBody>
          <a:bodyPr wrap="square" lIns="0" tIns="0" rIns="0" bIns="0" rtlCol="0"/>
          <a:lstStyle/>
          <a:p>
            <a:endParaRPr/>
          </a:p>
        </p:txBody>
      </p:sp>
      <p:sp>
        <p:nvSpPr>
          <p:cNvPr id="35" name="object 35"/>
          <p:cNvSpPr/>
          <p:nvPr/>
        </p:nvSpPr>
        <p:spPr>
          <a:xfrm>
            <a:off x="455612" y="4464050"/>
            <a:ext cx="2115185" cy="300355"/>
          </a:xfrm>
          <a:custGeom>
            <a:avLst/>
            <a:gdLst/>
            <a:ahLst/>
            <a:cxnLst/>
            <a:rect l="l" t="t" r="r" b="b"/>
            <a:pathLst>
              <a:path w="2115185" h="300354">
                <a:moveTo>
                  <a:pt x="0" y="149987"/>
                </a:moveTo>
                <a:lnTo>
                  <a:pt x="23354" y="118497"/>
                </a:lnTo>
                <a:lnTo>
                  <a:pt x="63384" y="98728"/>
                </a:lnTo>
                <a:lnTo>
                  <a:pt x="121311" y="80177"/>
                </a:lnTo>
                <a:lnTo>
                  <a:pt x="195705" y="63047"/>
                </a:lnTo>
                <a:lnTo>
                  <a:pt x="238630" y="55078"/>
                </a:lnTo>
                <a:lnTo>
                  <a:pt x="285135" y="47540"/>
                </a:lnTo>
                <a:lnTo>
                  <a:pt x="335042" y="40460"/>
                </a:lnTo>
                <a:lnTo>
                  <a:pt x="388171" y="33862"/>
                </a:lnTo>
                <a:lnTo>
                  <a:pt x="444343" y="27771"/>
                </a:lnTo>
                <a:lnTo>
                  <a:pt x="503380" y="22214"/>
                </a:lnTo>
                <a:lnTo>
                  <a:pt x="565103" y="17215"/>
                </a:lnTo>
                <a:lnTo>
                  <a:pt x="629332" y="12800"/>
                </a:lnTo>
                <a:lnTo>
                  <a:pt x="695890" y="8995"/>
                </a:lnTo>
                <a:lnTo>
                  <a:pt x="764597" y="5824"/>
                </a:lnTo>
                <a:lnTo>
                  <a:pt x="835274" y="3314"/>
                </a:lnTo>
                <a:lnTo>
                  <a:pt x="907742" y="1490"/>
                </a:lnTo>
                <a:lnTo>
                  <a:pt x="981823" y="376"/>
                </a:lnTo>
                <a:lnTo>
                  <a:pt x="1057338" y="0"/>
                </a:lnTo>
                <a:lnTo>
                  <a:pt x="1132833" y="376"/>
                </a:lnTo>
                <a:lnTo>
                  <a:pt x="1206896" y="1490"/>
                </a:lnTo>
                <a:lnTo>
                  <a:pt x="1279350" y="3314"/>
                </a:lnTo>
                <a:lnTo>
                  <a:pt x="1350015" y="5824"/>
                </a:lnTo>
                <a:lnTo>
                  <a:pt x="1418712" y="8995"/>
                </a:lnTo>
                <a:lnTo>
                  <a:pt x="1485262" y="12800"/>
                </a:lnTo>
                <a:lnTo>
                  <a:pt x="1549486" y="17215"/>
                </a:lnTo>
                <a:lnTo>
                  <a:pt x="1611205" y="22214"/>
                </a:lnTo>
                <a:lnTo>
                  <a:pt x="1670240" y="27771"/>
                </a:lnTo>
                <a:lnTo>
                  <a:pt x="1726411" y="33862"/>
                </a:lnTo>
                <a:lnTo>
                  <a:pt x="1779540" y="40460"/>
                </a:lnTo>
                <a:lnTo>
                  <a:pt x="1829448" y="47540"/>
                </a:lnTo>
                <a:lnTo>
                  <a:pt x="1875955" y="55078"/>
                </a:lnTo>
                <a:lnTo>
                  <a:pt x="1918883" y="63047"/>
                </a:lnTo>
                <a:lnTo>
                  <a:pt x="1958052" y="71422"/>
                </a:lnTo>
                <a:lnTo>
                  <a:pt x="2024399" y="89288"/>
                </a:lnTo>
                <a:lnTo>
                  <a:pt x="2073563" y="108473"/>
                </a:lnTo>
                <a:lnTo>
                  <a:pt x="2111958" y="139279"/>
                </a:lnTo>
                <a:lnTo>
                  <a:pt x="2114613" y="149987"/>
                </a:lnTo>
                <a:lnTo>
                  <a:pt x="2111958" y="160710"/>
                </a:lnTo>
                <a:lnTo>
                  <a:pt x="2073563" y="191555"/>
                </a:lnTo>
                <a:lnTo>
                  <a:pt x="2024399" y="210761"/>
                </a:lnTo>
                <a:lnTo>
                  <a:pt x="1958052" y="228643"/>
                </a:lnTo>
                <a:lnTo>
                  <a:pt x="1918883" y="237025"/>
                </a:lnTo>
                <a:lnTo>
                  <a:pt x="1875955" y="244999"/>
                </a:lnTo>
                <a:lnTo>
                  <a:pt x="1829448" y="252541"/>
                </a:lnTo>
                <a:lnTo>
                  <a:pt x="1779540" y="259626"/>
                </a:lnTo>
                <a:lnTo>
                  <a:pt x="1726411" y="266228"/>
                </a:lnTo>
                <a:lnTo>
                  <a:pt x="1670240" y="272321"/>
                </a:lnTo>
                <a:lnTo>
                  <a:pt x="1611205" y="277881"/>
                </a:lnTo>
                <a:lnTo>
                  <a:pt x="1549486" y="282882"/>
                </a:lnTo>
                <a:lnTo>
                  <a:pt x="1485262" y="287298"/>
                </a:lnTo>
                <a:lnTo>
                  <a:pt x="1418712" y="291104"/>
                </a:lnTo>
                <a:lnTo>
                  <a:pt x="1350015" y="294275"/>
                </a:lnTo>
                <a:lnTo>
                  <a:pt x="1279350" y="296786"/>
                </a:lnTo>
                <a:lnTo>
                  <a:pt x="1206896" y="298610"/>
                </a:lnTo>
                <a:lnTo>
                  <a:pt x="1132833" y="299724"/>
                </a:lnTo>
                <a:lnTo>
                  <a:pt x="1057338" y="300100"/>
                </a:lnTo>
                <a:lnTo>
                  <a:pt x="981823" y="299724"/>
                </a:lnTo>
                <a:lnTo>
                  <a:pt x="907742" y="298610"/>
                </a:lnTo>
                <a:lnTo>
                  <a:pt x="835274" y="296786"/>
                </a:lnTo>
                <a:lnTo>
                  <a:pt x="764597" y="294275"/>
                </a:lnTo>
                <a:lnTo>
                  <a:pt x="695890" y="291104"/>
                </a:lnTo>
                <a:lnTo>
                  <a:pt x="629332" y="287298"/>
                </a:lnTo>
                <a:lnTo>
                  <a:pt x="565103" y="282882"/>
                </a:lnTo>
                <a:lnTo>
                  <a:pt x="503380" y="277881"/>
                </a:lnTo>
                <a:lnTo>
                  <a:pt x="444343" y="272321"/>
                </a:lnTo>
                <a:lnTo>
                  <a:pt x="388171" y="266228"/>
                </a:lnTo>
                <a:lnTo>
                  <a:pt x="335042" y="259626"/>
                </a:lnTo>
                <a:lnTo>
                  <a:pt x="285135" y="252541"/>
                </a:lnTo>
                <a:lnTo>
                  <a:pt x="238630" y="244999"/>
                </a:lnTo>
                <a:lnTo>
                  <a:pt x="195705" y="237025"/>
                </a:lnTo>
                <a:lnTo>
                  <a:pt x="156539" y="228643"/>
                </a:lnTo>
                <a:lnTo>
                  <a:pt x="90200" y="210761"/>
                </a:lnTo>
                <a:lnTo>
                  <a:pt x="41042" y="191555"/>
                </a:lnTo>
                <a:lnTo>
                  <a:pt x="2654" y="160710"/>
                </a:lnTo>
                <a:lnTo>
                  <a:pt x="0" y="149987"/>
                </a:lnTo>
                <a:close/>
              </a:path>
            </a:pathLst>
          </a:custGeom>
          <a:ln w="12700">
            <a:solidFill>
              <a:srgbClr val="000000"/>
            </a:solidFill>
          </a:ln>
        </p:spPr>
        <p:txBody>
          <a:bodyPr wrap="square" lIns="0" tIns="0" rIns="0" bIns="0" rtlCol="0"/>
          <a:lstStyle/>
          <a:p>
            <a:endParaRPr/>
          </a:p>
        </p:txBody>
      </p:sp>
      <p:sp>
        <p:nvSpPr>
          <p:cNvPr id="36" name="object 36"/>
          <p:cNvSpPr/>
          <p:nvPr/>
        </p:nvSpPr>
        <p:spPr>
          <a:xfrm>
            <a:off x="450850" y="3524250"/>
            <a:ext cx="0" cy="1109980"/>
          </a:xfrm>
          <a:custGeom>
            <a:avLst/>
            <a:gdLst/>
            <a:ahLst/>
            <a:cxnLst/>
            <a:rect l="l" t="t" r="r" b="b"/>
            <a:pathLst>
              <a:path h="1109979">
                <a:moveTo>
                  <a:pt x="0" y="0"/>
                </a:moveTo>
                <a:lnTo>
                  <a:pt x="0" y="1109599"/>
                </a:lnTo>
              </a:path>
            </a:pathLst>
          </a:custGeom>
          <a:ln w="12700">
            <a:solidFill>
              <a:srgbClr val="333333"/>
            </a:solidFill>
          </a:ln>
        </p:spPr>
        <p:txBody>
          <a:bodyPr wrap="square" lIns="0" tIns="0" rIns="0" bIns="0" rtlCol="0"/>
          <a:lstStyle/>
          <a:p>
            <a:endParaRPr/>
          </a:p>
        </p:txBody>
      </p:sp>
      <p:sp>
        <p:nvSpPr>
          <p:cNvPr id="37" name="object 37"/>
          <p:cNvSpPr/>
          <p:nvPr/>
        </p:nvSpPr>
        <p:spPr>
          <a:xfrm>
            <a:off x="465137" y="3513137"/>
            <a:ext cx="2092325" cy="1100455"/>
          </a:xfrm>
          <a:custGeom>
            <a:avLst/>
            <a:gdLst/>
            <a:ahLst/>
            <a:cxnLst/>
            <a:rect l="l" t="t" r="r" b="b"/>
            <a:pathLst>
              <a:path w="2092325" h="1100454">
                <a:moveTo>
                  <a:pt x="0" y="1100137"/>
                </a:moveTo>
                <a:lnTo>
                  <a:pt x="2092325" y="1100137"/>
                </a:lnTo>
                <a:lnTo>
                  <a:pt x="2092325" y="0"/>
                </a:lnTo>
                <a:lnTo>
                  <a:pt x="0" y="0"/>
                </a:lnTo>
                <a:lnTo>
                  <a:pt x="0" y="1100137"/>
                </a:lnTo>
                <a:close/>
              </a:path>
            </a:pathLst>
          </a:custGeom>
          <a:solidFill>
            <a:srgbClr val="FFFFFF"/>
          </a:solidFill>
        </p:spPr>
        <p:txBody>
          <a:bodyPr wrap="square" lIns="0" tIns="0" rIns="0" bIns="0" rtlCol="0"/>
          <a:lstStyle/>
          <a:p>
            <a:endParaRPr/>
          </a:p>
        </p:txBody>
      </p:sp>
      <p:sp>
        <p:nvSpPr>
          <p:cNvPr id="38" name="object 38"/>
          <p:cNvSpPr/>
          <p:nvPr/>
        </p:nvSpPr>
        <p:spPr>
          <a:xfrm>
            <a:off x="455612" y="3403600"/>
            <a:ext cx="2114613" cy="217424"/>
          </a:xfrm>
          <a:prstGeom prst="rect">
            <a:avLst/>
          </a:prstGeom>
          <a:blipFill>
            <a:blip r:embed="rId5" cstate="print"/>
            <a:stretch>
              <a:fillRect/>
            </a:stretch>
          </a:blipFill>
        </p:spPr>
        <p:txBody>
          <a:bodyPr wrap="square" lIns="0" tIns="0" rIns="0" bIns="0" rtlCol="0"/>
          <a:lstStyle/>
          <a:p>
            <a:endParaRPr/>
          </a:p>
        </p:txBody>
      </p:sp>
      <p:sp>
        <p:nvSpPr>
          <p:cNvPr id="39" name="object 39"/>
          <p:cNvSpPr/>
          <p:nvPr/>
        </p:nvSpPr>
        <p:spPr>
          <a:xfrm>
            <a:off x="455612" y="3403600"/>
            <a:ext cx="2115185" cy="217804"/>
          </a:xfrm>
          <a:custGeom>
            <a:avLst/>
            <a:gdLst/>
            <a:ahLst/>
            <a:cxnLst/>
            <a:rect l="l" t="t" r="r" b="b"/>
            <a:pathLst>
              <a:path w="2115185" h="217804">
                <a:moveTo>
                  <a:pt x="0" y="108712"/>
                </a:moveTo>
                <a:lnTo>
                  <a:pt x="44764" y="77303"/>
                </a:lnTo>
                <a:lnTo>
                  <a:pt x="98266" y="62868"/>
                </a:lnTo>
                <a:lnTo>
                  <a:pt x="170335" y="49503"/>
                </a:lnTo>
                <a:lnTo>
                  <a:pt x="212821" y="43274"/>
                </a:lnTo>
                <a:lnTo>
                  <a:pt x="259336" y="37376"/>
                </a:lnTo>
                <a:lnTo>
                  <a:pt x="309675" y="31829"/>
                </a:lnTo>
                <a:lnTo>
                  <a:pt x="363633" y="26654"/>
                </a:lnTo>
                <a:lnTo>
                  <a:pt x="421007" y="21873"/>
                </a:lnTo>
                <a:lnTo>
                  <a:pt x="481592" y="17506"/>
                </a:lnTo>
                <a:lnTo>
                  <a:pt x="545183" y="13574"/>
                </a:lnTo>
                <a:lnTo>
                  <a:pt x="611577" y="10098"/>
                </a:lnTo>
                <a:lnTo>
                  <a:pt x="680568" y="7100"/>
                </a:lnTo>
                <a:lnTo>
                  <a:pt x="751953" y="4600"/>
                </a:lnTo>
                <a:lnTo>
                  <a:pt x="825527" y="2619"/>
                </a:lnTo>
                <a:lnTo>
                  <a:pt x="901085" y="1178"/>
                </a:lnTo>
                <a:lnTo>
                  <a:pt x="978424" y="297"/>
                </a:lnTo>
                <a:lnTo>
                  <a:pt x="1057338" y="0"/>
                </a:lnTo>
                <a:lnTo>
                  <a:pt x="1136232" y="297"/>
                </a:lnTo>
                <a:lnTo>
                  <a:pt x="1213552" y="1178"/>
                </a:lnTo>
                <a:lnTo>
                  <a:pt x="1289096" y="2619"/>
                </a:lnTo>
                <a:lnTo>
                  <a:pt x="1362657" y="4600"/>
                </a:lnTo>
                <a:lnTo>
                  <a:pt x="1434032" y="7100"/>
                </a:lnTo>
                <a:lnTo>
                  <a:pt x="1503016" y="10098"/>
                </a:lnTo>
                <a:lnTo>
                  <a:pt x="1569404" y="13574"/>
                </a:lnTo>
                <a:lnTo>
                  <a:pt x="1632992" y="17506"/>
                </a:lnTo>
                <a:lnTo>
                  <a:pt x="1693575" y="21873"/>
                </a:lnTo>
                <a:lnTo>
                  <a:pt x="1750948" y="26654"/>
                </a:lnTo>
                <a:lnTo>
                  <a:pt x="1804908" y="31829"/>
                </a:lnTo>
                <a:lnTo>
                  <a:pt x="1855248" y="37376"/>
                </a:lnTo>
                <a:lnTo>
                  <a:pt x="1901765" y="43274"/>
                </a:lnTo>
                <a:lnTo>
                  <a:pt x="1944255" y="49503"/>
                </a:lnTo>
                <a:lnTo>
                  <a:pt x="1982512" y="56041"/>
                </a:lnTo>
                <a:lnTo>
                  <a:pt x="2045509" y="69962"/>
                </a:lnTo>
                <a:lnTo>
                  <a:pt x="2089122" y="84869"/>
                </a:lnTo>
                <a:lnTo>
                  <a:pt x="2114613" y="108712"/>
                </a:lnTo>
                <a:lnTo>
                  <a:pt x="2111712" y="116829"/>
                </a:lnTo>
                <a:lnTo>
                  <a:pt x="2069841" y="140120"/>
                </a:lnTo>
                <a:lnTo>
                  <a:pt x="2016331" y="154555"/>
                </a:lnTo>
                <a:lnTo>
                  <a:pt x="1944255" y="167920"/>
                </a:lnTo>
                <a:lnTo>
                  <a:pt x="1901765" y="174149"/>
                </a:lnTo>
                <a:lnTo>
                  <a:pt x="1855248" y="180047"/>
                </a:lnTo>
                <a:lnTo>
                  <a:pt x="1804908" y="185594"/>
                </a:lnTo>
                <a:lnTo>
                  <a:pt x="1750948" y="190769"/>
                </a:lnTo>
                <a:lnTo>
                  <a:pt x="1693575" y="195550"/>
                </a:lnTo>
                <a:lnTo>
                  <a:pt x="1632992" y="199917"/>
                </a:lnTo>
                <a:lnTo>
                  <a:pt x="1569404" y="203849"/>
                </a:lnTo>
                <a:lnTo>
                  <a:pt x="1503016" y="207325"/>
                </a:lnTo>
                <a:lnTo>
                  <a:pt x="1434032" y="210323"/>
                </a:lnTo>
                <a:lnTo>
                  <a:pt x="1362657" y="212823"/>
                </a:lnTo>
                <a:lnTo>
                  <a:pt x="1289096" y="214804"/>
                </a:lnTo>
                <a:lnTo>
                  <a:pt x="1213552" y="216245"/>
                </a:lnTo>
                <a:lnTo>
                  <a:pt x="1136232" y="217126"/>
                </a:lnTo>
                <a:lnTo>
                  <a:pt x="1057338" y="217424"/>
                </a:lnTo>
                <a:lnTo>
                  <a:pt x="978424" y="217126"/>
                </a:lnTo>
                <a:lnTo>
                  <a:pt x="901085" y="216245"/>
                </a:lnTo>
                <a:lnTo>
                  <a:pt x="825527" y="214804"/>
                </a:lnTo>
                <a:lnTo>
                  <a:pt x="751953" y="212823"/>
                </a:lnTo>
                <a:lnTo>
                  <a:pt x="680568" y="210323"/>
                </a:lnTo>
                <a:lnTo>
                  <a:pt x="611577" y="207325"/>
                </a:lnTo>
                <a:lnTo>
                  <a:pt x="545183" y="203849"/>
                </a:lnTo>
                <a:lnTo>
                  <a:pt x="481592" y="199917"/>
                </a:lnTo>
                <a:lnTo>
                  <a:pt x="421007" y="195550"/>
                </a:lnTo>
                <a:lnTo>
                  <a:pt x="363633" y="190769"/>
                </a:lnTo>
                <a:lnTo>
                  <a:pt x="309675" y="185594"/>
                </a:lnTo>
                <a:lnTo>
                  <a:pt x="259336" y="180047"/>
                </a:lnTo>
                <a:lnTo>
                  <a:pt x="212821" y="174149"/>
                </a:lnTo>
                <a:lnTo>
                  <a:pt x="170335" y="167920"/>
                </a:lnTo>
                <a:lnTo>
                  <a:pt x="132082" y="161382"/>
                </a:lnTo>
                <a:lnTo>
                  <a:pt x="69092" y="147461"/>
                </a:lnTo>
                <a:lnTo>
                  <a:pt x="25486" y="132554"/>
                </a:lnTo>
                <a:lnTo>
                  <a:pt x="0" y="108712"/>
                </a:lnTo>
                <a:close/>
              </a:path>
            </a:pathLst>
          </a:custGeom>
          <a:ln w="12700">
            <a:solidFill>
              <a:srgbClr val="000000"/>
            </a:solidFill>
          </a:ln>
        </p:spPr>
        <p:txBody>
          <a:bodyPr wrap="square" lIns="0" tIns="0" rIns="0" bIns="0" rtlCol="0"/>
          <a:lstStyle/>
          <a:p>
            <a:endParaRPr/>
          </a:p>
        </p:txBody>
      </p:sp>
      <p:sp>
        <p:nvSpPr>
          <p:cNvPr id="40" name="object 40"/>
          <p:cNvSpPr/>
          <p:nvPr/>
        </p:nvSpPr>
        <p:spPr>
          <a:xfrm>
            <a:off x="579119" y="3785615"/>
            <a:ext cx="301752" cy="426719"/>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650748" y="3785615"/>
            <a:ext cx="301752" cy="426719"/>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527050" y="3830701"/>
            <a:ext cx="241300" cy="246379"/>
          </a:xfrm>
          <a:custGeom>
            <a:avLst/>
            <a:gdLst/>
            <a:ahLst/>
            <a:cxnLst/>
            <a:rect l="l" t="t" r="r" b="b"/>
            <a:pathLst>
              <a:path w="241300" h="246379">
                <a:moveTo>
                  <a:pt x="0" y="122936"/>
                </a:moveTo>
                <a:lnTo>
                  <a:pt x="9480" y="75062"/>
                </a:lnTo>
                <a:lnTo>
                  <a:pt x="35336" y="35988"/>
                </a:lnTo>
                <a:lnTo>
                  <a:pt x="73685" y="9653"/>
                </a:lnTo>
                <a:lnTo>
                  <a:pt x="120650" y="0"/>
                </a:lnTo>
                <a:lnTo>
                  <a:pt x="167614" y="9653"/>
                </a:lnTo>
                <a:lnTo>
                  <a:pt x="205963" y="35988"/>
                </a:lnTo>
                <a:lnTo>
                  <a:pt x="231819" y="75062"/>
                </a:lnTo>
                <a:lnTo>
                  <a:pt x="241300" y="122936"/>
                </a:lnTo>
                <a:lnTo>
                  <a:pt x="231819" y="170828"/>
                </a:lnTo>
                <a:lnTo>
                  <a:pt x="205963" y="209946"/>
                </a:lnTo>
                <a:lnTo>
                  <a:pt x="167614" y="236325"/>
                </a:lnTo>
                <a:lnTo>
                  <a:pt x="120650" y="245999"/>
                </a:lnTo>
                <a:lnTo>
                  <a:pt x="73685" y="236325"/>
                </a:lnTo>
                <a:lnTo>
                  <a:pt x="35336" y="209946"/>
                </a:lnTo>
                <a:lnTo>
                  <a:pt x="9480" y="170828"/>
                </a:lnTo>
                <a:lnTo>
                  <a:pt x="0" y="122936"/>
                </a:lnTo>
                <a:close/>
              </a:path>
            </a:pathLst>
          </a:custGeom>
          <a:ln w="12700">
            <a:solidFill>
              <a:srgbClr val="000000"/>
            </a:solidFill>
          </a:ln>
        </p:spPr>
        <p:txBody>
          <a:bodyPr wrap="square" lIns="0" tIns="0" rIns="0" bIns="0" rtlCol="0"/>
          <a:lstStyle/>
          <a:p>
            <a:endParaRPr/>
          </a:p>
        </p:txBody>
      </p:sp>
      <p:sp>
        <p:nvSpPr>
          <p:cNvPr id="43" name="object 43"/>
          <p:cNvSpPr/>
          <p:nvPr/>
        </p:nvSpPr>
        <p:spPr>
          <a:xfrm>
            <a:off x="762000" y="3946525"/>
            <a:ext cx="87630" cy="1905"/>
          </a:xfrm>
          <a:custGeom>
            <a:avLst/>
            <a:gdLst/>
            <a:ahLst/>
            <a:cxnLst/>
            <a:rect l="l" t="t" r="r" b="b"/>
            <a:pathLst>
              <a:path w="87630" h="1904">
                <a:moveTo>
                  <a:pt x="0" y="0"/>
                </a:moveTo>
                <a:lnTo>
                  <a:pt x="87312" y="1524"/>
                </a:lnTo>
              </a:path>
            </a:pathLst>
          </a:custGeom>
          <a:ln w="12700">
            <a:solidFill>
              <a:srgbClr val="000000"/>
            </a:solidFill>
          </a:ln>
        </p:spPr>
        <p:txBody>
          <a:bodyPr wrap="square" lIns="0" tIns="0" rIns="0" bIns="0" rtlCol="0"/>
          <a:lstStyle/>
          <a:p>
            <a:endParaRPr/>
          </a:p>
        </p:txBody>
      </p:sp>
      <p:sp>
        <p:nvSpPr>
          <p:cNvPr id="44" name="object 44"/>
          <p:cNvSpPr/>
          <p:nvPr/>
        </p:nvSpPr>
        <p:spPr>
          <a:xfrm>
            <a:off x="882650" y="3886200"/>
            <a:ext cx="68580" cy="41275"/>
          </a:xfrm>
          <a:custGeom>
            <a:avLst/>
            <a:gdLst/>
            <a:ahLst/>
            <a:cxnLst/>
            <a:rect l="l" t="t" r="r" b="b"/>
            <a:pathLst>
              <a:path w="68580" h="41275">
                <a:moveTo>
                  <a:pt x="68262" y="0"/>
                </a:moveTo>
                <a:lnTo>
                  <a:pt x="44225" y="2551"/>
                </a:lnTo>
                <a:lnTo>
                  <a:pt x="23706" y="9651"/>
                </a:lnTo>
                <a:lnTo>
                  <a:pt x="8399" y="20466"/>
                </a:lnTo>
                <a:lnTo>
                  <a:pt x="0" y="34162"/>
                </a:lnTo>
                <a:lnTo>
                  <a:pt x="68262" y="41275"/>
                </a:lnTo>
                <a:lnTo>
                  <a:pt x="68262" y="0"/>
                </a:lnTo>
                <a:close/>
              </a:path>
            </a:pathLst>
          </a:custGeom>
          <a:solidFill>
            <a:srgbClr val="FFFFFF"/>
          </a:solidFill>
        </p:spPr>
        <p:txBody>
          <a:bodyPr wrap="square" lIns="0" tIns="0" rIns="0" bIns="0" rtlCol="0"/>
          <a:lstStyle/>
          <a:p>
            <a:endParaRPr/>
          </a:p>
        </p:txBody>
      </p:sp>
      <p:sp>
        <p:nvSpPr>
          <p:cNvPr id="45" name="object 45"/>
          <p:cNvSpPr/>
          <p:nvPr/>
        </p:nvSpPr>
        <p:spPr>
          <a:xfrm>
            <a:off x="882650" y="3886200"/>
            <a:ext cx="68580" cy="34290"/>
          </a:xfrm>
          <a:custGeom>
            <a:avLst/>
            <a:gdLst/>
            <a:ahLst/>
            <a:cxnLst/>
            <a:rect l="l" t="t" r="r" b="b"/>
            <a:pathLst>
              <a:path w="68580" h="34289">
                <a:moveTo>
                  <a:pt x="0" y="34162"/>
                </a:moveTo>
                <a:lnTo>
                  <a:pt x="8399" y="20466"/>
                </a:lnTo>
                <a:lnTo>
                  <a:pt x="23706" y="9651"/>
                </a:lnTo>
                <a:lnTo>
                  <a:pt x="44225" y="2551"/>
                </a:lnTo>
                <a:lnTo>
                  <a:pt x="68262" y="0"/>
                </a:lnTo>
              </a:path>
            </a:pathLst>
          </a:custGeom>
          <a:ln w="12700">
            <a:solidFill>
              <a:srgbClr val="000000"/>
            </a:solidFill>
          </a:ln>
        </p:spPr>
        <p:txBody>
          <a:bodyPr wrap="square" lIns="0" tIns="0" rIns="0" bIns="0" rtlCol="0"/>
          <a:lstStyle/>
          <a:p>
            <a:endParaRPr/>
          </a:p>
        </p:txBody>
      </p:sp>
      <p:sp>
        <p:nvSpPr>
          <p:cNvPr id="46" name="object 46"/>
          <p:cNvSpPr/>
          <p:nvPr/>
        </p:nvSpPr>
        <p:spPr>
          <a:xfrm>
            <a:off x="938212" y="3886200"/>
            <a:ext cx="68580" cy="41275"/>
          </a:xfrm>
          <a:custGeom>
            <a:avLst/>
            <a:gdLst/>
            <a:ahLst/>
            <a:cxnLst/>
            <a:rect l="l" t="t" r="r" b="b"/>
            <a:pathLst>
              <a:path w="68580" h="41275">
                <a:moveTo>
                  <a:pt x="0" y="0"/>
                </a:moveTo>
                <a:lnTo>
                  <a:pt x="0" y="41275"/>
                </a:lnTo>
                <a:lnTo>
                  <a:pt x="68262" y="34162"/>
                </a:lnTo>
                <a:lnTo>
                  <a:pt x="59862" y="20466"/>
                </a:lnTo>
                <a:lnTo>
                  <a:pt x="44556" y="9652"/>
                </a:lnTo>
                <a:lnTo>
                  <a:pt x="24037" y="2551"/>
                </a:lnTo>
                <a:lnTo>
                  <a:pt x="0" y="0"/>
                </a:lnTo>
                <a:close/>
              </a:path>
            </a:pathLst>
          </a:custGeom>
          <a:solidFill>
            <a:srgbClr val="FFFFFF"/>
          </a:solidFill>
        </p:spPr>
        <p:txBody>
          <a:bodyPr wrap="square" lIns="0" tIns="0" rIns="0" bIns="0" rtlCol="0"/>
          <a:lstStyle/>
          <a:p>
            <a:endParaRPr/>
          </a:p>
        </p:txBody>
      </p:sp>
      <p:sp>
        <p:nvSpPr>
          <p:cNvPr id="47" name="object 47"/>
          <p:cNvSpPr/>
          <p:nvPr/>
        </p:nvSpPr>
        <p:spPr>
          <a:xfrm>
            <a:off x="938212" y="3886200"/>
            <a:ext cx="68580" cy="34290"/>
          </a:xfrm>
          <a:custGeom>
            <a:avLst/>
            <a:gdLst/>
            <a:ahLst/>
            <a:cxnLst/>
            <a:rect l="l" t="t" r="r" b="b"/>
            <a:pathLst>
              <a:path w="68580" h="34289">
                <a:moveTo>
                  <a:pt x="0" y="0"/>
                </a:moveTo>
                <a:lnTo>
                  <a:pt x="24037" y="2551"/>
                </a:lnTo>
                <a:lnTo>
                  <a:pt x="44556" y="9652"/>
                </a:lnTo>
                <a:lnTo>
                  <a:pt x="59862" y="20466"/>
                </a:lnTo>
                <a:lnTo>
                  <a:pt x="68262" y="34162"/>
                </a:lnTo>
              </a:path>
            </a:pathLst>
          </a:custGeom>
          <a:ln w="12700">
            <a:solidFill>
              <a:srgbClr val="000000"/>
            </a:solidFill>
          </a:ln>
        </p:spPr>
        <p:txBody>
          <a:bodyPr wrap="square" lIns="0" tIns="0" rIns="0" bIns="0" rtlCol="0"/>
          <a:lstStyle/>
          <a:p>
            <a:endParaRPr/>
          </a:p>
        </p:txBody>
      </p:sp>
      <p:sp>
        <p:nvSpPr>
          <p:cNvPr id="48" name="object 48"/>
          <p:cNvSpPr/>
          <p:nvPr/>
        </p:nvSpPr>
        <p:spPr>
          <a:xfrm>
            <a:off x="1020762" y="3844925"/>
            <a:ext cx="165100" cy="231775"/>
          </a:xfrm>
          <a:prstGeom prst="rect">
            <a:avLst/>
          </a:prstGeom>
          <a:blipFill>
            <a:blip r:embed="rId6" cstate="print"/>
            <a:stretch>
              <a:fillRect/>
            </a:stretch>
          </a:blipFill>
        </p:spPr>
        <p:txBody>
          <a:bodyPr wrap="square" lIns="0" tIns="0" rIns="0" bIns="0" rtlCol="0"/>
          <a:lstStyle/>
          <a:p>
            <a:endParaRPr/>
          </a:p>
        </p:txBody>
      </p:sp>
      <p:sp>
        <p:nvSpPr>
          <p:cNvPr id="49" name="object 49"/>
          <p:cNvSpPr/>
          <p:nvPr/>
        </p:nvSpPr>
        <p:spPr>
          <a:xfrm>
            <a:off x="1223962" y="3844925"/>
            <a:ext cx="279463" cy="231775"/>
          </a:xfrm>
          <a:prstGeom prst="rect">
            <a:avLst/>
          </a:prstGeom>
          <a:blipFill>
            <a:blip r:embed="rId7" cstate="print"/>
            <a:stretch>
              <a:fillRect/>
            </a:stretch>
          </a:blipFill>
        </p:spPr>
        <p:txBody>
          <a:bodyPr wrap="square" lIns="0" tIns="0" rIns="0" bIns="0" rtlCol="0"/>
          <a:lstStyle/>
          <a:p>
            <a:endParaRPr/>
          </a:p>
        </p:txBody>
      </p:sp>
      <p:sp>
        <p:nvSpPr>
          <p:cNvPr id="50" name="object 50"/>
          <p:cNvSpPr/>
          <p:nvPr/>
        </p:nvSpPr>
        <p:spPr>
          <a:xfrm>
            <a:off x="579119" y="4180332"/>
            <a:ext cx="301752" cy="426719"/>
          </a:xfrm>
          <a:prstGeom prst="rect">
            <a:avLst/>
          </a:prstGeom>
          <a:blipFill>
            <a:blip r:embed="rId4" cstate="print"/>
            <a:stretch>
              <a:fillRect/>
            </a:stretch>
          </a:blipFill>
        </p:spPr>
        <p:txBody>
          <a:bodyPr wrap="square" lIns="0" tIns="0" rIns="0" bIns="0" rtlCol="0"/>
          <a:lstStyle/>
          <a:p>
            <a:endParaRPr/>
          </a:p>
        </p:txBody>
      </p:sp>
      <p:sp>
        <p:nvSpPr>
          <p:cNvPr id="51" name="object 51"/>
          <p:cNvSpPr txBox="1"/>
          <p:nvPr/>
        </p:nvSpPr>
        <p:spPr>
          <a:xfrm>
            <a:off x="288925" y="2817876"/>
            <a:ext cx="2371725" cy="2291080"/>
          </a:xfrm>
          <a:prstGeom prst="rect">
            <a:avLst/>
          </a:prstGeom>
          <a:ln w="12700">
            <a:solidFill>
              <a:srgbClr val="000000"/>
            </a:solidFill>
          </a:ln>
        </p:spPr>
        <p:txBody>
          <a:bodyPr vert="horz" wrap="square" lIns="0" tIns="26034" rIns="0" bIns="0" rtlCol="0">
            <a:spAutoFit/>
          </a:bodyPr>
          <a:lstStyle/>
          <a:p>
            <a:pPr marL="127000">
              <a:lnSpc>
                <a:spcPct val="100000"/>
              </a:lnSpc>
              <a:spcBef>
                <a:spcPts val="204"/>
              </a:spcBef>
            </a:pPr>
            <a:r>
              <a:rPr sz="1500" b="1" spc="-170" dirty="0">
                <a:solidFill>
                  <a:srgbClr val="333333"/>
                </a:solidFill>
                <a:latin typeface="Arial"/>
                <a:cs typeface="Arial"/>
              </a:rPr>
              <a:t>PWRFLOW </a:t>
            </a:r>
            <a:r>
              <a:rPr sz="1500" b="1" spc="-120" dirty="0">
                <a:solidFill>
                  <a:srgbClr val="333333"/>
                </a:solidFill>
                <a:latin typeface="Arial"/>
                <a:cs typeface="Arial"/>
              </a:rPr>
              <a:t>or</a:t>
            </a:r>
            <a:r>
              <a:rPr sz="1500" b="1" spc="-204" dirty="0">
                <a:solidFill>
                  <a:srgbClr val="333333"/>
                </a:solidFill>
                <a:latin typeface="Arial"/>
                <a:cs typeface="Arial"/>
              </a:rPr>
              <a:t> </a:t>
            </a:r>
            <a:r>
              <a:rPr sz="1500" b="1" spc="-185" dirty="0">
                <a:solidFill>
                  <a:srgbClr val="333333"/>
                </a:solidFill>
                <a:latin typeface="Arial"/>
                <a:cs typeface="Arial"/>
              </a:rPr>
              <a:t>RTNET</a:t>
            </a:r>
            <a:endParaRPr sz="1500">
              <a:latin typeface="Arial"/>
              <a:cs typeface="Arial"/>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295275" marR="1954530">
              <a:lnSpc>
                <a:spcPct val="173100"/>
              </a:lnSpc>
              <a:spcBef>
                <a:spcPts val="1160"/>
              </a:spcBef>
            </a:pPr>
            <a:r>
              <a:rPr sz="1500" spc="-185" dirty="0">
                <a:solidFill>
                  <a:srgbClr val="333333"/>
                </a:solidFill>
                <a:latin typeface="Arial"/>
                <a:cs typeface="Arial"/>
              </a:rPr>
              <a:t>G  G</a:t>
            </a:r>
            <a:endParaRPr sz="1500">
              <a:latin typeface="Arial"/>
              <a:cs typeface="Arial"/>
            </a:endParaRPr>
          </a:p>
        </p:txBody>
      </p:sp>
      <p:sp>
        <p:nvSpPr>
          <p:cNvPr id="52" name="object 52"/>
          <p:cNvSpPr/>
          <p:nvPr/>
        </p:nvSpPr>
        <p:spPr>
          <a:xfrm>
            <a:off x="650748" y="4180332"/>
            <a:ext cx="301752" cy="426719"/>
          </a:xfrm>
          <a:prstGeom prst="rect">
            <a:avLst/>
          </a:prstGeom>
          <a:blipFill>
            <a:blip r:embed="rId4" cstate="print"/>
            <a:stretch>
              <a:fillRect/>
            </a:stretch>
          </a:blipFill>
        </p:spPr>
        <p:txBody>
          <a:bodyPr wrap="square" lIns="0" tIns="0" rIns="0" bIns="0" rtlCol="0"/>
          <a:lstStyle/>
          <a:p>
            <a:endParaRPr/>
          </a:p>
        </p:txBody>
      </p:sp>
      <p:sp>
        <p:nvSpPr>
          <p:cNvPr id="53" name="object 53"/>
          <p:cNvSpPr/>
          <p:nvPr/>
        </p:nvSpPr>
        <p:spPr>
          <a:xfrm>
            <a:off x="527050" y="4225925"/>
            <a:ext cx="228600" cy="246379"/>
          </a:xfrm>
          <a:custGeom>
            <a:avLst/>
            <a:gdLst/>
            <a:ahLst/>
            <a:cxnLst/>
            <a:rect l="l" t="t" r="r" b="b"/>
            <a:pathLst>
              <a:path w="228600" h="246379">
                <a:moveTo>
                  <a:pt x="0" y="123062"/>
                </a:moveTo>
                <a:lnTo>
                  <a:pt x="8981" y="75170"/>
                </a:lnTo>
                <a:lnTo>
                  <a:pt x="33475" y="36052"/>
                </a:lnTo>
                <a:lnTo>
                  <a:pt x="69806" y="9673"/>
                </a:lnTo>
                <a:lnTo>
                  <a:pt x="114300" y="0"/>
                </a:lnTo>
                <a:lnTo>
                  <a:pt x="158793" y="9673"/>
                </a:lnTo>
                <a:lnTo>
                  <a:pt x="195124" y="36052"/>
                </a:lnTo>
                <a:lnTo>
                  <a:pt x="219618" y="75170"/>
                </a:lnTo>
                <a:lnTo>
                  <a:pt x="228600" y="123062"/>
                </a:lnTo>
                <a:lnTo>
                  <a:pt x="219618" y="170936"/>
                </a:lnTo>
                <a:lnTo>
                  <a:pt x="195124" y="210010"/>
                </a:lnTo>
                <a:lnTo>
                  <a:pt x="158793" y="236345"/>
                </a:lnTo>
                <a:lnTo>
                  <a:pt x="114300" y="245999"/>
                </a:lnTo>
                <a:lnTo>
                  <a:pt x="69806" y="236345"/>
                </a:lnTo>
                <a:lnTo>
                  <a:pt x="33475" y="210010"/>
                </a:lnTo>
                <a:lnTo>
                  <a:pt x="8981" y="170936"/>
                </a:lnTo>
                <a:lnTo>
                  <a:pt x="0" y="123062"/>
                </a:lnTo>
                <a:close/>
              </a:path>
            </a:pathLst>
          </a:custGeom>
          <a:ln w="12700">
            <a:solidFill>
              <a:srgbClr val="000000"/>
            </a:solidFill>
          </a:ln>
        </p:spPr>
        <p:txBody>
          <a:bodyPr wrap="square" lIns="0" tIns="0" rIns="0" bIns="0" rtlCol="0"/>
          <a:lstStyle/>
          <a:p>
            <a:endParaRPr/>
          </a:p>
        </p:txBody>
      </p:sp>
      <p:sp>
        <p:nvSpPr>
          <p:cNvPr id="54" name="object 54"/>
          <p:cNvSpPr/>
          <p:nvPr/>
        </p:nvSpPr>
        <p:spPr>
          <a:xfrm>
            <a:off x="742950" y="4240276"/>
            <a:ext cx="442912" cy="217424"/>
          </a:xfrm>
          <a:prstGeom prst="rect">
            <a:avLst/>
          </a:prstGeom>
          <a:blipFill>
            <a:blip r:embed="rId8" cstate="print"/>
            <a:stretch>
              <a:fillRect/>
            </a:stretch>
          </a:blipFill>
        </p:spPr>
        <p:txBody>
          <a:bodyPr wrap="square" lIns="0" tIns="0" rIns="0" bIns="0" rtlCol="0"/>
          <a:lstStyle/>
          <a:p>
            <a:endParaRPr/>
          </a:p>
        </p:txBody>
      </p:sp>
      <p:sp>
        <p:nvSpPr>
          <p:cNvPr id="55" name="object 55"/>
          <p:cNvSpPr/>
          <p:nvPr/>
        </p:nvSpPr>
        <p:spPr>
          <a:xfrm>
            <a:off x="1211262" y="4240276"/>
            <a:ext cx="292163" cy="231648"/>
          </a:xfrm>
          <a:prstGeom prst="rect">
            <a:avLst/>
          </a:prstGeom>
          <a:blipFill>
            <a:blip r:embed="rId9" cstate="print"/>
            <a:stretch>
              <a:fillRect/>
            </a:stretch>
          </a:blipFill>
        </p:spPr>
        <p:txBody>
          <a:bodyPr wrap="square" lIns="0" tIns="0" rIns="0" bIns="0" rtlCol="0"/>
          <a:lstStyle/>
          <a:p>
            <a:endParaRPr/>
          </a:p>
        </p:txBody>
      </p:sp>
      <p:sp>
        <p:nvSpPr>
          <p:cNvPr id="56" name="object 56"/>
          <p:cNvSpPr/>
          <p:nvPr/>
        </p:nvSpPr>
        <p:spPr>
          <a:xfrm>
            <a:off x="1503425" y="3722751"/>
            <a:ext cx="621030" cy="831850"/>
          </a:xfrm>
          <a:custGeom>
            <a:avLst/>
            <a:gdLst/>
            <a:ahLst/>
            <a:cxnLst/>
            <a:rect l="l" t="t" r="r" b="b"/>
            <a:pathLst>
              <a:path w="621030" h="831850">
                <a:moveTo>
                  <a:pt x="0" y="831850"/>
                </a:moveTo>
                <a:lnTo>
                  <a:pt x="620712" y="831850"/>
                </a:lnTo>
                <a:lnTo>
                  <a:pt x="620712" y="0"/>
                </a:lnTo>
                <a:lnTo>
                  <a:pt x="0" y="0"/>
                </a:lnTo>
                <a:lnTo>
                  <a:pt x="0" y="831850"/>
                </a:lnTo>
                <a:close/>
              </a:path>
            </a:pathLst>
          </a:custGeom>
          <a:ln w="12700">
            <a:solidFill>
              <a:srgbClr val="000000"/>
            </a:solidFill>
          </a:ln>
        </p:spPr>
        <p:txBody>
          <a:bodyPr wrap="square" lIns="0" tIns="0" rIns="0" bIns="0" rtlCol="0"/>
          <a:lstStyle/>
          <a:p>
            <a:endParaRPr/>
          </a:p>
        </p:txBody>
      </p:sp>
      <p:sp>
        <p:nvSpPr>
          <p:cNvPr id="57" name="object 57"/>
          <p:cNvSpPr/>
          <p:nvPr/>
        </p:nvSpPr>
        <p:spPr>
          <a:xfrm>
            <a:off x="2130425" y="3965194"/>
            <a:ext cx="368300" cy="76200"/>
          </a:xfrm>
          <a:custGeom>
            <a:avLst/>
            <a:gdLst/>
            <a:ahLst/>
            <a:cxnLst/>
            <a:rect l="l" t="t" r="r" b="b"/>
            <a:pathLst>
              <a:path w="368300" h="76200">
                <a:moveTo>
                  <a:pt x="292078" y="44518"/>
                </a:moveTo>
                <a:lnTo>
                  <a:pt x="291973" y="76199"/>
                </a:lnTo>
                <a:lnTo>
                  <a:pt x="355964" y="44576"/>
                </a:lnTo>
                <a:lnTo>
                  <a:pt x="304800" y="44576"/>
                </a:lnTo>
                <a:lnTo>
                  <a:pt x="292078" y="44518"/>
                </a:lnTo>
                <a:close/>
              </a:path>
              <a:path w="368300" h="76200">
                <a:moveTo>
                  <a:pt x="292120" y="31818"/>
                </a:moveTo>
                <a:lnTo>
                  <a:pt x="292078" y="44518"/>
                </a:lnTo>
                <a:lnTo>
                  <a:pt x="304800" y="44576"/>
                </a:lnTo>
                <a:lnTo>
                  <a:pt x="304800" y="31876"/>
                </a:lnTo>
                <a:lnTo>
                  <a:pt x="292120" y="31818"/>
                </a:lnTo>
                <a:close/>
              </a:path>
              <a:path w="368300" h="76200">
                <a:moveTo>
                  <a:pt x="292226" y="0"/>
                </a:moveTo>
                <a:lnTo>
                  <a:pt x="292120" y="31818"/>
                </a:lnTo>
                <a:lnTo>
                  <a:pt x="304800" y="31876"/>
                </a:lnTo>
                <a:lnTo>
                  <a:pt x="304800" y="44576"/>
                </a:lnTo>
                <a:lnTo>
                  <a:pt x="355964" y="44576"/>
                </a:lnTo>
                <a:lnTo>
                  <a:pt x="368300" y="38480"/>
                </a:lnTo>
                <a:lnTo>
                  <a:pt x="292226" y="0"/>
                </a:lnTo>
                <a:close/>
              </a:path>
              <a:path w="368300" h="76200">
                <a:moveTo>
                  <a:pt x="0" y="30479"/>
                </a:moveTo>
                <a:lnTo>
                  <a:pt x="0" y="43179"/>
                </a:lnTo>
                <a:lnTo>
                  <a:pt x="292078" y="44518"/>
                </a:lnTo>
                <a:lnTo>
                  <a:pt x="292120" y="31818"/>
                </a:lnTo>
                <a:lnTo>
                  <a:pt x="0" y="30479"/>
                </a:lnTo>
                <a:close/>
              </a:path>
            </a:pathLst>
          </a:custGeom>
          <a:solidFill>
            <a:srgbClr val="000000"/>
          </a:solidFill>
        </p:spPr>
        <p:txBody>
          <a:bodyPr wrap="square" lIns="0" tIns="0" rIns="0" bIns="0" rtlCol="0"/>
          <a:lstStyle/>
          <a:p>
            <a:endParaRPr/>
          </a:p>
        </p:txBody>
      </p:sp>
      <p:sp>
        <p:nvSpPr>
          <p:cNvPr id="58" name="object 58"/>
          <p:cNvSpPr/>
          <p:nvPr/>
        </p:nvSpPr>
        <p:spPr>
          <a:xfrm>
            <a:off x="2142998" y="4203446"/>
            <a:ext cx="368935" cy="76200"/>
          </a:xfrm>
          <a:custGeom>
            <a:avLst/>
            <a:gdLst/>
            <a:ahLst/>
            <a:cxnLst/>
            <a:rect l="l" t="t" r="r" b="b"/>
            <a:pathLst>
              <a:path w="368935" h="76200">
                <a:moveTo>
                  <a:pt x="357526" y="31495"/>
                </a:moveTo>
                <a:lnTo>
                  <a:pt x="304800" y="31495"/>
                </a:lnTo>
                <a:lnTo>
                  <a:pt x="305053" y="44195"/>
                </a:lnTo>
                <a:lnTo>
                  <a:pt x="292332" y="44413"/>
                </a:lnTo>
                <a:lnTo>
                  <a:pt x="292862" y="76199"/>
                </a:lnTo>
                <a:lnTo>
                  <a:pt x="368426" y="36702"/>
                </a:lnTo>
                <a:lnTo>
                  <a:pt x="357526" y="31495"/>
                </a:lnTo>
                <a:close/>
              </a:path>
              <a:path w="368935" h="76200">
                <a:moveTo>
                  <a:pt x="292120" y="31717"/>
                </a:moveTo>
                <a:lnTo>
                  <a:pt x="0" y="36829"/>
                </a:lnTo>
                <a:lnTo>
                  <a:pt x="253" y="49402"/>
                </a:lnTo>
                <a:lnTo>
                  <a:pt x="292332" y="44413"/>
                </a:lnTo>
                <a:lnTo>
                  <a:pt x="292120" y="31717"/>
                </a:lnTo>
                <a:close/>
              </a:path>
              <a:path w="368935" h="76200">
                <a:moveTo>
                  <a:pt x="304800" y="31495"/>
                </a:moveTo>
                <a:lnTo>
                  <a:pt x="292120" y="31717"/>
                </a:lnTo>
                <a:lnTo>
                  <a:pt x="292332" y="44413"/>
                </a:lnTo>
                <a:lnTo>
                  <a:pt x="305053" y="44195"/>
                </a:lnTo>
                <a:lnTo>
                  <a:pt x="304800" y="31495"/>
                </a:lnTo>
                <a:close/>
              </a:path>
              <a:path w="368935" h="76200">
                <a:moveTo>
                  <a:pt x="291591" y="0"/>
                </a:moveTo>
                <a:lnTo>
                  <a:pt x="292120" y="31717"/>
                </a:lnTo>
                <a:lnTo>
                  <a:pt x="304800" y="31495"/>
                </a:lnTo>
                <a:lnTo>
                  <a:pt x="357526" y="31495"/>
                </a:lnTo>
                <a:lnTo>
                  <a:pt x="291591" y="0"/>
                </a:lnTo>
                <a:close/>
              </a:path>
            </a:pathLst>
          </a:custGeom>
          <a:solidFill>
            <a:srgbClr val="000000"/>
          </a:solidFill>
        </p:spPr>
        <p:txBody>
          <a:bodyPr wrap="square" lIns="0" tIns="0" rIns="0" bIns="0" rtlCol="0"/>
          <a:lstStyle/>
          <a:p>
            <a:endParaRPr/>
          </a:p>
        </p:txBody>
      </p:sp>
      <p:sp>
        <p:nvSpPr>
          <p:cNvPr id="59" name="object 59"/>
          <p:cNvSpPr/>
          <p:nvPr/>
        </p:nvSpPr>
        <p:spPr>
          <a:xfrm>
            <a:off x="1452625" y="3803650"/>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solidFill>
            <a:srgbClr val="000000"/>
          </a:solidFill>
        </p:spPr>
        <p:txBody>
          <a:bodyPr wrap="square" lIns="0" tIns="0" rIns="0" bIns="0" rtlCol="0"/>
          <a:lstStyle/>
          <a:p>
            <a:endParaRPr/>
          </a:p>
        </p:txBody>
      </p:sp>
      <p:sp>
        <p:nvSpPr>
          <p:cNvPr id="60" name="object 60"/>
          <p:cNvSpPr/>
          <p:nvPr/>
        </p:nvSpPr>
        <p:spPr>
          <a:xfrm>
            <a:off x="1452625" y="3803650"/>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ln w="12700">
            <a:solidFill>
              <a:srgbClr val="000000"/>
            </a:solidFill>
          </a:ln>
        </p:spPr>
        <p:txBody>
          <a:bodyPr wrap="square" lIns="0" tIns="0" rIns="0" bIns="0" rtlCol="0"/>
          <a:lstStyle/>
          <a:p>
            <a:endParaRPr/>
          </a:p>
        </p:txBody>
      </p:sp>
      <p:sp>
        <p:nvSpPr>
          <p:cNvPr id="61" name="object 61"/>
          <p:cNvSpPr/>
          <p:nvPr/>
        </p:nvSpPr>
        <p:spPr>
          <a:xfrm>
            <a:off x="1452625" y="4103687"/>
            <a:ext cx="76200" cy="68580"/>
          </a:xfrm>
          <a:custGeom>
            <a:avLst/>
            <a:gdLst/>
            <a:ahLst/>
            <a:cxnLst/>
            <a:rect l="l" t="t" r="r" b="b"/>
            <a:pathLst>
              <a:path w="76200" h="68579">
                <a:moveTo>
                  <a:pt x="0" y="68262"/>
                </a:moveTo>
                <a:lnTo>
                  <a:pt x="76200" y="68262"/>
                </a:lnTo>
                <a:lnTo>
                  <a:pt x="76200" y="0"/>
                </a:lnTo>
                <a:lnTo>
                  <a:pt x="0" y="0"/>
                </a:lnTo>
                <a:lnTo>
                  <a:pt x="0" y="68262"/>
                </a:lnTo>
                <a:close/>
              </a:path>
            </a:pathLst>
          </a:custGeom>
          <a:solidFill>
            <a:srgbClr val="000000"/>
          </a:solidFill>
        </p:spPr>
        <p:txBody>
          <a:bodyPr wrap="square" lIns="0" tIns="0" rIns="0" bIns="0" rtlCol="0"/>
          <a:lstStyle/>
          <a:p>
            <a:endParaRPr/>
          </a:p>
        </p:txBody>
      </p:sp>
      <p:sp>
        <p:nvSpPr>
          <p:cNvPr id="62" name="object 62"/>
          <p:cNvSpPr/>
          <p:nvPr/>
        </p:nvSpPr>
        <p:spPr>
          <a:xfrm>
            <a:off x="1452625" y="4103687"/>
            <a:ext cx="76200" cy="68580"/>
          </a:xfrm>
          <a:custGeom>
            <a:avLst/>
            <a:gdLst/>
            <a:ahLst/>
            <a:cxnLst/>
            <a:rect l="l" t="t" r="r" b="b"/>
            <a:pathLst>
              <a:path w="76200" h="68579">
                <a:moveTo>
                  <a:pt x="0" y="68262"/>
                </a:moveTo>
                <a:lnTo>
                  <a:pt x="76200" y="68262"/>
                </a:lnTo>
                <a:lnTo>
                  <a:pt x="76200" y="0"/>
                </a:lnTo>
                <a:lnTo>
                  <a:pt x="0" y="0"/>
                </a:lnTo>
                <a:lnTo>
                  <a:pt x="0" y="68262"/>
                </a:lnTo>
                <a:close/>
              </a:path>
            </a:pathLst>
          </a:custGeom>
          <a:ln w="12700">
            <a:solidFill>
              <a:srgbClr val="000000"/>
            </a:solidFill>
          </a:ln>
        </p:spPr>
        <p:txBody>
          <a:bodyPr wrap="square" lIns="0" tIns="0" rIns="0" bIns="0" rtlCol="0"/>
          <a:lstStyle/>
          <a:p>
            <a:endParaRPr/>
          </a:p>
        </p:txBody>
      </p:sp>
      <p:sp>
        <p:nvSpPr>
          <p:cNvPr id="63" name="object 63"/>
          <p:cNvSpPr/>
          <p:nvPr/>
        </p:nvSpPr>
        <p:spPr>
          <a:xfrm>
            <a:off x="1452625" y="4389501"/>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solidFill>
            <a:srgbClr val="000000"/>
          </a:solidFill>
        </p:spPr>
        <p:txBody>
          <a:bodyPr wrap="square" lIns="0" tIns="0" rIns="0" bIns="0" rtlCol="0"/>
          <a:lstStyle/>
          <a:p>
            <a:endParaRPr/>
          </a:p>
        </p:txBody>
      </p:sp>
      <p:sp>
        <p:nvSpPr>
          <p:cNvPr id="64" name="object 64"/>
          <p:cNvSpPr/>
          <p:nvPr/>
        </p:nvSpPr>
        <p:spPr>
          <a:xfrm>
            <a:off x="1452625" y="4389501"/>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ln w="12700">
            <a:solidFill>
              <a:srgbClr val="000000"/>
            </a:solidFill>
          </a:ln>
        </p:spPr>
        <p:txBody>
          <a:bodyPr wrap="square" lIns="0" tIns="0" rIns="0" bIns="0" rtlCol="0"/>
          <a:lstStyle/>
          <a:p>
            <a:endParaRPr/>
          </a:p>
        </p:txBody>
      </p:sp>
      <p:sp>
        <p:nvSpPr>
          <p:cNvPr id="65" name="object 65"/>
          <p:cNvSpPr/>
          <p:nvPr/>
        </p:nvSpPr>
        <p:spPr>
          <a:xfrm>
            <a:off x="2085975" y="3817937"/>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solidFill>
            <a:srgbClr val="000000"/>
          </a:solidFill>
        </p:spPr>
        <p:txBody>
          <a:bodyPr wrap="square" lIns="0" tIns="0" rIns="0" bIns="0" rtlCol="0"/>
          <a:lstStyle/>
          <a:p>
            <a:endParaRPr/>
          </a:p>
        </p:txBody>
      </p:sp>
      <p:sp>
        <p:nvSpPr>
          <p:cNvPr id="66" name="object 66"/>
          <p:cNvSpPr/>
          <p:nvPr/>
        </p:nvSpPr>
        <p:spPr>
          <a:xfrm>
            <a:off x="2085975" y="3817937"/>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ln w="12700">
            <a:solidFill>
              <a:srgbClr val="000000"/>
            </a:solidFill>
          </a:ln>
        </p:spPr>
        <p:txBody>
          <a:bodyPr wrap="square" lIns="0" tIns="0" rIns="0" bIns="0" rtlCol="0"/>
          <a:lstStyle/>
          <a:p>
            <a:endParaRPr/>
          </a:p>
        </p:txBody>
      </p:sp>
      <p:sp>
        <p:nvSpPr>
          <p:cNvPr id="67" name="object 67"/>
          <p:cNvSpPr/>
          <p:nvPr/>
        </p:nvSpPr>
        <p:spPr>
          <a:xfrm>
            <a:off x="2085975" y="4103751"/>
            <a:ext cx="63500" cy="82550"/>
          </a:xfrm>
          <a:custGeom>
            <a:avLst/>
            <a:gdLst/>
            <a:ahLst/>
            <a:cxnLst/>
            <a:rect l="l" t="t" r="r" b="b"/>
            <a:pathLst>
              <a:path w="63500" h="82550">
                <a:moveTo>
                  <a:pt x="0" y="82550"/>
                </a:moveTo>
                <a:lnTo>
                  <a:pt x="63500" y="82550"/>
                </a:lnTo>
                <a:lnTo>
                  <a:pt x="63500" y="0"/>
                </a:lnTo>
                <a:lnTo>
                  <a:pt x="0" y="0"/>
                </a:lnTo>
                <a:lnTo>
                  <a:pt x="0" y="82550"/>
                </a:lnTo>
                <a:close/>
              </a:path>
            </a:pathLst>
          </a:custGeom>
          <a:solidFill>
            <a:srgbClr val="000000"/>
          </a:solidFill>
        </p:spPr>
        <p:txBody>
          <a:bodyPr wrap="square" lIns="0" tIns="0" rIns="0" bIns="0" rtlCol="0"/>
          <a:lstStyle/>
          <a:p>
            <a:endParaRPr/>
          </a:p>
        </p:txBody>
      </p:sp>
      <p:sp>
        <p:nvSpPr>
          <p:cNvPr id="68" name="object 68"/>
          <p:cNvSpPr/>
          <p:nvPr/>
        </p:nvSpPr>
        <p:spPr>
          <a:xfrm>
            <a:off x="2085975" y="4103751"/>
            <a:ext cx="63500" cy="82550"/>
          </a:xfrm>
          <a:custGeom>
            <a:avLst/>
            <a:gdLst/>
            <a:ahLst/>
            <a:cxnLst/>
            <a:rect l="l" t="t" r="r" b="b"/>
            <a:pathLst>
              <a:path w="63500" h="82550">
                <a:moveTo>
                  <a:pt x="0" y="82550"/>
                </a:moveTo>
                <a:lnTo>
                  <a:pt x="63500" y="82550"/>
                </a:lnTo>
                <a:lnTo>
                  <a:pt x="63500" y="0"/>
                </a:lnTo>
                <a:lnTo>
                  <a:pt x="0" y="0"/>
                </a:lnTo>
                <a:lnTo>
                  <a:pt x="0" y="82550"/>
                </a:lnTo>
                <a:close/>
              </a:path>
            </a:pathLst>
          </a:custGeom>
          <a:ln w="12700">
            <a:solidFill>
              <a:srgbClr val="000000"/>
            </a:solidFill>
          </a:ln>
        </p:spPr>
        <p:txBody>
          <a:bodyPr wrap="square" lIns="0" tIns="0" rIns="0" bIns="0" rtlCol="0"/>
          <a:lstStyle/>
          <a:p>
            <a:endParaRPr/>
          </a:p>
        </p:txBody>
      </p:sp>
      <p:sp>
        <p:nvSpPr>
          <p:cNvPr id="69" name="object 69"/>
          <p:cNvSpPr/>
          <p:nvPr/>
        </p:nvSpPr>
        <p:spPr>
          <a:xfrm>
            <a:off x="2085975" y="4403661"/>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solidFill>
            <a:srgbClr val="000000"/>
          </a:solidFill>
        </p:spPr>
        <p:txBody>
          <a:bodyPr wrap="square" lIns="0" tIns="0" rIns="0" bIns="0" rtlCol="0"/>
          <a:lstStyle/>
          <a:p>
            <a:endParaRPr/>
          </a:p>
        </p:txBody>
      </p:sp>
      <p:sp>
        <p:nvSpPr>
          <p:cNvPr id="70" name="object 70"/>
          <p:cNvSpPr/>
          <p:nvPr/>
        </p:nvSpPr>
        <p:spPr>
          <a:xfrm>
            <a:off x="2085975" y="4403661"/>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ln w="12700">
            <a:solidFill>
              <a:srgbClr val="000000"/>
            </a:solidFill>
          </a:ln>
        </p:spPr>
        <p:txBody>
          <a:bodyPr wrap="square" lIns="0" tIns="0" rIns="0" bIns="0" rtlCol="0"/>
          <a:lstStyle/>
          <a:p>
            <a:endParaRPr/>
          </a:p>
        </p:txBody>
      </p:sp>
      <p:sp>
        <p:nvSpPr>
          <p:cNvPr id="71" name="object 71"/>
          <p:cNvSpPr/>
          <p:nvPr/>
        </p:nvSpPr>
        <p:spPr>
          <a:xfrm>
            <a:off x="2565400" y="3535426"/>
            <a:ext cx="0" cy="1109980"/>
          </a:xfrm>
          <a:custGeom>
            <a:avLst/>
            <a:gdLst/>
            <a:ahLst/>
            <a:cxnLst/>
            <a:rect l="l" t="t" r="r" b="b"/>
            <a:pathLst>
              <a:path h="1109979">
                <a:moveTo>
                  <a:pt x="0" y="0"/>
                </a:moveTo>
                <a:lnTo>
                  <a:pt x="0" y="1109599"/>
                </a:lnTo>
              </a:path>
            </a:pathLst>
          </a:custGeom>
          <a:ln w="12700">
            <a:solidFill>
              <a:srgbClr val="333333"/>
            </a:solidFill>
          </a:ln>
        </p:spPr>
        <p:txBody>
          <a:bodyPr wrap="square" lIns="0" tIns="0" rIns="0" bIns="0" rtlCol="0"/>
          <a:lstStyle/>
          <a:p>
            <a:endParaRPr/>
          </a:p>
        </p:txBody>
      </p:sp>
      <p:sp>
        <p:nvSpPr>
          <p:cNvPr id="72" name="object 72"/>
          <p:cNvSpPr/>
          <p:nvPr/>
        </p:nvSpPr>
        <p:spPr>
          <a:xfrm>
            <a:off x="4014851" y="2854325"/>
            <a:ext cx="2371725" cy="2291080"/>
          </a:xfrm>
          <a:custGeom>
            <a:avLst/>
            <a:gdLst/>
            <a:ahLst/>
            <a:cxnLst/>
            <a:rect l="l" t="t" r="r" b="b"/>
            <a:pathLst>
              <a:path w="2371725" h="2291079">
                <a:moveTo>
                  <a:pt x="0" y="2290826"/>
                </a:moveTo>
                <a:lnTo>
                  <a:pt x="2371725" y="2290826"/>
                </a:lnTo>
                <a:lnTo>
                  <a:pt x="2371725" y="0"/>
                </a:lnTo>
                <a:lnTo>
                  <a:pt x="0" y="0"/>
                </a:lnTo>
                <a:lnTo>
                  <a:pt x="0" y="2290826"/>
                </a:lnTo>
                <a:close/>
              </a:path>
            </a:pathLst>
          </a:custGeom>
          <a:solidFill>
            <a:srgbClr val="FFE7FF"/>
          </a:solidFill>
        </p:spPr>
        <p:txBody>
          <a:bodyPr wrap="square" lIns="0" tIns="0" rIns="0" bIns="0" rtlCol="0"/>
          <a:lstStyle/>
          <a:p>
            <a:endParaRPr/>
          </a:p>
        </p:txBody>
      </p:sp>
      <p:sp>
        <p:nvSpPr>
          <p:cNvPr id="73" name="object 73"/>
          <p:cNvSpPr/>
          <p:nvPr/>
        </p:nvSpPr>
        <p:spPr>
          <a:xfrm>
            <a:off x="5241035" y="2852927"/>
            <a:ext cx="301751" cy="426720"/>
          </a:xfrm>
          <a:prstGeom prst="rect">
            <a:avLst/>
          </a:prstGeom>
          <a:blipFill>
            <a:blip r:embed="rId4" cstate="print"/>
            <a:stretch>
              <a:fillRect/>
            </a:stretch>
          </a:blipFill>
        </p:spPr>
        <p:txBody>
          <a:bodyPr wrap="square" lIns="0" tIns="0" rIns="0" bIns="0" rtlCol="0"/>
          <a:lstStyle/>
          <a:p>
            <a:endParaRPr/>
          </a:p>
        </p:txBody>
      </p:sp>
      <p:sp>
        <p:nvSpPr>
          <p:cNvPr id="74" name="object 74"/>
          <p:cNvSpPr/>
          <p:nvPr/>
        </p:nvSpPr>
        <p:spPr>
          <a:xfrm>
            <a:off x="4146930" y="4374007"/>
            <a:ext cx="2114550" cy="299720"/>
          </a:xfrm>
          <a:custGeom>
            <a:avLst/>
            <a:gdLst/>
            <a:ahLst/>
            <a:cxnLst/>
            <a:rect l="l" t="t" r="r" b="b"/>
            <a:pathLst>
              <a:path w="2114550" h="299720">
                <a:moveTo>
                  <a:pt x="1057148" y="0"/>
                </a:moveTo>
                <a:lnTo>
                  <a:pt x="981654" y="376"/>
                </a:lnTo>
                <a:lnTo>
                  <a:pt x="907592" y="1487"/>
                </a:lnTo>
                <a:lnTo>
                  <a:pt x="835141" y="3308"/>
                </a:lnTo>
                <a:lnTo>
                  <a:pt x="764480" y="5814"/>
                </a:lnTo>
                <a:lnTo>
                  <a:pt x="695789" y="8979"/>
                </a:lnTo>
                <a:lnTo>
                  <a:pt x="629245" y="12779"/>
                </a:lnTo>
                <a:lnTo>
                  <a:pt x="565027" y="17187"/>
                </a:lnTo>
                <a:lnTo>
                  <a:pt x="503316" y="22178"/>
                </a:lnTo>
                <a:lnTo>
                  <a:pt x="444289" y="27728"/>
                </a:lnTo>
                <a:lnTo>
                  <a:pt x="388126" y="33810"/>
                </a:lnTo>
                <a:lnTo>
                  <a:pt x="335005" y="40401"/>
                </a:lnTo>
                <a:lnTo>
                  <a:pt x="285106" y="47473"/>
                </a:lnTo>
                <a:lnTo>
                  <a:pt x="238606" y="55002"/>
                </a:lnTo>
                <a:lnTo>
                  <a:pt x="195687" y="62963"/>
                </a:lnTo>
                <a:lnTo>
                  <a:pt x="156525" y="71330"/>
                </a:lnTo>
                <a:lnTo>
                  <a:pt x="90192" y="89182"/>
                </a:lnTo>
                <a:lnTo>
                  <a:pt x="41039" y="108356"/>
                </a:lnTo>
                <a:lnTo>
                  <a:pt x="2654" y="139153"/>
                </a:lnTo>
                <a:lnTo>
                  <a:pt x="0" y="149860"/>
                </a:lnTo>
                <a:lnTo>
                  <a:pt x="2654" y="160551"/>
                </a:lnTo>
                <a:lnTo>
                  <a:pt x="41039" y="191307"/>
                </a:lnTo>
                <a:lnTo>
                  <a:pt x="90192" y="210461"/>
                </a:lnTo>
                <a:lnTo>
                  <a:pt x="156525" y="228297"/>
                </a:lnTo>
                <a:lnTo>
                  <a:pt x="195687" y="236658"/>
                </a:lnTo>
                <a:lnTo>
                  <a:pt x="238606" y="244613"/>
                </a:lnTo>
                <a:lnTo>
                  <a:pt x="285106" y="252137"/>
                </a:lnTo>
                <a:lnTo>
                  <a:pt x="335005" y="259205"/>
                </a:lnTo>
                <a:lnTo>
                  <a:pt x="388126" y="265792"/>
                </a:lnTo>
                <a:lnTo>
                  <a:pt x="444289" y="271872"/>
                </a:lnTo>
                <a:lnTo>
                  <a:pt x="503316" y="277419"/>
                </a:lnTo>
                <a:lnTo>
                  <a:pt x="565027" y="282409"/>
                </a:lnTo>
                <a:lnTo>
                  <a:pt x="629245" y="286816"/>
                </a:lnTo>
                <a:lnTo>
                  <a:pt x="695789" y="290614"/>
                </a:lnTo>
                <a:lnTo>
                  <a:pt x="764480" y="293779"/>
                </a:lnTo>
                <a:lnTo>
                  <a:pt x="835141" y="296284"/>
                </a:lnTo>
                <a:lnTo>
                  <a:pt x="907592" y="298105"/>
                </a:lnTo>
                <a:lnTo>
                  <a:pt x="981654" y="299216"/>
                </a:lnTo>
                <a:lnTo>
                  <a:pt x="1057148" y="299593"/>
                </a:lnTo>
                <a:lnTo>
                  <a:pt x="1132626" y="299216"/>
                </a:lnTo>
                <a:lnTo>
                  <a:pt x="1206673" y="298105"/>
                </a:lnTo>
                <a:lnTo>
                  <a:pt x="1279110" y="296284"/>
                </a:lnTo>
                <a:lnTo>
                  <a:pt x="1349759" y="293779"/>
                </a:lnTo>
                <a:lnTo>
                  <a:pt x="1418440" y="290614"/>
                </a:lnTo>
                <a:lnTo>
                  <a:pt x="1484975" y="286816"/>
                </a:lnTo>
                <a:lnTo>
                  <a:pt x="1549183" y="282409"/>
                </a:lnTo>
                <a:lnTo>
                  <a:pt x="1610887" y="277419"/>
                </a:lnTo>
                <a:lnTo>
                  <a:pt x="1669908" y="271872"/>
                </a:lnTo>
                <a:lnTo>
                  <a:pt x="1726065" y="265792"/>
                </a:lnTo>
                <a:lnTo>
                  <a:pt x="1779181" y="259205"/>
                </a:lnTo>
                <a:lnTo>
                  <a:pt x="1829076" y="252137"/>
                </a:lnTo>
                <a:lnTo>
                  <a:pt x="1875572" y="244613"/>
                </a:lnTo>
                <a:lnTo>
                  <a:pt x="1918489" y="236658"/>
                </a:lnTo>
                <a:lnTo>
                  <a:pt x="1957648" y="228297"/>
                </a:lnTo>
                <a:lnTo>
                  <a:pt x="2023978" y="210461"/>
                </a:lnTo>
                <a:lnTo>
                  <a:pt x="2073129" y="191307"/>
                </a:lnTo>
                <a:lnTo>
                  <a:pt x="2111514" y="160551"/>
                </a:lnTo>
                <a:lnTo>
                  <a:pt x="2114169" y="149860"/>
                </a:lnTo>
                <a:lnTo>
                  <a:pt x="2111514" y="139153"/>
                </a:lnTo>
                <a:lnTo>
                  <a:pt x="2073129" y="108356"/>
                </a:lnTo>
                <a:lnTo>
                  <a:pt x="2023978" y="89182"/>
                </a:lnTo>
                <a:lnTo>
                  <a:pt x="1957648" y="71330"/>
                </a:lnTo>
                <a:lnTo>
                  <a:pt x="1918489" y="62963"/>
                </a:lnTo>
                <a:lnTo>
                  <a:pt x="1875572" y="55002"/>
                </a:lnTo>
                <a:lnTo>
                  <a:pt x="1829076" y="47473"/>
                </a:lnTo>
                <a:lnTo>
                  <a:pt x="1779181" y="40401"/>
                </a:lnTo>
                <a:lnTo>
                  <a:pt x="1726065" y="33810"/>
                </a:lnTo>
                <a:lnTo>
                  <a:pt x="1669908" y="27728"/>
                </a:lnTo>
                <a:lnTo>
                  <a:pt x="1610887" y="22178"/>
                </a:lnTo>
                <a:lnTo>
                  <a:pt x="1549183" y="17187"/>
                </a:lnTo>
                <a:lnTo>
                  <a:pt x="1484975" y="12779"/>
                </a:lnTo>
                <a:lnTo>
                  <a:pt x="1418440" y="8979"/>
                </a:lnTo>
                <a:lnTo>
                  <a:pt x="1349759" y="5814"/>
                </a:lnTo>
                <a:lnTo>
                  <a:pt x="1279110" y="3308"/>
                </a:lnTo>
                <a:lnTo>
                  <a:pt x="1206673" y="1487"/>
                </a:lnTo>
                <a:lnTo>
                  <a:pt x="1132626" y="376"/>
                </a:lnTo>
                <a:lnTo>
                  <a:pt x="1057148" y="0"/>
                </a:lnTo>
                <a:close/>
              </a:path>
            </a:pathLst>
          </a:custGeom>
          <a:solidFill>
            <a:srgbClr val="FFFFFF"/>
          </a:solidFill>
        </p:spPr>
        <p:txBody>
          <a:bodyPr wrap="square" lIns="0" tIns="0" rIns="0" bIns="0" rtlCol="0"/>
          <a:lstStyle/>
          <a:p>
            <a:endParaRPr/>
          </a:p>
        </p:txBody>
      </p:sp>
      <p:sp>
        <p:nvSpPr>
          <p:cNvPr id="75" name="object 75"/>
          <p:cNvSpPr/>
          <p:nvPr/>
        </p:nvSpPr>
        <p:spPr>
          <a:xfrm>
            <a:off x="4146930" y="4374007"/>
            <a:ext cx="2114550" cy="299720"/>
          </a:xfrm>
          <a:custGeom>
            <a:avLst/>
            <a:gdLst/>
            <a:ahLst/>
            <a:cxnLst/>
            <a:rect l="l" t="t" r="r" b="b"/>
            <a:pathLst>
              <a:path w="2114550" h="299720">
                <a:moveTo>
                  <a:pt x="0" y="149860"/>
                </a:moveTo>
                <a:lnTo>
                  <a:pt x="23353" y="118376"/>
                </a:lnTo>
                <a:lnTo>
                  <a:pt x="63379" y="98617"/>
                </a:lnTo>
                <a:lnTo>
                  <a:pt x="121301" y="80078"/>
                </a:lnTo>
                <a:lnTo>
                  <a:pt x="195687" y="62963"/>
                </a:lnTo>
                <a:lnTo>
                  <a:pt x="238606" y="55002"/>
                </a:lnTo>
                <a:lnTo>
                  <a:pt x="285106" y="47473"/>
                </a:lnTo>
                <a:lnTo>
                  <a:pt x="335005" y="40401"/>
                </a:lnTo>
                <a:lnTo>
                  <a:pt x="388126" y="33810"/>
                </a:lnTo>
                <a:lnTo>
                  <a:pt x="444289" y="27728"/>
                </a:lnTo>
                <a:lnTo>
                  <a:pt x="503316" y="22178"/>
                </a:lnTo>
                <a:lnTo>
                  <a:pt x="565027" y="17187"/>
                </a:lnTo>
                <a:lnTo>
                  <a:pt x="629245" y="12779"/>
                </a:lnTo>
                <a:lnTo>
                  <a:pt x="695789" y="8979"/>
                </a:lnTo>
                <a:lnTo>
                  <a:pt x="764480" y="5814"/>
                </a:lnTo>
                <a:lnTo>
                  <a:pt x="835141" y="3308"/>
                </a:lnTo>
                <a:lnTo>
                  <a:pt x="907592" y="1487"/>
                </a:lnTo>
                <a:lnTo>
                  <a:pt x="981654" y="376"/>
                </a:lnTo>
                <a:lnTo>
                  <a:pt x="1057148" y="0"/>
                </a:lnTo>
                <a:lnTo>
                  <a:pt x="1132626" y="376"/>
                </a:lnTo>
                <a:lnTo>
                  <a:pt x="1206673" y="1487"/>
                </a:lnTo>
                <a:lnTo>
                  <a:pt x="1279110" y="3308"/>
                </a:lnTo>
                <a:lnTo>
                  <a:pt x="1349759" y="5814"/>
                </a:lnTo>
                <a:lnTo>
                  <a:pt x="1418440" y="8979"/>
                </a:lnTo>
                <a:lnTo>
                  <a:pt x="1484975" y="12779"/>
                </a:lnTo>
                <a:lnTo>
                  <a:pt x="1549183" y="17187"/>
                </a:lnTo>
                <a:lnTo>
                  <a:pt x="1610887" y="22178"/>
                </a:lnTo>
                <a:lnTo>
                  <a:pt x="1669908" y="27728"/>
                </a:lnTo>
                <a:lnTo>
                  <a:pt x="1726065" y="33810"/>
                </a:lnTo>
                <a:lnTo>
                  <a:pt x="1779181" y="40401"/>
                </a:lnTo>
                <a:lnTo>
                  <a:pt x="1829076" y="47473"/>
                </a:lnTo>
                <a:lnTo>
                  <a:pt x="1875572" y="55002"/>
                </a:lnTo>
                <a:lnTo>
                  <a:pt x="1918489" y="62963"/>
                </a:lnTo>
                <a:lnTo>
                  <a:pt x="1957648" y="71330"/>
                </a:lnTo>
                <a:lnTo>
                  <a:pt x="2023978" y="89182"/>
                </a:lnTo>
                <a:lnTo>
                  <a:pt x="2073129" y="108356"/>
                </a:lnTo>
                <a:lnTo>
                  <a:pt x="2111514" y="139153"/>
                </a:lnTo>
                <a:lnTo>
                  <a:pt x="2114169" y="149860"/>
                </a:lnTo>
                <a:lnTo>
                  <a:pt x="2111514" y="160551"/>
                </a:lnTo>
                <a:lnTo>
                  <a:pt x="2073129" y="191307"/>
                </a:lnTo>
                <a:lnTo>
                  <a:pt x="2023978" y="210461"/>
                </a:lnTo>
                <a:lnTo>
                  <a:pt x="1957648" y="228297"/>
                </a:lnTo>
                <a:lnTo>
                  <a:pt x="1918489" y="236658"/>
                </a:lnTo>
                <a:lnTo>
                  <a:pt x="1875572" y="244613"/>
                </a:lnTo>
                <a:lnTo>
                  <a:pt x="1829076" y="252137"/>
                </a:lnTo>
                <a:lnTo>
                  <a:pt x="1779181" y="259205"/>
                </a:lnTo>
                <a:lnTo>
                  <a:pt x="1726065" y="265792"/>
                </a:lnTo>
                <a:lnTo>
                  <a:pt x="1669908" y="271872"/>
                </a:lnTo>
                <a:lnTo>
                  <a:pt x="1610887" y="277419"/>
                </a:lnTo>
                <a:lnTo>
                  <a:pt x="1549183" y="282409"/>
                </a:lnTo>
                <a:lnTo>
                  <a:pt x="1484975" y="286816"/>
                </a:lnTo>
                <a:lnTo>
                  <a:pt x="1418440" y="290614"/>
                </a:lnTo>
                <a:lnTo>
                  <a:pt x="1349759" y="293779"/>
                </a:lnTo>
                <a:lnTo>
                  <a:pt x="1279110" y="296284"/>
                </a:lnTo>
                <a:lnTo>
                  <a:pt x="1206673" y="298105"/>
                </a:lnTo>
                <a:lnTo>
                  <a:pt x="1132626" y="299216"/>
                </a:lnTo>
                <a:lnTo>
                  <a:pt x="1057148" y="299593"/>
                </a:lnTo>
                <a:lnTo>
                  <a:pt x="981654" y="299216"/>
                </a:lnTo>
                <a:lnTo>
                  <a:pt x="907592" y="298105"/>
                </a:lnTo>
                <a:lnTo>
                  <a:pt x="835141" y="296284"/>
                </a:lnTo>
                <a:lnTo>
                  <a:pt x="764480" y="293779"/>
                </a:lnTo>
                <a:lnTo>
                  <a:pt x="695789" y="290614"/>
                </a:lnTo>
                <a:lnTo>
                  <a:pt x="629245" y="286816"/>
                </a:lnTo>
                <a:lnTo>
                  <a:pt x="565027" y="282409"/>
                </a:lnTo>
                <a:lnTo>
                  <a:pt x="503316" y="277419"/>
                </a:lnTo>
                <a:lnTo>
                  <a:pt x="444289" y="271872"/>
                </a:lnTo>
                <a:lnTo>
                  <a:pt x="388126" y="265792"/>
                </a:lnTo>
                <a:lnTo>
                  <a:pt x="335005" y="259205"/>
                </a:lnTo>
                <a:lnTo>
                  <a:pt x="285106" y="252137"/>
                </a:lnTo>
                <a:lnTo>
                  <a:pt x="238606" y="244613"/>
                </a:lnTo>
                <a:lnTo>
                  <a:pt x="195687" y="236658"/>
                </a:lnTo>
                <a:lnTo>
                  <a:pt x="156525" y="228297"/>
                </a:lnTo>
                <a:lnTo>
                  <a:pt x="90192" y="210461"/>
                </a:lnTo>
                <a:lnTo>
                  <a:pt x="41039" y="191307"/>
                </a:lnTo>
                <a:lnTo>
                  <a:pt x="2654" y="160551"/>
                </a:lnTo>
                <a:lnTo>
                  <a:pt x="0" y="149860"/>
                </a:lnTo>
                <a:close/>
              </a:path>
            </a:pathLst>
          </a:custGeom>
          <a:ln w="12700">
            <a:solidFill>
              <a:srgbClr val="000000"/>
            </a:solidFill>
          </a:ln>
        </p:spPr>
        <p:txBody>
          <a:bodyPr wrap="square" lIns="0" tIns="0" rIns="0" bIns="0" rtlCol="0"/>
          <a:lstStyle/>
          <a:p>
            <a:endParaRPr/>
          </a:p>
        </p:txBody>
      </p:sp>
      <p:sp>
        <p:nvSpPr>
          <p:cNvPr id="76" name="object 76"/>
          <p:cNvSpPr/>
          <p:nvPr/>
        </p:nvSpPr>
        <p:spPr>
          <a:xfrm>
            <a:off x="6247384" y="3445255"/>
            <a:ext cx="0" cy="1109980"/>
          </a:xfrm>
          <a:custGeom>
            <a:avLst/>
            <a:gdLst/>
            <a:ahLst/>
            <a:cxnLst/>
            <a:rect l="l" t="t" r="r" b="b"/>
            <a:pathLst>
              <a:path h="1109979">
                <a:moveTo>
                  <a:pt x="0" y="0"/>
                </a:moveTo>
                <a:lnTo>
                  <a:pt x="0" y="1109472"/>
                </a:lnTo>
              </a:path>
            </a:pathLst>
          </a:custGeom>
          <a:ln w="12700">
            <a:solidFill>
              <a:srgbClr val="333333"/>
            </a:solidFill>
          </a:ln>
        </p:spPr>
        <p:txBody>
          <a:bodyPr wrap="square" lIns="0" tIns="0" rIns="0" bIns="0" rtlCol="0"/>
          <a:lstStyle/>
          <a:p>
            <a:endParaRPr/>
          </a:p>
        </p:txBody>
      </p:sp>
      <p:sp>
        <p:nvSpPr>
          <p:cNvPr id="77" name="object 77"/>
          <p:cNvSpPr/>
          <p:nvPr/>
        </p:nvSpPr>
        <p:spPr>
          <a:xfrm>
            <a:off x="4141851" y="3433571"/>
            <a:ext cx="0" cy="1109980"/>
          </a:xfrm>
          <a:custGeom>
            <a:avLst/>
            <a:gdLst/>
            <a:ahLst/>
            <a:cxnLst/>
            <a:rect l="l" t="t" r="r" b="b"/>
            <a:pathLst>
              <a:path h="1109979">
                <a:moveTo>
                  <a:pt x="0" y="0"/>
                </a:moveTo>
                <a:lnTo>
                  <a:pt x="0" y="1109471"/>
                </a:lnTo>
              </a:path>
            </a:pathLst>
          </a:custGeom>
          <a:ln w="12700">
            <a:solidFill>
              <a:srgbClr val="333333"/>
            </a:solidFill>
          </a:ln>
        </p:spPr>
        <p:txBody>
          <a:bodyPr wrap="square" lIns="0" tIns="0" rIns="0" bIns="0" rtlCol="0"/>
          <a:lstStyle/>
          <a:p>
            <a:endParaRPr/>
          </a:p>
        </p:txBody>
      </p:sp>
      <p:sp>
        <p:nvSpPr>
          <p:cNvPr id="78" name="object 78"/>
          <p:cNvSpPr/>
          <p:nvPr/>
        </p:nvSpPr>
        <p:spPr>
          <a:xfrm>
            <a:off x="4155566" y="3421875"/>
            <a:ext cx="2093595" cy="1101725"/>
          </a:xfrm>
          <a:custGeom>
            <a:avLst/>
            <a:gdLst/>
            <a:ahLst/>
            <a:cxnLst/>
            <a:rect l="l" t="t" r="r" b="b"/>
            <a:pathLst>
              <a:path w="2093595" h="1101725">
                <a:moveTo>
                  <a:pt x="0" y="1101102"/>
                </a:moveTo>
                <a:lnTo>
                  <a:pt x="2093467" y="1101102"/>
                </a:lnTo>
                <a:lnTo>
                  <a:pt x="2093467" y="0"/>
                </a:lnTo>
                <a:lnTo>
                  <a:pt x="0" y="0"/>
                </a:lnTo>
                <a:lnTo>
                  <a:pt x="0" y="1101102"/>
                </a:lnTo>
                <a:close/>
              </a:path>
            </a:pathLst>
          </a:custGeom>
          <a:solidFill>
            <a:srgbClr val="FFFFFF"/>
          </a:solidFill>
        </p:spPr>
        <p:txBody>
          <a:bodyPr wrap="square" lIns="0" tIns="0" rIns="0" bIns="0" rtlCol="0"/>
          <a:lstStyle/>
          <a:p>
            <a:endParaRPr/>
          </a:p>
        </p:txBody>
      </p:sp>
      <p:sp>
        <p:nvSpPr>
          <p:cNvPr id="79" name="object 79"/>
          <p:cNvSpPr/>
          <p:nvPr/>
        </p:nvSpPr>
        <p:spPr>
          <a:xfrm>
            <a:off x="4146930" y="3313176"/>
            <a:ext cx="2114169" cy="217424"/>
          </a:xfrm>
          <a:prstGeom prst="rect">
            <a:avLst/>
          </a:prstGeom>
          <a:blipFill>
            <a:blip r:embed="rId10" cstate="print"/>
            <a:stretch>
              <a:fillRect/>
            </a:stretch>
          </a:blipFill>
        </p:spPr>
        <p:txBody>
          <a:bodyPr wrap="square" lIns="0" tIns="0" rIns="0" bIns="0" rtlCol="0"/>
          <a:lstStyle/>
          <a:p>
            <a:endParaRPr/>
          </a:p>
        </p:txBody>
      </p:sp>
      <p:sp>
        <p:nvSpPr>
          <p:cNvPr id="80" name="object 80"/>
          <p:cNvSpPr/>
          <p:nvPr/>
        </p:nvSpPr>
        <p:spPr>
          <a:xfrm>
            <a:off x="4146930" y="3313176"/>
            <a:ext cx="2114550" cy="217804"/>
          </a:xfrm>
          <a:custGeom>
            <a:avLst/>
            <a:gdLst/>
            <a:ahLst/>
            <a:cxnLst/>
            <a:rect l="l" t="t" r="r" b="b"/>
            <a:pathLst>
              <a:path w="2114550" h="217804">
                <a:moveTo>
                  <a:pt x="0" y="108712"/>
                </a:moveTo>
                <a:lnTo>
                  <a:pt x="44760" y="77303"/>
                </a:lnTo>
                <a:lnTo>
                  <a:pt x="98258" y="62868"/>
                </a:lnTo>
                <a:lnTo>
                  <a:pt x="170320" y="49503"/>
                </a:lnTo>
                <a:lnTo>
                  <a:pt x="212801" y="43274"/>
                </a:lnTo>
                <a:lnTo>
                  <a:pt x="259309" y="37376"/>
                </a:lnTo>
                <a:lnTo>
                  <a:pt x="309641" y="31829"/>
                </a:lnTo>
                <a:lnTo>
                  <a:pt x="363592" y="26654"/>
                </a:lnTo>
                <a:lnTo>
                  <a:pt x="420957" y="21873"/>
                </a:lnTo>
                <a:lnTo>
                  <a:pt x="481532" y="17506"/>
                </a:lnTo>
                <a:lnTo>
                  <a:pt x="545112" y="13574"/>
                </a:lnTo>
                <a:lnTo>
                  <a:pt x="611493" y="10098"/>
                </a:lnTo>
                <a:lnTo>
                  <a:pt x="680470" y="7100"/>
                </a:lnTo>
                <a:lnTo>
                  <a:pt x="751839" y="4600"/>
                </a:lnTo>
                <a:lnTo>
                  <a:pt x="825396" y="2619"/>
                </a:lnTo>
                <a:lnTo>
                  <a:pt x="900936" y="1178"/>
                </a:lnTo>
                <a:lnTo>
                  <a:pt x="978255" y="297"/>
                </a:lnTo>
                <a:lnTo>
                  <a:pt x="1057148" y="0"/>
                </a:lnTo>
                <a:lnTo>
                  <a:pt x="1136024" y="297"/>
                </a:lnTo>
                <a:lnTo>
                  <a:pt x="1213327" y="1178"/>
                </a:lnTo>
                <a:lnTo>
                  <a:pt x="1288854" y="2619"/>
                </a:lnTo>
                <a:lnTo>
                  <a:pt x="1362398" y="4600"/>
                </a:lnTo>
                <a:lnTo>
                  <a:pt x="1433757" y="7100"/>
                </a:lnTo>
                <a:lnTo>
                  <a:pt x="1502724" y="10098"/>
                </a:lnTo>
                <a:lnTo>
                  <a:pt x="1569097" y="13574"/>
                </a:lnTo>
                <a:lnTo>
                  <a:pt x="1632669" y="17506"/>
                </a:lnTo>
                <a:lnTo>
                  <a:pt x="1693237" y="21873"/>
                </a:lnTo>
                <a:lnTo>
                  <a:pt x="1750597" y="26654"/>
                </a:lnTo>
                <a:lnTo>
                  <a:pt x="1804542" y="31829"/>
                </a:lnTo>
                <a:lnTo>
                  <a:pt x="1854870" y="37376"/>
                </a:lnTo>
                <a:lnTo>
                  <a:pt x="1901376" y="43274"/>
                </a:lnTo>
                <a:lnTo>
                  <a:pt x="1943855" y="49503"/>
                </a:lnTo>
                <a:lnTo>
                  <a:pt x="1982102" y="56041"/>
                </a:lnTo>
                <a:lnTo>
                  <a:pt x="2045083" y="69962"/>
                </a:lnTo>
                <a:lnTo>
                  <a:pt x="2088684" y="84869"/>
                </a:lnTo>
                <a:lnTo>
                  <a:pt x="2114169" y="108712"/>
                </a:lnTo>
                <a:lnTo>
                  <a:pt x="2111269" y="116829"/>
                </a:lnTo>
                <a:lnTo>
                  <a:pt x="2069408" y="140120"/>
                </a:lnTo>
                <a:lnTo>
                  <a:pt x="2015913" y="154555"/>
                </a:lnTo>
                <a:lnTo>
                  <a:pt x="1943855" y="167920"/>
                </a:lnTo>
                <a:lnTo>
                  <a:pt x="1901376" y="174149"/>
                </a:lnTo>
                <a:lnTo>
                  <a:pt x="1854870" y="180047"/>
                </a:lnTo>
                <a:lnTo>
                  <a:pt x="1804543" y="185594"/>
                </a:lnTo>
                <a:lnTo>
                  <a:pt x="1750597" y="190769"/>
                </a:lnTo>
                <a:lnTo>
                  <a:pt x="1693237" y="195550"/>
                </a:lnTo>
                <a:lnTo>
                  <a:pt x="1632669" y="199917"/>
                </a:lnTo>
                <a:lnTo>
                  <a:pt x="1569097" y="203849"/>
                </a:lnTo>
                <a:lnTo>
                  <a:pt x="1502724" y="207325"/>
                </a:lnTo>
                <a:lnTo>
                  <a:pt x="1433757" y="210323"/>
                </a:lnTo>
                <a:lnTo>
                  <a:pt x="1362398" y="212823"/>
                </a:lnTo>
                <a:lnTo>
                  <a:pt x="1288854" y="214804"/>
                </a:lnTo>
                <a:lnTo>
                  <a:pt x="1213327" y="216245"/>
                </a:lnTo>
                <a:lnTo>
                  <a:pt x="1136024" y="217126"/>
                </a:lnTo>
                <a:lnTo>
                  <a:pt x="1057148" y="217424"/>
                </a:lnTo>
                <a:lnTo>
                  <a:pt x="978255" y="217126"/>
                </a:lnTo>
                <a:lnTo>
                  <a:pt x="900936" y="216245"/>
                </a:lnTo>
                <a:lnTo>
                  <a:pt x="825396" y="214804"/>
                </a:lnTo>
                <a:lnTo>
                  <a:pt x="751839" y="212823"/>
                </a:lnTo>
                <a:lnTo>
                  <a:pt x="680470" y="210323"/>
                </a:lnTo>
                <a:lnTo>
                  <a:pt x="611493" y="207325"/>
                </a:lnTo>
                <a:lnTo>
                  <a:pt x="545112" y="203849"/>
                </a:lnTo>
                <a:lnTo>
                  <a:pt x="481532" y="199917"/>
                </a:lnTo>
                <a:lnTo>
                  <a:pt x="420957" y="195550"/>
                </a:lnTo>
                <a:lnTo>
                  <a:pt x="363592" y="190769"/>
                </a:lnTo>
                <a:lnTo>
                  <a:pt x="309641" y="185594"/>
                </a:lnTo>
                <a:lnTo>
                  <a:pt x="259309" y="180047"/>
                </a:lnTo>
                <a:lnTo>
                  <a:pt x="212801" y="174149"/>
                </a:lnTo>
                <a:lnTo>
                  <a:pt x="170320" y="167920"/>
                </a:lnTo>
                <a:lnTo>
                  <a:pt x="132071" y="161382"/>
                </a:lnTo>
                <a:lnTo>
                  <a:pt x="69086" y="147461"/>
                </a:lnTo>
                <a:lnTo>
                  <a:pt x="25484" y="132554"/>
                </a:lnTo>
                <a:lnTo>
                  <a:pt x="0" y="108712"/>
                </a:lnTo>
                <a:close/>
              </a:path>
            </a:pathLst>
          </a:custGeom>
          <a:ln w="12700">
            <a:solidFill>
              <a:srgbClr val="000000"/>
            </a:solidFill>
          </a:ln>
        </p:spPr>
        <p:txBody>
          <a:bodyPr wrap="square" lIns="0" tIns="0" rIns="0" bIns="0" rtlCol="0"/>
          <a:lstStyle/>
          <a:p>
            <a:endParaRPr/>
          </a:p>
        </p:txBody>
      </p:sp>
      <p:sp>
        <p:nvSpPr>
          <p:cNvPr id="81" name="object 81"/>
          <p:cNvSpPr/>
          <p:nvPr/>
        </p:nvSpPr>
        <p:spPr>
          <a:xfrm>
            <a:off x="4270247" y="3695700"/>
            <a:ext cx="301751" cy="426719"/>
          </a:xfrm>
          <a:prstGeom prst="rect">
            <a:avLst/>
          </a:prstGeom>
          <a:blipFill>
            <a:blip r:embed="rId4" cstate="print"/>
            <a:stretch>
              <a:fillRect/>
            </a:stretch>
          </a:blipFill>
        </p:spPr>
        <p:txBody>
          <a:bodyPr wrap="square" lIns="0" tIns="0" rIns="0" bIns="0" rtlCol="0"/>
          <a:lstStyle/>
          <a:p>
            <a:endParaRPr/>
          </a:p>
        </p:txBody>
      </p:sp>
      <p:sp>
        <p:nvSpPr>
          <p:cNvPr id="82" name="object 82"/>
          <p:cNvSpPr/>
          <p:nvPr/>
        </p:nvSpPr>
        <p:spPr>
          <a:xfrm>
            <a:off x="4340352" y="3695700"/>
            <a:ext cx="301751" cy="426719"/>
          </a:xfrm>
          <a:prstGeom prst="rect">
            <a:avLst/>
          </a:prstGeom>
          <a:blipFill>
            <a:blip r:embed="rId4" cstate="print"/>
            <a:stretch>
              <a:fillRect/>
            </a:stretch>
          </a:blipFill>
        </p:spPr>
        <p:txBody>
          <a:bodyPr wrap="square" lIns="0" tIns="0" rIns="0" bIns="0" rtlCol="0"/>
          <a:lstStyle/>
          <a:p>
            <a:endParaRPr/>
          </a:p>
        </p:txBody>
      </p:sp>
      <p:sp>
        <p:nvSpPr>
          <p:cNvPr id="83" name="object 83"/>
          <p:cNvSpPr/>
          <p:nvPr/>
        </p:nvSpPr>
        <p:spPr>
          <a:xfrm>
            <a:off x="4218051" y="3740150"/>
            <a:ext cx="241300" cy="246379"/>
          </a:xfrm>
          <a:custGeom>
            <a:avLst/>
            <a:gdLst/>
            <a:ahLst/>
            <a:cxnLst/>
            <a:rect l="l" t="t" r="r" b="b"/>
            <a:pathLst>
              <a:path w="241300" h="246379">
                <a:moveTo>
                  <a:pt x="0" y="123062"/>
                </a:moveTo>
                <a:lnTo>
                  <a:pt x="9475" y="75170"/>
                </a:lnTo>
                <a:lnTo>
                  <a:pt x="35321" y="36052"/>
                </a:lnTo>
                <a:lnTo>
                  <a:pt x="73669" y="9673"/>
                </a:lnTo>
                <a:lnTo>
                  <a:pt x="120650" y="0"/>
                </a:lnTo>
                <a:lnTo>
                  <a:pt x="167576" y="9673"/>
                </a:lnTo>
                <a:lnTo>
                  <a:pt x="205930" y="36052"/>
                </a:lnTo>
                <a:lnTo>
                  <a:pt x="231806" y="75170"/>
                </a:lnTo>
                <a:lnTo>
                  <a:pt x="241300" y="123062"/>
                </a:lnTo>
                <a:lnTo>
                  <a:pt x="231806" y="170955"/>
                </a:lnTo>
                <a:lnTo>
                  <a:pt x="205930" y="210073"/>
                </a:lnTo>
                <a:lnTo>
                  <a:pt x="167576" y="236452"/>
                </a:lnTo>
                <a:lnTo>
                  <a:pt x="120650" y="246125"/>
                </a:lnTo>
                <a:lnTo>
                  <a:pt x="73669" y="236452"/>
                </a:lnTo>
                <a:lnTo>
                  <a:pt x="35321" y="210073"/>
                </a:lnTo>
                <a:lnTo>
                  <a:pt x="9475" y="170955"/>
                </a:lnTo>
                <a:lnTo>
                  <a:pt x="0" y="123062"/>
                </a:lnTo>
                <a:close/>
              </a:path>
            </a:pathLst>
          </a:custGeom>
          <a:ln w="12700">
            <a:solidFill>
              <a:srgbClr val="000000"/>
            </a:solidFill>
          </a:ln>
        </p:spPr>
        <p:txBody>
          <a:bodyPr wrap="square" lIns="0" tIns="0" rIns="0" bIns="0" rtlCol="0"/>
          <a:lstStyle/>
          <a:p>
            <a:endParaRPr/>
          </a:p>
        </p:txBody>
      </p:sp>
      <p:sp>
        <p:nvSpPr>
          <p:cNvPr id="84" name="object 84"/>
          <p:cNvSpPr/>
          <p:nvPr/>
        </p:nvSpPr>
        <p:spPr>
          <a:xfrm>
            <a:off x="4453001" y="3856101"/>
            <a:ext cx="87630" cy="1905"/>
          </a:xfrm>
          <a:custGeom>
            <a:avLst/>
            <a:gdLst/>
            <a:ahLst/>
            <a:cxnLst/>
            <a:rect l="l" t="t" r="r" b="b"/>
            <a:pathLst>
              <a:path w="87629" h="1904">
                <a:moveTo>
                  <a:pt x="0" y="0"/>
                </a:moveTo>
                <a:lnTo>
                  <a:pt x="87249" y="1524"/>
                </a:lnTo>
              </a:path>
            </a:pathLst>
          </a:custGeom>
          <a:ln w="12700">
            <a:solidFill>
              <a:srgbClr val="000000"/>
            </a:solidFill>
          </a:ln>
        </p:spPr>
        <p:txBody>
          <a:bodyPr wrap="square" lIns="0" tIns="0" rIns="0" bIns="0" rtlCol="0"/>
          <a:lstStyle/>
          <a:p>
            <a:endParaRPr/>
          </a:p>
        </p:txBody>
      </p:sp>
      <p:sp>
        <p:nvSpPr>
          <p:cNvPr id="85" name="object 85"/>
          <p:cNvSpPr/>
          <p:nvPr/>
        </p:nvSpPr>
        <p:spPr>
          <a:xfrm>
            <a:off x="4573651" y="3795648"/>
            <a:ext cx="68580" cy="41275"/>
          </a:xfrm>
          <a:custGeom>
            <a:avLst/>
            <a:gdLst/>
            <a:ahLst/>
            <a:cxnLst/>
            <a:rect l="l" t="t" r="r" b="b"/>
            <a:pathLst>
              <a:path w="68579" h="41275">
                <a:moveTo>
                  <a:pt x="68199" y="0"/>
                </a:moveTo>
                <a:lnTo>
                  <a:pt x="44148" y="2569"/>
                </a:lnTo>
                <a:lnTo>
                  <a:pt x="23622" y="9699"/>
                </a:lnTo>
                <a:lnTo>
                  <a:pt x="8334" y="20520"/>
                </a:lnTo>
                <a:lnTo>
                  <a:pt x="0" y="34162"/>
                </a:lnTo>
                <a:lnTo>
                  <a:pt x="68199" y="41275"/>
                </a:lnTo>
                <a:lnTo>
                  <a:pt x="68199" y="0"/>
                </a:lnTo>
                <a:close/>
              </a:path>
            </a:pathLst>
          </a:custGeom>
          <a:solidFill>
            <a:srgbClr val="FFFFFF"/>
          </a:solidFill>
        </p:spPr>
        <p:txBody>
          <a:bodyPr wrap="square" lIns="0" tIns="0" rIns="0" bIns="0" rtlCol="0"/>
          <a:lstStyle/>
          <a:p>
            <a:endParaRPr/>
          </a:p>
        </p:txBody>
      </p:sp>
      <p:sp>
        <p:nvSpPr>
          <p:cNvPr id="86" name="object 86"/>
          <p:cNvSpPr/>
          <p:nvPr/>
        </p:nvSpPr>
        <p:spPr>
          <a:xfrm>
            <a:off x="4573651" y="3795648"/>
            <a:ext cx="68580" cy="34290"/>
          </a:xfrm>
          <a:custGeom>
            <a:avLst/>
            <a:gdLst/>
            <a:ahLst/>
            <a:cxnLst/>
            <a:rect l="l" t="t" r="r" b="b"/>
            <a:pathLst>
              <a:path w="68579" h="34289">
                <a:moveTo>
                  <a:pt x="0" y="34162"/>
                </a:moveTo>
                <a:lnTo>
                  <a:pt x="8334" y="20520"/>
                </a:lnTo>
                <a:lnTo>
                  <a:pt x="23622" y="9699"/>
                </a:lnTo>
                <a:lnTo>
                  <a:pt x="44148" y="2569"/>
                </a:lnTo>
                <a:lnTo>
                  <a:pt x="68199" y="0"/>
                </a:lnTo>
              </a:path>
            </a:pathLst>
          </a:custGeom>
          <a:ln w="12700">
            <a:solidFill>
              <a:srgbClr val="000000"/>
            </a:solidFill>
          </a:ln>
        </p:spPr>
        <p:txBody>
          <a:bodyPr wrap="square" lIns="0" tIns="0" rIns="0" bIns="0" rtlCol="0"/>
          <a:lstStyle/>
          <a:p>
            <a:endParaRPr/>
          </a:p>
        </p:txBody>
      </p:sp>
      <p:sp>
        <p:nvSpPr>
          <p:cNvPr id="87" name="object 87"/>
          <p:cNvSpPr/>
          <p:nvPr/>
        </p:nvSpPr>
        <p:spPr>
          <a:xfrm>
            <a:off x="4629150" y="3795648"/>
            <a:ext cx="68580" cy="41275"/>
          </a:xfrm>
          <a:custGeom>
            <a:avLst/>
            <a:gdLst/>
            <a:ahLst/>
            <a:cxnLst/>
            <a:rect l="l" t="t" r="r" b="b"/>
            <a:pathLst>
              <a:path w="68579" h="41275">
                <a:moveTo>
                  <a:pt x="0" y="0"/>
                </a:moveTo>
                <a:lnTo>
                  <a:pt x="0" y="41275"/>
                </a:lnTo>
                <a:lnTo>
                  <a:pt x="68199" y="34162"/>
                </a:lnTo>
                <a:lnTo>
                  <a:pt x="59864" y="20520"/>
                </a:lnTo>
                <a:lnTo>
                  <a:pt x="44576" y="9699"/>
                </a:lnTo>
                <a:lnTo>
                  <a:pt x="24050" y="2569"/>
                </a:lnTo>
                <a:lnTo>
                  <a:pt x="0" y="0"/>
                </a:lnTo>
                <a:close/>
              </a:path>
            </a:pathLst>
          </a:custGeom>
          <a:solidFill>
            <a:srgbClr val="FFFFFF"/>
          </a:solidFill>
        </p:spPr>
        <p:txBody>
          <a:bodyPr wrap="square" lIns="0" tIns="0" rIns="0" bIns="0" rtlCol="0"/>
          <a:lstStyle/>
          <a:p>
            <a:endParaRPr/>
          </a:p>
        </p:txBody>
      </p:sp>
      <p:sp>
        <p:nvSpPr>
          <p:cNvPr id="88" name="object 88"/>
          <p:cNvSpPr/>
          <p:nvPr/>
        </p:nvSpPr>
        <p:spPr>
          <a:xfrm>
            <a:off x="4629150" y="3795648"/>
            <a:ext cx="68580" cy="34290"/>
          </a:xfrm>
          <a:custGeom>
            <a:avLst/>
            <a:gdLst/>
            <a:ahLst/>
            <a:cxnLst/>
            <a:rect l="l" t="t" r="r" b="b"/>
            <a:pathLst>
              <a:path w="68579" h="34289">
                <a:moveTo>
                  <a:pt x="0" y="0"/>
                </a:moveTo>
                <a:lnTo>
                  <a:pt x="24050" y="2569"/>
                </a:lnTo>
                <a:lnTo>
                  <a:pt x="44576" y="9699"/>
                </a:lnTo>
                <a:lnTo>
                  <a:pt x="59864" y="20520"/>
                </a:lnTo>
                <a:lnTo>
                  <a:pt x="68199" y="34162"/>
                </a:lnTo>
              </a:path>
            </a:pathLst>
          </a:custGeom>
          <a:ln w="12700">
            <a:solidFill>
              <a:srgbClr val="000000"/>
            </a:solidFill>
          </a:ln>
        </p:spPr>
        <p:txBody>
          <a:bodyPr wrap="square" lIns="0" tIns="0" rIns="0" bIns="0" rtlCol="0"/>
          <a:lstStyle/>
          <a:p>
            <a:endParaRPr/>
          </a:p>
        </p:txBody>
      </p:sp>
      <p:sp>
        <p:nvSpPr>
          <p:cNvPr id="89" name="object 89"/>
          <p:cNvSpPr/>
          <p:nvPr/>
        </p:nvSpPr>
        <p:spPr>
          <a:xfrm>
            <a:off x="4711700" y="3754501"/>
            <a:ext cx="165100" cy="231648"/>
          </a:xfrm>
          <a:prstGeom prst="rect">
            <a:avLst/>
          </a:prstGeom>
          <a:blipFill>
            <a:blip r:embed="rId11" cstate="print"/>
            <a:stretch>
              <a:fillRect/>
            </a:stretch>
          </a:blipFill>
        </p:spPr>
        <p:txBody>
          <a:bodyPr wrap="square" lIns="0" tIns="0" rIns="0" bIns="0" rtlCol="0"/>
          <a:lstStyle/>
          <a:p>
            <a:endParaRPr/>
          </a:p>
        </p:txBody>
      </p:sp>
      <p:sp>
        <p:nvSpPr>
          <p:cNvPr id="90" name="object 90"/>
          <p:cNvSpPr/>
          <p:nvPr/>
        </p:nvSpPr>
        <p:spPr>
          <a:xfrm>
            <a:off x="4914900" y="3754501"/>
            <a:ext cx="279400" cy="231648"/>
          </a:xfrm>
          <a:prstGeom prst="rect">
            <a:avLst/>
          </a:prstGeom>
          <a:blipFill>
            <a:blip r:embed="rId12" cstate="print"/>
            <a:stretch>
              <a:fillRect/>
            </a:stretch>
          </a:blipFill>
        </p:spPr>
        <p:txBody>
          <a:bodyPr wrap="square" lIns="0" tIns="0" rIns="0" bIns="0" rtlCol="0"/>
          <a:lstStyle/>
          <a:p>
            <a:endParaRPr/>
          </a:p>
        </p:txBody>
      </p:sp>
      <p:sp>
        <p:nvSpPr>
          <p:cNvPr id="91" name="object 91"/>
          <p:cNvSpPr/>
          <p:nvPr/>
        </p:nvSpPr>
        <p:spPr>
          <a:xfrm>
            <a:off x="4270247" y="4090415"/>
            <a:ext cx="301751" cy="426719"/>
          </a:xfrm>
          <a:prstGeom prst="rect">
            <a:avLst/>
          </a:prstGeom>
          <a:blipFill>
            <a:blip r:embed="rId4" cstate="print"/>
            <a:stretch>
              <a:fillRect/>
            </a:stretch>
          </a:blipFill>
        </p:spPr>
        <p:txBody>
          <a:bodyPr wrap="square" lIns="0" tIns="0" rIns="0" bIns="0" rtlCol="0"/>
          <a:lstStyle/>
          <a:p>
            <a:endParaRPr/>
          </a:p>
        </p:txBody>
      </p:sp>
      <p:sp>
        <p:nvSpPr>
          <p:cNvPr id="92" name="object 92"/>
          <p:cNvSpPr txBox="1"/>
          <p:nvPr/>
        </p:nvSpPr>
        <p:spPr>
          <a:xfrm>
            <a:off x="4014851" y="2854325"/>
            <a:ext cx="2371725" cy="2291080"/>
          </a:xfrm>
          <a:prstGeom prst="rect">
            <a:avLst/>
          </a:prstGeom>
          <a:ln w="12700">
            <a:solidFill>
              <a:srgbClr val="000000"/>
            </a:solidFill>
          </a:ln>
        </p:spPr>
        <p:txBody>
          <a:bodyPr vert="horz" wrap="square" lIns="0" tIns="37465" rIns="0" bIns="0" rtlCol="0">
            <a:spAutoFit/>
          </a:bodyPr>
          <a:lstStyle/>
          <a:p>
            <a:pPr marL="176530">
              <a:lnSpc>
                <a:spcPct val="100000"/>
              </a:lnSpc>
              <a:spcBef>
                <a:spcPts val="295"/>
              </a:spcBef>
            </a:pPr>
            <a:r>
              <a:rPr sz="1500" b="1" spc="-270" dirty="0">
                <a:solidFill>
                  <a:srgbClr val="333333"/>
                </a:solidFill>
                <a:latin typeface="Arial"/>
                <a:cs typeface="Arial"/>
              </a:rPr>
              <a:t>STCA </a:t>
            </a:r>
            <a:r>
              <a:rPr sz="1500" b="1" spc="-120" dirty="0">
                <a:solidFill>
                  <a:srgbClr val="333333"/>
                </a:solidFill>
                <a:latin typeface="Arial"/>
                <a:cs typeface="Arial"/>
              </a:rPr>
              <a:t>or</a:t>
            </a:r>
            <a:r>
              <a:rPr sz="1500" b="1" spc="-85" dirty="0">
                <a:solidFill>
                  <a:srgbClr val="333333"/>
                </a:solidFill>
                <a:latin typeface="Arial"/>
                <a:cs typeface="Arial"/>
              </a:rPr>
              <a:t> </a:t>
            </a:r>
            <a:r>
              <a:rPr sz="1500" b="1" spc="-270" dirty="0">
                <a:solidFill>
                  <a:srgbClr val="333333"/>
                </a:solidFill>
                <a:latin typeface="Arial"/>
                <a:cs typeface="Arial"/>
              </a:rPr>
              <a:t>RTCA</a:t>
            </a:r>
            <a:endParaRPr sz="1500">
              <a:latin typeface="Arial"/>
              <a:cs typeface="Arial"/>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5"/>
              </a:spcBef>
            </a:pPr>
            <a:endParaRPr sz="1200">
              <a:latin typeface="Times New Roman"/>
              <a:cs typeface="Times New Roman"/>
            </a:endParaRPr>
          </a:p>
          <a:p>
            <a:pPr marL="260985">
              <a:lnSpc>
                <a:spcPct val="100000"/>
              </a:lnSpc>
              <a:spcBef>
                <a:spcPts val="5"/>
              </a:spcBef>
            </a:pPr>
            <a:r>
              <a:rPr sz="1500" spc="-270" dirty="0">
                <a:solidFill>
                  <a:srgbClr val="333333"/>
                </a:solidFill>
                <a:latin typeface="Arial"/>
                <a:cs typeface="Arial"/>
              </a:rPr>
              <a:t>G</a:t>
            </a:r>
            <a:endParaRPr sz="1500">
              <a:latin typeface="Arial"/>
              <a:cs typeface="Arial"/>
            </a:endParaRPr>
          </a:p>
          <a:p>
            <a:pPr marL="260985">
              <a:lnSpc>
                <a:spcPct val="100000"/>
              </a:lnSpc>
              <a:spcBef>
                <a:spcPts val="1315"/>
              </a:spcBef>
            </a:pPr>
            <a:r>
              <a:rPr sz="1500" spc="-270" dirty="0">
                <a:solidFill>
                  <a:srgbClr val="333333"/>
                </a:solidFill>
                <a:latin typeface="Arial"/>
                <a:cs typeface="Arial"/>
              </a:rPr>
              <a:t>G</a:t>
            </a:r>
            <a:endParaRPr sz="1500">
              <a:latin typeface="Arial"/>
              <a:cs typeface="Arial"/>
            </a:endParaRPr>
          </a:p>
        </p:txBody>
      </p:sp>
      <p:sp>
        <p:nvSpPr>
          <p:cNvPr id="93" name="object 93"/>
          <p:cNvSpPr/>
          <p:nvPr/>
        </p:nvSpPr>
        <p:spPr>
          <a:xfrm>
            <a:off x="4340352" y="4090415"/>
            <a:ext cx="301751" cy="426719"/>
          </a:xfrm>
          <a:prstGeom prst="rect">
            <a:avLst/>
          </a:prstGeom>
          <a:blipFill>
            <a:blip r:embed="rId4" cstate="print"/>
            <a:stretch>
              <a:fillRect/>
            </a:stretch>
          </a:blipFill>
        </p:spPr>
        <p:txBody>
          <a:bodyPr wrap="square" lIns="0" tIns="0" rIns="0" bIns="0" rtlCol="0"/>
          <a:lstStyle/>
          <a:p>
            <a:endParaRPr/>
          </a:p>
        </p:txBody>
      </p:sp>
      <p:sp>
        <p:nvSpPr>
          <p:cNvPr id="94" name="object 94"/>
          <p:cNvSpPr/>
          <p:nvPr/>
        </p:nvSpPr>
        <p:spPr>
          <a:xfrm>
            <a:off x="4218051" y="4135501"/>
            <a:ext cx="228600" cy="246379"/>
          </a:xfrm>
          <a:custGeom>
            <a:avLst/>
            <a:gdLst/>
            <a:ahLst/>
            <a:cxnLst/>
            <a:rect l="l" t="t" r="r" b="b"/>
            <a:pathLst>
              <a:path w="228600" h="246379">
                <a:moveTo>
                  <a:pt x="0" y="122936"/>
                </a:moveTo>
                <a:lnTo>
                  <a:pt x="8965" y="75062"/>
                </a:lnTo>
                <a:lnTo>
                  <a:pt x="33432" y="35988"/>
                </a:lnTo>
                <a:lnTo>
                  <a:pt x="69758" y="9653"/>
                </a:lnTo>
                <a:lnTo>
                  <a:pt x="114300" y="0"/>
                </a:lnTo>
                <a:lnTo>
                  <a:pt x="158787" y="9653"/>
                </a:lnTo>
                <a:lnTo>
                  <a:pt x="195119" y="35988"/>
                </a:lnTo>
                <a:lnTo>
                  <a:pt x="219616" y="75062"/>
                </a:lnTo>
                <a:lnTo>
                  <a:pt x="228600" y="122936"/>
                </a:lnTo>
                <a:lnTo>
                  <a:pt x="219616" y="170828"/>
                </a:lnTo>
                <a:lnTo>
                  <a:pt x="195119" y="209946"/>
                </a:lnTo>
                <a:lnTo>
                  <a:pt x="158787" y="236325"/>
                </a:lnTo>
                <a:lnTo>
                  <a:pt x="114300" y="245999"/>
                </a:lnTo>
                <a:lnTo>
                  <a:pt x="69758" y="236325"/>
                </a:lnTo>
                <a:lnTo>
                  <a:pt x="33432" y="209946"/>
                </a:lnTo>
                <a:lnTo>
                  <a:pt x="8965" y="170828"/>
                </a:lnTo>
                <a:lnTo>
                  <a:pt x="0" y="122936"/>
                </a:lnTo>
                <a:close/>
              </a:path>
            </a:pathLst>
          </a:custGeom>
          <a:ln w="12700">
            <a:solidFill>
              <a:srgbClr val="000000"/>
            </a:solidFill>
          </a:ln>
        </p:spPr>
        <p:txBody>
          <a:bodyPr wrap="square" lIns="0" tIns="0" rIns="0" bIns="0" rtlCol="0"/>
          <a:lstStyle/>
          <a:p>
            <a:endParaRPr/>
          </a:p>
        </p:txBody>
      </p:sp>
      <p:sp>
        <p:nvSpPr>
          <p:cNvPr id="95" name="object 95"/>
          <p:cNvSpPr/>
          <p:nvPr/>
        </p:nvSpPr>
        <p:spPr>
          <a:xfrm>
            <a:off x="4433951" y="4149725"/>
            <a:ext cx="442849" cy="217550"/>
          </a:xfrm>
          <a:prstGeom prst="rect">
            <a:avLst/>
          </a:prstGeom>
          <a:blipFill>
            <a:blip r:embed="rId13" cstate="print"/>
            <a:stretch>
              <a:fillRect/>
            </a:stretch>
          </a:blipFill>
        </p:spPr>
        <p:txBody>
          <a:bodyPr wrap="square" lIns="0" tIns="0" rIns="0" bIns="0" rtlCol="0"/>
          <a:lstStyle/>
          <a:p>
            <a:endParaRPr/>
          </a:p>
        </p:txBody>
      </p:sp>
      <p:sp>
        <p:nvSpPr>
          <p:cNvPr id="96" name="object 96"/>
          <p:cNvSpPr/>
          <p:nvPr/>
        </p:nvSpPr>
        <p:spPr>
          <a:xfrm>
            <a:off x="4902200" y="4149725"/>
            <a:ext cx="292100" cy="231775"/>
          </a:xfrm>
          <a:prstGeom prst="rect">
            <a:avLst/>
          </a:prstGeom>
          <a:blipFill>
            <a:blip r:embed="rId14" cstate="print"/>
            <a:stretch>
              <a:fillRect/>
            </a:stretch>
          </a:blipFill>
        </p:spPr>
        <p:txBody>
          <a:bodyPr wrap="square" lIns="0" tIns="0" rIns="0" bIns="0" rtlCol="0"/>
          <a:lstStyle/>
          <a:p>
            <a:endParaRPr/>
          </a:p>
        </p:txBody>
      </p:sp>
      <p:sp>
        <p:nvSpPr>
          <p:cNvPr id="97" name="object 97"/>
          <p:cNvSpPr/>
          <p:nvPr/>
        </p:nvSpPr>
        <p:spPr>
          <a:xfrm>
            <a:off x="5194300" y="3632200"/>
            <a:ext cx="621030" cy="831850"/>
          </a:xfrm>
          <a:custGeom>
            <a:avLst/>
            <a:gdLst/>
            <a:ahLst/>
            <a:cxnLst/>
            <a:rect l="l" t="t" r="r" b="b"/>
            <a:pathLst>
              <a:path w="621029" h="831850">
                <a:moveTo>
                  <a:pt x="0" y="831850"/>
                </a:moveTo>
                <a:lnTo>
                  <a:pt x="620712" y="831850"/>
                </a:lnTo>
                <a:lnTo>
                  <a:pt x="620712" y="0"/>
                </a:lnTo>
                <a:lnTo>
                  <a:pt x="0" y="0"/>
                </a:lnTo>
                <a:lnTo>
                  <a:pt x="0" y="831850"/>
                </a:lnTo>
                <a:close/>
              </a:path>
            </a:pathLst>
          </a:custGeom>
          <a:ln w="12700">
            <a:solidFill>
              <a:srgbClr val="000000"/>
            </a:solidFill>
          </a:ln>
        </p:spPr>
        <p:txBody>
          <a:bodyPr wrap="square" lIns="0" tIns="0" rIns="0" bIns="0" rtlCol="0"/>
          <a:lstStyle/>
          <a:p>
            <a:endParaRPr/>
          </a:p>
        </p:txBody>
      </p:sp>
      <p:sp>
        <p:nvSpPr>
          <p:cNvPr id="98" name="object 98"/>
          <p:cNvSpPr/>
          <p:nvPr/>
        </p:nvSpPr>
        <p:spPr>
          <a:xfrm>
            <a:off x="5821298" y="3874770"/>
            <a:ext cx="368300" cy="76200"/>
          </a:xfrm>
          <a:custGeom>
            <a:avLst/>
            <a:gdLst/>
            <a:ahLst/>
            <a:cxnLst/>
            <a:rect l="l" t="t" r="r" b="b"/>
            <a:pathLst>
              <a:path w="368300" h="76200">
                <a:moveTo>
                  <a:pt x="292353" y="0"/>
                </a:moveTo>
                <a:lnTo>
                  <a:pt x="292195" y="31696"/>
                </a:lnTo>
                <a:lnTo>
                  <a:pt x="304926" y="31749"/>
                </a:lnTo>
                <a:lnTo>
                  <a:pt x="304800" y="44449"/>
                </a:lnTo>
                <a:lnTo>
                  <a:pt x="292131" y="44449"/>
                </a:lnTo>
                <a:lnTo>
                  <a:pt x="291973" y="76199"/>
                </a:lnTo>
                <a:lnTo>
                  <a:pt x="356221" y="44449"/>
                </a:lnTo>
                <a:lnTo>
                  <a:pt x="304800" y="44449"/>
                </a:lnTo>
                <a:lnTo>
                  <a:pt x="356328" y="44397"/>
                </a:lnTo>
                <a:lnTo>
                  <a:pt x="368300" y="38480"/>
                </a:lnTo>
                <a:lnTo>
                  <a:pt x="292353" y="0"/>
                </a:lnTo>
                <a:close/>
              </a:path>
              <a:path w="368300" h="76200">
                <a:moveTo>
                  <a:pt x="292195" y="31696"/>
                </a:moveTo>
                <a:lnTo>
                  <a:pt x="292132" y="44397"/>
                </a:lnTo>
                <a:lnTo>
                  <a:pt x="304800" y="44449"/>
                </a:lnTo>
                <a:lnTo>
                  <a:pt x="304926" y="31749"/>
                </a:lnTo>
                <a:lnTo>
                  <a:pt x="292195" y="31696"/>
                </a:lnTo>
                <a:close/>
              </a:path>
              <a:path w="368300" h="76200">
                <a:moveTo>
                  <a:pt x="126" y="30479"/>
                </a:moveTo>
                <a:lnTo>
                  <a:pt x="0" y="43179"/>
                </a:lnTo>
                <a:lnTo>
                  <a:pt x="292132" y="44397"/>
                </a:lnTo>
                <a:lnTo>
                  <a:pt x="292195" y="31696"/>
                </a:lnTo>
                <a:lnTo>
                  <a:pt x="126" y="30479"/>
                </a:lnTo>
                <a:close/>
              </a:path>
            </a:pathLst>
          </a:custGeom>
          <a:solidFill>
            <a:srgbClr val="000000"/>
          </a:solidFill>
        </p:spPr>
        <p:txBody>
          <a:bodyPr wrap="square" lIns="0" tIns="0" rIns="0" bIns="0" rtlCol="0"/>
          <a:lstStyle/>
          <a:p>
            <a:endParaRPr/>
          </a:p>
        </p:txBody>
      </p:sp>
      <p:sp>
        <p:nvSpPr>
          <p:cNvPr id="99" name="object 99"/>
          <p:cNvSpPr/>
          <p:nvPr/>
        </p:nvSpPr>
        <p:spPr>
          <a:xfrm>
            <a:off x="5833998" y="4112895"/>
            <a:ext cx="368300" cy="76200"/>
          </a:xfrm>
          <a:custGeom>
            <a:avLst/>
            <a:gdLst/>
            <a:ahLst/>
            <a:cxnLst/>
            <a:rect l="l" t="t" r="r" b="b"/>
            <a:pathLst>
              <a:path w="368300" h="76200">
                <a:moveTo>
                  <a:pt x="357437" y="31622"/>
                </a:moveTo>
                <a:lnTo>
                  <a:pt x="304800" y="31622"/>
                </a:lnTo>
                <a:lnTo>
                  <a:pt x="304926" y="44322"/>
                </a:lnTo>
                <a:lnTo>
                  <a:pt x="292281" y="44539"/>
                </a:lnTo>
                <a:lnTo>
                  <a:pt x="292862" y="76199"/>
                </a:lnTo>
                <a:lnTo>
                  <a:pt x="368300" y="36829"/>
                </a:lnTo>
                <a:lnTo>
                  <a:pt x="357437" y="31622"/>
                </a:lnTo>
                <a:close/>
              </a:path>
              <a:path w="368300" h="76200">
                <a:moveTo>
                  <a:pt x="292048" y="31840"/>
                </a:moveTo>
                <a:lnTo>
                  <a:pt x="0" y="36829"/>
                </a:lnTo>
                <a:lnTo>
                  <a:pt x="126" y="49529"/>
                </a:lnTo>
                <a:lnTo>
                  <a:pt x="292281" y="44539"/>
                </a:lnTo>
                <a:lnTo>
                  <a:pt x="292048" y="31840"/>
                </a:lnTo>
                <a:close/>
              </a:path>
              <a:path w="368300" h="76200">
                <a:moveTo>
                  <a:pt x="304800" y="31622"/>
                </a:moveTo>
                <a:lnTo>
                  <a:pt x="292048" y="31840"/>
                </a:lnTo>
                <a:lnTo>
                  <a:pt x="292281" y="44539"/>
                </a:lnTo>
                <a:lnTo>
                  <a:pt x="304926" y="44322"/>
                </a:lnTo>
                <a:lnTo>
                  <a:pt x="304800" y="31622"/>
                </a:lnTo>
                <a:close/>
              </a:path>
              <a:path w="368300" h="76200">
                <a:moveTo>
                  <a:pt x="291464" y="0"/>
                </a:moveTo>
                <a:lnTo>
                  <a:pt x="292048" y="31840"/>
                </a:lnTo>
                <a:lnTo>
                  <a:pt x="304800" y="31622"/>
                </a:lnTo>
                <a:lnTo>
                  <a:pt x="357437" y="31622"/>
                </a:lnTo>
                <a:lnTo>
                  <a:pt x="291464" y="0"/>
                </a:lnTo>
                <a:close/>
              </a:path>
            </a:pathLst>
          </a:custGeom>
          <a:solidFill>
            <a:srgbClr val="000000"/>
          </a:solidFill>
        </p:spPr>
        <p:txBody>
          <a:bodyPr wrap="square" lIns="0" tIns="0" rIns="0" bIns="0" rtlCol="0"/>
          <a:lstStyle/>
          <a:p>
            <a:endParaRPr/>
          </a:p>
        </p:txBody>
      </p:sp>
      <p:sp>
        <p:nvSpPr>
          <p:cNvPr id="100" name="object 100"/>
          <p:cNvSpPr/>
          <p:nvPr/>
        </p:nvSpPr>
        <p:spPr>
          <a:xfrm>
            <a:off x="5143500" y="3713226"/>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solidFill>
            <a:srgbClr val="000000"/>
          </a:solidFill>
        </p:spPr>
        <p:txBody>
          <a:bodyPr wrap="square" lIns="0" tIns="0" rIns="0" bIns="0" rtlCol="0"/>
          <a:lstStyle/>
          <a:p>
            <a:endParaRPr/>
          </a:p>
        </p:txBody>
      </p:sp>
      <p:sp>
        <p:nvSpPr>
          <p:cNvPr id="101" name="object 101"/>
          <p:cNvSpPr/>
          <p:nvPr/>
        </p:nvSpPr>
        <p:spPr>
          <a:xfrm>
            <a:off x="5143500" y="3713226"/>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ln w="12700">
            <a:solidFill>
              <a:srgbClr val="000000"/>
            </a:solidFill>
          </a:ln>
        </p:spPr>
        <p:txBody>
          <a:bodyPr wrap="square" lIns="0" tIns="0" rIns="0" bIns="0" rtlCol="0"/>
          <a:lstStyle/>
          <a:p>
            <a:endParaRPr/>
          </a:p>
        </p:txBody>
      </p:sp>
      <p:sp>
        <p:nvSpPr>
          <p:cNvPr id="102" name="object 102"/>
          <p:cNvSpPr/>
          <p:nvPr/>
        </p:nvSpPr>
        <p:spPr>
          <a:xfrm>
            <a:off x="5143500" y="4013263"/>
            <a:ext cx="76200" cy="68580"/>
          </a:xfrm>
          <a:custGeom>
            <a:avLst/>
            <a:gdLst/>
            <a:ahLst/>
            <a:cxnLst/>
            <a:rect l="l" t="t" r="r" b="b"/>
            <a:pathLst>
              <a:path w="76200" h="68579">
                <a:moveTo>
                  <a:pt x="0" y="68262"/>
                </a:moveTo>
                <a:lnTo>
                  <a:pt x="76200" y="68262"/>
                </a:lnTo>
                <a:lnTo>
                  <a:pt x="76200" y="0"/>
                </a:lnTo>
                <a:lnTo>
                  <a:pt x="0" y="0"/>
                </a:lnTo>
                <a:lnTo>
                  <a:pt x="0" y="68262"/>
                </a:lnTo>
                <a:close/>
              </a:path>
            </a:pathLst>
          </a:custGeom>
          <a:solidFill>
            <a:srgbClr val="000000"/>
          </a:solidFill>
        </p:spPr>
        <p:txBody>
          <a:bodyPr wrap="square" lIns="0" tIns="0" rIns="0" bIns="0" rtlCol="0"/>
          <a:lstStyle/>
          <a:p>
            <a:endParaRPr/>
          </a:p>
        </p:txBody>
      </p:sp>
      <p:sp>
        <p:nvSpPr>
          <p:cNvPr id="103" name="object 103"/>
          <p:cNvSpPr/>
          <p:nvPr/>
        </p:nvSpPr>
        <p:spPr>
          <a:xfrm>
            <a:off x="5143500" y="4013263"/>
            <a:ext cx="76200" cy="68580"/>
          </a:xfrm>
          <a:custGeom>
            <a:avLst/>
            <a:gdLst/>
            <a:ahLst/>
            <a:cxnLst/>
            <a:rect l="l" t="t" r="r" b="b"/>
            <a:pathLst>
              <a:path w="76200" h="68579">
                <a:moveTo>
                  <a:pt x="0" y="68262"/>
                </a:moveTo>
                <a:lnTo>
                  <a:pt x="76200" y="68262"/>
                </a:lnTo>
                <a:lnTo>
                  <a:pt x="76200" y="0"/>
                </a:lnTo>
                <a:lnTo>
                  <a:pt x="0" y="0"/>
                </a:lnTo>
                <a:lnTo>
                  <a:pt x="0" y="68262"/>
                </a:lnTo>
                <a:close/>
              </a:path>
            </a:pathLst>
          </a:custGeom>
          <a:ln w="12700">
            <a:solidFill>
              <a:srgbClr val="000000"/>
            </a:solidFill>
          </a:ln>
        </p:spPr>
        <p:txBody>
          <a:bodyPr wrap="square" lIns="0" tIns="0" rIns="0" bIns="0" rtlCol="0"/>
          <a:lstStyle/>
          <a:p>
            <a:endParaRPr/>
          </a:p>
        </p:txBody>
      </p:sp>
      <p:sp>
        <p:nvSpPr>
          <p:cNvPr id="104" name="object 104"/>
          <p:cNvSpPr/>
          <p:nvPr/>
        </p:nvSpPr>
        <p:spPr>
          <a:xfrm>
            <a:off x="5143500" y="4298950"/>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solidFill>
            <a:srgbClr val="000000"/>
          </a:solidFill>
        </p:spPr>
        <p:txBody>
          <a:bodyPr wrap="square" lIns="0" tIns="0" rIns="0" bIns="0" rtlCol="0"/>
          <a:lstStyle/>
          <a:p>
            <a:endParaRPr/>
          </a:p>
        </p:txBody>
      </p:sp>
      <p:sp>
        <p:nvSpPr>
          <p:cNvPr id="105" name="object 105"/>
          <p:cNvSpPr/>
          <p:nvPr/>
        </p:nvSpPr>
        <p:spPr>
          <a:xfrm>
            <a:off x="5143500" y="4298950"/>
            <a:ext cx="76200" cy="82550"/>
          </a:xfrm>
          <a:custGeom>
            <a:avLst/>
            <a:gdLst/>
            <a:ahLst/>
            <a:cxnLst/>
            <a:rect l="l" t="t" r="r" b="b"/>
            <a:pathLst>
              <a:path w="76200" h="82550">
                <a:moveTo>
                  <a:pt x="0" y="82550"/>
                </a:moveTo>
                <a:lnTo>
                  <a:pt x="76200" y="82550"/>
                </a:lnTo>
                <a:lnTo>
                  <a:pt x="76200" y="0"/>
                </a:lnTo>
                <a:lnTo>
                  <a:pt x="0" y="0"/>
                </a:lnTo>
                <a:lnTo>
                  <a:pt x="0" y="82550"/>
                </a:lnTo>
                <a:close/>
              </a:path>
            </a:pathLst>
          </a:custGeom>
          <a:ln w="12700">
            <a:solidFill>
              <a:srgbClr val="000000"/>
            </a:solidFill>
          </a:ln>
        </p:spPr>
        <p:txBody>
          <a:bodyPr wrap="square" lIns="0" tIns="0" rIns="0" bIns="0" rtlCol="0"/>
          <a:lstStyle/>
          <a:p>
            <a:endParaRPr/>
          </a:p>
        </p:txBody>
      </p:sp>
      <p:sp>
        <p:nvSpPr>
          <p:cNvPr id="106" name="object 106"/>
          <p:cNvSpPr/>
          <p:nvPr/>
        </p:nvSpPr>
        <p:spPr>
          <a:xfrm>
            <a:off x="5776976" y="3727513"/>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solidFill>
            <a:srgbClr val="000000"/>
          </a:solidFill>
        </p:spPr>
        <p:txBody>
          <a:bodyPr wrap="square" lIns="0" tIns="0" rIns="0" bIns="0" rtlCol="0"/>
          <a:lstStyle/>
          <a:p>
            <a:endParaRPr/>
          </a:p>
        </p:txBody>
      </p:sp>
      <p:sp>
        <p:nvSpPr>
          <p:cNvPr id="107" name="object 107"/>
          <p:cNvSpPr/>
          <p:nvPr/>
        </p:nvSpPr>
        <p:spPr>
          <a:xfrm>
            <a:off x="5776976" y="3727513"/>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ln w="12700">
            <a:solidFill>
              <a:srgbClr val="000000"/>
            </a:solidFill>
          </a:ln>
        </p:spPr>
        <p:txBody>
          <a:bodyPr wrap="square" lIns="0" tIns="0" rIns="0" bIns="0" rtlCol="0"/>
          <a:lstStyle/>
          <a:p>
            <a:endParaRPr/>
          </a:p>
        </p:txBody>
      </p:sp>
      <p:sp>
        <p:nvSpPr>
          <p:cNvPr id="108" name="object 108"/>
          <p:cNvSpPr/>
          <p:nvPr/>
        </p:nvSpPr>
        <p:spPr>
          <a:xfrm>
            <a:off x="5776976" y="4013200"/>
            <a:ext cx="63500" cy="82550"/>
          </a:xfrm>
          <a:custGeom>
            <a:avLst/>
            <a:gdLst/>
            <a:ahLst/>
            <a:cxnLst/>
            <a:rect l="l" t="t" r="r" b="b"/>
            <a:pathLst>
              <a:path w="63500" h="82550">
                <a:moveTo>
                  <a:pt x="0" y="82550"/>
                </a:moveTo>
                <a:lnTo>
                  <a:pt x="63500" y="82550"/>
                </a:lnTo>
                <a:lnTo>
                  <a:pt x="63500" y="0"/>
                </a:lnTo>
                <a:lnTo>
                  <a:pt x="0" y="0"/>
                </a:lnTo>
                <a:lnTo>
                  <a:pt x="0" y="82550"/>
                </a:lnTo>
                <a:close/>
              </a:path>
            </a:pathLst>
          </a:custGeom>
          <a:solidFill>
            <a:srgbClr val="000000"/>
          </a:solidFill>
        </p:spPr>
        <p:txBody>
          <a:bodyPr wrap="square" lIns="0" tIns="0" rIns="0" bIns="0" rtlCol="0"/>
          <a:lstStyle/>
          <a:p>
            <a:endParaRPr/>
          </a:p>
        </p:txBody>
      </p:sp>
      <p:sp>
        <p:nvSpPr>
          <p:cNvPr id="109" name="object 109"/>
          <p:cNvSpPr/>
          <p:nvPr/>
        </p:nvSpPr>
        <p:spPr>
          <a:xfrm>
            <a:off x="5776976" y="4013200"/>
            <a:ext cx="63500" cy="82550"/>
          </a:xfrm>
          <a:custGeom>
            <a:avLst/>
            <a:gdLst/>
            <a:ahLst/>
            <a:cxnLst/>
            <a:rect l="l" t="t" r="r" b="b"/>
            <a:pathLst>
              <a:path w="63500" h="82550">
                <a:moveTo>
                  <a:pt x="0" y="82550"/>
                </a:moveTo>
                <a:lnTo>
                  <a:pt x="63500" y="82550"/>
                </a:lnTo>
                <a:lnTo>
                  <a:pt x="63500" y="0"/>
                </a:lnTo>
                <a:lnTo>
                  <a:pt x="0" y="0"/>
                </a:lnTo>
                <a:lnTo>
                  <a:pt x="0" y="82550"/>
                </a:lnTo>
                <a:close/>
              </a:path>
            </a:pathLst>
          </a:custGeom>
          <a:ln w="12700">
            <a:solidFill>
              <a:srgbClr val="000000"/>
            </a:solidFill>
          </a:ln>
        </p:spPr>
        <p:txBody>
          <a:bodyPr wrap="square" lIns="0" tIns="0" rIns="0" bIns="0" rtlCol="0"/>
          <a:lstStyle/>
          <a:p>
            <a:endParaRPr/>
          </a:p>
        </p:txBody>
      </p:sp>
      <p:sp>
        <p:nvSpPr>
          <p:cNvPr id="110" name="object 110"/>
          <p:cNvSpPr/>
          <p:nvPr/>
        </p:nvSpPr>
        <p:spPr>
          <a:xfrm>
            <a:off x="5776976" y="4313237"/>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solidFill>
            <a:srgbClr val="000000"/>
          </a:solidFill>
        </p:spPr>
        <p:txBody>
          <a:bodyPr wrap="square" lIns="0" tIns="0" rIns="0" bIns="0" rtlCol="0"/>
          <a:lstStyle/>
          <a:p>
            <a:endParaRPr/>
          </a:p>
        </p:txBody>
      </p:sp>
      <p:sp>
        <p:nvSpPr>
          <p:cNvPr id="111" name="object 111"/>
          <p:cNvSpPr/>
          <p:nvPr/>
        </p:nvSpPr>
        <p:spPr>
          <a:xfrm>
            <a:off x="5776976" y="4313237"/>
            <a:ext cx="63500" cy="68580"/>
          </a:xfrm>
          <a:custGeom>
            <a:avLst/>
            <a:gdLst/>
            <a:ahLst/>
            <a:cxnLst/>
            <a:rect l="l" t="t" r="r" b="b"/>
            <a:pathLst>
              <a:path w="63500" h="68579">
                <a:moveTo>
                  <a:pt x="0" y="68262"/>
                </a:moveTo>
                <a:lnTo>
                  <a:pt x="63500" y="68262"/>
                </a:lnTo>
                <a:lnTo>
                  <a:pt x="63500" y="0"/>
                </a:lnTo>
                <a:lnTo>
                  <a:pt x="0" y="0"/>
                </a:lnTo>
                <a:lnTo>
                  <a:pt x="0" y="68262"/>
                </a:lnTo>
                <a:close/>
              </a:path>
            </a:pathLst>
          </a:custGeom>
          <a:ln w="12700">
            <a:solidFill>
              <a:srgbClr val="000000"/>
            </a:solidFill>
          </a:ln>
        </p:spPr>
        <p:txBody>
          <a:bodyPr wrap="square" lIns="0" tIns="0" rIns="0" bIns="0" rtlCol="0"/>
          <a:lstStyle/>
          <a:p>
            <a:endParaRPr/>
          </a:p>
        </p:txBody>
      </p:sp>
      <p:sp>
        <p:nvSpPr>
          <p:cNvPr id="112" name="object 112"/>
          <p:cNvSpPr/>
          <p:nvPr/>
        </p:nvSpPr>
        <p:spPr>
          <a:xfrm>
            <a:off x="6246876" y="3427476"/>
            <a:ext cx="8255" cy="1084580"/>
          </a:xfrm>
          <a:custGeom>
            <a:avLst/>
            <a:gdLst/>
            <a:ahLst/>
            <a:cxnLst/>
            <a:rect l="l" t="t" r="r" b="b"/>
            <a:pathLst>
              <a:path w="8254" h="1084579">
                <a:moveTo>
                  <a:pt x="0" y="0"/>
                </a:moveTo>
                <a:lnTo>
                  <a:pt x="7874" y="1084199"/>
                </a:lnTo>
              </a:path>
            </a:pathLst>
          </a:custGeom>
          <a:ln w="9525">
            <a:solidFill>
              <a:srgbClr val="333333"/>
            </a:solidFill>
          </a:ln>
        </p:spPr>
        <p:txBody>
          <a:bodyPr wrap="square" lIns="0" tIns="0" rIns="0" bIns="0" rtlCol="0"/>
          <a:lstStyle/>
          <a:p>
            <a:endParaRPr/>
          </a:p>
        </p:txBody>
      </p:sp>
      <p:sp>
        <p:nvSpPr>
          <p:cNvPr id="113" name="TextBox 112"/>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2808238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552" y="498597"/>
            <a:ext cx="8422603" cy="1243289"/>
          </a:xfrm>
          <a:prstGeom prst="rect">
            <a:avLst/>
          </a:prstGeom>
        </p:spPr>
        <p:txBody>
          <a:bodyPr vert="horz" wrap="square" lIns="0" tIns="12065" rIns="0" bIns="0" rtlCol="0">
            <a:spAutoFit/>
          </a:bodyPr>
          <a:lstStyle/>
          <a:p>
            <a:pPr marL="12700">
              <a:lnSpc>
                <a:spcPct val="100000"/>
              </a:lnSpc>
              <a:spcBef>
                <a:spcPts val="95"/>
              </a:spcBef>
            </a:pPr>
            <a:r>
              <a:rPr spc="-475" dirty="0"/>
              <a:t>CA </a:t>
            </a:r>
            <a:r>
              <a:rPr spc="-80" dirty="0"/>
              <a:t>: </a:t>
            </a:r>
            <a:r>
              <a:rPr spc="-190" dirty="0"/>
              <a:t>Specifying </a:t>
            </a:r>
            <a:r>
              <a:rPr spc="-185" dirty="0" smtClean="0"/>
              <a:t>contingency</a:t>
            </a:r>
            <a:r>
              <a:rPr lang="en-IN" spc="-185" dirty="0" smtClean="0"/>
              <a:t> </a:t>
            </a:r>
            <a:r>
              <a:rPr spc="-204" dirty="0" smtClean="0"/>
              <a:t>screening</a:t>
            </a:r>
            <a:r>
              <a:rPr spc="150" dirty="0" smtClean="0"/>
              <a:t> </a:t>
            </a:r>
            <a:r>
              <a:rPr spc="-190" dirty="0"/>
              <a:t>parameters</a:t>
            </a:r>
          </a:p>
        </p:txBody>
      </p:sp>
      <p:sp>
        <p:nvSpPr>
          <p:cNvPr id="3" name="object 3"/>
          <p:cNvSpPr txBox="1"/>
          <p:nvPr/>
        </p:nvSpPr>
        <p:spPr>
          <a:xfrm>
            <a:off x="787704" y="2433320"/>
            <a:ext cx="1422400" cy="2181860"/>
          </a:xfrm>
          <a:prstGeom prst="rect">
            <a:avLst/>
          </a:prstGeom>
        </p:spPr>
        <p:txBody>
          <a:bodyPr vert="horz" wrap="square" lIns="0" tIns="13335" rIns="0" bIns="0" rtlCol="0">
            <a:spAutoFit/>
          </a:bodyPr>
          <a:lstStyle/>
          <a:p>
            <a:pPr marL="12700">
              <a:lnSpc>
                <a:spcPts val="2280"/>
              </a:lnSpc>
              <a:spcBef>
                <a:spcPts val="105"/>
              </a:spcBef>
            </a:pPr>
            <a:r>
              <a:rPr sz="2000" dirty="0">
                <a:solidFill>
                  <a:srgbClr val="1B5CA4"/>
                </a:solidFill>
                <a:latin typeface="Wingdings"/>
                <a:cs typeface="Wingdings"/>
              </a:rPr>
              <a:t></a:t>
            </a:r>
            <a:r>
              <a:rPr sz="2000" spc="375" dirty="0">
                <a:solidFill>
                  <a:srgbClr val="1B5CA4"/>
                </a:solidFill>
                <a:latin typeface="Times New Roman"/>
                <a:cs typeface="Times New Roman"/>
              </a:rPr>
              <a:t> </a:t>
            </a:r>
            <a:r>
              <a:rPr sz="2000" b="1" spc="-145" dirty="0">
                <a:solidFill>
                  <a:srgbClr val="5F5F5F"/>
                </a:solidFill>
                <a:latin typeface="Arial"/>
                <a:cs typeface="Arial"/>
              </a:rPr>
              <a:t>Violation</a:t>
            </a:r>
            <a:endParaRPr sz="2000">
              <a:latin typeface="Arial"/>
              <a:cs typeface="Arial"/>
            </a:endParaRPr>
          </a:p>
          <a:p>
            <a:pPr marL="355600">
              <a:lnSpc>
                <a:spcPts val="2280"/>
              </a:lnSpc>
            </a:pPr>
            <a:r>
              <a:rPr sz="2000" b="1" spc="-175" dirty="0">
                <a:solidFill>
                  <a:srgbClr val="5F5F5F"/>
                </a:solidFill>
                <a:latin typeface="Arial"/>
                <a:cs typeface="Arial"/>
              </a:rPr>
              <a:t>tolerances</a:t>
            </a:r>
            <a:endParaRPr sz="2000">
              <a:latin typeface="Arial"/>
              <a:cs typeface="Arial"/>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marL="355600" marR="5715" indent="-342900" algn="just">
              <a:lnSpc>
                <a:spcPct val="90100"/>
              </a:lnSpc>
              <a:spcBef>
                <a:spcPts val="1325"/>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215" dirty="0">
                <a:solidFill>
                  <a:srgbClr val="5F5F5F"/>
                </a:solidFill>
                <a:latin typeface="Arial"/>
                <a:cs typeface="Arial"/>
              </a:rPr>
              <a:t>by </a:t>
            </a:r>
            <a:r>
              <a:rPr sz="2000" b="1" spc="-150" dirty="0">
                <a:solidFill>
                  <a:srgbClr val="5F5F5F"/>
                </a:solidFill>
                <a:latin typeface="Arial"/>
                <a:cs typeface="Arial"/>
              </a:rPr>
              <a:t>type </a:t>
            </a:r>
            <a:r>
              <a:rPr sz="2000" b="1" spc="-145" dirty="0">
                <a:solidFill>
                  <a:srgbClr val="5F5F5F"/>
                </a:solidFill>
                <a:latin typeface="Arial"/>
                <a:cs typeface="Arial"/>
              </a:rPr>
              <a:t>of  </a:t>
            </a:r>
            <a:r>
              <a:rPr sz="2000" b="1" spc="-229" dirty="0">
                <a:solidFill>
                  <a:srgbClr val="5F5F5F"/>
                </a:solidFill>
                <a:latin typeface="Arial"/>
                <a:cs typeface="Arial"/>
              </a:rPr>
              <a:t>mon</a:t>
            </a:r>
            <a:r>
              <a:rPr sz="2000" b="1" spc="-105" dirty="0">
                <a:solidFill>
                  <a:srgbClr val="5F5F5F"/>
                </a:solidFill>
                <a:latin typeface="Arial"/>
                <a:cs typeface="Arial"/>
              </a:rPr>
              <a:t>i</a:t>
            </a:r>
            <a:r>
              <a:rPr sz="2000" b="1" spc="-114" dirty="0">
                <a:solidFill>
                  <a:srgbClr val="5F5F5F"/>
                </a:solidFill>
                <a:latin typeface="Arial"/>
                <a:cs typeface="Arial"/>
              </a:rPr>
              <a:t>tor</a:t>
            </a:r>
            <a:r>
              <a:rPr sz="2000" b="1" spc="-155" dirty="0">
                <a:solidFill>
                  <a:srgbClr val="5F5F5F"/>
                </a:solidFill>
                <a:latin typeface="Arial"/>
                <a:cs typeface="Arial"/>
              </a:rPr>
              <a:t>e</a:t>
            </a:r>
            <a:r>
              <a:rPr sz="2000" b="1" spc="-150" dirty="0">
                <a:solidFill>
                  <a:srgbClr val="5F5F5F"/>
                </a:solidFill>
                <a:latin typeface="Arial"/>
                <a:cs typeface="Arial"/>
              </a:rPr>
              <a:t>d  </a:t>
            </a:r>
            <a:r>
              <a:rPr sz="2000" b="1" spc="-155" dirty="0">
                <a:solidFill>
                  <a:srgbClr val="5F5F5F"/>
                </a:solidFill>
                <a:latin typeface="Arial"/>
                <a:cs typeface="Arial"/>
              </a:rPr>
              <a:t>element</a:t>
            </a:r>
            <a:endParaRPr sz="2000">
              <a:latin typeface="Arial"/>
              <a:cs typeface="Arial"/>
            </a:endParaRPr>
          </a:p>
        </p:txBody>
      </p:sp>
      <p:sp>
        <p:nvSpPr>
          <p:cNvPr id="4" name="object 4"/>
          <p:cNvSpPr/>
          <p:nvPr/>
        </p:nvSpPr>
        <p:spPr>
          <a:xfrm>
            <a:off x="2801938" y="1756363"/>
            <a:ext cx="6378574" cy="5345045"/>
          </a:xfrm>
          <a:prstGeom prst="rect">
            <a:avLst/>
          </a:prstGeom>
          <a:blipFill>
            <a:blip r:embed="rId2" cstate="print"/>
            <a:stretch>
              <a:fillRect/>
            </a:stretch>
          </a:blipFill>
        </p:spPr>
        <p:txBody>
          <a:bodyPr wrap="square" lIns="0" tIns="0" rIns="0" bIns="0" rtlCol="0"/>
          <a:lstStyle/>
          <a:p>
            <a:endParaRPr/>
          </a:p>
        </p:txBody>
      </p:sp>
      <p:sp>
        <p:nvSpPr>
          <p:cNvPr id="5" name="TextBox 4"/>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5914402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518692"/>
            <a:ext cx="8496944" cy="627736"/>
          </a:xfrm>
          <a:prstGeom prst="rect">
            <a:avLst/>
          </a:prstGeom>
        </p:spPr>
        <p:txBody>
          <a:bodyPr vert="horz" wrap="square" lIns="0" tIns="12065" rIns="0" bIns="0" rtlCol="0">
            <a:spAutoFit/>
          </a:bodyPr>
          <a:lstStyle/>
          <a:p>
            <a:pPr marL="12700">
              <a:lnSpc>
                <a:spcPct val="100000"/>
              </a:lnSpc>
              <a:spcBef>
                <a:spcPts val="95"/>
              </a:spcBef>
              <a:tabLst>
                <a:tab pos="3955415" algn="l"/>
                <a:tab pos="5169535" algn="l"/>
              </a:tabLst>
            </a:pPr>
            <a:r>
              <a:rPr lang="en-IN" spc="-475" dirty="0" smtClean="0"/>
              <a:t>RT</a:t>
            </a:r>
            <a:r>
              <a:rPr spc="-475" dirty="0" smtClean="0"/>
              <a:t>CA</a:t>
            </a:r>
            <a:r>
              <a:rPr spc="-105" dirty="0" smtClean="0"/>
              <a:t> </a:t>
            </a:r>
            <a:r>
              <a:rPr spc="-80" dirty="0"/>
              <a:t>:</a:t>
            </a:r>
            <a:r>
              <a:rPr spc="-105" dirty="0"/>
              <a:t> </a:t>
            </a:r>
            <a:r>
              <a:rPr lang="en-IN" spc="-25" dirty="0" smtClean="0"/>
              <a:t>R</a:t>
            </a:r>
            <a:r>
              <a:rPr spc="-175" dirty="0" err="1" smtClean="0"/>
              <a:t>ank</a:t>
            </a:r>
            <a:r>
              <a:rPr spc="-75" dirty="0" err="1" smtClean="0"/>
              <a:t>i</a:t>
            </a:r>
            <a:r>
              <a:rPr spc="-195" dirty="0" err="1" smtClean="0"/>
              <a:t>ng</a:t>
            </a:r>
            <a:r>
              <a:rPr lang="en-IN" spc="-195" dirty="0" smtClean="0"/>
              <a:t> </a:t>
            </a:r>
            <a:r>
              <a:rPr spc="-170" dirty="0" smtClean="0"/>
              <a:t>para</a:t>
            </a:r>
            <a:r>
              <a:rPr spc="-290" dirty="0" smtClean="0"/>
              <a:t>m</a:t>
            </a:r>
            <a:r>
              <a:rPr spc="-185" dirty="0" smtClean="0"/>
              <a:t>eters</a:t>
            </a:r>
            <a:endParaRPr spc="-185" dirty="0"/>
          </a:p>
        </p:txBody>
      </p:sp>
      <p:sp>
        <p:nvSpPr>
          <p:cNvPr id="3" name="object 3"/>
          <p:cNvSpPr txBox="1"/>
          <p:nvPr/>
        </p:nvSpPr>
        <p:spPr>
          <a:xfrm>
            <a:off x="539552" y="1412776"/>
            <a:ext cx="8043545" cy="2561599"/>
          </a:xfrm>
          <a:prstGeom prst="rect">
            <a:avLst/>
          </a:prstGeom>
        </p:spPr>
        <p:txBody>
          <a:bodyPr vert="horz" wrap="square" lIns="0" tIns="12065" rIns="0" bIns="0" rtlCol="0">
            <a:spAutoFit/>
          </a:bodyPr>
          <a:lstStyle/>
          <a:p>
            <a:pPr marL="12700">
              <a:lnSpc>
                <a:spcPts val="3190"/>
              </a:lnSpc>
              <a:spcBef>
                <a:spcPts val="95"/>
              </a:spcBef>
            </a:pPr>
            <a:r>
              <a:rPr sz="2800" spc="-260" dirty="0">
                <a:solidFill>
                  <a:srgbClr val="1B5CA4"/>
                </a:solidFill>
                <a:latin typeface="Wingdings"/>
                <a:cs typeface="Wingdings"/>
              </a:rPr>
              <a:t></a:t>
            </a:r>
            <a:r>
              <a:rPr sz="2800" b="1" spc="-260" dirty="0">
                <a:solidFill>
                  <a:srgbClr val="5F5F5F"/>
                </a:solidFill>
                <a:latin typeface="Arial"/>
                <a:cs typeface="Arial"/>
              </a:rPr>
              <a:t>Contingencies </a:t>
            </a:r>
            <a:r>
              <a:rPr sz="2800" b="1" spc="-185" dirty="0">
                <a:solidFill>
                  <a:srgbClr val="5F5F5F"/>
                </a:solidFill>
                <a:latin typeface="Arial"/>
                <a:cs typeface="Arial"/>
              </a:rPr>
              <a:t>are </a:t>
            </a:r>
            <a:r>
              <a:rPr sz="2800" b="1" spc="-229" dirty="0">
                <a:solidFill>
                  <a:srgbClr val="5F5F5F"/>
                </a:solidFill>
                <a:latin typeface="Arial"/>
                <a:cs typeface="Arial"/>
              </a:rPr>
              <a:t>ranked </a:t>
            </a:r>
            <a:r>
              <a:rPr sz="2800" b="1" spc="-200" dirty="0">
                <a:solidFill>
                  <a:srgbClr val="5F5F5F"/>
                </a:solidFill>
                <a:latin typeface="Arial"/>
                <a:cs typeface="Arial"/>
              </a:rPr>
              <a:t>in </a:t>
            </a:r>
            <a:r>
              <a:rPr sz="2800" b="1" spc="-280" dirty="0">
                <a:solidFill>
                  <a:srgbClr val="5F5F5F"/>
                </a:solidFill>
                <a:latin typeface="Arial"/>
                <a:cs typeface="Arial"/>
              </a:rPr>
              <a:t>screening </a:t>
            </a:r>
            <a:r>
              <a:rPr sz="2800" b="1" spc="-305" dirty="0">
                <a:solidFill>
                  <a:srgbClr val="5F5F5F"/>
                </a:solidFill>
                <a:latin typeface="Arial"/>
                <a:cs typeface="Arial"/>
              </a:rPr>
              <a:t>phase </a:t>
            </a:r>
            <a:r>
              <a:rPr sz="2800" b="1" spc="-315" dirty="0">
                <a:solidFill>
                  <a:srgbClr val="5F5F5F"/>
                </a:solidFill>
                <a:latin typeface="Arial"/>
                <a:cs typeface="Arial"/>
              </a:rPr>
              <a:t>based</a:t>
            </a:r>
            <a:r>
              <a:rPr sz="2800" b="1" spc="-160" dirty="0">
                <a:solidFill>
                  <a:srgbClr val="5F5F5F"/>
                </a:solidFill>
                <a:latin typeface="Arial"/>
                <a:cs typeface="Arial"/>
              </a:rPr>
              <a:t> </a:t>
            </a:r>
            <a:r>
              <a:rPr sz="2800" b="1" spc="-330" dirty="0" smtClean="0">
                <a:solidFill>
                  <a:srgbClr val="5F5F5F"/>
                </a:solidFill>
                <a:latin typeface="Arial"/>
                <a:cs typeface="Arial"/>
              </a:rPr>
              <a:t>on</a:t>
            </a:r>
            <a:endParaRPr sz="2800" dirty="0">
              <a:latin typeface="Arial"/>
              <a:cs typeface="Arial"/>
            </a:endParaRPr>
          </a:p>
          <a:p>
            <a:pPr marL="756285" indent="-286385">
              <a:lnSpc>
                <a:spcPts val="2735"/>
              </a:lnSpc>
              <a:spcBef>
                <a:spcPts val="345"/>
              </a:spcBef>
              <a:buClr>
                <a:srgbClr val="1B5CA4"/>
              </a:buClr>
              <a:buFont typeface="Wingdings"/>
              <a:buChar char=""/>
              <a:tabLst>
                <a:tab pos="756285" algn="l"/>
                <a:tab pos="756920" algn="l"/>
              </a:tabLst>
            </a:pPr>
            <a:r>
              <a:rPr sz="2400" spc="-260" dirty="0">
                <a:solidFill>
                  <a:srgbClr val="5F5F5F"/>
                </a:solidFill>
                <a:latin typeface="Arial"/>
                <a:cs typeface="Arial"/>
              </a:rPr>
              <a:t>The </a:t>
            </a:r>
            <a:r>
              <a:rPr sz="2400" spc="-145" dirty="0">
                <a:solidFill>
                  <a:srgbClr val="5F5F5F"/>
                </a:solidFill>
                <a:latin typeface="Arial"/>
                <a:cs typeface="Arial"/>
              </a:rPr>
              <a:t>magnitude </a:t>
            </a:r>
            <a:r>
              <a:rPr sz="2400" spc="-105" dirty="0">
                <a:solidFill>
                  <a:srgbClr val="5F5F5F"/>
                </a:solidFill>
                <a:latin typeface="Arial"/>
                <a:cs typeface="Arial"/>
              </a:rPr>
              <a:t>of </a:t>
            </a:r>
            <a:r>
              <a:rPr sz="2400" spc="-120" dirty="0">
                <a:solidFill>
                  <a:srgbClr val="5F5F5F"/>
                </a:solidFill>
                <a:latin typeface="Arial"/>
                <a:cs typeface="Arial"/>
              </a:rPr>
              <a:t>violations </a:t>
            </a:r>
            <a:r>
              <a:rPr sz="2400" spc="-140" dirty="0">
                <a:solidFill>
                  <a:srgbClr val="5F5F5F"/>
                </a:solidFill>
                <a:latin typeface="Arial"/>
                <a:cs typeface="Arial"/>
              </a:rPr>
              <a:t>they</a:t>
            </a:r>
            <a:r>
              <a:rPr sz="2400" spc="-200" dirty="0">
                <a:solidFill>
                  <a:srgbClr val="5F5F5F"/>
                </a:solidFill>
                <a:latin typeface="Arial"/>
                <a:cs typeface="Arial"/>
              </a:rPr>
              <a:t> </a:t>
            </a:r>
            <a:r>
              <a:rPr sz="2400" spc="-235" dirty="0">
                <a:solidFill>
                  <a:srgbClr val="5F5F5F"/>
                </a:solidFill>
                <a:latin typeface="Arial"/>
                <a:cs typeface="Arial"/>
              </a:rPr>
              <a:t>cause</a:t>
            </a:r>
            <a:endParaRPr sz="2400" dirty="0">
              <a:latin typeface="Arial"/>
              <a:cs typeface="Arial"/>
            </a:endParaRPr>
          </a:p>
          <a:p>
            <a:pPr marL="756285" indent="-286385">
              <a:lnSpc>
                <a:spcPts val="2735"/>
              </a:lnSpc>
              <a:buClr>
                <a:srgbClr val="1B5CA4"/>
              </a:buClr>
              <a:buFont typeface="Wingdings"/>
              <a:buChar char=""/>
              <a:tabLst>
                <a:tab pos="756285" algn="l"/>
                <a:tab pos="756920" algn="l"/>
                <a:tab pos="4552950" algn="l"/>
                <a:tab pos="4799330" algn="l"/>
                <a:tab pos="5244465" algn="l"/>
                <a:tab pos="5689600" algn="l"/>
                <a:tab pos="5987415" algn="l"/>
              </a:tabLst>
            </a:pPr>
            <a:r>
              <a:rPr sz="2400" spc="-260" dirty="0">
                <a:solidFill>
                  <a:srgbClr val="5F5F5F"/>
                </a:solidFill>
                <a:latin typeface="Arial"/>
                <a:cs typeface="Arial"/>
              </a:rPr>
              <a:t>The  </a:t>
            </a:r>
            <a:r>
              <a:rPr sz="2400" spc="-150" dirty="0">
                <a:solidFill>
                  <a:srgbClr val="5F5F5F"/>
                </a:solidFill>
                <a:latin typeface="Arial"/>
                <a:cs typeface="Arial"/>
              </a:rPr>
              <a:t>level </a:t>
            </a:r>
            <a:r>
              <a:rPr sz="2400" spc="-105" dirty="0">
                <a:solidFill>
                  <a:srgbClr val="5F5F5F"/>
                </a:solidFill>
                <a:latin typeface="Arial"/>
                <a:cs typeface="Arial"/>
              </a:rPr>
              <a:t>of </a:t>
            </a:r>
            <a:r>
              <a:rPr sz="2400" spc="-30" dirty="0">
                <a:solidFill>
                  <a:srgbClr val="5F5F5F"/>
                </a:solidFill>
                <a:latin typeface="Arial"/>
                <a:cs typeface="Arial"/>
              </a:rPr>
              <a:t>limit</a:t>
            </a:r>
            <a:r>
              <a:rPr sz="2400" spc="-160" dirty="0">
                <a:solidFill>
                  <a:srgbClr val="5F5F5F"/>
                </a:solidFill>
                <a:latin typeface="Arial"/>
                <a:cs typeface="Arial"/>
              </a:rPr>
              <a:t> </a:t>
            </a:r>
            <a:r>
              <a:rPr sz="2400" spc="-165" dirty="0">
                <a:solidFill>
                  <a:srgbClr val="5F5F5F"/>
                </a:solidFill>
                <a:latin typeface="Arial"/>
                <a:cs typeface="Arial"/>
              </a:rPr>
              <a:t>being</a:t>
            </a:r>
            <a:r>
              <a:rPr sz="2400" spc="-60" dirty="0">
                <a:solidFill>
                  <a:srgbClr val="5F5F5F"/>
                </a:solidFill>
                <a:latin typeface="Arial"/>
                <a:cs typeface="Arial"/>
              </a:rPr>
              <a:t> </a:t>
            </a:r>
            <a:r>
              <a:rPr sz="2400" spc="-130" dirty="0">
                <a:solidFill>
                  <a:srgbClr val="5F5F5F"/>
                </a:solidFill>
                <a:latin typeface="Arial"/>
                <a:cs typeface="Arial"/>
              </a:rPr>
              <a:t>violated	</a:t>
            </a:r>
            <a:r>
              <a:rPr sz="2400" spc="-5" dirty="0">
                <a:solidFill>
                  <a:srgbClr val="5F5F5F"/>
                </a:solidFill>
                <a:latin typeface="Arial"/>
                <a:cs typeface="Arial"/>
              </a:rPr>
              <a:t>(	</a:t>
            </a:r>
            <a:r>
              <a:rPr sz="2400" spc="-135" dirty="0">
                <a:solidFill>
                  <a:srgbClr val="5F5F5F"/>
                </a:solidFill>
                <a:latin typeface="Arial"/>
                <a:cs typeface="Arial"/>
              </a:rPr>
              <a:t>1	2	3	</a:t>
            </a:r>
            <a:r>
              <a:rPr sz="2400" spc="0" dirty="0">
                <a:solidFill>
                  <a:srgbClr val="5F5F5F"/>
                </a:solidFill>
                <a:latin typeface="Arial"/>
                <a:cs typeface="Arial"/>
              </a:rPr>
              <a:t>)</a:t>
            </a:r>
            <a:endParaRPr sz="2400" dirty="0">
              <a:latin typeface="Arial"/>
              <a:cs typeface="Arial"/>
            </a:endParaRPr>
          </a:p>
          <a:p>
            <a:pPr marL="12700">
              <a:lnSpc>
                <a:spcPts val="3195"/>
              </a:lnSpc>
              <a:spcBef>
                <a:spcPts val="630"/>
              </a:spcBef>
            </a:pPr>
            <a:r>
              <a:rPr sz="2800" spc="-175" dirty="0">
                <a:solidFill>
                  <a:srgbClr val="1B5CA4"/>
                </a:solidFill>
                <a:latin typeface="Wingdings"/>
                <a:cs typeface="Wingdings"/>
              </a:rPr>
              <a:t></a:t>
            </a:r>
            <a:r>
              <a:rPr sz="2800" b="1" spc="-175" dirty="0">
                <a:solidFill>
                  <a:srgbClr val="5F5F5F"/>
                </a:solidFill>
                <a:latin typeface="Arial"/>
                <a:cs typeface="Arial"/>
              </a:rPr>
              <a:t>A </a:t>
            </a:r>
            <a:r>
              <a:rPr sz="2800" b="1" spc="-220" dirty="0">
                <a:solidFill>
                  <a:srgbClr val="5F5F5F"/>
                </a:solidFill>
                <a:latin typeface="Arial"/>
                <a:cs typeface="Arial"/>
              </a:rPr>
              <a:t>ranking </a:t>
            </a:r>
            <a:r>
              <a:rPr sz="2800" b="1" spc="-275" dirty="0">
                <a:solidFill>
                  <a:srgbClr val="5F5F5F"/>
                </a:solidFill>
                <a:latin typeface="Arial"/>
                <a:cs typeface="Arial"/>
              </a:rPr>
              <a:t>number </a:t>
            </a:r>
            <a:r>
              <a:rPr sz="2800" b="1" spc="-260" dirty="0">
                <a:solidFill>
                  <a:srgbClr val="5F5F5F"/>
                </a:solidFill>
                <a:latin typeface="Arial"/>
                <a:cs typeface="Arial"/>
              </a:rPr>
              <a:t>is </a:t>
            </a:r>
            <a:r>
              <a:rPr sz="2800" b="1" spc="-245" dirty="0">
                <a:solidFill>
                  <a:srgbClr val="5F5F5F"/>
                </a:solidFill>
                <a:latin typeface="Arial"/>
                <a:cs typeface="Arial"/>
              </a:rPr>
              <a:t>calculated </a:t>
            </a:r>
            <a:r>
              <a:rPr sz="2800" b="1" spc="-160" dirty="0">
                <a:solidFill>
                  <a:srgbClr val="5F5F5F"/>
                </a:solidFill>
                <a:latin typeface="Arial"/>
                <a:cs typeface="Arial"/>
              </a:rPr>
              <a:t>for </a:t>
            </a:r>
            <a:r>
              <a:rPr sz="2800" b="1" spc="-310" dirty="0">
                <a:solidFill>
                  <a:srgbClr val="5F5F5F"/>
                </a:solidFill>
                <a:latin typeface="Arial"/>
                <a:cs typeface="Arial"/>
              </a:rPr>
              <a:t>each </a:t>
            </a:r>
            <a:r>
              <a:rPr sz="2800" b="1" spc="-215" dirty="0">
                <a:solidFill>
                  <a:srgbClr val="5F5F5F"/>
                </a:solidFill>
                <a:latin typeface="Arial"/>
                <a:cs typeface="Arial"/>
              </a:rPr>
              <a:t>type</a:t>
            </a:r>
            <a:r>
              <a:rPr sz="2800" b="1" spc="-130" dirty="0">
                <a:solidFill>
                  <a:srgbClr val="5F5F5F"/>
                </a:solidFill>
                <a:latin typeface="Arial"/>
                <a:cs typeface="Arial"/>
              </a:rPr>
              <a:t> </a:t>
            </a:r>
            <a:r>
              <a:rPr sz="2800" b="1" spc="-204" dirty="0">
                <a:solidFill>
                  <a:srgbClr val="5F5F5F"/>
                </a:solidFill>
                <a:latin typeface="Arial"/>
                <a:cs typeface="Arial"/>
              </a:rPr>
              <a:t>of</a:t>
            </a:r>
            <a:endParaRPr sz="2800" dirty="0">
              <a:latin typeface="Arial"/>
              <a:cs typeface="Arial"/>
            </a:endParaRPr>
          </a:p>
          <a:p>
            <a:pPr marL="355600">
              <a:lnSpc>
                <a:spcPts val="3195"/>
              </a:lnSpc>
            </a:pPr>
            <a:r>
              <a:rPr sz="2800" b="1" spc="-204" dirty="0">
                <a:solidFill>
                  <a:srgbClr val="5F5F5F"/>
                </a:solidFill>
                <a:latin typeface="Arial"/>
                <a:cs typeface="Arial"/>
              </a:rPr>
              <a:t>violation</a:t>
            </a:r>
            <a:r>
              <a:rPr sz="2800" b="1" spc="-90" dirty="0">
                <a:solidFill>
                  <a:srgbClr val="5F5F5F"/>
                </a:solidFill>
                <a:latin typeface="Arial"/>
                <a:cs typeface="Arial"/>
              </a:rPr>
              <a:t> </a:t>
            </a:r>
            <a:r>
              <a:rPr sz="2800" b="1" spc="-180" dirty="0">
                <a:solidFill>
                  <a:srgbClr val="5F5F5F"/>
                </a:solidFill>
                <a:latin typeface="Arial"/>
                <a:cs typeface="Arial"/>
              </a:rPr>
              <a:t>:</a:t>
            </a:r>
            <a:endParaRPr sz="2800" dirty="0">
              <a:latin typeface="Arial"/>
              <a:cs typeface="Arial"/>
            </a:endParaRPr>
          </a:p>
          <a:p>
            <a:pPr marL="843280">
              <a:lnSpc>
                <a:spcPct val="100000"/>
              </a:lnSpc>
              <a:spcBef>
                <a:spcPts val="1145"/>
              </a:spcBef>
            </a:pPr>
            <a:r>
              <a:rPr sz="2400" spc="-245" dirty="0">
                <a:solidFill>
                  <a:srgbClr val="5F5F5F"/>
                </a:solidFill>
                <a:latin typeface="Arial"/>
                <a:cs typeface="Arial"/>
              </a:rPr>
              <a:t>RANK </a:t>
            </a:r>
            <a:r>
              <a:rPr sz="2400" spc="-204" dirty="0">
                <a:solidFill>
                  <a:srgbClr val="5F5F5F"/>
                </a:solidFill>
                <a:latin typeface="Arial"/>
                <a:cs typeface="Arial"/>
              </a:rPr>
              <a:t>= </a:t>
            </a:r>
            <a:r>
              <a:rPr sz="2400" spc="-125" dirty="0">
                <a:solidFill>
                  <a:srgbClr val="5F5F5F"/>
                </a:solidFill>
                <a:latin typeface="Arial"/>
                <a:cs typeface="Arial"/>
              </a:rPr>
              <a:t>(level </a:t>
            </a:r>
            <a:r>
              <a:rPr sz="2400" spc="-114" dirty="0">
                <a:solidFill>
                  <a:srgbClr val="5F5F5F"/>
                </a:solidFill>
                <a:latin typeface="Arial"/>
                <a:cs typeface="Arial"/>
              </a:rPr>
              <a:t>violated) </a:t>
            </a:r>
            <a:r>
              <a:rPr sz="2400" spc="-20" dirty="0">
                <a:solidFill>
                  <a:srgbClr val="5F5F5F"/>
                </a:solidFill>
                <a:latin typeface="Arial"/>
                <a:cs typeface="Arial"/>
              </a:rPr>
              <a:t>* </a:t>
            </a:r>
            <a:r>
              <a:rPr sz="2400" spc="-200" dirty="0">
                <a:solidFill>
                  <a:srgbClr val="5F5F5F"/>
                </a:solidFill>
                <a:latin typeface="Arial"/>
                <a:cs typeface="Arial"/>
              </a:rPr>
              <a:t>WT1 </a:t>
            </a:r>
            <a:r>
              <a:rPr sz="2400" spc="-204" dirty="0">
                <a:solidFill>
                  <a:srgbClr val="5F5F5F"/>
                </a:solidFill>
                <a:latin typeface="Arial"/>
                <a:cs typeface="Arial"/>
              </a:rPr>
              <a:t>+ </a:t>
            </a:r>
            <a:r>
              <a:rPr sz="2400" spc="-135" dirty="0">
                <a:solidFill>
                  <a:srgbClr val="5F5F5F"/>
                </a:solidFill>
                <a:latin typeface="Arial"/>
                <a:cs typeface="Arial"/>
              </a:rPr>
              <a:t>(percent </a:t>
            </a:r>
            <a:r>
              <a:rPr sz="2400" spc="-95" dirty="0">
                <a:solidFill>
                  <a:srgbClr val="5F5F5F"/>
                </a:solidFill>
                <a:latin typeface="Arial"/>
                <a:cs typeface="Arial"/>
              </a:rPr>
              <a:t>violation) </a:t>
            </a:r>
            <a:r>
              <a:rPr sz="2400" spc="-20" dirty="0">
                <a:solidFill>
                  <a:srgbClr val="5F5F5F"/>
                </a:solidFill>
                <a:latin typeface="Arial"/>
                <a:cs typeface="Arial"/>
              </a:rPr>
              <a:t>*</a:t>
            </a:r>
            <a:r>
              <a:rPr sz="2400" spc="30" dirty="0">
                <a:solidFill>
                  <a:srgbClr val="5F5F5F"/>
                </a:solidFill>
                <a:latin typeface="Arial"/>
                <a:cs typeface="Arial"/>
              </a:rPr>
              <a:t> </a:t>
            </a:r>
            <a:r>
              <a:rPr sz="2400" spc="-200" dirty="0">
                <a:solidFill>
                  <a:srgbClr val="5F5F5F"/>
                </a:solidFill>
                <a:latin typeface="Arial"/>
                <a:cs typeface="Arial"/>
              </a:rPr>
              <a:t>WT2</a:t>
            </a:r>
            <a:endParaRPr sz="2400" dirty="0">
              <a:latin typeface="Arial"/>
              <a:cs typeface="Arial"/>
            </a:endParaRPr>
          </a:p>
        </p:txBody>
      </p:sp>
      <p:sp>
        <p:nvSpPr>
          <p:cNvPr id="4" name="object 4"/>
          <p:cNvSpPr txBox="1"/>
          <p:nvPr/>
        </p:nvSpPr>
        <p:spPr>
          <a:xfrm>
            <a:off x="2382312" y="4463225"/>
            <a:ext cx="5908040" cy="903605"/>
          </a:xfrm>
          <a:prstGeom prst="rect">
            <a:avLst/>
          </a:prstGeom>
        </p:spPr>
        <p:txBody>
          <a:bodyPr vert="horz" wrap="square" lIns="0" tIns="85725" rIns="0" bIns="0" rtlCol="0">
            <a:spAutoFit/>
          </a:bodyPr>
          <a:lstStyle/>
          <a:p>
            <a:pPr marL="12700">
              <a:lnSpc>
                <a:spcPct val="100000"/>
              </a:lnSpc>
              <a:spcBef>
                <a:spcPts val="675"/>
              </a:spcBef>
            </a:pPr>
            <a:r>
              <a:rPr sz="2400" spc="-110" dirty="0">
                <a:solidFill>
                  <a:srgbClr val="5F5F5F"/>
                </a:solidFill>
                <a:latin typeface="Arial"/>
                <a:cs typeface="Arial"/>
              </a:rPr>
              <a:t>Weighting </a:t>
            </a:r>
            <a:r>
              <a:rPr sz="2400" spc="-105" dirty="0">
                <a:solidFill>
                  <a:srgbClr val="5F5F5F"/>
                </a:solidFill>
                <a:latin typeface="Arial"/>
                <a:cs typeface="Arial"/>
              </a:rPr>
              <a:t>of </a:t>
            </a:r>
            <a:r>
              <a:rPr sz="2400" spc="-130" dirty="0">
                <a:solidFill>
                  <a:srgbClr val="5F5F5F"/>
                </a:solidFill>
                <a:latin typeface="Arial"/>
                <a:cs typeface="Arial"/>
              </a:rPr>
              <a:t>violated </a:t>
            </a:r>
            <a:r>
              <a:rPr sz="2400" spc="-150" dirty="0">
                <a:solidFill>
                  <a:srgbClr val="5F5F5F"/>
                </a:solidFill>
                <a:latin typeface="Arial"/>
                <a:cs typeface="Arial"/>
              </a:rPr>
              <a:t>level </a:t>
            </a:r>
            <a:r>
              <a:rPr sz="2400" spc="-75" dirty="0">
                <a:solidFill>
                  <a:srgbClr val="5F5F5F"/>
                </a:solidFill>
                <a:latin typeface="Arial"/>
                <a:cs typeface="Arial"/>
              </a:rPr>
              <a:t>in </a:t>
            </a:r>
            <a:r>
              <a:rPr sz="2400" spc="-160" dirty="0">
                <a:solidFill>
                  <a:srgbClr val="5F5F5F"/>
                </a:solidFill>
                <a:latin typeface="Arial"/>
                <a:cs typeface="Arial"/>
              </a:rPr>
              <a:t>contingency</a:t>
            </a:r>
            <a:r>
              <a:rPr sz="2400" spc="85" dirty="0">
                <a:solidFill>
                  <a:srgbClr val="5F5F5F"/>
                </a:solidFill>
                <a:latin typeface="Arial"/>
                <a:cs typeface="Arial"/>
              </a:rPr>
              <a:t> </a:t>
            </a:r>
            <a:r>
              <a:rPr sz="2400" spc="-125" dirty="0">
                <a:solidFill>
                  <a:srgbClr val="5F5F5F"/>
                </a:solidFill>
                <a:latin typeface="Arial"/>
                <a:cs typeface="Arial"/>
              </a:rPr>
              <a:t>ranking</a:t>
            </a:r>
            <a:endParaRPr sz="2400" dirty="0">
              <a:latin typeface="Arial"/>
              <a:cs typeface="Arial"/>
            </a:endParaRPr>
          </a:p>
          <a:p>
            <a:pPr marL="12700">
              <a:lnSpc>
                <a:spcPct val="100000"/>
              </a:lnSpc>
              <a:spcBef>
                <a:spcPts val="570"/>
              </a:spcBef>
            </a:pPr>
            <a:r>
              <a:rPr sz="2400" spc="-114" dirty="0">
                <a:solidFill>
                  <a:srgbClr val="5F5F5F"/>
                </a:solidFill>
                <a:latin typeface="Arial"/>
                <a:cs typeface="Arial"/>
              </a:rPr>
              <a:t>Weighting </a:t>
            </a:r>
            <a:r>
              <a:rPr sz="2400" spc="-105" dirty="0">
                <a:solidFill>
                  <a:srgbClr val="5F5F5F"/>
                </a:solidFill>
                <a:latin typeface="Arial"/>
                <a:cs typeface="Arial"/>
              </a:rPr>
              <a:t>of </a:t>
            </a:r>
            <a:r>
              <a:rPr sz="2400" spc="-130" dirty="0">
                <a:solidFill>
                  <a:srgbClr val="5F5F5F"/>
                </a:solidFill>
                <a:latin typeface="Arial"/>
                <a:cs typeface="Arial"/>
              </a:rPr>
              <a:t>violated </a:t>
            </a:r>
            <a:r>
              <a:rPr sz="2400" spc="-180" dirty="0">
                <a:solidFill>
                  <a:srgbClr val="5F5F5F"/>
                </a:solidFill>
                <a:latin typeface="Arial"/>
                <a:cs typeface="Arial"/>
              </a:rPr>
              <a:t>percentage </a:t>
            </a:r>
            <a:r>
              <a:rPr sz="2400" spc="-75" dirty="0">
                <a:solidFill>
                  <a:srgbClr val="5F5F5F"/>
                </a:solidFill>
                <a:latin typeface="Arial"/>
                <a:cs typeface="Arial"/>
              </a:rPr>
              <a:t>in</a:t>
            </a:r>
            <a:r>
              <a:rPr sz="2400" spc="125" dirty="0">
                <a:solidFill>
                  <a:srgbClr val="5F5F5F"/>
                </a:solidFill>
                <a:latin typeface="Arial"/>
                <a:cs typeface="Arial"/>
              </a:rPr>
              <a:t> </a:t>
            </a:r>
            <a:r>
              <a:rPr sz="2400" spc="-160" dirty="0">
                <a:solidFill>
                  <a:srgbClr val="5F5F5F"/>
                </a:solidFill>
                <a:latin typeface="Arial"/>
                <a:cs typeface="Arial"/>
              </a:rPr>
              <a:t>contingency</a:t>
            </a:r>
            <a:endParaRPr sz="2400" dirty="0">
              <a:latin typeface="Arial"/>
              <a:cs typeface="Arial"/>
            </a:endParaRPr>
          </a:p>
        </p:txBody>
      </p:sp>
      <p:sp>
        <p:nvSpPr>
          <p:cNvPr id="5" name="object 5"/>
          <p:cNvSpPr txBox="1"/>
          <p:nvPr/>
        </p:nvSpPr>
        <p:spPr>
          <a:xfrm>
            <a:off x="1259632" y="4463225"/>
            <a:ext cx="1122680" cy="1269365"/>
          </a:xfrm>
          <a:prstGeom prst="rect">
            <a:avLst/>
          </a:prstGeom>
        </p:spPr>
        <p:txBody>
          <a:bodyPr vert="horz" wrap="square" lIns="0" tIns="85725" rIns="0" bIns="0" rtlCol="0">
            <a:spAutoFit/>
          </a:bodyPr>
          <a:lstStyle/>
          <a:p>
            <a:pPr marL="216535" indent="-203835">
              <a:lnSpc>
                <a:spcPct val="100000"/>
              </a:lnSpc>
              <a:spcBef>
                <a:spcPts val="675"/>
              </a:spcBef>
              <a:buClr>
                <a:srgbClr val="1B5CA4"/>
              </a:buClr>
              <a:buChar char="•"/>
              <a:tabLst>
                <a:tab pos="217170" algn="l"/>
              </a:tabLst>
            </a:pPr>
            <a:r>
              <a:rPr sz="2400" spc="-200" dirty="0">
                <a:solidFill>
                  <a:srgbClr val="5F5F5F"/>
                </a:solidFill>
                <a:latin typeface="Arial"/>
                <a:cs typeface="Arial"/>
              </a:rPr>
              <a:t>WT1</a:t>
            </a:r>
            <a:r>
              <a:rPr sz="2400" spc="-180" dirty="0">
                <a:solidFill>
                  <a:srgbClr val="5F5F5F"/>
                </a:solidFill>
                <a:latin typeface="Arial"/>
                <a:cs typeface="Arial"/>
              </a:rPr>
              <a:t> </a:t>
            </a:r>
            <a:r>
              <a:rPr sz="2400" spc="-70" dirty="0">
                <a:solidFill>
                  <a:srgbClr val="5F5F5F"/>
                </a:solidFill>
                <a:latin typeface="Arial"/>
                <a:cs typeface="Arial"/>
              </a:rPr>
              <a:t>:</a:t>
            </a:r>
            <a:endParaRPr sz="2400" dirty="0">
              <a:latin typeface="Arial"/>
              <a:cs typeface="Arial"/>
            </a:endParaRPr>
          </a:p>
          <a:p>
            <a:pPr marL="216535" indent="-203835">
              <a:lnSpc>
                <a:spcPct val="100000"/>
              </a:lnSpc>
              <a:spcBef>
                <a:spcPts val="570"/>
              </a:spcBef>
              <a:buClr>
                <a:srgbClr val="1B5CA4"/>
              </a:buClr>
              <a:buChar char="•"/>
              <a:tabLst>
                <a:tab pos="217170" algn="l"/>
              </a:tabLst>
            </a:pPr>
            <a:r>
              <a:rPr sz="2400" spc="-200" dirty="0">
                <a:solidFill>
                  <a:srgbClr val="5F5F5F"/>
                </a:solidFill>
                <a:latin typeface="Arial"/>
                <a:cs typeface="Arial"/>
              </a:rPr>
              <a:t>WT2</a:t>
            </a:r>
            <a:r>
              <a:rPr sz="2400" spc="-175" dirty="0">
                <a:solidFill>
                  <a:srgbClr val="5F5F5F"/>
                </a:solidFill>
                <a:latin typeface="Arial"/>
                <a:cs typeface="Arial"/>
              </a:rPr>
              <a:t> </a:t>
            </a:r>
            <a:r>
              <a:rPr sz="2400" spc="-70" dirty="0">
                <a:solidFill>
                  <a:srgbClr val="5F5F5F"/>
                </a:solidFill>
                <a:latin typeface="Arial"/>
                <a:cs typeface="Arial"/>
              </a:rPr>
              <a:t>:</a:t>
            </a:r>
            <a:endParaRPr sz="2400" dirty="0">
              <a:latin typeface="Arial"/>
              <a:cs typeface="Arial"/>
            </a:endParaRPr>
          </a:p>
          <a:p>
            <a:pPr marL="216535">
              <a:lnSpc>
                <a:spcPct val="100000"/>
              </a:lnSpc>
            </a:pPr>
            <a:r>
              <a:rPr sz="2400" spc="-125" dirty="0">
                <a:solidFill>
                  <a:srgbClr val="5F5F5F"/>
                </a:solidFill>
                <a:latin typeface="Arial"/>
                <a:cs typeface="Arial"/>
              </a:rPr>
              <a:t>ranking</a:t>
            </a:r>
            <a:endParaRPr sz="2400" dirty="0">
              <a:latin typeface="Arial"/>
              <a:cs typeface="Arial"/>
            </a:endParaRPr>
          </a:p>
        </p:txBody>
      </p:sp>
      <p:sp>
        <p:nvSpPr>
          <p:cNvPr id="6" name="TextBox 5"/>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5269075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9788" y="684784"/>
            <a:ext cx="8193856" cy="627736"/>
          </a:xfrm>
          <a:prstGeom prst="rect">
            <a:avLst/>
          </a:prstGeom>
        </p:spPr>
        <p:txBody>
          <a:bodyPr vert="horz" wrap="square" lIns="0" tIns="12065" rIns="0" bIns="0" rtlCol="0">
            <a:spAutoFit/>
          </a:bodyPr>
          <a:lstStyle/>
          <a:p>
            <a:pPr marL="12700">
              <a:lnSpc>
                <a:spcPct val="100000"/>
              </a:lnSpc>
              <a:spcBef>
                <a:spcPts val="95"/>
              </a:spcBef>
            </a:pPr>
            <a:r>
              <a:rPr lang="en-IN" spc="-475" dirty="0" smtClean="0"/>
              <a:t>RT</a:t>
            </a:r>
            <a:r>
              <a:rPr spc="-475" dirty="0" smtClean="0"/>
              <a:t>CA </a:t>
            </a:r>
            <a:r>
              <a:rPr spc="-80" dirty="0"/>
              <a:t>: </a:t>
            </a:r>
            <a:r>
              <a:rPr lang="en-IN" spc="-80" dirty="0" smtClean="0"/>
              <a:t>S</a:t>
            </a:r>
            <a:r>
              <a:rPr spc="-180" dirty="0" smtClean="0"/>
              <a:t>election</a:t>
            </a:r>
            <a:r>
              <a:rPr spc="50" dirty="0" smtClean="0"/>
              <a:t> </a:t>
            </a:r>
            <a:r>
              <a:rPr spc="-190" dirty="0"/>
              <a:t>parameters</a:t>
            </a:r>
          </a:p>
        </p:txBody>
      </p:sp>
      <p:sp>
        <p:nvSpPr>
          <p:cNvPr id="3" name="object 3"/>
          <p:cNvSpPr txBox="1"/>
          <p:nvPr/>
        </p:nvSpPr>
        <p:spPr>
          <a:xfrm>
            <a:off x="469813" y="1624305"/>
            <a:ext cx="4039870" cy="3604895"/>
          </a:xfrm>
          <a:prstGeom prst="rect">
            <a:avLst/>
          </a:prstGeom>
        </p:spPr>
        <p:txBody>
          <a:bodyPr vert="horz" wrap="square" lIns="0" tIns="60960" rIns="0" bIns="0" rtlCol="0">
            <a:spAutoFit/>
          </a:bodyPr>
          <a:lstStyle/>
          <a:p>
            <a:pPr marL="355600" marR="749935" indent="-342900">
              <a:lnSpc>
                <a:spcPts val="3020"/>
              </a:lnSpc>
              <a:spcBef>
                <a:spcPts val="480"/>
              </a:spcBef>
            </a:pPr>
            <a:r>
              <a:rPr sz="2800" spc="-210" dirty="0">
                <a:solidFill>
                  <a:srgbClr val="1B5CA4"/>
                </a:solidFill>
                <a:latin typeface="Wingdings"/>
                <a:cs typeface="Wingdings"/>
              </a:rPr>
              <a:t></a:t>
            </a:r>
            <a:r>
              <a:rPr sz="2800" b="1" spc="-210" dirty="0">
                <a:solidFill>
                  <a:srgbClr val="5F5F5F"/>
                </a:solidFill>
                <a:latin typeface="Arial"/>
                <a:cs typeface="Arial"/>
              </a:rPr>
              <a:t>Selection </a:t>
            </a:r>
            <a:r>
              <a:rPr sz="2800" b="1" spc="-355" dirty="0">
                <a:solidFill>
                  <a:srgbClr val="5F5F5F"/>
                </a:solidFill>
                <a:latin typeface="Arial"/>
                <a:cs typeface="Arial"/>
              </a:rPr>
              <a:t>uses </a:t>
            </a:r>
            <a:r>
              <a:rPr sz="2800" b="1" spc="-185" dirty="0">
                <a:solidFill>
                  <a:srgbClr val="5F5F5F"/>
                </a:solidFill>
                <a:latin typeface="Arial"/>
                <a:cs typeface="Arial"/>
              </a:rPr>
              <a:t>the  </a:t>
            </a:r>
            <a:r>
              <a:rPr sz="2800" b="1" spc="-285" dirty="0">
                <a:solidFill>
                  <a:srgbClr val="5F5F5F"/>
                </a:solidFill>
                <a:latin typeface="Arial"/>
                <a:cs typeface="Arial"/>
              </a:rPr>
              <a:t>contingency </a:t>
            </a:r>
            <a:r>
              <a:rPr sz="2800" b="1" spc="-204" dirty="0">
                <a:solidFill>
                  <a:srgbClr val="5F5F5F"/>
                </a:solidFill>
                <a:latin typeface="Arial"/>
                <a:cs typeface="Arial"/>
              </a:rPr>
              <a:t>severity  </a:t>
            </a:r>
            <a:r>
              <a:rPr sz="2800" b="1" spc="-195" dirty="0">
                <a:solidFill>
                  <a:srgbClr val="5F5F5F"/>
                </a:solidFill>
                <a:latin typeface="Arial"/>
                <a:cs typeface="Arial"/>
              </a:rPr>
              <a:t>rank:</a:t>
            </a:r>
            <a:endParaRPr sz="2800" dirty="0">
              <a:latin typeface="Arial"/>
              <a:cs typeface="Arial"/>
            </a:endParaRPr>
          </a:p>
          <a:p>
            <a:pPr marL="756285" marR="5080" indent="-286385">
              <a:lnSpc>
                <a:spcPts val="2590"/>
              </a:lnSpc>
              <a:spcBef>
                <a:spcPts val="625"/>
              </a:spcBef>
              <a:buClr>
                <a:srgbClr val="1B5CA4"/>
              </a:buClr>
              <a:buFont typeface="Wingdings"/>
              <a:buChar char=""/>
              <a:tabLst>
                <a:tab pos="756285" algn="l"/>
                <a:tab pos="756920" algn="l"/>
              </a:tabLst>
            </a:pPr>
            <a:r>
              <a:rPr sz="2400" spc="-215" dirty="0">
                <a:solidFill>
                  <a:srgbClr val="5F5F5F"/>
                </a:solidFill>
                <a:latin typeface="Arial"/>
                <a:cs typeface="Arial"/>
              </a:rPr>
              <a:t>User </a:t>
            </a:r>
            <a:r>
              <a:rPr sz="2400" spc="-175" dirty="0">
                <a:solidFill>
                  <a:srgbClr val="5F5F5F"/>
                </a:solidFill>
                <a:latin typeface="Arial"/>
                <a:cs typeface="Arial"/>
              </a:rPr>
              <a:t>specifies </a:t>
            </a:r>
            <a:r>
              <a:rPr sz="2400" spc="-120" dirty="0">
                <a:solidFill>
                  <a:srgbClr val="5F5F5F"/>
                </a:solidFill>
                <a:latin typeface="Arial"/>
                <a:cs typeface="Arial"/>
              </a:rPr>
              <a:t>the </a:t>
            </a:r>
            <a:r>
              <a:rPr sz="2400" spc="-195" dirty="0">
                <a:solidFill>
                  <a:srgbClr val="5F5F5F"/>
                </a:solidFill>
                <a:latin typeface="Arial"/>
                <a:cs typeface="Arial"/>
              </a:rPr>
              <a:t>max  </a:t>
            </a:r>
            <a:r>
              <a:rPr sz="2400" spc="-160" dirty="0">
                <a:solidFill>
                  <a:srgbClr val="5F5F5F"/>
                </a:solidFill>
                <a:latin typeface="Arial"/>
                <a:cs typeface="Arial"/>
              </a:rPr>
              <a:t>number </a:t>
            </a:r>
            <a:r>
              <a:rPr sz="2400" spc="-105" dirty="0">
                <a:solidFill>
                  <a:srgbClr val="5F5F5F"/>
                </a:solidFill>
                <a:latin typeface="Arial"/>
                <a:cs typeface="Arial"/>
              </a:rPr>
              <a:t>of potentially  </a:t>
            </a:r>
            <a:r>
              <a:rPr sz="2400" spc="-100" dirty="0">
                <a:solidFill>
                  <a:srgbClr val="5F5F5F"/>
                </a:solidFill>
                <a:latin typeface="Arial"/>
                <a:cs typeface="Arial"/>
              </a:rPr>
              <a:t>harmful </a:t>
            </a:r>
            <a:r>
              <a:rPr sz="2400" spc="-160" dirty="0">
                <a:solidFill>
                  <a:srgbClr val="5F5F5F"/>
                </a:solidFill>
                <a:latin typeface="Arial"/>
                <a:cs typeface="Arial"/>
              </a:rPr>
              <a:t>contingencies </a:t>
            </a:r>
            <a:r>
              <a:rPr sz="2400" spc="-75" dirty="0">
                <a:solidFill>
                  <a:srgbClr val="5F5F5F"/>
                </a:solidFill>
                <a:latin typeface="Arial"/>
                <a:cs typeface="Arial"/>
              </a:rPr>
              <a:t>to </a:t>
            </a:r>
            <a:r>
              <a:rPr sz="2400" spc="-240" dirty="0">
                <a:solidFill>
                  <a:srgbClr val="5F5F5F"/>
                </a:solidFill>
                <a:latin typeface="Arial"/>
                <a:cs typeface="Arial"/>
              </a:rPr>
              <a:t>be  </a:t>
            </a:r>
            <a:r>
              <a:rPr sz="2400" spc="-135" dirty="0">
                <a:solidFill>
                  <a:srgbClr val="5F5F5F"/>
                </a:solidFill>
                <a:latin typeface="Arial"/>
                <a:cs typeface="Arial"/>
              </a:rPr>
              <a:t>retained </a:t>
            </a:r>
            <a:r>
              <a:rPr sz="2400" spc="-80" dirty="0">
                <a:solidFill>
                  <a:srgbClr val="5F5F5F"/>
                </a:solidFill>
                <a:latin typeface="Arial"/>
                <a:cs typeface="Arial"/>
              </a:rPr>
              <a:t>for </a:t>
            </a:r>
            <a:r>
              <a:rPr sz="2400" spc="-45" dirty="0">
                <a:solidFill>
                  <a:srgbClr val="5F5F5F"/>
                </a:solidFill>
                <a:latin typeface="Arial"/>
                <a:cs typeface="Arial"/>
              </a:rPr>
              <a:t>full</a:t>
            </a:r>
            <a:r>
              <a:rPr sz="2400" spc="-85" dirty="0">
                <a:solidFill>
                  <a:srgbClr val="5F5F5F"/>
                </a:solidFill>
                <a:latin typeface="Arial"/>
                <a:cs typeface="Arial"/>
              </a:rPr>
              <a:t> </a:t>
            </a:r>
            <a:r>
              <a:rPr sz="2400" spc="-170" dirty="0">
                <a:solidFill>
                  <a:srgbClr val="5F5F5F"/>
                </a:solidFill>
                <a:latin typeface="Arial"/>
                <a:cs typeface="Arial"/>
              </a:rPr>
              <a:t>analysis</a:t>
            </a:r>
            <a:endParaRPr sz="2400" dirty="0">
              <a:latin typeface="Arial"/>
              <a:cs typeface="Arial"/>
            </a:endParaRPr>
          </a:p>
          <a:p>
            <a:pPr marL="756285" marR="311150" indent="-286385">
              <a:lnSpc>
                <a:spcPts val="2590"/>
              </a:lnSpc>
              <a:buClr>
                <a:srgbClr val="1B5CA4"/>
              </a:buClr>
              <a:buFont typeface="Wingdings"/>
              <a:buChar char=""/>
              <a:tabLst>
                <a:tab pos="756285" algn="l"/>
                <a:tab pos="756920" algn="l"/>
                <a:tab pos="1336675" algn="l"/>
                <a:tab pos="2776855" algn="l"/>
                <a:tab pos="3357245" algn="l"/>
              </a:tabLst>
            </a:pPr>
            <a:r>
              <a:rPr sz="2400" spc="-175" dirty="0">
                <a:solidFill>
                  <a:srgbClr val="5F5F5F"/>
                </a:solidFill>
                <a:latin typeface="Arial"/>
                <a:cs typeface="Arial"/>
              </a:rPr>
              <a:t>Separately </a:t>
            </a:r>
            <a:r>
              <a:rPr sz="2400" spc="-200" dirty="0">
                <a:solidFill>
                  <a:srgbClr val="5F5F5F"/>
                </a:solidFill>
                <a:latin typeface="Arial"/>
                <a:cs typeface="Arial"/>
              </a:rPr>
              <a:t>by </a:t>
            </a:r>
            <a:r>
              <a:rPr sz="2400" spc="-114" dirty="0">
                <a:solidFill>
                  <a:srgbClr val="5F5F5F"/>
                </a:solidFill>
                <a:latin typeface="Arial"/>
                <a:cs typeface="Arial"/>
              </a:rPr>
              <a:t>constraint  </a:t>
            </a:r>
            <a:r>
              <a:rPr sz="2400" spc="-90" dirty="0">
                <a:solidFill>
                  <a:srgbClr val="5F5F5F"/>
                </a:solidFill>
                <a:latin typeface="Arial"/>
                <a:cs typeface="Arial"/>
              </a:rPr>
              <a:t>violati</a:t>
            </a:r>
            <a:r>
              <a:rPr sz="2400" spc="-150" dirty="0">
                <a:solidFill>
                  <a:srgbClr val="5F5F5F"/>
                </a:solidFill>
                <a:latin typeface="Arial"/>
                <a:cs typeface="Arial"/>
              </a:rPr>
              <a:t>o</a:t>
            </a:r>
            <a:r>
              <a:rPr sz="2400" spc="-135" dirty="0">
                <a:solidFill>
                  <a:srgbClr val="5F5F5F"/>
                </a:solidFill>
                <a:latin typeface="Arial"/>
                <a:cs typeface="Arial"/>
              </a:rPr>
              <a:t>n</a:t>
            </a:r>
            <a:r>
              <a:rPr sz="2400" spc="-70" dirty="0">
                <a:solidFill>
                  <a:srgbClr val="5F5F5F"/>
                </a:solidFill>
                <a:latin typeface="Arial"/>
                <a:cs typeface="Arial"/>
              </a:rPr>
              <a:t> </a:t>
            </a:r>
            <a:r>
              <a:rPr sz="2400" spc="-155" dirty="0">
                <a:solidFill>
                  <a:srgbClr val="5F5F5F"/>
                </a:solidFill>
                <a:latin typeface="Arial"/>
                <a:cs typeface="Arial"/>
              </a:rPr>
              <a:t>type</a:t>
            </a:r>
            <a:r>
              <a:rPr sz="2400" spc="-90" dirty="0">
                <a:solidFill>
                  <a:srgbClr val="5F5F5F"/>
                </a:solidFill>
                <a:latin typeface="Arial"/>
                <a:cs typeface="Arial"/>
              </a:rPr>
              <a:t> </a:t>
            </a:r>
            <a:r>
              <a:rPr sz="2400" spc="-70" dirty="0">
                <a:solidFill>
                  <a:srgbClr val="5F5F5F"/>
                </a:solidFill>
                <a:latin typeface="Arial"/>
                <a:cs typeface="Arial"/>
              </a:rPr>
              <a:t>:</a:t>
            </a:r>
            <a:r>
              <a:rPr sz="2400" dirty="0">
                <a:solidFill>
                  <a:srgbClr val="5F5F5F"/>
                </a:solidFill>
                <a:latin typeface="Arial"/>
                <a:cs typeface="Arial"/>
              </a:rPr>
              <a:t>	</a:t>
            </a:r>
            <a:r>
              <a:rPr sz="2400" spc="-110" dirty="0">
                <a:solidFill>
                  <a:srgbClr val="5F5F5F"/>
                </a:solidFill>
                <a:latin typeface="Arial"/>
                <a:cs typeface="Arial"/>
              </a:rPr>
              <a:t>N1</a:t>
            </a:r>
            <a:r>
              <a:rPr sz="2400" dirty="0">
                <a:solidFill>
                  <a:srgbClr val="5F5F5F"/>
                </a:solidFill>
                <a:latin typeface="Arial"/>
                <a:cs typeface="Arial"/>
              </a:rPr>
              <a:t>	</a:t>
            </a:r>
            <a:r>
              <a:rPr sz="2400" spc="-80" dirty="0">
                <a:solidFill>
                  <a:srgbClr val="5F5F5F"/>
                </a:solidFill>
                <a:latin typeface="Arial"/>
                <a:cs typeface="Arial"/>
              </a:rPr>
              <a:t>N2  </a:t>
            </a:r>
            <a:r>
              <a:rPr sz="2400" spc="-110" dirty="0">
                <a:solidFill>
                  <a:srgbClr val="5F5F5F"/>
                </a:solidFill>
                <a:latin typeface="Arial"/>
                <a:cs typeface="Arial"/>
              </a:rPr>
              <a:t>N3	N4</a:t>
            </a:r>
            <a:endParaRPr sz="2400" dirty="0">
              <a:latin typeface="Arial"/>
              <a:cs typeface="Arial"/>
            </a:endParaRPr>
          </a:p>
        </p:txBody>
      </p:sp>
      <p:sp>
        <p:nvSpPr>
          <p:cNvPr id="4" name="object 4"/>
          <p:cNvSpPr/>
          <p:nvPr/>
        </p:nvSpPr>
        <p:spPr>
          <a:xfrm>
            <a:off x="4689414" y="1846175"/>
            <a:ext cx="4275074" cy="3362325"/>
          </a:xfrm>
          <a:prstGeom prst="rect">
            <a:avLst/>
          </a:prstGeom>
          <a:blipFill>
            <a:blip r:embed="rId2" cstate="print"/>
            <a:stretch>
              <a:fillRect/>
            </a:stretch>
          </a:blipFill>
        </p:spPr>
        <p:txBody>
          <a:bodyPr wrap="square" lIns="0" tIns="0" rIns="0" bIns="0" rtlCol="0"/>
          <a:lstStyle/>
          <a:p>
            <a:endParaRPr/>
          </a:p>
        </p:txBody>
      </p:sp>
      <p:sp>
        <p:nvSpPr>
          <p:cNvPr id="5" name="TextBox 4"/>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406217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7696" y="352992"/>
            <a:ext cx="7566891" cy="627736"/>
          </a:xfrm>
          <a:prstGeom prst="rect">
            <a:avLst/>
          </a:prstGeom>
        </p:spPr>
        <p:txBody>
          <a:bodyPr vert="horz" wrap="square" lIns="0" tIns="12065" rIns="0" bIns="0" rtlCol="0">
            <a:spAutoFit/>
          </a:bodyPr>
          <a:lstStyle/>
          <a:p>
            <a:pPr marL="12700">
              <a:lnSpc>
                <a:spcPct val="100000"/>
              </a:lnSpc>
              <a:spcBef>
                <a:spcPts val="95"/>
              </a:spcBef>
            </a:pPr>
            <a:r>
              <a:rPr spc="-475" dirty="0"/>
              <a:t>CA </a:t>
            </a:r>
            <a:r>
              <a:rPr spc="-80" dirty="0"/>
              <a:t>: </a:t>
            </a:r>
            <a:r>
              <a:rPr spc="-150" dirty="0"/>
              <a:t>Defining</a:t>
            </a:r>
            <a:r>
              <a:rPr spc="-65" dirty="0"/>
              <a:t> </a:t>
            </a:r>
            <a:r>
              <a:rPr spc="-210" dirty="0"/>
              <a:t>Contingencies</a:t>
            </a:r>
          </a:p>
        </p:txBody>
      </p:sp>
      <p:sp>
        <p:nvSpPr>
          <p:cNvPr id="3" name="object 3"/>
          <p:cNvSpPr txBox="1"/>
          <p:nvPr/>
        </p:nvSpPr>
        <p:spPr>
          <a:xfrm>
            <a:off x="683568" y="1244294"/>
            <a:ext cx="3472815" cy="3973829"/>
          </a:xfrm>
          <a:prstGeom prst="rect">
            <a:avLst/>
          </a:prstGeom>
        </p:spPr>
        <p:txBody>
          <a:bodyPr vert="horz" wrap="square" lIns="0" tIns="12700" rIns="0" bIns="0" rtlCol="0">
            <a:spAutoFit/>
          </a:bodyPr>
          <a:lstStyle/>
          <a:p>
            <a:pPr marL="375285" indent="-362585">
              <a:lnSpc>
                <a:spcPct val="100000"/>
              </a:lnSpc>
              <a:spcBef>
                <a:spcPts val="100"/>
              </a:spcBef>
              <a:buClr>
                <a:srgbClr val="1B5CA4"/>
              </a:buClr>
              <a:buAutoNum type="arabicParenR"/>
              <a:tabLst>
                <a:tab pos="375920" algn="l"/>
              </a:tabLst>
            </a:pPr>
            <a:r>
              <a:rPr sz="2400" b="1" spc="-175" dirty="0">
                <a:solidFill>
                  <a:srgbClr val="5F5F5F"/>
                </a:solidFill>
                <a:latin typeface="Arial"/>
                <a:cs typeface="Arial"/>
              </a:rPr>
              <a:t>Enter </a:t>
            </a:r>
            <a:r>
              <a:rPr sz="2400" b="1" spc="-245" dirty="0">
                <a:solidFill>
                  <a:srgbClr val="5F5F5F"/>
                </a:solidFill>
                <a:latin typeface="Arial"/>
                <a:cs typeface="Arial"/>
              </a:rPr>
              <a:t>contingency</a:t>
            </a:r>
            <a:r>
              <a:rPr sz="2400" b="1" spc="-50" dirty="0">
                <a:solidFill>
                  <a:srgbClr val="5F5F5F"/>
                </a:solidFill>
                <a:latin typeface="Arial"/>
                <a:cs typeface="Arial"/>
              </a:rPr>
              <a:t> </a:t>
            </a:r>
            <a:r>
              <a:rPr sz="2400" b="1" spc="-120" dirty="0">
                <a:solidFill>
                  <a:srgbClr val="5F5F5F"/>
                </a:solidFill>
                <a:latin typeface="Arial"/>
                <a:cs typeface="Arial"/>
              </a:rPr>
              <a:t>ID</a:t>
            </a:r>
            <a:endParaRPr sz="2400" dirty="0">
              <a:latin typeface="Arial"/>
              <a:cs typeface="Arial"/>
            </a:endParaRPr>
          </a:p>
          <a:p>
            <a:pPr marL="375285" marR="717550" indent="-362585">
              <a:lnSpc>
                <a:spcPct val="62500"/>
              </a:lnSpc>
              <a:spcBef>
                <a:spcPts val="1195"/>
              </a:spcBef>
              <a:buClr>
                <a:srgbClr val="1B5CA4"/>
              </a:buClr>
              <a:buAutoNum type="arabicParenR"/>
              <a:tabLst>
                <a:tab pos="375920" algn="l"/>
              </a:tabLst>
            </a:pPr>
            <a:r>
              <a:rPr sz="2400" b="1" spc="-254" dirty="0">
                <a:solidFill>
                  <a:srgbClr val="5F5F5F"/>
                </a:solidFill>
                <a:latin typeface="Arial"/>
                <a:cs typeface="Arial"/>
              </a:rPr>
              <a:t>Press </a:t>
            </a:r>
            <a:r>
              <a:rPr sz="2400" b="1" spc="-185" dirty="0">
                <a:solidFill>
                  <a:srgbClr val="5F5F5F"/>
                </a:solidFill>
                <a:latin typeface="Arial"/>
                <a:cs typeface="Arial"/>
              </a:rPr>
              <a:t>Define </a:t>
            </a:r>
            <a:r>
              <a:rPr sz="2400" b="1" spc="-110" dirty="0">
                <a:solidFill>
                  <a:srgbClr val="5F5F5F"/>
                </a:solidFill>
                <a:latin typeface="Arial"/>
                <a:cs typeface="Arial"/>
              </a:rPr>
              <a:t>New  </a:t>
            </a:r>
            <a:r>
              <a:rPr sz="2400" b="1" spc="-254" dirty="0">
                <a:solidFill>
                  <a:srgbClr val="5F5F5F"/>
                </a:solidFill>
                <a:latin typeface="Arial"/>
                <a:cs typeface="Arial"/>
              </a:rPr>
              <a:t>Contingency</a:t>
            </a:r>
            <a:r>
              <a:rPr sz="2400" b="1" spc="-180" dirty="0">
                <a:solidFill>
                  <a:srgbClr val="5F5F5F"/>
                </a:solidFill>
                <a:latin typeface="Arial"/>
                <a:cs typeface="Arial"/>
              </a:rPr>
              <a:t> </a:t>
            </a:r>
            <a:r>
              <a:rPr sz="2400" b="1" spc="-185" dirty="0">
                <a:solidFill>
                  <a:srgbClr val="5F5F5F"/>
                </a:solidFill>
                <a:latin typeface="Arial"/>
                <a:cs typeface="Arial"/>
              </a:rPr>
              <a:t>button</a:t>
            </a:r>
            <a:endParaRPr sz="2400" dirty="0">
              <a:latin typeface="Arial"/>
              <a:cs typeface="Arial"/>
            </a:endParaRPr>
          </a:p>
          <a:p>
            <a:pPr marL="375285" indent="-362585">
              <a:lnSpc>
                <a:spcPct val="100000"/>
              </a:lnSpc>
              <a:spcBef>
                <a:spcPts val="114"/>
              </a:spcBef>
              <a:buClr>
                <a:srgbClr val="1B5CA4"/>
              </a:buClr>
              <a:buAutoNum type="arabicParenR"/>
              <a:tabLst>
                <a:tab pos="375920" algn="l"/>
              </a:tabLst>
            </a:pPr>
            <a:r>
              <a:rPr sz="2400" b="1" spc="-170" dirty="0">
                <a:solidFill>
                  <a:srgbClr val="5F5F5F"/>
                </a:solidFill>
                <a:latin typeface="Arial"/>
                <a:cs typeface="Arial"/>
              </a:rPr>
              <a:t>Make </a:t>
            </a:r>
            <a:r>
              <a:rPr sz="2400" b="1" spc="-210" dirty="0">
                <a:solidFill>
                  <a:srgbClr val="5F5F5F"/>
                </a:solidFill>
                <a:latin typeface="Arial"/>
                <a:cs typeface="Arial"/>
              </a:rPr>
              <a:t>outage</a:t>
            </a:r>
            <a:r>
              <a:rPr sz="2400" b="1" spc="-25" dirty="0">
                <a:solidFill>
                  <a:srgbClr val="5F5F5F"/>
                </a:solidFill>
                <a:latin typeface="Arial"/>
                <a:cs typeface="Arial"/>
              </a:rPr>
              <a:t> </a:t>
            </a:r>
            <a:r>
              <a:rPr sz="2400" b="1" spc="-229" dirty="0">
                <a:solidFill>
                  <a:srgbClr val="5F5F5F"/>
                </a:solidFill>
                <a:latin typeface="Arial"/>
                <a:cs typeface="Arial"/>
              </a:rPr>
              <a:t>selections</a:t>
            </a:r>
            <a:endParaRPr sz="2400" dirty="0">
              <a:latin typeface="Arial"/>
              <a:cs typeface="Arial"/>
            </a:endParaRPr>
          </a:p>
          <a:p>
            <a:pPr marL="375285" indent="-362585">
              <a:lnSpc>
                <a:spcPct val="100000"/>
              </a:lnSpc>
              <a:spcBef>
                <a:spcPts val="120"/>
              </a:spcBef>
              <a:buClr>
                <a:srgbClr val="1B5CA4"/>
              </a:buClr>
              <a:buAutoNum type="arabicParenR"/>
              <a:tabLst>
                <a:tab pos="375920" algn="l"/>
              </a:tabLst>
            </a:pPr>
            <a:r>
              <a:rPr sz="2400" b="1" spc="-250" dirty="0">
                <a:solidFill>
                  <a:srgbClr val="5F5F5F"/>
                </a:solidFill>
                <a:latin typeface="Arial"/>
                <a:cs typeface="Arial"/>
              </a:rPr>
              <a:t>Save </a:t>
            </a:r>
            <a:r>
              <a:rPr sz="2400" b="1" spc="-220" dirty="0">
                <a:solidFill>
                  <a:srgbClr val="5F5F5F"/>
                </a:solidFill>
                <a:latin typeface="Arial"/>
                <a:cs typeface="Arial"/>
              </a:rPr>
              <a:t>your</a:t>
            </a:r>
            <a:r>
              <a:rPr sz="2400" b="1" spc="-385" dirty="0">
                <a:solidFill>
                  <a:srgbClr val="5F5F5F"/>
                </a:solidFill>
                <a:latin typeface="Arial"/>
                <a:cs typeface="Arial"/>
              </a:rPr>
              <a:t> </a:t>
            </a:r>
            <a:r>
              <a:rPr sz="2400" b="1" spc="-229" dirty="0">
                <a:solidFill>
                  <a:srgbClr val="5F5F5F"/>
                </a:solidFill>
                <a:latin typeface="Arial"/>
                <a:cs typeface="Arial"/>
              </a:rPr>
              <a:t>selections</a:t>
            </a:r>
            <a:endParaRPr sz="2400" dirty="0">
              <a:latin typeface="Arial"/>
              <a:cs typeface="Arial"/>
            </a:endParaRPr>
          </a:p>
          <a:p>
            <a:pPr marL="375285" indent="-362585">
              <a:lnSpc>
                <a:spcPts val="2340"/>
              </a:lnSpc>
              <a:spcBef>
                <a:spcPts val="120"/>
              </a:spcBef>
              <a:buClr>
                <a:srgbClr val="1B5CA4"/>
              </a:buClr>
              <a:buAutoNum type="arabicParenR"/>
              <a:tabLst>
                <a:tab pos="375920" algn="l"/>
              </a:tabLst>
            </a:pPr>
            <a:r>
              <a:rPr sz="2400" b="1" spc="-5" dirty="0">
                <a:solidFill>
                  <a:srgbClr val="5F5F5F"/>
                </a:solidFill>
                <a:latin typeface="Arial"/>
                <a:cs typeface="Arial"/>
              </a:rPr>
              <a:t>If </a:t>
            </a:r>
            <a:r>
              <a:rPr sz="2400" b="1" spc="-190" dirty="0">
                <a:solidFill>
                  <a:srgbClr val="5F5F5F"/>
                </a:solidFill>
                <a:latin typeface="Arial"/>
                <a:cs typeface="Arial"/>
              </a:rPr>
              <a:t>desired,</a:t>
            </a:r>
            <a:r>
              <a:rPr sz="2400" b="1" spc="-225" dirty="0">
                <a:solidFill>
                  <a:srgbClr val="5F5F5F"/>
                </a:solidFill>
                <a:latin typeface="Arial"/>
                <a:cs typeface="Arial"/>
              </a:rPr>
              <a:t> include</a:t>
            </a:r>
            <a:endParaRPr sz="2400" dirty="0">
              <a:latin typeface="Arial"/>
              <a:cs typeface="Arial"/>
            </a:endParaRPr>
          </a:p>
          <a:p>
            <a:pPr marL="375285" marR="413384">
              <a:lnSpc>
                <a:spcPct val="62500"/>
              </a:lnSpc>
              <a:spcBef>
                <a:spcPts val="540"/>
              </a:spcBef>
            </a:pPr>
            <a:r>
              <a:rPr sz="2400" b="1" spc="-204" dirty="0">
                <a:solidFill>
                  <a:srgbClr val="5F5F5F"/>
                </a:solidFill>
                <a:latin typeface="Arial"/>
                <a:cs typeface="Arial"/>
              </a:rPr>
              <a:t>conditional monitored  </a:t>
            </a:r>
            <a:r>
              <a:rPr sz="2400" b="1" spc="-185" dirty="0">
                <a:solidFill>
                  <a:srgbClr val="5F5F5F"/>
                </a:solidFill>
                <a:latin typeface="Arial"/>
                <a:cs typeface="Arial"/>
              </a:rPr>
              <a:t>element</a:t>
            </a:r>
            <a:r>
              <a:rPr sz="2400" b="1" spc="-114" dirty="0">
                <a:solidFill>
                  <a:srgbClr val="5F5F5F"/>
                </a:solidFill>
                <a:latin typeface="Arial"/>
                <a:cs typeface="Arial"/>
              </a:rPr>
              <a:t> </a:t>
            </a:r>
            <a:r>
              <a:rPr sz="2400" b="1" spc="-165" dirty="0">
                <a:solidFill>
                  <a:srgbClr val="5F5F5F"/>
                </a:solidFill>
                <a:latin typeface="Arial"/>
                <a:cs typeface="Arial"/>
              </a:rPr>
              <a:t>definition</a:t>
            </a:r>
            <a:endParaRPr sz="2400" dirty="0">
              <a:latin typeface="Arial"/>
              <a:cs typeface="Arial"/>
            </a:endParaRPr>
          </a:p>
          <a:p>
            <a:pPr marL="375285" indent="-362585">
              <a:lnSpc>
                <a:spcPct val="100000"/>
              </a:lnSpc>
              <a:spcBef>
                <a:spcPts val="120"/>
              </a:spcBef>
              <a:buClr>
                <a:srgbClr val="1B5CA4"/>
              </a:buClr>
              <a:buAutoNum type="arabicParenR" startAt="6"/>
              <a:tabLst>
                <a:tab pos="375920" algn="l"/>
              </a:tabLst>
            </a:pPr>
            <a:r>
              <a:rPr sz="2400" b="1" spc="-175" dirty="0">
                <a:solidFill>
                  <a:srgbClr val="5F5F5F"/>
                </a:solidFill>
                <a:latin typeface="Arial"/>
                <a:cs typeface="Arial"/>
              </a:rPr>
              <a:t>Enter </a:t>
            </a:r>
            <a:r>
              <a:rPr sz="2400" b="1" spc="-245" dirty="0">
                <a:solidFill>
                  <a:srgbClr val="5F5F5F"/>
                </a:solidFill>
                <a:latin typeface="Arial"/>
                <a:cs typeface="Arial"/>
              </a:rPr>
              <a:t>contingency</a:t>
            </a:r>
            <a:r>
              <a:rPr sz="2400" b="1" spc="-65" dirty="0">
                <a:solidFill>
                  <a:srgbClr val="5F5F5F"/>
                </a:solidFill>
                <a:latin typeface="Arial"/>
                <a:cs typeface="Arial"/>
              </a:rPr>
              <a:t> </a:t>
            </a:r>
            <a:r>
              <a:rPr sz="2400" b="1" spc="-175" dirty="0">
                <a:solidFill>
                  <a:srgbClr val="5F5F5F"/>
                </a:solidFill>
                <a:latin typeface="Arial"/>
                <a:cs typeface="Arial"/>
              </a:rPr>
              <a:t>details</a:t>
            </a:r>
            <a:endParaRPr sz="2400" dirty="0">
              <a:latin typeface="Arial"/>
              <a:cs typeface="Arial"/>
            </a:endParaRPr>
          </a:p>
          <a:p>
            <a:pPr marL="375285" indent="-362585">
              <a:lnSpc>
                <a:spcPct val="100000"/>
              </a:lnSpc>
              <a:spcBef>
                <a:spcPts val="114"/>
              </a:spcBef>
              <a:buClr>
                <a:srgbClr val="1B5CA4"/>
              </a:buClr>
              <a:buAutoNum type="arabicParenR" startAt="6"/>
              <a:tabLst>
                <a:tab pos="375920" algn="l"/>
              </a:tabLst>
            </a:pPr>
            <a:r>
              <a:rPr sz="2400" b="1" spc="-160" dirty="0">
                <a:solidFill>
                  <a:srgbClr val="5F5F5F"/>
                </a:solidFill>
                <a:latin typeface="Arial"/>
                <a:cs typeface="Arial"/>
              </a:rPr>
              <a:t>Validate </a:t>
            </a:r>
            <a:r>
              <a:rPr sz="2400" b="1" spc="-220" dirty="0">
                <a:solidFill>
                  <a:srgbClr val="5F5F5F"/>
                </a:solidFill>
                <a:latin typeface="Arial"/>
                <a:cs typeface="Arial"/>
              </a:rPr>
              <a:t>your</a:t>
            </a:r>
            <a:r>
              <a:rPr sz="2400" b="1" spc="-50" dirty="0">
                <a:solidFill>
                  <a:srgbClr val="5F5F5F"/>
                </a:solidFill>
                <a:latin typeface="Arial"/>
                <a:cs typeface="Arial"/>
              </a:rPr>
              <a:t> </a:t>
            </a:r>
            <a:r>
              <a:rPr sz="2400" b="1" spc="-170" dirty="0">
                <a:solidFill>
                  <a:srgbClr val="5F5F5F"/>
                </a:solidFill>
                <a:latin typeface="Arial"/>
                <a:cs typeface="Arial"/>
              </a:rPr>
              <a:t>entries</a:t>
            </a:r>
            <a:endParaRPr sz="2400" dirty="0">
              <a:latin typeface="Arial"/>
              <a:cs typeface="Arial"/>
            </a:endParaRPr>
          </a:p>
          <a:p>
            <a:pPr marL="375285" marR="973455" indent="-362585">
              <a:lnSpc>
                <a:spcPct val="62500"/>
              </a:lnSpc>
              <a:spcBef>
                <a:spcPts val="1195"/>
              </a:spcBef>
              <a:buClr>
                <a:srgbClr val="1B5CA4"/>
              </a:buClr>
              <a:buAutoNum type="arabicParenR" startAt="6"/>
              <a:tabLst>
                <a:tab pos="375920" algn="l"/>
              </a:tabLst>
            </a:pPr>
            <a:r>
              <a:rPr sz="2400" b="1" spc="-250" dirty="0">
                <a:solidFill>
                  <a:srgbClr val="5F5F5F"/>
                </a:solidFill>
                <a:latin typeface="Arial"/>
                <a:cs typeface="Arial"/>
              </a:rPr>
              <a:t>Save </a:t>
            </a:r>
            <a:r>
              <a:rPr sz="2400" b="1" spc="-245" dirty="0">
                <a:solidFill>
                  <a:srgbClr val="5F5F5F"/>
                </a:solidFill>
                <a:latin typeface="Arial"/>
                <a:cs typeface="Arial"/>
              </a:rPr>
              <a:t>contingency  </a:t>
            </a:r>
            <a:r>
              <a:rPr sz="2400" b="1" spc="-165" dirty="0">
                <a:solidFill>
                  <a:srgbClr val="5F5F5F"/>
                </a:solidFill>
                <a:latin typeface="Arial"/>
                <a:cs typeface="Arial"/>
              </a:rPr>
              <a:t>definition</a:t>
            </a:r>
            <a:endParaRPr sz="2400" dirty="0">
              <a:latin typeface="Arial"/>
              <a:cs typeface="Arial"/>
            </a:endParaRPr>
          </a:p>
        </p:txBody>
      </p:sp>
      <p:sp>
        <p:nvSpPr>
          <p:cNvPr id="4" name="object 4"/>
          <p:cNvSpPr/>
          <p:nvPr/>
        </p:nvSpPr>
        <p:spPr>
          <a:xfrm>
            <a:off x="4465701" y="980728"/>
            <a:ext cx="4670424" cy="303682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65701" y="3816350"/>
            <a:ext cx="4678299" cy="3041650"/>
          </a:xfrm>
          <a:prstGeom prst="rect">
            <a:avLst/>
          </a:prstGeom>
          <a:blipFill>
            <a:blip r:embed="rId3" cstate="print"/>
            <a:stretch>
              <a:fillRect/>
            </a:stretch>
          </a:blipFill>
        </p:spPr>
        <p:txBody>
          <a:bodyPr wrap="square" lIns="0" tIns="0" rIns="0" bIns="0" rtlCol="0"/>
          <a:lstStyle/>
          <a:p>
            <a:endParaRPr/>
          </a:p>
        </p:txBody>
      </p:sp>
      <p:sp>
        <p:nvSpPr>
          <p:cNvPr id="7" name="TextBox 6"/>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8723171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904" y="684832"/>
            <a:ext cx="8176463" cy="997068"/>
          </a:xfrm>
          <a:prstGeom prst="rect">
            <a:avLst/>
          </a:prstGeom>
        </p:spPr>
        <p:txBody>
          <a:bodyPr vert="horz" wrap="square" lIns="0" tIns="12065" rIns="0" bIns="0" rtlCol="0">
            <a:spAutoFit/>
          </a:bodyPr>
          <a:lstStyle/>
          <a:p>
            <a:pPr marL="12700">
              <a:lnSpc>
                <a:spcPct val="100000"/>
              </a:lnSpc>
              <a:spcBef>
                <a:spcPts val="95"/>
              </a:spcBef>
            </a:pPr>
            <a:r>
              <a:rPr sz="3200" spc="-475" dirty="0"/>
              <a:t>CA </a:t>
            </a:r>
            <a:r>
              <a:rPr sz="3200" spc="-80" dirty="0"/>
              <a:t>: </a:t>
            </a:r>
            <a:r>
              <a:rPr sz="3200" spc="-204" dirty="0"/>
              <a:t>Assigning </a:t>
            </a:r>
            <a:r>
              <a:rPr sz="3200" spc="-185" dirty="0"/>
              <a:t>contingencies </a:t>
            </a:r>
            <a:r>
              <a:rPr sz="3200" spc="-90" dirty="0"/>
              <a:t>to </a:t>
            </a:r>
            <a:r>
              <a:rPr sz="3200" spc="-180" dirty="0"/>
              <a:t>contingency</a:t>
            </a:r>
            <a:r>
              <a:rPr sz="3200" spc="100" dirty="0"/>
              <a:t> </a:t>
            </a:r>
            <a:r>
              <a:rPr sz="3200" spc="-204" dirty="0"/>
              <a:t>groups</a:t>
            </a:r>
          </a:p>
        </p:txBody>
      </p:sp>
      <p:sp>
        <p:nvSpPr>
          <p:cNvPr id="3" name="object 3"/>
          <p:cNvSpPr txBox="1"/>
          <p:nvPr/>
        </p:nvSpPr>
        <p:spPr>
          <a:xfrm>
            <a:off x="628904" y="3762883"/>
            <a:ext cx="2442845" cy="1379220"/>
          </a:xfrm>
          <a:prstGeom prst="rect">
            <a:avLst/>
          </a:prstGeom>
        </p:spPr>
        <p:txBody>
          <a:bodyPr vert="horz" wrap="square" lIns="0" tIns="48895" rIns="0" bIns="0" rtlCol="0">
            <a:spAutoFit/>
          </a:bodyPr>
          <a:lstStyle/>
          <a:p>
            <a:pPr marL="278765" marR="5080" indent="-266700">
              <a:lnSpc>
                <a:spcPct val="90000"/>
              </a:lnSpc>
              <a:spcBef>
                <a:spcPts val="385"/>
              </a:spcBef>
            </a:pPr>
            <a:r>
              <a:rPr sz="2400" spc="-160" dirty="0">
                <a:solidFill>
                  <a:srgbClr val="1B5CA4"/>
                </a:solidFill>
                <a:latin typeface="Wingdings"/>
                <a:cs typeface="Wingdings"/>
              </a:rPr>
              <a:t></a:t>
            </a:r>
            <a:r>
              <a:rPr sz="2400" b="1" spc="-160" dirty="0">
                <a:solidFill>
                  <a:srgbClr val="5F5F5F"/>
                </a:solidFill>
                <a:latin typeface="Arial"/>
                <a:cs typeface="Arial"/>
              </a:rPr>
              <a:t>Individual  </a:t>
            </a:r>
            <a:r>
              <a:rPr sz="2400" b="1" spc="-240" dirty="0">
                <a:solidFill>
                  <a:srgbClr val="5F5F5F"/>
                </a:solidFill>
                <a:latin typeface="Arial"/>
                <a:cs typeface="Arial"/>
              </a:rPr>
              <a:t>contingencies </a:t>
            </a:r>
            <a:r>
              <a:rPr sz="2400" b="1" spc="-275" dirty="0">
                <a:solidFill>
                  <a:srgbClr val="5F5F5F"/>
                </a:solidFill>
                <a:latin typeface="Arial"/>
                <a:cs typeface="Arial"/>
              </a:rPr>
              <a:t>can  </a:t>
            </a:r>
            <a:r>
              <a:rPr sz="2400" b="1" spc="-245" dirty="0">
                <a:solidFill>
                  <a:srgbClr val="5F5F5F"/>
                </a:solidFill>
                <a:latin typeface="Arial"/>
                <a:cs typeface="Arial"/>
              </a:rPr>
              <a:t>belong </a:t>
            </a:r>
            <a:r>
              <a:rPr sz="2400" b="1" spc="-150" dirty="0">
                <a:solidFill>
                  <a:srgbClr val="5F5F5F"/>
                </a:solidFill>
                <a:latin typeface="Arial"/>
                <a:cs typeface="Arial"/>
              </a:rPr>
              <a:t>to </a:t>
            </a:r>
            <a:r>
              <a:rPr sz="2400" b="1" spc="-225" dirty="0">
                <a:solidFill>
                  <a:srgbClr val="5F5F5F"/>
                </a:solidFill>
                <a:latin typeface="Arial"/>
                <a:cs typeface="Arial"/>
              </a:rPr>
              <a:t>more  </a:t>
            </a:r>
            <a:r>
              <a:rPr sz="2400" b="1" spc="-170" dirty="0">
                <a:solidFill>
                  <a:srgbClr val="5F5F5F"/>
                </a:solidFill>
                <a:latin typeface="Arial"/>
                <a:cs typeface="Arial"/>
              </a:rPr>
              <a:t>than </a:t>
            </a:r>
            <a:r>
              <a:rPr sz="2400" b="1" spc="-265" dirty="0">
                <a:solidFill>
                  <a:srgbClr val="5F5F5F"/>
                </a:solidFill>
                <a:latin typeface="Arial"/>
                <a:cs typeface="Arial"/>
              </a:rPr>
              <a:t>one</a:t>
            </a:r>
            <a:r>
              <a:rPr sz="2400" b="1" spc="-40" dirty="0">
                <a:solidFill>
                  <a:srgbClr val="5F5F5F"/>
                </a:solidFill>
                <a:latin typeface="Arial"/>
                <a:cs typeface="Arial"/>
              </a:rPr>
              <a:t> </a:t>
            </a:r>
            <a:r>
              <a:rPr sz="2400" b="1" spc="-245" dirty="0">
                <a:solidFill>
                  <a:srgbClr val="5F5F5F"/>
                </a:solidFill>
                <a:latin typeface="Arial"/>
                <a:cs typeface="Arial"/>
              </a:rPr>
              <a:t>group</a:t>
            </a:r>
            <a:endParaRPr sz="2400">
              <a:latin typeface="Arial"/>
              <a:cs typeface="Arial"/>
            </a:endParaRPr>
          </a:p>
        </p:txBody>
      </p:sp>
      <p:sp>
        <p:nvSpPr>
          <p:cNvPr id="6" name="object 6"/>
          <p:cNvSpPr txBox="1"/>
          <p:nvPr/>
        </p:nvSpPr>
        <p:spPr>
          <a:xfrm>
            <a:off x="625846" y="1583582"/>
            <a:ext cx="4924054" cy="743089"/>
          </a:xfrm>
          <a:prstGeom prst="rect">
            <a:avLst/>
          </a:prstGeom>
        </p:spPr>
        <p:txBody>
          <a:bodyPr vert="horz" wrap="square" lIns="0" tIns="149860" rIns="0" bIns="0" rtlCol="0">
            <a:spAutoFit/>
          </a:bodyPr>
          <a:lstStyle/>
          <a:p>
            <a:pPr marL="279400" marR="201930" indent="-266700">
              <a:lnSpc>
                <a:spcPct val="62500"/>
              </a:lnSpc>
              <a:spcBef>
                <a:spcPts val="1180"/>
              </a:spcBef>
              <a:buSzPct val="95833"/>
              <a:buAutoNum type="arabicParenR"/>
              <a:tabLst>
                <a:tab pos="279400" algn="l"/>
              </a:tabLst>
            </a:pPr>
            <a:r>
              <a:rPr sz="2400" b="1" spc="-250" dirty="0">
                <a:solidFill>
                  <a:srgbClr val="333333"/>
                </a:solidFill>
                <a:latin typeface="Arial"/>
                <a:cs typeface="Arial"/>
              </a:rPr>
              <a:t>INSERT </a:t>
            </a:r>
            <a:r>
              <a:rPr sz="2400" b="1" spc="-245" dirty="0">
                <a:solidFill>
                  <a:srgbClr val="333333"/>
                </a:solidFill>
                <a:latin typeface="Arial"/>
                <a:cs typeface="Arial"/>
              </a:rPr>
              <a:t>contingency </a:t>
            </a:r>
            <a:r>
              <a:rPr sz="2400" b="1" spc="-245" dirty="0" smtClean="0">
                <a:solidFill>
                  <a:srgbClr val="333333"/>
                </a:solidFill>
                <a:latin typeface="Arial"/>
                <a:cs typeface="Arial"/>
              </a:rPr>
              <a:t>group</a:t>
            </a:r>
            <a:r>
              <a:rPr lang="en-IN" sz="2400" b="1" spc="-245" dirty="0" smtClean="0">
                <a:solidFill>
                  <a:srgbClr val="333333"/>
                </a:solidFill>
                <a:latin typeface="Arial"/>
                <a:cs typeface="Arial"/>
              </a:rPr>
              <a:t> </a:t>
            </a:r>
            <a:r>
              <a:rPr sz="2400" b="1" spc="-240" dirty="0" smtClean="0">
                <a:solidFill>
                  <a:srgbClr val="333333"/>
                </a:solidFill>
                <a:latin typeface="Arial"/>
                <a:cs typeface="Arial"/>
              </a:rPr>
              <a:t>records</a:t>
            </a:r>
            <a:endParaRPr sz="2400" dirty="0">
              <a:latin typeface="Arial"/>
              <a:cs typeface="Arial"/>
            </a:endParaRPr>
          </a:p>
          <a:p>
            <a:pPr marL="279400" indent="-266700">
              <a:lnSpc>
                <a:spcPts val="2795"/>
              </a:lnSpc>
              <a:buSzPct val="95833"/>
              <a:buAutoNum type="arabicParenR"/>
              <a:tabLst>
                <a:tab pos="279400" algn="l"/>
              </a:tabLst>
            </a:pPr>
            <a:r>
              <a:rPr sz="2400" b="1" spc="-250" dirty="0">
                <a:solidFill>
                  <a:srgbClr val="333333"/>
                </a:solidFill>
                <a:latin typeface="Arial"/>
                <a:cs typeface="Arial"/>
              </a:rPr>
              <a:t>INSERT </a:t>
            </a:r>
            <a:r>
              <a:rPr sz="2400" b="1" spc="-245" dirty="0">
                <a:solidFill>
                  <a:srgbClr val="333333"/>
                </a:solidFill>
                <a:latin typeface="Arial"/>
                <a:cs typeface="Arial"/>
              </a:rPr>
              <a:t>contingency</a:t>
            </a:r>
            <a:r>
              <a:rPr sz="2400" b="1" spc="0" dirty="0">
                <a:solidFill>
                  <a:srgbClr val="333333"/>
                </a:solidFill>
                <a:latin typeface="Arial"/>
                <a:cs typeface="Arial"/>
              </a:rPr>
              <a:t> </a:t>
            </a:r>
            <a:r>
              <a:rPr sz="2400" b="1" spc="-240" dirty="0">
                <a:solidFill>
                  <a:srgbClr val="333333"/>
                </a:solidFill>
                <a:latin typeface="Arial"/>
                <a:cs typeface="Arial"/>
              </a:rPr>
              <a:t>records</a:t>
            </a:r>
            <a:endParaRPr sz="2400" dirty="0">
              <a:latin typeface="Arial"/>
              <a:cs typeface="Arial"/>
            </a:endParaRPr>
          </a:p>
        </p:txBody>
      </p:sp>
      <p:sp>
        <p:nvSpPr>
          <p:cNvPr id="8" name="object 8"/>
          <p:cNvSpPr/>
          <p:nvPr/>
        </p:nvSpPr>
        <p:spPr>
          <a:xfrm>
            <a:off x="5693664" y="1088136"/>
            <a:ext cx="359663" cy="510539"/>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8505443" y="1133855"/>
            <a:ext cx="359664" cy="510539"/>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8520683" y="2263139"/>
            <a:ext cx="359664" cy="510539"/>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7027925" y="1471071"/>
            <a:ext cx="1657350" cy="848994"/>
          </a:xfrm>
          <a:prstGeom prst="rect">
            <a:avLst/>
          </a:prstGeom>
        </p:spPr>
        <p:txBody>
          <a:bodyPr vert="horz" wrap="square" lIns="0" tIns="12700" rIns="0" bIns="0" rtlCol="0">
            <a:spAutoFit/>
          </a:bodyPr>
          <a:lstStyle/>
          <a:p>
            <a:pPr marL="12700" marR="5080">
              <a:lnSpc>
                <a:spcPct val="100000"/>
              </a:lnSpc>
              <a:spcBef>
                <a:spcPts val="100"/>
              </a:spcBef>
            </a:pPr>
            <a:r>
              <a:rPr sz="1800" b="1" spc="-135" dirty="0">
                <a:solidFill>
                  <a:srgbClr val="333333"/>
                </a:solidFill>
                <a:latin typeface="Arial"/>
                <a:cs typeface="Arial"/>
              </a:rPr>
              <a:t>Individual  </a:t>
            </a:r>
            <a:r>
              <a:rPr sz="1800" b="1" spc="-180" dirty="0">
                <a:solidFill>
                  <a:srgbClr val="333333"/>
                </a:solidFill>
                <a:latin typeface="Arial"/>
                <a:cs typeface="Arial"/>
              </a:rPr>
              <a:t>contingencies  </a:t>
            </a:r>
            <a:r>
              <a:rPr sz="1800" b="1" spc="-190" dirty="0">
                <a:solidFill>
                  <a:srgbClr val="333333"/>
                </a:solidFill>
                <a:latin typeface="Arial"/>
                <a:cs typeface="Arial"/>
              </a:rPr>
              <a:t>assigned </a:t>
            </a:r>
            <a:r>
              <a:rPr sz="1800" b="1" spc="-110" dirty="0">
                <a:solidFill>
                  <a:srgbClr val="333333"/>
                </a:solidFill>
                <a:latin typeface="Arial"/>
                <a:cs typeface="Arial"/>
              </a:rPr>
              <a:t>to</a:t>
            </a:r>
            <a:r>
              <a:rPr sz="1800" b="1" spc="-10" dirty="0">
                <a:solidFill>
                  <a:srgbClr val="333333"/>
                </a:solidFill>
                <a:latin typeface="Arial"/>
                <a:cs typeface="Arial"/>
              </a:rPr>
              <a:t> </a:t>
            </a:r>
            <a:r>
              <a:rPr sz="1800" b="1" spc="-185" dirty="0">
                <a:solidFill>
                  <a:srgbClr val="333333"/>
                </a:solidFill>
                <a:latin typeface="Arial"/>
                <a:cs typeface="Arial"/>
              </a:rPr>
              <a:t>group</a:t>
            </a:r>
            <a:endParaRPr sz="1800" dirty="0">
              <a:latin typeface="Arial"/>
              <a:cs typeface="Arial"/>
            </a:endParaRPr>
          </a:p>
        </p:txBody>
      </p:sp>
      <p:sp>
        <p:nvSpPr>
          <p:cNvPr id="21" name="object 21"/>
          <p:cNvSpPr/>
          <p:nvPr/>
        </p:nvSpPr>
        <p:spPr>
          <a:xfrm>
            <a:off x="3187622" y="2391920"/>
            <a:ext cx="5548248" cy="4121146"/>
          </a:xfrm>
          <a:prstGeom prst="rect">
            <a:avLst/>
          </a:prstGeom>
          <a:blipFill>
            <a:blip r:embed="rId3" cstate="print"/>
            <a:stretch>
              <a:fillRect/>
            </a:stretch>
          </a:blipFill>
        </p:spPr>
        <p:txBody>
          <a:bodyPr wrap="square" lIns="0" tIns="0" rIns="0" bIns="0" rtlCol="0"/>
          <a:lstStyle/>
          <a:p>
            <a:endParaRPr/>
          </a:p>
        </p:txBody>
      </p:sp>
      <p:sp>
        <p:nvSpPr>
          <p:cNvPr id="22" name="TextBox 21"/>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86515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6667" y="1375304"/>
            <a:ext cx="8429624" cy="542607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9552" y="620688"/>
            <a:ext cx="8267768" cy="504625"/>
          </a:xfrm>
          <a:prstGeom prst="rect">
            <a:avLst/>
          </a:prstGeom>
        </p:spPr>
        <p:txBody>
          <a:bodyPr vert="horz" wrap="square" lIns="0" tIns="12065" rIns="0" bIns="0" rtlCol="0">
            <a:spAutoFit/>
          </a:bodyPr>
          <a:lstStyle/>
          <a:p>
            <a:pPr marL="12700">
              <a:lnSpc>
                <a:spcPct val="100000"/>
              </a:lnSpc>
              <a:spcBef>
                <a:spcPts val="95"/>
              </a:spcBef>
            </a:pPr>
            <a:r>
              <a:rPr sz="3200" spc="-475" dirty="0"/>
              <a:t>CA </a:t>
            </a:r>
            <a:r>
              <a:rPr sz="3200" spc="-80" dirty="0"/>
              <a:t>: </a:t>
            </a:r>
            <a:r>
              <a:rPr sz="3200" spc="-140" dirty="0"/>
              <a:t>Activating </a:t>
            </a:r>
            <a:r>
              <a:rPr sz="3200" spc="-190" dirty="0"/>
              <a:t>contingencies </a:t>
            </a:r>
            <a:r>
              <a:rPr sz="3200" spc="-235" dirty="0"/>
              <a:t>by </a:t>
            </a:r>
            <a:r>
              <a:rPr sz="3200" spc="-180" dirty="0" smtClean="0"/>
              <a:t>group</a:t>
            </a:r>
            <a:endParaRPr sz="3200" spc="-180" dirty="0"/>
          </a:p>
        </p:txBody>
      </p:sp>
      <p:sp>
        <p:nvSpPr>
          <p:cNvPr id="4" name="object 4"/>
          <p:cNvSpPr/>
          <p:nvPr/>
        </p:nvSpPr>
        <p:spPr>
          <a:xfrm>
            <a:off x="4146550" y="4599051"/>
            <a:ext cx="4140200" cy="1471930"/>
          </a:xfrm>
          <a:custGeom>
            <a:avLst/>
            <a:gdLst/>
            <a:ahLst/>
            <a:cxnLst/>
            <a:rect l="l" t="t" r="r" b="b"/>
            <a:pathLst>
              <a:path w="4140200" h="1471929">
                <a:moveTo>
                  <a:pt x="4025392" y="782574"/>
                </a:moveTo>
                <a:lnTo>
                  <a:pt x="1006983" y="782574"/>
                </a:lnTo>
                <a:lnTo>
                  <a:pt x="962308" y="791600"/>
                </a:lnTo>
                <a:lnTo>
                  <a:pt x="925814" y="816213"/>
                </a:lnTo>
                <a:lnTo>
                  <a:pt x="901201" y="852707"/>
                </a:lnTo>
                <a:lnTo>
                  <a:pt x="892175" y="897382"/>
                </a:lnTo>
                <a:lnTo>
                  <a:pt x="892175" y="1356715"/>
                </a:lnTo>
                <a:lnTo>
                  <a:pt x="901201" y="1401415"/>
                </a:lnTo>
                <a:lnTo>
                  <a:pt x="925814" y="1437916"/>
                </a:lnTo>
                <a:lnTo>
                  <a:pt x="962308" y="1462525"/>
                </a:lnTo>
                <a:lnTo>
                  <a:pt x="1006983" y="1471549"/>
                </a:lnTo>
                <a:lnTo>
                  <a:pt x="4025392" y="1471549"/>
                </a:lnTo>
                <a:lnTo>
                  <a:pt x="4070066" y="1462525"/>
                </a:lnTo>
                <a:lnTo>
                  <a:pt x="4106560" y="1437916"/>
                </a:lnTo>
                <a:lnTo>
                  <a:pt x="4131173" y="1401415"/>
                </a:lnTo>
                <a:lnTo>
                  <a:pt x="4140200" y="1356715"/>
                </a:lnTo>
                <a:lnTo>
                  <a:pt x="4140200" y="897382"/>
                </a:lnTo>
                <a:lnTo>
                  <a:pt x="4131173" y="852707"/>
                </a:lnTo>
                <a:lnTo>
                  <a:pt x="4106560" y="816213"/>
                </a:lnTo>
                <a:lnTo>
                  <a:pt x="4070066" y="791600"/>
                </a:lnTo>
                <a:lnTo>
                  <a:pt x="4025392" y="782574"/>
                </a:lnTo>
                <a:close/>
              </a:path>
              <a:path w="4140200" h="1471929">
                <a:moveTo>
                  <a:pt x="0" y="0"/>
                </a:moveTo>
                <a:lnTo>
                  <a:pt x="1433576" y="782574"/>
                </a:lnTo>
                <a:lnTo>
                  <a:pt x="2245487" y="782574"/>
                </a:lnTo>
                <a:lnTo>
                  <a:pt x="0" y="0"/>
                </a:lnTo>
                <a:close/>
              </a:path>
            </a:pathLst>
          </a:custGeom>
          <a:solidFill>
            <a:srgbClr val="C7DAE8"/>
          </a:solidFill>
        </p:spPr>
        <p:txBody>
          <a:bodyPr wrap="square" lIns="0" tIns="0" rIns="0" bIns="0" rtlCol="0"/>
          <a:lstStyle/>
          <a:p>
            <a:endParaRPr/>
          </a:p>
        </p:txBody>
      </p:sp>
      <p:sp>
        <p:nvSpPr>
          <p:cNvPr id="5" name="object 5"/>
          <p:cNvSpPr/>
          <p:nvPr/>
        </p:nvSpPr>
        <p:spPr>
          <a:xfrm>
            <a:off x="4146550" y="4599051"/>
            <a:ext cx="4140200" cy="1471930"/>
          </a:xfrm>
          <a:custGeom>
            <a:avLst/>
            <a:gdLst/>
            <a:ahLst/>
            <a:cxnLst/>
            <a:rect l="l" t="t" r="r" b="b"/>
            <a:pathLst>
              <a:path w="4140200" h="1471929">
                <a:moveTo>
                  <a:pt x="892175" y="897382"/>
                </a:moveTo>
                <a:lnTo>
                  <a:pt x="901201" y="852707"/>
                </a:lnTo>
                <a:lnTo>
                  <a:pt x="925814" y="816213"/>
                </a:lnTo>
                <a:lnTo>
                  <a:pt x="962308" y="791600"/>
                </a:lnTo>
                <a:lnTo>
                  <a:pt x="1006983" y="782574"/>
                </a:lnTo>
                <a:lnTo>
                  <a:pt x="1433576" y="782574"/>
                </a:lnTo>
                <a:lnTo>
                  <a:pt x="0" y="0"/>
                </a:lnTo>
                <a:lnTo>
                  <a:pt x="2245487" y="782574"/>
                </a:lnTo>
                <a:lnTo>
                  <a:pt x="4025392" y="782574"/>
                </a:lnTo>
                <a:lnTo>
                  <a:pt x="4070066" y="791600"/>
                </a:lnTo>
                <a:lnTo>
                  <a:pt x="4106560" y="816213"/>
                </a:lnTo>
                <a:lnTo>
                  <a:pt x="4131173" y="852707"/>
                </a:lnTo>
                <a:lnTo>
                  <a:pt x="4140200" y="897382"/>
                </a:lnTo>
                <a:lnTo>
                  <a:pt x="4140200" y="1069644"/>
                </a:lnTo>
                <a:lnTo>
                  <a:pt x="4140200" y="1356715"/>
                </a:lnTo>
                <a:lnTo>
                  <a:pt x="4131173" y="1401415"/>
                </a:lnTo>
                <a:lnTo>
                  <a:pt x="4106560" y="1437916"/>
                </a:lnTo>
                <a:lnTo>
                  <a:pt x="4070066" y="1462525"/>
                </a:lnTo>
                <a:lnTo>
                  <a:pt x="4025392" y="1471549"/>
                </a:lnTo>
                <a:lnTo>
                  <a:pt x="2245487" y="1471549"/>
                </a:lnTo>
                <a:lnTo>
                  <a:pt x="1433576" y="1471549"/>
                </a:lnTo>
                <a:lnTo>
                  <a:pt x="1006983" y="1471549"/>
                </a:lnTo>
                <a:lnTo>
                  <a:pt x="962308" y="1462525"/>
                </a:lnTo>
                <a:lnTo>
                  <a:pt x="925814" y="1437916"/>
                </a:lnTo>
                <a:lnTo>
                  <a:pt x="901201" y="1401415"/>
                </a:lnTo>
                <a:lnTo>
                  <a:pt x="892175" y="1356715"/>
                </a:lnTo>
                <a:lnTo>
                  <a:pt x="892175" y="1069644"/>
                </a:lnTo>
                <a:lnTo>
                  <a:pt x="892175" y="897382"/>
                </a:lnTo>
                <a:close/>
              </a:path>
            </a:pathLst>
          </a:custGeom>
          <a:ln w="9525">
            <a:solidFill>
              <a:srgbClr val="333333"/>
            </a:solidFill>
          </a:ln>
        </p:spPr>
        <p:txBody>
          <a:bodyPr wrap="square" lIns="0" tIns="0" rIns="0" bIns="0" rtlCol="0"/>
          <a:lstStyle/>
          <a:p>
            <a:endParaRPr/>
          </a:p>
        </p:txBody>
      </p:sp>
      <p:sp>
        <p:nvSpPr>
          <p:cNvPr id="7" name="object 7"/>
          <p:cNvSpPr/>
          <p:nvPr/>
        </p:nvSpPr>
        <p:spPr>
          <a:xfrm>
            <a:off x="7132319" y="5548884"/>
            <a:ext cx="399288" cy="566928"/>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5436096" y="5445224"/>
            <a:ext cx="2152650" cy="559435"/>
          </a:xfrm>
          <a:prstGeom prst="rect">
            <a:avLst/>
          </a:prstGeom>
        </p:spPr>
        <p:txBody>
          <a:bodyPr vert="horz" wrap="square" lIns="0" tIns="12700" rIns="0" bIns="0" rtlCol="0">
            <a:spAutoFit/>
          </a:bodyPr>
          <a:lstStyle/>
          <a:p>
            <a:pPr marL="12700">
              <a:lnSpc>
                <a:spcPts val="2100"/>
              </a:lnSpc>
              <a:spcBef>
                <a:spcPts val="100"/>
              </a:spcBef>
            </a:pPr>
            <a:r>
              <a:rPr sz="2000" b="1" spc="-210" dirty="0">
                <a:solidFill>
                  <a:srgbClr val="333333"/>
                </a:solidFill>
                <a:latin typeface="Arial"/>
                <a:cs typeface="Arial"/>
              </a:rPr>
              <a:t>Click</a:t>
            </a:r>
            <a:endParaRPr sz="2000" dirty="0">
              <a:latin typeface="Arial"/>
              <a:cs typeface="Arial"/>
            </a:endParaRPr>
          </a:p>
          <a:p>
            <a:pPr marL="12700">
              <a:lnSpc>
                <a:spcPts val="2100"/>
              </a:lnSpc>
            </a:pPr>
            <a:r>
              <a:rPr sz="2000" spc="-65" dirty="0">
                <a:solidFill>
                  <a:srgbClr val="333333"/>
                </a:solidFill>
                <a:latin typeface="Arial"/>
                <a:cs typeface="Arial"/>
              </a:rPr>
              <a:t>to </a:t>
            </a:r>
            <a:r>
              <a:rPr sz="2000" spc="-105" dirty="0">
                <a:solidFill>
                  <a:srgbClr val="333333"/>
                </a:solidFill>
                <a:latin typeface="Arial"/>
                <a:cs typeface="Arial"/>
              </a:rPr>
              <a:t>activate </a:t>
            </a:r>
            <a:r>
              <a:rPr sz="2000" spc="-350" dirty="0">
                <a:solidFill>
                  <a:srgbClr val="333333"/>
                </a:solidFill>
                <a:latin typeface="Arial"/>
                <a:cs typeface="Arial"/>
              </a:rPr>
              <a:t>CTG</a:t>
            </a:r>
            <a:r>
              <a:rPr sz="2000" spc="-290" dirty="0">
                <a:solidFill>
                  <a:srgbClr val="333333"/>
                </a:solidFill>
                <a:latin typeface="Arial"/>
                <a:cs typeface="Arial"/>
              </a:rPr>
              <a:t> </a:t>
            </a:r>
            <a:r>
              <a:rPr sz="2000" spc="-130" dirty="0">
                <a:solidFill>
                  <a:srgbClr val="333333"/>
                </a:solidFill>
                <a:latin typeface="Arial"/>
                <a:cs typeface="Arial"/>
              </a:rPr>
              <a:t>group</a:t>
            </a:r>
            <a:endParaRPr sz="2000" dirty="0">
              <a:latin typeface="Arial"/>
              <a:cs typeface="Arial"/>
            </a:endParaRPr>
          </a:p>
        </p:txBody>
      </p:sp>
      <p:sp>
        <p:nvSpPr>
          <p:cNvPr id="9" name="TextBox 8"/>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8136440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0687" y="2132856"/>
            <a:ext cx="8221599" cy="496252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07715" y="620688"/>
            <a:ext cx="8134571" cy="443711"/>
          </a:xfrm>
          <a:prstGeom prst="rect">
            <a:avLst/>
          </a:prstGeom>
        </p:spPr>
        <p:txBody>
          <a:bodyPr vert="horz" wrap="square" lIns="0" tIns="12700" rIns="0" bIns="0" rtlCol="0">
            <a:spAutoFit/>
          </a:bodyPr>
          <a:lstStyle/>
          <a:p>
            <a:pPr marL="12700">
              <a:lnSpc>
                <a:spcPct val="100000"/>
              </a:lnSpc>
              <a:spcBef>
                <a:spcPts val="100"/>
              </a:spcBef>
            </a:pPr>
            <a:r>
              <a:rPr sz="2800" spc="-434" dirty="0"/>
              <a:t>CA </a:t>
            </a:r>
            <a:r>
              <a:rPr sz="2800" spc="-75" dirty="0"/>
              <a:t>: </a:t>
            </a:r>
            <a:r>
              <a:rPr sz="2800" spc="-125" dirty="0"/>
              <a:t>Modifying </a:t>
            </a:r>
            <a:r>
              <a:rPr sz="2800" spc="-170" dirty="0"/>
              <a:t>contingency </a:t>
            </a:r>
            <a:r>
              <a:rPr sz="2800" spc="-114" dirty="0"/>
              <a:t>activation</a:t>
            </a:r>
            <a:r>
              <a:rPr sz="2800" spc="-20" dirty="0"/>
              <a:t> </a:t>
            </a:r>
            <a:r>
              <a:rPr sz="2800" spc="-140" dirty="0"/>
              <a:t>status</a:t>
            </a:r>
            <a:endParaRPr sz="2800" dirty="0"/>
          </a:p>
        </p:txBody>
      </p:sp>
      <p:sp>
        <p:nvSpPr>
          <p:cNvPr id="5" name="object 5"/>
          <p:cNvSpPr txBox="1"/>
          <p:nvPr/>
        </p:nvSpPr>
        <p:spPr>
          <a:xfrm>
            <a:off x="6156176" y="1179509"/>
            <a:ext cx="1100455" cy="955040"/>
          </a:xfrm>
          <a:prstGeom prst="rect">
            <a:avLst/>
          </a:prstGeom>
        </p:spPr>
        <p:txBody>
          <a:bodyPr vert="horz" wrap="square" lIns="0" tIns="32384" rIns="0" bIns="0" rtlCol="0">
            <a:spAutoFit/>
          </a:bodyPr>
          <a:lstStyle/>
          <a:p>
            <a:pPr marL="12700" marR="5080">
              <a:lnSpc>
                <a:spcPts val="1800"/>
              </a:lnSpc>
              <a:spcBef>
                <a:spcPts val="254"/>
              </a:spcBef>
            </a:pPr>
            <a:r>
              <a:rPr sz="1600" b="1" spc="-240" dirty="0">
                <a:solidFill>
                  <a:srgbClr val="000066"/>
                </a:solidFill>
                <a:latin typeface="Arial"/>
                <a:cs typeface="Arial"/>
              </a:rPr>
              <a:t>SET </a:t>
            </a:r>
            <a:r>
              <a:rPr sz="1600" b="1" spc="-100" dirty="0">
                <a:solidFill>
                  <a:srgbClr val="000066"/>
                </a:solidFill>
                <a:latin typeface="Arial"/>
                <a:cs typeface="Arial"/>
              </a:rPr>
              <a:t>to  </a:t>
            </a:r>
            <a:r>
              <a:rPr sz="1600" b="1" spc="-185" dirty="0">
                <a:solidFill>
                  <a:srgbClr val="BB3700"/>
                </a:solidFill>
                <a:latin typeface="Arial"/>
                <a:cs typeface="Arial"/>
              </a:rPr>
              <a:t>MUSTRUN</a:t>
            </a:r>
            <a:r>
              <a:rPr sz="1600" b="1" spc="-100" dirty="0">
                <a:solidFill>
                  <a:srgbClr val="BB3700"/>
                </a:solidFill>
                <a:latin typeface="Arial"/>
                <a:cs typeface="Arial"/>
              </a:rPr>
              <a:t> </a:t>
            </a:r>
            <a:r>
              <a:rPr sz="1600" b="1" spc="-100" dirty="0">
                <a:solidFill>
                  <a:srgbClr val="000066"/>
                </a:solidFill>
                <a:latin typeface="Arial"/>
                <a:cs typeface="Arial"/>
              </a:rPr>
              <a:t>to</a:t>
            </a:r>
            <a:endParaRPr sz="1600" dirty="0">
              <a:latin typeface="Arial"/>
              <a:cs typeface="Arial"/>
            </a:endParaRPr>
          </a:p>
          <a:p>
            <a:pPr marL="12700" marR="274955">
              <a:lnSpc>
                <a:spcPts val="1800"/>
              </a:lnSpc>
            </a:pPr>
            <a:r>
              <a:rPr sz="1600" b="1" spc="-140" dirty="0">
                <a:solidFill>
                  <a:srgbClr val="000066"/>
                </a:solidFill>
                <a:latin typeface="Arial"/>
                <a:cs typeface="Arial"/>
              </a:rPr>
              <a:t>force  </a:t>
            </a:r>
            <a:r>
              <a:rPr sz="1600" b="1" spc="-130" dirty="0">
                <a:solidFill>
                  <a:srgbClr val="000066"/>
                </a:solidFill>
                <a:latin typeface="Arial"/>
                <a:cs typeface="Arial"/>
              </a:rPr>
              <a:t>a</a:t>
            </a:r>
            <a:r>
              <a:rPr sz="1600" b="1" spc="-100" dirty="0">
                <a:solidFill>
                  <a:srgbClr val="000066"/>
                </a:solidFill>
                <a:latin typeface="Arial"/>
                <a:cs typeface="Arial"/>
              </a:rPr>
              <a:t>ctivati</a:t>
            </a:r>
            <a:r>
              <a:rPr sz="1600" b="1" spc="-155" dirty="0">
                <a:solidFill>
                  <a:srgbClr val="000066"/>
                </a:solidFill>
                <a:latin typeface="Arial"/>
                <a:cs typeface="Arial"/>
              </a:rPr>
              <a:t>o</a:t>
            </a:r>
            <a:r>
              <a:rPr sz="1600" b="1" spc="-170" dirty="0">
                <a:solidFill>
                  <a:srgbClr val="000066"/>
                </a:solidFill>
                <a:latin typeface="Arial"/>
                <a:cs typeface="Arial"/>
              </a:rPr>
              <a:t>n</a:t>
            </a:r>
            <a:endParaRPr sz="1600" dirty="0">
              <a:latin typeface="Arial"/>
              <a:cs typeface="Arial"/>
            </a:endParaRPr>
          </a:p>
        </p:txBody>
      </p:sp>
      <p:sp>
        <p:nvSpPr>
          <p:cNvPr id="7" name="object 7"/>
          <p:cNvSpPr txBox="1"/>
          <p:nvPr/>
        </p:nvSpPr>
        <p:spPr>
          <a:xfrm>
            <a:off x="4531486" y="1124744"/>
            <a:ext cx="1183005" cy="955040"/>
          </a:xfrm>
          <a:prstGeom prst="rect">
            <a:avLst/>
          </a:prstGeom>
        </p:spPr>
        <p:txBody>
          <a:bodyPr vert="horz" wrap="square" lIns="0" tIns="32384" rIns="0" bIns="0" rtlCol="0">
            <a:spAutoFit/>
          </a:bodyPr>
          <a:lstStyle/>
          <a:p>
            <a:pPr marL="12700" marR="5080">
              <a:lnSpc>
                <a:spcPts val="1800"/>
              </a:lnSpc>
              <a:spcBef>
                <a:spcPts val="254"/>
              </a:spcBef>
            </a:pPr>
            <a:r>
              <a:rPr sz="1600" b="1" spc="-240" dirty="0">
                <a:solidFill>
                  <a:srgbClr val="000066"/>
                </a:solidFill>
                <a:latin typeface="Arial"/>
                <a:cs typeface="Arial"/>
              </a:rPr>
              <a:t>SET </a:t>
            </a:r>
            <a:r>
              <a:rPr sz="1600" b="1" spc="-100" dirty="0">
                <a:solidFill>
                  <a:srgbClr val="000066"/>
                </a:solidFill>
                <a:latin typeface="Arial"/>
                <a:cs typeface="Arial"/>
              </a:rPr>
              <a:t>to  </a:t>
            </a:r>
            <a:r>
              <a:rPr sz="1600" b="1" spc="-160" dirty="0">
                <a:solidFill>
                  <a:srgbClr val="BB3700"/>
                </a:solidFill>
                <a:latin typeface="Arial"/>
                <a:cs typeface="Arial"/>
              </a:rPr>
              <a:t>INELIGIBLE</a:t>
            </a:r>
            <a:r>
              <a:rPr sz="1600" b="1" spc="-125" dirty="0">
                <a:solidFill>
                  <a:srgbClr val="BB3700"/>
                </a:solidFill>
                <a:latin typeface="Arial"/>
                <a:cs typeface="Arial"/>
              </a:rPr>
              <a:t> </a:t>
            </a:r>
            <a:r>
              <a:rPr sz="1600" b="1" spc="-100" dirty="0">
                <a:solidFill>
                  <a:srgbClr val="000066"/>
                </a:solidFill>
                <a:latin typeface="Arial"/>
                <a:cs typeface="Arial"/>
              </a:rPr>
              <a:t>to</a:t>
            </a:r>
            <a:endParaRPr sz="1600" dirty="0">
              <a:latin typeface="Arial"/>
              <a:cs typeface="Arial"/>
            </a:endParaRPr>
          </a:p>
          <a:p>
            <a:pPr marL="12700" marR="357505">
              <a:lnSpc>
                <a:spcPts val="1800"/>
              </a:lnSpc>
            </a:pPr>
            <a:r>
              <a:rPr sz="1600" b="1" spc="-120" dirty="0">
                <a:solidFill>
                  <a:srgbClr val="000066"/>
                </a:solidFill>
                <a:latin typeface="Arial"/>
                <a:cs typeface="Arial"/>
              </a:rPr>
              <a:t>prevent  </a:t>
            </a:r>
            <a:r>
              <a:rPr sz="1600" b="1" spc="-130" dirty="0">
                <a:solidFill>
                  <a:srgbClr val="000066"/>
                </a:solidFill>
                <a:latin typeface="Arial"/>
                <a:cs typeface="Arial"/>
              </a:rPr>
              <a:t>a</a:t>
            </a:r>
            <a:r>
              <a:rPr sz="1600" b="1" spc="-100" dirty="0">
                <a:solidFill>
                  <a:srgbClr val="000066"/>
                </a:solidFill>
                <a:latin typeface="Arial"/>
                <a:cs typeface="Arial"/>
              </a:rPr>
              <a:t>ctivati</a:t>
            </a:r>
            <a:r>
              <a:rPr sz="1600" b="1" spc="-155" dirty="0">
                <a:solidFill>
                  <a:srgbClr val="000066"/>
                </a:solidFill>
                <a:latin typeface="Arial"/>
                <a:cs typeface="Arial"/>
              </a:rPr>
              <a:t>o</a:t>
            </a:r>
            <a:r>
              <a:rPr sz="1600" b="1" spc="-170" dirty="0">
                <a:solidFill>
                  <a:srgbClr val="000066"/>
                </a:solidFill>
                <a:latin typeface="Arial"/>
                <a:cs typeface="Arial"/>
              </a:rPr>
              <a:t>n</a:t>
            </a:r>
            <a:endParaRPr sz="1600" dirty="0">
              <a:latin typeface="Arial"/>
              <a:cs typeface="Arial"/>
            </a:endParaRPr>
          </a:p>
        </p:txBody>
      </p:sp>
      <p:sp>
        <p:nvSpPr>
          <p:cNvPr id="8" name="object 8"/>
          <p:cNvSpPr/>
          <p:nvPr/>
        </p:nvSpPr>
        <p:spPr>
          <a:xfrm>
            <a:off x="5410200" y="1779523"/>
            <a:ext cx="504825" cy="1748155"/>
          </a:xfrm>
          <a:custGeom>
            <a:avLst/>
            <a:gdLst/>
            <a:ahLst/>
            <a:cxnLst/>
            <a:rect l="l" t="t" r="r" b="b"/>
            <a:pathLst>
              <a:path w="504825" h="1748154">
                <a:moveTo>
                  <a:pt x="504825" y="1310893"/>
                </a:moveTo>
                <a:lnTo>
                  <a:pt x="0" y="1310893"/>
                </a:lnTo>
                <a:lnTo>
                  <a:pt x="252475" y="1747901"/>
                </a:lnTo>
                <a:lnTo>
                  <a:pt x="504825" y="1310893"/>
                </a:lnTo>
                <a:close/>
              </a:path>
              <a:path w="504825" h="1748154">
                <a:moveTo>
                  <a:pt x="378587" y="0"/>
                </a:moveTo>
                <a:lnTo>
                  <a:pt x="126237" y="0"/>
                </a:lnTo>
                <a:lnTo>
                  <a:pt x="126237" y="1310893"/>
                </a:lnTo>
                <a:lnTo>
                  <a:pt x="378587" y="1310893"/>
                </a:lnTo>
                <a:lnTo>
                  <a:pt x="378587" y="0"/>
                </a:lnTo>
                <a:close/>
              </a:path>
            </a:pathLst>
          </a:custGeom>
          <a:solidFill>
            <a:srgbClr val="F9FC00"/>
          </a:solidFill>
        </p:spPr>
        <p:txBody>
          <a:bodyPr wrap="square" lIns="0" tIns="0" rIns="0" bIns="0" rtlCol="0"/>
          <a:lstStyle/>
          <a:p>
            <a:endParaRPr/>
          </a:p>
        </p:txBody>
      </p:sp>
      <p:sp>
        <p:nvSpPr>
          <p:cNvPr id="9" name="object 9"/>
          <p:cNvSpPr/>
          <p:nvPr/>
        </p:nvSpPr>
        <p:spPr>
          <a:xfrm>
            <a:off x="5410200" y="1779523"/>
            <a:ext cx="504825" cy="1748155"/>
          </a:xfrm>
          <a:custGeom>
            <a:avLst/>
            <a:gdLst/>
            <a:ahLst/>
            <a:cxnLst/>
            <a:rect l="l" t="t" r="r" b="b"/>
            <a:pathLst>
              <a:path w="504825" h="1748154">
                <a:moveTo>
                  <a:pt x="0" y="1310893"/>
                </a:moveTo>
                <a:lnTo>
                  <a:pt x="252475" y="1747901"/>
                </a:lnTo>
                <a:lnTo>
                  <a:pt x="504825" y="1310893"/>
                </a:lnTo>
                <a:lnTo>
                  <a:pt x="378587" y="1310893"/>
                </a:lnTo>
                <a:lnTo>
                  <a:pt x="378587" y="0"/>
                </a:lnTo>
                <a:lnTo>
                  <a:pt x="126237" y="0"/>
                </a:lnTo>
                <a:lnTo>
                  <a:pt x="126237" y="1310893"/>
                </a:lnTo>
                <a:lnTo>
                  <a:pt x="0" y="1310893"/>
                </a:lnTo>
                <a:close/>
              </a:path>
            </a:pathLst>
          </a:custGeom>
          <a:ln w="12700">
            <a:solidFill>
              <a:srgbClr val="0033CC"/>
            </a:solidFill>
          </a:ln>
        </p:spPr>
        <p:txBody>
          <a:bodyPr wrap="square" lIns="0" tIns="0" rIns="0" bIns="0" rtlCol="0"/>
          <a:lstStyle/>
          <a:p>
            <a:endParaRPr/>
          </a:p>
        </p:txBody>
      </p:sp>
      <p:sp>
        <p:nvSpPr>
          <p:cNvPr id="10" name="TextBox 9"/>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6686405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552" y="404664"/>
            <a:ext cx="7501664" cy="627736"/>
          </a:xfrm>
          <a:prstGeom prst="rect">
            <a:avLst/>
          </a:prstGeom>
        </p:spPr>
        <p:txBody>
          <a:bodyPr vert="horz" wrap="square" lIns="0" tIns="12065" rIns="0" bIns="0" rtlCol="0">
            <a:spAutoFit/>
          </a:bodyPr>
          <a:lstStyle/>
          <a:p>
            <a:pPr marL="12700">
              <a:lnSpc>
                <a:spcPct val="100000"/>
              </a:lnSpc>
              <a:spcBef>
                <a:spcPts val="95"/>
              </a:spcBef>
            </a:pPr>
            <a:r>
              <a:rPr spc="-475" dirty="0"/>
              <a:t>CA </a:t>
            </a:r>
            <a:r>
              <a:rPr spc="-80" dirty="0"/>
              <a:t>: </a:t>
            </a:r>
            <a:r>
              <a:rPr spc="-215" dirty="0"/>
              <a:t>Results</a:t>
            </a:r>
            <a:r>
              <a:rPr spc="-135" dirty="0"/>
              <a:t> </a:t>
            </a:r>
            <a:r>
              <a:rPr spc="-215" dirty="0"/>
              <a:t>Summary</a:t>
            </a:r>
          </a:p>
        </p:txBody>
      </p:sp>
      <p:sp>
        <p:nvSpPr>
          <p:cNvPr id="3" name="object 3"/>
          <p:cNvSpPr/>
          <p:nvPr/>
        </p:nvSpPr>
        <p:spPr>
          <a:xfrm>
            <a:off x="323529" y="1124745"/>
            <a:ext cx="8820471" cy="5733256"/>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418641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12700">
              <a:lnSpc>
                <a:spcPct val="100000"/>
              </a:lnSpc>
              <a:spcBef>
                <a:spcPts val="1310"/>
              </a:spcBef>
            </a:pPr>
            <a:r>
              <a:rPr lang="en-IN" b="1" spc="-150" dirty="0" smtClean="0">
                <a:solidFill>
                  <a:srgbClr val="5F5F5F"/>
                </a:solidFill>
                <a:latin typeface="Arial"/>
                <a:cs typeface="Arial"/>
              </a:rPr>
              <a:t>Load Forecasting</a:t>
            </a:r>
            <a:br>
              <a:rPr lang="en-IN" b="1" spc="-150" dirty="0" smtClean="0">
                <a:solidFill>
                  <a:srgbClr val="5F5F5F"/>
                </a:solidFill>
                <a:latin typeface="Arial"/>
                <a:cs typeface="Arial"/>
              </a:rPr>
            </a:br>
            <a:endParaRPr lang="en-IN" dirty="0">
              <a:latin typeface="Arial"/>
              <a:cs typeface="Arial"/>
            </a:endParaRPr>
          </a:p>
        </p:txBody>
      </p:sp>
      <p:sp>
        <p:nvSpPr>
          <p:cNvPr id="6" name="Text Placeholder 5"/>
          <p:cNvSpPr>
            <a:spLocks noGrp="1"/>
          </p:cNvSpPr>
          <p:nvPr>
            <p:ph type="body" sz="half" idx="2"/>
          </p:nvPr>
        </p:nvSpPr>
        <p:spPr/>
        <p:txBody>
          <a:bodyPr/>
          <a:lstStyle/>
          <a:p>
            <a:endParaRPr lang="en-GB" dirty="0"/>
          </a:p>
        </p:txBody>
      </p:sp>
      <p:sp>
        <p:nvSpPr>
          <p:cNvPr id="8" name="TextBox 7"/>
          <p:cNvSpPr txBox="1"/>
          <p:nvPr/>
        </p:nvSpPr>
        <p:spPr>
          <a:xfrm>
            <a:off x="5580112" y="-16933"/>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6175" y="1772816"/>
            <a:ext cx="3209801"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808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764703"/>
            <a:ext cx="7920880" cy="576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5" name="Rectangle 4"/>
          <p:cNvSpPr/>
          <p:nvPr/>
        </p:nvSpPr>
        <p:spPr>
          <a:xfrm>
            <a:off x="467544" y="244293"/>
            <a:ext cx="3150799" cy="461665"/>
          </a:xfrm>
          <a:prstGeom prst="rect">
            <a:avLst/>
          </a:prstGeom>
        </p:spPr>
        <p:txBody>
          <a:bodyPr wrap="none">
            <a:spAutoFit/>
          </a:bodyPr>
          <a:lstStyle/>
          <a:p>
            <a:r>
              <a:rPr lang="en-IN" altLang="en-US" sz="2400" u="sng" dirty="0" smtClean="0">
                <a:solidFill>
                  <a:schemeClr val="tx2"/>
                </a:solidFill>
                <a:latin typeface="Times New Roman" panose="02020603050405020304" pitchFamily="18" charset="0"/>
                <a:cs typeface="Times New Roman" panose="02020603050405020304" pitchFamily="18" charset="0"/>
              </a:rPr>
              <a:t>SUBSTATION LEVEL</a:t>
            </a:r>
            <a:r>
              <a:rPr lang="en-IN" altLang="en-US" u="sng" dirty="0" smtClean="0">
                <a:solidFill>
                  <a:schemeClr val="tx2">
                    <a:lumMod val="75000"/>
                  </a:schemeClr>
                </a:solidFill>
                <a:latin typeface="Times New Roman" panose="02020603050405020304" pitchFamily="18" charset="0"/>
                <a:cs typeface="Times New Roman" panose="02020603050405020304" pitchFamily="18" charset="0"/>
              </a:rPr>
              <a:t> </a:t>
            </a:r>
            <a:endParaRPr lang="en-GB" dirty="0"/>
          </a:p>
        </p:txBody>
      </p:sp>
    </p:spTree>
    <p:extLst>
      <p:ext uri="{BB962C8B-B14F-4D97-AF65-F5344CB8AC3E}">
        <p14:creationId xmlns:p14="http://schemas.microsoft.com/office/powerpoint/2010/main" val="380537459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9878" y="548680"/>
            <a:ext cx="8200863" cy="627736"/>
          </a:xfrm>
          <a:prstGeom prst="rect">
            <a:avLst/>
          </a:prstGeom>
        </p:spPr>
        <p:txBody>
          <a:bodyPr vert="horz" wrap="square" lIns="0" tIns="12065" rIns="0" bIns="0" rtlCol="0">
            <a:spAutoFit/>
          </a:bodyPr>
          <a:lstStyle/>
          <a:p>
            <a:pPr marL="12700">
              <a:lnSpc>
                <a:spcPct val="100000"/>
              </a:lnSpc>
              <a:spcBef>
                <a:spcPts val="95"/>
              </a:spcBef>
              <a:tabLst>
                <a:tab pos="523875" algn="l"/>
                <a:tab pos="784860" algn="l"/>
                <a:tab pos="1963420" algn="l"/>
                <a:tab pos="2797175" algn="l"/>
              </a:tabLst>
            </a:pPr>
            <a:r>
              <a:rPr spc="-300" dirty="0"/>
              <a:t>LF	</a:t>
            </a:r>
            <a:r>
              <a:rPr spc="-80" dirty="0"/>
              <a:t>:	</a:t>
            </a:r>
            <a:r>
              <a:rPr spc="-235" dirty="0" smtClean="0"/>
              <a:t>System</a:t>
            </a:r>
            <a:r>
              <a:rPr lang="en-IN" spc="-235" dirty="0" smtClean="0"/>
              <a:t> </a:t>
            </a:r>
            <a:r>
              <a:rPr spc="-260" dirty="0" smtClean="0"/>
              <a:t>Load</a:t>
            </a:r>
            <a:r>
              <a:rPr lang="en-IN" spc="-260" dirty="0"/>
              <a:t> </a:t>
            </a:r>
            <a:r>
              <a:rPr spc="-190" dirty="0" smtClean="0"/>
              <a:t>Forecasting</a:t>
            </a:r>
            <a:endParaRPr spc="-190" dirty="0"/>
          </a:p>
        </p:txBody>
      </p:sp>
      <p:sp>
        <p:nvSpPr>
          <p:cNvPr id="3" name="object 3"/>
          <p:cNvSpPr txBox="1"/>
          <p:nvPr/>
        </p:nvSpPr>
        <p:spPr>
          <a:xfrm>
            <a:off x="683568" y="1556792"/>
            <a:ext cx="7913370" cy="3496470"/>
          </a:xfrm>
          <a:prstGeom prst="rect">
            <a:avLst/>
          </a:prstGeom>
        </p:spPr>
        <p:txBody>
          <a:bodyPr vert="horz" wrap="square" lIns="0" tIns="48895" rIns="0" bIns="0" rtlCol="0">
            <a:spAutoFit/>
          </a:bodyPr>
          <a:lstStyle/>
          <a:p>
            <a:pPr marL="12700">
              <a:lnSpc>
                <a:spcPct val="100000"/>
              </a:lnSpc>
              <a:spcBef>
                <a:spcPts val="385"/>
              </a:spcBef>
            </a:pPr>
            <a:r>
              <a:rPr sz="2500" spc="-260" dirty="0">
                <a:solidFill>
                  <a:srgbClr val="1B5CA4"/>
                </a:solidFill>
                <a:latin typeface="Wingdings"/>
                <a:cs typeface="Wingdings"/>
              </a:rPr>
              <a:t></a:t>
            </a:r>
            <a:r>
              <a:rPr sz="2800" b="1" spc="-260" dirty="0">
                <a:solidFill>
                  <a:srgbClr val="5F5F5F"/>
                </a:solidFill>
                <a:latin typeface="Arial"/>
                <a:cs typeface="Arial"/>
              </a:rPr>
              <a:t>Purpose</a:t>
            </a:r>
            <a:endParaRPr sz="2800" dirty="0">
              <a:latin typeface="Arial"/>
              <a:cs typeface="Arial"/>
            </a:endParaRPr>
          </a:p>
          <a:p>
            <a:pPr marL="683260" marR="416559" indent="-196850">
              <a:lnSpc>
                <a:spcPts val="2590"/>
              </a:lnSpc>
              <a:spcBef>
                <a:spcPts val="570"/>
              </a:spcBef>
              <a:buClr>
                <a:srgbClr val="1B5CA4"/>
              </a:buClr>
              <a:buSzPct val="85416"/>
              <a:buFont typeface="Wingdings"/>
              <a:buChar char=""/>
              <a:tabLst>
                <a:tab pos="683895" algn="l"/>
                <a:tab pos="1326515" algn="l"/>
                <a:tab pos="1717039" algn="l"/>
                <a:tab pos="2105660" algn="l"/>
                <a:tab pos="2471420" algn="l"/>
                <a:tab pos="2691130" algn="l"/>
                <a:tab pos="2997200" algn="l"/>
                <a:tab pos="3333750" algn="l"/>
                <a:tab pos="3639820" algn="l"/>
                <a:tab pos="4417060" algn="l"/>
                <a:tab pos="4508500" algn="l"/>
                <a:tab pos="4889500" algn="l"/>
                <a:tab pos="5822315" algn="l"/>
                <a:tab pos="5888990" algn="l"/>
                <a:tab pos="6412865" algn="l"/>
              </a:tabLst>
            </a:pPr>
            <a:r>
              <a:rPr sz="2400" spc="-170" dirty="0">
                <a:solidFill>
                  <a:srgbClr val="5F5F5F"/>
                </a:solidFill>
                <a:latin typeface="Arial"/>
                <a:cs typeface="Arial"/>
              </a:rPr>
              <a:t>Provide	</a:t>
            </a:r>
            <a:r>
              <a:rPr sz="2400" spc="-185" dirty="0">
                <a:solidFill>
                  <a:srgbClr val="5F5F5F"/>
                </a:solidFill>
                <a:latin typeface="Arial"/>
                <a:cs typeface="Arial"/>
              </a:rPr>
              <a:t>system	</a:t>
            </a:r>
            <a:r>
              <a:rPr sz="2400" spc="-160" dirty="0">
                <a:solidFill>
                  <a:srgbClr val="5F5F5F"/>
                </a:solidFill>
                <a:latin typeface="Arial"/>
                <a:cs typeface="Arial"/>
              </a:rPr>
              <a:t>load	</a:t>
            </a:r>
            <a:r>
              <a:rPr sz="2400" spc="-150" dirty="0">
                <a:solidFill>
                  <a:srgbClr val="5F5F5F"/>
                </a:solidFill>
                <a:latin typeface="Arial"/>
                <a:cs typeface="Arial"/>
              </a:rPr>
              <a:t>forecast	</a:t>
            </a:r>
            <a:r>
              <a:rPr sz="2400" spc="-80" dirty="0">
                <a:solidFill>
                  <a:srgbClr val="5F5F5F"/>
                </a:solidFill>
                <a:latin typeface="Arial"/>
                <a:cs typeface="Arial"/>
              </a:rPr>
              <a:t>for	</a:t>
            </a:r>
            <a:r>
              <a:rPr sz="2400" spc="-220" dirty="0">
                <a:solidFill>
                  <a:srgbClr val="5F5F5F"/>
                </a:solidFill>
                <a:latin typeface="Arial"/>
                <a:cs typeface="Arial"/>
              </a:rPr>
              <a:t>each</a:t>
            </a:r>
            <a:r>
              <a:rPr sz="2400" spc="-85" dirty="0">
                <a:solidFill>
                  <a:srgbClr val="5F5F5F"/>
                </a:solidFill>
                <a:latin typeface="Arial"/>
                <a:cs typeface="Arial"/>
              </a:rPr>
              <a:t> </a:t>
            </a:r>
            <a:r>
              <a:rPr sz="2400" spc="-110" dirty="0">
                <a:solidFill>
                  <a:srgbClr val="5F5F5F"/>
                </a:solidFill>
                <a:latin typeface="Arial"/>
                <a:cs typeface="Arial"/>
              </a:rPr>
              <a:t>of		</a:t>
            </a:r>
            <a:r>
              <a:rPr sz="2400" spc="-120" dirty="0">
                <a:solidFill>
                  <a:srgbClr val="5F5F5F"/>
                </a:solidFill>
                <a:latin typeface="Arial"/>
                <a:cs typeface="Arial"/>
              </a:rPr>
              <a:t>the	</a:t>
            </a:r>
            <a:r>
              <a:rPr sz="2400" spc="-114" dirty="0">
                <a:solidFill>
                  <a:srgbClr val="5F5F5F"/>
                </a:solidFill>
                <a:latin typeface="Arial"/>
                <a:cs typeface="Arial"/>
              </a:rPr>
              <a:t>top </a:t>
            </a:r>
            <a:r>
              <a:rPr sz="2400" spc="-150" dirty="0">
                <a:solidFill>
                  <a:srgbClr val="5F5F5F"/>
                </a:solidFill>
                <a:latin typeface="Arial"/>
                <a:cs typeface="Arial"/>
              </a:rPr>
              <a:t>level  </a:t>
            </a:r>
            <a:r>
              <a:rPr sz="2400" spc="-160" dirty="0">
                <a:solidFill>
                  <a:srgbClr val="5F5F5F"/>
                </a:solidFill>
                <a:latin typeface="Arial"/>
                <a:cs typeface="Arial"/>
              </a:rPr>
              <a:t>load	</a:t>
            </a:r>
            <a:r>
              <a:rPr sz="2400" spc="-204" dirty="0">
                <a:solidFill>
                  <a:srgbClr val="5F5F5F"/>
                </a:solidFill>
                <a:latin typeface="Arial"/>
                <a:cs typeface="Arial"/>
              </a:rPr>
              <a:t>areas	</a:t>
            </a:r>
            <a:r>
              <a:rPr sz="2400" spc="-80" dirty="0">
                <a:solidFill>
                  <a:srgbClr val="5F5F5F"/>
                </a:solidFill>
                <a:latin typeface="Arial"/>
                <a:cs typeface="Arial"/>
              </a:rPr>
              <a:t>in	</a:t>
            </a:r>
            <a:r>
              <a:rPr sz="2400" spc="-120" dirty="0">
                <a:solidFill>
                  <a:srgbClr val="5F5F5F"/>
                </a:solidFill>
                <a:latin typeface="Arial"/>
                <a:cs typeface="Arial"/>
              </a:rPr>
              <a:t>the	</a:t>
            </a:r>
            <a:r>
              <a:rPr sz="2400" spc="-160" dirty="0">
                <a:solidFill>
                  <a:srgbClr val="5F5F5F"/>
                </a:solidFill>
                <a:latin typeface="Arial"/>
                <a:cs typeface="Arial"/>
              </a:rPr>
              <a:t>load	</a:t>
            </a:r>
            <a:r>
              <a:rPr sz="2400" spc="-170" dirty="0">
                <a:solidFill>
                  <a:srgbClr val="5F5F5F"/>
                </a:solidFill>
                <a:latin typeface="Arial"/>
                <a:cs typeface="Arial"/>
              </a:rPr>
              <a:t>model		</a:t>
            </a:r>
            <a:r>
              <a:rPr sz="2400" spc="-140" dirty="0">
                <a:solidFill>
                  <a:srgbClr val="5F5F5F"/>
                </a:solidFill>
                <a:latin typeface="Arial"/>
                <a:cs typeface="Arial"/>
              </a:rPr>
              <a:t>hierarchy	</a:t>
            </a:r>
            <a:r>
              <a:rPr sz="2400" spc="-180" dirty="0">
                <a:solidFill>
                  <a:srgbClr val="5F5F5F"/>
                </a:solidFill>
                <a:latin typeface="Arial"/>
                <a:cs typeface="Arial"/>
              </a:rPr>
              <a:t>and </a:t>
            </a:r>
            <a:r>
              <a:rPr sz="2400" spc="-80" dirty="0">
                <a:solidFill>
                  <a:srgbClr val="5F5F5F"/>
                </a:solidFill>
                <a:latin typeface="Arial"/>
                <a:cs typeface="Arial"/>
              </a:rPr>
              <a:t>their</a:t>
            </a:r>
            <a:r>
              <a:rPr sz="2400" spc="-85" dirty="0">
                <a:solidFill>
                  <a:srgbClr val="5F5F5F"/>
                </a:solidFill>
                <a:latin typeface="Arial"/>
                <a:cs typeface="Arial"/>
              </a:rPr>
              <a:t> </a:t>
            </a:r>
            <a:r>
              <a:rPr sz="2400" spc="-65" dirty="0">
                <a:solidFill>
                  <a:srgbClr val="5F5F5F"/>
                </a:solidFill>
                <a:latin typeface="Arial"/>
                <a:cs typeface="Arial"/>
              </a:rPr>
              <a:t>total</a:t>
            </a:r>
            <a:endParaRPr sz="2400" dirty="0">
              <a:latin typeface="Arial"/>
              <a:cs typeface="Arial"/>
            </a:endParaRPr>
          </a:p>
          <a:p>
            <a:pPr marL="683260" indent="-196850">
              <a:lnSpc>
                <a:spcPts val="2410"/>
              </a:lnSpc>
              <a:buClr>
                <a:srgbClr val="1B5CA4"/>
              </a:buClr>
              <a:buSzPct val="83333"/>
              <a:buFont typeface="Wingdings"/>
              <a:buChar char=""/>
              <a:tabLst>
                <a:tab pos="683895" algn="l"/>
                <a:tab pos="2213610" algn="l"/>
                <a:tab pos="4315460" algn="l"/>
                <a:tab pos="4537710" algn="l"/>
                <a:tab pos="5212715" algn="l"/>
                <a:tab pos="5850255" algn="l"/>
                <a:tab pos="6071235" algn="l"/>
                <a:tab pos="7181850" algn="l"/>
              </a:tabLst>
            </a:pPr>
            <a:r>
              <a:rPr sz="2400" spc="-105" dirty="0">
                <a:solidFill>
                  <a:srgbClr val="5F5F5F"/>
                </a:solidFill>
                <a:latin typeface="Arial"/>
                <a:cs typeface="Arial"/>
              </a:rPr>
              <a:t>Short-term	</a:t>
            </a:r>
            <a:r>
              <a:rPr sz="2400" spc="-130" dirty="0">
                <a:solidFill>
                  <a:srgbClr val="5F5F5F"/>
                </a:solidFill>
                <a:latin typeface="Arial"/>
                <a:cs typeface="Arial"/>
              </a:rPr>
              <a:t>(horizon </a:t>
            </a:r>
            <a:r>
              <a:rPr sz="2400" spc="-70" dirty="0">
                <a:solidFill>
                  <a:srgbClr val="5F5F5F"/>
                </a:solidFill>
                <a:latin typeface="Arial"/>
                <a:cs typeface="Arial"/>
              </a:rPr>
              <a:t>:</a:t>
            </a:r>
            <a:r>
              <a:rPr sz="2400" spc="-20" dirty="0">
                <a:solidFill>
                  <a:srgbClr val="5F5F5F"/>
                </a:solidFill>
                <a:latin typeface="Arial"/>
                <a:cs typeface="Arial"/>
              </a:rPr>
              <a:t> </a:t>
            </a:r>
            <a:r>
              <a:rPr sz="2400" spc="-135" dirty="0">
                <a:solidFill>
                  <a:srgbClr val="5F5F5F"/>
                </a:solidFill>
                <a:latin typeface="Arial"/>
                <a:cs typeface="Arial"/>
              </a:rPr>
              <a:t>7</a:t>
            </a:r>
            <a:r>
              <a:rPr sz="2400" spc="-95" dirty="0">
                <a:solidFill>
                  <a:srgbClr val="5F5F5F"/>
                </a:solidFill>
                <a:latin typeface="Arial"/>
                <a:cs typeface="Arial"/>
              </a:rPr>
              <a:t> </a:t>
            </a:r>
            <a:r>
              <a:rPr sz="2400" spc="-220" dirty="0">
                <a:solidFill>
                  <a:srgbClr val="5F5F5F"/>
                </a:solidFill>
                <a:latin typeface="Arial"/>
                <a:cs typeface="Arial"/>
              </a:rPr>
              <a:t>days	</a:t>
            </a:r>
            <a:r>
              <a:rPr sz="2400" spc="-70" dirty="0">
                <a:solidFill>
                  <a:srgbClr val="5F5F5F"/>
                </a:solidFill>
                <a:latin typeface="Arial"/>
                <a:cs typeface="Arial"/>
              </a:rPr>
              <a:t>;	</a:t>
            </a:r>
            <a:r>
              <a:rPr sz="2400" spc="-100" dirty="0">
                <a:solidFill>
                  <a:srgbClr val="5F5F5F"/>
                </a:solidFill>
                <a:latin typeface="Arial"/>
                <a:cs typeface="Arial"/>
              </a:rPr>
              <a:t>time	</a:t>
            </a:r>
            <a:r>
              <a:rPr sz="2400" spc="-170" dirty="0">
                <a:solidFill>
                  <a:srgbClr val="5F5F5F"/>
                </a:solidFill>
                <a:latin typeface="Arial"/>
                <a:cs typeface="Arial"/>
              </a:rPr>
              <a:t>step	</a:t>
            </a:r>
            <a:r>
              <a:rPr sz="2400" spc="-70" dirty="0">
                <a:solidFill>
                  <a:srgbClr val="5F5F5F"/>
                </a:solidFill>
                <a:latin typeface="Arial"/>
                <a:cs typeface="Arial"/>
              </a:rPr>
              <a:t>:	</a:t>
            </a:r>
            <a:r>
              <a:rPr sz="2400" spc="-135" dirty="0">
                <a:solidFill>
                  <a:srgbClr val="5F5F5F"/>
                </a:solidFill>
                <a:latin typeface="Arial"/>
                <a:cs typeface="Arial"/>
              </a:rPr>
              <a:t>1</a:t>
            </a:r>
            <a:r>
              <a:rPr sz="2400" spc="-90" dirty="0">
                <a:solidFill>
                  <a:srgbClr val="5F5F5F"/>
                </a:solidFill>
                <a:latin typeface="Arial"/>
                <a:cs typeface="Arial"/>
              </a:rPr>
              <a:t> </a:t>
            </a:r>
            <a:r>
              <a:rPr sz="2400" spc="-125" dirty="0">
                <a:solidFill>
                  <a:srgbClr val="5F5F5F"/>
                </a:solidFill>
                <a:latin typeface="Arial"/>
                <a:cs typeface="Arial"/>
              </a:rPr>
              <a:t>or</a:t>
            </a:r>
            <a:r>
              <a:rPr sz="2400" spc="-85" dirty="0">
                <a:solidFill>
                  <a:srgbClr val="5F5F5F"/>
                </a:solidFill>
                <a:latin typeface="Arial"/>
                <a:cs typeface="Arial"/>
              </a:rPr>
              <a:t> </a:t>
            </a:r>
            <a:r>
              <a:rPr sz="2400" dirty="0">
                <a:solidFill>
                  <a:srgbClr val="5F5F5F"/>
                </a:solidFill>
                <a:latin typeface="Arial"/>
                <a:cs typeface="Arial"/>
              </a:rPr>
              <a:t>1/2	</a:t>
            </a:r>
            <a:r>
              <a:rPr sz="2400" spc="-105" dirty="0">
                <a:solidFill>
                  <a:srgbClr val="5F5F5F"/>
                </a:solidFill>
                <a:latin typeface="Arial"/>
                <a:cs typeface="Arial"/>
              </a:rPr>
              <a:t>hour)</a:t>
            </a:r>
            <a:endParaRPr sz="2400" dirty="0">
              <a:latin typeface="Arial"/>
              <a:cs typeface="Arial"/>
            </a:endParaRPr>
          </a:p>
          <a:p>
            <a:pPr marL="683260" indent="-196850">
              <a:lnSpc>
                <a:spcPts val="2740"/>
              </a:lnSpc>
              <a:buClr>
                <a:srgbClr val="1B5CA4"/>
              </a:buClr>
              <a:buSzPct val="85416"/>
              <a:buFont typeface="Wingdings"/>
              <a:buChar char=""/>
              <a:tabLst>
                <a:tab pos="683895" algn="l"/>
                <a:tab pos="1395095" algn="l"/>
                <a:tab pos="2479040" algn="l"/>
                <a:tab pos="3042920" algn="l"/>
                <a:tab pos="3468370" algn="l"/>
                <a:tab pos="4051300" algn="l"/>
                <a:tab pos="5787390" algn="l"/>
                <a:tab pos="6169025" algn="l"/>
              </a:tabLst>
            </a:pPr>
            <a:r>
              <a:rPr sz="2400" spc="-225" dirty="0">
                <a:solidFill>
                  <a:srgbClr val="5F5F5F"/>
                </a:solidFill>
                <a:latin typeface="Arial"/>
                <a:cs typeface="Arial"/>
              </a:rPr>
              <a:t>Load	</a:t>
            </a:r>
            <a:r>
              <a:rPr sz="2400" spc="-145" dirty="0">
                <a:solidFill>
                  <a:srgbClr val="5F5F5F"/>
                </a:solidFill>
                <a:latin typeface="Arial"/>
                <a:cs typeface="Arial"/>
              </a:rPr>
              <a:t>forecast	</a:t>
            </a:r>
            <a:r>
              <a:rPr sz="2400" spc="-200" dirty="0">
                <a:solidFill>
                  <a:srgbClr val="5F5F5F"/>
                </a:solidFill>
                <a:latin typeface="Arial"/>
                <a:cs typeface="Arial"/>
              </a:rPr>
              <a:t>can	</a:t>
            </a:r>
            <a:r>
              <a:rPr sz="2400" spc="-245" dirty="0">
                <a:solidFill>
                  <a:srgbClr val="5F5F5F"/>
                </a:solidFill>
                <a:latin typeface="Arial"/>
                <a:cs typeface="Arial"/>
              </a:rPr>
              <a:t>be	</a:t>
            </a:r>
            <a:r>
              <a:rPr sz="2400" spc="-160" dirty="0">
                <a:solidFill>
                  <a:srgbClr val="5F5F5F"/>
                </a:solidFill>
                <a:latin typeface="Arial"/>
                <a:cs typeface="Arial"/>
              </a:rPr>
              <a:t>fed	</a:t>
            </a:r>
            <a:r>
              <a:rPr sz="2400" spc="-120" dirty="0">
                <a:solidFill>
                  <a:srgbClr val="5F5F5F"/>
                </a:solidFill>
                <a:latin typeface="Arial"/>
                <a:cs typeface="Arial"/>
              </a:rPr>
              <a:t>automatically	</a:t>
            </a:r>
            <a:r>
              <a:rPr sz="2400" spc="-75" dirty="0">
                <a:solidFill>
                  <a:srgbClr val="5F5F5F"/>
                </a:solidFill>
                <a:latin typeface="Arial"/>
                <a:cs typeface="Arial"/>
              </a:rPr>
              <a:t>to	</a:t>
            </a:r>
            <a:r>
              <a:rPr sz="2400" spc="-70" dirty="0">
                <a:solidFill>
                  <a:srgbClr val="5F5F5F"/>
                </a:solidFill>
                <a:latin typeface="Arial"/>
                <a:cs typeface="Arial"/>
              </a:rPr>
              <a:t>:</a:t>
            </a:r>
            <a:endParaRPr sz="2400" dirty="0">
              <a:latin typeface="Arial"/>
              <a:cs typeface="Arial"/>
            </a:endParaRPr>
          </a:p>
          <a:p>
            <a:pPr marL="1155700" marR="955675" lvl="1" indent="-228600">
              <a:lnSpc>
                <a:spcPct val="100000"/>
              </a:lnSpc>
              <a:spcBef>
                <a:spcPts val="500"/>
              </a:spcBef>
              <a:buClr>
                <a:srgbClr val="1B5CA4"/>
              </a:buClr>
              <a:buChar char="•"/>
              <a:tabLst>
                <a:tab pos="1156335" algn="l"/>
                <a:tab pos="1729739" algn="l"/>
                <a:tab pos="3147695" algn="l"/>
                <a:tab pos="4531995" algn="l"/>
                <a:tab pos="5700395" algn="l"/>
                <a:tab pos="6412230" algn="l"/>
                <a:tab pos="6707505" algn="l"/>
              </a:tabLst>
            </a:pPr>
            <a:r>
              <a:rPr sz="2400" spc="-260" dirty="0">
                <a:solidFill>
                  <a:srgbClr val="5F5F5F"/>
                </a:solidFill>
                <a:latin typeface="Arial"/>
                <a:cs typeface="Arial"/>
              </a:rPr>
              <a:t>The	</a:t>
            </a:r>
            <a:r>
              <a:rPr sz="2400" spc="-275" dirty="0">
                <a:solidFill>
                  <a:srgbClr val="5F5F5F"/>
                </a:solidFill>
                <a:latin typeface="Arial"/>
                <a:cs typeface="Arial"/>
              </a:rPr>
              <a:t>s</a:t>
            </a:r>
            <a:r>
              <a:rPr sz="2400" spc="-80" dirty="0">
                <a:solidFill>
                  <a:srgbClr val="5F5F5F"/>
                </a:solidFill>
                <a:latin typeface="Arial"/>
                <a:cs typeface="Arial"/>
              </a:rPr>
              <a:t>hort</a:t>
            </a:r>
            <a:r>
              <a:rPr sz="2400" spc="35" dirty="0">
                <a:solidFill>
                  <a:srgbClr val="5F5F5F"/>
                </a:solidFill>
                <a:latin typeface="Arial"/>
                <a:cs typeface="Arial"/>
              </a:rPr>
              <a:t>-</a:t>
            </a:r>
            <a:r>
              <a:rPr sz="2400" spc="-100" dirty="0">
                <a:solidFill>
                  <a:srgbClr val="5F5F5F"/>
                </a:solidFill>
                <a:latin typeface="Arial"/>
                <a:cs typeface="Arial"/>
              </a:rPr>
              <a:t>term</a:t>
            </a:r>
            <a:r>
              <a:rPr sz="2400" dirty="0">
                <a:solidFill>
                  <a:srgbClr val="5F5F5F"/>
                </a:solidFill>
                <a:latin typeface="Arial"/>
                <a:cs typeface="Arial"/>
              </a:rPr>
              <a:t>	</a:t>
            </a:r>
            <a:r>
              <a:rPr sz="2400" spc="-150" dirty="0">
                <a:solidFill>
                  <a:srgbClr val="5F5F5F"/>
                </a:solidFill>
                <a:latin typeface="Arial"/>
                <a:cs typeface="Arial"/>
              </a:rPr>
              <a:t>operations</a:t>
            </a:r>
            <a:r>
              <a:rPr sz="2400" dirty="0">
                <a:solidFill>
                  <a:srgbClr val="5F5F5F"/>
                </a:solidFill>
                <a:latin typeface="Arial"/>
                <a:cs typeface="Arial"/>
              </a:rPr>
              <a:t>	</a:t>
            </a:r>
            <a:r>
              <a:rPr sz="2400" spc="-130" dirty="0">
                <a:solidFill>
                  <a:srgbClr val="5F5F5F"/>
                </a:solidFill>
                <a:latin typeface="Arial"/>
                <a:cs typeface="Arial"/>
              </a:rPr>
              <a:t>planning</a:t>
            </a:r>
            <a:r>
              <a:rPr sz="2400" dirty="0">
                <a:solidFill>
                  <a:srgbClr val="5F5F5F"/>
                </a:solidFill>
                <a:latin typeface="Arial"/>
                <a:cs typeface="Arial"/>
              </a:rPr>
              <a:t>	</a:t>
            </a:r>
            <a:r>
              <a:rPr sz="2400" spc="-110" dirty="0">
                <a:solidFill>
                  <a:srgbClr val="5F5F5F"/>
                </a:solidFill>
                <a:latin typeface="Arial"/>
                <a:cs typeface="Arial"/>
              </a:rPr>
              <a:t>to</a:t>
            </a:r>
            <a:r>
              <a:rPr sz="2400" spc="-160" dirty="0">
                <a:solidFill>
                  <a:srgbClr val="5F5F5F"/>
                </a:solidFill>
                <a:latin typeface="Arial"/>
                <a:cs typeface="Arial"/>
              </a:rPr>
              <a:t>o</a:t>
            </a:r>
            <a:r>
              <a:rPr sz="2400" spc="-140" dirty="0">
                <a:solidFill>
                  <a:srgbClr val="5F5F5F"/>
                </a:solidFill>
                <a:latin typeface="Arial"/>
                <a:cs typeface="Arial"/>
              </a:rPr>
              <a:t>ls</a:t>
            </a:r>
            <a:r>
              <a:rPr sz="2400" dirty="0">
                <a:solidFill>
                  <a:srgbClr val="5F5F5F"/>
                </a:solidFill>
                <a:latin typeface="Arial"/>
                <a:cs typeface="Arial"/>
              </a:rPr>
              <a:t>	</a:t>
            </a:r>
            <a:r>
              <a:rPr sz="2400" spc="-70" dirty="0">
                <a:solidFill>
                  <a:srgbClr val="5F5F5F"/>
                </a:solidFill>
                <a:latin typeface="Arial"/>
                <a:cs typeface="Arial"/>
              </a:rPr>
              <a:t>:</a:t>
            </a:r>
            <a:r>
              <a:rPr sz="2400" dirty="0">
                <a:solidFill>
                  <a:srgbClr val="5F5F5F"/>
                </a:solidFill>
                <a:latin typeface="Arial"/>
                <a:cs typeface="Arial"/>
              </a:rPr>
              <a:t>	</a:t>
            </a:r>
            <a:r>
              <a:rPr sz="2400" spc="-275" dirty="0">
                <a:solidFill>
                  <a:srgbClr val="5F5F5F"/>
                </a:solidFill>
                <a:latin typeface="Arial"/>
                <a:cs typeface="Arial"/>
              </a:rPr>
              <a:t>e</a:t>
            </a:r>
            <a:r>
              <a:rPr sz="2400" spc="30" dirty="0">
                <a:solidFill>
                  <a:srgbClr val="5F5F5F"/>
                </a:solidFill>
                <a:latin typeface="Arial"/>
                <a:cs typeface="Arial"/>
              </a:rPr>
              <a:t>-  </a:t>
            </a:r>
            <a:r>
              <a:rPr sz="2400" spc="-110" dirty="0">
                <a:solidFill>
                  <a:srgbClr val="5F5F5F"/>
                </a:solidFill>
                <a:latin typeface="Arial"/>
                <a:cs typeface="Arial"/>
              </a:rPr>
              <a:t>terracommit</a:t>
            </a:r>
            <a:endParaRPr sz="2400" dirty="0">
              <a:latin typeface="Arial"/>
              <a:cs typeface="Arial"/>
            </a:endParaRPr>
          </a:p>
          <a:p>
            <a:pPr marL="1155700" marR="5080" lvl="1" indent="-228600">
              <a:lnSpc>
                <a:spcPct val="100000"/>
              </a:lnSpc>
              <a:spcBef>
                <a:spcPts val="575"/>
              </a:spcBef>
              <a:buClr>
                <a:srgbClr val="1B5CA4"/>
              </a:buClr>
              <a:buChar char="•"/>
              <a:tabLst>
                <a:tab pos="1156335" algn="l"/>
                <a:tab pos="1729739" algn="l"/>
                <a:tab pos="2289810" algn="l"/>
                <a:tab pos="3051810" algn="l"/>
                <a:tab pos="4500880" algn="l"/>
                <a:tab pos="5613400" algn="l"/>
                <a:tab pos="5978525" algn="l"/>
                <a:tab pos="6503034" algn="l"/>
                <a:tab pos="7388859" algn="l"/>
              </a:tabLst>
            </a:pPr>
            <a:r>
              <a:rPr sz="2400" spc="-260" dirty="0">
                <a:solidFill>
                  <a:srgbClr val="5F5F5F"/>
                </a:solidFill>
                <a:latin typeface="Arial"/>
                <a:cs typeface="Arial"/>
              </a:rPr>
              <a:t>The	</a:t>
            </a:r>
            <a:r>
              <a:rPr sz="2400" spc="-204" dirty="0">
                <a:solidFill>
                  <a:srgbClr val="5F5F5F"/>
                </a:solidFill>
                <a:latin typeface="Arial"/>
                <a:cs typeface="Arial"/>
              </a:rPr>
              <a:t>b</a:t>
            </a:r>
            <a:r>
              <a:rPr sz="2400" spc="-210" dirty="0">
                <a:solidFill>
                  <a:srgbClr val="5F5F5F"/>
                </a:solidFill>
                <a:latin typeface="Arial"/>
                <a:cs typeface="Arial"/>
              </a:rPr>
              <a:t>us</a:t>
            </a:r>
            <a:r>
              <a:rPr sz="2400" dirty="0">
                <a:solidFill>
                  <a:srgbClr val="5F5F5F"/>
                </a:solidFill>
                <a:latin typeface="Arial"/>
                <a:cs typeface="Arial"/>
              </a:rPr>
              <a:t>	</a:t>
            </a:r>
            <a:r>
              <a:rPr sz="2400" spc="-180" dirty="0">
                <a:solidFill>
                  <a:srgbClr val="5F5F5F"/>
                </a:solidFill>
                <a:latin typeface="Arial"/>
                <a:cs typeface="Arial"/>
              </a:rPr>
              <a:t>loads</a:t>
            </a:r>
            <a:r>
              <a:rPr sz="2400" dirty="0">
                <a:solidFill>
                  <a:srgbClr val="5F5F5F"/>
                </a:solidFill>
                <a:latin typeface="Arial"/>
                <a:cs typeface="Arial"/>
              </a:rPr>
              <a:t>	</a:t>
            </a:r>
            <a:r>
              <a:rPr sz="2400" spc="-70" dirty="0">
                <a:solidFill>
                  <a:srgbClr val="5F5F5F"/>
                </a:solidFill>
                <a:latin typeface="Arial"/>
                <a:cs typeface="Arial"/>
              </a:rPr>
              <a:t>f</a:t>
            </a:r>
            <a:r>
              <a:rPr sz="2400" spc="-150" dirty="0">
                <a:solidFill>
                  <a:srgbClr val="5F5F5F"/>
                </a:solidFill>
                <a:latin typeface="Arial"/>
                <a:cs typeface="Arial"/>
              </a:rPr>
              <a:t>o</a:t>
            </a:r>
            <a:r>
              <a:rPr sz="2400" spc="-145" dirty="0">
                <a:solidFill>
                  <a:srgbClr val="5F5F5F"/>
                </a:solidFill>
                <a:latin typeface="Arial"/>
                <a:cs typeface="Arial"/>
              </a:rPr>
              <a:t>recasting</a:t>
            </a:r>
            <a:r>
              <a:rPr sz="2400" dirty="0">
                <a:solidFill>
                  <a:srgbClr val="5F5F5F"/>
                </a:solidFill>
                <a:latin typeface="Arial"/>
                <a:cs typeface="Arial"/>
              </a:rPr>
              <a:t>	</a:t>
            </a:r>
            <a:r>
              <a:rPr sz="2400" spc="-50" dirty="0">
                <a:solidFill>
                  <a:srgbClr val="5F5F5F"/>
                </a:solidFill>
                <a:latin typeface="Arial"/>
                <a:cs typeface="Arial"/>
              </a:rPr>
              <a:t>f</a:t>
            </a:r>
            <a:r>
              <a:rPr sz="2400" spc="-110" dirty="0">
                <a:solidFill>
                  <a:srgbClr val="5F5F5F"/>
                </a:solidFill>
                <a:latin typeface="Arial"/>
                <a:cs typeface="Arial"/>
              </a:rPr>
              <a:t>u</a:t>
            </a:r>
            <a:r>
              <a:rPr sz="2400" spc="-90" dirty="0">
                <a:solidFill>
                  <a:srgbClr val="5F5F5F"/>
                </a:solidFill>
                <a:latin typeface="Arial"/>
                <a:cs typeface="Arial"/>
              </a:rPr>
              <a:t>nct</a:t>
            </a:r>
            <a:r>
              <a:rPr sz="2400" spc="-55" dirty="0">
                <a:solidFill>
                  <a:srgbClr val="5F5F5F"/>
                </a:solidFill>
                <a:latin typeface="Arial"/>
                <a:cs typeface="Arial"/>
              </a:rPr>
              <a:t>i</a:t>
            </a:r>
            <a:r>
              <a:rPr sz="2400" spc="-175" dirty="0">
                <a:solidFill>
                  <a:srgbClr val="5F5F5F"/>
                </a:solidFill>
                <a:latin typeface="Arial"/>
                <a:cs typeface="Arial"/>
              </a:rPr>
              <a:t>on</a:t>
            </a:r>
            <a:r>
              <a:rPr sz="2400" dirty="0">
                <a:solidFill>
                  <a:srgbClr val="5F5F5F"/>
                </a:solidFill>
                <a:latin typeface="Arial"/>
                <a:cs typeface="Arial"/>
              </a:rPr>
              <a:t>	</a:t>
            </a:r>
            <a:r>
              <a:rPr sz="2400" spc="-25" dirty="0">
                <a:solidFill>
                  <a:srgbClr val="5F5F5F"/>
                </a:solidFill>
                <a:latin typeface="Arial"/>
                <a:cs typeface="Arial"/>
              </a:rPr>
              <a:t>i</a:t>
            </a:r>
            <a:r>
              <a:rPr sz="2400" spc="-135" dirty="0">
                <a:solidFill>
                  <a:srgbClr val="5F5F5F"/>
                </a:solidFill>
                <a:latin typeface="Arial"/>
                <a:cs typeface="Arial"/>
              </a:rPr>
              <a:t>n</a:t>
            </a:r>
            <a:r>
              <a:rPr sz="2400" dirty="0">
                <a:solidFill>
                  <a:srgbClr val="5F5F5F"/>
                </a:solidFill>
                <a:latin typeface="Arial"/>
                <a:cs typeface="Arial"/>
              </a:rPr>
              <a:t>	</a:t>
            </a:r>
            <a:r>
              <a:rPr sz="2400" spc="-120" dirty="0">
                <a:solidFill>
                  <a:srgbClr val="5F5F5F"/>
                </a:solidFill>
                <a:latin typeface="Arial"/>
                <a:cs typeface="Arial"/>
              </a:rPr>
              <a:t>the</a:t>
            </a:r>
            <a:r>
              <a:rPr sz="2400" dirty="0">
                <a:solidFill>
                  <a:srgbClr val="5F5F5F"/>
                </a:solidFill>
                <a:latin typeface="Arial"/>
                <a:cs typeface="Arial"/>
              </a:rPr>
              <a:t>	</a:t>
            </a:r>
            <a:r>
              <a:rPr sz="2400" spc="-145" dirty="0">
                <a:solidFill>
                  <a:srgbClr val="5F5F5F"/>
                </a:solidFill>
                <a:latin typeface="Arial"/>
                <a:cs typeface="Arial"/>
              </a:rPr>
              <a:t>power</a:t>
            </a:r>
            <a:r>
              <a:rPr sz="2400" dirty="0">
                <a:solidFill>
                  <a:srgbClr val="5F5F5F"/>
                </a:solidFill>
                <a:latin typeface="Arial"/>
                <a:cs typeface="Arial"/>
              </a:rPr>
              <a:t>	</a:t>
            </a:r>
            <a:r>
              <a:rPr sz="2400" spc="-55" dirty="0">
                <a:solidFill>
                  <a:srgbClr val="5F5F5F"/>
                </a:solidFill>
                <a:latin typeface="Arial"/>
                <a:cs typeface="Arial"/>
              </a:rPr>
              <a:t>flow  </a:t>
            </a:r>
            <a:r>
              <a:rPr sz="2400" spc="-125" dirty="0" smtClean="0">
                <a:solidFill>
                  <a:srgbClr val="5F5F5F"/>
                </a:solidFill>
                <a:latin typeface="Arial"/>
                <a:cs typeface="Arial"/>
              </a:rPr>
              <a:t>application</a:t>
            </a:r>
            <a:endParaRPr lang="en-IN" sz="2400" spc="-125" dirty="0" smtClean="0">
              <a:solidFill>
                <a:srgbClr val="5F5F5F"/>
              </a:solidFill>
              <a:latin typeface="Arial"/>
              <a:cs typeface="Arial"/>
            </a:endParaRPr>
          </a:p>
        </p:txBody>
      </p:sp>
    </p:spTree>
    <p:extLst>
      <p:ext uri="{BB962C8B-B14F-4D97-AF65-F5344CB8AC3E}">
        <p14:creationId xmlns:p14="http://schemas.microsoft.com/office/powerpoint/2010/main" val="501231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6452" y="1412776"/>
            <a:ext cx="7644765" cy="4374515"/>
          </a:xfrm>
          <a:prstGeom prst="rect">
            <a:avLst/>
          </a:prstGeom>
        </p:spPr>
        <p:txBody>
          <a:bodyPr vert="horz" wrap="square" lIns="0" tIns="73025" rIns="0" bIns="0" rtlCol="0">
            <a:spAutoFit/>
          </a:bodyPr>
          <a:lstStyle/>
          <a:p>
            <a:pPr marL="12700">
              <a:lnSpc>
                <a:spcPct val="100000"/>
              </a:lnSpc>
              <a:spcBef>
                <a:spcPts val="575"/>
              </a:spcBef>
            </a:pPr>
            <a:r>
              <a:rPr sz="2400" spc="-165" dirty="0">
                <a:solidFill>
                  <a:srgbClr val="1B5CA4"/>
                </a:solidFill>
                <a:latin typeface="Wingdings"/>
                <a:cs typeface="Wingdings"/>
              </a:rPr>
              <a:t></a:t>
            </a:r>
            <a:r>
              <a:rPr sz="2400" b="1" spc="-165" dirty="0">
                <a:solidFill>
                  <a:srgbClr val="5F5F5F"/>
                </a:solidFill>
                <a:latin typeface="Arial"/>
                <a:cs typeface="Arial"/>
              </a:rPr>
              <a:t>Features</a:t>
            </a:r>
            <a:endParaRPr sz="2400" dirty="0">
              <a:latin typeface="Arial"/>
              <a:cs typeface="Arial"/>
            </a:endParaRPr>
          </a:p>
          <a:p>
            <a:pPr marL="682625" marR="5080" indent="-196215">
              <a:lnSpc>
                <a:spcPts val="2160"/>
              </a:lnSpc>
              <a:spcBef>
                <a:spcPts val="670"/>
              </a:spcBef>
              <a:buClr>
                <a:srgbClr val="1B5CA4"/>
              </a:buClr>
              <a:buFont typeface="Wingdings"/>
              <a:buChar char=""/>
              <a:tabLst>
                <a:tab pos="683260" algn="l"/>
              </a:tabLst>
            </a:pPr>
            <a:r>
              <a:rPr sz="2000" spc="-170" dirty="0">
                <a:solidFill>
                  <a:srgbClr val="5F5F5F"/>
                </a:solidFill>
                <a:latin typeface="Arial"/>
                <a:cs typeface="Arial"/>
              </a:rPr>
              <a:t>Develops</a:t>
            </a:r>
            <a:r>
              <a:rPr sz="2000" spc="210" dirty="0">
                <a:solidFill>
                  <a:srgbClr val="5F5F5F"/>
                </a:solidFill>
                <a:latin typeface="Arial"/>
                <a:cs typeface="Arial"/>
              </a:rPr>
              <a:t> </a:t>
            </a:r>
            <a:r>
              <a:rPr sz="2000" spc="-110" dirty="0">
                <a:solidFill>
                  <a:srgbClr val="5F5F5F"/>
                </a:solidFill>
                <a:latin typeface="Arial"/>
                <a:cs typeface="Arial"/>
              </a:rPr>
              <a:t>weather </a:t>
            </a:r>
            <a:r>
              <a:rPr sz="2000" spc="-105" dirty="0">
                <a:solidFill>
                  <a:srgbClr val="5F5F5F"/>
                </a:solidFill>
                <a:latin typeface="Arial"/>
                <a:cs typeface="Arial"/>
              </a:rPr>
              <a:t>profiles </a:t>
            </a:r>
            <a:r>
              <a:rPr sz="2000" spc="-65" dirty="0">
                <a:solidFill>
                  <a:srgbClr val="5F5F5F"/>
                </a:solidFill>
                <a:latin typeface="Arial"/>
                <a:cs typeface="Arial"/>
              </a:rPr>
              <a:t>to </a:t>
            </a:r>
            <a:r>
              <a:rPr sz="2000" spc="-160" dirty="0">
                <a:solidFill>
                  <a:srgbClr val="5F5F5F"/>
                </a:solidFill>
                <a:latin typeface="Arial"/>
                <a:cs typeface="Arial"/>
              </a:rPr>
              <a:t>enable </a:t>
            </a:r>
            <a:r>
              <a:rPr sz="2000" spc="-85" dirty="0">
                <a:solidFill>
                  <a:srgbClr val="5F5F5F"/>
                </a:solidFill>
                <a:latin typeface="Arial"/>
                <a:cs typeface="Arial"/>
              </a:rPr>
              <a:t>interpolation </a:t>
            </a:r>
            <a:r>
              <a:rPr sz="2000" spc="-135" dirty="0">
                <a:solidFill>
                  <a:srgbClr val="5F5F5F"/>
                </a:solidFill>
                <a:latin typeface="Arial"/>
                <a:cs typeface="Arial"/>
              </a:rPr>
              <a:t>between entered  </a:t>
            </a:r>
            <a:r>
              <a:rPr sz="2000" spc="-110" dirty="0">
                <a:solidFill>
                  <a:srgbClr val="5F5F5F"/>
                </a:solidFill>
                <a:latin typeface="Arial"/>
                <a:cs typeface="Arial"/>
              </a:rPr>
              <a:t>weather</a:t>
            </a:r>
            <a:r>
              <a:rPr sz="2000" spc="-55" dirty="0">
                <a:solidFill>
                  <a:srgbClr val="5F5F5F"/>
                </a:solidFill>
                <a:latin typeface="Arial"/>
                <a:cs typeface="Arial"/>
              </a:rPr>
              <a:t> </a:t>
            </a:r>
            <a:r>
              <a:rPr sz="2000" spc="-130" dirty="0">
                <a:solidFill>
                  <a:srgbClr val="5F5F5F"/>
                </a:solidFill>
                <a:latin typeface="Arial"/>
                <a:cs typeface="Arial"/>
              </a:rPr>
              <a:t>forecasts</a:t>
            </a:r>
            <a:endParaRPr sz="2000" dirty="0">
              <a:latin typeface="Arial"/>
              <a:cs typeface="Arial"/>
            </a:endParaRPr>
          </a:p>
          <a:p>
            <a:pPr marL="682625" indent="-196215">
              <a:lnSpc>
                <a:spcPts val="2010"/>
              </a:lnSpc>
              <a:buClr>
                <a:srgbClr val="1B5CA4"/>
              </a:buClr>
              <a:buFont typeface="Wingdings"/>
              <a:buChar char=""/>
              <a:tabLst>
                <a:tab pos="683260" algn="l"/>
                <a:tab pos="5389245" algn="l"/>
                <a:tab pos="6316980" algn="l"/>
              </a:tabLst>
            </a:pPr>
            <a:r>
              <a:rPr sz="2000" spc="-229" dirty="0">
                <a:solidFill>
                  <a:srgbClr val="5F5F5F"/>
                </a:solidFill>
                <a:latin typeface="Arial"/>
                <a:cs typeface="Arial"/>
              </a:rPr>
              <a:t>Uses  </a:t>
            </a:r>
            <a:r>
              <a:rPr sz="2000" spc="-135" dirty="0">
                <a:solidFill>
                  <a:srgbClr val="5F5F5F"/>
                </a:solidFill>
                <a:latin typeface="Arial"/>
                <a:cs typeface="Arial"/>
              </a:rPr>
              <a:t>forecasted   </a:t>
            </a:r>
            <a:r>
              <a:rPr sz="2000" spc="-150" dirty="0">
                <a:solidFill>
                  <a:srgbClr val="5F5F5F"/>
                </a:solidFill>
                <a:latin typeface="Arial"/>
                <a:cs typeface="Arial"/>
              </a:rPr>
              <a:t>values   </a:t>
            </a:r>
            <a:r>
              <a:rPr sz="2000" spc="-90" dirty="0">
                <a:solidFill>
                  <a:srgbClr val="5F5F5F"/>
                </a:solidFill>
                <a:latin typeface="Arial"/>
                <a:cs typeface="Arial"/>
              </a:rPr>
              <a:t>of</a:t>
            </a:r>
            <a:r>
              <a:rPr sz="2000" spc="-250" dirty="0">
                <a:solidFill>
                  <a:srgbClr val="5F5F5F"/>
                </a:solidFill>
                <a:latin typeface="Arial"/>
                <a:cs typeface="Arial"/>
              </a:rPr>
              <a:t> </a:t>
            </a:r>
            <a:r>
              <a:rPr sz="2000" spc="-110" dirty="0">
                <a:solidFill>
                  <a:srgbClr val="5F5F5F"/>
                </a:solidFill>
                <a:latin typeface="Arial"/>
                <a:cs typeface="Arial"/>
              </a:rPr>
              <a:t>weather </a:t>
            </a:r>
            <a:r>
              <a:rPr sz="2000" spc="-20" dirty="0">
                <a:solidFill>
                  <a:srgbClr val="5F5F5F"/>
                </a:solidFill>
                <a:latin typeface="Arial"/>
                <a:cs typeface="Arial"/>
              </a:rPr>
              <a:t> </a:t>
            </a:r>
            <a:r>
              <a:rPr sz="2000" spc="-130" dirty="0">
                <a:solidFill>
                  <a:srgbClr val="5F5F5F"/>
                </a:solidFill>
                <a:latin typeface="Arial"/>
                <a:cs typeface="Arial"/>
              </a:rPr>
              <a:t>variables	</a:t>
            </a:r>
            <a:r>
              <a:rPr sz="2000" spc="-135" dirty="0">
                <a:solidFill>
                  <a:srgbClr val="5F5F5F"/>
                </a:solidFill>
                <a:latin typeface="Arial"/>
                <a:cs typeface="Arial"/>
              </a:rPr>
              <a:t>entered	</a:t>
            </a:r>
            <a:r>
              <a:rPr sz="2000" spc="-114" dirty="0">
                <a:solidFill>
                  <a:srgbClr val="5F5F5F"/>
                </a:solidFill>
                <a:latin typeface="Arial"/>
                <a:cs typeface="Arial"/>
              </a:rPr>
              <a:t>manually</a:t>
            </a:r>
            <a:r>
              <a:rPr sz="2000" spc="-120" dirty="0">
                <a:solidFill>
                  <a:srgbClr val="5F5F5F"/>
                </a:solidFill>
                <a:latin typeface="Arial"/>
                <a:cs typeface="Arial"/>
              </a:rPr>
              <a:t> </a:t>
            </a:r>
            <a:r>
              <a:rPr sz="2000" spc="-95" dirty="0">
                <a:solidFill>
                  <a:srgbClr val="5F5F5F"/>
                </a:solidFill>
                <a:latin typeface="Arial"/>
                <a:cs typeface="Arial"/>
              </a:rPr>
              <a:t>or</a:t>
            </a:r>
            <a:endParaRPr sz="2000" dirty="0">
              <a:latin typeface="Arial"/>
              <a:cs typeface="Arial"/>
            </a:endParaRPr>
          </a:p>
          <a:p>
            <a:pPr marL="682625">
              <a:lnSpc>
                <a:spcPts val="2160"/>
              </a:lnSpc>
            </a:pPr>
            <a:r>
              <a:rPr sz="2000" spc="-110" dirty="0">
                <a:solidFill>
                  <a:srgbClr val="5F5F5F"/>
                </a:solidFill>
                <a:latin typeface="Arial"/>
                <a:cs typeface="Arial"/>
              </a:rPr>
              <a:t>retrieved </a:t>
            </a:r>
            <a:r>
              <a:rPr sz="2000" spc="-80" dirty="0">
                <a:solidFill>
                  <a:srgbClr val="5F5F5F"/>
                </a:solidFill>
                <a:latin typeface="Arial"/>
                <a:cs typeface="Arial"/>
              </a:rPr>
              <a:t>from</a:t>
            </a:r>
            <a:r>
              <a:rPr sz="2000" spc="-45" dirty="0">
                <a:solidFill>
                  <a:srgbClr val="5F5F5F"/>
                </a:solidFill>
                <a:latin typeface="Arial"/>
                <a:cs typeface="Arial"/>
              </a:rPr>
              <a:t> </a:t>
            </a:r>
            <a:r>
              <a:rPr sz="2000" spc="-95" dirty="0">
                <a:solidFill>
                  <a:srgbClr val="5F5F5F"/>
                </a:solidFill>
                <a:latin typeface="Arial"/>
                <a:cs typeface="Arial"/>
              </a:rPr>
              <a:t>files</a:t>
            </a:r>
            <a:endParaRPr sz="2000" dirty="0">
              <a:latin typeface="Arial"/>
              <a:cs typeface="Arial"/>
            </a:endParaRPr>
          </a:p>
          <a:p>
            <a:pPr marL="682625" indent="-196215">
              <a:lnSpc>
                <a:spcPts val="2160"/>
              </a:lnSpc>
              <a:buClr>
                <a:srgbClr val="1B5CA4"/>
              </a:buClr>
              <a:buFont typeface="Wingdings"/>
              <a:buChar char=""/>
              <a:tabLst>
                <a:tab pos="683260" algn="l"/>
                <a:tab pos="4509135" algn="l"/>
              </a:tabLst>
            </a:pPr>
            <a:r>
              <a:rPr sz="2000" spc="-229" dirty="0">
                <a:solidFill>
                  <a:srgbClr val="5F5F5F"/>
                </a:solidFill>
                <a:latin typeface="Arial"/>
                <a:cs typeface="Arial"/>
              </a:rPr>
              <a:t>Can   </a:t>
            </a:r>
            <a:r>
              <a:rPr sz="2000" spc="-150" dirty="0">
                <a:solidFill>
                  <a:srgbClr val="5F5F5F"/>
                </a:solidFill>
                <a:latin typeface="Arial"/>
                <a:cs typeface="Arial"/>
              </a:rPr>
              <a:t>produce   </a:t>
            </a:r>
            <a:r>
              <a:rPr sz="2000" spc="-185" dirty="0">
                <a:solidFill>
                  <a:srgbClr val="5F5F5F"/>
                </a:solidFill>
                <a:latin typeface="Arial"/>
                <a:cs typeface="Arial"/>
              </a:rPr>
              <a:t>a   </a:t>
            </a:r>
            <a:r>
              <a:rPr sz="2000" spc="-120" dirty="0">
                <a:solidFill>
                  <a:srgbClr val="5F5F5F"/>
                </a:solidFill>
                <a:latin typeface="Arial"/>
                <a:cs typeface="Arial"/>
              </a:rPr>
              <a:t>forecast</a:t>
            </a:r>
            <a:r>
              <a:rPr sz="2000" spc="40" dirty="0">
                <a:solidFill>
                  <a:srgbClr val="5F5F5F"/>
                </a:solidFill>
                <a:latin typeface="Arial"/>
                <a:cs typeface="Arial"/>
              </a:rPr>
              <a:t> </a:t>
            </a:r>
            <a:r>
              <a:rPr sz="2000" spc="-65" dirty="0">
                <a:solidFill>
                  <a:srgbClr val="5F5F5F"/>
                </a:solidFill>
                <a:latin typeface="Arial"/>
                <a:cs typeface="Arial"/>
              </a:rPr>
              <a:t>for </a:t>
            </a:r>
            <a:r>
              <a:rPr sz="2000" spc="-60" dirty="0">
                <a:solidFill>
                  <a:srgbClr val="5F5F5F"/>
                </a:solidFill>
                <a:latin typeface="Arial"/>
                <a:cs typeface="Arial"/>
              </a:rPr>
              <a:t> </a:t>
            </a:r>
            <a:r>
              <a:rPr sz="2000" spc="-150" dirty="0">
                <a:solidFill>
                  <a:srgbClr val="5F5F5F"/>
                </a:solidFill>
                <a:latin typeface="Arial"/>
                <a:cs typeface="Arial"/>
              </a:rPr>
              <a:t>several	</a:t>
            </a:r>
            <a:r>
              <a:rPr sz="2000" spc="-90" dirty="0">
                <a:solidFill>
                  <a:srgbClr val="5F5F5F"/>
                </a:solidFill>
                <a:latin typeface="Arial"/>
                <a:cs typeface="Arial"/>
              </a:rPr>
              <a:t>“forecast </a:t>
            </a:r>
            <a:r>
              <a:rPr sz="2000" spc="-114" dirty="0">
                <a:solidFill>
                  <a:srgbClr val="5F5F5F"/>
                </a:solidFill>
                <a:latin typeface="Arial"/>
                <a:cs typeface="Arial"/>
              </a:rPr>
              <a:t>areas”</a:t>
            </a:r>
            <a:endParaRPr sz="2000" dirty="0">
              <a:latin typeface="Arial"/>
              <a:cs typeface="Arial"/>
            </a:endParaRPr>
          </a:p>
          <a:p>
            <a:pPr marL="682625" marR="73025" indent="-196215">
              <a:lnSpc>
                <a:spcPts val="2160"/>
              </a:lnSpc>
              <a:spcBef>
                <a:spcPts val="155"/>
              </a:spcBef>
              <a:buClr>
                <a:srgbClr val="1B5CA4"/>
              </a:buClr>
              <a:buFont typeface="Wingdings"/>
              <a:buChar char=""/>
              <a:tabLst>
                <a:tab pos="683260" algn="l"/>
              </a:tabLst>
            </a:pPr>
            <a:r>
              <a:rPr sz="2000" spc="-120" dirty="0">
                <a:solidFill>
                  <a:srgbClr val="5F5F5F"/>
                </a:solidFill>
                <a:latin typeface="Arial"/>
                <a:cs typeface="Arial"/>
              </a:rPr>
              <a:t>External </a:t>
            </a:r>
            <a:r>
              <a:rPr sz="2000" spc="-155" dirty="0">
                <a:solidFill>
                  <a:srgbClr val="5F5F5F"/>
                </a:solidFill>
                <a:latin typeface="Arial"/>
                <a:cs typeface="Arial"/>
              </a:rPr>
              <a:t>area </a:t>
            </a:r>
            <a:r>
              <a:rPr sz="2000" spc="-150" dirty="0">
                <a:solidFill>
                  <a:srgbClr val="5F5F5F"/>
                </a:solidFill>
                <a:latin typeface="Arial"/>
                <a:cs typeface="Arial"/>
              </a:rPr>
              <a:t>loads </a:t>
            </a:r>
            <a:r>
              <a:rPr sz="2000" spc="-160" dirty="0">
                <a:solidFill>
                  <a:srgbClr val="5F5F5F"/>
                </a:solidFill>
                <a:latin typeface="Arial"/>
                <a:cs typeface="Arial"/>
              </a:rPr>
              <a:t>can </a:t>
            </a:r>
            <a:r>
              <a:rPr sz="2000" spc="-200" dirty="0">
                <a:solidFill>
                  <a:srgbClr val="5F5F5F"/>
                </a:solidFill>
                <a:latin typeface="Arial"/>
                <a:cs typeface="Arial"/>
              </a:rPr>
              <a:t>be </a:t>
            </a:r>
            <a:r>
              <a:rPr sz="2000" spc="-135" dirty="0">
                <a:solidFill>
                  <a:srgbClr val="5F5F5F"/>
                </a:solidFill>
                <a:latin typeface="Arial"/>
                <a:cs typeface="Arial"/>
              </a:rPr>
              <a:t>specified </a:t>
            </a:r>
            <a:r>
              <a:rPr sz="2000" spc="-200" dirty="0">
                <a:solidFill>
                  <a:srgbClr val="5F5F5F"/>
                </a:solidFill>
                <a:latin typeface="Arial"/>
                <a:cs typeface="Arial"/>
              </a:rPr>
              <a:t>as </a:t>
            </a:r>
            <a:r>
              <a:rPr sz="2000" spc="-185" dirty="0">
                <a:solidFill>
                  <a:srgbClr val="5F5F5F"/>
                </a:solidFill>
                <a:latin typeface="Arial"/>
                <a:cs typeface="Arial"/>
              </a:rPr>
              <a:t>a </a:t>
            </a:r>
            <a:r>
              <a:rPr sz="2000" spc="-85" dirty="0">
                <a:solidFill>
                  <a:srgbClr val="5F5F5F"/>
                </a:solidFill>
                <a:latin typeface="Arial"/>
                <a:cs typeface="Arial"/>
              </a:rPr>
              <a:t>function </a:t>
            </a:r>
            <a:r>
              <a:rPr sz="2000" spc="-90" dirty="0">
                <a:solidFill>
                  <a:srgbClr val="5F5F5F"/>
                </a:solidFill>
                <a:latin typeface="Arial"/>
                <a:cs typeface="Arial"/>
              </a:rPr>
              <a:t>of </a:t>
            </a:r>
            <a:r>
              <a:rPr sz="2000" spc="-105" dirty="0">
                <a:solidFill>
                  <a:srgbClr val="5F5F5F"/>
                </a:solidFill>
                <a:latin typeface="Arial"/>
                <a:cs typeface="Arial"/>
              </a:rPr>
              <a:t>the </a:t>
            </a:r>
            <a:r>
              <a:rPr sz="2000" spc="-80" dirty="0">
                <a:solidFill>
                  <a:srgbClr val="5F5F5F"/>
                </a:solidFill>
                <a:latin typeface="Arial"/>
                <a:cs typeface="Arial"/>
              </a:rPr>
              <a:t>internal  </a:t>
            </a:r>
            <a:r>
              <a:rPr sz="2000" spc="-120" dirty="0">
                <a:solidFill>
                  <a:srgbClr val="5F5F5F"/>
                </a:solidFill>
                <a:latin typeface="Arial"/>
                <a:cs typeface="Arial"/>
              </a:rPr>
              <a:t>forecast</a:t>
            </a:r>
            <a:r>
              <a:rPr sz="2000" spc="-40" dirty="0">
                <a:solidFill>
                  <a:srgbClr val="5F5F5F"/>
                </a:solidFill>
                <a:latin typeface="Arial"/>
                <a:cs typeface="Arial"/>
              </a:rPr>
              <a:t> </a:t>
            </a:r>
            <a:r>
              <a:rPr sz="2000" spc="-170" dirty="0">
                <a:solidFill>
                  <a:srgbClr val="5F5F5F"/>
                </a:solidFill>
                <a:latin typeface="Arial"/>
                <a:cs typeface="Arial"/>
              </a:rPr>
              <a:t>areas</a:t>
            </a:r>
            <a:endParaRPr sz="2000" dirty="0">
              <a:latin typeface="Arial"/>
              <a:cs typeface="Arial"/>
            </a:endParaRPr>
          </a:p>
          <a:p>
            <a:pPr marL="682625" indent="-196215">
              <a:lnSpc>
                <a:spcPts val="2010"/>
              </a:lnSpc>
              <a:buClr>
                <a:srgbClr val="1B5CA4"/>
              </a:buClr>
              <a:buFont typeface="Wingdings"/>
              <a:buChar char=""/>
              <a:tabLst>
                <a:tab pos="683260" algn="l"/>
              </a:tabLst>
            </a:pPr>
            <a:r>
              <a:rPr sz="2000" spc="-210" dirty="0">
                <a:solidFill>
                  <a:srgbClr val="5F5F5F"/>
                </a:solidFill>
                <a:latin typeface="Arial"/>
                <a:cs typeface="Arial"/>
              </a:rPr>
              <a:t>LF </a:t>
            </a:r>
            <a:r>
              <a:rPr sz="2000" spc="-160" dirty="0">
                <a:solidFill>
                  <a:srgbClr val="5F5F5F"/>
                </a:solidFill>
                <a:latin typeface="Arial"/>
                <a:cs typeface="Arial"/>
              </a:rPr>
              <a:t>can </a:t>
            </a:r>
            <a:r>
              <a:rPr sz="2000" spc="-155" dirty="0">
                <a:solidFill>
                  <a:srgbClr val="5F5F5F"/>
                </a:solidFill>
                <a:latin typeface="Arial"/>
                <a:cs typeface="Arial"/>
              </a:rPr>
              <a:t>produce </a:t>
            </a:r>
            <a:r>
              <a:rPr sz="2000" spc="-180" dirty="0">
                <a:solidFill>
                  <a:srgbClr val="5F5F5F"/>
                </a:solidFill>
                <a:latin typeface="Arial"/>
                <a:cs typeface="Arial"/>
              </a:rPr>
              <a:t>a </a:t>
            </a:r>
            <a:r>
              <a:rPr sz="2000" spc="-120" dirty="0">
                <a:solidFill>
                  <a:srgbClr val="5F5F5F"/>
                </a:solidFill>
                <a:latin typeface="Arial"/>
                <a:cs typeface="Arial"/>
              </a:rPr>
              <a:t>forecast </a:t>
            </a:r>
            <a:r>
              <a:rPr sz="2000" spc="-65" dirty="0">
                <a:solidFill>
                  <a:srgbClr val="5F5F5F"/>
                </a:solidFill>
                <a:latin typeface="Arial"/>
                <a:cs typeface="Arial"/>
              </a:rPr>
              <a:t>for </a:t>
            </a:r>
            <a:r>
              <a:rPr sz="2000" spc="-165" dirty="0">
                <a:solidFill>
                  <a:srgbClr val="5F5F5F"/>
                </a:solidFill>
                <a:latin typeface="Arial"/>
                <a:cs typeface="Arial"/>
              </a:rPr>
              <a:t>areas </a:t>
            </a:r>
            <a:r>
              <a:rPr sz="2000" spc="-50" dirty="0">
                <a:solidFill>
                  <a:srgbClr val="5F5F5F"/>
                </a:solidFill>
                <a:latin typeface="Arial"/>
                <a:cs typeface="Arial"/>
              </a:rPr>
              <a:t>without </a:t>
            </a:r>
            <a:r>
              <a:rPr sz="2000" spc="-110" dirty="0">
                <a:solidFill>
                  <a:srgbClr val="5F5F5F"/>
                </a:solidFill>
                <a:latin typeface="Arial"/>
                <a:cs typeface="Arial"/>
              </a:rPr>
              <a:t>weather</a:t>
            </a:r>
            <a:r>
              <a:rPr sz="2000" spc="305" dirty="0">
                <a:solidFill>
                  <a:srgbClr val="5F5F5F"/>
                </a:solidFill>
                <a:latin typeface="Arial"/>
                <a:cs typeface="Arial"/>
              </a:rPr>
              <a:t> </a:t>
            </a:r>
            <a:r>
              <a:rPr sz="2000" spc="-114" dirty="0">
                <a:solidFill>
                  <a:srgbClr val="5F5F5F"/>
                </a:solidFill>
                <a:latin typeface="Arial"/>
                <a:cs typeface="Arial"/>
              </a:rPr>
              <a:t>variable</a:t>
            </a:r>
            <a:endParaRPr sz="2000" dirty="0">
              <a:latin typeface="Arial"/>
              <a:cs typeface="Arial"/>
            </a:endParaRPr>
          </a:p>
          <a:p>
            <a:pPr marL="682625" indent="-196215">
              <a:lnSpc>
                <a:spcPts val="2280"/>
              </a:lnSpc>
              <a:buClr>
                <a:srgbClr val="1B5CA4"/>
              </a:buClr>
              <a:buFont typeface="Wingdings"/>
              <a:buChar char=""/>
              <a:tabLst>
                <a:tab pos="683260" algn="l"/>
              </a:tabLst>
            </a:pPr>
            <a:r>
              <a:rPr sz="2000" spc="-150" dirty="0">
                <a:solidFill>
                  <a:srgbClr val="5F5F5F"/>
                </a:solidFill>
                <a:latin typeface="Arial"/>
                <a:cs typeface="Arial"/>
              </a:rPr>
              <a:t>Provides </a:t>
            </a:r>
            <a:r>
              <a:rPr sz="2000" spc="-145" dirty="0">
                <a:solidFill>
                  <a:srgbClr val="5F5F5F"/>
                </a:solidFill>
                <a:latin typeface="Arial"/>
                <a:cs typeface="Arial"/>
              </a:rPr>
              <a:t>extensive </a:t>
            </a:r>
            <a:r>
              <a:rPr sz="2000" spc="-120" dirty="0">
                <a:solidFill>
                  <a:srgbClr val="5F5F5F"/>
                </a:solidFill>
                <a:latin typeface="Arial"/>
                <a:cs typeface="Arial"/>
              </a:rPr>
              <a:t>data </a:t>
            </a:r>
            <a:r>
              <a:rPr sz="2000" spc="-165" dirty="0">
                <a:solidFill>
                  <a:srgbClr val="5F5F5F"/>
                </a:solidFill>
                <a:latin typeface="Arial"/>
                <a:cs typeface="Arial"/>
              </a:rPr>
              <a:t>change </a:t>
            </a:r>
            <a:r>
              <a:rPr sz="2000" spc="-110" dirty="0">
                <a:solidFill>
                  <a:srgbClr val="5F5F5F"/>
                </a:solidFill>
                <a:latin typeface="Arial"/>
                <a:cs typeface="Arial"/>
              </a:rPr>
              <a:t>capabilities</a:t>
            </a:r>
            <a:r>
              <a:rPr sz="2000" spc="-265" dirty="0">
                <a:solidFill>
                  <a:srgbClr val="5F5F5F"/>
                </a:solidFill>
                <a:latin typeface="Arial"/>
                <a:cs typeface="Arial"/>
              </a:rPr>
              <a:t> </a:t>
            </a:r>
            <a:r>
              <a:rPr sz="2000" spc="-55" dirty="0">
                <a:solidFill>
                  <a:srgbClr val="5F5F5F"/>
                </a:solidFill>
                <a:latin typeface="Arial"/>
                <a:cs typeface="Arial"/>
              </a:rPr>
              <a:t>:</a:t>
            </a:r>
            <a:endParaRPr sz="2000" dirty="0">
              <a:latin typeface="Arial"/>
              <a:cs typeface="Arial"/>
            </a:endParaRPr>
          </a:p>
          <a:p>
            <a:pPr marL="1155700" lvl="1" indent="-229235">
              <a:lnSpc>
                <a:spcPct val="100000"/>
              </a:lnSpc>
              <a:spcBef>
                <a:spcPts val="420"/>
              </a:spcBef>
              <a:buClr>
                <a:srgbClr val="1B5CA4"/>
              </a:buClr>
              <a:buChar char="•"/>
              <a:tabLst>
                <a:tab pos="1155700" algn="l"/>
                <a:tab pos="1156335" algn="l"/>
              </a:tabLst>
            </a:pPr>
            <a:r>
              <a:rPr sz="2000" spc="-114" dirty="0">
                <a:solidFill>
                  <a:srgbClr val="003399"/>
                </a:solidFill>
                <a:latin typeface="Arial"/>
                <a:cs typeface="Arial"/>
              </a:rPr>
              <a:t>2 </a:t>
            </a:r>
            <a:r>
              <a:rPr sz="2000" spc="-165" dirty="0">
                <a:solidFill>
                  <a:srgbClr val="003399"/>
                </a:solidFill>
                <a:latin typeface="Arial"/>
                <a:cs typeface="Arial"/>
              </a:rPr>
              <a:t>weeks </a:t>
            </a:r>
            <a:r>
              <a:rPr sz="2000" spc="-60" dirty="0">
                <a:solidFill>
                  <a:srgbClr val="003399"/>
                </a:solidFill>
                <a:latin typeface="Arial"/>
                <a:cs typeface="Arial"/>
              </a:rPr>
              <a:t>in </a:t>
            </a:r>
            <a:r>
              <a:rPr sz="2000" spc="-100" dirty="0">
                <a:solidFill>
                  <a:srgbClr val="003399"/>
                </a:solidFill>
                <a:latin typeface="Arial"/>
                <a:cs typeface="Arial"/>
              </a:rPr>
              <a:t>the</a:t>
            </a:r>
            <a:r>
              <a:rPr sz="2000" spc="260" dirty="0">
                <a:solidFill>
                  <a:srgbClr val="003399"/>
                </a:solidFill>
                <a:latin typeface="Arial"/>
                <a:cs typeface="Arial"/>
              </a:rPr>
              <a:t> </a:t>
            </a:r>
            <a:r>
              <a:rPr sz="2000" spc="-125" dirty="0">
                <a:solidFill>
                  <a:srgbClr val="003399"/>
                </a:solidFill>
                <a:latin typeface="Arial"/>
                <a:cs typeface="Arial"/>
              </a:rPr>
              <a:t>past</a:t>
            </a:r>
            <a:endParaRPr sz="2000" dirty="0">
              <a:latin typeface="Arial"/>
              <a:cs typeface="Arial"/>
            </a:endParaRPr>
          </a:p>
          <a:p>
            <a:pPr marL="1155700" lvl="1" indent="-229235">
              <a:lnSpc>
                <a:spcPct val="100000"/>
              </a:lnSpc>
              <a:spcBef>
                <a:spcPts val="480"/>
              </a:spcBef>
              <a:buClr>
                <a:srgbClr val="1B5CA4"/>
              </a:buClr>
              <a:buChar char="•"/>
              <a:tabLst>
                <a:tab pos="1155700" algn="l"/>
                <a:tab pos="1156335" algn="l"/>
              </a:tabLst>
            </a:pPr>
            <a:r>
              <a:rPr sz="2000" spc="-165" dirty="0">
                <a:solidFill>
                  <a:srgbClr val="003399"/>
                </a:solidFill>
                <a:latin typeface="Arial"/>
                <a:cs typeface="Arial"/>
              </a:rPr>
              <a:t>schedule   </a:t>
            </a:r>
            <a:r>
              <a:rPr sz="2000" spc="-90" dirty="0">
                <a:solidFill>
                  <a:srgbClr val="003399"/>
                </a:solidFill>
                <a:latin typeface="Arial"/>
                <a:cs typeface="Arial"/>
              </a:rPr>
              <a:t>of  </a:t>
            </a:r>
            <a:r>
              <a:rPr sz="2000" spc="-120" dirty="0">
                <a:solidFill>
                  <a:srgbClr val="003399"/>
                </a:solidFill>
                <a:latin typeface="Arial"/>
                <a:cs typeface="Arial"/>
              </a:rPr>
              <a:t>corrections  </a:t>
            </a:r>
            <a:r>
              <a:rPr sz="2000" spc="-65" dirty="0">
                <a:solidFill>
                  <a:srgbClr val="003399"/>
                </a:solidFill>
                <a:latin typeface="Arial"/>
                <a:cs typeface="Arial"/>
              </a:rPr>
              <a:t>to  </a:t>
            </a:r>
            <a:r>
              <a:rPr sz="2000" spc="-200" dirty="0">
                <a:solidFill>
                  <a:srgbClr val="003399"/>
                </a:solidFill>
                <a:latin typeface="Arial"/>
                <a:cs typeface="Arial"/>
              </a:rPr>
              <a:t>be   </a:t>
            </a:r>
            <a:r>
              <a:rPr sz="2000" spc="-130" dirty="0">
                <a:solidFill>
                  <a:srgbClr val="003399"/>
                </a:solidFill>
                <a:latin typeface="Arial"/>
                <a:cs typeface="Arial"/>
              </a:rPr>
              <a:t>applied   </a:t>
            </a:r>
            <a:r>
              <a:rPr sz="2000" spc="-60" dirty="0">
                <a:solidFill>
                  <a:srgbClr val="003399"/>
                </a:solidFill>
                <a:latin typeface="Arial"/>
                <a:cs typeface="Arial"/>
              </a:rPr>
              <a:t>in  </a:t>
            </a:r>
            <a:r>
              <a:rPr sz="2000" spc="-100" dirty="0">
                <a:solidFill>
                  <a:srgbClr val="003399"/>
                </a:solidFill>
                <a:latin typeface="Arial"/>
                <a:cs typeface="Arial"/>
              </a:rPr>
              <a:t>the</a:t>
            </a:r>
            <a:r>
              <a:rPr sz="2000" spc="-40" dirty="0">
                <a:solidFill>
                  <a:srgbClr val="003399"/>
                </a:solidFill>
                <a:latin typeface="Arial"/>
                <a:cs typeface="Arial"/>
              </a:rPr>
              <a:t> </a:t>
            </a:r>
            <a:r>
              <a:rPr sz="2000" spc="-75" dirty="0">
                <a:solidFill>
                  <a:srgbClr val="003399"/>
                </a:solidFill>
                <a:latin typeface="Arial"/>
                <a:cs typeface="Arial"/>
              </a:rPr>
              <a:t>future</a:t>
            </a:r>
            <a:endParaRPr sz="2000" dirty="0">
              <a:latin typeface="Arial"/>
              <a:cs typeface="Arial"/>
            </a:endParaRPr>
          </a:p>
          <a:p>
            <a:pPr marL="1155700" lvl="1" indent="-229235">
              <a:lnSpc>
                <a:spcPts val="2310"/>
              </a:lnSpc>
              <a:spcBef>
                <a:spcPts val="480"/>
              </a:spcBef>
              <a:buClr>
                <a:srgbClr val="1B5CA4"/>
              </a:buClr>
              <a:buChar char="•"/>
              <a:tabLst>
                <a:tab pos="1155700" algn="l"/>
                <a:tab pos="1156335" algn="l"/>
              </a:tabLst>
            </a:pPr>
            <a:r>
              <a:rPr sz="2000" spc="-100" dirty="0">
                <a:solidFill>
                  <a:srgbClr val="003399"/>
                </a:solidFill>
                <a:latin typeface="Arial"/>
                <a:cs typeface="Arial"/>
              </a:rPr>
              <a:t>automatic  </a:t>
            </a:r>
            <a:r>
              <a:rPr sz="2000" spc="-114" dirty="0">
                <a:solidFill>
                  <a:srgbClr val="003399"/>
                </a:solidFill>
                <a:latin typeface="Arial"/>
                <a:cs typeface="Arial"/>
              </a:rPr>
              <a:t>re-scaling  </a:t>
            </a:r>
            <a:r>
              <a:rPr sz="2000" spc="-135" dirty="0">
                <a:solidFill>
                  <a:srgbClr val="003399"/>
                </a:solidFill>
                <a:latin typeface="Arial"/>
                <a:cs typeface="Arial"/>
              </a:rPr>
              <a:t>between  </a:t>
            </a:r>
            <a:r>
              <a:rPr sz="2000" spc="-110" dirty="0">
                <a:solidFill>
                  <a:srgbClr val="003399"/>
                </a:solidFill>
                <a:latin typeface="Arial"/>
                <a:cs typeface="Arial"/>
              </a:rPr>
              <a:t>2  </a:t>
            </a:r>
            <a:r>
              <a:rPr sz="2000" spc="-150" dirty="0">
                <a:solidFill>
                  <a:srgbClr val="003399"/>
                </a:solidFill>
                <a:latin typeface="Arial"/>
                <a:cs typeface="Arial"/>
              </a:rPr>
              <a:t>user </a:t>
            </a:r>
            <a:r>
              <a:rPr sz="2000" spc="-135" dirty="0">
                <a:solidFill>
                  <a:srgbClr val="003399"/>
                </a:solidFill>
                <a:latin typeface="Arial"/>
                <a:cs typeface="Arial"/>
              </a:rPr>
              <a:t>specified  </a:t>
            </a:r>
            <a:r>
              <a:rPr sz="2000" spc="-20" dirty="0">
                <a:solidFill>
                  <a:srgbClr val="003399"/>
                </a:solidFill>
                <a:latin typeface="Arial"/>
                <a:cs typeface="Arial"/>
              </a:rPr>
              <a:t> </a:t>
            </a:r>
            <a:r>
              <a:rPr sz="2000" spc="-105" dirty="0">
                <a:solidFill>
                  <a:srgbClr val="003399"/>
                </a:solidFill>
                <a:latin typeface="Arial"/>
                <a:cs typeface="Arial"/>
              </a:rPr>
              <a:t>points</a:t>
            </a:r>
            <a:endParaRPr sz="2000" dirty="0">
              <a:latin typeface="Arial"/>
              <a:cs typeface="Arial"/>
            </a:endParaRPr>
          </a:p>
          <a:p>
            <a:pPr marL="682625" indent="-196215">
              <a:lnSpc>
                <a:spcPts val="2310"/>
              </a:lnSpc>
              <a:buClr>
                <a:srgbClr val="1B5CA4"/>
              </a:buClr>
              <a:buFont typeface="Wingdings"/>
              <a:buChar char=""/>
              <a:tabLst>
                <a:tab pos="683260" algn="l"/>
              </a:tabLst>
            </a:pPr>
            <a:r>
              <a:rPr sz="2000" spc="-170" dirty="0">
                <a:solidFill>
                  <a:srgbClr val="5F5F5F"/>
                </a:solidFill>
                <a:latin typeface="Arial"/>
                <a:cs typeface="Arial"/>
              </a:rPr>
              <a:t>Tracks</a:t>
            </a:r>
            <a:r>
              <a:rPr sz="2000" spc="210" dirty="0">
                <a:solidFill>
                  <a:srgbClr val="5F5F5F"/>
                </a:solidFill>
                <a:latin typeface="Arial"/>
                <a:cs typeface="Arial"/>
              </a:rPr>
              <a:t> </a:t>
            </a:r>
            <a:r>
              <a:rPr sz="2000" spc="-114" dirty="0">
                <a:solidFill>
                  <a:srgbClr val="5F5F5F"/>
                </a:solidFill>
                <a:latin typeface="Arial"/>
                <a:cs typeface="Arial"/>
              </a:rPr>
              <a:t>forecasting </a:t>
            </a:r>
            <a:r>
              <a:rPr sz="2000" spc="-95" dirty="0">
                <a:solidFill>
                  <a:srgbClr val="5F5F5F"/>
                </a:solidFill>
                <a:latin typeface="Arial"/>
                <a:cs typeface="Arial"/>
              </a:rPr>
              <a:t>error</a:t>
            </a:r>
            <a:r>
              <a:rPr sz="2000" spc="265" dirty="0">
                <a:solidFill>
                  <a:srgbClr val="5F5F5F"/>
                </a:solidFill>
                <a:latin typeface="Arial"/>
                <a:cs typeface="Arial"/>
              </a:rPr>
              <a:t> </a:t>
            </a:r>
            <a:r>
              <a:rPr sz="2000" spc="-110" dirty="0">
                <a:solidFill>
                  <a:srgbClr val="5F5F5F"/>
                </a:solidFill>
                <a:latin typeface="Arial"/>
                <a:cs typeface="Arial"/>
              </a:rPr>
              <a:t>characteristics</a:t>
            </a:r>
            <a:endParaRPr sz="2000" dirty="0">
              <a:latin typeface="Arial"/>
              <a:cs typeface="Arial"/>
            </a:endParaRPr>
          </a:p>
        </p:txBody>
      </p:sp>
      <p:sp>
        <p:nvSpPr>
          <p:cNvPr id="3" name="object 3"/>
          <p:cNvSpPr txBox="1">
            <a:spLocks noGrp="1"/>
          </p:cNvSpPr>
          <p:nvPr>
            <p:ph type="title"/>
          </p:nvPr>
        </p:nvSpPr>
        <p:spPr>
          <a:xfrm>
            <a:off x="467544" y="610400"/>
            <a:ext cx="8259844" cy="627736"/>
          </a:xfrm>
          <a:prstGeom prst="rect">
            <a:avLst/>
          </a:prstGeom>
        </p:spPr>
        <p:txBody>
          <a:bodyPr vert="horz" wrap="square" lIns="0" tIns="12065" rIns="0" bIns="0" rtlCol="0">
            <a:spAutoFit/>
          </a:bodyPr>
          <a:lstStyle/>
          <a:p>
            <a:pPr marL="12700">
              <a:lnSpc>
                <a:spcPct val="100000"/>
              </a:lnSpc>
              <a:spcBef>
                <a:spcPts val="95"/>
              </a:spcBef>
              <a:tabLst>
                <a:tab pos="523875" algn="l"/>
                <a:tab pos="784860" algn="l"/>
                <a:tab pos="1963420" algn="l"/>
                <a:tab pos="2797175" algn="l"/>
              </a:tabLst>
            </a:pPr>
            <a:r>
              <a:rPr spc="-300" dirty="0"/>
              <a:t>LF	</a:t>
            </a:r>
            <a:r>
              <a:rPr spc="-80" dirty="0"/>
              <a:t>:	</a:t>
            </a:r>
            <a:r>
              <a:rPr spc="-235" dirty="0" smtClean="0"/>
              <a:t>System</a:t>
            </a:r>
            <a:r>
              <a:rPr lang="en-IN" spc="-235" dirty="0" smtClean="0"/>
              <a:t> </a:t>
            </a:r>
            <a:r>
              <a:rPr spc="-260" dirty="0" smtClean="0"/>
              <a:t>Load</a:t>
            </a:r>
            <a:r>
              <a:rPr lang="en-IN" spc="-260" dirty="0" smtClean="0"/>
              <a:t> </a:t>
            </a:r>
            <a:r>
              <a:rPr spc="-190" dirty="0" smtClean="0"/>
              <a:t>Forecasting</a:t>
            </a:r>
            <a:endParaRPr spc="-190" dirty="0"/>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786120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552" y="1052736"/>
            <a:ext cx="6781584" cy="627736"/>
          </a:xfrm>
          <a:prstGeom prst="rect">
            <a:avLst/>
          </a:prstGeom>
        </p:spPr>
        <p:txBody>
          <a:bodyPr vert="horz" wrap="square" lIns="0" tIns="12065" rIns="0" bIns="0" rtlCol="0">
            <a:spAutoFit/>
          </a:bodyPr>
          <a:lstStyle/>
          <a:p>
            <a:pPr marL="12700">
              <a:lnSpc>
                <a:spcPct val="100000"/>
              </a:lnSpc>
              <a:spcBef>
                <a:spcPts val="95"/>
              </a:spcBef>
            </a:pPr>
            <a:r>
              <a:rPr spc="-300" dirty="0"/>
              <a:t>LF </a:t>
            </a:r>
            <a:r>
              <a:rPr spc="-80" dirty="0"/>
              <a:t>: </a:t>
            </a:r>
            <a:r>
              <a:rPr spc="-215" dirty="0"/>
              <a:t>Related</a:t>
            </a:r>
            <a:r>
              <a:rPr spc="-440" dirty="0"/>
              <a:t> </a:t>
            </a:r>
            <a:r>
              <a:rPr spc="-160" dirty="0"/>
              <a:t>applications</a:t>
            </a:r>
          </a:p>
        </p:txBody>
      </p:sp>
      <p:sp>
        <p:nvSpPr>
          <p:cNvPr id="3" name="object 3"/>
          <p:cNvSpPr txBox="1"/>
          <p:nvPr/>
        </p:nvSpPr>
        <p:spPr>
          <a:xfrm>
            <a:off x="683568" y="2564904"/>
            <a:ext cx="3674110" cy="2271395"/>
          </a:xfrm>
          <a:prstGeom prst="rect">
            <a:avLst/>
          </a:prstGeom>
        </p:spPr>
        <p:txBody>
          <a:bodyPr vert="horz" wrap="square" lIns="0" tIns="69850" rIns="0" bIns="0" rtlCol="0">
            <a:spAutoFit/>
          </a:bodyPr>
          <a:lstStyle/>
          <a:p>
            <a:pPr marL="12700">
              <a:lnSpc>
                <a:spcPct val="100000"/>
              </a:lnSpc>
              <a:spcBef>
                <a:spcPts val="550"/>
              </a:spcBef>
            </a:pPr>
            <a:r>
              <a:rPr sz="2000" dirty="0">
                <a:solidFill>
                  <a:srgbClr val="1B5CA4"/>
                </a:solidFill>
                <a:latin typeface="Wingdings"/>
                <a:cs typeface="Wingdings"/>
              </a:rPr>
              <a:t></a:t>
            </a:r>
            <a:r>
              <a:rPr sz="2000" dirty="0">
                <a:solidFill>
                  <a:srgbClr val="1B5CA4"/>
                </a:solidFill>
                <a:latin typeface="Times New Roman"/>
                <a:cs typeface="Times New Roman"/>
              </a:rPr>
              <a:t> </a:t>
            </a:r>
            <a:r>
              <a:rPr sz="2000" b="1" spc="-190" dirty="0">
                <a:solidFill>
                  <a:srgbClr val="5F5F5F"/>
                </a:solidFill>
                <a:latin typeface="Arial"/>
                <a:cs typeface="Arial"/>
              </a:rPr>
              <a:t>Provides </a:t>
            </a:r>
            <a:r>
              <a:rPr sz="2000" b="1" spc="-114" dirty="0">
                <a:solidFill>
                  <a:srgbClr val="5F5F5F"/>
                </a:solidFill>
                <a:latin typeface="Arial"/>
                <a:cs typeface="Arial"/>
              </a:rPr>
              <a:t>2 </a:t>
            </a:r>
            <a:r>
              <a:rPr sz="2000" b="1" spc="-110" dirty="0">
                <a:solidFill>
                  <a:srgbClr val="5F5F5F"/>
                </a:solidFill>
                <a:latin typeface="Arial"/>
                <a:cs typeface="Arial"/>
              </a:rPr>
              <a:t>different</a:t>
            </a:r>
            <a:r>
              <a:rPr sz="2000" b="1" spc="-55" dirty="0">
                <a:solidFill>
                  <a:srgbClr val="5F5F5F"/>
                </a:solidFill>
                <a:latin typeface="Arial"/>
                <a:cs typeface="Arial"/>
              </a:rPr>
              <a:t> </a:t>
            </a:r>
            <a:r>
              <a:rPr sz="2000" b="1" spc="-175" dirty="0">
                <a:solidFill>
                  <a:srgbClr val="5F5F5F"/>
                </a:solidFill>
                <a:latin typeface="Arial"/>
                <a:cs typeface="Arial"/>
              </a:rPr>
              <a:t>applications</a:t>
            </a:r>
            <a:endParaRPr sz="2000" dirty="0">
              <a:latin typeface="Arial"/>
              <a:cs typeface="Arial"/>
            </a:endParaRPr>
          </a:p>
          <a:p>
            <a:pPr marL="756285" indent="-286385">
              <a:lnSpc>
                <a:spcPct val="100000"/>
              </a:lnSpc>
              <a:spcBef>
                <a:spcPts val="400"/>
              </a:spcBef>
              <a:buClr>
                <a:srgbClr val="1B5CA4"/>
              </a:buClr>
              <a:buFont typeface="Wingdings"/>
              <a:buChar char=""/>
              <a:tabLst>
                <a:tab pos="756285" algn="l"/>
                <a:tab pos="756920" algn="l"/>
              </a:tabLst>
            </a:pPr>
            <a:r>
              <a:rPr sz="1800" spc="-195" dirty="0">
                <a:solidFill>
                  <a:srgbClr val="5F5F5F"/>
                </a:solidFill>
                <a:latin typeface="Arial"/>
                <a:cs typeface="Arial"/>
              </a:rPr>
              <a:t>LFMODEL</a:t>
            </a:r>
            <a:r>
              <a:rPr sz="1800" spc="-85" dirty="0">
                <a:solidFill>
                  <a:srgbClr val="5F5F5F"/>
                </a:solidFill>
                <a:latin typeface="Arial"/>
                <a:cs typeface="Arial"/>
              </a:rPr>
              <a:t> </a:t>
            </a:r>
            <a:r>
              <a:rPr sz="1800" spc="-95" dirty="0">
                <a:solidFill>
                  <a:srgbClr val="5F5F5F"/>
                </a:solidFill>
                <a:latin typeface="Arial"/>
                <a:cs typeface="Arial"/>
              </a:rPr>
              <a:t>application</a:t>
            </a:r>
            <a:endParaRPr sz="1800" dirty="0">
              <a:latin typeface="Arial"/>
              <a:cs typeface="Arial"/>
            </a:endParaRPr>
          </a:p>
          <a:p>
            <a:pPr marL="1155065" lvl="1" indent="-228600">
              <a:lnSpc>
                <a:spcPct val="100000"/>
              </a:lnSpc>
              <a:spcBef>
                <a:spcPts val="380"/>
              </a:spcBef>
              <a:buClr>
                <a:srgbClr val="1B5CA4"/>
              </a:buClr>
              <a:buChar char="•"/>
              <a:tabLst>
                <a:tab pos="1155065" algn="l"/>
                <a:tab pos="1155700" algn="l"/>
              </a:tabLst>
            </a:pPr>
            <a:r>
              <a:rPr sz="1800" spc="-114" dirty="0">
                <a:solidFill>
                  <a:srgbClr val="5F5F5F"/>
                </a:solidFill>
                <a:latin typeface="Arial"/>
                <a:cs typeface="Arial"/>
              </a:rPr>
              <a:t>Model</a:t>
            </a:r>
            <a:r>
              <a:rPr sz="1800" spc="-85" dirty="0">
                <a:solidFill>
                  <a:srgbClr val="5F5F5F"/>
                </a:solidFill>
                <a:latin typeface="Arial"/>
                <a:cs typeface="Arial"/>
              </a:rPr>
              <a:t> </a:t>
            </a:r>
            <a:r>
              <a:rPr sz="1800" spc="-75" dirty="0">
                <a:solidFill>
                  <a:srgbClr val="5F5F5F"/>
                </a:solidFill>
                <a:latin typeface="Arial"/>
                <a:cs typeface="Arial"/>
              </a:rPr>
              <a:t>definition</a:t>
            </a:r>
            <a:endParaRPr sz="1800" dirty="0">
              <a:latin typeface="Arial"/>
              <a:cs typeface="Arial"/>
            </a:endParaRPr>
          </a:p>
          <a:p>
            <a:pPr marL="1155065" lvl="1" indent="-228600">
              <a:lnSpc>
                <a:spcPct val="100000"/>
              </a:lnSpc>
              <a:spcBef>
                <a:spcPts val="430"/>
              </a:spcBef>
              <a:buClr>
                <a:srgbClr val="1B5CA4"/>
              </a:buClr>
              <a:buChar char="•"/>
              <a:tabLst>
                <a:tab pos="1155065" algn="l"/>
                <a:tab pos="1155700" algn="l"/>
              </a:tabLst>
            </a:pPr>
            <a:r>
              <a:rPr sz="1800" spc="-75" dirty="0">
                <a:solidFill>
                  <a:srgbClr val="5F5F5F"/>
                </a:solidFill>
                <a:latin typeface="Arial"/>
                <a:cs typeface="Arial"/>
              </a:rPr>
              <a:t>Off-line</a:t>
            </a:r>
            <a:r>
              <a:rPr sz="1800" spc="-100" dirty="0">
                <a:solidFill>
                  <a:srgbClr val="5F5F5F"/>
                </a:solidFill>
                <a:latin typeface="Arial"/>
                <a:cs typeface="Arial"/>
              </a:rPr>
              <a:t> </a:t>
            </a:r>
            <a:r>
              <a:rPr sz="1800" spc="-114" dirty="0">
                <a:solidFill>
                  <a:srgbClr val="5F5F5F"/>
                </a:solidFill>
                <a:latin typeface="Arial"/>
                <a:cs typeface="Arial"/>
              </a:rPr>
              <a:t>study</a:t>
            </a:r>
            <a:endParaRPr sz="1800" dirty="0">
              <a:latin typeface="Arial"/>
              <a:cs typeface="Arial"/>
            </a:endParaRPr>
          </a:p>
          <a:p>
            <a:pPr lvl="1">
              <a:lnSpc>
                <a:spcPct val="100000"/>
              </a:lnSpc>
              <a:spcBef>
                <a:spcPts val="5"/>
              </a:spcBef>
              <a:buClr>
                <a:srgbClr val="1B5CA4"/>
              </a:buClr>
              <a:buFont typeface="Arial"/>
              <a:buChar char="•"/>
            </a:pPr>
            <a:endParaRPr sz="2100" dirty="0">
              <a:latin typeface="Times New Roman"/>
              <a:cs typeface="Times New Roman"/>
            </a:endParaRPr>
          </a:p>
          <a:p>
            <a:pPr marL="756285" indent="-286385">
              <a:lnSpc>
                <a:spcPct val="100000"/>
              </a:lnSpc>
              <a:buClr>
                <a:srgbClr val="1B5CA4"/>
              </a:buClr>
              <a:buFont typeface="Wingdings"/>
              <a:buChar char=""/>
              <a:tabLst>
                <a:tab pos="756285" algn="l"/>
                <a:tab pos="756920" algn="l"/>
              </a:tabLst>
            </a:pPr>
            <a:r>
              <a:rPr sz="1800" spc="-190" dirty="0">
                <a:solidFill>
                  <a:srgbClr val="5F5F5F"/>
                </a:solidFill>
                <a:latin typeface="Arial"/>
                <a:cs typeface="Arial"/>
              </a:rPr>
              <a:t>LF</a:t>
            </a:r>
            <a:r>
              <a:rPr sz="1800" spc="-70" dirty="0">
                <a:solidFill>
                  <a:srgbClr val="5F5F5F"/>
                </a:solidFill>
                <a:latin typeface="Arial"/>
                <a:cs typeface="Arial"/>
              </a:rPr>
              <a:t> </a:t>
            </a:r>
            <a:r>
              <a:rPr sz="1800" spc="-95" dirty="0">
                <a:solidFill>
                  <a:srgbClr val="5F5F5F"/>
                </a:solidFill>
                <a:latin typeface="Arial"/>
                <a:cs typeface="Arial"/>
              </a:rPr>
              <a:t>application</a:t>
            </a:r>
            <a:endParaRPr sz="1800" dirty="0">
              <a:latin typeface="Arial"/>
              <a:cs typeface="Arial"/>
            </a:endParaRPr>
          </a:p>
          <a:p>
            <a:pPr marL="1155065" lvl="1" indent="-228600">
              <a:lnSpc>
                <a:spcPct val="100000"/>
              </a:lnSpc>
              <a:spcBef>
                <a:spcPts val="380"/>
              </a:spcBef>
              <a:buClr>
                <a:srgbClr val="1B5CA4"/>
              </a:buClr>
              <a:buChar char="•"/>
              <a:tabLst>
                <a:tab pos="1155065" algn="l"/>
                <a:tab pos="1155700" algn="l"/>
              </a:tabLst>
            </a:pPr>
            <a:r>
              <a:rPr sz="1800" spc="-100" dirty="0">
                <a:solidFill>
                  <a:srgbClr val="5F5F5F"/>
                </a:solidFill>
                <a:latin typeface="Arial"/>
                <a:cs typeface="Arial"/>
              </a:rPr>
              <a:t>On-line</a:t>
            </a:r>
            <a:r>
              <a:rPr sz="1800" spc="-95" dirty="0">
                <a:solidFill>
                  <a:srgbClr val="5F5F5F"/>
                </a:solidFill>
                <a:latin typeface="Arial"/>
                <a:cs typeface="Arial"/>
              </a:rPr>
              <a:t> </a:t>
            </a:r>
            <a:r>
              <a:rPr sz="1800" spc="-105" dirty="0">
                <a:solidFill>
                  <a:srgbClr val="5F5F5F"/>
                </a:solidFill>
                <a:latin typeface="Arial"/>
                <a:cs typeface="Arial"/>
              </a:rPr>
              <a:t>forecasting</a:t>
            </a:r>
            <a:endParaRPr sz="1800" dirty="0">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3417376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260648"/>
            <a:ext cx="6456596" cy="627736"/>
          </a:xfrm>
          <a:prstGeom prst="rect">
            <a:avLst/>
          </a:prstGeom>
        </p:spPr>
        <p:txBody>
          <a:bodyPr vert="horz" wrap="square" lIns="0" tIns="12065" rIns="0" bIns="0" rtlCol="0">
            <a:spAutoFit/>
          </a:bodyPr>
          <a:lstStyle/>
          <a:p>
            <a:pPr marL="12700">
              <a:lnSpc>
                <a:spcPct val="100000"/>
              </a:lnSpc>
              <a:spcBef>
                <a:spcPts val="95"/>
              </a:spcBef>
            </a:pPr>
            <a:r>
              <a:rPr spc="-295" dirty="0"/>
              <a:t>LF </a:t>
            </a:r>
            <a:r>
              <a:rPr spc="-180" dirty="0" smtClean="0"/>
              <a:t>Model</a:t>
            </a:r>
            <a:r>
              <a:rPr spc="-455" dirty="0" smtClean="0"/>
              <a:t> </a:t>
            </a:r>
            <a:r>
              <a:rPr spc="-165" dirty="0"/>
              <a:t>Preparation</a:t>
            </a:r>
          </a:p>
        </p:txBody>
      </p:sp>
      <p:sp>
        <p:nvSpPr>
          <p:cNvPr id="3" name="object 3"/>
          <p:cNvSpPr/>
          <p:nvPr/>
        </p:nvSpPr>
        <p:spPr>
          <a:xfrm>
            <a:off x="2732151" y="1022176"/>
            <a:ext cx="3581400" cy="5791200"/>
          </a:xfrm>
          <a:custGeom>
            <a:avLst/>
            <a:gdLst/>
            <a:ahLst/>
            <a:cxnLst/>
            <a:rect l="l" t="t" r="r" b="b"/>
            <a:pathLst>
              <a:path w="3581400" h="5791200">
                <a:moveTo>
                  <a:pt x="0" y="5791200"/>
                </a:moveTo>
                <a:lnTo>
                  <a:pt x="3581400" y="5791200"/>
                </a:lnTo>
                <a:lnTo>
                  <a:pt x="3581400" y="0"/>
                </a:lnTo>
                <a:lnTo>
                  <a:pt x="0" y="0"/>
                </a:lnTo>
                <a:lnTo>
                  <a:pt x="0" y="5791200"/>
                </a:lnTo>
                <a:close/>
              </a:path>
            </a:pathLst>
          </a:custGeom>
          <a:ln w="57150">
            <a:solidFill>
              <a:srgbClr val="FF9900"/>
            </a:solidFill>
          </a:ln>
        </p:spPr>
        <p:txBody>
          <a:bodyPr wrap="square" lIns="0" tIns="0" rIns="0" bIns="0" rtlCol="0"/>
          <a:lstStyle/>
          <a:p>
            <a:endParaRPr/>
          </a:p>
        </p:txBody>
      </p:sp>
      <p:sp>
        <p:nvSpPr>
          <p:cNvPr id="4" name="object 4"/>
          <p:cNvSpPr txBox="1"/>
          <p:nvPr/>
        </p:nvSpPr>
        <p:spPr>
          <a:xfrm>
            <a:off x="3133725" y="1479376"/>
            <a:ext cx="2559050" cy="349250"/>
          </a:xfrm>
          <a:prstGeom prst="rect">
            <a:avLst/>
          </a:prstGeom>
          <a:ln w="12700">
            <a:solidFill>
              <a:srgbClr val="FF9900"/>
            </a:solidFill>
          </a:ln>
        </p:spPr>
        <p:txBody>
          <a:bodyPr vert="horz" wrap="square" lIns="0" tIns="20955" rIns="0" bIns="0" rtlCol="0">
            <a:spAutoFit/>
          </a:bodyPr>
          <a:lstStyle/>
          <a:p>
            <a:pPr marL="257175">
              <a:lnSpc>
                <a:spcPct val="100000"/>
              </a:lnSpc>
              <a:spcBef>
                <a:spcPts val="165"/>
              </a:spcBef>
            </a:pPr>
            <a:r>
              <a:rPr sz="1600" b="1" spc="-105" dirty="0">
                <a:solidFill>
                  <a:srgbClr val="003399"/>
                </a:solidFill>
                <a:latin typeface="Arial"/>
                <a:cs typeface="Arial"/>
              </a:rPr>
              <a:t>Define/modify the</a:t>
            </a:r>
            <a:r>
              <a:rPr sz="1600" b="1" spc="10" dirty="0">
                <a:solidFill>
                  <a:srgbClr val="003399"/>
                </a:solidFill>
                <a:latin typeface="Arial"/>
                <a:cs typeface="Arial"/>
              </a:rPr>
              <a:t> </a:t>
            </a:r>
            <a:r>
              <a:rPr sz="1600" b="1" spc="-165" dirty="0">
                <a:solidFill>
                  <a:srgbClr val="003399"/>
                </a:solidFill>
                <a:latin typeface="Arial"/>
                <a:cs typeface="Arial"/>
              </a:rPr>
              <a:t>model</a:t>
            </a:r>
            <a:endParaRPr sz="1600">
              <a:latin typeface="Arial"/>
              <a:cs typeface="Arial"/>
            </a:endParaRPr>
          </a:p>
        </p:txBody>
      </p:sp>
      <p:sp>
        <p:nvSpPr>
          <p:cNvPr id="5" name="object 5"/>
          <p:cNvSpPr txBox="1"/>
          <p:nvPr/>
        </p:nvSpPr>
        <p:spPr>
          <a:xfrm>
            <a:off x="3495675" y="2241376"/>
            <a:ext cx="1993900" cy="349250"/>
          </a:xfrm>
          <a:prstGeom prst="rect">
            <a:avLst/>
          </a:prstGeom>
          <a:ln w="12700">
            <a:solidFill>
              <a:srgbClr val="FF9900"/>
            </a:solidFill>
          </a:ln>
        </p:spPr>
        <p:txBody>
          <a:bodyPr vert="horz" wrap="square" lIns="0" tIns="21590" rIns="0" bIns="0" rtlCol="0">
            <a:spAutoFit/>
          </a:bodyPr>
          <a:lstStyle/>
          <a:p>
            <a:pPr marL="229870">
              <a:lnSpc>
                <a:spcPct val="100000"/>
              </a:lnSpc>
              <a:spcBef>
                <a:spcPts val="170"/>
              </a:spcBef>
            </a:pPr>
            <a:r>
              <a:rPr sz="1600" b="1" spc="-105" dirty="0">
                <a:solidFill>
                  <a:srgbClr val="003399"/>
                </a:solidFill>
                <a:latin typeface="Arial"/>
                <a:cs typeface="Arial"/>
              </a:rPr>
              <a:t>Validate </a:t>
            </a:r>
            <a:r>
              <a:rPr sz="1600" b="1" spc="-110" dirty="0">
                <a:solidFill>
                  <a:srgbClr val="003399"/>
                </a:solidFill>
                <a:latin typeface="Arial"/>
                <a:cs typeface="Arial"/>
              </a:rPr>
              <a:t>the</a:t>
            </a:r>
            <a:r>
              <a:rPr sz="1600" b="1" spc="-35" dirty="0">
                <a:solidFill>
                  <a:srgbClr val="003399"/>
                </a:solidFill>
                <a:latin typeface="Arial"/>
                <a:cs typeface="Arial"/>
              </a:rPr>
              <a:t> </a:t>
            </a:r>
            <a:r>
              <a:rPr sz="1600" b="1" spc="-160" dirty="0">
                <a:solidFill>
                  <a:srgbClr val="003399"/>
                </a:solidFill>
                <a:latin typeface="Arial"/>
                <a:cs typeface="Arial"/>
              </a:rPr>
              <a:t>model</a:t>
            </a:r>
            <a:endParaRPr sz="1600">
              <a:latin typeface="Arial"/>
              <a:cs typeface="Arial"/>
            </a:endParaRPr>
          </a:p>
        </p:txBody>
      </p:sp>
      <p:sp>
        <p:nvSpPr>
          <p:cNvPr id="6" name="object 6"/>
          <p:cNvSpPr txBox="1"/>
          <p:nvPr/>
        </p:nvSpPr>
        <p:spPr>
          <a:xfrm>
            <a:off x="3282950" y="3155776"/>
            <a:ext cx="2435225" cy="349250"/>
          </a:xfrm>
          <a:prstGeom prst="rect">
            <a:avLst/>
          </a:prstGeom>
          <a:ln w="12700">
            <a:solidFill>
              <a:srgbClr val="FF9900"/>
            </a:solidFill>
          </a:ln>
        </p:spPr>
        <p:txBody>
          <a:bodyPr vert="horz" wrap="square" lIns="0" tIns="21590" rIns="0" bIns="0" rtlCol="0">
            <a:spAutoFit/>
          </a:bodyPr>
          <a:lstStyle/>
          <a:p>
            <a:pPr marL="266065">
              <a:lnSpc>
                <a:spcPct val="100000"/>
              </a:lnSpc>
              <a:spcBef>
                <a:spcPts val="170"/>
              </a:spcBef>
            </a:pPr>
            <a:r>
              <a:rPr sz="1600" b="1" spc="-120" dirty="0">
                <a:solidFill>
                  <a:srgbClr val="003399"/>
                </a:solidFill>
                <a:latin typeface="Arial"/>
                <a:cs typeface="Arial"/>
              </a:rPr>
              <a:t>Retrieve </a:t>
            </a:r>
            <a:r>
              <a:rPr sz="1600" b="1" spc="-125" dirty="0">
                <a:solidFill>
                  <a:srgbClr val="003399"/>
                </a:solidFill>
                <a:latin typeface="Arial"/>
                <a:cs typeface="Arial"/>
              </a:rPr>
              <a:t>historical</a:t>
            </a:r>
            <a:r>
              <a:rPr sz="1600" b="1" spc="35" dirty="0">
                <a:solidFill>
                  <a:srgbClr val="003399"/>
                </a:solidFill>
                <a:latin typeface="Arial"/>
                <a:cs typeface="Arial"/>
              </a:rPr>
              <a:t> </a:t>
            </a:r>
            <a:r>
              <a:rPr sz="1600" b="1" spc="-110" dirty="0">
                <a:solidFill>
                  <a:srgbClr val="003399"/>
                </a:solidFill>
                <a:latin typeface="Arial"/>
                <a:cs typeface="Arial"/>
              </a:rPr>
              <a:t>data</a:t>
            </a:r>
            <a:endParaRPr sz="1600">
              <a:latin typeface="Arial"/>
              <a:cs typeface="Arial"/>
            </a:endParaRPr>
          </a:p>
        </p:txBody>
      </p:sp>
      <p:sp>
        <p:nvSpPr>
          <p:cNvPr id="7" name="object 7"/>
          <p:cNvSpPr txBox="1"/>
          <p:nvPr/>
        </p:nvSpPr>
        <p:spPr>
          <a:xfrm>
            <a:off x="3252851" y="4755976"/>
            <a:ext cx="2476500" cy="349250"/>
          </a:xfrm>
          <a:prstGeom prst="rect">
            <a:avLst/>
          </a:prstGeom>
          <a:ln w="12700">
            <a:solidFill>
              <a:srgbClr val="FF9900"/>
            </a:solidFill>
          </a:ln>
        </p:spPr>
        <p:txBody>
          <a:bodyPr vert="horz" wrap="square" lIns="0" tIns="21590" rIns="0" bIns="0" rtlCol="0">
            <a:spAutoFit/>
          </a:bodyPr>
          <a:lstStyle/>
          <a:p>
            <a:pPr marL="288925">
              <a:lnSpc>
                <a:spcPct val="100000"/>
              </a:lnSpc>
              <a:spcBef>
                <a:spcPts val="170"/>
              </a:spcBef>
            </a:pPr>
            <a:r>
              <a:rPr sz="1600" b="1" spc="-185" dirty="0">
                <a:solidFill>
                  <a:srgbClr val="003399"/>
                </a:solidFill>
                <a:latin typeface="Arial"/>
                <a:cs typeface="Arial"/>
              </a:rPr>
              <a:t>Remove </a:t>
            </a:r>
            <a:r>
              <a:rPr sz="1600" b="1" spc="-145" dirty="0">
                <a:solidFill>
                  <a:srgbClr val="003399"/>
                </a:solidFill>
                <a:latin typeface="Arial"/>
                <a:cs typeface="Arial"/>
              </a:rPr>
              <a:t>abnormal</a:t>
            </a:r>
            <a:r>
              <a:rPr sz="1600" b="1" spc="-180" dirty="0">
                <a:solidFill>
                  <a:srgbClr val="003399"/>
                </a:solidFill>
                <a:latin typeface="Arial"/>
                <a:cs typeface="Arial"/>
              </a:rPr>
              <a:t> days</a:t>
            </a:r>
            <a:endParaRPr sz="1600">
              <a:latin typeface="Arial"/>
              <a:cs typeface="Arial"/>
            </a:endParaRPr>
          </a:p>
        </p:txBody>
      </p:sp>
      <p:sp>
        <p:nvSpPr>
          <p:cNvPr id="8" name="object 8"/>
          <p:cNvSpPr txBox="1"/>
          <p:nvPr/>
        </p:nvSpPr>
        <p:spPr>
          <a:xfrm>
            <a:off x="2960751" y="5517976"/>
            <a:ext cx="3067050" cy="349250"/>
          </a:xfrm>
          <a:prstGeom prst="rect">
            <a:avLst/>
          </a:prstGeom>
          <a:ln w="12700">
            <a:solidFill>
              <a:srgbClr val="FF9900"/>
            </a:solidFill>
          </a:ln>
        </p:spPr>
        <p:txBody>
          <a:bodyPr vert="horz" wrap="square" lIns="0" tIns="22225" rIns="0" bIns="0" rtlCol="0">
            <a:spAutoFit/>
          </a:bodyPr>
          <a:lstStyle/>
          <a:p>
            <a:pPr marL="323850">
              <a:lnSpc>
                <a:spcPct val="100000"/>
              </a:lnSpc>
              <a:spcBef>
                <a:spcPts val="175"/>
              </a:spcBef>
            </a:pPr>
            <a:r>
              <a:rPr sz="1600" b="1" spc="-125" dirty="0">
                <a:solidFill>
                  <a:srgbClr val="003399"/>
                </a:solidFill>
                <a:latin typeface="Arial"/>
                <a:cs typeface="Arial"/>
              </a:rPr>
              <a:t>Perform </a:t>
            </a:r>
            <a:r>
              <a:rPr sz="1600" b="1" spc="-130" dirty="0">
                <a:solidFill>
                  <a:srgbClr val="003399"/>
                </a:solidFill>
                <a:latin typeface="Arial"/>
                <a:cs typeface="Arial"/>
              </a:rPr>
              <a:t>a </a:t>
            </a:r>
            <a:r>
              <a:rPr sz="1600" b="1" spc="-155" dirty="0">
                <a:solidFill>
                  <a:srgbClr val="003399"/>
                </a:solidFill>
                <a:latin typeface="Arial"/>
                <a:cs typeface="Arial"/>
              </a:rPr>
              <a:t>study </a:t>
            </a:r>
            <a:r>
              <a:rPr sz="1600" b="1" spc="-150" dirty="0">
                <a:solidFill>
                  <a:srgbClr val="003399"/>
                </a:solidFill>
                <a:latin typeface="Arial"/>
                <a:cs typeface="Arial"/>
              </a:rPr>
              <a:t>load</a:t>
            </a:r>
            <a:r>
              <a:rPr sz="1600" b="1" spc="-75" dirty="0">
                <a:solidFill>
                  <a:srgbClr val="003399"/>
                </a:solidFill>
                <a:latin typeface="Arial"/>
                <a:cs typeface="Arial"/>
              </a:rPr>
              <a:t> </a:t>
            </a:r>
            <a:r>
              <a:rPr sz="1600" b="1" spc="-135" dirty="0">
                <a:solidFill>
                  <a:srgbClr val="003399"/>
                </a:solidFill>
                <a:latin typeface="Arial"/>
                <a:cs typeface="Arial"/>
              </a:rPr>
              <a:t>forecast</a:t>
            </a:r>
            <a:endParaRPr sz="1600">
              <a:latin typeface="Arial"/>
              <a:cs typeface="Arial"/>
            </a:endParaRPr>
          </a:p>
        </p:txBody>
      </p:sp>
      <p:sp>
        <p:nvSpPr>
          <p:cNvPr id="9" name="object 9"/>
          <p:cNvSpPr txBox="1"/>
          <p:nvPr/>
        </p:nvSpPr>
        <p:spPr>
          <a:xfrm>
            <a:off x="3570351" y="3917776"/>
            <a:ext cx="2038350" cy="349250"/>
          </a:xfrm>
          <a:prstGeom prst="rect">
            <a:avLst/>
          </a:prstGeom>
          <a:ln w="12700">
            <a:solidFill>
              <a:srgbClr val="FF9900"/>
            </a:solidFill>
          </a:ln>
        </p:spPr>
        <p:txBody>
          <a:bodyPr vert="horz" wrap="square" lIns="0" tIns="21590" rIns="0" bIns="0" rtlCol="0">
            <a:spAutoFit/>
          </a:bodyPr>
          <a:lstStyle/>
          <a:p>
            <a:pPr marL="245110">
              <a:lnSpc>
                <a:spcPct val="100000"/>
              </a:lnSpc>
              <a:spcBef>
                <a:spcPts val="170"/>
              </a:spcBef>
            </a:pPr>
            <a:r>
              <a:rPr sz="1600" b="1" spc="-155" dirty="0">
                <a:solidFill>
                  <a:srgbClr val="003399"/>
                </a:solidFill>
                <a:latin typeface="Arial"/>
                <a:cs typeface="Arial"/>
              </a:rPr>
              <a:t>Correct </a:t>
            </a:r>
            <a:r>
              <a:rPr sz="1600" b="1" spc="-110" dirty="0">
                <a:solidFill>
                  <a:srgbClr val="003399"/>
                </a:solidFill>
                <a:latin typeface="Arial"/>
                <a:cs typeface="Arial"/>
              </a:rPr>
              <a:t>data</a:t>
            </a:r>
            <a:r>
              <a:rPr sz="1600" b="1" spc="-229" dirty="0">
                <a:solidFill>
                  <a:srgbClr val="003399"/>
                </a:solidFill>
                <a:latin typeface="Arial"/>
                <a:cs typeface="Arial"/>
              </a:rPr>
              <a:t> </a:t>
            </a:r>
            <a:r>
              <a:rPr sz="1600" b="1" spc="-125" dirty="0">
                <a:solidFill>
                  <a:srgbClr val="003399"/>
                </a:solidFill>
                <a:latin typeface="Arial"/>
                <a:cs typeface="Arial"/>
              </a:rPr>
              <a:t>errors</a:t>
            </a:r>
            <a:endParaRPr sz="1600">
              <a:latin typeface="Arial"/>
              <a:cs typeface="Arial"/>
            </a:endParaRPr>
          </a:p>
        </p:txBody>
      </p:sp>
      <p:sp>
        <p:nvSpPr>
          <p:cNvPr id="10" name="object 10"/>
          <p:cNvSpPr txBox="1"/>
          <p:nvPr/>
        </p:nvSpPr>
        <p:spPr>
          <a:xfrm>
            <a:off x="3516376" y="6279976"/>
            <a:ext cx="2117725" cy="349250"/>
          </a:xfrm>
          <a:prstGeom prst="rect">
            <a:avLst/>
          </a:prstGeom>
          <a:ln w="12700">
            <a:solidFill>
              <a:srgbClr val="FF9900"/>
            </a:solidFill>
          </a:ln>
        </p:spPr>
        <p:txBody>
          <a:bodyPr vert="horz" wrap="square" lIns="0" tIns="22225" rIns="0" bIns="0" rtlCol="0">
            <a:spAutoFit/>
          </a:bodyPr>
          <a:lstStyle/>
          <a:p>
            <a:pPr marL="247650">
              <a:lnSpc>
                <a:spcPct val="100000"/>
              </a:lnSpc>
              <a:spcBef>
                <a:spcPts val="175"/>
              </a:spcBef>
            </a:pPr>
            <a:r>
              <a:rPr sz="1600" b="1" spc="-130" dirty="0">
                <a:solidFill>
                  <a:srgbClr val="003399"/>
                </a:solidFill>
                <a:latin typeface="Arial"/>
                <a:cs typeface="Arial"/>
              </a:rPr>
              <a:t>Evaluate </a:t>
            </a:r>
            <a:r>
              <a:rPr sz="1600" b="1" spc="-105" dirty="0">
                <a:solidFill>
                  <a:srgbClr val="003399"/>
                </a:solidFill>
                <a:latin typeface="Arial"/>
                <a:cs typeface="Arial"/>
              </a:rPr>
              <a:t>the</a:t>
            </a:r>
            <a:r>
              <a:rPr sz="1600" b="1" spc="0" dirty="0">
                <a:solidFill>
                  <a:srgbClr val="003399"/>
                </a:solidFill>
                <a:latin typeface="Arial"/>
                <a:cs typeface="Arial"/>
              </a:rPr>
              <a:t> </a:t>
            </a:r>
            <a:r>
              <a:rPr sz="1600" b="1" spc="-135" dirty="0">
                <a:solidFill>
                  <a:srgbClr val="003399"/>
                </a:solidFill>
                <a:latin typeface="Arial"/>
                <a:cs typeface="Arial"/>
              </a:rPr>
              <a:t>results</a:t>
            </a:r>
            <a:endParaRPr sz="1600">
              <a:latin typeface="Arial"/>
              <a:cs typeface="Arial"/>
            </a:endParaRPr>
          </a:p>
        </p:txBody>
      </p:sp>
      <p:sp>
        <p:nvSpPr>
          <p:cNvPr id="11" name="object 11"/>
          <p:cNvSpPr/>
          <p:nvPr/>
        </p:nvSpPr>
        <p:spPr>
          <a:xfrm>
            <a:off x="5627751" y="6494288"/>
            <a:ext cx="1752600" cy="14604"/>
          </a:xfrm>
          <a:custGeom>
            <a:avLst/>
            <a:gdLst/>
            <a:ahLst/>
            <a:cxnLst/>
            <a:rect l="l" t="t" r="r" b="b"/>
            <a:pathLst>
              <a:path w="1752600" h="14604">
                <a:moveTo>
                  <a:pt x="0" y="14287"/>
                </a:moveTo>
                <a:lnTo>
                  <a:pt x="1752600" y="0"/>
                </a:lnTo>
              </a:path>
            </a:pathLst>
          </a:custGeom>
          <a:ln w="28575">
            <a:solidFill>
              <a:srgbClr val="FF0000"/>
            </a:solidFill>
          </a:ln>
        </p:spPr>
        <p:txBody>
          <a:bodyPr wrap="square" lIns="0" tIns="0" rIns="0" bIns="0" rtlCol="0"/>
          <a:lstStyle/>
          <a:p>
            <a:endParaRPr/>
          </a:p>
        </p:txBody>
      </p:sp>
      <p:sp>
        <p:nvSpPr>
          <p:cNvPr id="12" name="object 12"/>
          <p:cNvSpPr/>
          <p:nvPr/>
        </p:nvSpPr>
        <p:spPr>
          <a:xfrm>
            <a:off x="7380351" y="1617425"/>
            <a:ext cx="0" cy="4877435"/>
          </a:xfrm>
          <a:custGeom>
            <a:avLst/>
            <a:gdLst/>
            <a:ahLst/>
            <a:cxnLst/>
            <a:rect l="l" t="t" r="r" b="b"/>
            <a:pathLst>
              <a:path h="4877435">
                <a:moveTo>
                  <a:pt x="0" y="4876863"/>
                </a:moveTo>
                <a:lnTo>
                  <a:pt x="0" y="0"/>
                </a:lnTo>
              </a:path>
            </a:pathLst>
          </a:custGeom>
          <a:ln w="28575">
            <a:solidFill>
              <a:srgbClr val="FF0000"/>
            </a:solidFill>
          </a:ln>
        </p:spPr>
        <p:txBody>
          <a:bodyPr wrap="square" lIns="0" tIns="0" rIns="0" bIns="0" rtlCol="0"/>
          <a:lstStyle/>
          <a:p>
            <a:endParaRPr/>
          </a:p>
        </p:txBody>
      </p:sp>
      <p:sp>
        <p:nvSpPr>
          <p:cNvPr id="13" name="object 13"/>
          <p:cNvSpPr/>
          <p:nvPr/>
        </p:nvSpPr>
        <p:spPr>
          <a:xfrm>
            <a:off x="5703823" y="1588850"/>
            <a:ext cx="1645285" cy="85725"/>
          </a:xfrm>
          <a:custGeom>
            <a:avLst/>
            <a:gdLst/>
            <a:ahLst/>
            <a:cxnLst/>
            <a:rect l="l" t="t" r="r" b="b"/>
            <a:pathLst>
              <a:path w="1645284" h="85725">
                <a:moveTo>
                  <a:pt x="85725" y="0"/>
                </a:moveTo>
                <a:lnTo>
                  <a:pt x="0" y="42925"/>
                </a:lnTo>
                <a:lnTo>
                  <a:pt x="85725" y="85725"/>
                </a:lnTo>
                <a:lnTo>
                  <a:pt x="85725" y="57150"/>
                </a:lnTo>
                <a:lnTo>
                  <a:pt x="71500" y="57150"/>
                </a:lnTo>
                <a:lnTo>
                  <a:pt x="71500" y="28575"/>
                </a:lnTo>
                <a:lnTo>
                  <a:pt x="85725" y="28575"/>
                </a:lnTo>
                <a:lnTo>
                  <a:pt x="85725" y="0"/>
                </a:lnTo>
                <a:close/>
              </a:path>
              <a:path w="1645284" h="85725">
                <a:moveTo>
                  <a:pt x="85725" y="28575"/>
                </a:moveTo>
                <a:lnTo>
                  <a:pt x="71500" y="28575"/>
                </a:lnTo>
                <a:lnTo>
                  <a:pt x="71500" y="57150"/>
                </a:lnTo>
                <a:lnTo>
                  <a:pt x="85725" y="57150"/>
                </a:lnTo>
                <a:lnTo>
                  <a:pt x="85725" y="28575"/>
                </a:lnTo>
                <a:close/>
              </a:path>
              <a:path w="1645284" h="85725">
                <a:moveTo>
                  <a:pt x="1644777" y="28575"/>
                </a:moveTo>
                <a:lnTo>
                  <a:pt x="85725" y="28575"/>
                </a:lnTo>
                <a:lnTo>
                  <a:pt x="85725" y="57150"/>
                </a:lnTo>
                <a:lnTo>
                  <a:pt x="1644777" y="57150"/>
                </a:lnTo>
                <a:lnTo>
                  <a:pt x="1644777" y="28575"/>
                </a:lnTo>
                <a:close/>
              </a:path>
            </a:pathLst>
          </a:custGeom>
          <a:solidFill>
            <a:srgbClr val="FF0000"/>
          </a:solidFill>
        </p:spPr>
        <p:txBody>
          <a:bodyPr wrap="square" lIns="0" tIns="0" rIns="0" bIns="0" rtlCol="0"/>
          <a:lstStyle/>
          <a:p>
            <a:endParaRPr/>
          </a:p>
        </p:txBody>
      </p:sp>
      <p:sp>
        <p:nvSpPr>
          <p:cNvPr id="14" name="object 14"/>
          <p:cNvSpPr/>
          <p:nvPr/>
        </p:nvSpPr>
        <p:spPr>
          <a:xfrm>
            <a:off x="922337" y="3686001"/>
            <a:ext cx="1082675" cy="317500"/>
          </a:xfrm>
          <a:custGeom>
            <a:avLst/>
            <a:gdLst/>
            <a:ahLst/>
            <a:cxnLst/>
            <a:rect l="l" t="t" r="r" b="b"/>
            <a:pathLst>
              <a:path w="1082675" h="317500">
                <a:moveTo>
                  <a:pt x="0" y="317500"/>
                </a:moveTo>
                <a:lnTo>
                  <a:pt x="1082675" y="317500"/>
                </a:lnTo>
                <a:lnTo>
                  <a:pt x="1082675" y="0"/>
                </a:lnTo>
                <a:lnTo>
                  <a:pt x="0" y="0"/>
                </a:lnTo>
                <a:lnTo>
                  <a:pt x="0" y="317500"/>
                </a:lnTo>
                <a:close/>
              </a:path>
            </a:pathLst>
          </a:custGeom>
          <a:ln w="12700">
            <a:solidFill>
              <a:srgbClr val="C0C0C0"/>
            </a:solidFill>
          </a:ln>
        </p:spPr>
        <p:txBody>
          <a:bodyPr wrap="square" lIns="0" tIns="0" rIns="0" bIns="0" rtlCol="0"/>
          <a:lstStyle/>
          <a:p>
            <a:endParaRPr/>
          </a:p>
        </p:txBody>
      </p:sp>
      <p:sp>
        <p:nvSpPr>
          <p:cNvPr id="15" name="object 15"/>
          <p:cNvSpPr txBox="1"/>
          <p:nvPr/>
        </p:nvSpPr>
        <p:spPr>
          <a:xfrm>
            <a:off x="1096467" y="3697049"/>
            <a:ext cx="735330" cy="239395"/>
          </a:xfrm>
          <a:prstGeom prst="rect">
            <a:avLst/>
          </a:prstGeom>
        </p:spPr>
        <p:txBody>
          <a:bodyPr vert="horz" wrap="square" lIns="0" tIns="13335" rIns="0" bIns="0" rtlCol="0">
            <a:spAutoFit/>
          </a:bodyPr>
          <a:lstStyle/>
          <a:p>
            <a:pPr marL="12700">
              <a:lnSpc>
                <a:spcPct val="100000"/>
              </a:lnSpc>
              <a:spcBef>
                <a:spcPts val="105"/>
              </a:spcBef>
            </a:pPr>
            <a:r>
              <a:rPr sz="1400" b="1" spc="-150" dirty="0">
                <a:solidFill>
                  <a:srgbClr val="003399"/>
                </a:solidFill>
                <a:latin typeface="Arial"/>
                <a:cs typeface="Arial"/>
              </a:rPr>
              <a:t>sav</a:t>
            </a:r>
            <a:r>
              <a:rPr sz="1400" b="1" spc="-170" dirty="0">
                <a:solidFill>
                  <a:srgbClr val="003399"/>
                </a:solidFill>
                <a:latin typeface="Arial"/>
                <a:cs typeface="Arial"/>
              </a:rPr>
              <a:t>ecases</a:t>
            </a:r>
            <a:endParaRPr sz="1400">
              <a:latin typeface="Arial"/>
              <a:cs typeface="Arial"/>
            </a:endParaRPr>
          </a:p>
        </p:txBody>
      </p:sp>
      <p:sp>
        <p:nvSpPr>
          <p:cNvPr id="16" name="object 16"/>
          <p:cNvSpPr/>
          <p:nvPr/>
        </p:nvSpPr>
        <p:spPr>
          <a:xfrm>
            <a:off x="1055687" y="4755976"/>
            <a:ext cx="838835" cy="990600"/>
          </a:xfrm>
          <a:custGeom>
            <a:avLst/>
            <a:gdLst/>
            <a:ahLst/>
            <a:cxnLst/>
            <a:rect l="l" t="t" r="r" b="b"/>
            <a:pathLst>
              <a:path w="838835" h="990600">
                <a:moveTo>
                  <a:pt x="838263" y="0"/>
                </a:moveTo>
                <a:lnTo>
                  <a:pt x="0" y="0"/>
                </a:lnTo>
                <a:lnTo>
                  <a:pt x="0" y="990600"/>
                </a:lnTo>
                <a:lnTo>
                  <a:pt x="733488" y="990600"/>
                </a:lnTo>
                <a:lnTo>
                  <a:pt x="838263" y="885825"/>
                </a:lnTo>
                <a:lnTo>
                  <a:pt x="838263" y="0"/>
                </a:lnTo>
                <a:close/>
              </a:path>
            </a:pathLst>
          </a:custGeom>
          <a:solidFill>
            <a:srgbClr val="FFB975"/>
          </a:solidFill>
        </p:spPr>
        <p:txBody>
          <a:bodyPr wrap="square" lIns="0" tIns="0" rIns="0" bIns="0" rtlCol="0"/>
          <a:lstStyle/>
          <a:p>
            <a:endParaRPr/>
          </a:p>
        </p:txBody>
      </p:sp>
      <p:sp>
        <p:nvSpPr>
          <p:cNvPr id="17" name="object 17"/>
          <p:cNvSpPr/>
          <p:nvPr/>
        </p:nvSpPr>
        <p:spPr>
          <a:xfrm>
            <a:off x="1789176" y="5641801"/>
            <a:ext cx="104775" cy="104775"/>
          </a:xfrm>
          <a:custGeom>
            <a:avLst/>
            <a:gdLst/>
            <a:ahLst/>
            <a:cxnLst/>
            <a:rect l="l" t="t" r="r" b="b"/>
            <a:pathLst>
              <a:path w="104775" h="104775">
                <a:moveTo>
                  <a:pt x="104775" y="0"/>
                </a:moveTo>
                <a:lnTo>
                  <a:pt x="20955" y="20955"/>
                </a:lnTo>
                <a:lnTo>
                  <a:pt x="0" y="104775"/>
                </a:lnTo>
                <a:lnTo>
                  <a:pt x="104775" y="0"/>
                </a:lnTo>
                <a:close/>
              </a:path>
            </a:pathLst>
          </a:custGeom>
          <a:solidFill>
            <a:srgbClr val="CD955E"/>
          </a:solidFill>
        </p:spPr>
        <p:txBody>
          <a:bodyPr wrap="square" lIns="0" tIns="0" rIns="0" bIns="0" rtlCol="0"/>
          <a:lstStyle/>
          <a:p>
            <a:endParaRPr/>
          </a:p>
        </p:txBody>
      </p:sp>
      <p:sp>
        <p:nvSpPr>
          <p:cNvPr id="18" name="object 18"/>
          <p:cNvSpPr/>
          <p:nvPr/>
        </p:nvSpPr>
        <p:spPr>
          <a:xfrm>
            <a:off x="1055687" y="4755976"/>
            <a:ext cx="838835" cy="990600"/>
          </a:xfrm>
          <a:custGeom>
            <a:avLst/>
            <a:gdLst/>
            <a:ahLst/>
            <a:cxnLst/>
            <a:rect l="l" t="t" r="r" b="b"/>
            <a:pathLst>
              <a:path w="838835" h="990600">
                <a:moveTo>
                  <a:pt x="733488" y="990600"/>
                </a:moveTo>
                <a:lnTo>
                  <a:pt x="754443" y="906780"/>
                </a:lnTo>
                <a:lnTo>
                  <a:pt x="838263" y="885825"/>
                </a:lnTo>
                <a:lnTo>
                  <a:pt x="733488" y="990600"/>
                </a:lnTo>
                <a:lnTo>
                  <a:pt x="0" y="990600"/>
                </a:lnTo>
                <a:lnTo>
                  <a:pt x="0" y="0"/>
                </a:lnTo>
                <a:lnTo>
                  <a:pt x="838263" y="0"/>
                </a:lnTo>
                <a:lnTo>
                  <a:pt x="838263" y="885825"/>
                </a:lnTo>
              </a:path>
            </a:pathLst>
          </a:custGeom>
          <a:ln w="12700">
            <a:solidFill>
              <a:srgbClr val="000000"/>
            </a:solidFill>
          </a:ln>
        </p:spPr>
        <p:txBody>
          <a:bodyPr wrap="square" lIns="0" tIns="0" rIns="0" bIns="0" rtlCol="0"/>
          <a:lstStyle/>
          <a:p>
            <a:endParaRPr/>
          </a:p>
        </p:txBody>
      </p:sp>
      <p:sp>
        <p:nvSpPr>
          <p:cNvPr id="19" name="object 19"/>
          <p:cNvSpPr txBox="1"/>
          <p:nvPr/>
        </p:nvSpPr>
        <p:spPr>
          <a:xfrm>
            <a:off x="1168704" y="4894914"/>
            <a:ext cx="610870" cy="574040"/>
          </a:xfrm>
          <a:prstGeom prst="rect">
            <a:avLst/>
          </a:prstGeom>
        </p:spPr>
        <p:txBody>
          <a:bodyPr vert="horz" wrap="square" lIns="0" tIns="12700" rIns="0" bIns="0" rtlCol="0">
            <a:spAutoFit/>
          </a:bodyPr>
          <a:lstStyle/>
          <a:p>
            <a:pPr marL="167640" marR="5080" indent="-155575">
              <a:lnSpc>
                <a:spcPct val="100000"/>
              </a:lnSpc>
              <a:spcBef>
                <a:spcPts val="100"/>
              </a:spcBef>
            </a:pPr>
            <a:r>
              <a:rPr sz="1200" b="1" spc="-95" dirty="0">
                <a:solidFill>
                  <a:srgbClr val="003399"/>
                </a:solidFill>
                <a:latin typeface="Arial"/>
                <a:cs typeface="Arial"/>
              </a:rPr>
              <a:t>H</a:t>
            </a:r>
            <a:r>
              <a:rPr sz="1200" b="1" spc="-85" dirty="0">
                <a:solidFill>
                  <a:srgbClr val="003399"/>
                </a:solidFill>
                <a:latin typeface="Arial"/>
                <a:cs typeface="Arial"/>
              </a:rPr>
              <a:t>istorical  </a:t>
            </a:r>
            <a:r>
              <a:rPr sz="1200" b="1" spc="-80" dirty="0">
                <a:solidFill>
                  <a:srgbClr val="003399"/>
                </a:solidFill>
                <a:latin typeface="Arial"/>
                <a:cs typeface="Arial"/>
              </a:rPr>
              <a:t>data  </a:t>
            </a:r>
            <a:r>
              <a:rPr sz="1200" b="1" spc="-85" dirty="0">
                <a:solidFill>
                  <a:srgbClr val="003399"/>
                </a:solidFill>
                <a:latin typeface="Arial"/>
                <a:cs typeface="Arial"/>
              </a:rPr>
              <a:t>files</a:t>
            </a:r>
            <a:endParaRPr sz="1200">
              <a:latin typeface="Arial"/>
              <a:cs typeface="Arial"/>
            </a:endParaRPr>
          </a:p>
        </p:txBody>
      </p:sp>
      <p:sp>
        <p:nvSpPr>
          <p:cNvPr id="20" name="object 20"/>
          <p:cNvSpPr/>
          <p:nvPr/>
        </p:nvSpPr>
        <p:spPr>
          <a:xfrm>
            <a:off x="2046351" y="3612976"/>
            <a:ext cx="609600" cy="228600"/>
          </a:xfrm>
          <a:custGeom>
            <a:avLst/>
            <a:gdLst/>
            <a:ahLst/>
            <a:cxnLst/>
            <a:rect l="l" t="t" r="r" b="b"/>
            <a:pathLst>
              <a:path w="609600" h="228600">
                <a:moveTo>
                  <a:pt x="121793" y="0"/>
                </a:moveTo>
                <a:lnTo>
                  <a:pt x="0" y="114300"/>
                </a:lnTo>
                <a:lnTo>
                  <a:pt x="121793" y="228600"/>
                </a:lnTo>
                <a:lnTo>
                  <a:pt x="121793" y="171450"/>
                </a:lnTo>
                <a:lnTo>
                  <a:pt x="548639" y="171450"/>
                </a:lnTo>
                <a:lnTo>
                  <a:pt x="609600" y="114300"/>
                </a:lnTo>
                <a:lnTo>
                  <a:pt x="548639" y="57150"/>
                </a:lnTo>
                <a:lnTo>
                  <a:pt x="121793" y="57150"/>
                </a:lnTo>
                <a:lnTo>
                  <a:pt x="121793" y="0"/>
                </a:lnTo>
                <a:close/>
              </a:path>
              <a:path w="609600" h="228600">
                <a:moveTo>
                  <a:pt x="548639" y="171450"/>
                </a:moveTo>
                <a:lnTo>
                  <a:pt x="487680" y="171450"/>
                </a:lnTo>
                <a:lnTo>
                  <a:pt x="487680" y="228600"/>
                </a:lnTo>
                <a:lnTo>
                  <a:pt x="548639" y="171450"/>
                </a:lnTo>
                <a:close/>
              </a:path>
              <a:path w="609600" h="228600">
                <a:moveTo>
                  <a:pt x="487680" y="0"/>
                </a:moveTo>
                <a:lnTo>
                  <a:pt x="487680" y="57150"/>
                </a:lnTo>
                <a:lnTo>
                  <a:pt x="548639" y="57150"/>
                </a:lnTo>
                <a:lnTo>
                  <a:pt x="487680" y="0"/>
                </a:lnTo>
                <a:close/>
              </a:path>
            </a:pathLst>
          </a:custGeom>
          <a:solidFill>
            <a:srgbClr val="FFFFFF"/>
          </a:solidFill>
        </p:spPr>
        <p:txBody>
          <a:bodyPr wrap="square" lIns="0" tIns="0" rIns="0" bIns="0" rtlCol="0"/>
          <a:lstStyle/>
          <a:p>
            <a:endParaRPr/>
          </a:p>
        </p:txBody>
      </p:sp>
      <p:sp>
        <p:nvSpPr>
          <p:cNvPr id="21" name="object 21"/>
          <p:cNvSpPr/>
          <p:nvPr/>
        </p:nvSpPr>
        <p:spPr>
          <a:xfrm>
            <a:off x="2046351" y="3612976"/>
            <a:ext cx="609600" cy="228600"/>
          </a:xfrm>
          <a:custGeom>
            <a:avLst/>
            <a:gdLst/>
            <a:ahLst/>
            <a:cxnLst/>
            <a:rect l="l" t="t" r="r" b="b"/>
            <a:pathLst>
              <a:path w="609600" h="228600">
                <a:moveTo>
                  <a:pt x="0" y="114300"/>
                </a:moveTo>
                <a:lnTo>
                  <a:pt x="121793" y="0"/>
                </a:lnTo>
                <a:lnTo>
                  <a:pt x="121793" y="57150"/>
                </a:lnTo>
                <a:lnTo>
                  <a:pt x="487680" y="57150"/>
                </a:lnTo>
                <a:lnTo>
                  <a:pt x="487680" y="0"/>
                </a:lnTo>
                <a:lnTo>
                  <a:pt x="609600" y="114300"/>
                </a:lnTo>
                <a:lnTo>
                  <a:pt x="487680" y="228600"/>
                </a:lnTo>
                <a:lnTo>
                  <a:pt x="487680" y="171450"/>
                </a:lnTo>
                <a:lnTo>
                  <a:pt x="121793" y="171450"/>
                </a:lnTo>
                <a:lnTo>
                  <a:pt x="121793" y="228600"/>
                </a:lnTo>
                <a:lnTo>
                  <a:pt x="0" y="114300"/>
                </a:lnTo>
                <a:close/>
              </a:path>
            </a:pathLst>
          </a:custGeom>
          <a:ln w="12700">
            <a:solidFill>
              <a:srgbClr val="000000"/>
            </a:solidFill>
          </a:ln>
        </p:spPr>
        <p:txBody>
          <a:bodyPr wrap="square" lIns="0" tIns="0" rIns="0" bIns="0" rtlCol="0"/>
          <a:lstStyle/>
          <a:p>
            <a:endParaRPr/>
          </a:p>
        </p:txBody>
      </p:sp>
      <p:sp>
        <p:nvSpPr>
          <p:cNvPr id="22" name="object 22"/>
          <p:cNvSpPr/>
          <p:nvPr/>
        </p:nvSpPr>
        <p:spPr>
          <a:xfrm>
            <a:off x="1893951" y="5060776"/>
            <a:ext cx="762000" cy="228600"/>
          </a:xfrm>
          <a:custGeom>
            <a:avLst/>
            <a:gdLst/>
            <a:ahLst/>
            <a:cxnLst/>
            <a:rect l="l" t="t" r="r" b="b"/>
            <a:pathLst>
              <a:path w="762000" h="228600">
                <a:moveTo>
                  <a:pt x="152400" y="0"/>
                </a:moveTo>
                <a:lnTo>
                  <a:pt x="0" y="114300"/>
                </a:lnTo>
                <a:lnTo>
                  <a:pt x="152400" y="228600"/>
                </a:lnTo>
                <a:lnTo>
                  <a:pt x="152400" y="171450"/>
                </a:lnTo>
                <a:lnTo>
                  <a:pt x="685736" y="171450"/>
                </a:lnTo>
                <a:lnTo>
                  <a:pt x="762000" y="114300"/>
                </a:lnTo>
                <a:lnTo>
                  <a:pt x="685736" y="57150"/>
                </a:lnTo>
                <a:lnTo>
                  <a:pt x="152400" y="57150"/>
                </a:lnTo>
                <a:lnTo>
                  <a:pt x="152400" y="0"/>
                </a:lnTo>
                <a:close/>
              </a:path>
              <a:path w="762000" h="228600">
                <a:moveTo>
                  <a:pt x="685736" y="171450"/>
                </a:moveTo>
                <a:lnTo>
                  <a:pt x="609473" y="171450"/>
                </a:lnTo>
                <a:lnTo>
                  <a:pt x="609473" y="228600"/>
                </a:lnTo>
                <a:lnTo>
                  <a:pt x="685736" y="171450"/>
                </a:lnTo>
                <a:close/>
              </a:path>
              <a:path w="762000" h="228600">
                <a:moveTo>
                  <a:pt x="609473" y="0"/>
                </a:moveTo>
                <a:lnTo>
                  <a:pt x="609473" y="57150"/>
                </a:lnTo>
                <a:lnTo>
                  <a:pt x="685736" y="57150"/>
                </a:lnTo>
                <a:lnTo>
                  <a:pt x="609473" y="0"/>
                </a:lnTo>
                <a:close/>
              </a:path>
            </a:pathLst>
          </a:custGeom>
          <a:solidFill>
            <a:srgbClr val="FFFFFF"/>
          </a:solidFill>
        </p:spPr>
        <p:txBody>
          <a:bodyPr wrap="square" lIns="0" tIns="0" rIns="0" bIns="0" rtlCol="0"/>
          <a:lstStyle/>
          <a:p>
            <a:endParaRPr/>
          </a:p>
        </p:txBody>
      </p:sp>
      <p:sp>
        <p:nvSpPr>
          <p:cNvPr id="23" name="object 23"/>
          <p:cNvSpPr/>
          <p:nvPr/>
        </p:nvSpPr>
        <p:spPr>
          <a:xfrm>
            <a:off x="1893951" y="5060776"/>
            <a:ext cx="762000" cy="228600"/>
          </a:xfrm>
          <a:custGeom>
            <a:avLst/>
            <a:gdLst/>
            <a:ahLst/>
            <a:cxnLst/>
            <a:rect l="l" t="t" r="r" b="b"/>
            <a:pathLst>
              <a:path w="762000" h="228600">
                <a:moveTo>
                  <a:pt x="0" y="114300"/>
                </a:moveTo>
                <a:lnTo>
                  <a:pt x="152400" y="0"/>
                </a:lnTo>
                <a:lnTo>
                  <a:pt x="152400" y="57150"/>
                </a:lnTo>
                <a:lnTo>
                  <a:pt x="609473" y="57150"/>
                </a:lnTo>
                <a:lnTo>
                  <a:pt x="609473" y="0"/>
                </a:lnTo>
                <a:lnTo>
                  <a:pt x="762000" y="114300"/>
                </a:lnTo>
                <a:lnTo>
                  <a:pt x="609473" y="228600"/>
                </a:lnTo>
                <a:lnTo>
                  <a:pt x="609473" y="171450"/>
                </a:lnTo>
                <a:lnTo>
                  <a:pt x="152400" y="171450"/>
                </a:lnTo>
                <a:lnTo>
                  <a:pt x="152400" y="228600"/>
                </a:lnTo>
                <a:lnTo>
                  <a:pt x="0" y="114300"/>
                </a:lnTo>
                <a:close/>
              </a:path>
            </a:pathLst>
          </a:custGeom>
          <a:ln w="12700">
            <a:solidFill>
              <a:srgbClr val="000000"/>
            </a:solidFill>
          </a:ln>
        </p:spPr>
        <p:txBody>
          <a:bodyPr wrap="square" lIns="0" tIns="0" rIns="0" bIns="0" rtlCol="0"/>
          <a:lstStyle/>
          <a:p>
            <a:endParaRPr/>
          </a:p>
        </p:txBody>
      </p:sp>
      <p:sp>
        <p:nvSpPr>
          <p:cNvPr id="24" name="object 24"/>
          <p:cNvSpPr/>
          <p:nvPr/>
        </p:nvSpPr>
        <p:spPr>
          <a:xfrm>
            <a:off x="4289425" y="1860376"/>
            <a:ext cx="85725" cy="381000"/>
          </a:xfrm>
          <a:custGeom>
            <a:avLst/>
            <a:gdLst/>
            <a:ahLst/>
            <a:cxnLst/>
            <a:rect l="l" t="t" r="r" b="b"/>
            <a:pathLst>
              <a:path w="85725" h="381000">
                <a:moveTo>
                  <a:pt x="28575" y="295275"/>
                </a:moveTo>
                <a:lnTo>
                  <a:pt x="0" y="295275"/>
                </a:lnTo>
                <a:lnTo>
                  <a:pt x="42799" y="381000"/>
                </a:lnTo>
                <a:lnTo>
                  <a:pt x="78602" y="309499"/>
                </a:lnTo>
                <a:lnTo>
                  <a:pt x="28575" y="309499"/>
                </a:lnTo>
                <a:lnTo>
                  <a:pt x="28575" y="295275"/>
                </a:lnTo>
                <a:close/>
              </a:path>
              <a:path w="85725" h="381000">
                <a:moveTo>
                  <a:pt x="57150" y="0"/>
                </a:moveTo>
                <a:lnTo>
                  <a:pt x="28575" y="0"/>
                </a:lnTo>
                <a:lnTo>
                  <a:pt x="28575" y="309499"/>
                </a:lnTo>
                <a:lnTo>
                  <a:pt x="57150" y="309499"/>
                </a:lnTo>
                <a:lnTo>
                  <a:pt x="57150" y="0"/>
                </a:lnTo>
                <a:close/>
              </a:path>
              <a:path w="85725" h="381000">
                <a:moveTo>
                  <a:pt x="85725" y="295275"/>
                </a:moveTo>
                <a:lnTo>
                  <a:pt x="57150" y="295275"/>
                </a:lnTo>
                <a:lnTo>
                  <a:pt x="57150" y="309499"/>
                </a:lnTo>
                <a:lnTo>
                  <a:pt x="78602" y="309499"/>
                </a:lnTo>
                <a:lnTo>
                  <a:pt x="85725" y="295275"/>
                </a:lnTo>
                <a:close/>
              </a:path>
            </a:pathLst>
          </a:custGeom>
          <a:solidFill>
            <a:srgbClr val="FF0000"/>
          </a:solidFill>
        </p:spPr>
        <p:txBody>
          <a:bodyPr wrap="square" lIns="0" tIns="0" rIns="0" bIns="0" rtlCol="0"/>
          <a:lstStyle/>
          <a:p>
            <a:endParaRPr/>
          </a:p>
        </p:txBody>
      </p:sp>
      <p:sp>
        <p:nvSpPr>
          <p:cNvPr id="25" name="object 25"/>
          <p:cNvSpPr/>
          <p:nvPr/>
        </p:nvSpPr>
        <p:spPr>
          <a:xfrm>
            <a:off x="4289425" y="2622376"/>
            <a:ext cx="85725" cy="533400"/>
          </a:xfrm>
          <a:custGeom>
            <a:avLst/>
            <a:gdLst/>
            <a:ahLst/>
            <a:cxnLst/>
            <a:rect l="l" t="t" r="r" b="b"/>
            <a:pathLst>
              <a:path w="85725" h="533400">
                <a:moveTo>
                  <a:pt x="28575" y="447675"/>
                </a:moveTo>
                <a:lnTo>
                  <a:pt x="0" y="447675"/>
                </a:lnTo>
                <a:lnTo>
                  <a:pt x="42799" y="533400"/>
                </a:lnTo>
                <a:lnTo>
                  <a:pt x="78602" y="461899"/>
                </a:lnTo>
                <a:lnTo>
                  <a:pt x="28575" y="461899"/>
                </a:lnTo>
                <a:lnTo>
                  <a:pt x="28575" y="447675"/>
                </a:lnTo>
                <a:close/>
              </a:path>
              <a:path w="85725" h="533400">
                <a:moveTo>
                  <a:pt x="57150" y="0"/>
                </a:moveTo>
                <a:lnTo>
                  <a:pt x="28575" y="0"/>
                </a:lnTo>
                <a:lnTo>
                  <a:pt x="28575" y="461899"/>
                </a:lnTo>
                <a:lnTo>
                  <a:pt x="57150" y="461899"/>
                </a:lnTo>
                <a:lnTo>
                  <a:pt x="57150" y="0"/>
                </a:lnTo>
                <a:close/>
              </a:path>
              <a:path w="85725" h="533400">
                <a:moveTo>
                  <a:pt x="85725" y="447675"/>
                </a:moveTo>
                <a:lnTo>
                  <a:pt x="57150" y="447675"/>
                </a:lnTo>
                <a:lnTo>
                  <a:pt x="57150" y="461899"/>
                </a:lnTo>
                <a:lnTo>
                  <a:pt x="78602" y="461899"/>
                </a:lnTo>
                <a:lnTo>
                  <a:pt x="85725" y="447675"/>
                </a:lnTo>
                <a:close/>
              </a:path>
            </a:pathLst>
          </a:custGeom>
          <a:solidFill>
            <a:srgbClr val="FF0000"/>
          </a:solidFill>
        </p:spPr>
        <p:txBody>
          <a:bodyPr wrap="square" lIns="0" tIns="0" rIns="0" bIns="0" rtlCol="0"/>
          <a:lstStyle/>
          <a:p>
            <a:endParaRPr/>
          </a:p>
        </p:txBody>
      </p:sp>
      <p:sp>
        <p:nvSpPr>
          <p:cNvPr id="26" name="object 26"/>
          <p:cNvSpPr/>
          <p:nvPr/>
        </p:nvSpPr>
        <p:spPr>
          <a:xfrm>
            <a:off x="4289425" y="3536776"/>
            <a:ext cx="85725" cy="381000"/>
          </a:xfrm>
          <a:custGeom>
            <a:avLst/>
            <a:gdLst/>
            <a:ahLst/>
            <a:cxnLst/>
            <a:rect l="l" t="t" r="r" b="b"/>
            <a:pathLst>
              <a:path w="85725" h="381000">
                <a:moveTo>
                  <a:pt x="28575" y="295275"/>
                </a:moveTo>
                <a:lnTo>
                  <a:pt x="0" y="295275"/>
                </a:lnTo>
                <a:lnTo>
                  <a:pt x="42799" y="381000"/>
                </a:lnTo>
                <a:lnTo>
                  <a:pt x="78602" y="309499"/>
                </a:lnTo>
                <a:lnTo>
                  <a:pt x="28575" y="309499"/>
                </a:lnTo>
                <a:lnTo>
                  <a:pt x="28575" y="295275"/>
                </a:lnTo>
                <a:close/>
              </a:path>
              <a:path w="85725" h="381000">
                <a:moveTo>
                  <a:pt x="57150" y="0"/>
                </a:moveTo>
                <a:lnTo>
                  <a:pt x="28575" y="0"/>
                </a:lnTo>
                <a:lnTo>
                  <a:pt x="28575" y="309499"/>
                </a:lnTo>
                <a:lnTo>
                  <a:pt x="57150" y="309499"/>
                </a:lnTo>
                <a:lnTo>
                  <a:pt x="57150" y="0"/>
                </a:lnTo>
                <a:close/>
              </a:path>
              <a:path w="85725" h="381000">
                <a:moveTo>
                  <a:pt x="85725" y="295275"/>
                </a:moveTo>
                <a:lnTo>
                  <a:pt x="57150" y="295275"/>
                </a:lnTo>
                <a:lnTo>
                  <a:pt x="57150" y="309499"/>
                </a:lnTo>
                <a:lnTo>
                  <a:pt x="78602" y="309499"/>
                </a:lnTo>
                <a:lnTo>
                  <a:pt x="85725" y="295275"/>
                </a:lnTo>
                <a:close/>
              </a:path>
            </a:pathLst>
          </a:custGeom>
          <a:solidFill>
            <a:srgbClr val="FF0000"/>
          </a:solidFill>
        </p:spPr>
        <p:txBody>
          <a:bodyPr wrap="square" lIns="0" tIns="0" rIns="0" bIns="0" rtlCol="0"/>
          <a:lstStyle/>
          <a:p>
            <a:endParaRPr/>
          </a:p>
        </p:txBody>
      </p:sp>
      <p:sp>
        <p:nvSpPr>
          <p:cNvPr id="27" name="object 27"/>
          <p:cNvSpPr/>
          <p:nvPr/>
        </p:nvSpPr>
        <p:spPr>
          <a:xfrm>
            <a:off x="4289425" y="4298776"/>
            <a:ext cx="85725" cy="457200"/>
          </a:xfrm>
          <a:custGeom>
            <a:avLst/>
            <a:gdLst/>
            <a:ahLst/>
            <a:cxnLst/>
            <a:rect l="l" t="t" r="r" b="b"/>
            <a:pathLst>
              <a:path w="85725" h="457200">
                <a:moveTo>
                  <a:pt x="28575" y="371475"/>
                </a:moveTo>
                <a:lnTo>
                  <a:pt x="0" y="371475"/>
                </a:lnTo>
                <a:lnTo>
                  <a:pt x="42799" y="457200"/>
                </a:lnTo>
                <a:lnTo>
                  <a:pt x="78602" y="385699"/>
                </a:lnTo>
                <a:lnTo>
                  <a:pt x="28575" y="385699"/>
                </a:lnTo>
                <a:lnTo>
                  <a:pt x="28575" y="371475"/>
                </a:lnTo>
                <a:close/>
              </a:path>
              <a:path w="85725" h="457200">
                <a:moveTo>
                  <a:pt x="57150" y="0"/>
                </a:moveTo>
                <a:lnTo>
                  <a:pt x="28575" y="0"/>
                </a:lnTo>
                <a:lnTo>
                  <a:pt x="28575" y="385699"/>
                </a:lnTo>
                <a:lnTo>
                  <a:pt x="57150" y="385699"/>
                </a:lnTo>
                <a:lnTo>
                  <a:pt x="57150" y="0"/>
                </a:lnTo>
                <a:close/>
              </a:path>
              <a:path w="85725" h="457200">
                <a:moveTo>
                  <a:pt x="85725" y="371475"/>
                </a:moveTo>
                <a:lnTo>
                  <a:pt x="57150" y="371475"/>
                </a:lnTo>
                <a:lnTo>
                  <a:pt x="57150" y="385699"/>
                </a:lnTo>
                <a:lnTo>
                  <a:pt x="78602" y="385699"/>
                </a:lnTo>
                <a:lnTo>
                  <a:pt x="85725" y="371475"/>
                </a:lnTo>
                <a:close/>
              </a:path>
            </a:pathLst>
          </a:custGeom>
          <a:solidFill>
            <a:srgbClr val="FF0000"/>
          </a:solidFill>
        </p:spPr>
        <p:txBody>
          <a:bodyPr wrap="square" lIns="0" tIns="0" rIns="0" bIns="0" rtlCol="0"/>
          <a:lstStyle/>
          <a:p>
            <a:endParaRPr/>
          </a:p>
        </p:txBody>
      </p:sp>
      <p:sp>
        <p:nvSpPr>
          <p:cNvPr id="28" name="object 28"/>
          <p:cNvSpPr/>
          <p:nvPr/>
        </p:nvSpPr>
        <p:spPr>
          <a:xfrm>
            <a:off x="4289425" y="5136976"/>
            <a:ext cx="85725" cy="381000"/>
          </a:xfrm>
          <a:custGeom>
            <a:avLst/>
            <a:gdLst/>
            <a:ahLst/>
            <a:cxnLst/>
            <a:rect l="l" t="t" r="r" b="b"/>
            <a:pathLst>
              <a:path w="85725" h="381000">
                <a:moveTo>
                  <a:pt x="28575" y="295275"/>
                </a:moveTo>
                <a:lnTo>
                  <a:pt x="0" y="295275"/>
                </a:lnTo>
                <a:lnTo>
                  <a:pt x="42799" y="381000"/>
                </a:lnTo>
                <a:lnTo>
                  <a:pt x="78602" y="309499"/>
                </a:lnTo>
                <a:lnTo>
                  <a:pt x="28575" y="309499"/>
                </a:lnTo>
                <a:lnTo>
                  <a:pt x="28575" y="295275"/>
                </a:lnTo>
                <a:close/>
              </a:path>
              <a:path w="85725" h="381000">
                <a:moveTo>
                  <a:pt x="57150" y="0"/>
                </a:moveTo>
                <a:lnTo>
                  <a:pt x="28575" y="0"/>
                </a:lnTo>
                <a:lnTo>
                  <a:pt x="28575" y="309499"/>
                </a:lnTo>
                <a:lnTo>
                  <a:pt x="57150" y="309499"/>
                </a:lnTo>
                <a:lnTo>
                  <a:pt x="57150" y="0"/>
                </a:lnTo>
                <a:close/>
              </a:path>
              <a:path w="85725" h="381000">
                <a:moveTo>
                  <a:pt x="85725" y="295275"/>
                </a:moveTo>
                <a:lnTo>
                  <a:pt x="57150" y="295275"/>
                </a:lnTo>
                <a:lnTo>
                  <a:pt x="57150" y="309499"/>
                </a:lnTo>
                <a:lnTo>
                  <a:pt x="78602" y="309499"/>
                </a:lnTo>
                <a:lnTo>
                  <a:pt x="85725" y="295275"/>
                </a:lnTo>
                <a:close/>
              </a:path>
            </a:pathLst>
          </a:custGeom>
          <a:solidFill>
            <a:srgbClr val="FF0000"/>
          </a:solidFill>
        </p:spPr>
        <p:txBody>
          <a:bodyPr wrap="square" lIns="0" tIns="0" rIns="0" bIns="0" rtlCol="0"/>
          <a:lstStyle/>
          <a:p>
            <a:endParaRPr/>
          </a:p>
        </p:txBody>
      </p:sp>
      <p:sp>
        <p:nvSpPr>
          <p:cNvPr id="29" name="object 29"/>
          <p:cNvSpPr/>
          <p:nvPr/>
        </p:nvSpPr>
        <p:spPr>
          <a:xfrm>
            <a:off x="4289425" y="5898976"/>
            <a:ext cx="85725" cy="381000"/>
          </a:xfrm>
          <a:custGeom>
            <a:avLst/>
            <a:gdLst/>
            <a:ahLst/>
            <a:cxnLst/>
            <a:rect l="l" t="t" r="r" b="b"/>
            <a:pathLst>
              <a:path w="85725" h="381000">
                <a:moveTo>
                  <a:pt x="28575" y="295275"/>
                </a:moveTo>
                <a:lnTo>
                  <a:pt x="0" y="295275"/>
                </a:lnTo>
                <a:lnTo>
                  <a:pt x="42799" y="381000"/>
                </a:lnTo>
                <a:lnTo>
                  <a:pt x="78570" y="309562"/>
                </a:lnTo>
                <a:lnTo>
                  <a:pt x="28575" y="309562"/>
                </a:lnTo>
                <a:lnTo>
                  <a:pt x="28575" y="295275"/>
                </a:lnTo>
                <a:close/>
              </a:path>
              <a:path w="85725" h="381000">
                <a:moveTo>
                  <a:pt x="57150" y="0"/>
                </a:moveTo>
                <a:lnTo>
                  <a:pt x="28575" y="0"/>
                </a:lnTo>
                <a:lnTo>
                  <a:pt x="28575" y="309562"/>
                </a:lnTo>
                <a:lnTo>
                  <a:pt x="57150" y="309562"/>
                </a:lnTo>
                <a:lnTo>
                  <a:pt x="57150" y="0"/>
                </a:lnTo>
                <a:close/>
              </a:path>
              <a:path w="85725" h="381000">
                <a:moveTo>
                  <a:pt x="85725" y="295275"/>
                </a:moveTo>
                <a:lnTo>
                  <a:pt x="57150" y="295275"/>
                </a:lnTo>
                <a:lnTo>
                  <a:pt x="57150" y="309562"/>
                </a:lnTo>
                <a:lnTo>
                  <a:pt x="78570" y="309562"/>
                </a:lnTo>
                <a:lnTo>
                  <a:pt x="85725" y="295275"/>
                </a:lnTo>
                <a:close/>
              </a:path>
            </a:pathLst>
          </a:custGeom>
          <a:solidFill>
            <a:srgbClr val="FF0000"/>
          </a:solidFill>
        </p:spPr>
        <p:txBody>
          <a:bodyPr wrap="square" lIns="0" tIns="0" rIns="0" bIns="0" rtlCol="0"/>
          <a:lstStyle/>
          <a:p>
            <a:endParaRPr/>
          </a:p>
        </p:txBody>
      </p:sp>
      <p:sp>
        <p:nvSpPr>
          <p:cNvPr id="30" name="object 30"/>
          <p:cNvSpPr/>
          <p:nvPr/>
        </p:nvSpPr>
        <p:spPr>
          <a:xfrm>
            <a:off x="4356100" y="6062488"/>
            <a:ext cx="2447925" cy="0"/>
          </a:xfrm>
          <a:custGeom>
            <a:avLst/>
            <a:gdLst/>
            <a:ahLst/>
            <a:cxnLst/>
            <a:rect l="l" t="t" r="r" b="b"/>
            <a:pathLst>
              <a:path w="2447925">
                <a:moveTo>
                  <a:pt x="0" y="0"/>
                </a:moveTo>
                <a:lnTo>
                  <a:pt x="2447925" y="0"/>
                </a:lnTo>
              </a:path>
            </a:pathLst>
          </a:custGeom>
          <a:ln w="28575">
            <a:solidFill>
              <a:srgbClr val="008000"/>
            </a:solidFill>
          </a:ln>
        </p:spPr>
        <p:txBody>
          <a:bodyPr wrap="square" lIns="0" tIns="0" rIns="0" bIns="0" rtlCol="0"/>
          <a:lstStyle/>
          <a:p>
            <a:endParaRPr/>
          </a:p>
        </p:txBody>
      </p:sp>
      <p:sp>
        <p:nvSpPr>
          <p:cNvPr id="31" name="object 31"/>
          <p:cNvSpPr/>
          <p:nvPr/>
        </p:nvSpPr>
        <p:spPr>
          <a:xfrm>
            <a:off x="6804025" y="3320876"/>
            <a:ext cx="0" cy="2736850"/>
          </a:xfrm>
          <a:custGeom>
            <a:avLst/>
            <a:gdLst/>
            <a:ahLst/>
            <a:cxnLst/>
            <a:rect l="l" t="t" r="r" b="b"/>
            <a:pathLst>
              <a:path h="2736850">
                <a:moveTo>
                  <a:pt x="0" y="2736850"/>
                </a:moveTo>
                <a:lnTo>
                  <a:pt x="0" y="0"/>
                </a:lnTo>
              </a:path>
            </a:pathLst>
          </a:custGeom>
          <a:ln w="28575">
            <a:solidFill>
              <a:srgbClr val="008000"/>
            </a:solidFill>
          </a:ln>
        </p:spPr>
        <p:txBody>
          <a:bodyPr wrap="square" lIns="0" tIns="0" rIns="0" bIns="0" rtlCol="0"/>
          <a:lstStyle/>
          <a:p>
            <a:endParaRPr/>
          </a:p>
        </p:txBody>
      </p:sp>
      <p:sp>
        <p:nvSpPr>
          <p:cNvPr id="32" name="object 32"/>
          <p:cNvSpPr/>
          <p:nvPr/>
        </p:nvSpPr>
        <p:spPr>
          <a:xfrm>
            <a:off x="5729351" y="3278458"/>
            <a:ext cx="1075055" cy="85725"/>
          </a:xfrm>
          <a:custGeom>
            <a:avLst/>
            <a:gdLst/>
            <a:ahLst/>
            <a:cxnLst/>
            <a:rect l="l" t="t" r="r" b="b"/>
            <a:pathLst>
              <a:path w="1075054" h="85725">
                <a:moveTo>
                  <a:pt x="85851" y="0"/>
                </a:moveTo>
                <a:lnTo>
                  <a:pt x="0" y="42417"/>
                </a:lnTo>
                <a:lnTo>
                  <a:pt x="85344" y="85725"/>
                </a:lnTo>
                <a:lnTo>
                  <a:pt x="85512" y="57233"/>
                </a:lnTo>
                <a:lnTo>
                  <a:pt x="71247" y="57150"/>
                </a:lnTo>
                <a:lnTo>
                  <a:pt x="71500" y="28575"/>
                </a:lnTo>
                <a:lnTo>
                  <a:pt x="85682" y="28575"/>
                </a:lnTo>
                <a:lnTo>
                  <a:pt x="85851" y="0"/>
                </a:lnTo>
                <a:close/>
              </a:path>
              <a:path w="1075054" h="85725">
                <a:moveTo>
                  <a:pt x="85682" y="28657"/>
                </a:moveTo>
                <a:lnTo>
                  <a:pt x="85512" y="57233"/>
                </a:lnTo>
                <a:lnTo>
                  <a:pt x="1074547" y="62991"/>
                </a:lnTo>
                <a:lnTo>
                  <a:pt x="1074801" y="34416"/>
                </a:lnTo>
                <a:lnTo>
                  <a:pt x="85682" y="28657"/>
                </a:lnTo>
                <a:close/>
              </a:path>
              <a:path w="1075054" h="85725">
                <a:moveTo>
                  <a:pt x="71500" y="28575"/>
                </a:moveTo>
                <a:lnTo>
                  <a:pt x="71247" y="57150"/>
                </a:lnTo>
                <a:lnTo>
                  <a:pt x="85512" y="57233"/>
                </a:lnTo>
                <a:lnTo>
                  <a:pt x="85682" y="28657"/>
                </a:lnTo>
                <a:lnTo>
                  <a:pt x="71500" y="28575"/>
                </a:lnTo>
                <a:close/>
              </a:path>
              <a:path w="1075054" h="85725">
                <a:moveTo>
                  <a:pt x="85682" y="28575"/>
                </a:moveTo>
                <a:lnTo>
                  <a:pt x="71500" y="28575"/>
                </a:lnTo>
                <a:lnTo>
                  <a:pt x="85682" y="28657"/>
                </a:lnTo>
                <a:close/>
              </a:path>
            </a:pathLst>
          </a:custGeom>
          <a:solidFill>
            <a:srgbClr val="008000"/>
          </a:solidFill>
        </p:spPr>
        <p:txBody>
          <a:bodyPr wrap="square" lIns="0" tIns="0" rIns="0" bIns="0" rtlCol="0"/>
          <a:lstStyle/>
          <a:p>
            <a:endParaRPr/>
          </a:p>
        </p:txBody>
      </p:sp>
      <p:sp>
        <p:nvSpPr>
          <p:cNvPr id="33" name="object 33"/>
          <p:cNvSpPr txBox="1"/>
          <p:nvPr/>
        </p:nvSpPr>
        <p:spPr>
          <a:xfrm>
            <a:off x="8046846" y="2760298"/>
            <a:ext cx="836294" cy="1000760"/>
          </a:xfrm>
          <a:prstGeom prst="rect">
            <a:avLst/>
          </a:prstGeom>
        </p:spPr>
        <p:txBody>
          <a:bodyPr vert="horz" wrap="square" lIns="0" tIns="12065" rIns="0" bIns="0" rtlCol="0">
            <a:spAutoFit/>
          </a:bodyPr>
          <a:lstStyle/>
          <a:p>
            <a:pPr marL="12700" marR="5080" indent="-2540" algn="ctr">
              <a:lnSpc>
                <a:spcPct val="100000"/>
              </a:lnSpc>
              <a:spcBef>
                <a:spcPts val="95"/>
              </a:spcBef>
            </a:pPr>
            <a:r>
              <a:rPr sz="1600" b="1" spc="-95" dirty="0">
                <a:solidFill>
                  <a:srgbClr val="003399"/>
                </a:solidFill>
                <a:latin typeface="Arial"/>
                <a:cs typeface="Arial"/>
              </a:rPr>
              <a:t>retrieve  </a:t>
            </a:r>
            <a:r>
              <a:rPr sz="1600" b="1" spc="-130" dirty="0">
                <a:solidFill>
                  <a:srgbClr val="003399"/>
                </a:solidFill>
                <a:latin typeface="Arial"/>
                <a:cs typeface="Arial"/>
              </a:rPr>
              <a:t>a</a:t>
            </a:r>
            <a:r>
              <a:rPr sz="1600" b="1" spc="-120" dirty="0">
                <a:solidFill>
                  <a:srgbClr val="003399"/>
                </a:solidFill>
                <a:latin typeface="Arial"/>
                <a:cs typeface="Arial"/>
              </a:rPr>
              <a:t>dditio</a:t>
            </a:r>
            <a:r>
              <a:rPr sz="1600" b="1" spc="-170" dirty="0">
                <a:solidFill>
                  <a:srgbClr val="003399"/>
                </a:solidFill>
                <a:latin typeface="Arial"/>
                <a:cs typeface="Arial"/>
              </a:rPr>
              <a:t>n</a:t>
            </a:r>
            <a:r>
              <a:rPr sz="1600" b="1" spc="-130" dirty="0">
                <a:solidFill>
                  <a:srgbClr val="003399"/>
                </a:solidFill>
                <a:latin typeface="Arial"/>
                <a:cs typeface="Arial"/>
              </a:rPr>
              <a:t>a</a:t>
            </a:r>
            <a:r>
              <a:rPr sz="1600" b="1" spc="-60" dirty="0">
                <a:solidFill>
                  <a:srgbClr val="003399"/>
                </a:solidFill>
                <a:latin typeface="Arial"/>
                <a:cs typeface="Arial"/>
              </a:rPr>
              <a:t>l  </a:t>
            </a:r>
            <a:r>
              <a:rPr sz="1600" b="1" spc="-125" dirty="0">
                <a:solidFill>
                  <a:srgbClr val="003399"/>
                </a:solidFill>
                <a:latin typeface="Arial"/>
                <a:cs typeface="Arial"/>
              </a:rPr>
              <a:t>historical  </a:t>
            </a:r>
            <a:r>
              <a:rPr sz="1600" b="1" spc="-110" dirty="0">
                <a:solidFill>
                  <a:srgbClr val="003399"/>
                </a:solidFill>
                <a:latin typeface="Arial"/>
                <a:cs typeface="Arial"/>
              </a:rPr>
              <a:t>data</a:t>
            </a:r>
            <a:endParaRPr sz="1600">
              <a:latin typeface="Arial"/>
              <a:cs typeface="Arial"/>
            </a:endParaRPr>
          </a:p>
        </p:txBody>
      </p:sp>
      <p:sp>
        <p:nvSpPr>
          <p:cNvPr id="34" name="object 34"/>
          <p:cNvSpPr/>
          <p:nvPr/>
        </p:nvSpPr>
        <p:spPr>
          <a:xfrm>
            <a:off x="6804025" y="3327226"/>
            <a:ext cx="1081405" cy="431800"/>
          </a:xfrm>
          <a:custGeom>
            <a:avLst/>
            <a:gdLst/>
            <a:ahLst/>
            <a:cxnLst/>
            <a:rect l="l" t="t" r="r" b="b"/>
            <a:pathLst>
              <a:path w="1081404" h="431800">
                <a:moveTo>
                  <a:pt x="1081024" y="0"/>
                </a:moveTo>
                <a:lnTo>
                  <a:pt x="0" y="431800"/>
                </a:lnTo>
              </a:path>
            </a:pathLst>
          </a:custGeom>
          <a:ln w="12699">
            <a:solidFill>
              <a:srgbClr val="008000"/>
            </a:solidFill>
          </a:ln>
        </p:spPr>
        <p:txBody>
          <a:bodyPr wrap="square" lIns="0" tIns="0" rIns="0" bIns="0" rtlCol="0"/>
          <a:lstStyle/>
          <a:p>
            <a:endParaRPr/>
          </a:p>
        </p:txBody>
      </p:sp>
      <p:sp>
        <p:nvSpPr>
          <p:cNvPr id="35" name="object 35"/>
          <p:cNvSpPr/>
          <p:nvPr/>
        </p:nvSpPr>
        <p:spPr>
          <a:xfrm>
            <a:off x="1381252" y="3308176"/>
            <a:ext cx="665480" cy="240029"/>
          </a:xfrm>
          <a:custGeom>
            <a:avLst/>
            <a:gdLst/>
            <a:ahLst/>
            <a:cxnLst/>
            <a:rect l="l" t="t" r="r" b="b"/>
            <a:pathLst>
              <a:path w="665480" h="240029">
                <a:moveTo>
                  <a:pt x="0" y="0"/>
                </a:moveTo>
                <a:lnTo>
                  <a:pt x="67995" y="1236"/>
                </a:lnTo>
                <a:lnTo>
                  <a:pt x="134029" y="4864"/>
                </a:lnTo>
                <a:lnTo>
                  <a:pt x="197765" y="10764"/>
                </a:lnTo>
                <a:lnTo>
                  <a:pt x="258869" y="18815"/>
                </a:lnTo>
                <a:lnTo>
                  <a:pt x="317007" y="28899"/>
                </a:lnTo>
                <a:lnTo>
                  <a:pt x="371845" y="40893"/>
                </a:lnTo>
                <a:lnTo>
                  <a:pt x="423048" y="54679"/>
                </a:lnTo>
                <a:lnTo>
                  <a:pt x="470280" y="70135"/>
                </a:lnTo>
                <a:lnTo>
                  <a:pt x="513209" y="87143"/>
                </a:lnTo>
                <a:lnTo>
                  <a:pt x="551499" y="105581"/>
                </a:lnTo>
                <a:lnTo>
                  <a:pt x="584817" y="125329"/>
                </a:lnTo>
                <a:lnTo>
                  <a:pt x="635194" y="168277"/>
                </a:lnTo>
                <a:lnTo>
                  <a:pt x="661664" y="215024"/>
                </a:lnTo>
                <a:lnTo>
                  <a:pt x="665098" y="239522"/>
                </a:lnTo>
              </a:path>
            </a:pathLst>
          </a:custGeom>
          <a:ln w="19050">
            <a:solidFill>
              <a:srgbClr val="FF0000"/>
            </a:solidFill>
          </a:ln>
        </p:spPr>
        <p:txBody>
          <a:bodyPr wrap="square" lIns="0" tIns="0" rIns="0" bIns="0" rtlCol="0"/>
          <a:lstStyle/>
          <a:p>
            <a:endParaRPr/>
          </a:p>
        </p:txBody>
      </p:sp>
      <p:sp>
        <p:nvSpPr>
          <p:cNvPr id="36" name="object 36"/>
          <p:cNvSpPr/>
          <p:nvPr/>
        </p:nvSpPr>
        <p:spPr>
          <a:xfrm>
            <a:off x="827087" y="3308176"/>
            <a:ext cx="665480" cy="240029"/>
          </a:xfrm>
          <a:custGeom>
            <a:avLst/>
            <a:gdLst/>
            <a:ahLst/>
            <a:cxnLst/>
            <a:rect l="l" t="t" r="r" b="b"/>
            <a:pathLst>
              <a:path w="665480" h="240029">
                <a:moveTo>
                  <a:pt x="665035" y="0"/>
                </a:moveTo>
                <a:lnTo>
                  <a:pt x="597040" y="1236"/>
                </a:lnTo>
                <a:lnTo>
                  <a:pt x="531009" y="4864"/>
                </a:lnTo>
                <a:lnTo>
                  <a:pt x="467276" y="10764"/>
                </a:lnTo>
                <a:lnTo>
                  <a:pt x="406175" y="18815"/>
                </a:lnTo>
                <a:lnTo>
                  <a:pt x="348042" y="28899"/>
                </a:lnTo>
                <a:lnTo>
                  <a:pt x="293210" y="40893"/>
                </a:lnTo>
                <a:lnTo>
                  <a:pt x="242013" y="54679"/>
                </a:lnTo>
                <a:lnTo>
                  <a:pt x="194786" y="70135"/>
                </a:lnTo>
                <a:lnTo>
                  <a:pt x="151863" y="87143"/>
                </a:lnTo>
                <a:lnTo>
                  <a:pt x="113578" y="105581"/>
                </a:lnTo>
                <a:lnTo>
                  <a:pt x="80267" y="125329"/>
                </a:lnTo>
                <a:lnTo>
                  <a:pt x="29899" y="168277"/>
                </a:lnTo>
                <a:lnTo>
                  <a:pt x="3433" y="215024"/>
                </a:lnTo>
                <a:lnTo>
                  <a:pt x="0" y="239522"/>
                </a:lnTo>
              </a:path>
            </a:pathLst>
          </a:custGeom>
          <a:ln w="19050">
            <a:solidFill>
              <a:srgbClr val="FF0000"/>
            </a:solidFill>
          </a:ln>
        </p:spPr>
        <p:txBody>
          <a:bodyPr wrap="square" lIns="0" tIns="0" rIns="0" bIns="0" rtlCol="0"/>
          <a:lstStyle/>
          <a:p>
            <a:endParaRPr/>
          </a:p>
        </p:txBody>
      </p:sp>
      <p:sp>
        <p:nvSpPr>
          <p:cNvPr id="37" name="object 37"/>
          <p:cNvSpPr/>
          <p:nvPr/>
        </p:nvSpPr>
        <p:spPr>
          <a:xfrm>
            <a:off x="1381252" y="3487754"/>
            <a:ext cx="665480" cy="240029"/>
          </a:xfrm>
          <a:custGeom>
            <a:avLst/>
            <a:gdLst/>
            <a:ahLst/>
            <a:cxnLst/>
            <a:rect l="l" t="t" r="r" b="b"/>
            <a:pathLst>
              <a:path w="665480" h="240029">
                <a:moveTo>
                  <a:pt x="0" y="239522"/>
                </a:moveTo>
                <a:lnTo>
                  <a:pt x="67995" y="238285"/>
                </a:lnTo>
                <a:lnTo>
                  <a:pt x="134029" y="234657"/>
                </a:lnTo>
                <a:lnTo>
                  <a:pt x="197765" y="228757"/>
                </a:lnTo>
                <a:lnTo>
                  <a:pt x="258869" y="220706"/>
                </a:lnTo>
                <a:lnTo>
                  <a:pt x="317007" y="210622"/>
                </a:lnTo>
                <a:lnTo>
                  <a:pt x="371845" y="198628"/>
                </a:lnTo>
                <a:lnTo>
                  <a:pt x="423048" y="184842"/>
                </a:lnTo>
                <a:lnTo>
                  <a:pt x="470280" y="169386"/>
                </a:lnTo>
                <a:lnTo>
                  <a:pt x="513209" y="152378"/>
                </a:lnTo>
                <a:lnTo>
                  <a:pt x="551499" y="133940"/>
                </a:lnTo>
                <a:lnTo>
                  <a:pt x="584817" y="114192"/>
                </a:lnTo>
                <a:lnTo>
                  <a:pt x="635194" y="71244"/>
                </a:lnTo>
                <a:lnTo>
                  <a:pt x="661664" y="24497"/>
                </a:lnTo>
                <a:lnTo>
                  <a:pt x="665098" y="0"/>
                </a:lnTo>
              </a:path>
            </a:pathLst>
          </a:custGeom>
          <a:ln w="19050">
            <a:solidFill>
              <a:srgbClr val="FF0000"/>
            </a:solidFill>
          </a:ln>
        </p:spPr>
        <p:txBody>
          <a:bodyPr wrap="square" lIns="0" tIns="0" rIns="0" bIns="0" rtlCol="0"/>
          <a:lstStyle/>
          <a:p>
            <a:endParaRPr/>
          </a:p>
        </p:txBody>
      </p:sp>
      <p:sp>
        <p:nvSpPr>
          <p:cNvPr id="38" name="object 38"/>
          <p:cNvSpPr/>
          <p:nvPr/>
        </p:nvSpPr>
        <p:spPr>
          <a:xfrm>
            <a:off x="827087" y="3487754"/>
            <a:ext cx="665480" cy="240029"/>
          </a:xfrm>
          <a:custGeom>
            <a:avLst/>
            <a:gdLst/>
            <a:ahLst/>
            <a:cxnLst/>
            <a:rect l="l" t="t" r="r" b="b"/>
            <a:pathLst>
              <a:path w="665480" h="240029">
                <a:moveTo>
                  <a:pt x="665035" y="239522"/>
                </a:moveTo>
                <a:lnTo>
                  <a:pt x="597040" y="238285"/>
                </a:lnTo>
                <a:lnTo>
                  <a:pt x="531009" y="234657"/>
                </a:lnTo>
                <a:lnTo>
                  <a:pt x="467276" y="228757"/>
                </a:lnTo>
                <a:lnTo>
                  <a:pt x="406175" y="220706"/>
                </a:lnTo>
                <a:lnTo>
                  <a:pt x="348042" y="210622"/>
                </a:lnTo>
                <a:lnTo>
                  <a:pt x="293210" y="198628"/>
                </a:lnTo>
                <a:lnTo>
                  <a:pt x="242013" y="184842"/>
                </a:lnTo>
                <a:lnTo>
                  <a:pt x="194786" y="169386"/>
                </a:lnTo>
                <a:lnTo>
                  <a:pt x="151863" y="152378"/>
                </a:lnTo>
                <a:lnTo>
                  <a:pt x="113578" y="133940"/>
                </a:lnTo>
                <a:lnTo>
                  <a:pt x="80267" y="114192"/>
                </a:lnTo>
                <a:lnTo>
                  <a:pt x="29899" y="71244"/>
                </a:lnTo>
                <a:lnTo>
                  <a:pt x="3433" y="24497"/>
                </a:lnTo>
                <a:lnTo>
                  <a:pt x="0" y="0"/>
                </a:lnTo>
              </a:path>
            </a:pathLst>
          </a:custGeom>
          <a:ln w="19050">
            <a:solidFill>
              <a:srgbClr val="FF0000"/>
            </a:solidFill>
          </a:ln>
        </p:spPr>
        <p:txBody>
          <a:bodyPr wrap="square" lIns="0" tIns="0" rIns="0" bIns="0" rtlCol="0"/>
          <a:lstStyle/>
          <a:p>
            <a:endParaRPr/>
          </a:p>
        </p:txBody>
      </p:sp>
      <p:sp>
        <p:nvSpPr>
          <p:cNvPr id="39" name="object 39"/>
          <p:cNvSpPr/>
          <p:nvPr/>
        </p:nvSpPr>
        <p:spPr>
          <a:xfrm>
            <a:off x="1381252" y="3906854"/>
            <a:ext cx="665480" cy="240029"/>
          </a:xfrm>
          <a:custGeom>
            <a:avLst/>
            <a:gdLst/>
            <a:ahLst/>
            <a:cxnLst/>
            <a:rect l="l" t="t" r="r" b="b"/>
            <a:pathLst>
              <a:path w="665480" h="240029">
                <a:moveTo>
                  <a:pt x="0" y="239522"/>
                </a:moveTo>
                <a:lnTo>
                  <a:pt x="67995" y="238285"/>
                </a:lnTo>
                <a:lnTo>
                  <a:pt x="134029" y="234657"/>
                </a:lnTo>
                <a:lnTo>
                  <a:pt x="197765" y="228757"/>
                </a:lnTo>
                <a:lnTo>
                  <a:pt x="258869" y="220706"/>
                </a:lnTo>
                <a:lnTo>
                  <a:pt x="317007" y="210622"/>
                </a:lnTo>
                <a:lnTo>
                  <a:pt x="371845" y="198628"/>
                </a:lnTo>
                <a:lnTo>
                  <a:pt x="423048" y="184842"/>
                </a:lnTo>
                <a:lnTo>
                  <a:pt x="470280" y="169386"/>
                </a:lnTo>
                <a:lnTo>
                  <a:pt x="513209" y="152378"/>
                </a:lnTo>
                <a:lnTo>
                  <a:pt x="551499" y="133940"/>
                </a:lnTo>
                <a:lnTo>
                  <a:pt x="584817" y="114192"/>
                </a:lnTo>
                <a:lnTo>
                  <a:pt x="635194" y="71244"/>
                </a:lnTo>
                <a:lnTo>
                  <a:pt x="661664" y="24497"/>
                </a:lnTo>
                <a:lnTo>
                  <a:pt x="665098" y="0"/>
                </a:lnTo>
              </a:path>
            </a:pathLst>
          </a:custGeom>
          <a:ln w="19050">
            <a:solidFill>
              <a:srgbClr val="FF0000"/>
            </a:solidFill>
          </a:ln>
        </p:spPr>
        <p:txBody>
          <a:bodyPr wrap="square" lIns="0" tIns="0" rIns="0" bIns="0" rtlCol="0"/>
          <a:lstStyle/>
          <a:p>
            <a:endParaRPr/>
          </a:p>
        </p:txBody>
      </p:sp>
      <p:sp>
        <p:nvSpPr>
          <p:cNvPr id="40" name="object 40"/>
          <p:cNvSpPr/>
          <p:nvPr/>
        </p:nvSpPr>
        <p:spPr>
          <a:xfrm>
            <a:off x="827087" y="3906854"/>
            <a:ext cx="665480" cy="240029"/>
          </a:xfrm>
          <a:custGeom>
            <a:avLst/>
            <a:gdLst/>
            <a:ahLst/>
            <a:cxnLst/>
            <a:rect l="l" t="t" r="r" b="b"/>
            <a:pathLst>
              <a:path w="665480" h="240029">
                <a:moveTo>
                  <a:pt x="665035" y="239522"/>
                </a:moveTo>
                <a:lnTo>
                  <a:pt x="597040" y="238285"/>
                </a:lnTo>
                <a:lnTo>
                  <a:pt x="531009" y="234657"/>
                </a:lnTo>
                <a:lnTo>
                  <a:pt x="467276" y="228757"/>
                </a:lnTo>
                <a:lnTo>
                  <a:pt x="406175" y="220706"/>
                </a:lnTo>
                <a:lnTo>
                  <a:pt x="348042" y="210622"/>
                </a:lnTo>
                <a:lnTo>
                  <a:pt x="293210" y="198628"/>
                </a:lnTo>
                <a:lnTo>
                  <a:pt x="242013" y="184842"/>
                </a:lnTo>
                <a:lnTo>
                  <a:pt x="194786" y="169386"/>
                </a:lnTo>
                <a:lnTo>
                  <a:pt x="151863" y="152378"/>
                </a:lnTo>
                <a:lnTo>
                  <a:pt x="113578" y="133940"/>
                </a:lnTo>
                <a:lnTo>
                  <a:pt x="80267" y="114192"/>
                </a:lnTo>
                <a:lnTo>
                  <a:pt x="29899" y="71244"/>
                </a:lnTo>
                <a:lnTo>
                  <a:pt x="3433" y="24497"/>
                </a:lnTo>
                <a:lnTo>
                  <a:pt x="0" y="0"/>
                </a:lnTo>
              </a:path>
            </a:pathLst>
          </a:custGeom>
          <a:ln w="19050">
            <a:solidFill>
              <a:srgbClr val="FF0000"/>
            </a:solidFill>
          </a:ln>
        </p:spPr>
        <p:txBody>
          <a:bodyPr wrap="square" lIns="0" tIns="0" rIns="0" bIns="0" rtlCol="0"/>
          <a:lstStyle/>
          <a:p>
            <a:endParaRPr/>
          </a:p>
        </p:txBody>
      </p:sp>
      <p:sp>
        <p:nvSpPr>
          <p:cNvPr id="41" name="object 41"/>
          <p:cNvSpPr/>
          <p:nvPr/>
        </p:nvSpPr>
        <p:spPr>
          <a:xfrm>
            <a:off x="827087" y="3487754"/>
            <a:ext cx="0" cy="419100"/>
          </a:xfrm>
          <a:custGeom>
            <a:avLst/>
            <a:gdLst/>
            <a:ahLst/>
            <a:cxnLst/>
            <a:rect l="l" t="t" r="r" b="b"/>
            <a:pathLst>
              <a:path h="419100">
                <a:moveTo>
                  <a:pt x="0" y="0"/>
                </a:moveTo>
                <a:lnTo>
                  <a:pt x="0" y="419100"/>
                </a:lnTo>
              </a:path>
            </a:pathLst>
          </a:custGeom>
          <a:ln w="19050">
            <a:solidFill>
              <a:srgbClr val="FF0000"/>
            </a:solidFill>
          </a:ln>
        </p:spPr>
        <p:txBody>
          <a:bodyPr wrap="square" lIns="0" tIns="0" rIns="0" bIns="0" rtlCol="0"/>
          <a:lstStyle/>
          <a:p>
            <a:endParaRPr/>
          </a:p>
        </p:txBody>
      </p:sp>
      <p:sp>
        <p:nvSpPr>
          <p:cNvPr id="42" name="object 42"/>
          <p:cNvSpPr/>
          <p:nvPr/>
        </p:nvSpPr>
        <p:spPr>
          <a:xfrm>
            <a:off x="2046351" y="3547697"/>
            <a:ext cx="0" cy="419100"/>
          </a:xfrm>
          <a:custGeom>
            <a:avLst/>
            <a:gdLst/>
            <a:ahLst/>
            <a:cxnLst/>
            <a:rect l="l" t="t" r="r" b="b"/>
            <a:pathLst>
              <a:path h="419100">
                <a:moveTo>
                  <a:pt x="0" y="0"/>
                </a:moveTo>
                <a:lnTo>
                  <a:pt x="0" y="419100"/>
                </a:lnTo>
              </a:path>
            </a:pathLst>
          </a:custGeom>
          <a:ln w="19050">
            <a:solidFill>
              <a:srgbClr val="FF0000"/>
            </a:solidFill>
          </a:ln>
        </p:spPr>
        <p:txBody>
          <a:bodyPr wrap="square" lIns="0" tIns="0" rIns="0" bIns="0" rtlCol="0"/>
          <a:lstStyle/>
          <a:p>
            <a:endParaRPr/>
          </a:p>
        </p:txBody>
      </p:sp>
      <p:sp>
        <p:nvSpPr>
          <p:cNvPr id="43" name="TextBox 42"/>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9060718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7250" y="1242403"/>
            <a:ext cx="6870700" cy="960755"/>
          </a:xfrm>
          <a:prstGeom prst="rect">
            <a:avLst/>
          </a:prstGeom>
        </p:spPr>
        <p:txBody>
          <a:bodyPr vert="horz" wrap="square" lIns="0" tIns="70485" rIns="0" bIns="0" rtlCol="0">
            <a:spAutoFit/>
          </a:bodyPr>
          <a:lstStyle/>
          <a:p>
            <a:pPr marL="12700">
              <a:lnSpc>
                <a:spcPct val="100000"/>
              </a:lnSpc>
              <a:spcBef>
                <a:spcPts val="555"/>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b="1" spc="-170" dirty="0">
                <a:solidFill>
                  <a:srgbClr val="5F5F5F"/>
                </a:solidFill>
                <a:latin typeface="Arial"/>
                <a:cs typeface="Arial"/>
              </a:rPr>
              <a:t>Populating </a:t>
            </a:r>
            <a:r>
              <a:rPr sz="2000" b="1" spc="-145" dirty="0">
                <a:solidFill>
                  <a:srgbClr val="5F5F5F"/>
                </a:solidFill>
                <a:latin typeface="Arial"/>
                <a:cs typeface="Arial"/>
              </a:rPr>
              <a:t>Historical</a:t>
            </a:r>
            <a:r>
              <a:rPr sz="2000" b="1" spc="-110" dirty="0">
                <a:solidFill>
                  <a:srgbClr val="5F5F5F"/>
                </a:solidFill>
                <a:latin typeface="Arial"/>
                <a:cs typeface="Arial"/>
              </a:rPr>
              <a:t> </a:t>
            </a:r>
            <a:r>
              <a:rPr sz="2000" b="1" spc="-130" dirty="0">
                <a:solidFill>
                  <a:srgbClr val="5F5F5F"/>
                </a:solidFill>
                <a:latin typeface="Arial"/>
                <a:cs typeface="Arial"/>
              </a:rPr>
              <a:t>Data</a:t>
            </a:r>
            <a:endParaRPr sz="2000">
              <a:latin typeface="Arial"/>
              <a:cs typeface="Arial"/>
            </a:endParaRPr>
          </a:p>
          <a:p>
            <a:pPr marL="756285" indent="-286385">
              <a:lnSpc>
                <a:spcPts val="2050"/>
              </a:lnSpc>
              <a:spcBef>
                <a:spcPts val="400"/>
              </a:spcBef>
              <a:buClr>
                <a:srgbClr val="1B5CA4"/>
              </a:buClr>
              <a:buFont typeface="Wingdings"/>
              <a:buChar char=""/>
              <a:tabLst>
                <a:tab pos="756285" algn="l"/>
                <a:tab pos="756920" algn="l"/>
              </a:tabLst>
            </a:pPr>
            <a:r>
              <a:rPr sz="1800" spc="-80" dirty="0">
                <a:solidFill>
                  <a:srgbClr val="5F5F5F"/>
                </a:solidFill>
                <a:latin typeface="Arial"/>
                <a:cs typeface="Arial"/>
              </a:rPr>
              <a:t>Historical </a:t>
            </a:r>
            <a:r>
              <a:rPr sz="1800" spc="-120" dirty="0">
                <a:solidFill>
                  <a:srgbClr val="5F5F5F"/>
                </a:solidFill>
                <a:latin typeface="Arial"/>
                <a:cs typeface="Arial"/>
              </a:rPr>
              <a:t>load </a:t>
            </a:r>
            <a:r>
              <a:rPr sz="1800" spc="-135" dirty="0">
                <a:solidFill>
                  <a:srgbClr val="5F5F5F"/>
                </a:solidFill>
                <a:latin typeface="Arial"/>
                <a:cs typeface="Arial"/>
              </a:rPr>
              <a:t>and </a:t>
            </a:r>
            <a:r>
              <a:rPr sz="1800" spc="-100" dirty="0">
                <a:solidFill>
                  <a:srgbClr val="5F5F5F"/>
                </a:solidFill>
                <a:latin typeface="Arial"/>
                <a:cs typeface="Arial"/>
              </a:rPr>
              <a:t>weather </a:t>
            </a:r>
            <a:r>
              <a:rPr sz="1800" spc="-95" dirty="0">
                <a:solidFill>
                  <a:srgbClr val="5F5F5F"/>
                </a:solidFill>
                <a:latin typeface="Arial"/>
                <a:cs typeface="Arial"/>
              </a:rPr>
              <a:t>profiles </a:t>
            </a:r>
            <a:r>
              <a:rPr sz="1800" spc="-135" dirty="0">
                <a:solidFill>
                  <a:srgbClr val="5F5F5F"/>
                </a:solidFill>
                <a:latin typeface="Arial"/>
                <a:cs typeface="Arial"/>
              </a:rPr>
              <a:t>are received </a:t>
            </a:r>
            <a:r>
              <a:rPr sz="1800" spc="-60" dirty="0">
                <a:solidFill>
                  <a:srgbClr val="5F5F5F"/>
                </a:solidFill>
                <a:latin typeface="Arial"/>
                <a:cs typeface="Arial"/>
              </a:rPr>
              <a:t>in </a:t>
            </a:r>
            <a:r>
              <a:rPr sz="1800" spc="-170" dirty="0">
                <a:solidFill>
                  <a:srgbClr val="5F5F5F"/>
                </a:solidFill>
                <a:latin typeface="Arial"/>
                <a:cs typeface="Arial"/>
              </a:rPr>
              <a:t>MS </a:t>
            </a:r>
            <a:r>
              <a:rPr sz="1800" spc="-165" dirty="0">
                <a:solidFill>
                  <a:srgbClr val="5F5F5F"/>
                </a:solidFill>
                <a:latin typeface="Arial"/>
                <a:cs typeface="Arial"/>
              </a:rPr>
              <a:t>Excel</a:t>
            </a:r>
            <a:r>
              <a:rPr sz="1800" spc="40" dirty="0">
                <a:solidFill>
                  <a:srgbClr val="5F5F5F"/>
                </a:solidFill>
                <a:latin typeface="Arial"/>
                <a:cs typeface="Arial"/>
              </a:rPr>
              <a:t> </a:t>
            </a:r>
            <a:r>
              <a:rPr sz="1800" spc="-95" dirty="0">
                <a:solidFill>
                  <a:srgbClr val="5F5F5F"/>
                </a:solidFill>
                <a:latin typeface="Arial"/>
                <a:cs typeface="Arial"/>
              </a:rPr>
              <a:t>Format.</a:t>
            </a:r>
            <a:endParaRPr sz="1800">
              <a:latin typeface="Arial"/>
              <a:cs typeface="Arial"/>
            </a:endParaRPr>
          </a:p>
          <a:p>
            <a:pPr marL="756285" indent="-286385">
              <a:lnSpc>
                <a:spcPts val="2050"/>
              </a:lnSpc>
              <a:buClr>
                <a:srgbClr val="1B5CA4"/>
              </a:buClr>
              <a:buFont typeface="Wingdings"/>
              <a:buChar char=""/>
              <a:tabLst>
                <a:tab pos="756285" algn="l"/>
                <a:tab pos="756920" algn="l"/>
              </a:tabLst>
            </a:pPr>
            <a:r>
              <a:rPr sz="1800" spc="-114" dirty="0">
                <a:solidFill>
                  <a:srgbClr val="5F5F5F"/>
                </a:solidFill>
                <a:latin typeface="Arial"/>
                <a:cs typeface="Arial"/>
              </a:rPr>
              <a:t>Data </a:t>
            </a:r>
            <a:r>
              <a:rPr sz="1800" spc="-135" dirty="0">
                <a:solidFill>
                  <a:srgbClr val="5F5F5F"/>
                </a:solidFill>
                <a:latin typeface="Arial"/>
                <a:cs typeface="Arial"/>
              </a:rPr>
              <a:t>are </a:t>
            </a:r>
            <a:r>
              <a:rPr sz="1800" spc="-125" dirty="0">
                <a:solidFill>
                  <a:srgbClr val="5F5F5F"/>
                </a:solidFill>
                <a:latin typeface="Arial"/>
                <a:cs typeface="Arial"/>
              </a:rPr>
              <a:t>exported </a:t>
            </a:r>
            <a:r>
              <a:rPr sz="1800" spc="-60" dirty="0">
                <a:solidFill>
                  <a:srgbClr val="5F5F5F"/>
                </a:solidFill>
                <a:latin typeface="Arial"/>
                <a:cs typeface="Arial"/>
              </a:rPr>
              <a:t>to </a:t>
            </a:r>
            <a:r>
              <a:rPr sz="1800" spc="-165" dirty="0">
                <a:solidFill>
                  <a:srgbClr val="5F5F5F"/>
                </a:solidFill>
                <a:latin typeface="Arial"/>
                <a:cs typeface="Arial"/>
              </a:rPr>
              <a:t>a </a:t>
            </a:r>
            <a:r>
              <a:rPr sz="1800" spc="-70" dirty="0">
                <a:solidFill>
                  <a:srgbClr val="5F5F5F"/>
                </a:solidFill>
                <a:latin typeface="Arial"/>
                <a:cs typeface="Arial"/>
              </a:rPr>
              <a:t>text </a:t>
            </a:r>
            <a:r>
              <a:rPr sz="1800" spc="-85" dirty="0">
                <a:solidFill>
                  <a:srgbClr val="5F5F5F"/>
                </a:solidFill>
                <a:latin typeface="Arial"/>
                <a:cs typeface="Arial"/>
              </a:rPr>
              <a:t>(.archive)</a:t>
            </a:r>
            <a:r>
              <a:rPr sz="1800" spc="175" dirty="0">
                <a:solidFill>
                  <a:srgbClr val="5F5F5F"/>
                </a:solidFill>
                <a:latin typeface="Arial"/>
                <a:cs typeface="Arial"/>
              </a:rPr>
              <a:t> </a:t>
            </a:r>
            <a:r>
              <a:rPr sz="1800" spc="-60" dirty="0">
                <a:solidFill>
                  <a:srgbClr val="5F5F5F"/>
                </a:solidFill>
                <a:latin typeface="Arial"/>
                <a:cs typeface="Arial"/>
              </a:rPr>
              <a:t>file.</a:t>
            </a:r>
            <a:endParaRPr sz="1800">
              <a:latin typeface="Arial"/>
              <a:cs typeface="Arial"/>
            </a:endParaRPr>
          </a:p>
        </p:txBody>
      </p:sp>
      <p:sp>
        <p:nvSpPr>
          <p:cNvPr id="3" name="object 3"/>
          <p:cNvSpPr txBox="1">
            <a:spLocks noGrp="1"/>
          </p:cNvSpPr>
          <p:nvPr>
            <p:ph type="title"/>
          </p:nvPr>
        </p:nvSpPr>
        <p:spPr>
          <a:xfrm>
            <a:off x="539552" y="612766"/>
            <a:ext cx="7660005" cy="627736"/>
          </a:xfrm>
          <a:prstGeom prst="rect">
            <a:avLst/>
          </a:prstGeom>
        </p:spPr>
        <p:txBody>
          <a:bodyPr vert="horz" wrap="square" lIns="0" tIns="12065" rIns="0" bIns="0" rtlCol="0">
            <a:spAutoFit/>
          </a:bodyPr>
          <a:lstStyle/>
          <a:p>
            <a:pPr marL="12700">
              <a:lnSpc>
                <a:spcPct val="100000"/>
              </a:lnSpc>
              <a:spcBef>
                <a:spcPts val="95"/>
              </a:spcBef>
            </a:pPr>
            <a:r>
              <a:rPr spc="-195" dirty="0"/>
              <a:t>Retrieve </a:t>
            </a:r>
            <a:r>
              <a:rPr spc="-125" dirty="0"/>
              <a:t>Historical</a:t>
            </a:r>
            <a:r>
              <a:rPr spc="-20" dirty="0"/>
              <a:t> </a:t>
            </a:r>
            <a:r>
              <a:rPr spc="-114" dirty="0"/>
              <a:t>Information</a:t>
            </a:r>
          </a:p>
        </p:txBody>
      </p:sp>
      <p:sp>
        <p:nvSpPr>
          <p:cNvPr id="4" name="object 4"/>
          <p:cNvSpPr/>
          <p:nvPr/>
        </p:nvSpPr>
        <p:spPr>
          <a:xfrm>
            <a:off x="2051050" y="2565400"/>
            <a:ext cx="3379851" cy="3959225"/>
          </a:xfrm>
          <a:prstGeom prst="rect">
            <a:avLst/>
          </a:prstGeom>
          <a:blipFill>
            <a:blip r:embed="rId2" cstate="print"/>
            <a:stretch>
              <a:fillRect/>
            </a:stretch>
          </a:blipFill>
        </p:spPr>
        <p:txBody>
          <a:bodyPr wrap="square" lIns="0" tIns="0" rIns="0" bIns="0" rtlCol="0"/>
          <a:lstStyle/>
          <a:p>
            <a:endParaRPr/>
          </a:p>
        </p:txBody>
      </p:sp>
      <p:sp>
        <p:nvSpPr>
          <p:cNvPr id="5" name="TextBox 4"/>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1007826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713032"/>
            <a:ext cx="7896071" cy="627736"/>
          </a:xfrm>
          <a:prstGeom prst="rect">
            <a:avLst/>
          </a:prstGeom>
        </p:spPr>
        <p:txBody>
          <a:bodyPr vert="horz" wrap="square" lIns="0" tIns="12065" rIns="0" bIns="0" rtlCol="0">
            <a:spAutoFit/>
          </a:bodyPr>
          <a:lstStyle/>
          <a:p>
            <a:pPr marL="12700">
              <a:lnSpc>
                <a:spcPct val="100000"/>
              </a:lnSpc>
              <a:spcBef>
                <a:spcPts val="95"/>
              </a:spcBef>
            </a:pPr>
            <a:r>
              <a:rPr spc="-130" dirty="0"/>
              <a:t>On-lining </a:t>
            </a:r>
            <a:r>
              <a:rPr spc="-145" dirty="0"/>
              <a:t>the</a:t>
            </a:r>
            <a:r>
              <a:rPr spc="-125" dirty="0"/>
              <a:t> </a:t>
            </a:r>
            <a:r>
              <a:rPr spc="-200" dirty="0"/>
              <a:t>model</a:t>
            </a:r>
          </a:p>
        </p:txBody>
      </p:sp>
      <p:sp>
        <p:nvSpPr>
          <p:cNvPr id="3" name="object 3"/>
          <p:cNvSpPr/>
          <p:nvPr/>
        </p:nvSpPr>
        <p:spPr>
          <a:xfrm>
            <a:off x="1462150" y="3484626"/>
            <a:ext cx="6648450" cy="275901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32177" y="3901566"/>
            <a:ext cx="149860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3399"/>
                </a:solidFill>
                <a:latin typeface="Arial"/>
                <a:cs typeface="Arial"/>
              </a:rPr>
              <a:t>LFMODEL</a:t>
            </a:r>
            <a:endParaRPr sz="2400">
              <a:latin typeface="Arial"/>
              <a:cs typeface="Arial"/>
            </a:endParaRPr>
          </a:p>
        </p:txBody>
      </p:sp>
      <p:sp>
        <p:nvSpPr>
          <p:cNvPr id="5" name="object 5"/>
          <p:cNvSpPr txBox="1"/>
          <p:nvPr/>
        </p:nvSpPr>
        <p:spPr>
          <a:xfrm>
            <a:off x="6733793" y="3825366"/>
            <a:ext cx="39751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3399"/>
                </a:solidFill>
                <a:latin typeface="Arial"/>
                <a:cs typeface="Arial"/>
              </a:rPr>
              <a:t>LF</a:t>
            </a:r>
            <a:endParaRPr sz="2400">
              <a:latin typeface="Arial"/>
              <a:cs typeface="Arial"/>
            </a:endParaRPr>
          </a:p>
        </p:txBody>
      </p:sp>
      <p:sp>
        <p:nvSpPr>
          <p:cNvPr id="6" name="object 6"/>
          <p:cNvSpPr txBox="1"/>
          <p:nvPr/>
        </p:nvSpPr>
        <p:spPr>
          <a:xfrm>
            <a:off x="2244979" y="4769865"/>
            <a:ext cx="79756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003399"/>
                </a:solidFill>
                <a:latin typeface="Arial"/>
                <a:cs typeface="Arial"/>
              </a:rPr>
              <a:t>dat</a:t>
            </a:r>
            <a:r>
              <a:rPr sz="1400" b="1" spc="-5" dirty="0">
                <a:solidFill>
                  <a:srgbClr val="003399"/>
                </a:solidFill>
                <a:latin typeface="Arial"/>
                <a:cs typeface="Arial"/>
              </a:rPr>
              <a:t>a</a:t>
            </a:r>
            <a:r>
              <a:rPr sz="1400" b="1" dirty="0">
                <a:solidFill>
                  <a:srgbClr val="003399"/>
                </a:solidFill>
                <a:latin typeface="Arial"/>
                <a:cs typeface="Arial"/>
              </a:rPr>
              <a:t>ba</a:t>
            </a:r>
            <a:r>
              <a:rPr sz="1400" b="1" spc="-5" dirty="0">
                <a:solidFill>
                  <a:srgbClr val="003399"/>
                </a:solidFill>
                <a:latin typeface="Arial"/>
                <a:cs typeface="Arial"/>
              </a:rPr>
              <a:t>s</a:t>
            </a:r>
            <a:r>
              <a:rPr sz="1400" b="1" dirty="0">
                <a:solidFill>
                  <a:srgbClr val="003399"/>
                </a:solidFill>
                <a:latin typeface="Arial"/>
                <a:cs typeface="Arial"/>
              </a:rPr>
              <a:t>e</a:t>
            </a:r>
            <a:endParaRPr sz="1400">
              <a:latin typeface="Arial"/>
              <a:cs typeface="Arial"/>
            </a:endParaRPr>
          </a:p>
        </p:txBody>
      </p:sp>
      <p:sp>
        <p:nvSpPr>
          <p:cNvPr id="7" name="object 7"/>
          <p:cNvSpPr txBox="1"/>
          <p:nvPr/>
        </p:nvSpPr>
        <p:spPr>
          <a:xfrm>
            <a:off x="6589268" y="4769865"/>
            <a:ext cx="796925"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003399"/>
                </a:solidFill>
                <a:latin typeface="Arial"/>
                <a:cs typeface="Arial"/>
              </a:rPr>
              <a:t>database</a:t>
            </a:r>
            <a:endParaRPr sz="1400">
              <a:latin typeface="Arial"/>
              <a:cs typeface="Arial"/>
            </a:endParaRPr>
          </a:p>
        </p:txBody>
      </p:sp>
      <p:sp>
        <p:nvSpPr>
          <p:cNvPr id="8" name="object 8"/>
          <p:cNvSpPr txBox="1"/>
          <p:nvPr/>
        </p:nvSpPr>
        <p:spPr>
          <a:xfrm>
            <a:off x="793800" y="1332954"/>
            <a:ext cx="5485130" cy="1207770"/>
          </a:xfrm>
          <a:prstGeom prst="rect">
            <a:avLst/>
          </a:prstGeom>
        </p:spPr>
        <p:txBody>
          <a:bodyPr vert="horz" wrap="square" lIns="0" tIns="70485" rIns="0" bIns="0" rtlCol="0">
            <a:spAutoFit/>
          </a:bodyPr>
          <a:lstStyle/>
          <a:p>
            <a:pPr marL="12700">
              <a:lnSpc>
                <a:spcPct val="100000"/>
              </a:lnSpc>
              <a:spcBef>
                <a:spcPts val="555"/>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b="1" spc="-285" dirty="0">
                <a:solidFill>
                  <a:srgbClr val="5F5F5F"/>
                </a:solidFill>
                <a:latin typeface="Arial"/>
                <a:cs typeface="Arial"/>
              </a:rPr>
              <a:t>LF </a:t>
            </a:r>
            <a:r>
              <a:rPr sz="2000" b="1" spc="-175" dirty="0">
                <a:solidFill>
                  <a:srgbClr val="5F5F5F"/>
                </a:solidFill>
                <a:latin typeface="Arial"/>
                <a:cs typeface="Arial"/>
              </a:rPr>
              <a:t>database </a:t>
            </a:r>
            <a:r>
              <a:rPr sz="2000" b="1" spc="-155" dirty="0">
                <a:solidFill>
                  <a:srgbClr val="5F5F5F"/>
                </a:solidFill>
                <a:latin typeface="Arial"/>
                <a:cs typeface="Arial"/>
              </a:rPr>
              <a:t>on-lining </a:t>
            </a:r>
            <a:r>
              <a:rPr sz="2000" b="1" spc="-229" dirty="0">
                <a:solidFill>
                  <a:srgbClr val="5F5F5F"/>
                </a:solidFill>
                <a:latin typeface="Arial"/>
                <a:cs typeface="Arial"/>
              </a:rPr>
              <a:t>copies </a:t>
            </a:r>
            <a:r>
              <a:rPr sz="2000" b="1" spc="-145" dirty="0">
                <a:solidFill>
                  <a:srgbClr val="5F5F5F"/>
                </a:solidFill>
                <a:latin typeface="Arial"/>
                <a:cs typeface="Arial"/>
              </a:rPr>
              <a:t>from </a:t>
            </a:r>
            <a:r>
              <a:rPr sz="2000" b="1" spc="-265" dirty="0">
                <a:solidFill>
                  <a:srgbClr val="5F5F5F"/>
                </a:solidFill>
                <a:latin typeface="Arial"/>
                <a:cs typeface="Arial"/>
              </a:rPr>
              <a:t>LFMODEL </a:t>
            </a:r>
            <a:r>
              <a:rPr sz="2000" b="1" spc="-120" dirty="0">
                <a:solidFill>
                  <a:srgbClr val="5F5F5F"/>
                </a:solidFill>
                <a:latin typeface="Arial"/>
                <a:cs typeface="Arial"/>
              </a:rPr>
              <a:t>to</a:t>
            </a:r>
            <a:r>
              <a:rPr sz="2000" b="1" spc="-360" dirty="0">
                <a:solidFill>
                  <a:srgbClr val="5F5F5F"/>
                </a:solidFill>
                <a:latin typeface="Arial"/>
                <a:cs typeface="Arial"/>
              </a:rPr>
              <a:t> </a:t>
            </a:r>
            <a:r>
              <a:rPr sz="2000" b="1" spc="-235" dirty="0">
                <a:solidFill>
                  <a:srgbClr val="5F5F5F"/>
                </a:solidFill>
                <a:latin typeface="Arial"/>
                <a:cs typeface="Arial"/>
              </a:rPr>
              <a:t>LF:</a:t>
            </a:r>
            <a:endParaRPr sz="2000">
              <a:latin typeface="Arial"/>
              <a:cs typeface="Arial"/>
            </a:endParaRPr>
          </a:p>
          <a:p>
            <a:pPr marL="756285" indent="-269875">
              <a:lnSpc>
                <a:spcPts val="2050"/>
              </a:lnSpc>
              <a:spcBef>
                <a:spcPts val="400"/>
              </a:spcBef>
              <a:buClr>
                <a:srgbClr val="1B5CA4"/>
              </a:buClr>
              <a:buFont typeface="Wingdings"/>
              <a:buChar char=""/>
              <a:tabLst>
                <a:tab pos="756285" algn="l"/>
                <a:tab pos="756920" algn="l"/>
              </a:tabLst>
            </a:pPr>
            <a:r>
              <a:rPr sz="1800" spc="-195" dirty="0">
                <a:solidFill>
                  <a:srgbClr val="5F5F5F"/>
                </a:solidFill>
                <a:latin typeface="Arial"/>
                <a:cs typeface="Arial"/>
              </a:rPr>
              <a:t>The </a:t>
            </a:r>
            <a:r>
              <a:rPr sz="1800" spc="-130" dirty="0">
                <a:solidFill>
                  <a:srgbClr val="5F5F5F"/>
                </a:solidFill>
                <a:latin typeface="Arial"/>
                <a:cs typeface="Arial"/>
              </a:rPr>
              <a:t>model</a:t>
            </a:r>
            <a:r>
              <a:rPr sz="1800" spc="-235" dirty="0">
                <a:solidFill>
                  <a:srgbClr val="5F5F5F"/>
                </a:solidFill>
                <a:latin typeface="Arial"/>
                <a:cs typeface="Arial"/>
              </a:rPr>
              <a:t> </a:t>
            </a:r>
            <a:r>
              <a:rPr sz="1800" spc="-85" dirty="0">
                <a:solidFill>
                  <a:srgbClr val="5F5F5F"/>
                </a:solidFill>
                <a:latin typeface="Arial"/>
                <a:cs typeface="Arial"/>
              </a:rPr>
              <a:t>structure</a:t>
            </a:r>
            <a:endParaRPr sz="1800">
              <a:latin typeface="Arial"/>
              <a:cs typeface="Arial"/>
            </a:endParaRPr>
          </a:p>
          <a:p>
            <a:pPr marL="756285" indent="-269875">
              <a:lnSpc>
                <a:spcPts val="1945"/>
              </a:lnSpc>
              <a:buClr>
                <a:srgbClr val="1B5CA4"/>
              </a:buClr>
              <a:buFont typeface="Wingdings"/>
              <a:buChar char=""/>
              <a:tabLst>
                <a:tab pos="756285" algn="l"/>
                <a:tab pos="756920" algn="l"/>
              </a:tabLst>
            </a:pPr>
            <a:r>
              <a:rPr sz="1800" spc="-90" dirty="0">
                <a:solidFill>
                  <a:srgbClr val="5F5F5F"/>
                </a:solidFill>
                <a:latin typeface="Arial"/>
                <a:cs typeface="Arial"/>
              </a:rPr>
              <a:t>All </a:t>
            </a:r>
            <a:r>
              <a:rPr sz="1800" spc="-130" dirty="0">
                <a:solidFill>
                  <a:srgbClr val="5F5F5F"/>
                </a:solidFill>
                <a:latin typeface="Arial"/>
                <a:cs typeface="Arial"/>
              </a:rPr>
              <a:t>model</a:t>
            </a:r>
            <a:r>
              <a:rPr sz="1800" spc="-50" dirty="0">
                <a:solidFill>
                  <a:srgbClr val="5F5F5F"/>
                </a:solidFill>
                <a:latin typeface="Arial"/>
                <a:cs typeface="Arial"/>
              </a:rPr>
              <a:t> </a:t>
            </a:r>
            <a:r>
              <a:rPr sz="1800" spc="-120" dirty="0">
                <a:solidFill>
                  <a:srgbClr val="5F5F5F"/>
                </a:solidFill>
                <a:latin typeface="Arial"/>
                <a:cs typeface="Arial"/>
              </a:rPr>
              <a:t>parameters</a:t>
            </a:r>
            <a:endParaRPr sz="1800">
              <a:latin typeface="Arial"/>
              <a:cs typeface="Arial"/>
            </a:endParaRPr>
          </a:p>
          <a:p>
            <a:pPr marL="756285" indent="-269875">
              <a:lnSpc>
                <a:spcPts val="2050"/>
              </a:lnSpc>
              <a:buClr>
                <a:srgbClr val="1B5CA4"/>
              </a:buClr>
              <a:buFont typeface="Wingdings"/>
              <a:buChar char=""/>
              <a:tabLst>
                <a:tab pos="756285" algn="l"/>
                <a:tab pos="756920" algn="l"/>
              </a:tabLst>
            </a:pPr>
            <a:r>
              <a:rPr sz="1800" spc="-90" dirty="0">
                <a:solidFill>
                  <a:srgbClr val="5F5F5F"/>
                </a:solidFill>
                <a:latin typeface="Arial"/>
                <a:cs typeface="Arial"/>
              </a:rPr>
              <a:t>All </a:t>
            </a:r>
            <a:r>
              <a:rPr sz="1800" spc="-80" dirty="0">
                <a:solidFill>
                  <a:srgbClr val="5F5F5F"/>
                </a:solidFill>
                <a:latin typeface="Arial"/>
                <a:cs typeface="Arial"/>
              </a:rPr>
              <a:t>historical</a:t>
            </a:r>
            <a:r>
              <a:rPr sz="1800" spc="-70" dirty="0">
                <a:solidFill>
                  <a:srgbClr val="5F5F5F"/>
                </a:solidFill>
                <a:latin typeface="Arial"/>
                <a:cs typeface="Arial"/>
              </a:rPr>
              <a:t> </a:t>
            </a:r>
            <a:r>
              <a:rPr sz="1800" spc="-105" dirty="0">
                <a:solidFill>
                  <a:srgbClr val="5F5F5F"/>
                </a:solidFill>
                <a:latin typeface="Arial"/>
                <a:cs typeface="Arial"/>
              </a:rPr>
              <a:t>data</a:t>
            </a:r>
            <a:endParaRPr sz="1800">
              <a:latin typeface="Arial"/>
              <a:cs typeface="Arial"/>
            </a:endParaRPr>
          </a:p>
        </p:txBody>
      </p:sp>
      <p:sp>
        <p:nvSpPr>
          <p:cNvPr id="9" name="TextBox 8"/>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330512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560" y="626862"/>
            <a:ext cx="7704856" cy="627736"/>
          </a:xfrm>
          <a:prstGeom prst="rect">
            <a:avLst/>
          </a:prstGeom>
        </p:spPr>
        <p:txBody>
          <a:bodyPr vert="horz" wrap="square" lIns="0" tIns="12065" rIns="0" bIns="0" rtlCol="0">
            <a:spAutoFit/>
          </a:bodyPr>
          <a:lstStyle/>
          <a:p>
            <a:pPr marL="12700">
              <a:lnSpc>
                <a:spcPct val="100000"/>
              </a:lnSpc>
              <a:spcBef>
                <a:spcPts val="95"/>
              </a:spcBef>
            </a:pPr>
            <a:r>
              <a:rPr spc="-190" dirty="0"/>
              <a:t>Online </a:t>
            </a:r>
            <a:r>
              <a:rPr spc="-260" dirty="0"/>
              <a:t>Load</a:t>
            </a:r>
            <a:r>
              <a:rPr spc="-40" dirty="0"/>
              <a:t> </a:t>
            </a:r>
            <a:r>
              <a:rPr spc="-210" dirty="0" smtClean="0"/>
              <a:t>Forecast</a:t>
            </a:r>
            <a:r>
              <a:rPr lang="en-IN" spc="-210" dirty="0" smtClean="0"/>
              <a:t> Techniques</a:t>
            </a:r>
            <a:endParaRPr spc="-210" dirty="0"/>
          </a:p>
        </p:txBody>
      </p:sp>
      <p:sp>
        <p:nvSpPr>
          <p:cNvPr id="3" name="object 3"/>
          <p:cNvSpPr txBox="1"/>
          <p:nvPr/>
        </p:nvSpPr>
        <p:spPr>
          <a:xfrm>
            <a:off x="731926" y="1556792"/>
            <a:ext cx="6748145" cy="2610330"/>
          </a:xfrm>
          <a:prstGeom prst="rect">
            <a:avLst/>
          </a:prstGeom>
        </p:spPr>
        <p:txBody>
          <a:bodyPr vert="horz" wrap="square" lIns="0" tIns="70485" rIns="0" bIns="0" rtlCol="0">
            <a:spAutoFit/>
          </a:bodyPr>
          <a:lstStyle/>
          <a:p>
            <a:pPr marL="12700">
              <a:lnSpc>
                <a:spcPct val="100000"/>
              </a:lnSpc>
              <a:spcBef>
                <a:spcPts val="555"/>
              </a:spcBef>
            </a:pPr>
            <a:r>
              <a:rPr sz="2000" spc="0" dirty="0">
                <a:solidFill>
                  <a:srgbClr val="1B5CA4"/>
                </a:solidFill>
                <a:latin typeface="Wingdings"/>
                <a:cs typeface="Wingdings"/>
              </a:rPr>
              <a:t></a:t>
            </a:r>
            <a:r>
              <a:rPr sz="2000" spc="0" dirty="0">
                <a:solidFill>
                  <a:srgbClr val="1B5CA4"/>
                </a:solidFill>
                <a:latin typeface="Times New Roman"/>
                <a:cs typeface="Times New Roman"/>
              </a:rPr>
              <a:t> </a:t>
            </a:r>
            <a:r>
              <a:rPr sz="2000" b="1" spc="-185" dirty="0">
                <a:solidFill>
                  <a:srgbClr val="5F5F5F"/>
                </a:solidFill>
                <a:latin typeface="Arial"/>
                <a:cs typeface="Arial"/>
              </a:rPr>
              <a:t>Online </a:t>
            </a:r>
            <a:r>
              <a:rPr sz="2000" b="1" spc="-250" dirty="0">
                <a:solidFill>
                  <a:srgbClr val="5F5F5F"/>
                </a:solidFill>
                <a:latin typeface="Arial"/>
                <a:cs typeface="Arial"/>
              </a:rPr>
              <a:t>Load </a:t>
            </a:r>
            <a:r>
              <a:rPr sz="2000" b="1" spc="-185" dirty="0">
                <a:solidFill>
                  <a:srgbClr val="5F5F5F"/>
                </a:solidFill>
                <a:latin typeface="Arial"/>
                <a:cs typeface="Arial"/>
              </a:rPr>
              <a:t>Forecasting </a:t>
            </a:r>
            <a:r>
              <a:rPr sz="2000" b="1" spc="-229" dirty="0">
                <a:solidFill>
                  <a:srgbClr val="5F5F5F"/>
                </a:solidFill>
                <a:latin typeface="Arial"/>
                <a:cs typeface="Arial"/>
              </a:rPr>
              <a:t>can </a:t>
            </a:r>
            <a:r>
              <a:rPr sz="2000" b="1" spc="-210" dirty="0">
                <a:solidFill>
                  <a:srgbClr val="5F5F5F"/>
                </a:solidFill>
                <a:latin typeface="Arial"/>
                <a:cs typeface="Arial"/>
              </a:rPr>
              <a:t>be </a:t>
            </a:r>
            <a:r>
              <a:rPr sz="2000" b="1" spc="-165" dirty="0">
                <a:solidFill>
                  <a:srgbClr val="5F5F5F"/>
                </a:solidFill>
                <a:latin typeface="Arial"/>
                <a:cs typeface="Arial"/>
              </a:rPr>
              <a:t>performed </a:t>
            </a:r>
            <a:r>
              <a:rPr sz="2000" b="1" spc="-140" dirty="0">
                <a:solidFill>
                  <a:srgbClr val="5F5F5F"/>
                </a:solidFill>
                <a:latin typeface="Arial"/>
                <a:cs typeface="Arial"/>
              </a:rPr>
              <a:t>following </a:t>
            </a:r>
            <a:r>
              <a:rPr sz="2000" b="1" spc="-110" dirty="0">
                <a:solidFill>
                  <a:srgbClr val="5F5F5F"/>
                </a:solidFill>
                <a:latin typeface="Arial"/>
                <a:cs typeface="Arial"/>
              </a:rPr>
              <a:t>2</a:t>
            </a:r>
            <a:r>
              <a:rPr sz="2000" b="1" spc="-270" dirty="0">
                <a:solidFill>
                  <a:srgbClr val="5F5F5F"/>
                </a:solidFill>
                <a:latin typeface="Arial"/>
                <a:cs typeface="Arial"/>
              </a:rPr>
              <a:t> </a:t>
            </a:r>
            <a:r>
              <a:rPr sz="2000" b="1" spc="-204" dirty="0">
                <a:solidFill>
                  <a:srgbClr val="5F5F5F"/>
                </a:solidFill>
                <a:latin typeface="Arial"/>
                <a:cs typeface="Arial"/>
              </a:rPr>
              <a:t>methods</a:t>
            </a:r>
            <a:endParaRPr sz="2000" dirty="0">
              <a:latin typeface="Arial"/>
              <a:cs typeface="Arial"/>
            </a:endParaRPr>
          </a:p>
          <a:p>
            <a:pPr marL="683260" indent="-196850">
              <a:lnSpc>
                <a:spcPct val="100000"/>
              </a:lnSpc>
              <a:spcBef>
                <a:spcPts val="400"/>
              </a:spcBef>
              <a:buClr>
                <a:srgbClr val="1B5CA4"/>
              </a:buClr>
              <a:buFont typeface="Wingdings"/>
              <a:buChar char=""/>
              <a:tabLst>
                <a:tab pos="683895" algn="l"/>
              </a:tabLst>
            </a:pPr>
            <a:r>
              <a:rPr sz="1800" spc="-155" dirty="0">
                <a:solidFill>
                  <a:srgbClr val="5F5F5F"/>
                </a:solidFill>
                <a:latin typeface="Arial"/>
                <a:cs typeface="Arial"/>
              </a:rPr>
              <a:t>Regression </a:t>
            </a:r>
            <a:r>
              <a:rPr sz="1800" spc="-130" dirty="0">
                <a:solidFill>
                  <a:srgbClr val="5F5F5F"/>
                </a:solidFill>
                <a:latin typeface="Arial"/>
                <a:cs typeface="Arial"/>
              </a:rPr>
              <a:t>model</a:t>
            </a:r>
            <a:r>
              <a:rPr sz="1800" spc="-15" dirty="0">
                <a:solidFill>
                  <a:srgbClr val="5F5F5F"/>
                </a:solidFill>
                <a:latin typeface="Arial"/>
                <a:cs typeface="Arial"/>
              </a:rPr>
              <a:t> </a:t>
            </a:r>
            <a:r>
              <a:rPr sz="1800" spc="-55" dirty="0">
                <a:solidFill>
                  <a:srgbClr val="5F5F5F"/>
                </a:solidFill>
                <a:latin typeface="Arial"/>
                <a:cs typeface="Arial"/>
              </a:rPr>
              <a:t>:</a:t>
            </a:r>
            <a:endParaRPr sz="1800" dirty="0">
              <a:latin typeface="Arial"/>
              <a:cs typeface="Arial"/>
            </a:endParaRPr>
          </a:p>
          <a:p>
            <a:pPr marL="1155700" lvl="1" indent="-228600">
              <a:lnSpc>
                <a:spcPct val="100000"/>
              </a:lnSpc>
              <a:spcBef>
                <a:spcPts val="380"/>
              </a:spcBef>
              <a:buClr>
                <a:srgbClr val="1B5CA4"/>
              </a:buClr>
              <a:buChar char="•"/>
              <a:tabLst>
                <a:tab pos="1155700" algn="l"/>
                <a:tab pos="1156335" algn="l"/>
              </a:tabLst>
            </a:pPr>
            <a:r>
              <a:rPr sz="1800" spc="-135" dirty="0">
                <a:solidFill>
                  <a:srgbClr val="5F5F5F"/>
                </a:solidFill>
                <a:latin typeface="Arial"/>
                <a:cs typeface="Arial"/>
              </a:rPr>
              <a:t>Using </a:t>
            </a:r>
            <a:r>
              <a:rPr sz="1800" spc="-90" dirty="0">
                <a:solidFill>
                  <a:srgbClr val="5F5F5F"/>
                </a:solidFill>
                <a:latin typeface="Arial"/>
                <a:cs typeface="Arial"/>
              </a:rPr>
              <a:t>the </a:t>
            </a:r>
            <a:r>
              <a:rPr sz="1800" spc="-75" dirty="0">
                <a:solidFill>
                  <a:srgbClr val="5F5F5F"/>
                </a:solidFill>
                <a:latin typeface="Arial"/>
                <a:cs typeface="Arial"/>
              </a:rPr>
              <a:t>short-term </a:t>
            </a:r>
            <a:r>
              <a:rPr sz="1800" spc="-120" dirty="0">
                <a:solidFill>
                  <a:srgbClr val="5F5F5F"/>
                </a:solidFill>
                <a:latin typeface="Arial"/>
                <a:cs typeface="Arial"/>
              </a:rPr>
              <a:t>load </a:t>
            </a:r>
            <a:r>
              <a:rPr sz="1800" spc="-110" dirty="0">
                <a:solidFill>
                  <a:srgbClr val="5F5F5F"/>
                </a:solidFill>
                <a:latin typeface="Arial"/>
                <a:cs typeface="Arial"/>
              </a:rPr>
              <a:t>forecast</a:t>
            </a:r>
            <a:r>
              <a:rPr sz="1800" spc="60" dirty="0">
                <a:solidFill>
                  <a:srgbClr val="5F5F5F"/>
                </a:solidFill>
                <a:latin typeface="Arial"/>
                <a:cs typeface="Arial"/>
              </a:rPr>
              <a:t> </a:t>
            </a:r>
            <a:r>
              <a:rPr sz="1800" spc="-130" dirty="0">
                <a:solidFill>
                  <a:srgbClr val="5F5F5F"/>
                </a:solidFill>
                <a:latin typeface="Arial"/>
                <a:cs typeface="Arial"/>
              </a:rPr>
              <a:t>model</a:t>
            </a:r>
            <a:endParaRPr sz="1800" dirty="0">
              <a:latin typeface="Arial"/>
              <a:cs typeface="Arial"/>
            </a:endParaRPr>
          </a:p>
          <a:p>
            <a:pPr marL="1155700" lvl="1" indent="-228600">
              <a:lnSpc>
                <a:spcPts val="2075"/>
              </a:lnSpc>
              <a:spcBef>
                <a:spcPts val="430"/>
              </a:spcBef>
              <a:buClr>
                <a:srgbClr val="1B5CA4"/>
              </a:buClr>
              <a:buChar char="•"/>
              <a:tabLst>
                <a:tab pos="1155700" algn="l"/>
                <a:tab pos="1156335" algn="l"/>
              </a:tabLst>
            </a:pPr>
            <a:r>
              <a:rPr sz="1800" spc="-180" dirty="0">
                <a:solidFill>
                  <a:srgbClr val="5F5F5F"/>
                </a:solidFill>
                <a:latin typeface="Arial"/>
                <a:cs typeface="Arial"/>
              </a:rPr>
              <a:t>Based </a:t>
            </a:r>
            <a:r>
              <a:rPr sz="1800" spc="-135" dirty="0">
                <a:solidFill>
                  <a:srgbClr val="5F5F5F"/>
                </a:solidFill>
                <a:latin typeface="Arial"/>
                <a:cs typeface="Arial"/>
              </a:rPr>
              <a:t>on </a:t>
            </a:r>
            <a:r>
              <a:rPr sz="1800" spc="-100" dirty="0">
                <a:solidFill>
                  <a:srgbClr val="5F5F5F"/>
                </a:solidFill>
                <a:latin typeface="Arial"/>
                <a:cs typeface="Arial"/>
              </a:rPr>
              <a:t>weather</a:t>
            </a:r>
            <a:r>
              <a:rPr sz="1800" spc="-210" dirty="0">
                <a:solidFill>
                  <a:srgbClr val="5F5F5F"/>
                </a:solidFill>
                <a:latin typeface="Arial"/>
                <a:cs typeface="Arial"/>
              </a:rPr>
              <a:t> </a:t>
            </a:r>
            <a:r>
              <a:rPr sz="1800" spc="-110" dirty="0">
                <a:solidFill>
                  <a:srgbClr val="5F5F5F"/>
                </a:solidFill>
                <a:latin typeface="Arial"/>
                <a:cs typeface="Arial"/>
              </a:rPr>
              <a:t>forecast</a:t>
            </a:r>
            <a:endParaRPr sz="1800" dirty="0">
              <a:latin typeface="Arial"/>
              <a:cs typeface="Arial"/>
            </a:endParaRPr>
          </a:p>
          <a:p>
            <a:pPr marL="683260" indent="-196850">
              <a:lnSpc>
                <a:spcPts val="2075"/>
              </a:lnSpc>
              <a:buClr>
                <a:srgbClr val="1B5CA4"/>
              </a:buClr>
              <a:buFont typeface="Wingdings"/>
              <a:buChar char=""/>
              <a:tabLst>
                <a:tab pos="683895" algn="l"/>
              </a:tabLst>
            </a:pPr>
            <a:r>
              <a:rPr sz="1800" spc="-135" dirty="0">
                <a:solidFill>
                  <a:srgbClr val="5F5F5F"/>
                </a:solidFill>
                <a:latin typeface="Arial"/>
                <a:cs typeface="Arial"/>
              </a:rPr>
              <a:t>Non-Regression </a:t>
            </a:r>
            <a:r>
              <a:rPr sz="1800" spc="-130" dirty="0">
                <a:solidFill>
                  <a:srgbClr val="5F5F5F"/>
                </a:solidFill>
                <a:latin typeface="Arial"/>
                <a:cs typeface="Arial"/>
              </a:rPr>
              <a:t>model</a:t>
            </a:r>
            <a:r>
              <a:rPr sz="1800" spc="-35" dirty="0">
                <a:solidFill>
                  <a:srgbClr val="5F5F5F"/>
                </a:solidFill>
                <a:latin typeface="Arial"/>
                <a:cs typeface="Arial"/>
              </a:rPr>
              <a:t> </a:t>
            </a:r>
            <a:r>
              <a:rPr sz="1800" spc="-55" dirty="0">
                <a:solidFill>
                  <a:srgbClr val="5F5F5F"/>
                </a:solidFill>
                <a:latin typeface="Arial"/>
                <a:cs typeface="Arial"/>
              </a:rPr>
              <a:t>:</a:t>
            </a:r>
            <a:endParaRPr sz="1800" dirty="0">
              <a:latin typeface="Arial"/>
              <a:cs typeface="Arial"/>
            </a:endParaRPr>
          </a:p>
          <a:p>
            <a:pPr marL="1155700" lvl="1" indent="-228600">
              <a:lnSpc>
                <a:spcPct val="100000"/>
              </a:lnSpc>
              <a:spcBef>
                <a:spcPts val="385"/>
              </a:spcBef>
              <a:buClr>
                <a:srgbClr val="1B5CA4"/>
              </a:buClr>
              <a:buChar char="•"/>
              <a:tabLst>
                <a:tab pos="1155700" algn="l"/>
                <a:tab pos="1156335" algn="l"/>
              </a:tabLst>
            </a:pPr>
            <a:r>
              <a:rPr sz="1800" spc="-135" dirty="0">
                <a:solidFill>
                  <a:srgbClr val="5F5F5F"/>
                </a:solidFill>
                <a:latin typeface="Arial"/>
                <a:cs typeface="Arial"/>
              </a:rPr>
              <a:t>Using </a:t>
            </a:r>
            <a:r>
              <a:rPr sz="1800" spc="-80" dirty="0">
                <a:solidFill>
                  <a:srgbClr val="5F5F5F"/>
                </a:solidFill>
                <a:latin typeface="Arial"/>
                <a:cs typeface="Arial"/>
              </a:rPr>
              <a:t>similar </a:t>
            </a:r>
            <a:r>
              <a:rPr sz="1800" spc="-165" dirty="0">
                <a:solidFill>
                  <a:srgbClr val="5F5F5F"/>
                </a:solidFill>
                <a:latin typeface="Arial"/>
                <a:cs typeface="Arial"/>
              </a:rPr>
              <a:t>days</a:t>
            </a:r>
            <a:r>
              <a:rPr sz="1800" dirty="0">
                <a:solidFill>
                  <a:srgbClr val="5F5F5F"/>
                </a:solidFill>
                <a:latin typeface="Arial"/>
                <a:cs typeface="Arial"/>
              </a:rPr>
              <a:t> </a:t>
            </a:r>
            <a:r>
              <a:rPr sz="1800" spc="-75" dirty="0">
                <a:solidFill>
                  <a:srgbClr val="5F5F5F"/>
                </a:solidFill>
                <a:latin typeface="Arial"/>
                <a:cs typeface="Arial"/>
              </a:rPr>
              <a:t>facilities.</a:t>
            </a:r>
            <a:endParaRPr sz="1800" dirty="0">
              <a:latin typeface="Arial"/>
              <a:cs typeface="Arial"/>
            </a:endParaRPr>
          </a:p>
          <a:p>
            <a:pPr marL="1155700" lvl="1" indent="-228600">
              <a:lnSpc>
                <a:spcPct val="100000"/>
              </a:lnSpc>
              <a:spcBef>
                <a:spcPts val="430"/>
              </a:spcBef>
              <a:buClr>
                <a:srgbClr val="1B5CA4"/>
              </a:buClr>
              <a:buChar char="•"/>
              <a:tabLst>
                <a:tab pos="1155700" algn="l"/>
                <a:tab pos="1156335" algn="l"/>
              </a:tabLst>
            </a:pPr>
            <a:r>
              <a:rPr sz="1800" spc="-135" dirty="0">
                <a:solidFill>
                  <a:srgbClr val="5F5F5F"/>
                </a:solidFill>
                <a:latin typeface="Arial"/>
                <a:cs typeface="Arial"/>
              </a:rPr>
              <a:t>Using </a:t>
            </a:r>
            <a:r>
              <a:rPr sz="1800" spc="-120" dirty="0">
                <a:solidFill>
                  <a:srgbClr val="5F5F5F"/>
                </a:solidFill>
                <a:latin typeface="Arial"/>
                <a:cs typeface="Arial"/>
              </a:rPr>
              <a:t>load </a:t>
            </a:r>
            <a:r>
              <a:rPr sz="1800" spc="-175" dirty="0">
                <a:solidFill>
                  <a:srgbClr val="5F5F5F"/>
                </a:solidFill>
                <a:latin typeface="Arial"/>
                <a:cs typeface="Arial"/>
              </a:rPr>
              <a:t>shapes</a:t>
            </a:r>
            <a:r>
              <a:rPr sz="1800" spc="55" dirty="0">
                <a:solidFill>
                  <a:srgbClr val="5F5F5F"/>
                </a:solidFill>
                <a:latin typeface="Arial"/>
                <a:cs typeface="Arial"/>
              </a:rPr>
              <a:t> </a:t>
            </a:r>
            <a:r>
              <a:rPr sz="1800" spc="-75" dirty="0">
                <a:solidFill>
                  <a:srgbClr val="5F5F5F"/>
                </a:solidFill>
                <a:latin typeface="Arial"/>
                <a:cs typeface="Arial"/>
              </a:rPr>
              <a:t>facilities</a:t>
            </a:r>
            <a:r>
              <a:rPr sz="1800" spc="-75" dirty="0" smtClean="0">
                <a:solidFill>
                  <a:srgbClr val="5F5F5F"/>
                </a:solidFill>
                <a:latin typeface="Arial"/>
                <a:cs typeface="Arial"/>
              </a:rPr>
              <a:t>.</a:t>
            </a:r>
            <a:endParaRPr lang="en-IN" sz="1800" spc="-75" dirty="0" smtClean="0">
              <a:solidFill>
                <a:srgbClr val="5F5F5F"/>
              </a:solidFill>
              <a:latin typeface="Arial"/>
              <a:cs typeface="Arial"/>
            </a:endParaRPr>
          </a:p>
          <a:p>
            <a:pPr marL="1155700" lvl="1" indent="-228600">
              <a:lnSpc>
                <a:spcPct val="100000"/>
              </a:lnSpc>
              <a:spcBef>
                <a:spcPts val="430"/>
              </a:spcBef>
              <a:buClr>
                <a:srgbClr val="1B5CA4"/>
              </a:buClr>
              <a:buChar char="•"/>
              <a:tabLst>
                <a:tab pos="1155700" algn="l"/>
                <a:tab pos="1156335" algn="l"/>
              </a:tabLst>
            </a:pPr>
            <a:endParaRPr sz="1800" dirty="0">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6703752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198" y="668947"/>
            <a:ext cx="7950325" cy="627736"/>
          </a:xfrm>
          <a:prstGeom prst="rect">
            <a:avLst/>
          </a:prstGeom>
        </p:spPr>
        <p:txBody>
          <a:bodyPr vert="horz" wrap="square" lIns="0" tIns="12065" rIns="0" bIns="0" rtlCol="0">
            <a:spAutoFit/>
          </a:bodyPr>
          <a:lstStyle/>
          <a:p>
            <a:pPr marL="12700">
              <a:lnSpc>
                <a:spcPct val="100000"/>
              </a:lnSpc>
              <a:spcBef>
                <a:spcPts val="95"/>
              </a:spcBef>
              <a:tabLst>
                <a:tab pos="525145" algn="l"/>
                <a:tab pos="784860" algn="l"/>
              </a:tabLst>
            </a:pPr>
            <a:r>
              <a:rPr spc="-295" dirty="0"/>
              <a:t>LF	</a:t>
            </a:r>
            <a:r>
              <a:rPr spc="-80" dirty="0"/>
              <a:t>:	</a:t>
            </a:r>
            <a:r>
              <a:rPr spc="-135" dirty="0"/>
              <a:t>Similar </a:t>
            </a:r>
            <a:r>
              <a:rPr spc="-254" dirty="0"/>
              <a:t>Day</a:t>
            </a:r>
            <a:r>
              <a:rPr spc="-105" dirty="0"/>
              <a:t> </a:t>
            </a:r>
            <a:r>
              <a:rPr spc="-204" dirty="0"/>
              <a:t>Forecast</a:t>
            </a:r>
          </a:p>
        </p:txBody>
      </p:sp>
      <p:sp>
        <p:nvSpPr>
          <p:cNvPr id="3" name="object 3"/>
          <p:cNvSpPr txBox="1"/>
          <p:nvPr/>
        </p:nvSpPr>
        <p:spPr>
          <a:xfrm>
            <a:off x="731926" y="1296683"/>
            <a:ext cx="7468870" cy="4307840"/>
          </a:xfrm>
          <a:prstGeom prst="rect">
            <a:avLst/>
          </a:prstGeom>
        </p:spPr>
        <p:txBody>
          <a:bodyPr vert="horz" wrap="square" lIns="0" tIns="69850" rIns="0" bIns="0" rtlCol="0">
            <a:spAutoFit/>
          </a:bodyPr>
          <a:lstStyle/>
          <a:p>
            <a:pPr marL="12700">
              <a:lnSpc>
                <a:spcPct val="100000"/>
              </a:lnSpc>
              <a:spcBef>
                <a:spcPts val="550"/>
              </a:spcBef>
              <a:tabLst>
                <a:tab pos="1684655" algn="l"/>
              </a:tabLst>
            </a:pPr>
            <a:r>
              <a:rPr sz="2000" dirty="0">
                <a:solidFill>
                  <a:srgbClr val="1B5CA4"/>
                </a:solidFill>
                <a:latin typeface="Wingdings"/>
                <a:cs typeface="Wingdings"/>
              </a:rPr>
              <a:t></a:t>
            </a:r>
            <a:r>
              <a:rPr sz="2000" spc="-40" dirty="0">
                <a:solidFill>
                  <a:srgbClr val="1B5CA4"/>
                </a:solidFill>
                <a:latin typeface="Times New Roman"/>
                <a:cs typeface="Times New Roman"/>
              </a:rPr>
              <a:t> </a:t>
            </a:r>
            <a:r>
              <a:rPr sz="2000" b="1" spc="-295" dirty="0">
                <a:solidFill>
                  <a:srgbClr val="5F5F5F"/>
                </a:solidFill>
                <a:latin typeface="Arial"/>
                <a:cs typeface="Arial"/>
              </a:rPr>
              <a:t>ALTERNATE	</a:t>
            </a:r>
            <a:r>
              <a:rPr sz="2000" b="1" spc="-330" dirty="0">
                <a:solidFill>
                  <a:srgbClr val="5F5F5F"/>
                </a:solidFill>
                <a:latin typeface="Arial"/>
                <a:cs typeface="Arial"/>
              </a:rPr>
              <a:t>FORECAST </a:t>
            </a:r>
            <a:r>
              <a:rPr sz="2000" b="1" spc="-225" dirty="0">
                <a:solidFill>
                  <a:srgbClr val="5F5F5F"/>
                </a:solidFill>
                <a:latin typeface="Arial"/>
                <a:cs typeface="Arial"/>
              </a:rPr>
              <a:t>based </a:t>
            </a:r>
            <a:r>
              <a:rPr sz="2000" b="1" spc="-235" dirty="0">
                <a:solidFill>
                  <a:srgbClr val="5F5F5F"/>
                </a:solidFill>
                <a:latin typeface="Arial"/>
                <a:cs typeface="Arial"/>
              </a:rPr>
              <a:t>on</a:t>
            </a:r>
            <a:r>
              <a:rPr sz="2000" b="1" spc="-260" dirty="0">
                <a:solidFill>
                  <a:srgbClr val="5F5F5F"/>
                </a:solidFill>
                <a:latin typeface="Arial"/>
                <a:cs typeface="Arial"/>
              </a:rPr>
              <a:t> </a:t>
            </a:r>
            <a:r>
              <a:rPr sz="2000" b="1" spc="-210" dirty="0">
                <a:solidFill>
                  <a:srgbClr val="5F5F5F"/>
                </a:solidFill>
                <a:latin typeface="Arial"/>
                <a:cs typeface="Arial"/>
              </a:rPr>
              <a:t>SIMILAR-DAY</a:t>
            </a:r>
            <a:endParaRPr sz="2000">
              <a:latin typeface="Arial"/>
              <a:cs typeface="Arial"/>
            </a:endParaRPr>
          </a:p>
          <a:p>
            <a:pPr marL="683260" indent="-196850">
              <a:lnSpc>
                <a:spcPts val="2050"/>
              </a:lnSpc>
              <a:spcBef>
                <a:spcPts val="400"/>
              </a:spcBef>
              <a:buClr>
                <a:srgbClr val="1B5CA4"/>
              </a:buClr>
              <a:buFont typeface="Wingdings"/>
              <a:buChar char=""/>
              <a:tabLst>
                <a:tab pos="683895" algn="l"/>
              </a:tabLst>
            </a:pPr>
            <a:r>
              <a:rPr sz="1800" spc="-160" dirty="0">
                <a:solidFill>
                  <a:srgbClr val="5F5F5F"/>
                </a:solidFill>
                <a:latin typeface="Arial"/>
                <a:cs typeface="Arial"/>
              </a:rPr>
              <a:t>User </a:t>
            </a:r>
            <a:r>
              <a:rPr sz="1800" spc="-145" dirty="0">
                <a:solidFill>
                  <a:srgbClr val="5F5F5F"/>
                </a:solidFill>
                <a:latin typeface="Arial"/>
                <a:cs typeface="Arial"/>
              </a:rPr>
              <a:t>can </a:t>
            </a:r>
            <a:r>
              <a:rPr sz="1800" spc="-130" dirty="0">
                <a:solidFill>
                  <a:srgbClr val="5F5F5F"/>
                </a:solidFill>
                <a:latin typeface="Arial"/>
                <a:cs typeface="Arial"/>
              </a:rPr>
              <a:t>select </a:t>
            </a:r>
            <a:r>
              <a:rPr sz="1800" spc="-60" dirty="0">
                <a:solidFill>
                  <a:srgbClr val="5F5F5F"/>
                </a:solidFill>
                <a:latin typeface="Arial"/>
                <a:cs typeface="Arial"/>
              </a:rPr>
              <a:t>to </a:t>
            </a:r>
            <a:r>
              <a:rPr sz="1800" spc="-180" dirty="0">
                <a:solidFill>
                  <a:srgbClr val="5F5F5F"/>
                </a:solidFill>
                <a:latin typeface="Arial"/>
                <a:cs typeface="Arial"/>
              </a:rPr>
              <a:t>use </a:t>
            </a:r>
            <a:r>
              <a:rPr sz="1800" spc="-90" dirty="0">
                <a:solidFill>
                  <a:srgbClr val="5F5F5F"/>
                </a:solidFill>
                <a:latin typeface="Arial"/>
                <a:cs typeface="Arial"/>
              </a:rPr>
              <a:t>similar-day </a:t>
            </a:r>
            <a:r>
              <a:rPr sz="1800" spc="-110" dirty="0">
                <a:solidFill>
                  <a:srgbClr val="5F5F5F"/>
                </a:solidFill>
                <a:latin typeface="Arial"/>
                <a:cs typeface="Arial"/>
              </a:rPr>
              <a:t>forecast </a:t>
            </a:r>
            <a:r>
              <a:rPr sz="1800" spc="-114" dirty="0">
                <a:solidFill>
                  <a:srgbClr val="5F5F5F"/>
                </a:solidFill>
                <a:latin typeface="Arial"/>
                <a:cs typeface="Arial"/>
              </a:rPr>
              <a:t>instead </a:t>
            </a:r>
            <a:r>
              <a:rPr sz="1800" spc="-80" dirty="0">
                <a:solidFill>
                  <a:srgbClr val="5F5F5F"/>
                </a:solidFill>
                <a:latin typeface="Arial"/>
                <a:cs typeface="Arial"/>
              </a:rPr>
              <a:t>of </a:t>
            </a:r>
            <a:r>
              <a:rPr sz="1800" spc="-90" dirty="0">
                <a:solidFill>
                  <a:srgbClr val="5F5F5F"/>
                </a:solidFill>
                <a:latin typeface="Arial"/>
                <a:cs typeface="Arial"/>
              </a:rPr>
              <a:t>automatic</a:t>
            </a:r>
            <a:r>
              <a:rPr sz="1800" spc="100" dirty="0">
                <a:solidFill>
                  <a:srgbClr val="5F5F5F"/>
                </a:solidFill>
                <a:latin typeface="Arial"/>
                <a:cs typeface="Arial"/>
              </a:rPr>
              <a:t> </a:t>
            </a:r>
            <a:r>
              <a:rPr sz="1800" spc="-110" dirty="0">
                <a:solidFill>
                  <a:srgbClr val="5F5F5F"/>
                </a:solidFill>
                <a:latin typeface="Arial"/>
                <a:cs typeface="Arial"/>
              </a:rPr>
              <a:t>forecast</a:t>
            </a:r>
            <a:endParaRPr sz="1800">
              <a:latin typeface="Arial"/>
              <a:cs typeface="Arial"/>
            </a:endParaRPr>
          </a:p>
          <a:p>
            <a:pPr marL="683260" indent="-196850">
              <a:lnSpc>
                <a:spcPts val="2050"/>
              </a:lnSpc>
              <a:buClr>
                <a:srgbClr val="1B5CA4"/>
              </a:buClr>
              <a:buFont typeface="Wingdings"/>
              <a:buChar char=""/>
              <a:tabLst>
                <a:tab pos="683895" algn="l"/>
              </a:tabLst>
            </a:pPr>
            <a:r>
              <a:rPr sz="1800" spc="-95" dirty="0">
                <a:solidFill>
                  <a:srgbClr val="5F5F5F"/>
                </a:solidFill>
                <a:latin typeface="Arial"/>
                <a:cs typeface="Arial"/>
              </a:rPr>
              <a:t>Similar-day </a:t>
            </a:r>
            <a:r>
              <a:rPr sz="1800" spc="-110" dirty="0">
                <a:solidFill>
                  <a:srgbClr val="5F5F5F"/>
                </a:solidFill>
                <a:latin typeface="Arial"/>
                <a:cs typeface="Arial"/>
              </a:rPr>
              <a:t>forecast </a:t>
            </a:r>
            <a:r>
              <a:rPr sz="1800" spc="-105" dirty="0">
                <a:solidFill>
                  <a:srgbClr val="5F5F5F"/>
                </a:solidFill>
                <a:latin typeface="Arial"/>
                <a:cs typeface="Arial"/>
              </a:rPr>
              <a:t>is </a:t>
            </a:r>
            <a:r>
              <a:rPr sz="1800" spc="-50" dirty="0">
                <a:solidFill>
                  <a:srgbClr val="5F5F5F"/>
                </a:solidFill>
                <a:latin typeface="Arial"/>
                <a:cs typeface="Arial"/>
              </a:rPr>
              <a:t>built </a:t>
            </a:r>
            <a:r>
              <a:rPr sz="1800" spc="-75" dirty="0">
                <a:solidFill>
                  <a:srgbClr val="5F5F5F"/>
                </a:solidFill>
                <a:latin typeface="Arial"/>
                <a:cs typeface="Arial"/>
              </a:rPr>
              <a:t>from </a:t>
            </a:r>
            <a:r>
              <a:rPr sz="1800" spc="-80" dirty="0">
                <a:solidFill>
                  <a:srgbClr val="5F5F5F"/>
                </a:solidFill>
                <a:latin typeface="Arial"/>
                <a:cs typeface="Arial"/>
              </a:rPr>
              <a:t>historical </a:t>
            </a:r>
            <a:r>
              <a:rPr sz="1800" spc="-135" dirty="0">
                <a:solidFill>
                  <a:srgbClr val="5F5F5F"/>
                </a:solidFill>
                <a:latin typeface="Arial"/>
                <a:cs typeface="Arial"/>
              </a:rPr>
              <a:t>loads </a:t>
            </a:r>
            <a:r>
              <a:rPr sz="1800" spc="-185" dirty="0">
                <a:solidFill>
                  <a:srgbClr val="5F5F5F"/>
                </a:solidFill>
                <a:latin typeface="Arial"/>
                <a:cs typeface="Arial"/>
              </a:rPr>
              <a:t>as </a:t>
            </a:r>
            <a:r>
              <a:rPr sz="1800" spc="-80" dirty="0">
                <a:solidFill>
                  <a:srgbClr val="5F5F5F"/>
                </a:solidFill>
                <a:latin typeface="Arial"/>
                <a:cs typeface="Arial"/>
              </a:rPr>
              <a:t>follows</a:t>
            </a:r>
            <a:r>
              <a:rPr sz="1800" spc="-175" dirty="0">
                <a:solidFill>
                  <a:srgbClr val="5F5F5F"/>
                </a:solidFill>
                <a:latin typeface="Arial"/>
                <a:cs typeface="Arial"/>
              </a:rPr>
              <a:t> </a:t>
            </a:r>
            <a:r>
              <a:rPr sz="1800" spc="-55" dirty="0">
                <a:solidFill>
                  <a:srgbClr val="5F5F5F"/>
                </a:solidFill>
                <a:latin typeface="Arial"/>
                <a:cs typeface="Arial"/>
              </a:rPr>
              <a:t>:</a:t>
            </a:r>
            <a:endParaRPr sz="1800">
              <a:latin typeface="Arial"/>
              <a:cs typeface="Arial"/>
            </a:endParaRPr>
          </a:p>
          <a:p>
            <a:pPr marL="1155700" marR="283845" lvl="1" indent="-228600">
              <a:lnSpc>
                <a:spcPct val="100000"/>
              </a:lnSpc>
              <a:spcBef>
                <a:spcPts val="385"/>
              </a:spcBef>
              <a:buClr>
                <a:srgbClr val="1B5CA4"/>
              </a:buClr>
              <a:buChar char="•"/>
              <a:tabLst>
                <a:tab pos="1155700" algn="l"/>
                <a:tab pos="1156335" algn="l"/>
              </a:tabLst>
            </a:pPr>
            <a:r>
              <a:rPr sz="1800" spc="-60" dirty="0">
                <a:solidFill>
                  <a:srgbClr val="5F5F5F"/>
                </a:solidFill>
                <a:latin typeface="Arial"/>
                <a:cs typeface="Arial"/>
              </a:rPr>
              <a:t>for </a:t>
            </a:r>
            <a:r>
              <a:rPr sz="1800" spc="-165" dirty="0">
                <a:solidFill>
                  <a:srgbClr val="5F5F5F"/>
                </a:solidFill>
                <a:latin typeface="Arial"/>
                <a:cs typeface="Arial"/>
              </a:rPr>
              <a:t>a </a:t>
            </a:r>
            <a:r>
              <a:rPr sz="1800" spc="-75" dirty="0">
                <a:solidFill>
                  <a:srgbClr val="5F5F5F"/>
                </a:solidFill>
                <a:latin typeface="Arial"/>
                <a:cs typeface="Arial"/>
              </a:rPr>
              <a:t>particular </a:t>
            </a:r>
            <a:r>
              <a:rPr sz="1800" spc="-120" dirty="0">
                <a:solidFill>
                  <a:srgbClr val="5F5F5F"/>
                </a:solidFill>
                <a:latin typeface="Arial"/>
                <a:cs typeface="Arial"/>
              </a:rPr>
              <a:t>load </a:t>
            </a:r>
            <a:r>
              <a:rPr sz="1800" spc="-140" dirty="0">
                <a:solidFill>
                  <a:srgbClr val="5F5F5F"/>
                </a:solidFill>
                <a:latin typeface="Arial"/>
                <a:cs typeface="Arial"/>
              </a:rPr>
              <a:t>area </a:t>
            </a:r>
            <a:r>
              <a:rPr sz="1800" spc="-135" dirty="0">
                <a:solidFill>
                  <a:srgbClr val="5F5F5F"/>
                </a:solidFill>
                <a:latin typeface="Arial"/>
                <a:cs typeface="Arial"/>
              </a:rPr>
              <a:t>and </a:t>
            </a:r>
            <a:r>
              <a:rPr sz="1800" spc="-60" dirty="0">
                <a:solidFill>
                  <a:srgbClr val="5F5F5F"/>
                </a:solidFill>
                <a:latin typeface="Arial"/>
                <a:cs typeface="Arial"/>
              </a:rPr>
              <a:t>for </a:t>
            </a:r>
            <a:r>
              <a:rPr sz="1800" spc="-165" dirty="0">
                <a:solidFill>
                  <a:srgbClr val="5F5F5F"/>
                </a:solidFill>
                <a:latin typeface="Arial"/>
                <a:cs typeface="Arial"/>
              </a:rPr>
              <a:t>a </a:t>
            </a:r>
            <a:r>
              <a:rPr sz="1800" spc="-75" dirty="0">
                <a:solidFill>
                  <a:srgbClr val="5F5F5F"/>
                </a:solidFill>
                <a:latin typeface="Arial"/>
                <a:cs typeface="Arial"/>
              </a:rPr>
              <a:t>particular </a:t>
            </a:r>
            <a:r>
              <a:rPr sz="1800" spc="-105" dirty="0">
                <a:solidFill>
                  <a:srgbClr val="5F5F5F"/>
                </a:solidFill>
                <a:latin typeface="Arial"/>
                <a:cs typeface="Arial"/>
              </a:rPr>
              <a:t>date, </a:t>
            </a:r>
            <a:r>
              <a:rPr sz="1800" spc="-100" dirty="0">
                <a:solidFill>
                  <a:srgbClr val="5F5F5F"/>
                </a:solidFill>
                <a:latin typeface="Arial"/>
                <a:cs typeface="Arial"/>
              </a:rPr>
              <a:t>enter </a:t>
            </a:r>
            <a:r>
              <a:rPr sz="1800" spc="-90" dirty="0">
                <a:solidFill>
                  <a:srgbClr val="5F5F5F"/>
                </a:solidFill>
                <a:latin typeface="Arial"/>
                <a:cs typeface="Arial"/>
              </a:rPr>
              <a:t>the </a:t>
            </a:r>
            <a:r>
              <a:rPr sz="1800" spc="-145" dirty="0">
                <a:solidFill>
                  <a:srgbClr val="5F5F5F"/>
                </a:solidFill>
                <a:latin typeface="Arial"/>
                <a:cs typeface="Arial"/>
              </a:rPr>
              <a:t>search  </a:t>
            </a:r>
            <a:r>
              <a:rPr sz="1800" spc="-120" dirty="0">
                <a:solidFill>
                  <a:srgbClr val="5F5F5F"/>
                </a:solidFill>
                <a:latin typeface="Arial"/>
                <a:cs typeface="Arial"/>
              </a:rPr>
              <a:t>parameters</a:t>
            </a:r>
            <a:r>
              <a:rPr sz="1800" spc="-80" dirty="0">
                <a:solidFill>
                  <a:srgbClr val="5F5F5F"/>
                </a:solidFill>
                <a:latin typeface="Arial"/>
                <a:cs typeface="Arial"/>
              </a:rPr>
              <a:t> </a:t>
            </a:r>
            <a:r>
              <a:rPr sz="1800" spc="-55" dirty="0">
                <a:solidFill>
                  <a:srgbClr val="5F5F5F"/>
                </a:solidFill>
                <a:latin typeface="Arial"/>
                <a:cs typeface="Arial"/>
              </a:rPr>
              <a:t>:</a:t>
            </a:r>
            <a:endParaRPr sz="1800">
              <a:latin typeface="Arial"/>
              <a:cs typeface="Arial"/>
            </a:endParaRPr>
          </a:p>
          <a:p>
            <a:pPr marL="1556385" lvl="2" indent="-172085">
              <a:lnSpc>
                <a:spcPct val="100000"/>
              </a:lnSpc>
              <a:spcBef>
                <a:spcPts val="430"/>
              </a:spcBef>
              <a:buClr>
                <a:srgbClr val="1B5CA4"/>
              </a:buClr>
              <a:buChar char="−"/>
              <a:tabLst>
                <a:tab pos="1557020" algn="l"/>
              </a:tabLst>
            </a:pPr>
            <a:r>
              <a:rPr sz="1800" spc="-100" dirty="0">
                <a:solidFill>
                  <a:srgbClr val="5F5F5F"/>
                </a:solidFill>
                <a:latin typeface="Arial"/>
                <a:cs typeface="Arial"/>
              </a:rPr>
              <a:t>weather </a:t>
            </a:r>
            <a:r>
              <a:rPr sz="1800" spc="-114" dirty="0">
                <a:solidFill>
                  <a:srgbClr val="5F5F5F"/>
                </a:solidFill>
                <a:latin typeface="Arial"/>
                <a:cs typeface="Arial"/>
              </a:rPr>
              <a:t>variables </a:t>
            </a:r>
            <a:r>
              <a:rPr sz="1800" spc="-90" dirty="0">
                <a:solidFill>
                  <a:srgbClr val="5F5F5F"/>
                </a:solidFill>
                <a:latin typeface="Arial"/>
                <a:cs typeface="Arial"/>
              </a:rPr>
              <a:t>(up </a:t>
            </a:r>
            <a:r>
              <a:rPr sz="1800" spc="-60" dirty="0">
                <a:solidFill>
                  <a:srgbClr val="5F5F5F"/>
                </a:solidFill>
                <a:latin typeface="Arial"/>
                <a:cs typeface="Arial"/>
              </a:rPr>
              <a:t>to </a:t>
            </a:r>
            <a:r>
              <a:rPr sz="1800" spc="-50" dirty="0">
                <a:solidFill>
                  <a:srgbClr val="5F5F5F"/>
                </a:solidFill>
                <a:latin typeface="Arial"/>
                <a:cs typeface="Arial"/>
              </a:rPr>
              <a:t>3) </a:t>
            </a:r>
            <a:r>
              <a:rPr sz="1800" spc="-60" dirty="0">
                <a:solidFill>
                  <a:srgbClr val="5F5F5F"/>
                </a:solidFill>
                <a:latin typeface="Arial"/>
                <a:cs typeface="Arial"/>
              </a:rPr>
              <a:t>to </a:t>
            </a:r>
            <a:r>
              <a:rPr sz="1800" spc="-145" dirty="0">
                <a:solidFill>
                  <a:srgbClr val="5F5F5F"/>
                </a:solidFill>
                <a:latin typeface="Arial"/>
                <a:cs typeface="Arial"/>
              </a:rPr>
              <a:t>compare </a:t>
            </a:r>
            <a:r>
              <a:rPr sz="1800" spc="-20" dirty="0">
                <a:solidFill>
                  <a:srgbClr val="5F5F5F"/>
                </a:solidFill>
                <a:latin typeface="Arial"/>
                <a:cs typeface="Arial"/>
              </a:rPr>
              <a:t>with </a:t>
            </a:r>
            <a:r>
              <a:rPr sz="1800" spc="-90" dirty="0">
                <a:solidFill>
                  <a:srgbClr val="5F5F5F"/>
                </a:solidFill>
                <a:latin typeface="Arial"/>
                <a:cs typeface="Arial"/>
              </a:rPr>
              <a:t>the </a:t>
            </a:r>
            <a:r>
              <a:rPr sz="1800" spc="-100" dirty="0">
                <a:solidFill>
                  <a:srgbClr val="5F5F5F"/>
                </a:solidFill>
                <a:latin typeface="Arial"/>
                <a:cs typeface="Arial"/>
              </a:rPr>
              <a:t>weather</a:t>
            </a:r>
            <a:r>
              <a:rPr sz="1800" spc="130" dirty="0">
                <a:solidFill>
                  <a:srgbClr val="5F5F5F"/>
                </a:solidFill>
                <a:latin typeface="Arial"/>
                <a:cs typeface="Arial"/>
              </a:rPr>
              <a:t> </a:t>
            </a:r>
            <a:r>
              <a:rPr sz="1800" spc="-110" dirty="0">
                <a:solidFill>
                  <a:srgbClr val="5F5F5F"/>
                </a:solidFill>
                <a:latin typeface="Arial"/>
                <a:cs typeface="Arial"/>
              </a:rPr>
              <a:t>forecast</a:t>
            </a:r>
            <a:endParaRPr sz="1800">
              <a:latin typeface="Arial"/>
              <a:cs typeface="Arial"/>
            </a:endParaRPr>
          </a:p>
          <a:p>
            <a:pPr marL="1556385" lvl="2" indent="-172085">
              <a:lnSpc>
                <a:spcPct val="100000"/>
              </a:lnSpc>
              <a:spcBef>
                <a:spcPts val="430"/>
              </a:spcBef>
              <a:buClr>
                <a:srgbClr val="1B5CA4"/>
              </a:buClr>
              <a:buChar char="−"/>
              <a:tabLst>
                <a:tab pos="1557020" algn="l"/>
              </a:tabLst>
            </a:pPr>
            <a:r>
              <a:rPr sz="1800" spc="-100" dirty="0">
                <a:solidFill>
                  <a:srgbClr val="5F5F5F"/>
                </a:solidFill>
                <a:latin typeface="Arial"/>
                <a:cs typeface="Arial"/>
              </a:rPr>
              <a:t>positive </a:t>
            </a:r>
            <a:r>
              <a:rPr sz="1800" spc="-75" dirty="0">
                <a:solidFill>
                  <a:srgbClr val="5F5F5F"/>
                </a:solidFill>
                <a:latin typeface="Arial"/>
                <a:cs typeface="Arial"/>
              </a:rPr>
              <a:t>weight </a:t>
            </a:r>
            <a:r>
              <a:rPr sz="1800" spc="-60" dirty="0">
                <a:solidFill>
                  <a:srgbClr val="5F5F5F"/>
                </a:solidFill>
                <a:latin typeface="Arial"/>
                <a:cs typeface="Arial"/>
              </a:rPr>
              <a:t>for </a:t>
            </a:r>
            <a:r>
              <a:rPr sz="1800" spc="-165" dirty="0">
                <a:solidFill>
                  <a:srgbClr val="5F5F5F"/>
                </a:solidFill>
                <a:latin typeface="Arial"/>
                <a:cs typeface="Arial"/>
              </a:rPr>
              <a:t>each </a:t>
            </a:r>
            <a:r>
              <a:rPr sz="1800" spc="-100" dirty="0">
                <a:solidFill>
                  <a:srgbClr val="5F5F5F"/>
                </a:solidFill>
                <a:latin typeface="Arial"/>
                <a:cs typeface="Arial"/>
              </a:rPr>
              <a:t>weather</a:t>
            </a:r>
            <a:r>
              <a:rPr sz="1800" spc="-310" dirty="0">
                <a:solidFill>
                  <a:srgbClr val="5F5F5F"/>
                </a:solidFill>
                <a:latin typeface="Arial"/>
                <a:cs typeface="Arial"/>
              </a:rPr>
              <a:t> </a:t>
            </a:r>
            <a:r>
              <a:rPr sz="1800" spc="-105" dirty="0">
                <a:solidFill>
                  <a:srgbClr val="5F5F5F"/>
                </a:solidFill>
                <a:latin typeface="Arial"/>
                <a:cs typeface="Arial"/>
              </a:rPr>
              <a:t>variable</a:t>
            </a:r>
            <a:endParaRPr sz="1800">
              <a:latin typeface="Arial"/>
              <a:cs typeface="Arial"/>
            </a:endParaRPr>
          </a:p>
          <a:p>
            <a:pPr marL="1556385" lvl="2" indent="-172085">
              <a:lnSpc>
                <a:spcPct val="100000"/>
              </a:lnSpc>
              <a:spcBef>
                <a:spcPts val="430"/>
              </a:spcBef>
              <a:buClr>
                <a:srgbClr val="1B5CA4"/>
              </a:buClr>
              <a:buChar char="−"/>
              <a:tabLst>
                <a:tab pos="1557020" algn="l"/>
              </a:tabLst>
            </a:pPr>
            <a:r>
              <a:rPr sz="1800" spc="-100" dirty="0">
                <a:solidFill>
                  <a:srgbClr val="5F5F5F"/>
                </a:solidFill>
                <a:latin typeface="Arial"/>
                <a:cs typeface="Arial"/>
              </a:rPr>
              <a:t>days-of-the-week </a:t>
            </a:r>
            <a:r>
              <a:rPr sz="1800" spc="-60" dirty="0">
                <a:solidFill>
                  <a:srgbClr val="5F5F5F"/>
                </a:solidFill>
                <a:latin typeface="Arial"/>
                <a:cs typeface="Arial"/>
              </a:rPr>
              <a:t>to</a:t>
            </a:r>
            <a:r>
              <a:rPr sz="1800" spc="-50" dirty="0">
                <a:solidFill>
                  <a:srgbClr val="5F5F5F"/>
                </a:solidFill>
                <a:latin typeface="Arial"/>
                <a:cs typeface="Arial"/>
              </a:rPr>
              <a:t> </a:t>
            </a:r>
            <a:r>
              <a:rPr sz="1800" spc="-145" dirty="0">
                <a:solidFill>
                  <a:srgbClr val="5F5F5F"/>
                </a:solidFill>
                <a:latin typeface="Arial"/>
                <a:cs typeface="Arial"/>
              </a:rPr>
              <a:t>search</a:t>
            </a:r>
            <a:endParaRPr sz="1800">
              <a:latin typeface="Arial"/>
              <a:cs typeface="Arial"/>
            </a:endParaRPr>
          </a:p>
          <a:p>
            <a:pPr marL="1556385" lvl="2" indent="-172085">
              <a:lnSpc>
                <a:spcPct val="100000"/>
              </a:lnSpc>
              <a:spcBef>
                <a:spcPts val="430"/>
              </a:spcBef>
              <a:buClr>
                <a:srgbClr val="1B5CA4"/>
              </a:buClr>
              <a:buChar char="−"/>
              <a:tabLst>
                <a:tab pos="1557020" algn="l"/>
              </a:tabLst>
            </a:pPr>
            <a:r>
              <a:rPr sz="1800" spc="-90" dirty="0">
                <a:solidFill>
                  <a:srgbClr val="5F5F5F"/>
                </a:solidFill>
                <a:latin typeface="Arial"/>
                <a:cs typeface="Arial"/>
              </a:rPr>
              <a:t>months-of-the-year </a:t>
            </a:r>
            <a:r>
              <a:rPr sz="1800" spc="-60" dirty="0">
                <a:solidFill>
                  <a:srgbClr val="5F5F5F"/>
                </a:solidFill>
                <a:latin typeface="Arial"/>
                <a:cs typeface="Arial"/>
              </a:rPr>
              <a:t>to</a:t>
            </a:r>
            <a:r>
              <a:rPr sz="1800" spc="-45" dirty="0">
                <a:solidFill>
                  <a:srgbClr val="5F5F5F"/>
                </a:solidFill>
                <a:latin typeface="Arial"/>
                <a:cs typeface="Arial"/>
              </a:rPr>
              <a:t> </a:t>
            </a:r>
            <a:r>
              <a:rPr sz="1800" spc="-145" dirty="0">
                <a:solidFill>
                  <a:srgbClr val="5F5F5F"/>
                </a:solidFill>
                <a:latin typeface="Arial"/>
                <a:cs typeface="Arial"/>
              </a:rPr>
              <a:t>search</a:t>
            </a:r>
            <a:endParaRPr sz="1800">
              <a:latin typeface="Arial"/>
              <a:cs typeface="Arial"/>
            </a:endParaRPr>
          </a:p>
          <a:p>
            <a:pPr marL="1155700" marR="553720" lvl="1" indent="-228600">
              <a:lnSpc>
                <a:spcPct val="100000"/>
              </a:lnSpc>
              <a:spcBef>
                <a:spcPts val="430"/>
              </a:spcBef>
              <a:buClr>
                <a:srgbClr val="1B5CA4"/>
              </a:buClr>
              <a:buChar char="•"/>
              <a:tabLst>
                <a:tab pos="1155700" algn="l"/>
                <a:tab pos="1156335" algn="l"/>
              </a:tabLst>
            </a:pPr>
            <a:r>
              <a:rPr sz="1800" spc="-140" dirty="0">
                <a:solidFill>
                  <a:srgbClr val="5F5F5F"/>
                </a:solidFill>
                <a:latin typeface="Arial"/>
                <a:cs typeface="Arial"/>
              </a:rPr>
              <a:t>command </a:t>
            </a:r>
            <a:r>
              <a:rPr sz="1800" spc="-125" dirty="0">
                <a:solidFill>
                  <a:srgbClr val="5F5F5F"/>
                </a:solidFill>
                <a:latin typeface="Arial"/>
                <a:cs typeface="Arial"/>
              </a:rPr>
              <a:t>execution </a:t>
            </a:r>
            <a:r>
              <a:rPr sz="1800" spc="-80" dirty="0">
                <a:solidFill>
                  <a:srgbClr val="5F5F5F"/>
                </a:solidFill>
                <a:latin typeface="Arial"/>
                <a:cs typeface="Arial"/>
              </a:rPr>
              <a:t>of </a:t>
            </a:r>
            <a:r>
              <a:rPr sz="1800" spc="-90" dirty="0">
                <a:solidFill>
                  <a:srgbClr val="5F5F5F"/>
                </a:solidFill>
                <a:latin typeface="Arial"/>
                <a:cs typeface="Arial"/>
              </a:rPr>
              <a:t>the </a:t>
            </a:r>
            <a:r>
              <a:rPr sz="1800" spc="-145" dirty="0">
                <a:solidFill>
                  <a:srgbClr val="5F5F5F"/>
                </a:solidFill>
                <a:latin typeface="Arial"/>
                <a:cs typeface="Arial"/>
              </a:rPr>
              <a:t>search </a:t>
            </a:r>
            <a:r>
              <a:rPr sz="1800" spc="-55" dirty="0">
                <a:solidFill>
                  <a:srgbClr val="5F5F5F"/>
                </a:solidFill>
                <a:latin typeface="Arial"/>
                <a:cs typeface="Arial"/>
              </a:rPr>
              <a:t>: </a:t>
            </a:r>
            <a:r>
              <a:rPr sz="1800" spc="-165" dirty="0">
                <a:solidFill>
                  <a:srgbClr val="5F5F5F"/>
                </a:solidFill>
                <a:latin typeface="Arial"/>
                <a:cs typeface="Arial"/>
              </a:rPr>
              <a:t>days </a:t>
            </a:r>
            <a:r>
              <a:rPr sz="1800" spc="-105" dirty="0">
                <a:solidFill>
                  <a:srgbClr val="5F5F5F"/>
                </a:solidFill>
                <a:latin typeface="Arial"/>
                <a:cs typeface="Arial"/>
              </a:rPr>
              <a:t>found </a:t>
            </a:r>
            <a:r>
              <a:rPr sz="1800" spc="-135" dirty="0">
                <a:solidFill>
                  <a:srgbClr val="5F5F5F"/>
                </a:solidFill>
                <a:latin typeface="Arial"/>
                <a:cs typeface="Arial"/>
              </a:rPr>
              <a:t>are presented </a:t>
            </a:r>
            <a:r>
              <a:rPr sz="1800" spc="-60" dirty="0">
                <a:solidFill>
                  <a:srgbClr val="5F5F5F"/>
                </a:solidFill>
                <a:latin typeface="Arial"/>
                <a:cs typeface="Arial"/>
              </a:rPr>
              <a:t>in  </a:t>
            </a:r>
            <a:r>
              <a:rPr sz="1800" spc="-140" dirty="0">
                <a:solidFill>
                  <a:srgbClr val="5F5F5F"/>
                </a:solidFill>
                <a:latin typeface="Arial"/>
                <a:cs typeface="Arial"/>
              </a:rPr>
              <a:t>decreasing </a:t>
            </a:r>
            <a:r>
              <a:rPr sz="1800" spc="-110" dirty="0">
                <a:solidFill>
                  <a:srgbClr val="5F5F5F"/>
                </a:solidFill>
                <a:latin typeface="Arial"/>
                <a:cs typeface="Arial"/>
              </a:rPr>
              <a:t>order </a:t>
            </a:r>
            <a:r>
              <a:rPr sz="1800" spc="-80" dirty="0">
                <a:solidFill>
                  <a:srgbClr val="5F5F5F"/>
                </a:solidFill>
                <a:latin typeface="Arial"/>
                <a:cs typeface="Arial"/>
              </a:rPr>
              <a:t>of </a:t>
            </a:r>
            <a:r>
              <a:rPr sz="1800" spc="-90" dirty="0">
                <a:solidFill>
                  <a:srgbClr val="5F5F5F"/>
                </a:solidFill>
                <a:latin typeface="Arial"/>
                <a:cs typeface="Arial"/>
              </a:rPr>
              <a:t>the </a:t>
            </a:r>
            <a:r>
              <a:rPr sz="1800" spc="5" dirty="0">
                <a:solidFill>
                  <a:srgbClr val="5F5F5F"/>
                </a:solidFill>
                <a:latin typeface="Arial"/>
                <a:cs typeface="Arial"/>
              </a:rPr>
              <a:t>fit</a:t>
            </a:r>
            <a:r>
              <a:rPr sz="1800" spc="55" dirty="0">
                <a:solidFill>
                  <a:srgbClr val="5F5F5F"/>
                </a:solidFill>
                <a:latin typeface="Arial"/>
                <a:cs typeface="Arial"/>
              </a:rPr>
              <a:t> </a:t>
            </a:r>
            <a:r>
              <a:rPr sz="1800" spc="-80" dirty="0">
                <a:solidFill>
                  <a:srgbClr val="5F5F5F"/>
                </a:solidFill>
                <a:latin typeface="Arial"/>
                <a:cs typeface="Arial"/>
              </a:rPr>
              <a:t>quality</a:t>
            </a:r>
            <a:endParaRPr sz="1800">
              <a:latin typeface="Arial"/>
              <a:cs typeface="Arial"/>
            </a:endParaRPr>
          </a:p>
          <a:p>
            <a:pPr marL="1155700" lvl="1" indent="-228600">
              <a:lnSpc>
                <a:spcPts val="2075"/>
              </a:lnSpc>
              <a:spcBef>
                <a:spcPts val="430"/>
              </a:spcBef>
              <a:buClr>
                <a:srgbClr val="1B5CA4"/>
              </a:buClr>
              <a:buChar char="•"/>
              <a:tabLst>
                <a:tab pos="1155700" algn="l"/>
                <a:tab pos="1156335" algn="l"/>
              </a:tabLst>
            </a:pPr>
            <a:r>
              <a:rPr sz="1800" spc="-140" dirty="0">
                <a:solidFill>
                  <a:srgbClr val="5F5F5F"/>
                </a:solidFill>
                <a:latin typeface="Arial"/>
                <a:cs typeface="Arial"/>
              </a:rPr>
              <a:t>user selects </a:t>
            </a:r>
            <a:r>
              <a:rPr sz="1800" spc="-90" dirty="0">
                <a:solidFill>
                  <a:srgbClr val="5F5F5F"/>
                </a:solidFill>
                <a:latin typeface="Arial"/>
                <a:cs typeface="Arial"/>
              </a:rPr>
              <a:t>the </a:t>
            </a:r>
            <a:r>
              <a:rPr sz="1800" spc="-135" dirty="0">
                <a:solidFill>
                  <a:srgbClr val="5F5F5F"/>
                </a:solidFill>
                <a:latin typeface="Arial"/>
                <a:cs typeface="Arial"/>
              </a:rPr>
              <a:t>desired</a:t>
            </a:r>
            <a:r>
              <a:rPr sz="1800" spc="85" dirty="0">
                <a:solidFill>
                  <a:srgbClr val="5F5F5F"/>
                </a:solidFill>
                <a:latin typeface="Arial"/>
                <a:cs typeface="Arial"/>
              </a:rPr>
              <a:t> </a:t>
            </a:r>
            <a:r>
              <a:rPr sz="1800" spc="-90" dirty="0">
                <a:solidFill>
                  <a:srgbClr val="5F5F5F"/>
                </a:solidFill>
                <a:latin typeface="Arial"/>
                <a:cs typeface="Arial"/>
              </a:rPr>
              <a:t>similar-day</a:t>
            </a:r>
            <a:endParaRPr sz="1800">
              <a:latin typeface="Arial"/>
              <a:cs typeface="Arial"/>
            </a:endParaRPr>
          </a:p>
          <a:p>
            <a:pPr marL="683260" indent="-196850">
              <a:lnSpc>
                <a:spcPts val="1970"/>
              </a:lnSpc>
              <a:buClr>
                <a:srgbClr val="1B5CA4"/>
              </a:buClr>
              <a:buFont typeface="Wingdings"/>
              <a:buChar char=""/>
              <a:tabLst>
                <a:tab pos="683895" algn="l"/>
              </a:tabLst>
            </a:pPr>
            <a:r>
              <a:rPr sz="1800" spc="-165" dirty="0">
                <a:solidFill>
                  <a:srgbClr val="5F5F5F"/>
                </a:solidFill>
                <a:latin typeface="Arial"/>
                <a:cs typeface="Arial"/>
              </a:rPr>
              <a:t>There </a:t>
            </a:r>
            <a:r>
              <a:rPr sz="1800" spc="-105" dirty="0">
                <a:solidFill>
                  <a:srgbClr val="5F5F5F"/>
                </a:solidFill>
                <a:latin typeface="Arial"/>
                <a:cs typeface="Arial"/>
              </a:rPr>
              <a:t>is </a:t>
            </a:r>
            <a:r>
              <a:rPr sz="1800" spc="-130" dirty="0">
                <a:solidFill>
                  <a:srgbClr val="5F5F5F"/>
                </a:solidFill>
                <a:latin typeface="Arial"/>
                <a:cs typeface="Arial"/>
              </a:rPr>
              <a:t>no </a:t>
            </a:r>
            <a:r>
              <a:rPr sz="1800" spc="-100" dirty="0">
                <a:solidFill>
                  <a:srgbClr val="5F5F5F"/>
                </a:solidFill>
                <a:latin typeface="Arial"/>
                <a:cs typeface="Arial"/>
              </a:rPr>
              <a:t>adjustment </a:t>
            </a:r>
            <a:r>
              <a:rPr sz="1800" spc="-80" dirty="0">
                <a:solidFill>
                  <a:srgbClr val="5F5F5F"/>
                </a:solidFill>
                <a:latin typeface="Arial"/>
                <a:cs typeface="Arial"/>
              </a:rPr>
              <a:t>of </a:t>
            </a:r>
            <a:r>
              <a:rPr sz="1800" spc="-90" dirty="0">
                <a:solidFill>
                  <a:srgbClr val="5F5F5F"/>
                </a:solidFill>
                <a:latin typeface="Arial"/>
                <a:cs typeface="Arial"/>
              </a:rPr>
              <a:t>the similar-day </a:t>
            </a:r>
            <a:r>
              <a:rPr sz="1800" spc="-110" dirty="0">
                <a:solidFill>
                  <a:srgbClr val="5F5F5F"/>
                </a:solidFill>
                <a:latin typeface="Arial"/>
                <a:cs typeface="Arial"/>
              </a:rPr>
              <a:t>forecast </a:t>
            </a:r>
            <a:r>
              <a:rPr sz="1800" spc="-55" dirty="0">
                <a:solidFill>
                  <a:srgbClr val="5F5F5F"/>
                </a:solidFill>
                <a:latin typeface="Arial"/>
                <a:cs typeface="Arial"/>
              </a:rPr>
              <a:t>to </a:t>
            </a:r>
            <a:r>
              <a:rPr sz="1800" spc="-120" dirty="0">
                <a:solidFill>
                  <a:srgbClr val="5F5F5F"/>
                </a:solidFill>
                <a:latin typeface="Arial"/>
                <a:cs typeface="Arial"/>
              </a:rPr>
              <a:t>account </a:t>
            </a:r>
            <a:r>
              <a:rPr sz="1800" spc="-60" dirty="0">
                <a:solidFill>
                  <a:srgbClr val="5F5F5F"/>
                </a:solidFill>
                <a:latin typeface="Arial"/>
                <a:cs typeface="Arial"/>
              </a:rPr>
              <a:t>for</a:t>
            </a:r>
            <a:r>
              <a:rPr sz="1800" spc="55" dirty="0">
                <a:solidFill>
                  <a:srgbClr val="5F5F5F"/>
                </a:solidFill>
                <a:latin typeface="Arial"/>
                <a:cs typeface="Arial"/>
              </a:rPr>
              <a:t> </a:t>
            </a:r>
            <a:r>
              <a:rPr sz="1800" spc="-100" dirty="0">
                <a:solidFill>
                  <a:srgbClr val="5F5F5F"/>
                </a:solidFill>
                <a:latin typeface="Arial"/>
                <a:cs typeface="Arial"/>
              </a:rPr>
              <a:t>weather</a:t>
            </a:r>
            <a:endParaRPr sz="1800">
              <a:latin typeface="Arial"/>
              <a:cs typeface="Arial"/>
            </a:endParaRPr>
          </a:p>
          <a:p>
            <a:pPr marL="683260">
              <a:lnSpc>
                <a:spcPts val="2050"/>
              </a:lnSpc>
            </a:pPr>
            <a:r>
              <a:rPr sz="1800" spc="-114" dirty="0">
                <a:solidFill>
                  <a:srgbClr val="5F5F5F"/>
                </a:solidFill>
                <a:latin typeface="Arial"/>
                <a:cs typeface="Arial"/>
              </a:rPr>
              <a:t>differences</a:t>
            </a:r>
            <a:endParaRPr sz="1800">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928899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97625" y="4720829"/>
            <a:ext cx="46355" cy="46355"/>
          </a:xfrm>
          <a:custGeom>
            <a:avLst/>
            <a:gdLst/>
            <a:ahLst/>
            <a:cxnLst/>
            <a:rect l="l" t="t" r="r" b="b"/>
            <a:pathLst>
              <a:path w="46354" h="46354">
                <a:moveTo>
                  <a:pt x="0" y="22987"/>
                </a:moveTo>
                <a:lnTo>
                  <a:pt x="1805" y="14037"/>
                </a:lnTo>
                <a:lnTo>
                  <a:pt x="6730" y="6731"/>
                </a:lnTo>
                <a:lnTo>
                  <a:pt x="14037" y="1805"/>
                </a:lnTo>
                <a:lnTo>
                  <a:pt x="22987" y="0"/>
                </a:lnTo>
                <a:lnTo>
                  <a:pt x="31936" y="1805"/>
                </a:lnTo>
                <a:lnTo>
                  <a:pt x="39242" y="6731"/>
                </a:lnTo>
                <a:lnTo>
                  <a:pt x="44168" y="14037"/>
                </a:lnTo>
                <a:lnTo>
                  <a:pt x="45974" y="22987"/>
                </a:lnTo>
                <a:lnTo>
                  <a:pt x="44168" y="31956"/>
                </a:lnTo>
                <a:lnTo>
                  <a:pt x="39243" y="39306"/>
                </a:lnTo>
                <a:lnTo>
                  <a:pt x="31936" y="44275"/>
                </a:lnTo>
                <a:lnTo>
                  <a:pt x="22987" y="46100"/>
                </a:lnTo>
                <a:lnTo>
                  <a:pt x="14037" y="44275"/>
                </a:lnTo>
                <a:lnTo>
                  <a:pt x="6731" y="39306"/>
                </a:lnTo>
                <a:lnTo>
                  <a:pt x="1805" y="31956"/>
                </a:lnTo>
                <a:lnTo>
                  <a:pt x="0" y="22987"/>
                </a:lnTo>
                <a:close/>
              </a:path>
            </a:pathLst>
          </a:custGeom>
          <a:ln w="9525">
            <a:solidFill>
              <a:srgbClr val="C7DAE8"/>
            </a:solidFill>
          </a:ln>
        </p:spPr>
        <p:txBody>
          <a:bodyPr wrap="square" lIns="0" tIns="0" rIns="0" bIns="0" rtlCol="0"/>
          <a:lstStyle/>
          <a:p>
            <a:endParaRPr/>
          </a:p>
        </p:txBody>
      </p:sp>
      <p:sp>
        <p:nvSpPr>
          <p:cNvPr id="3" name="object 3"/>
          <p:cNvSpPr/>
          <p:nvPr/>
        </p:nvSpPr>
        <p:spPr>
          <a:xfrm>
            <a:off x="6702425" y="5254229"/>
            <a:ext cx="46355" cy="46355"/>
          </a:xfrm>
          <a:custGeom>
            <a:avLst/>
            <a:gdLst/>
            <a:ahLst/>
            <a:cxnLst/>
            <a:rect l="l" t="t" r="r" b="b"/>
            <a:pathLst>
              <a:path w="46354" h="46354">
                <a:moveTo>
                  <a:pt x="0" y="22987"/>
                </a:moveTo>
                <a:lnTo>
                  <a:pt x="1805" y="14037"/>
                </a:lnTo>
                <a:lnTo>
                  <a:pt x="6730" y="6731"/>
                </a:lnTo>
                <a:lnTo>
                  <a:pt x="14037" y="1805"/>
                </a:lnTo>
                <a:lnTo>
                  <a:pt x="22986" y="0"/>
                </a:lnTo>
                <a:lnTo>
                  <a:pt x="31956" y="1805"/>
                </a:lnTo>
                <a:lnTo>
                  <a:pt x="39306" y="6731"/>
                </a:lnTo>
                <a:lnTo>
                  <a:pt x="44275" y="14037"/>
                </a:lnTo>
                <a:lnTo>
                  <a:pt x="46100" y="22987"/>
                </a:lnTo>
                <a:lnTo>
                  <a:pt x="44275" y="31956"/>
                </a:lnTo>
                <a:lnTo>
                  <a:pt x="39306" y="39306"/>
                </a:lnTo>
                <a:lnTo>
                  <a:pt x="31956" y="44275"/>
                </a:lnTo>
                <a:lnTo>
                  <a:pt x="22986" y="46100"/>
                </a:lnTo>
                <a:lnTo>
                  <a:pt x="14037" y="44275"/>
                </a:lnTo>
                <a:lnTo>
                  <a:pt x="6730" y="39306"/>
                </a:lnTo>
                <a:lnTo>
                  <a:pt x="1805" y="31956"/>
                </a:lnTo>
                <a:lnTo>
                  <a:pt x="0" y="22987"/>
                </a:lnTo>
                <a:close/>
              </a:path>
            </a:pathLst>
          </a:custGeom>
          <a:ln w="9525">
            <a:solidFill>
              <a:srgbClr val="C7DAE8"/>
            </a:solidFill>
          </a:ln>
        </p:spPr>
        <p:txBody>
          <a:bodyPr wrap="square" lIns="0" tIns="0" rIns="0" bIns="0" rtlCol="0"/>
          <a:lstStyle/>
          <a:p>
            <a:endParaRPr/>
          </a:p>
        </p:txBody>
      </p:sp>
      <p:sp>
        <p:nvSpPr>
          <p:cNvPr id="4" name="object 4"/>
          <p:cNvSpPr/>
          <p:nvPr/>
        </p:nvSpPr>
        <p:spPr>
          <a:xfrm>
            <a:off x="1419225" y="6155929"/>
            <a:ext cx="6654800" cy="0"/>
          </a:xfrm>
          <a:custGeom>
            <a:avLst/>
            <a:gdLst/>
            <a:ahLst/>
            <a:cxnLst/>
            <a:rect l="l" t="t" r="r" b="b"/>
            <a:pathLst>
              <a:path w="6654800">
                <a:moveTo>
                  <a:pt x="0" y="0"/>
                </a:moveTo>
                <a:lnTo>
                  <a:pt x="6654800" y="0"/>
                </a:lnTo>
              </a:path>
            </a:pathLst>
          </a:custGeom>
          <a:ln w="9525">
            <a:solidFill>
              <a:srgbClr val="C7DAE8"/>
            </a:solidFill>
          </a:ln>
        </p:spPr>
        <p:txBody>
          <a:bodyPr wrap="square" lIns="0" tIns="0" rIns="0" bIns="0" rtlCol="0"/>
          <a:lstStyle/>
          <a:p>
            <a:endParaRPr/>
          </a:p>
        </p:txBody>
      </p:sp>
      <p:sp>
        <p:nvSpPr>
          <p:cNvPr id="5" name="object 5"/>
          <p:cNvSpPr/>
          <p:nvPr/>
        </p:nvSpPr>
        <p:spPr>
          <a:xfrm>
            <a:off x="1444625" y="2712705"/>
            <a:ext cx="0" cy="3429000"/>
          </a:xfrm>
          <a:custGeom>
            <a:avLst/>
            <a:gdLst/>
            <a:ahLst/>
            <a:cxnLst/>
            <a:rect l="l" t="t" r="r" b="b"/>
            <a:pathLst>
              <a:path h="3429000">
                <a:moveTo>
                  <a:pt x="0" y="3428936"/>
                </a:moveTo>
                <a:lnTo>
                  <a:pt x="0" y="0"/>
                </a:lnTo>
              </a:path>
            </a:pathLst>
          </a:custGeom>
          <a:ln w="9525">
            <a:solidFill>
              <a:srgbClr val="C7DAE8"/>
            </a:solidFill>
          </a:ln>
        </p:spPr>
        <p:txBody>
          <a:bodyPr wrap="square" lIns="0" tIns="0" rIns="0" bIns="0" rtlCol="0"/>
          <a:lstStyle/>
          <a:p>
            <a:endParaRPr/>
          </a:p>
        </p:txBody>
      </p:sp>
      <p:sp>
        <p:nvSpPr>
          <p:cNvPr id="6" name="object 6"/>
          <p:cNvSpPr/>
          <p:nvPr/>
        </p:nvSpPr>
        <p:spPr>
          <a:xfrm>
            <a:off x="6689725" y="6155929"/>
            <a:ext cx="0" cy="101600"/>
          </a:xfrm>
          <a:custGeom>
            <a:avLst/>
            <a:gdLst/>
            <a:ahLst/>
            <a:cxnLst/>
            <a:rect l="l" t="t" r="r" b="b"/>
            <a:pathLst>
              <a:path h="101600">
                <a:moveTo>
                  <a:pt x="0" y="0"/>
                </a:moveTo>
                <a:lnTo>
                  <a:pt x="0" y="101600"/>
                </a:lnTo>
              </a:path>
            </a:pathLst>
          </a:custGeom>
          <a:ln w="12700">
            <a:solidFill>
              <a:srgbClr val="C7DAE8"/>
            </a:solidFill>
          </a:ln>
        </p:spPr>
        <p:txBody>
          <a:bodyPr wrap="square" lIns="0" tIns="0" rIns="0" bIns="0" rtlCol="0"/>
          <a:lstStyle/>
          <a:p>
            <a:endParaRPr/>
          </a:p>
        </p:txBody>
      </p:sp>
      <p:sp>
        <p:nvSpPr>
          <p:cNvPr id="7" name="object 7"/>
          <p:cNvSpPr/>
          <p:nvPr/>
        </p:nvSpPr>
        <p:spPr>
          <a:xfrm>
            <a:off x="1457325" y="6168629"/>
            <a:ext cx="0" cy="101600"/>
          </a:xfrm>
          <a:custGeom>
            <a:avLst/>
            <a:gdLst/>
            <a:ahLst/>
            <a:cxnLst/>
            <a:rect l="l" t="t" r="r" b="b"/>
            <a:pathLst>
              <a:path h="101600">
                <a:moveTo>
                  <a:pt x="0" y="0"/>
                </a:moveTo>
                <a:lnTo>
                  <a:pt x="0" y="101600"/>
                </a:lnTo>
              </a:path>
            </a:pathLst>
          </a:custGeom>
          <a:ln w="12700">
            <a:solidFill>
              <a:srgbClr val="C7DAE8"/>
            </a:solidFill>
          </a:ln>
        </p:spPr>
        <p:txBody>
          <a:bodyPr wrap="square" lIns="0" tIns="0" rIns="0" bIns="0" rtlCol="0"/>
          <a:lstStyle/>
          <a:p>
            <a:endParaRPr/>
          </a:p>
        </p:txBody>
      </p:sp>
      <p:sp>
        <p:nvSpPr>
          <p:cNvPr id="8" name="object 8"/>
          <p:cNvSpPr/>
          <p:nvPr/>
        </p:nvSpPr>
        <p:spPr>
          <a:xfrm>
            <a:off x="3425825" y="6252766"/>
            <a:ext cx="1295400" cy="85725"/>
          </a:xfrm>
          <a:custGeom>
            <a:avLst/>
            <a:gdLst/>
            <a:ahLst/>
            <a:cxnLst/>
            <a:rect l="l" t="t" r="r" b="b"/>
            <a:pathLst>
              <a:path w="1295400" h="85725">
                <a:moveTo>
                  <a:pt x="1209675" y="0"/>
                </a:moveTo>
                <a:lnTo>
                  <a:pt x="1209675" y="85725"/>
                </a:lnTo>
                <a:lnTo>
                  <a:pt x="1266825" y="57150"/>
                </a:lnTo>
                <a:lnTo>
                  <a:pt x="1223899" y="57150"/>
                </a:lnTo>
                <a:lnTo>
                  <a:pt x="1223899" y="28575"/>
                </a:lnTo>
                <a:lnTo>
                  <a:pt x="1266825" y="28575"/>
                </a:lnTo>
                <a:lnTo>
                  <a:pt x="1209675" y="0"/>
                </a:lnTo>
                <a:close/>
              </a:path>
              <a:path w="1295400" h="85725">
                <a:moveTo>
                  <a:pt x="1209675" y="28575"/>
                </a:moveTo>
                <a:lnTo>
                  <a:pt x="0" y="28575"/>
                </a:lnTo>
                <a:lnTo>
                  <a:pt x="0" y="57150"/>
                </a:lnTo>
                <a:lnTo>
                  <a:pt x="1209675" y="57150"/>
                </a:lnTo>
                <a:lnTo>
                  <a:pt x="1209675" y="28575"/>
                </a:lnTo>
                <a:close/>
              </a:path>
              <a:path w="1295400" h="85725">
                <a:moveTo>
                  <a:pt x="1266825" y="28575"/>
                </a:moveTo>
                <a:lnTo>
                  <a:pt x="1223899" y="28575"/>
                </a:lnTo>
                <a:lnTo>
                  <a:pt x="1223899" y="57150"/>
                </a:lnTo>
                <a:lnTo>
                  <a:pt x="1266825" y="57150"/>
                </a:lnTo>
                <a:lnTo>
                  <a:pt x="1295400" y="42862"/>
                </a:lnTo>
                <a:lnTo>
                  <a:pt x="1266825" y="28575"/>
                </a:lnTo>
                <a:close/>
              </a:path>
            </a:pathLst>
          </a:custGeom>
          <a:solidFill>
            <a:srgbClr val="C7DAE8"/>
          </a:solidFill>
        </p:spPr>
        <p:txBody>
          <a:bodyPr wrap="square" lIns="0" tIns="0" rIns="0" bIns="0" rtlCol="0"/>
          <a:lstStyle/>
          <a:p>
            <a:endParaRPr/>
          </a:p>
        </p:txBody>
      </p:sp>
      <p:sp>
        <p:nvSpPr>
          <p:cNvPr id="9" name="object 9"/>
          <p:cNvSpPr/>
          <p:nvPr/>
        </p:nvSpPr>
        <p:spPr>
          <a:xfrm>
            <a:off x="1252118" y="3242930"/>
            <a:ext cx="85725" cy="1297305"/>
          </a:xfrm>
          <a:custGeom>
            <a:avLst/>
            <a:gdLst/>
            <a:ahLst/>
            <a:cxnLst/>
            <a:rect l="l" t="t" r="r" b="b"/>
            <a:pathLst>
              <a:path w="85725" h="1297304">
                <a:moveTo>
                  <a:pt x="28605" y="85598"/>
                </a:moveTo>
                <a:lnTo>
                  <a:pt x="22580" y="1296797"/>
                </a:lnTo>
                <a:lnTo>
                  <a:pt x="51155" y="1296924"/>
                </a:lnTo>
                <a:lnTo>
                  <a:pt x="57180" y="85725"/>
                </a:lnTo>
                <a:lnTo>
                  <a:pt x="28605" y="85598"/>
                </a:lnTo>
                <a:close/>
              </a:path>
              <a:path w="85725" h="1297304">
                <a:moveTo>
                  <a:pt x="78546" y="71374"/>
                </a:moveTo>
                <a:lnTo>
                  <a:pt x="28676" y="71374"/>
                </a:lnTo>
                <a:lnTo>
                  <a:pt x="57251" y="71500"/>
                </a:lnTo>
                <a:lnTo>
                  <a:pt x="57180" y="85725"/>
                </a:lnTo>
                <a:lnTo>
                  <a:pt x="85699" y="85851"/>
                </a:lnTo>
                <a:lnTo>
                  <a:pt x="78546" y="71374"/>
                </a:lnTo>
                <a:close/>
              </a:path>
              <a:path w="85725" h="1297304">
                <a:moveTo>
                  <a:pt x="28676" y="71374"/>
                </a:moveTo>
                <a:lnTo>
                  <a:pt x="28605" y="85598"/>
                </a:lnTo>
                <a:lnTo>
                  <a:pt x="57180" y="85725"/>
                </a:lnTo>
                <a:lnTo>
                  <a:pt x="57251" y="71500"/>
                </a:lnTo>
                <a:lnTo>
                  <a:pt x="28676" y="71374"/>
                </a:lnTo>
                <a:close/>
              </a:path>
              <a:path w="85725" h="1297304">
                <a:moveTo>
                  <a:pt x="43281" y="0"/>
                </a:moveTo>
                <a:lnTo>
                  <a:pt x="0" y="85471"/>
                </a:lnTo>
                <a:lnTo>
                  <a:pt x="28605" y="85598"/>
                </a:lnTo>
                <a:lnTo>
                  <a:pt x="28676" y="71374"/>
                </a:lnTo>
                <a:lnTo>
                  <a:pt x="78546" y="71374"/>
                </a:lnTo>
                <a:lnTo>
                  <a:pt x="43281" y="0"/>
                </a:lnTo>
                <a:close/>
              </a:path>
            </a:pathLst>
          </a:custGeom>
          <a:solidFill>
            <a:srgbClr val="C7DAE8"/>
          </a:solidFill>
        </p:spPr>
        <p:txBody>
          <a:bodyPr wrap="square" lIns="0" tIns="0" rIns="0" bIns="0" rtlCol="0"/>
          <a:lstStyle/>
          <a:p>
            <a:endParaRPr/>
          </a:p>
        </p:txBody>
      </p:sp>
      <p:sp>
        <p:nvSpPr>
          <p:cNvPr id="10" name="object 10"/>
          <p:cNvSpPr txBox="1"/>
          <p:nvPr/>
        </p:nvSpPr>
        <p:spPr>
          <a:xfrm>
            <a:off x="6592061" y="6245057"/>
            <a:ext cx="177800" cy="208279"/>
          </a:xfrm>
          <a:prstGeom prst="rect">
            <a:avLst/>
          </a:prstGeom>
        </p:spPr>
        <p:txBody>
          <a:bodyPr vert="horz" wrap="square" lIns="0" tIns="12700" rIns="0" bIns="0" rtlCol="0">
            <a:spAutoFit/>
          </a:bodyPr>
          <a:lstStyle/>
          <a:p>
            <a:pPr marL="12700">
              <a:lnSpc>
                <a:spcPct val="100000"/>
              </a:lnSpc>
              <a:spcBef>
                <a:spcPts val="100"/>
              </a:spcBef>
            </a:pPr>
            <a:r>
              <a:rPr sz="1200" spc="-70" dirty="0">
                <a:solidFill>
                  <a:srgbClr val="333333"/>
                </a:solidFill>
                <a:latin typeface="Arial"/>
                <a:cs typeface="Arial"/>
              </a:rPr>
              <a:t>24</a:t>
            </a:r>
            <a:endParaRPr sz="1200">
              <a:latin typeface="Arial"/>
              <a:cs typeface="Arial"/>
            </a:endParaRPr>
          </a:p>
        </p:txBody>
      </p:sp>
      <p:sp>
        <p:nvSpPr>
          <p:cNvPr id="11" name="object 11"/>
          <p:cNvSpPr txBox="1"/>
          <p:nvPr/>
        </p:nvSpPr>
        <p:spPr>
          <a:xfrm>
            <a:off x="1393316" y="6218235"/>
            <a:ext cx="101600" cy="208279"/>
          </a:xfrm>
          <a:prstGeom prst="rect">
            <a:avLst/>
          </a:prstGeom>
        </p:spPr>
        <p:txBody>
          <a:bodyPr vert="horz" wrap="square" lIns="0" tIns="12700" rIns="0" bIns="0" rtlCol="0">
            <a:spAutoFit/>
          </a:bodyPr>
          <a:lstStyle/>
          <a:p>
            <a:pPr marL="12700">
              <a:lnSpc>
                <a:spcPct val="100000"/>
              </a:lnSpc>
              <a:spcBef>
                <a:spcPts val="100"/>
              </a:spcBef>
            </a:pPr>
            <a:r>
              <a:rPr sz="1200" spc="-70" dirty="0">
                <a:solidFill>
                  <a:srgbClr val="333333"/>
                </a:solidFill>
                <a:latin typeface="Arial"/>
                <a:cs typeface="Arial"/>
              </a:rPr>
              <a:t>1</a:t>
            </a:r>
            <a:endParaRPr sz="1200">
              <a:latin typeface="Arial"/>
              <a:cs typeface="Arial"/>
            </a:endParaRPr>
          </a:p>
        </p:txBody>
      </p:sp>
      <p:sp>
        <p:nvSpPr>
          <p:cNvPr id="12" name="object 12"/>
          <p:cNvSpPr/>
          <p:nvPr/>
        </p:nvSpPr>
        <p:spPr>
          <a:xfrm>
            <a:off x="1401810" y="2736580"/>
            <a:ext cx="5343435" cy="3246283"/>
          </a:xfrm>
          <a:prstGeom prst="rect">
            <a:avLst/>
          </a:prstGeom>
          <a:blipFill>
            <a:blip r:embed="rId2" cstate="print"/>
            <a:stretch>
              <a:fillRect/>
            </a:stretch>
          </a:blipFill>
        </p:spPr>
        <p:txBody>
          <a:bodyPr wrap="square" lIns="0" tIns="0" rIns="0" bIns="0" rtlCol="0"/>
          <a:lstStyle/>
          <a:p>
            <a:endParaRPr/>
          </a:p>
        </p:txBody>
      </p:sp>
      <p:sp>
        <p:nvSpPr>
          <p:cNvPr id="13" name="object 13"/>
          <p:cNvSpPr txBox="1"/>
          <p:nvPr/>
        </p:nvSpPr>
        <p:spPr>
          <a:xfrm>
            <a:off x="1104391" y="2342373"/>
            <a:ext cx="948690" cy="239395"/>
          </a:xfrm>
          <a:prstGeom prst="rect">
            <a:avLst/>
          </a:prstGeom>
        </p:spPr>
        <p:txBody>
          <a:bodyPr vert="horz" wrap="square" lIns="0" tIns="13335" rIns="0" bIns="0" rtlCol="0">
            <a:spAutoFit/>
          </a:bodyPr>
          <a:lstStyle/>
          <a:p>
            <a:pPr marL="12700">
              <a:lnSpc>
                <a:spcPct val="100000"/>
              </a:lnSpc>
              <a:spcBef>
                <a:spcPts val="105"/>
              </a:spcBef>
            </a:pPr>
            <a:r>
              <a:rPr sz="1400" b="1" spc="-114" dirty="0">
                <a:solidFill>
                  <a:srgbClr val="333333"/>
                </a:solidFill>
                <a:latin typeface="Arial"/>
                <a:cs typeface="Arial"/>
              </a:rPr>
              <a:t>Temperature</a:t>
            </a:r>
            <a:endParaRPr sz="1400">
              <a:latin typeface="Arial"/>
              <a:cs typeface="Arial"/>
            </a:endParaRPr>
          </a:p>
        </p:txBody>
      </p:sp>
      <p:sp>
        <p:nvSpPr>
          <p:cNvPr id="14" name="object 14"/>
          <p:cNvSpPr txBox="1"/>
          <p:nvPr/>
        </p:nvSpPr>
        <p:spPr>
          <a:xfrm>
            <a:off x="4991480" y="6180135"/>
            <a:ext cx="1018540" cy="239395"/>
          </a:xfrm>
          <a:prstGeom prst="rect">
            <a:avLst/>
          </a:prstGeom>
        </p:spPr>
        <p:txBody>
          <a:bodyPr vert="horz" wrap="square" lIns="0" tIns="12700" rIns="0" bIns="0" rtlCol="0">
            <a:spAutoFit/>
          </a:bodyPr>
          <a:lstStyle/>
          <a:p>
            <a:pPr marL="12700">
              <a:lnSpc>
                <a:spcPct val="100000"/>
              </a:lnSpc>
              <a:spcBef>
                <a:spcPts val="100"/>
              </a:spcBef>
            </a:pPr>
            <a:r>
              <a:rPr sz="1400" b="1" spc="-140" dirty="0">
                <a:solidFill>
                  <a:srgbClr val="333333"/>
                </a:solidFill>
                <a:latin typeface="Arial"/>
                <a:cs typeface="Arial"/>
              </a:rPr>
              <a:t>Time </a:t>
            </a:r>
            <a:r>
              <a:rPr sz="1400" b="1" spc="-100" dirty="0">
                <a:solidFill>
                  <a:srgbClr val="333333"/>
                </a:solidFill>
                <a:latin typeface="Arial"/>
                <a:cs typeface="Arial"/>
              </a:rPr>
              <a:t>in</a:t>
            </a:r>
            <a:r>
              <a:rPr sz="1400" b="1" spc="-30" dirty="0">
                <a:solidFill>
                  <a:srgbClr val="333333"/>
                </a:solidFill>
                <a:latin typeface="Arial"/>
                <a:cs typeface="Arial"/>
              </a:rPr>
              <a:t> </a:t>
            </a:r>
            <a:r>
              <a:rPr sz="1400" b="1" spc="-140" dirty="0">
                <a:solidFill>
                  <a:srgbClr val="333333"/>
                </a:solidFill>
                <a:latin typeface="Arial"/>
                <a:cs typeface="Arial"/>
              </a:rPr>
              <a:t>Hours</a:t>
            </a:r>
            <a:endParaRPr sz="1400">
              <a:latin typeface="Arial"/>
              <a:cs typeface="Arial"/>
            </a:endParaRPr>
          </a:p>
        </p:txBody>
      </p:sp>
      <p:sp>
        <p:nvSpPr>
          <p:cNvPr id="15" name="object 15"/>
          <p:cNvSpPr txBox="1"/>
          <p:nvPr/>
        </p:nvSpPr>
        <p:spPr>
          <a:xfrm>
            <a:off x="3886327" y="2749027"/>
            <a:ext cx="120014" cy="269240"/>
          </a:xfrm>
          <a:prstGeom prst="rect">
            <a:avLst/>
          </a:prstGeom>
        </p:spPr>
        <p:txBody>
          <a:bodyPr vert="horz" wrap="square" lIns="0" tIns="12065" rIns="0" bIns="0" rtlCol="0">
            <a:spAutoFit/>
          </a:bodyPr>
          <a:lstStyle/>
          <a:p>
            <a:pPr marL="12700">
              <a:lnSpc>
                <a:spcPct val="100000"/>
              </a:lnSpc>
              <a:spcBef>
                <a:spcPts val="95"/>
              </a:spcBef>
            </a:pPr>
            <a:r>
              <a:rPr sz="1600" spc="-150" dirty="0">
                <a:solidFill>
                  <a:srgbClr val="333333"/>
                </a:solidFill>
                <a:latin typeface="Arial"/>
                <a:cs typeface="Arial"/>
              </a:rPr>
              <a:t>a</a:t>
            </a:r>
            <a:endParaRPr sz="1600">
              <a:latin typeface="Arial"/>
              <a:cs typeface="Arial"/>
            </a:endParaRPr>
          </a:p>
        </p:txBody>
      </p:sp>
      <p:sp>
        <p:nvSpPr>
          <p:cNvPr id="16" name="object 16"/>
          <p:cNvSpPr txBox="1"/>
          <p:nvPr/>
        </p:nvSpPr>
        <p:spPr>
          <a:xfrm>
            <a:off x="3886327" y="3206227"/>
            <a:ext cx="122555" cy="269240"/>
          </a:xfrm>
          <a:prstGeom prst="rect">
            <a:avLst/>
          </a:prstGeom>
        </p:spPr>
        <p:txBody>
          <a:bodyPr vert="horz" wrap="square" lIns="0" tIns="12065" rIns="0" bIns="0" rtlCol="0">
            <a:spAutoFit/>
          </a:bodyPr>
          <a:lstStyle/>
          <a:p>
            <a:pPr marL="12700">
              <a:lnSpc>
                <a:spcPct val="100000"/>
              </a:lnSpc>
              <a:spcBef>
                <a:spcPts val="95"/>
              </a:spcBef>
            </a:pPr>
            <a:r>
              <a:rPr sz="1600" spc="-130" dirty="0">
                <a:solidFill>
                  <a:srgbClr val="333333"/>
                </a:solidFill>
                <a:latin typeface="Arial"/>
                <a:cs typeface="Arial"/>
              </a:rPr>
              <a:t>b</a:t>
            </a:r>
            <a:endParaRPr sz="1600">
              <a:latin typeface="Arial"/>
              <a:cs typeface="Arial"/>
            </a:endParaRPr>
          </a:p>
        </p:txBody>
      </p:sp>
      <p:sp>
        <p:nvSpPr>
          <p:cNvPr id="17" name="object 17"/>
          <p:cNvSpPr/>
          <p:nvPr/>
        </p:nvSpPr>
        <p:spPr>
          <a:xfrm>
            <a:off x="4840351" y="1417304"/>
            <a:ext cx="609600" cy="0"/>
          </a:xfrm>
          <a:custGeom>
            <a:avLst/>
            <a:gdLst/>
            <a:ahLst/>
            <a:cxnLst/>
            <a:rect l="l" t="t" r="r" b="b"/>
            <a:pathLst>
              <a:path w="609600">
                <a:moveTo>
                  <a:pt x="0" y="0"/>
                </a:moveTo>
                <a:lnTo>
                  <a:pt x="609600" y="0"/>
                </a:lnTo>
              </a:path>
            </a:pathLst>
          </a:custGeom>
          <a:ln w="28575">
            <a:solidFill>
              <a:srgbClr val="C7DAE8"/>
            </a:solidFill>
          </a:ln>
        </p:spPr>
        <p:txBody>
          <a:bodyPr wrap="square" lIns="0" tIns="0" rIns="0" bIns="0" rtlCol="0"/>
          <a:lstStyle/>
          <a:p>
            <a:endParaRPr/>
          </a:p>
        </p:txBody>
      </p:sp>
      <p:sp>
        <p:nvSpPr>
          <p:cNvPr id="18" name="object 18"/>
          <p:cNvSpPr/>
          <p:nvPr/>
        </p:nvSpPr>
        <p:spPr>
          <a:xfrm>
            <a:off x="4840351" y="1722104"/>
            <a:ext cx="609600" cy="0"/>
          </a:xfrm>
          <a:custGeom>
            <a:avLst/>
            <a:gdLst/>
            <a:ahLst/>
            <a:cxnLst/>
            <a:rect l="l" t="t" r="r" b="b"/>
            <a:pathLst>
              <a:path w="609600">
                <a:moveTo>
                  <a:pt x="0" y="0"/>
                </a:moveTo>
                <a:lnTo>
                  <a:pt x="609600" y="0"/>
                </a:lnTo>
              </a:path>
            </a:pathLst>
          </a:custGeom>
          <a:ln w="28575">
            <a:solidFill>
              <a:srgbClr val="C7DAE8"/>
            </a:solidFill>
            <a:prstDash val="dash"/>
          </a:ln>
        </p:spPr>
        <p:txBody>
          <a:bodyPr wrap="square" lIns="0" tIns="0" rIns="0" bIns="0" rtlCol="0"/>
          <a:lstStyle/>
          <a:p>
            <a:endParaRPr/>
          </a:p>
        </p:txBody>
      </p:sp>
      <p:sp>
        <p:nvSpPr>
          <p:cNvPr id="19" name="object 19"/>
          <p:cNvSpPr/>
          <p:nvPr/>
        </p:nvSpPr>
        <p:spPr>
          <a:xfrm>
            <a:off x="4859401" y="2047479"/>
            <a:ext cx="609600" cy="0"/>
          </a:xfrm>
          <a:custGeom>
            <a:avLst/>
            <a:gdLst/>
            <a:ahLst/>
            <a:cxnLst/>
            <a:rect l="l" t="t" r="r" b="b"/>
            <a:pathLst>
              <a:path w="609600">
                <a:moveTo>
                  <a:pt x="0" y="0"/>
                </a:moveTo>
                <a:lnTo>
                  <a:pt x="609600" y="0"/>
                </a:lnTo>
              </a:path>
            </a:pathLst>
          </a:custGeom>
          <a:ln w="28575">
            <a:solidFill>
              <a:srgbClr val="C7DAE8"/>
            </a:solidFill>
            <a:prstDash val="lgDash"/>
          </a:ln>
        </p:spPr>
        <p:txBody>
          <a:bodyPr wrap="square" lIns="0" tIns="0" rIns="0" bIns="0" rtlCol="0"/>
          <a:lstStyle/>
          <a:p>
            <a:endParaRPr/>
          </a:p>
        </p:txBody>
      </p:sp>
      <p:sp>
        <p:nvSpPr>
          <p:cNvPr id="20" name="object 20"/>
          <p:cNvSpPr txBox="1"/>
          <p:nvPr/>
        </p:nvSpPr>
        <p:spPr>
          <a:xfrm>
            <a:off x="5758434" y="1201252"/>
            <a:ext cx="2799715" cy="960755"/>
          </a:xfrm>
          <a:prstGeom prst="rect">
            <a:avLst/>
          </a:prstGeom>
        </p:spPr>
        <p:txBody>
          <a:bodyPr vert="horz" wrap="square" lIns="0" tIns="1905" rIns="0" bIns="0" rtlCol="0">
            <a:spAutoFit/>
          </a:bodyPr>
          <a:lstStyle/>
          <a:p>
            <a:pPr marL="12700" marR="5080">
              <a:lnSpc>
                <a:spcPct val="147700"/>
              </a:lnSpc>
              <a:spcBef>
                <a:spcPts val="15"/>
              </a:spcBef>
            </a:pPr>
            <a:r>
              <a:rPr sz="1400" b="1" spc="-5" dirty="0">
                <a:solidFill>
                  <a:srgbClr val="5F5F5F"/>
                </a:solidFill>
                <a:latin typeface="Arial"/>
                <a:cs typeface="Arial"/>
              </a:rPr>
              <a:t>Weather </a:t>
            </a:r>
            <a:r>
              <a:rPr sz="1400" b="1" dirty="0">
                <a:solidFill>
                  <a:srgbClr val="5F5F5F"/>
                </a:solidFill>
                <a:latin typeface="Arial"/>
                <a:cs typeface="Arial"/>
              </a:rPr>
              <a:t>forecast </a:t>
            </a:r>
            <a:r>
              <a:rPr sz="1400" b="1" spc="-5" dirty="0">
                <a:solidFill>
                  <a:srgbClr val="5F5F5F"/>
                </a:solidFill>
                <a:latin typeface="Arial"/>
                <a:cs typeface="Arial"/>
              </a:rPr>
              <a:t>for </a:t>
            </a:r>
            <a:r>
              <a:rPr sz="1400" b="1" dirty="0">
                <a:solidFill>
                  <a:srgbClr val="5F5F5F"/>
                </a:solidFill>
                <a:latin typeface="Arial"/>
                <a:cs typeface="Arial"/>
              </a:rPr>
              <a:t>a </a:t>
            </a:r>
            <a:r>
              <a:rPr sz="1400" b="1" spc="-5" dirty="0">
                <a:solidFill>
                  <a:srgbClr val="5F5F5F"/>
                </a:solidFill>
                <a:latin typeface="Arial"/>
                <a:cs typeface="Arial"/>
              </a:rPr>
              <a:t>future</a:t>
            </a:r>
            <a:r>
              <a:rPr sz="1400" b="1" spc="-135" dirty="0">
                <a:solidFill>
                  <a:srgbClr val="5F5F5F"/>
                </a:solidFill>
                <a:latin typeface="Arial"/>
                <a:cs typeface="Arial"/>
              </a:rPr>
              <a:t> </a:t>
            </a:r>
            <a:r>
              <a:rPr sz="1400" b="1" spc="-5" dirty="0">
                <a:solidFill>
                  <a:srgbClr val="5F5F5F"/>
                </a:solidFill>
                <a:latin typeface="Arial"/>
                <a:cs typeface="Arial"/>
              </a:rPr>
              <a:t>day  Weather for day </a:t>
            </a:r>
            <a:r>
              <a:rPr sz="1400" b="1" dirty="0">
                <a:solidFill>
                  <a:srgbClr val="5F5F5F"/>
                </a:solidFill>
                <a:latin typeface="Arial"/>
                <a:cs typeface="Arial"/>
              </a:rPr>
              <a:t>x in </a:t>
            </a:r>
            <a:r>
              <a:rPr sz="1400" b="1" spc="-5" dirty="0">
                <a:solidFill>
                  <a:srgbClr val="5F5F5F"/>
                </a:solidFill>
                <a:latin typeface="Arial"/>
                <a:cs typeface="Arial"/>
              </a:rPr>
              <a:t>the past  Weather for day </a:t>
            </a:r>
            <a:r>
              <a:rPr sz="1400" b="1" dirty="0">
                <a:solidFill>
                  <a:srgbClr val="5F5F5F"/>
                </a:solidFill>
                <a:latin typeface="Arial"/>
                <a:cs typeface="Arial"/>
              </a:rPr>
              <a:t>y in </a:t>
            </a:r>
            <a:r>
              <a:rPr sz="1400" b="1" spc="-5" dirty="0">
                <a:solidFill>
                  <a:srgbClr val="5F5F5F"/>
                </a:solidFill>
                <a:latin typeface="Arial"/>
                <a:cs typeface="Arial"/>
              </a:rPr>
              <a:t>the</a:t>
            </a:r>
            <a:r>
              <a:rPr sz="1400" b="1" spc="-90" dirty="0">
                <a:solidFill>
                  <a:srgbClr val="5F5F5F"/>
                </a:solidFill>
                <a:latin typeface="Arial"/>
                <a:cs typeface="Arial"/>
              </a:rPr>
              <a:t> </a:t>
            </a:r>
            <a:r>
              <a:rPr sz="1400" b="1" spc="-5" dirty="0">
                <a:solidFill>
                  <a:srgbClr val="5F5F5F"/>
                </a:solidFill>
                <a:latin typeface="Arial"/>
                <a:cs typeface="Arial"/>
              </a:rPr>
              <a:t>past</a:t>
            </a:r>
            <a:endParaRPr sz="1400">
              <a:latin typeface="Arial"/>
              <a:cs typeface="Arial"/>
            </a:endParaRPr>
          </a:p>
        </p:txBody>
      </p:sp>
      <p:sp>
        <p:nvSpPr>
          <p:cNvPr id="21" name="object 21"/>
          <p:cNvSpPr txBox="1"/>
          <p:nvPr/>
        </p:nvSpPr>
        <p:spPr>
          <a:xfrm>
            <a:off x="6957186" y="3536300"/>
            <a:ext cx="1363980" cy="574040"/>
          </a:xfrm>
          <a:prstGeom prst="rect">
            <a:avLst/>
          </a:prstGeom>
        </p:spPr>
        <p:txBody>
          <a:bodyPr vert="horz" wrap="square" lIns="0" tIns="12700" rIns="0" bIns="0" rtlCol="0">
            <a:spAutoFit/>
          </a:bodyPr>
          <a:lstStyle/>
          <a:p>
            <a:pPr marL="12700">
              <a:lnSpc>
                <a:spcPct val="100000"/>
              </a:lnSpc>
              <a:spcBef>
                <a:spcPts val="100"/>
              </a:spcBef>
            </a:pPr>
            <a:r>
              <a:rPr sz="3600" b="1" spc="-355" dirty="0">
                <a:solidFill>
                  <a:srgbClr val="333333"/>
                </a:solidFill>
                <a:latin typeface="Arial"/>
                <a:cs typeface="Arial"/>
              </a:rPr>
              <a:t>Best</a:t>
            </a:r>
            <a:r>
              <a:rPr sz="3600" b="1" spc="-180" dirty="0">
                <a:solidFill>
                  <a:srgbClr val="333333"/>
                </a:solidFill>
                <a:latin typeface="Arial"/>
                <a:cs typeface="Arial"/>
              </a:rPr>
              <a:t> </a:t>
            </a:r>
            <a:r>
              <a:rPr sz="3600" b="1" spc="-55" dirty="0">
                <a:solidFill>
                  <a:srgbClr val="333333"/>
                </a:solidFill>
                <a:latin typeface="Arial"/>
                <a:cs typeface="Arial"/>
              </a:rPr>
              <a:t>fit</a:t>
            </a:r>
            <a:endParaRPr sz="3600">
              <a:latin typeface="Arial"/>
              <a:cs typeface="Arial"/>
            </a:endParaRPr>
          </a:p>
        </p:txBody>
      </p:sp>
      <p:sp>
        <p:nvSpPr>
          <p:cNvPr id="22" name="object 22"/>
          <p:cNvSpPr txBox="1">
            <a:spLocks noGrp="1"/>
          </p:cNvSpPr>
          <p:nvPr>
            <p:ph type="title"/>
          </p:nvPr>
        </p:nvSpPr>
        <p:spPr>
          <a:xfrm>
            <a:off x="641400" y="455940"/>
            <a:ext cx="7819032" cy="627736"/>
          </a:xfrm>
          <a:prstGeom prst="rect">
            <a:avLst/>
          </a:prstGeom>
        </p:spPr>
        <p:txBody>
          <a:bodyPr vert="horz" wrap="square" lIns="0" tIns="12065" rIns="0" bIns="0" rtlCol="0">
            <a:spAutoFit/>
          </a:bodyPr>
          <a:lstStyle/>
          <a:p>
            <a:pPr marL="12700">
              <a:lnSpc>
                <a:spcPct val="100000"/>
              </a:lnSpc>
              <a:spcBef>
                <a:spcPts val="95"/>
              </a:spcBef>
            </a:pPr>
            <a:r>
              <a:rPr spc="-135" dirty="0"/>
              <a:t>Similar </a:t>
            </a:r>
            <a:r>
              <a:rPr spc="-254" dirty="0"/>
              <a:t>Day</a:t>
            </a:r>
            <a:r>
              <a:rPr spc="-75" dirty="0"/>
              <a:t> </a:t>
            </a:r>
            <a:r>
              <a:rPr spc="-190" dirty="0"/>
              <a:t>Forecasting</a:t>
            </a:r>
          </a:p>
        </p:txBody>
      </p:sp>
      <p:sp>
        <p:nvSpPr>
          <p:cNvPr id="23" name="TextBox 22"/>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7455289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552" y="548680"/>
            <a:ext cx="7837549" cy="627736"/>
          </a:xfrm>
          <a:prstGeom prst="rect">
            <a:avLst/>
          </a:prstGeom>
        </p:spPr>
        <p:txBody>
          <a:bodyPr vert="horz" wrap="square" lIns="0" tIns="12065" rIns="0" bIns="0" rtlCol="0">
            <a:spAutoFit/>
          </a:bodyPr>
          <a:lstStyle/>
          <a:p>
            <a:pPr marL="12700">
              <a:lnSpc>
                <a:spcPct val="100000"/>
              </a:lnSpc>
              <a:spcBef>
                <a:spcPts val="95"/>
              </a:spcBef>
              <a:tabLst>
                <a:tab pos="523875" algn="l"/>
                <a:tab pos="784860" algn="l"/>
              </a:tabLst>
            </a:pPr>
            <a:r>
              <a:rPr spc="-300" dirty="0"/>
              <a:t>LF	</a:t>
            </a:r>
            <a:r>
              <a:rPr spc="-80" dirty="0"/>
              <a:t>:	</a:t>
            </a:r>
            <a:r>
              <a:rPr spc="-260" dirty="0"/>
              <a:t>Load </a:t>
            </a:r>
            <a:r>
              <a:rPr spc="-290" dirty="0"/>
              <a:t>Shapes</a:t>
            </a:r>
            <a:r>
              <a:rPr spc="30" dirty="0"/>
              <a:t> </a:t>
            </a:r>
            <a:r>
              <a:rPr spc="-160" dirty="0"/>
              <a:t>Library</a:t>
            </a:r>
          </a:p>
        </p:txBody>
      </p:sp>
      <p:sp>
        <p:nvSpPr>
          <p:cNvPr id="3" name="object 3"/>
          <p:cNvSpPr txBox="1"/>
          <p:nvPr/>
        </p:nvSpPr>
        <p:spPr>
          <a:xfrm>
            <a:off x="677976" y="1360056"/>
            <a:ext cx="7159625" cy="4082415"/>
          </a:xfrm>
          <a:prstGeom prst="rect">
            <a:avLst/>
          </a:prstGeom>
        </p:spPr>
        <p:txBody>
          <a:bodyPr vert="horz" wrap="square" lIns="0" tIns="69850" rIns="0" bIns="0" rtlCol="0">
            <a:spAutoFit/>
          </a:bodyPr>
          <a:lstStyle/>
          <a:p>
            <a:pPr marL="12700">
              <a:lnSpc>
                <a:spcPct val="100000"/>
              </a:lnSpc>
              <a:spcBef>
                <a:spcPts val="550"/>
              </a:spcBef>
              <a:tabLst>
                <a:tab pos="1684655" algn="l"/>
              </a:tabLst>
            </a:pPr>
            <a:r>
              <a:rPr sz="2000" dirty="0">
                <a:solidFill>
                  <a:srgbClr val="1B5CA4"/>
                </a:solidFill>
                <a:latin typeface="Wingdings"/>
                <a:cs typeface="Wingdings"/>
              </a:rPr>
              <a:t></a:t>
            </a:r>
            <a:r>
              <a:rPr sz="2000" spc="-40" dirty="0">
                <a:solidFill>
                  <a:srgbClr val="1B5CA4"/>
                </a:solidFill>
                <a:latin typeface="Times New Roman"/>
                <a:cs typeface="Times New Roman"/>
              </a:rPr>
              <a:t> </a:t>
            </a:r>
            <a:r>
              <a:rPr sz="2000" b="1" spc="-295" dirty="0">
                <a:solidFill>
                  <a:srgbClr val="5F5F5F"/>
                </a:solidFill>
                <a:latin typeface="Arial"/>
                <a:cs typeface="Arial"/>
              </a:rPr>
              <a:t>ALTERNATE	</a:t>
            </a:r>
            <a:r>
              <a:rPr sz="2000" b="1" spc="-330" dirty="0">
                <a:solidFill>
                  <a:srgbClr val="5F5F5F"/>
                </a:solidFill>
                <a:latin typeface="Arial"/>
                <a:cs typeface="Arial"/>
              </a:rPr>
              <a:t>FORECAST </a:t>
            </a:r>
            <a:r>
              <a:rPr sz="2000" b="1" spc="-225" dirty="0">
                <a:solidFill>
                  <a:srgbClr val="5F5F5F"/>
                </a:solidFill>
                <a:latin typeface="Arial"/>
                <a:cs typeface="Arial"/>
              </a:rPr>
              <a:t>based </a:t>
            </a:r>
            <a:r>
              <a:rPr sz="2000" b="1" spc="-235" dirty="0">
                <a:solidFill>
                  <a:srgbClr val="5F5F5F"/>
                </a:solidFill>
                <a:latin typeface="Arial"/>
                <a:cs typeface="Arial"/>
              </a:rPr>
              <a:t>on</a:t>
            </a:r>
            <a:r>
              <a:rPr sz="2000" b="1" spc="-260" dirty="0">
                <a:solidFill>
                  <a:srgbClr val="5F5F5F"/>
                </a:solidFill>
                <a:latin typeface="Arial"/>
                <a:cs typeface="Arial"/>
              </a:rPr>
              <a:t> </a:t>
            </a:r>
            <a:r>
              <a:rPr sz="2000" b="1" spc="-280" dirty="0">
                <a:solidFill>
                  <a:srgbClr val="5F5F5F"/>
                </a:solidFill>
                <a:latin typeface="Arial"/>
                <a:cs typeface="Arial"/>
              </a:rPr>
              <a:t>SHAPES</a:t>
            </a:r>
            <a:endParaRPr sz="2000">
              <a:latin typeface="Arial"/>
              <a:cs typeface="Arial"/>
            </a:endParaRPr>
          </a:p>
          <a:p>
            <a:pPr marL="682625" indent="-196215">
              <a:lnSpc>
                <a:spcPts val="2055"/>
              </a:lnSpc>
              <a:spcBef>
                <a:spcPts val="400"/>
              </a:spcBef>
              <a:buClr>
                <a:srgbClr val="1B5CA4"/>
              </a:buClr>
              <a:buFont typeface="Wingdings"/>
              <a:buChar char=""/>
              <a:tabLst>
                <a:tab pos="683260" algn="l"/>
              </a:tabLst>
            </a:pPr>
            <a:r>
              <a:rPr sz="1800" spc="-160" dirty="0">
                <a:solidFill>
                  <a:srgbClr val="5F5F5F"/>
                </a:solidFill>
                <a:latin typeface="Arial"/>
                <a:cs typeface="Arial"/>
              </a:rPr>
              <a:t>User </a:t>
            </a:r>
            <a:r>
              <a:rPr sz="1800" spc="-145" dirty="0">
                <a:solidFill>
                  <a:srgbClr val="5F5F5F"/>
                </a:solidFill>
                <a:latin typeface="Arial"/>
                <a:cs typeface="Arial"/>
              </a:rPr>
              <a:t>can </a:t>
            </a:r>
            <a:r>
              <a:rPr sz="1800" spc="-130" dirty="0">
                <a:solidFill>
                  <a:srgbClr val="5F5F5F"/>
                </a:solidFill>
                <a:latin typeface="Arial"/>
                <a:cs typeface="Arial"/>
              </a:rPr>
              <a:t>select </a:t>
            </a:r>
            <a:r>
              <a:rPr sz="1800" spc="-60" dirty="0">
                <a:solidFill>
                  <a:srgbClr val="5F5F5F"/>
                </a:solidFill>
                <a:latin typeface="Arial"/>
                <a:cs typeface="Arial"/>
              </a:rPr>
              <a:t>to </a:t>
            </a:r>
            <a:r>
              <a:rPr sz="1800" spc="-180" dirty="0">
                <a:solidFill>
                  <a:srgbClr val="5F5F5F"/>
                </a:solidFill>
                <a:latin typeface="Arial"/>
                <a:cs typeface="Arial"/>
              </a:rPr>
              <a:t>use </a:t>
            </a:r>
            <a:r>
              <a:rPr sz="1800" spc="-90" dirty="0">
                <a:solidFill>
                  <a:srgbClr val="5F5F5F"/>
                </a:solidFill>
                <a:latin typeface="Arial"/>
                <a:cs typeface="Arial"/>
              </a:rPr>
              <a:t>alternate </a:t>
            </a:r>
            <a:r>
              <a:rPr sz="1800" spc="-110" dirty="0">
                <a:solidFill>
                  <a:srgbClr val="5F5F5F"/>
                </a:solidFill>
                <a:latin typeface="Arial"/>
                <a:cs typeface="Arial"/>
              </a:rPr>
              <a:t>forecast </a:t>
            </a:r>
            <a:r>
              <a:rPr sz="1800" spc="-114" dirty="0">
                <a:solidFill>
                  <a:srgbClr val="5F5F5F"/>
                </a:solidFill>
                <a:latin typeface="Arial"/>
                <a:cs typeface="Arial"/>
              </a:rPr>
              <a:t>instead </a:t>
            </a:r>
            <a:r>
              <a:rPr sz="1800" spc="-80" dirty="0">
                <a:solidFill>
                  <a:srgbClr val="5F5F5F"/>
                </a:solidFill>
                <a:latin typeface="Arial"/>
                <a:cs typeface="Arial"/>
              </a:rPr>
              <a:t>of </a:t>
            </a:r>
            <a:r>
              <a:rPr sz="1800" spc="-90" dirty="0">
                <a:solidFill>
                  <a:srgbClr val="5F5F5F"/>
                </a:solidFill>
                <a:latin typeface="Arial"/>
                <a:cs typeface="Arial"/>
              </a:rPr>
              <a:t>automatic</a:t>
            </a:r>
            <a:r>
              <a:rPr sz="1800" spc="100" dirty="0">
                <a:solidFill>
                  <a:srgbClr val="5F5F5F"/>
                </a:solidFill>
                <a:latin typeface="Arial"/>
                <a:cs typeface="Arial"/>
              </a:rPr>
              <a:t> </a:t>
            </a:r>
            <a:r>
              <a:rPr sz="1800" spc="-110" dirty="0">
                <a:solidFill>
                  <a:srgbClr val="5F5F5F"/>
                </a:solidFill>
                <a:latin typeface="Arial"/>
                <a:cs typeface="Arial"/>
              </a:rPr>
              <a:t>forecast</a:t>
            </a:r>
            <a:endParaRPr sz="1800">
              <a:latin typeface="Arial"/>
              <a:cs typeface="Arial"/>
            </a:endParaRPr>
          </a:p>
          <a:p>
            <a:pPr marL="682625" indent="-196215">
              <a:lnSpc>
                <a:spcPts val="1945"/>
              </a:lnSpc>
              <a:buClr>
                <a:srgbClr val="1B5CA4"/>
              </a:buClr>
              <a:buFont typeface="Wingdings"/>
              <a:buChar char=""/>
              <a:tabLst>
                <a:tab pos="683260" algn="l"/>
              </a:tabLst>
            </a:pPr>
            <a:r>
              <a:rPr sz="1800" spc="-100" dirty="0">
                <a:solidFill>
                  <a:srgbClr val="5F5F5F"/>
                </a:solidFill>
                <a:latin typeface="Arial"/>
                <a:cs typeface="Arial"/>
              </a:rPr>
              <a:t>Alternate </a:t>
            </a:r>
            <a:r>
              <a:rPr sz="1800" spc="-110" dirty="0">
                <a:solidFill>
                  <a:srgbClr val="5F5F5F"/>
                </a:solidFill>
                <a:latin typeface="Arial"/>
                <a:cs typeface="Arial"/>
              </a:rPr>
              <a:t>forecast </a:t>
            </a:r>
            <a:r>
              <a:rPr sz="1800" spc="-105" dirty="0">
                <a:solidFill>
                  <a:srgbClr val="5F5F5F"/>
                </a:solidFill>
                <a:latin typeface="Arial"/>
                <a:cs typeface="Arial"/>
              </a:rPr>
              <a:t>is </a:t>
            </a:r>
            <a:r>
              <a:rPr sz="1800" spc="-45" dirty="0">
                <a:solidFill>
                  <a:srgbClr val="5F5F5F"/>
                </a:solidFill>
                <a:latin typeface="Arial"/>
                <a:cs typeface="Arial"/>
              </a:rPr>
              <a:t>built </a:t>
            </a:r>
            <a:r>
              <a:rPr sz="1800" spc="-70" dirty="0">
                <a:solidFill>
                  <a:srgbClr val="5F5F5F"/>
                </a:solidFill>
                <a:latin typeface="Arial"/>
                <a:cs typeface="Arial"/>
              </a:rPr>
              <a:t>from </a:t>
            </a:r>
            <a:r>
              <a:rPr sz="1800" spc="-165" dirty="0">
                <a:solidFill>
                  <a:srgbClr val="5F5F5F"/>
                </a:solidFill>
                <a:latin typeface="Arial"/>
                <a:cs typeface="Arial"/>
              </a:rPr>
              <a:t>a </a:t>
            </a:r>
            <a:r>
              <a:rPr sz="1800" spc="-75" dirty="0">
                <a:solidFill>
                  <a:srgbClr val="5F5F5F"/>
                </a:solidFill>
                <a:latin typeface="Arial"/>
                <a:cs typeface="Arial"/>
              </a:rPr>
              <a:t>library </a:t>
            </a:r>
            <a:r>
              <a:rPr sz="1800" spc="-80" dirty="0">
                <a:solidFill>
                  <a:srgbClr val="5F5F5F"/>
                </a:solidFill>
                <a:latin typeface="Arial"/>
                <a:cs typeface="Arial"/>
              </a:rPr>
              <a:t>of </a:t>
            </a:r>
            <a:r>
              <a:rPr sz="1800" spc="-120" dirty="0">
                <a:solidFill>
                  <a:srgbClr val="5F5F5F"/>
                </a:solidFill>
                <a:latin typeface="Arial"/>
                <a:cs typeface="Arial"/>
              </a:rPr>
              <a:t>load</a:t>
            </a:r>
            <a:r>
              <a:rPr sz="1800" spc="-260" dirty="0">
                <a:solidFill>
                  <a:srgbClr val="5F5F5F"/>
                </a:solidFill>
                <a:latin typeface="Arial"/>
                <a:cs typeface="Arial"/>
              </a:rPr>
              <a:t> </a:t>
            </a:r>
            <a:r>
              <a:rPr sz="1800" spc="-170" dirty="0">
                <a:solidFill>
                  <a:srgbClr val="5F5F5F"/>
                </a:solidFill>
                <a:latin typeface="Arial"/>
                <a:cs typeface="Arial"/>
              </a:rPr>
              <a:t>shapes</a:t>
            </a:r>
            <a:endParaRPr sz="1800">
              <a:latin typeface="Arial"/>
              <a:cs typeface="Arial"/>
            </a:endParaRPr>
          </a:p>
          <a:p>
            <a:pPr marL="682625" indent="-196215">
              <a:lnSpc>
                <a:spcPts val="2050"/>
              </a:lnSpc>
              <a:buClr>
                <a:srgbClr val="1B5CA4"/>
              </a:buClr>
              <a:buFont typeface="Wingdings"/>
              <a:buChar char=""/>
              <a:tabLst>
                <a:tab pos="683260" algn="l"/>
              </a:tabLst>
            </a:pPr>
            <a:r>
              <a:rPr sz="1800" spc="-170" dirty="0">
                <a:solidFill>
                  <a:srgbClr val="5F5F5F"/>
                </a:solidFill>
                <a:latin typeface="Arial"/>
                <a:cs typeface="Arial"/>
              </a:rPr>
              <a:t>Load shape </a:t>
            </a:r>
            <a:r>
              <a:rPr sz="1800" spc="-75" dirty="0">
                <a:solidFill>
                  <a:srgbClr val="5F5F5F"/>
                </a:solidFill>
                <a:latin typeface="Arial"/>
                <a:cs typeface="Arial"/>
              </a:rPr>
              <a:t>library </a:t>
            </a:r>
            <a:r>
              <a:rPr sz="1800" spc="-105" dirty="0">
                <a:solidFill>
                  <a:srgbClr val="5F5F5F"/>
                </a:solidFill>
                <a:latin typeface="Arial"/>
                <a:cs typeface="Arial"/>
              </a:rPr>
              <a:t>is </a:t>
            </a:r>
            <a:r>
              <a:rPr sz="1800" spc="-125" dirty="0">
                <a:solidFill>
                  <a:srgbClr val="5F5F5F"/>
                </a:solidFill>
                <a:latin typeface="Arial"/>
                <a:cs typeface="Arial"/>
              </a:rPr>
              <a:t>created </a:t>
            </a:r>
            <a:r>
              <a:rPr sz="1800" spc="-185" dirty="0">
                <a:solidFill>
                  <a:srgbClr val="5F5F5F"/>
                </a:solidFill>
                <a:latin typeface="Arial"/>
                <a:cs typeface="Arial"/>
              </a:rPr>
              <a:t>as </a:t>
            </a:r>
            <a:r>
              <a:rPr sz="1800" spc="-80" dirty="0">
                <a:solidFill>
                  <a:srgbClr val="5F5F5F"/>
                </a:solidFill>
                <a:latin typeface="Arial"/>
                <a:cs typeface="Arial"/>
              </a:rPr>
              <a:t>follows</a:t>
            </a:r>
            <a:r>
              <a:rPr sz="1800" spc="315" dirty="0">
                <a:solidFill>
                  <a:srgbClr val="5F5F5F"/>
                </a:solidFill>
                <a:latin typeface="Arial"/>
                <a:cs typeface="Arial"/>
              </a:rPr>
              <a:t> </a:t>
            </a:r>
            <a:r>
              <a:rPr sz="1800" spc="-55" dirty="0">
                <a:solidFill>
                  <a:srgbClr val="5F5F5F"/>
                </a:solidFill>
                <a:latin typeface="Arial"/>
                <a:cs typeface="Arial"/>
              </a:rPr>
              <a:t>:</a:t>
            </a:r>
            <a:endParaRPr sz="1800">
              <a:latin typeface="Arial"/>
              <a:cs typeface="Arial"/>
            </a:endParaRPr>
          </a:p>
          <a:p>
            <a:pPr marL="1155700" lvl="1" indent="-228600">
              <a:lnSpc>
                <a:spcPct val="100000"/>
              </a:lnSpc>
              <a:spcBef>
                <a:spcPts val="380"/>
              </a:spcBef>
              <a:buClr>
                <a:srgbClr val="1B5CA4"/>
              </a:buClr>
              <a:buChar char="•"/>
              <a:tabLst>
                <a:tab pos="1155700" algn="l"/>
                <a:tab pos="1156335" algn="l"/>
              </a:tabLst>
            </a:pPr>
            <a:r>
              <a:rPr sz="1800" spc="-140" dirty="0">
                <a:solidFill>
                  <a:srgbClr val="003399"/>
                </a:solidFill>
                <a:latin typeface="Arial"/>
                <a:cs typeface="Arial"/>
              </a:rPr>
              <a:t>user selects </a:t>
            </a:r>
            <a:r>
              <a:rPr sz="1800" spc="-90" dirty="0">
                <a:solidFill>
                  <a:srgbClr val="003399"/>
                </a:solidFill>
                <a:latin typeface="Arial"/>
                <a:cs typeface="Arial"/>
              </a:rPr>
              <a:t>the </a:t>
            </a:r>
            <a:r>
              <a:rPr sz="1800" spc="-80" dirty="0">
                <a:solidFill>
                  <a:srgbClr val="003399"/>
                </a:solidFill>
                <a:latin typeface="Arial"/>
                <a:cs typeface="Arial"/>
              </a:rPr>
              <a:t>historical </a:t>
            </a:r>
            <a:r>
              <a:rPr sz="1800" spc="-120" dirty="0">
                <a:solidFill>
                  <a:srgbClr val="003399"/>
                </a:solidFill>
                <a:latin typeface="Arial"/>
                <a:cs typeface="Arial"/>
              </a:rPr>
              <a:t>load</a:t>
            </a:r>
            <a:r>
              <a:rPr sz="1800" spc="75" dirty="0">
                <a:solidFill>
                  <a:srgbClr val="003399"/>
                </a:solidFill>
                <a:latin typeface="Arial"/>
                <a:cs typeface="Arial"/>
              </a:rPr>
              <a:t> </a:t>
            </a:r>
            <a:r>
              <a:rPr sz="1800" spc="-125" dirty="0">
                <a:solidFill>
                  <a:srgbClr val="003399"/>
                </a:solidFill>
                <a:latin typeface="Arial"/>
                <a:cs typeface="Arial"/>
              </a:rPr>
              <a:t>curve</a:t>
            </a:r>
            <a:endParaRPr sz="1800">
              <a:latin typeface="Arial"/>
              <a:cs typeface="Arial"/>
            </a:endParaRPr>
          </a:p>
          <a:p>
            <a:pPr marL="1556385" lvl="2" indent="-172085">
              <a:lnSpc>
                <a:spcPct val="100000"/>
              </a:lnSpc>
              <a:spcBef>
                <a:spcPts val="430"/>
              </a:spcBef>
              <a:buClr>
                <a:srgbClr val="1B5CA4"/>
              </a:buClr>
              <a:buChar char="−"/>
              <a:tabLst>
                <a:tab pos="1557020" algn="l"/>
              </a:tabLst>
            </a:pPr>
            <a:r>
              <a:rPr sz="1800" spc="-60" dirty="0">
                <a:solidFill>
                  <a:srgbClr val="003399"/>
                </a:solidFill>
                <a:latin typeface="Arial"/>
                <a:cs typeface="Arial"/>
              </a:rPr>
              <a:t>for </a:t>
            </a:r>
            <a:r>
              <a:rPr sz="1800" spc="-165" dirty="0">
                <a:solidFill>
                  <a:srgbClr val="003399"/>
                </a:solidFill>
                <a:latin typeface="Arial"/>
                <a:cs typeface="Arial"/>
              </a:rPr>
              <a:t>a </a:t>
            </a:r>
            <a:r>
              <a:rPr sz="1800" spc="-75" dirty="0">
                <a:solidFill>
                  <a:srgbClr val="003399"/>
                </a:solidFill>
                <a:latin typeface="Arial"/>
                <a:cs typeface="Arial"/>
              </a:rPr>
              <a:t>particular </a:t>
            </a:r>
            <a:r>
              <a:rPr sz="1800" spc="-120" dirty="0">
                <a:solidFill>
                  <a:srgbClr val="003399"/>
                </a:solidFill>
                <a:latin typeface="Arial"/>
                <a:cs typeface="Arial"/>
              </a:rPr>
              <a:t>load</a:t>
            </a:r>
            <a:r>
              <a:rPr sz="1800" dirty="0">
                <a:solidFill>
                  <a:srgbClr val="003399"/>
                </a:solidFill>
                <a:latin typeface="Arial"/>
                <a:cs typeface="Arial"/>
              </a:rPr>
              <a:t> </a:t>
            </a:r>
            <a:r>
              <a:rPr sz="1800" spc="-140" dirty="0">
                <a:solidFill>
                  <a:srgbClr val="003399"/>
                </a:solidFill>
                <a:latin typeface="Arial"/>
                <a:cs typeface="Arial"/>
              </a:rPr>
              <a:t>area</a:t>
            </a:r>
            <a:endParaRPr sz="1800">
              <a:latin typeface="Arial"/>
              <a:cs typeface="Arial"/>
            </a:endParaRPr>
          </a:p>
          <a:p>
            <a:pPr marL="1556385" lvl="2" indent="-172085">
              <a:lnSpc>
                <a:spcPct val="100000"/>
              </a:lnSpc>
              <a:spcBef>
                <a:spcPts val="434"/>
              </a:spcBef>
              <a:buClr>
                <a:srgbClr val="1B5CA4"/>
              </a:buClr>
              <a:buChar char="−"/>
              <a:tabLst>
                <a:tab pos="1557020" algn="l"/>
              </a:tabLst>
            </a:pPr>
            <a:r>
              <a:rPr sz="1800" spc="-60" dirty="0">
                <a:solidFill>
                  <a:srgbClr val="003399"/>
                </a:solidFill>
                <a:latin typeface="Arial"/>
                <a:cs typeface="Arial"/>
              </a:rPr>
              <a:t>for </a:t>
            </a:r>
            <a:r>
              <a:rPr sz="1800" spc="-165" dirty="0">
                <a:solidFill>
                  <a:srgbClr val="003399"/>
                </a:solidFill>
                <a:latin typeface="Arial"/>
                <a:cs typeface="Arial"/>
              </a:rPr>
              <a:t>a </a:t>
            </a:r>
            <a:r>
              <a:rPr sz="1800" spc="-75" dirty="0">
                <a:solidFill>
                  <a:srgbClr val="003399"/>
                </a:solidFill>
                <a:latin typeface="Arial"/>
                <a:cs typeface="Arial"/>
              </a:rPr>
              <a:t>particular</a:t>
            </a:r>
            <a:r>
              <a:rPr sz="1800" spc="5" dirty="0">
                <a:solidFill>
                  <a:srgbClr val="003399"/>
                </a:solidFill>
                <a:latin typeface="Arial"/>
                <a:cs typeface="Arial"/>
              </a:rPr>
              <a:t> </a:t>
            </a:r>
            <a:r>
              <a:rPr sz="1800" spc="-120" dirty="0">
                <a:solidFill>
                  <a:srgbClr val="003399"/>
                </a:solidFill>
                <a:latin typeface="Arial"/>
                <a:cs typeface="Arial"/>
              </a:rPr>
              <a:t>date</a:t>
            </a:r>
            <a:endParaRPr sz="1800">
              <a:latin typeface="Arial"/>
              <a:cs typeface="Arial"/>
            </a:endParaRPr>
          </a:p>
          <a:p>
            <a:pPr marL="1155700" lvl="1" indent="-228600">
              <a:lnSpc>
                <a:spcPts val="2075"/>
              </a:lnSpc>
              <a:spcBef>
                <a:spcPts val="430"/>
              </a:spcBef>
              <a:buClr>
                <a:srgbClr val="1B5CA4"/>
              </a:buClr>
              <a:buChar char="•"/>
              <a:tabLst>
                <a:tab pos="1155700" algn="l"/>
                <a:tab pos="1156335" algn="l"/>
              </a:tabLst>
            </a:pPr>
            <a:r>
              <a:rPr sz="1800" spc="-140" dirty="0">
                <a:solidFill>
                  <a:srgbClr val="003399"/>
                </a:solidFill>
                <a:latin typeface="Arial"/>
                <a:cs typeface="Arial"/>
              </a:rPr>
              <a:t>user </a:t>
            </a:r>
            <a:r>
              <a:rPr sz="1800" spc="-150" dirty="0">
                <a:solidFill>
                  <a:srgbClr val="003399"/>
                </a:solidFill>
                <a:latin typeface="Arial"/>
                <a:cs typeface="Arial"/>
              </a:rPr>
              <a:t>assigns </a:t>
            </a:r>
            <a:r>
              <a:rPr sz="1800" spc="-135" dirty="0">
                <a:solidFill>
                  <a:srgbClr val="003399"/>
                </a:solidFill>
                <a:latin typeface="Arial"/>
                <a:cs typeface="Arial"/>
              </a:rPr>
              <a:t>an </a:t>
            </a:r>
            <a:r>
              <a:rPr sz="1800" spc="-90" dirty="0">
                <a:solidFill>
                  <a:srgbClr val="003399"/>
                </a:solidFill>
                <a:latin typeface="Arial"/>
                <a:cs typeface="Arial"/>
              </a:rPr>
              <a:t>ID </a:t>
            </a:r>
            <a:r>
              <a:rPr sz="1800" spc="-135" dirty="0">
                <a:solidFill>
                  <a:srgbClr val="003399"/>
                </a:solidFill>
                <a:latin typeface="Arial"/>
                <a:cs typeface="Arial"/>
              </a:rPr>
              <a:t>and </a:t>
            </a:r>
            <a:r>
              <a:rPr sz="1800" spc="-165" dirty="0">
                <a:solidFill>
                  <a:srgbClr val="003399"/>
                </a:solidFill>
                <a:latin typeface="Arial"/>
                <a:cs typeface="Arial"/>
              </a:rPr>
              <a:t>a </a:t>
            </a:r>
            <a:r>
              <a:rPr sz="1800" spc="-150" dirty="0">
                <a:solidFill>
                  <a:srgbClr val="003399"/>
                </a:solidFill>
                <a:latin typeface="Arial"/>
                <a:cs typeface="Arial"/>
              </a:rPr>
              <a:t>name </a:t>
            </a:r>
            <a:r>
              <a:rPr sz="1800" spc="-60" dirty="0">
                <a:solidFill>
                  <a:srgbClr val="003399"/>
                </a:solidFill>
                <a:latin typeface="Arial"/>
                <a:cs typeface="Arial"/>
              </a:rPr>
              <a:t>to </a:t>
            </a:r>
            <a:r>
              <a:rPr sz="1800" spc="-45" dirty="0">
                <a:solidFill>
                  <a:srgbClr val="003399"/>
                </a:solidFill>
                <a:latin typeface="Arial"/>
                <a:cs typeface="Arial"/>
              </a:rPr>
              <a:t>that </a:t>
            </a:r>
            <a:r>
              <a:rPr sz="1800" spc="-120" dirty="0">
                <a:solidFill>
                  <a:srgbClr val="003399"/>
                </a:solidFill>
                <a:latin typeface="Arial"/>
                <a:cs typeface="Arial"/>
              </a:rPr>
              <a:t>load </a:t>
            </a:r>
            <a:r>
              <a:rPr sz="1800" spc="-170" dirty="0">
                <a:solidFill>
                  <a:srgbClr val="003399"/>
                </a:solidFill>
                <a:latin typeface="Arial"/>
                <a:cs typeface="Arial"/>
              </a:rPr>
              <a:t>shape </a:t>
            </a:r>
            <a:r>
              <a:rPr sz="1800" spc="-90" dirty="0">
                <a:solidFill>
                  <a:srgbClr val="003399"/>
                </a:solidFill>
                <a:latin typeface="Arial"/>
                <a:cs typeface="Arial"/>
              </a:rPr>
              <a:t>(up </a:t>
            </a:r>
            <a:r>
              <a:rPr sz="1800" spc="-60" dirty="0">
                <a:solidFill>
                  <a:srgbClr val="003399"/>
                </a:solidFill>
                <a:latin typeface="Arial"/>
                <a:cs typeface="Arial"/>
              </a:rPr>
              <a:t>to </a:t>
            </a:r>
            <a:r>
              <a:rPr sz="1800" spc="-105" dirty="0">
                <a:solidFill>
                  <a:srgbClr val="003399"/>
                </a:solidFill>
                <a:latin typeface="Arial"/>
                <a:cs typeface="Arial"/>
              </a:rPr>
              <a:t>32</a:t>
            </a:r>
            <a:r>
              <a:rPr sz="1800" spc="-285" dirty="0">
                <a:solidFill>
                  <a:srgbClr val="003399"/>
                </a:solidFill>
                <a:latin typeface="Arial"/>
                <a:cs typeface="Arial"/>
              </a:rPr>
              <a:t> </a:t>
            </a:r>
            <a:r>
              <a:rPr sz="1800" spc="-120" dirty="0">
                <a:solidFill>
                  <a:srgbClr val="003399"/>
                </a:solidFill>
                <a:latin typeface="Arial"/>
                <a:cs typeface="Arial"/>
              </a:rPr>
              <a:t>curves)</a:t>
            </a:r>
            <a:endParaRPr sz="1800">
              <a:latin typeface="Arial"/>
              <a:cs typeface="Arial"/>
            </a:endParaRPr>
          </a:p>
          <a:p>
            <a:pPr marL="682625" indent="-196215">
              <a:lnSpc>
                <a:spcPts val="2075"/>
              </a:lnSpc>
              <a:buClr>
                <a:srgbClr val="1B5CA4"/>
              </a:buClr>
              <a:buFont typeface="Wingdings"/>
              <a:buChar char=""/>
              <a:tabLst>
                <a:tab pos="683260" algn="l"/>
              </a:tabLst>
            </a:pPr>
            <a:r>
              <a:rPr sz="1800" spc="-100" dirty="0">
                <a:solidFill>
                  <a:srgbClr val="5F5F5F"/>
                </a:solidFill>
                <a:latin typeface="Arial"/>
                <a:cs typeface="Arial"/>
              </a:rPr>
              <a:t>Alternate </a:t>
            </a:r>
            <a:r>
              <a:rPr sz="1800" spc="-120" dirty="0">
                <a:solidFill>
                  <a:srgbClr val="5F5F5F"/>
                </a:solidFill>
                <a:latin typeface="Arial"/>
                <a:cs typeface="Arial"/>
              </a:rPr>
              <a:t>load </a:t>
            </a:r>
            <a:r>
              <a:rPr sz="1800" spc="-110" dirty="0">
                <a:solidFill>
                  <a:srgbClr val="5F5F5F"/>
                </a:solidFill>
                <a:latin typeface="Arial"/>
                <a:cs typeface="Arial"/>
              </a:rPr>
              <a:t>forecast </a:t>
            </a:r>
            <a:r>
              <a:rPr sz="1800" spc="-105" dirty="0">
                <a:solidFill>
                  <a:srgbClr val="5F5F5F"/>
                </a:solidFill>
                <a:latin typeface="Arial"/>
                <a:cs typeface="Arial"/>
              </a:rPr>
              <a:t>is </a:t>
            </a:r>
            <a:r>
              <a:rPr sz="1800" spc="-50" dirty="0">
                <a:solidFill>
                  <a:srgbClr val="5F5F5F"/>
                </a:solidFill>
                <a:latin typeface="Arial"/>
                <a:cs typeface="Arial"/>
              </a:rPr>
              <a:t>built </a:t>
            </a:r>
            <a:r>
              <a:rPr sz="1800" spc="-185" dirty="0">
                <a:solidFill>
                  <a:srgbClr val="5F5F5F"/>
                </a:solidFill>
                <a:latin typeface="Arial"/>
                <a:cs typeface="Arial"/>
              </a:rPr>
              <a:t>as </a:t>
            </a:r>
            <a:r>
              <a:rPr sz="1800" spc="-80" dirty="0">
                <a:solidFill>
                  <a:srgbClr val="5F5F5F"/>
                </a:solidFill>
                <a:latin typeface="Arial"/>
                <a:cs typeface="Arial"/>
              </a:rPr>
              <a:t>follows</a:t>
            </a:r>
            <a:r>
              <a:rPr sz="1800" spc="-195" dirty="0">
                <a:solidFill>
                  <a:srgbClr val="5F5F5F"/>
                </a:solidFill>
                <a:latin typeface="Arial"/>
                <a:cs typeface="Arial"/>
              </a:rPr>
              <a:t> </a:t>
            </a:r>
            <a:r>
              <a:rPr sz="1800" spc="-55" dirty="0">
                <a:solidFill>
                  <a:srgbClr val="5F5F5F"/>
                </a:solidFill>
                <a:latin typeface="Arial"/>
                <a:cs typeface="Arial"/>
              </a:rPr>
              <a:t>:</a:t>
            </a:r>
            <a:endParaRPr sz="1800">
              <a:latin typeface="Arial"/>
              <a:cs typeface="Arial"/>
            </a:endParaRPr>
          </a:p>
          <a:p>
            <a:pPr marL="1155700" lvl="1" indent="-228600">
              <a:lnSpc>
                <a:spcPct val="100000"/>
              </a:lnSpc>
              <a:spcBef>
                <a:spcPts val="385"/>
              </a:spcBef>
              <a:buClr>
                <a:srgbClr val="1B5CA4"/>
              </a:buClr>
              <a:buChar char="•"/>
              <a:tabLst>
                <a:tab pos="1155700" algn="l"/>
                <a:tab pos="1156335" algn="l"/>
              </a:tabLst>
            </a:pPr>
            <a:r>
              <a:rPr sz="1800" spc="-60" dirty="0">
                <a:solidFill>
                  <a:srgbClr val="003399"/>
                </a:solidFill>
                <a:latin typeface="Arial"/>
                <a:cs typeface="Arial"/>
              </a:rPr>
              <a:t>for </a:t>
            </a:r>
            <a:r>
              <a:rPr sz="1800" spc="-165" dirty="0">
                <a:solidFill>
                  <a:srgbClr val="003399"/>
                </a:solidFill>
                <a:latin typeface="Arial"/>
                <a:cs typeface="Arial"/>
              </a:rPr>
              <a:t>a </a:t>
            </a:r>
            <a:r>
              <a:rPr sz="1800" spc="-75" dirty="0">
                <a:solidFill>
                  <a:srgbClr val="003399"/>
                </a:solidFill>
                <a:latin typeface="Arial"/>
                <a:cs typeface="Arial"/>
              </a:rPr>
              <a:t>particular </a:t>
            </a:r>
            <a:r>
              <a:rPr sz="1800" spc="-120" dirty="0">
                <a:solidFill>
                  <a:srgbClr val="003399"/>
                </a:solidFill>
                <a:latin typeface="Arial"/>
                <a:cs typeface="Arial"/>
              </a:rPr>
              <a:t>load </a:t>
            </a:r>
            <a:r>
              <a:rPr sz="1800" spc="-140" dirty="0">
                <a:solidFill>
                  <a:srgbClr val="003399"/>
                </a:solidFill>
                <a:latin typeface="Arial"/>
                <a:cs typeface="Arial"/>
              </a:rPr>
              <a:t>area </a:t>
            </a:r>
            <a:r>
              <a:rPr sz="1800" spc="-135" dirty="0">
                <a:solidFill>
                  <a:srgbClr val="003399"/>
                </a:solidFill>
                <a:latin typeface="Arial"/>
                <a:cs typeface="Arial"/>
              </a:rPr>
              <a:t>and </a:t>
            </a:r>
            <a:r>
              <a:rPr sz="1800" spc="-60" dirty="0">
                <a:solidFill>
                  <a:srgbClr val="003399"/>
                </a:solidFill>
                <a:latin typeface="Arial"/>
                <a:cs typeface="Arial"/>
              </a:rPr>
              <a:t>for </a:t>
            </a:r>
            <a:r>
              <a:rPr sz="1800" spc="-165" dirty="0">
                <a:solidFill>
                  <a:srgbClr val="003399"/>
                </a:solidFill>
                <a:latin typeface="Arial"/>
                <a:cs typeface="Arial"/>
              </a:rPr>
              <a:t>a </a:t>
            </a:r>
            <a:r>
              <a:rPr sz="1800" spc="-75" dirty="0">
                <a:solidFill>
                  <a:srgbClr val="003399"/>
                </a:solidFill>
                <a:latin typeface="Arial"/>
                <a:cs typeface="Arial"/>
              </a:rPr>
              <a:t>particular</a:t>
            </a:r>
            <a:r>
              <a:rPr sz="1800" spc="275" dirty="0">
                <a:solidFill>
                  <a:srgbClr val="003399"/>
                </a:solidFill>
                <a:latin typeface="Arial"/>
                <a:cs typeface="Arial"/>
              </a:rPr>
              <a:t> </a:t>
            </a:r>
            <a:r>
              <a:rPr sz="1800" spc="-120" dirty="0">
                <a:solidFill>
                  <a:srgbClr val="003399"/>
                </a:solidFill>
                <a:latin typeface="Arial"/>
                <a:cs typeface="Arial"/>
              </a:rPr>
              <a:t>date</a:t>
            </a:r>
            <a:endParaRPr sz="1800">
              <a:latin typeface="Arial"/>
              <a:cs typeface="Arial"/>
            </a:endParaRPr>
          </a:p>
          <a:p>
            <a:pPr marL="1556385" lvl="2" indent="-172085">
              <a:lnSpc>
                <a:spcPct val="100000"/>
              </a:lnSpc>
              <a:spcBef>
                <a:spcPts val="430"/>
              </a:spcBef>
              <a:buClr>
                <a:srgbClr val="1B5CA4"/>
              </a:buClr>
              <a:buChar char="−"/>
              <a:tabLst>
                <a:tab pos="1557020" algn="l"/>
              </a:tabLst>
            </a:pPr>
            <a:r>
              <a:rPr sz="1800" spc="-140" dirty="0">
                <a:solidFill>
                  <a:srgbClr val="003399"/>
                </a:solidFill>
                <a:latin typeface="Arial"/>
                <a:cs typeface="Arial"/>
              </a:rPr>
              <a:t>user selects </a:t>
            </a:r>
            <a:r>
              <a:rPr sz="1800" spc="-90" dirty="0">
                <a:solidFill>
                  <a:srgbClr val="003399"/>
                </a:solidFill>
                <a:latin typeface="Arial"/>
                <a:cs typeface="Arial"/>
              </a:rPr>
              <a:t>the </a:t>
            </a:r>
            <a:r>
              <a:rPr sz="1800" spc="-135" dirty="0">
                <a:solidFill>
                  <a:srgbClr val="003399"/>
                </a:solidFill>
                <a:latin typeface="Arial"/>
                <a:cs typeface="Arial"/>
              </a:rPr>
              <a:t>desired </a:t>
            </a:r>
            <a:r>
              <a:rPr sz="1800" spc="-120" dirty="0">
                <a:solidFill>
                  <a:srgbClr val="003399"/>
                </a:solidFill>
                <a:latin typeface="Arial"/>
                <a:cs typeface="Arial"/>
              </a:rPr>
              <a:t>load </a:t>
            </a:r>
            <a:r>
              <a:rPr sz="1800" spc="-170" dirty="0">
                <a:solidFill>
                  <a:srgbClr val="003399"/>
                </a:solidFill>
                <a:latin typeface="Arial"/>
                <a:cs typeface="Arial"/>
              </a:rPr>
              <a:t>shape </a:t>
            </a:r>
            <a:r>
              <a:rPr sz="1800" spc="-75" dirty="0">
                <a:solidFill>
                  <a:srgbClr val="003399"/>
                </a:solidFill>
                <a:latin typeface="Arial"/>
                <a:cs typeface="Arial"/>
              </a:rPr>
              <a:t>from </a:t>
            </a:r>
            <a:r>
              <a:rPr sz="1800" spc="-90" dirty="0">
                <a:solidFill>
                  <a:srgbClr val="003399"/>
                </a:solidFill>
                <a:latin typeface="Arial"/>
                <a:cs typeface="Arial"/>
              </a:rPr>
              <a:t>the</a:t>
            </a:r>
            <a:r>
              <a:rPr sz="1800" spc="125" dirty="0">
                <a:solidFill>
                  <a:srgbClr val="003399"/>
                </a:solidFill>
                <a:latin typeface="Arial"/>
                <a:cs typeface="Arial"/>
              </a:rPr>
              <a:t> </a:t>
            </a:r>
            <a:r>
              <a:rPr sz="1800" spc="-75" dirty="0">
                <a:solidFill>
                  <a:srgbClr val="003399"/>
                </a:solidFill>
                <a:latin typeface="Arial"/>
                <a:cs typeface="Arial"/>
              </a:rPr>
              <a:t>library</a:t>
            </a:r>
            <a:endParaRPr sz="1800">
              <a:latin typeface="Arial"/>
              <a:cs typeface="Arial"/>
            </a:endParaRPr>
          </a:p>
          <a:p>
            <a:pPr marL="1556385" lvl="2" indent="-172085">
              <a:lnSpc>
                <a:spcPct val="100000"/>
              </a:lnSpc>
              <a:spcBef>
                <a:spcPts val="425"/>
              </a:spcBef>
              <a:buClr>
                <a:srgbClr val="1B5CA4"/>
              </a:buClr>
              <a:buChar char="−"/>
              <a:tabLst>
                <a:tab pos="1557020" algn="l"/>
              </a:tabLst>
            </a:pPr>
            <a:r>
              <a:rPr sz="1800" spc="-140" dirty="0">
                <a:solidFill>
                  <a:srgbClr val="003399"/>
                </a:solidFill>
                <a:latin typeface="Arial"/>
                <a:cs typeface="Arial"/>
              </a:rPr>
              <a:t>user </a:t>
            </a:r>
            <a:r>
              <a:rPr sz="1800" spc="-114" dirty="0">
                <a:solidFill>
                  <a:srgbClr val="003399"/>
                </a:solidFill>
                <a:latin typeface="Arial"/>
                <a:cs typeface="Arial"/>
              </a:rPr>
              <a:t>enters </a:t>
            </a:r>
            <a:r>
              <a:rPr sz="1800" spc="-135" dirty="0">
                <a:solidFill>
                  <a:srgbClr val="003399"/>
                </a:solidFill>
                <a:latin typeface="Arial"/>
                <a:cs typeface="Arial"/>
              </a:rPr>
              <a:t>desired </a:t>
            </a:r>
            <a:r>
              <a:rPr sz="1800" spc="-45" dirty="0">
                <a:solidFill>
                  <a:srgbClr val="003399"/>
                </a:solidFill>
                <a:latin typeface="Arial"/>
                <a:cs typeface="Arial"/>
              </a:rPr>
              <a:t>MIN </a:t>
            </a:r>
            <a:r>
              <a:rPr sz="1800" spc="-135" dirty="0">
                <a:solidFill>
                  <a:srgbClr val="003399"/>
                </a:solidFill>
                <a:latin typeface="Arial"/>
                <a:cs typeface="Arial"/>
              </a:rPr>
              <a:t>and </a:t>
            </a:r>
            <a:r>
              <a:rPr sz="1800" spc="-200" dirty="0">
                <a:solidFill>
                  <a:srgbClr val="003399"/>
                </a:solidFill>
                <a:latin typeface="Arial"/>
                <a:cs typeface="Arial"/>
              </a:rPr>
              <a:t>MAX </a:t>
            </a:r>
            <a:r>
              <a:rPr sz="1800" spc="-135" dirty="0">
                <a:solidFill>
                  <a:srgbClr val="003399"/>
                </a:solidFill>
                <a:latin typeface="Arial"/>
                <a:cs typeface="Arial"/>
              </a:rPr>
              <a:t>loads </a:t>
            </a:r>
            <a:r>
              <a:rPr sz="1800" spc="100" dirty="0">
                <a:solidFill>
                  <a:srgbClr val="003399"/>
                </a:solidFill>
                <a:latin typeface="Arial"/>
                <a:cs typeface="Arial"/>
              </a:rPr>
              <a:t>[ </a:t>
            </a:r>
            <a:r>
              <a:rPr sz="1800" spc="-65" dirty="0">
                <a:solidFill>
                  <a:srgbClr val="003399"/>
                </a:solidFill>
                <a:latin typeface="Arial"/>
                <a:cs typeface="Arial"/>
              </a:rPr>
              <a:t>MW</a:t>
            </a:r>
            <a:r>
              <a:rPr sz="1800" spc="-140" dirty="0">
                <a:solidFill>
                  <a:srgbClr val="003399"/>
                </a:solidFill>
                <a:latin typeface="Arial"/>
                <a:cs typeface="Arial"/>
              </a:rPr>
              <a:t> </a:t>
            </a:r>
            <a:r>
              <a:rPr sz="1800" spc="100" dirty="0">
                <a:solidFill>
                  <a:srgbClr val="003399"/>
                </a:solidFill>
                <a:latin typeface="Arial"/>
                <a:cs typeface="Arial"/>
              </a:rPr>
              <a:t>]</a:t>
            </a:r>
            <a:endParaRPr sz="1800">
              <a:latin typeface="Arial"/>
              <a:cs typeface="Arial"/>
            </a:endParaRPr>
          </a:p>
          <a:p>
            <a:pPr marL="1556385" lvl="2" indent="-172085">
              <a:lnSpc>
                <a:spcPct val="100000"/>
              </a:lnSpc>
              <a:spcBef>
                <a:spcPts val="425"/>
              </a:spcBef>
              <a:buClr>
                <a:srgbClr val="1B5CA4"/>
              </a:buClr>
              <a:buChar char="−"/>
              <a:tabLst>
                <a:tab pos="1557020" algn="l"/>
                <a:tab pos="4486275" algn="l"/>
              </a:tabLst>
            </a:pPr>
            <a:r>
              <a:rPr sz="1800" spc="-140" dirty="0">
                <a:solidFill>
                  <a:srgbClr val="003399"/>
                </a:solidFill>
                <a:latin typeface="Arial"/>
                <a:cs typeface="Arial"/>
              </a:rPr>
              <a:t>selected </a:t>
            </a:r>
            <a:r>
              <a:rPr sz="1800" spc="-120" dirty="0">
                <a:solidFill>
                  <a:srgbClr val="003399"/>
                </a:solidFill>
                <a:latin typeface="Arial"/>
                <a:cs typeface="Arial"/>
              </a:rPr>
              <a:t>load </a:t>
            </a:r>
            <a:r>
              <a:rPr sz="1800" spc="-170" dirty="0">
                <a:solidFill>
                  <a:srgbClr val="003399"/>
                </a:solidFill>
                <a:latin typeface="Arial"/>
                <a:cs typeface="Arial"/>
              </a:rPr>
              <a:t>shape</a:t>
            </a:r>
            <a:r>
              <a:rPr sz="1800" spc="100" dirty="0">
                <a:solidFill>
                  <a:srgbClr val="003399"/>
                </a:solidFill>
                <a:latin typeface="Arial"/>
                <a:cs typeface="Arial"/>
              </a:rPr>
              <a:t> </a:t>
            </a:r>
            <a:r>
              <a:rPr sz="1800" spc="-105" dirty="0">
                <a:solidFill>
                  <a:srgbClr val="003399"/>
                </a:solidFill>
                <a:latin typeface="Arial"/>
                <a:cs typeface="Arial"/>
              </a:rPr>
              <a:t>is</a:t>
            </a:r>
            <a:r>
              <a:rPr sz="1800" spc="-40" dirty="0">
                <a:solidFill>
                  <a:srgbClr val="003399"/>
                </a:solidFill>
                <a:latin typeface="Arial"/>
                <a:cs typeface="Arial"/>
              </a:rPr>
              <a:t> </a:t>
            </a:r>
            <a:r>
              <a:rPr sz="1800" spc="-125" dirty="0">
                <a:solidFill>
                  <a:srgbClr val="003399"/>
                </a:solidFill>
                <a:latin typeface="Arial"/>
                <a:cs typeface="Arial"/>
              </a:rPr>
              <a:t>re-scaled	between </a:t>
            </a:r>
            <a:r>
              <a:rPr sz="1800" spc="-105" dirty="0">
                <a:solidFill>
                  <a:srgbClr val="003399"/>
                </a:solidFill>
                <a:latin typeface="Arial"/>
                <a:cs typeface="Arial"/>
              </a:rPr>
              <a:t>2 </a:t>
            </a:r>
            <a:r>
              <a:rPr sz="1800" spc="-125" dirty="0">
                <a:solidFill>
                  <a:srgbClr val="003399"/>
                </a:solidFill>
                <a:latin typeface="Arial"/>
                <a:cs typeface="Arial"/>
              </a:rPr>
              <a:t>specified</a:t>
            </a:r>
            <a:r>
              <a:rPr sz="1800" spc="165" dirty="0">
                <a:solidFill>
                  <a:srgbClr val="003399"/>
                </a:solidFill>
                <a:latin typeface="Arial"/>
                <a:cs typeface="Arial"/>
              </a:rPr>
              <a:t> </a:t>
            </a:r>
            <a:r>
              <a:rPr sz="1800" spc="-95" dirty="0">
                <a:solidFill>
                  <a:srgbClr val="003399"/>
                </a:solidFill>
                <a:latin typeface="Arial"/>
                <a:cs typeface="Arial"/>
              </a:rPr>
              <a:t>points</a:t>
            </a:r>
            <a:endParaRPr sz="1800">
              <a:latin typeface="Arial"/>
              <a:cs typeface="Arial"/>
            </a:endParaRPr>
          </a:p>
        </p:txBody>
      </p:sp>
      <p:sp>
        <p:nvSpPr>
          <p:cNvPr id="4" name="TextBox 3"/>
          <p:cNvSpPr txBox="1"/>
          <p:nvPr/>
        </p:nvSpPr>
        <p:spPr>
          <a:xfrm>
            <a:off x="5580112" y="-27384"/>
            <a:ext cx="1535998" cy="523220"/>
          </a:xfrm>
          <a:prstGeom prst="rect">
            <a:avLst/>
          </a:prstGeom>
          <a:effectLst>
            <a:reflection blurRad="6350" stA="50000" endA="300" endPos="550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sz="28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NERLDC</a:t>
            </a:r>
            <a:endParaRPr lang="en-GB" sz="2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42232510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4060</Words>
  <Application>Microsoft Office PowerPoint</Application>
  <PresentationFormat>On-screen Show (4:3)</PresentationFormat>
  <Paragraphs>1472</Paragraphs>
  <Slides>106</Slides>
  <Notes>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08" baseType="lpstr">
      <vt:lpstr>Austin</vt:lpstr>
      <vt:lpstr>Bitmap Image</vt:lpstr>
      <vt:lpstr>SCADA IN INDIAN POWER SYSTEM</vt:lpstr>
      <vt:lpstr>POWER SYSTEM COMPONENTS</vt:lpstr>
      <vt:lpstr>HIERARCHICAL CONTROL CENTRE SETUP</vt:lpstr>
      <vt:lpstr>PowerPoint Presentation</vt:lpstr>
      <vt:lpstr>WHAT IS SCADA?</vt:lpstr>
      <vt:lpstr>WHY SCADA?</vt:lpstr>
      <vt:lpstr>PowerPoint Presentation</vt:lpstr>
      <vt:lpstr>BLOCK DIAGRAM OF A TYPICAL  SCADA SYSTEM</vt:lpstr>
      <vt:lpstr>PowerPoint Presentation</vt:lpstr>
      <vt:lpstr>PowerPoint Presentation</vt:lpstr>
      <vt:lpstr>SCADA HARDWARE CONNECTIVITY WITH COMMUNICATION SYSTEM AT SUB-STN/GEN ST</vt:lpstr>
      <vt:lpstr>PowerPoint Presentation</vt:lpstr>
      <vt:lpstr>PowerPoint Presentation</vt:lpstr>
      <vt:lpstr>SCADA HARDWARE CONNECTIVITY WITH COMMUNICATION SYSTEM   (WIDE BAND)  </vt:lpstr>
      <vt:lpstr>&lt;photos of RTU&gt; &lt;photos of PLCC Panel&gt; &lt;photos of communication panels&gt;</vt:lpstr>
      <vt:lpstr>DATA FLOW COMMUNICATION PROTOCOL</vt:lpstr>
      <vt:lpstr>SCADA ARCHITECTURE</vt:lpstr>
      <vt:lpstr>SCADA Basic Functions </vt:lpstr>
      <vt:lpstr>SCADA Basic Functions </vt:lpstr>
      <vt:lpstr>Supervisory Controls </vt:lpstr>
      <vt:lpstr>Supervisory Control Checks</vt:lpstr>
      <vt:lpstr>SCADA  EMS</vt:lpstr>
      <vt:lpstr>Introduction</vt:lpstr>
      <vt:lpstr>Topics</vt:lpstr>
      <vt:lpstr>Modelling Power System Components</vt:lpstr>
      <vt:lpstr>Modelling Power System Components</vt:lpstr>
      <vt:lpstr>PowerPoint Presentation</vt:lpstr>
      <vt:lpstr>Sign conventions for Flows </vt:lpstr>
      <vt:lpstr>NETMOM is the core database for Network Model</vt:lpstr>
      <vt:lpstr>PowerPoint Presentation</vt:lpstr>
      <vt:lpstr>Modeling connectivity elements</vt:lpstr>
      <vt:lpstr>Substation structure</vt:lpstr>
      <vt:lpstr>Bus Load  Model</vt:lpstr>
      <vt:lpstr>Example  of a load tree</vt:lpstr>
      <vt:lpstr>Load distribution mechanism in a load tree</vt:lpstr>
      <vt:lpstr>Example of load tree structure</vt:lpstr>
      <vt:lpstr>Time dependence of loads</vt:lpstr>
      <vt:lpstr>Entering data for loads (summary)</vt:lpstr>
      <vt:lpstr>Modeling generating units</vt:lpstr>
      <vt:lpstr>GENERATOR  FEASIBLE  OPERATING  DOMAIN (MVAr capability "curve")</vt:lpstr>
      <vt:lpstr>Modeling shunt  capacitors</vt:lpstr>
      <vt:lpstr>Modeling Lines</vt:lpstr>
      <vt:lpstr>Line parameters</vt:lpstr>
      <vt:lpstr>Modeling transformers</vt:lpstr>
      <vt:lpstr>Transformer model : impedances</vt:lpstr>
      <vt:lpstr>Defining Transformer  Tap Types</vt:lpstr>
      <vt:lpstr>Effect of tap position in Modelling</vt:lpstr>
      <vt:lpstr>GE NERATION data base :</vt:lpstr>
      <vt:lpstr>GENERATION CONTROL</vt:lpstr>
      <vt:lpstr>Generation control organization</vt:lpstr>
      <vt:lpstr>State Estimator: Real Time Network (RTNET)</vt:lpstr>
      <vt:lpstr>Network Validation</vt:lpstr>
      <vt:lpstr>Real Time Network  (RTNET)</vt:lpstr>
      <vt:lpstr>RTNET  (CONT.)</vt:lpstr>
      <vt:lpstr>State Estimator variables</vt:lpstr>
      <vt:lpstr>State Estimator Equations :</vt:lpstr>
      <vt:lpstr>Least Squares State Estimation</vt:lpstr>
      <vt:lpstr>Weighted Least Squares (WLS )</vt:lpstr>
      <vt:lpstr>WLS  iteration types</vt:lpstr>
      <vt:lpstr>RTNET State Estimator solution convergence cycles</vt:lpstr>
      <vt:lpstr>Estimating injection components</vt:lpstr>
      <vt:lpstr>RTNET</vt:lpstr>
      <vt:lpstr>RTNET : unified solution for observable and  unobservable</vt:lpstr>
      <vt:lpstr>RTNET: Summary</vt:lpstr>
      <vt:lpstr>RTNET: Inputs and Outputs</vt:lpstr>
      <vt:lpstr>RTNET’s checks on input data</vt:lpstr>
      <vt:lpstr>RTNET : Results</vt:lpstr>
      <vt:lpstr>PowerPoint Presentation</vt:lpstr>
      <vt:lpstr>PowerPoint Presentation</vt:lpstr>
      <vt:lpstr>PowerPoint Presentation</vt:lpstr>
      <vt:lpstr>State estimation: ASSUMPTIONS  </vt:lpstr>
      <vt:lpstr>RTNET : Error detection</vt:lpstr>
      <vt:lpstr>Contingency Analysis  </vt:lpstr>
      <vt:lpstr>Contingency Analysis : Overview</vt:lpstr>
      <vt:lpstr>Contingency Analysis </vt:lpstr>
      <vt:lpstr>Reliability Testing Criteria for Contingency Analysis (Steady State)</vt:lpstr>
      <vt:lpstr>RTCA : Features</vt:lpstr>
      <vt:lpstr>RTCA   processing :  Screening, selection and full  solution</vt:lpstr>
      <vt:lpstr>Contingency: Types </vt:lpstr>
      <vt:lpstr>RTCA: Input and Output</vt:lpstr>
      <vt:lpstr>CA : Specifying contingency screening parameters</vt:lpstr>
      <vt:lpstr>RTCA : Ranking parameters</vt:lpstr>
      <vt:lpstr>RTCA : Selection parameters</vt:lpstr>
      <vt:lpstr>CA : Defining Contingencies</vt:lpstr>
      <vt:lpstr>CA : Assigning contingencies to contingency groups</vt:lpstr>
      <vt:lpstr>CA : Activating contingencies by group</vt:lpstr>
      <vt:lpstr>CA : Modifying contingency activation status</vt:lpstr>
      <vt:lpstr>CA : Results Summary</vt:lpstr>
      <vt:lpstr>Load Forecasting </vt:lpstr>
      <vt:lpstr>LF : System Load Forecasting</vt:lpstr>
      <vt:lpstr>LF : System Load Forecasting</vt:lpstr>
      <vt:lpstr>LF : Related applications</vt:lpstr>
      <vt:lpstr>LF Model Preparation</vt:lpstr>
      <vt:lpstr>Retrieve Historical Information</vt:lpstr>
      <vt:lpstr>On-lining the model</vt:lpstr>
      <vt:lpstr>Online Load Forecast Techniques</vt:lpstr>
      <vt:lpstr>LF : Similar Day Forecast</vt:lpstr>
      <vt:lpstr>Similar Day Forecasting</vt:lpstr>
      <vt:lpstr>LF : Load Shapes Library</vt:lpstr>
      <vt:lpstr>Load Shape forecasting</vt:lpstr>
      <vt:lpstr>OPF, SENH, VVD</vt:lpstr>
      <vt:lpstr>OPF (optimal power flow)</vt:lpstr>
      <vt:lpstr>Security Enhancement(SENH) </vt:lpstr>
      <vt:lpstr>Voltage – Var Dispatch (VVD)</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SCADA IN INDIAN POWER SYSTEM</dc:title>
  <dc:creator>Tapobrata Paul</dc:creator>
  <cp:lastModifiedBy>SL-NERLDC</cp:lastModifiedBy>
  <cp:revision>2</cp:revision>
  <dcterms:created xsi:type="dcterms:W3CDTF">2019-02-01T12:29:31Z</dcterms:created>
  <dcterms:modified xsi:type="dcterms:W3CDTF">2019-06-19T04:05:28Z</dcterms:modified>
</cp:coreProperties>
</file>